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72" r:id="rId3"/>
    <p:sldId id="275" r:id="rId4"/>
    <p:sldId id="257" r:id="rId5"/>
    <p:sldId id="277" r:id="rId6"/>
    <p:sldId id="278" r:id="rId7"/>
    <p:sldId id="280" r:id="rId8"/>
    <p:sldId id="281" r:id="rId9"/>
    <p:sldId id="283" r:id="rId10"/>
    <p:sldId id="284" r:id="rId11"/>
    <p:sldId id="285" r:id="rId12"/>
    <p:sldId id="286" r:id="rId13"/>
    <p:sldId id="276" r:id="rId14"/>
    <p:sldId id="289" r:id="rId15"/>
    <p:sldId id="260" r:id="rId16"/>
    <p:sldId id="295" r:id="rId17"/>
    <p:sldId id="287" r:id="rId18"/>
    <p:sldId id="300" r:id="rId19"/>
    <p:sldId id="298" r:id="rId20"/>
    <p:sldId id="299" r:id="rId21"/>
    <p:sldId id="264" r:id="rId22"/>
    <p:sldId id="265" r:id="rId23"/>
    <p:sldId id="291" r:id="rId24"/>
    <p:sldId id="268" r:id="rId25"/>
    <p:sldId id="292" r:id="rId26"/>
    <p:sldId id="293" r:id="rId27"/>
    <p:sldId id="290" r:id="rId28"/>
  </p:sldIdLst>
  <p:sldSz cx="9144000" cy="6858000" type="screen4x3"/>
  <p:notesSz cx="6858000" cy="9144000"/>
  <p:embeddedFontLst>
    <p:embeddedFont>
      <p:font typeface="맑은 고딕" pitchFamily="50" charset="-127"/>
      <p:regular r:id="rId30"/>
      <p:bold r:id="rId31"/>
    </p:embeddedFont>
    <p:embeddedFont>
      <p:font typeface="08서울남산체 EB" pitchFamily="18" charset="-127"/>
      <p:regular r:id="rId32"/>
    </p:embeddedFont>
    <p:embeddedFont>
      <p:font typeface="08서울남산체 B" pitchFamily="18" charset="-127"/>
      <p:regular r:id="rId33"/>
    </p:embeddedFont>
    <p:embeddedFont>
      <p:font typeface="08서울한강체 M" pitchFamily="18" charset="-127"/>
      <p:regular r:id="rId34"/>
    </p:embeddedFont>
    <p:embeddedFont>
      <p:font typeface="Tahoma" pitchFamily="34" charset="0"/>
      <p:regular r:id="rId35"/>
      <p:bold r:id="rId3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00FF"/>
    <a:srgbClr val="FF3399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4" autoAdjust="0"/>
    <p:restoredTop sz="94554" autoAdjust="0"/>
  </p:normalViewPr>
  <p:slideViewPr>
    <p:cSldViewPr>
      <p:cViewPr varScale="1">
        <p:scale>
          <a:sx n="107" d="100"/>
          <a:sy n="107" d="100"/>
        </p:scale>
        <p:origin x="-7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5C2E1-C024-4472-919B-D8ADECB60CF9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081F8-5574-44F6-A1C0-2B816F018C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081F8-5574-44F6-A1C0-2B816F018CE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081F8-5574-44F6-A1C0-2B816F018CE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081F8-5574-44F6-A1C0-2B816F018CE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081F8-5574-44F6-A1C0-2B816F018CE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1D19F-C326-4BA3-B008-2B9D06506987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65889-E89B-469C-900E-924215C24D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4400">
                <a:solidFill>
                  <a:schemeClr val="tx2"/>
                </a:solidFill>
              </a:rPr>
              <a:t>마스터 제목 스타일 편집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3200"/>
              <a:t>마스터 텍스트 스타일을 편집합니다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3200"/>
              <a:t>둘째 수준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3200"/>
              <a:t>셋째 수준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3200"/>
              <a:t>넷째 수준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3200"/>
              <a:t>다섯째 수준</a:t>
            </a: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 altLang="ko-KR" sz="1400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altLang="ko-KR" sz="1400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fld id="{FC72A54F-C503-4C8A-B21D-D79C66A8F6E9}" type="slidenum">
              <a:rPr lang="en-US" altLang="ko-KR" sz="1400"/>
              <a:pPr algn="r"/>
              <a:t>‹#›</a:t>
            </a:fld>
            <a:endParaRPr lang="en-US" altLang="ko-KR" sz="1400"/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0" y="6621463"/>
            <a:ext cx="1936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900"/>
              <a:t>다음커뮤니케이션 브랜드마케팅팀</a:t>
            </a:r>
          </a:p>
        </p:txBody>
      </p:sp>
      <p:pic>
        <p:nvPicPr>
          <p:cNvPr id="1037" name="Picture 13" descr="Sony Background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395288" y="1435100"/>
            <a:ext cx="8353425" cy="5089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9" name="AutoShape 15"/>
          <p:cNvSpPr>
            <a:spLocks noChangeArrowheads="1"/>
          </p:cNvSpPr>
          <p:nvPr userDrawn="1"/>
        </p:nvSpPr>
        <p:spPr bwMode="auto">
          <a:xfrm>
            <a:off x="395288" y="963613"/>
            <a:ext cx="8353425" cy="976312"/>
          </a:xfrm>
          <a:prstGeom prst="roundRect">
            <a:avLst>
              <a:gd name="adj" fmla="val 28944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사다리꼴 3"/>
          <p:cNvSpPr/>
          <p:nvPr/>
        </p:nvSpPr>
        <p:spPr>
          <a:xfrm rot="5741350">
            <a:off x="522843" y="-1200906"/>
            <a:ext cx="6899384" cy="9237002"/>
          </a:xfrm>
          <a:prstGeom prst="trapezoid">
            <a:avLst>
              <a:gd name="adj" fmla="val 23453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2135178"/>
            <a:ext cx="73088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0" b="1" spc="-150" dirty="0" smtClean="0">
                <a:solidFill>
                  <a:srgbClr val="0070C0"/>
                </a:solidFill>
                <a:latin typeface="08서울남산체 EB" pitchFamily="18" charset="-127"/>
                <a:ea typeface="08서울남산체 EB" pitchFamily="18" charset="-127"/>
              </a:rPr>
              <a:t>임직원행동강령 및 청렴교육</a:t>
            </a:r>
            <a:endParaRPr lang="ko-KR" altLang="en-US" sz="5000" b="1" spc="-150" dirty="0">
              <a:solidFill>
                <a:srgbClr val="0070C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9256" y="594928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08서울남산체 EB" pitchFamily="18" charset="-127"/>
                <a:ea typeface="08서울남산체 EB" pitchFamily="18" charset="-127"/>
              </a:rPr>
              <a:t>서울시복지재단 감사실</a:t>
            </a:r>
            <a:endParaRPr lang="ko-KR" altLang="en-US" sz="2400" dirty="0">
              <a:solidFill>
                <a:schemeClr val="bg1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0562" y="4221088"/>
            <a:ext cx="37147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2018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년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endParaRPr lang="ko-KR" altLang="en-US" sz="2400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402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1472" y="476672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임직원행동강령이란</a:t>
            </a:r>
            <a:r>
              <a:rPr lang="en-US" altLang="ko-KR" sz="4000" b="1" dirty="0" smtClean="0">
                <a:latin typeface="08서울남산체 EB" pitchFamily="18" charset="-127"/>
                <a:ea typeface="08서울남산체 EB" pitchFamily="18" charset="-127"/>
              </a:rPr>
              <a:t>?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568" y="1916832"/>
            <a:ext cx="7560840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73050" indent="-273050" algn="just">
              <a:buFont typeface="Arial" pitchFamily="34" charset="0"/>
              <a:buChar char="•"/>
            </a:pPr>
            <a:r>
              <a:rPr lang="ko-KR" altLang="en-US" sz="2800" spc="-100" dirty="0" smtClean="0">
                <a:latin typeface="08서울남산체 EB" pitchFamily="18" charset="-127"/>
                <a:ea typeface="08서울남산체 EB" pitchFamily="18" charset="-127"/>
              </a:rPr>
              <a:t>부패방지 및 국민권익위원회의 설치와 운영에 관한 </a:t>
            </a: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법률에 따라 제정</a:t>
            </a:r>
            <a:endParaRPr lang="en-US" altLang="ko-KR" sz="28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 marL="273050" indent="-273050" algn="just">
              <a:buFont typeface="Arial" pitchFamily="34" charset="0"/>
              <a:buChar char="•"/>
            </a:pPr>
            <a:r>
              <a:rPr lang="ko-KR" altLang="en-US" sz="2800" spc="-100" dirty="0" smtClean="0">
                <a:latin typeface="08서울남산체 EB" pitchFamily="18" charset="-127"/>
                <a:ea typeface="08서울남산체 EB" pitchFamily="18" charset="-127"/>
              </a:rPr>
              <a:t>부패방지와 깨끗한 공직풍토 조성을 위해 임직원이  </a:t>
            </a: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준수해야 할 기본 행동기준을 정함</a:t>
            </a:r>
            <a:endParaRPr lang="en-US" altLang="ko-KR" sz="2800" dirty="0" smtClean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3568" y="4653136"/>
            <a:ext cx="792088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 공정한 직무수행</a:t>
            </a:r>
            <a:r>
              <a:rPr lang="en-US" altLang="ko-KR" sz="2800" dirty="0" smtClean="0"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부당 이득 수수의 금지</a:t>
            </a:r>
            <a:r>
              <a:rPr lang="en-US" altLang="ko-KR" sz="28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 건전한 공직풍토의 조성</a:t>
            </a:r>
            <a:endParaRPr lang="en-US" altLang="ko-KR" sz="28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 algn="just">
              <a:buFont typeface="Arial" pitchFamily="34" charset="0"/>
              <a:buChar char="•"/>
            </a:pPr>
            <a:r>
              <a:rPr lang="en-US" altLang="ko-KR" sz="28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부정행위에 대한 신고 및 보고의무</a:t>
            </a:r>
            <a:r>
              <a:rPr lang="en-US" altLang="ko-KR" sz="28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800" dirty="0" smtClean="0">
                <a:latin typeface="08서울남산체 EB" pitchFamily="18" charset="-127"/>
                <a:ea typeface="08서울남산체 EB" pitchFamily="18" charset="-127"/>
              </a:rPr>
              <a:t>등</a:t>
            </a:r>
            <a:endParaRPr lang="ko-KR" altLang="en-US" sz="2800" spc="-15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268760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 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제정취지 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00506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 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주요내용 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714356"/>
            <a:ext cx="6027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이</a:t>
            </a:r>
            <a:r>
              <a:rPr lang="ko-KR" altLang="en-US" sz="4800" b="1" dirty="0" smtClean="0">
                <a:latin typeface="08서울남산체 EB" pitchFamily="18" charset="-127"/>
                <a:ea typeface="08서울남산체 EB" pitchFamily="18" charset="-127"/>
              </a:rPr>
              <a:t>것만은 알아두세요</a:t>
            </a:r>
            <a:r>
              <a:rPr lang="en-US" altLang="ko-KR" sz="4800" b="1" dirty="0" smtClean="0">
                <a:latin typeface="08서울남산체 EB" pitchFamily="18" charset="-127"/>
                <a:ea typeface="08서울남산체 EB" pitchFamily="18" charset="-127"/>
              </a:rPr>
              <a:t>-!</a:t>
            </a:r>
            <a:endParaRPr lang="ko-KR" altLang="en-US" sz="4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현 9"/>
          <p:cNvSpPr/>
          <p:nvPr/>
        </p:nvSpPr>
        <p:spPr>
          <a:xfrm rot="900000">
            <a:off x="1015712" y="2207249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rgbClr val="9BBB5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5749" y="233616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1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87632" y="3451552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외부강의 신고 및 심의절차</a:t>
            </a:r>
            <a:endParaRPr lang="ko-KR" altLang="en-US" sz="3200" b="1" dirty="0">
              <a:solidFill>
                <a:schemeClr val="bg1">
                  <a:lumMod val="65000"/>
                </a:schemeClr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5" name="현 14"/>
          <p:cNvSpPr/>
          <p:nvPr/>
        </p:nvSpPr>
        <p:spPr>
          <a:xfrm rot="900000">
            <a:off x="1230026" y="3372035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0063" y="35009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2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8" name="현 17"/>
          <p:cNvSpPr/>
          <p:nvPr/>
        </p:nvSpPr>
        <p:spPr>
          <a:xfrm rot="900000">
            <a:off x="1515778" y="4596171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rgbClr val="9BBB5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25815" y="470818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3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71800" y="4365104"/>
            <a:ext cx="5785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청탁금지법</a:t>
            </a:r>
            <a:r>
              <a:rPr lang="en-US" altLang="ko-KR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 &amp; </a:t>
            </a:r>
          </a:p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공익신고 및 비리신고 </a:t>
            </a:r>
            <a:r>
              <a:rPr lang="en-US" altLang="ko-KR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&amp;</a:t>
            </a:r>
          </a:p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공직기강확립 점검</a:t>
            </a:r>
            <a:endParaRPr lang="ko-KR" altLang="en-US" sz="3200" b="1" dirty="0">
              <a:solidFill>
                <a:schemeClr val="bg1">
                  <a:lumMod val="65000"/>
                </a:schemeClr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67744" y="2204864"/>
            <a:ext cx="5256584" cy="6480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32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</a:t>
            </a:r>
            <a:endParaRPr lang="ko-KR" altLang="en-US" sz="3200" b="1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공용물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128792" cy="4765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3568" y="112474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1. 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공용물을 사용할 때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</a:t>
            </a:r>
            <a:r>
              <a:rPr lang="en-US" altLang="ko-KR" sz="4000" b="1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공용물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80" y="1196753"/>
            <a:ext cx="7347912" cy="4829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초과근무수당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12474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2. 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초과근무수당은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?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04864"/>
            <a:ext cx="785026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초과근무수당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501008"/>
            <a:ext cx="6629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268759"/>
            <a:ext cx="6624736" cy="211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출장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6624736" cy="452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71600" y="1196752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3. 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출장여비는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?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</a:t>
            </a:r>
            <a:r>
              <a:rPr lang="en-US" altLang="ko-KR" sz="4000" b="1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출장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7538610" cy="5007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복무관련 기본사항</a:t>
            </a:r>
            <a:r>
              <a:rPr lang="en-US" altLang="ko-KR" sz="4000" b="1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en-US" altLang="ko-KR" sz="2800" b="1" dirty="0" smtClean="0">
                <a:latin typeface="08서울남산체 EB" pitchFamily="18" charset="-127"/>
                <a:ea typeface="08서울남산체 EB" pitchFamily="18" charset="-127"/>
              </a:rPr>
              <a:t>- </a:t>
            </a:r>
            <a:r>
              <a:rPr lang="ko-KR" altLang="en-US" sz="2800" b="1" dirty="0" smtClean="0">
                <a:latin typeface="08서울남산체 EB" pitchFamily="18" charset="-127"/>
                <a:ea typeface="08서울남산체 EB" pitchFamily="18" charset="-127"/>
              </a:rPr>
              <a:t>출장</a:t>
            </a:r>
            <a:endParaRPr lang="ko-KR" altLang="en-US" sz="2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53911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99592" y="1988840"/>
            <a:ext cx="439248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공무 목적 외 허위출장명령 금지</a:t>
            </a:r>
            <a:endParaRPr lang="ko-KR" altLang="en-US" sz="20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2420888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실제 출장 없이 출장여비 수령을 위한 허위 출장신청 금지</a:t>
            </a:r>
            <a:endParaRPr lang="en-US" altLang="ko-KR" sz="16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출장허가를 받은 후 출장 사유가 없어지거나 불가능해진 경우 출장취소 결재 이행</a:t>
            </a:r>
            <a:endParaRPr lang="en-US" altLang="ko-KR" sz="16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출장 신청 시 목적을 정확하고 구체적으로 명시하고 </a:t>
            </a:r>
            <a:r>
              <a:rPr lang="ko-KR" altLang="en-US" sz="1600" dirty="0" err="1" smtClean="0">
                <a:latin typeface="08서울남산체 EB" pitchFamily="18" charset="-127"/>
                <a:ea typeface="08서울남산체 EB" pitchFamily="18" charset="-127"/>
              </a:rPr>
              <a:t>허가자는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 이를 반드시 확인</a:t>
            </a:r>
            <a:endParaRPr lang="en-US" altLang="ko-KR" sz="16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출장 복귀 후 바로 출장복명신청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그룹웨어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)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이행</a:t>
            </a:r>
            <a:endParaRPr lang="ko-KR" altLang="en-US" sz="16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4149080"/>
            <a:ext cx="439248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교육출장 시 출장비 중복수령 주의</a:t>
            </a:r>
            <a:endParaRPr lang="ko-KR" altLang="en-US" sz="20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458112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별도로 교육명령을 받은 후 가는 교육출장의 경우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교육 담당자가 별도로 교육출장비를 지급하므로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 출장복명신청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시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반드시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1600" u="sng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출장비 </a:t>
            </a:r>
            <a:r>
              <a:rPr lang="en-US" altLang="ko-KR" sz="1600" u="sng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‘</a:t>
            </a:r>
            <a:r>
              <a:rPr lang="ko-KR" altLang="en-US" sz="1600" u="sng" dirty="0" err="1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미청구</a:t>
            </a:r>
            <a:r>
              <a:rPr lang="en-US" altLang="ko-KR" sz="1600" u="sng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’</a:t>
            </a:r>
            <a:r>
              <a:rPr lang="ko-KR" altLang="en-US" sz="1600" dirty="0" smtClean="0">
                <a:latin typeface="08서울남산체 EB" pitchFamily="18" charset="-127"/>
                <a:ea typeface="08서울남산체 EB" pitchFamily="18" charset="-127"/>
              </a:rPr>
              <a:t>로 체크</a:t>
            </a:r>
            <a:r>
              <a:rPr lang="en-US" altLang="ko-KR" sz="1600" dirty="0" smtClean="0">
                <a:latin typeface="08서울남산체 EB" pitchFamily="18" charset="-127"/>
                <a:ea typeface="08서울남산체 EB" pitchFamily="18" charset="-127"/>
              </a:rPr>
              <a:t>!  ☞ 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085184"/>
            <a:ext cx="18478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714356"/>
            <a:ext cx="6027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이</a:t>
            </a:r>
            <a:r>
              <a:rPr lang="ko-KR" altLang="en-US" sz="4800" b="1" dirty="0" smtClean="0">
                <a:latin typeface="08서울남산체 EB" pitchFamily="18" charset="-127"/>
                <a:ea typeface="08서울남산체 EB" pitchFamily="18" charset="-127"/>
              </a:rPr>
              <a:t>것만은 알아두세요</a:t>
            </a:r>
            <a:r>
              <a:rPr lang="en-US" altLang="ko-KR" sz="4800" b="1" dirty="0" smtClean="0">
                <a:latin typeface="08서울남산체 EB" pitchFamily="18" charset="-127"/>
                <a:ea typeface="08서울남산체 EB" pitchFamily="18" charset="-127"/>
              </a:rPr>
              <a:t>-!</a:t>
            </a:r>
            <a:endParaRPr lang="ko-KR" altLang="en-US" sz="4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현 9"/>
          <p:cNvSpPr/>
          <p:nvPr/>
        </p:nvSpPr>
        <p:spPr>
          <a:xfrm rot="900000">
            <a:off x="1015712" y="2207249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rgbClr val="9BBB5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5749" y="233616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1</a:t>
            </a:r>
            <a:endParaRPr kumimoji="0" lang="ko-KR" altLang="en-US" sz="240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5" name="현 14"/>
          <p:cNvSpPr/>
          <p:nvPr/>
        </p:nvSpPr>
        <p:spPr>
          <a:xfrm rot="900000">
            <a:off x="1230026" y="3372035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0063" y="35009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2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8" name="현 17"/>
          <p:cNvSpPr/>
          <p:nvPr/>
        </p:nvSpPr>
        <p:spPr>
          <a:xfrm rot="900000">
            <a:off x="1515778" y="4596171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rgbClr val="9BBB5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25815" y="470818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3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67744" y="2204864"/>
            <a:ext cx="525658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복무관련 기본사항</a:t>
            </a:r>
            <a:endParaRPr lang="ko-KR" altLang="en-US" sz="3200" b="1" dirty="0">
              <a:solidFill>
                <a:schemeClr val="bg1">
                  <a:lumMod val="65000"/>
                </a:schemeClr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20144" y="3356992"/>
            <a:ext cx="5256584" cy="6480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3200" b="1" dirty="0" smtClean="0">
                <a:latin typeface="08서울남산체 EB" pitchFamily="18" charset="-127"/>
                <a:ea typeface="08서울남산체 EB" pitchFamily="18" charset="-127"/>
              </a:rPr>
              <a:t>외부강의 신고 및 심의절차</a:t>
            </a:r>
            <a:endParaRPr lang="ko-KR" altLang="en-US" sz="32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71800" y="4365104"/>
            <a:ext cx="5785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청탁금지법</a:t>
            </a:r>
            <a:r>
              <a:rPr lang="en-US" altLang="ko-KR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 &amp; </a:t>
            </a:r>
          </a:p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공익신고 및 비리신고 </a:t>
            </a:r>
            <a:r>
              <a:rPr lang="en-US" altLang="ko-KR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&amp;</a:t>
            </a:r>
          </a:p>
          <a:p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공직기강확립 점검</a:t>
            </a:r>
            <a:endParaRPr lang="ko-KR" altLang="en-US" sz="3200" b="1" dirty="0">
              <a:solidFill>
                <a:schemeClr val="bg1">
                  <a:lumMod val="65000"/>
                </a:schemeClr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1472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외부강의 </a:t>
            </a:r>
            <a:r>
              <a:rPr lang="ko-KR" altLang="en-US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신고</a:t>
            </a:r>
            <a:r>
              <a:rPr lang="en-US" altLang="ko-KR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(1</a:t>
            </a:r>
            <a:r>
              <a:rPr lang="ko-KR" altLang="en-US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회성 강의</a:t>
            </a:r>
            <a:r>
              <a:rPr lang="en-US" altLang="ko-KR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)</a:t>
            </a:r>
            <a:endParaRPr lang="ko-KR" altLang="en-US" sz="4000" b="1" dirty="0">
              <a:solidFill>
                <a:srgbClr val="FF000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7584" y="1772816"/>
            <a:ext cx="7747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신고기한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매 강의 개시 </a:t>
            </a:r>
            <a:r>
              <a:rPr lang="en-US" altLang="ko-KR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3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일전까지</a:t>
            </a:r>
            <a:endParaRPr lang="en-US" altLang="ko-KR" sz="20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신고대상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횟수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시간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대가유무에 관계없이 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모든 외부강의</a:t>
            </a:r>
            <a:r>
              <a:rPr lang="en-US" altLang="ko-KR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및 회의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등</a:t>
            </a:r>
            <a:endParaRPr lang="en-US" altLang="ko-KR" sz="20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신고방법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외부강의</a:t>
            </a:r>
            <a:r>
              <a:rPr lang="ko-KR" altLang="en-US" sz="2000" u="sng" dirty="0" smtClean="0">
                <a:solidFill>
                  <a:srgbClr val="C00000"/>
                </a:solidFill>
                <a:latin typeface="맑은 고딕"/>
                <a:ea typeface="맑은 고딕"/>
              </a:rPr>
              <a:t>∙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회의 신고서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및 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관련 공문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제출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제출처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행정지원팀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해 당 자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모든 임</a:t>
            </a:r>
            <a:r>
              <a:rPr lang="ko-KR" altLang="en-US" sz="2000" dirty="0" smtClean="0">
                <a:latin typeface="맑은 고딕"/>
                <a:ea typeface="맑은 고딕"/>
              </a:rPr>
              <a:t>∙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직원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휴직자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포함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endParaRPr lang="ko-KR" altLang="en-US" sz="20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3717032"/>
            <a:ext cx="7500990" cy="50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국가나 지방자치단체에서 요청한 경우에도 신고대상</a:t>
            </a:r>
            <a:endParaRPr lang="en-US" altLang="ko-KR" sz="2000" dirty="0" smtClean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19675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신고방법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314096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주의사항 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221088"/>
            <a:ext cx="758190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1472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외부강의 </a:t>
            </a:r>
            <a:r>
              <a:rPr lang="ko-KR" altLang="en-US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심의</a:t>
            </a:r>
            <a:r>
              <a:rPr lang="en-US" altLang="ko-KR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지속 강의</a:t>
            </a:r>
            <a:r>
              <a:rPr lang="en-US" altLang="ko-KR" sz="4000" b="1" dirty="0" smtClean="0">
                <a:solidFill>
                  <a:srgbClr val="FF0000"/>
                </a:solidFill>
                <a:latin typeface="08서울남산체 EB" pitchFamily="18" charset="-127"/>
                <a:ea typeface="08서울남산체 EB" pitchFamily="18" charset="-127"/>
              </a:rPr>
              <a:t>)</a:t>
            </a:r>
            <a:endParaRPr lang="ko-KR" altLang="en-US" sz="4000" b="1" dirty="0">
              <a:solidFill>
                <a:srgbClr val="FF000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7584" y="1772816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신청방법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출강신청서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및 </a:t>
            </a:r>
            <a:r>
              <a:rPr lang="ko-KR" altLang="en-US" sz="2000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겸직허가신청서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제출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제출처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행정지원팀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신청시기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개시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15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일 전까지</a:t>
            </a:r>
            <a:endParaRPr lang="en-US" altLang="ko-KR" sz="20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해 당 자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신청일 현재 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3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년 이상 근속한 임</a:t>
            </a:r>
            <a:r>
              <a:rPr lang="ko-KR" altLang="en-US" sz="2000" dirty="0" smtClean="0">
                <a:latin typeface="맑은 고딕"/>
                <a:ea typeface="맑은 고딕"/>
              </a:rPr>
              <a:t>∙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직원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휴직자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포함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endParaRPr lang="ko-KR" altLang="en-US" sz="20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584" y="3717032"/>
            <a:ext cx="7344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대학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교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의 시간강사</a:t>
            </a:r>
            <a:r>
              <a:rPr lang="ko-KR" altLang="en-US" sz="2000" dirty="0" smtClean="0">
                <a:latin typeface="맑은 고딕"/>
                <a:ea typeface="맑은 고딕"/>
              </a:rPr>
              <a:t>∙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겸임교수 등으로 위촉되어 출강할 때</a:t>
            </a:r>
            <a:endParaRPr lang="en-US" altLang="ko-KR" sz="20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000" spc="-15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spc="-150" dirty="0" smtClean="0">
                <a:latin typeface="08서울남산체 EB" pitchFamily="18" charset="-127"/>
                <a:ea typeface="08서울남산체 EB" pitchFamily="18" charset="-127"/>
              </a:rPr>
              <a:t>대가의 유무 및 월간 강의횟수와 관계없이 동일한 대상에 </a:t>
            </a:r>
            <a:r>
              <a:rPr lang="en-US" altLang="ko-KR" sz="2000" u="sng" spc="-150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1</a:t>
            </a:r>
            <a:r>
              <a:rPr lang="ko-KR" altLang="en-US" sz="2000" u="sng" spc="-150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월을 초과하거나</a:t>
            </a:r>
            <a:r>
              <a:rPr lang="ko-KR" altLang="en-US" sz="2000" spc="-150" dirty="0" smtClean="0">
                <a:latin typeface="08서울남산체 EB" pitchFamily="18" charset="-127"/>
                <a:ea typeface="08서울남산체 EB" pitchFamily="18" charset="-127"/>
              </a:rPr>
              <a:t>    </a:t>
            </a:r>
            <a:endParaRPr lang="en-US" altLang="ko-KR" sz="2000" spc="-15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spc="-150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  </a:t>
            </a:r>
            <a:r>
              <a:rPr lang="en-US" altLang="ko-KR" sz="2000" u="sng" spc="-150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5</a:t>
            </a:r>
            <a:r>
              <a:rPr lang="ko-KR" altLang="en-US" sz="2000" u="sng" spc="-150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회 이상 지속적으로 출강할 때</a:t>
            </a:r>
            <a:endParaRPr lang="en-US" altLang="ko-KR" sz="2000" u="sng" spc="-150" dirty="0" smtClean="0">
              <a:solidFill>
                <a:srgbClr val="C00000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spc="-150" dirty="0" smtClean="0">
                <a:latin typeface="08서울남산체 EB" pitchFamily="18" charset="-127"/>
                <a:ea typeface="08서울남산체 EB" pitchFamily="18" charset="-127"/>
              </a:rPr>
              <a:t>  ※ </a:t>
            </a:r>
            <a:r>
              <a:rPr lang="ko-KR" altLang="en-US" sz="2000" spc="-150" dirty="0" smtClean="0">
                <a:latin typeface="08서울남산체 EB" pitchFamily="18" charset="-127"/>
                <a:ea typeface="08서울남산체 EB" pitchFamily="18" charset="-127"/>
              </a:rPr>
              <a:t>유형이 </a:t>
            </a:r>
            <a:r>
              <a:rPr lang="ko-KR" altLang="en-US" sz="2000" spc="-150" dirty="0" err="1" smtClean="0">
                <a:latin typeface="08서울남산체 EB" pitchFamily="18" charset="-127"/>
                <a:ea typeface="08서울남산체 EB" pitchFamily="18" charset="-127"/>
              </a:rPr>
              <a:t>강의일때만</a:t>
            </a:r>
            <a:r>
              <a:rPr lang="ko-KR" altLang="en-US" sz="2000" spc="-150" dirty="0" smtClean="0">
                <a:latin typeface="08서울남산체 EB" pitchFamily="18" charset="-127"/>
                <a:ea typeface="08서울남산체 EB" pitchFamily="18" charset="-127"/>
              </a:rPr>
              <a:t> 해당</a:t>
            </a:r>
            <a:endParaRPr lang="en-US" altLang="ko-KR" sz="2000" spc="-15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spc="-150" dirty="0" smtClean="0">
                <a:latin typeface="08서울남산체 EB" pitchFamily="18" charset="-127"/>
                <a:ea typeface="08서울남산체 EB" pitchFamily="18" charset="-127"/>
              </a:rPr>
              <a:t>  ※ </a:t>
            </a:r>
            <a:r>
              <a:rPr lang="ko-KR" altLang="en-US" sz="2000" spc="-150" dirty="0" smtClean="0">
                <a:latin typeface="08서울남산체 EB" pitchFamily="18" charset="-127"/>
                <a:ea typeface="08서울남산체 EB" pitchFamily="18" charset="-127"/>
              </a:rPr>
              <a:t>심의로 신고를 갈음</a:t>
            </a:r>
            <a:endParaRPr lang="en-US" altLang="ko-KR" sz="2000" spc="-15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spc="-150" dirty="0" smtClean="0">
                <a:latin typeface="08서울남산체 EB" pitchFamily="18" charset="-127"/>
                <a:ea typeface="08서울남산체 EB" pitchFamily="18" charset="-127"/>
              </a:rPr>
              <a:t>  ※ </a:t>
            </a:r>
            <a:r>
              <a:rPr lang="ko-KR" altLang="en-US" sz="2000" u="sng" spc="-150" dirty="0" smtClean="0">
                <a:latin typeface="08서울남산체 EB" pitchFamily="18" charset="-127"/>
                <a:ea typeface="08서울남산체 EB" pitchFamily="18" charset="-127"/>
              </a:rPr>
              <a:t>복무관련 심의위원회 </a:t>
            </a:r>
            <a:r>
              <a:rPr lang="ko-KR" altLang="en-US" sz="2000" spc="-150" dirty="0" smtClean="0">
                <a:latin typeface="08서울남산체 EB" pitchFamily="18" charset="-127"/>
                <a:ea typeface="08서울남산체 EB" pitchFamily="18" charset="-127"/>
              </a:rPr>
              <a:t>의결 및 대표이사 허가를 득 한 후 출강</a:t>
            </a:r>
            <a:endParaRPr lang="ko-KR" altLang="en-US" sz="2000" spc="-15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19675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심의신청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306896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심의대상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1472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외부강의 시</a:t>
            </a:r>
            <a:r>
              <a:rPr lang="en-US" altLang="ko-KR" sz="4000" b="1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유의사항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124744"/>
            <a:ext cx="7848872" cy="245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대가를 받는 외부강의는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출장여비를 신청하지 않음</a:t>
            </a:r>
            <a:endParaRPr lang="en-US" altLang="ko-KR" sz="800" b="1" u="sng" dirty="0" smtClean="0">
              <a:solidFill>
                <a:srgbClr val="C00000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외부강의는 반드시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강의요청 공문서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에 근거해 허용함</a:t>
            </a:r>
            <a:endParaRPr lang="en-US" altLang="ko-KR" sz="8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모든 외부강의</a:t>
            </a:r>
            <a:r>
              <a:rPr lang="ko-KR" altLang="en-US" sz="2000" dirty="0" smtClean="0">
                <a:latin typeface="맑은 고딕"/>
                <a:ea typeface="맑은 고딕"/>
              </a:rPr>
              <a:t>∙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회의 등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강의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강연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발표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토론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자문 등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에 대해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월 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3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회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∙6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08서울남산체 EB" pitchFamily="18" charset="-127"/>
                <a:ea typeface="08서울남산체 EB" pitchFamily="18" charset="-127"/>
              </a:rPr>
              <a:t>시간으로 제한</a:t>
            </a:r>
            <a:r>
              <a:rPr lang="en-US" altLang="ko-KR" b="1" u="sng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dirty="0" smtClean="0">
                <a:latin typeface="08서울남산체 EB" pitchFamily="18" charset="-127"/>
                <a:ea typeface="08서울남산체 EB" pitchFamily="18" charset="-127"/>
              </a:rPr>
              <a:t>단</a:t>
            </a:r>
            <a:r>
              <a:rPr lang="en-US" altLang="ko-KR" dirty="0" smtClean="0"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smtClean="0">
                <a:latin typeface="08서울남산체 EB" pitchFamily="18" charset="-127"/>
                <a:ea typeface="08서울남산체 EB" pitchFamily="18" charset="-127"/>
              </a:rPr>
              <a:t>부득이한 사유로 상기 횟수와 시간을 초과할 경우 행동강령책임관</a:t>
            </a:r>
            <a:r>
              <a:rPr lang="en-US" altLang="ko-KR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dirty="0" smtClean="0">
                <a:latin typeface="08서울남산체 EB" pitchFamily="18" charset="-127"/>
                <a:ea typeface="08서울남산체 EB" pitchFamily="18" charset="-127"/>
              </a:rPr>
              <a:t>감사실장</a:t>
            </a:r>
            <a:r>
              <a:rPr lang="en-US" altLang="ko-KR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r>
              <a:rPr lang="ko-KR" altLang="en-US" dirty="0" smtClean="0">
                <a:latin typeface="08서울남산체 EB" pitchFamily="18" charset="-127"/>
                <a:ea typeface="08서울남산체 EB" pitchFamily="18" charset="-127"/>
              </a:rPr>
              <a:t>의 검토를 거쳐 대표이사 승인을 받아야 함</a:t>
            </a:r>
            <a:r>
              <a:rPr lang="en-US" altLang="ko-KR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 외부강의 대가기준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000" dirty="0" err="1" smtClean="0">
                <a:latin typeface="08서울남산체 EB" pitchFamily="18" charset="-127"/>
                <a:ea typeface="08서울남산체 EB" pitchFamily="18" charset="-127"/>
              </a:rPr>
              <a:t>상한액</a:t>
            </a:r>
            <a:r>
              <a:rPr lang="en-US" altLang="ko-KR" sz="2000" dirty="0" smtClean="0">
                <a:latin typeface="08서울남산체 EB" pitchFamily="18" charset="-127"/>
                <a:ea typeface="08서울남산체 EB" pitchFamily="18" charset="-127"/>
              </a:rPr>
              <a:t>)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반드시 </a:t>
            </a:r>
            <a:r>
              <a:rPr lang="ko-KR" altLang="en-US" sz="2000" dirty="0" smtClean="0">
                <a:latin typeface="08서울남산체 EB" pitchFamily="18" charset="-127"/>
                <a:ea typeface="08서울남산체 EB" pitchFamily="18" charset="-127"/>
              </a:rPr>
              <a:t>준용    </a:t>
            </a:r>
            <a:r>
              <a:rPr lang="en-US" altLang="ko-KR" dirty="0" smtClean="0">
                <a:latin typeface="08서울남산체 EB" pitchFamily="18" charset="-127"/>
                <a:ea typeface="08서울남산체 EB" pitchFamily="18" charset="-127"/>
              </a:rPr>
              <a:t>*2018. 1</a:t>
            </a:r>
            <a:r>
              <a:rPr lang="ko-KR" altLang="en-US" dirty="0" smtClean="0">
                <a:latin typeface="08서울남산체 EB" pitchFamily="18" charset="-127"/>
                <a:ea typeface="08서울남산체 EB" pitchFamily="18" charset="-127"/>
              </a:rPr>
              <a:t>월 개정</a:t>
            </a:r>
            <a:endParaRPr lang="en-US" altLang="ko-KR" sz="2000" dirty="0" smtClean="0">
              <a:latin typeface="08서울남산체 EB" pitchFamily="18" charset="-127"/>
              <a:ea typeface="08서울남산체 EB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043608" y="3573016"/>
          <a:ext cx="7272808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4536504"/>
              </a:tblGrid>
              <a:tr h="264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구분</a:t>
                      </a:r>
                      <a:endParaRPr lang="ko-KR" altLang="en-US" sz="16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공무원</a:t>
                      </a:r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공직유관단체 임직원</a:t>
                      </a:r>
                      <a:endParaRPr lang="ko-KR" altLang="en-US" sz="16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시간당 </a:t>
                      </a:r>
                      <a:r>
                        <a:rPr lang="ko-KR" altLang="en-US" sz="1600" b="0" dirty="0" err="1" smtClean="0">
                          <a:latin typeface="08서울남산체 EB" pitchFamily="18" charset="-127"/>
                          <a:ea typeface="08서울남산체 EB" pitchFamily="18" charset="-127"/>
                        </a:rPr>
                        <a:t>상한액</a:t>
                      </a:r>
                      <a:endParaRPr lang="ko-KR" altLang="en-US" sz="16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40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만원 </a:t>
                      </a:r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직급별 구분 없음</a:t>
                      </a:r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)</a:t>
                      </a:r>
                      <a:endParaRPr lang="ko-KR" altLang="en-US" sz="16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총 </a:t>
                      </a:r>
                      <a:r>
                        <a:rPr lang="ko-KR" altLang="en-US" sz="1600" b="0" dirty="0" err="1" smtClean="0">
                          <a:latin typeface="08서울남산체 EB" pitchFamily="18" charset="-127"/>
                          <a:ea typeface="08서울남산체 EB" pitchFamily="18" charset="-127"/>
                        </a:rPr>
                        <a:t>상한액</a:t>
                      </a:r>
                      <a:endParaRPr lang="ko-KR" altLang="en-US" sz="16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60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만원 </a:t>
                      </a:r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(1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시간 </a:t>
                      </a:r>
                      <a:r>
                        <a:rPr lang="ko-KR" altLang="en-US" sz="1600" b="0" dirty="0" err="1" smtClean="0">
                          <a:latin typeface="08서울남산체 EB" pitchFamily="18" charset="-127"/>
                          <a:ea typeface="08서울남산체 EB" pitchFamily="18" charset="-127"/>
                        </a:rPr>
                        <a:t>상한액</a:t>
                      </a:r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+1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시간 </a:t>
                      </a:r>
                      <a:r>
                        <a:rPr lang="ko-KR" altLang="en-US" sz="1600" b="0" dirty="0" err="1" smtClean="0">
                          <a:latin typeface="08서울남산체 EB" pitchFamily="18" charset="-127"/>
                          <a:ea typeface="08서울남산체 EB" pitchFamily="18" charset="-127"/>
                        </a:rPr>
                        <a:t>상한액의</a:t>
                      </a:r>
                      <a:r>
                        <a:rPr lang="ko-KR" altLang="en-US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08서울남산체 EB" pitchFamily="18" charset="-127"/>
                          <a:ea typeface="08서울남산체 EB" pitchFamily="18" charset="-127"/>
                        </a:rPr>
                        <a:t>50%)</a:t>
                      </a:r>
                      <a:endParaRPr lang="ko-KR" altLang="en-US" sz="16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43608" y="4653136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u="sng" dirty="0" err="1" smtClean="0">
                <a:latin typeface="08서울남산체 B" pitchFamily="18" charset="-127"/>
                <a:ea typeface="08서울남산체 B" pitchFamily="18" charset="-127"/>
              </a:rPr>
              <a:t>상한액</a:t>
            </a:r>
            <a:r>
              <a:rPr lang="ko-KR" altLang="en-US" sz="1600" dirty="0" err="1" smtClean="0">
                <a:latin typeface="08서울남산체 B" pitchFamily="18" charset="-127"/>
                <a:ea typeface="08서울남산체 B" pitchFamily="18" charset="-127"/>
              </a:rPr>
              <a:t>은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 강의 등의 경우 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시간당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기고의 경우 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건당 </a:t>
            </a:r>
            <a:r>
              <a:rPr lang="ko-KR" altLang="en-US" sz="1600" dirty="0" err="1" smtClean="0">
                <a:latin typeface="08서울남산체 B" pitchFamily="18" charset="-127"/>
                <a:ea typeface="08서울남산체 B" pitchFamily="18" charset="-127"/>
              </a:rPr>
              <a:t>상한액으로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 함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.</a:t>
            </a:r>
          </a:p>
          <a:p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u="sng" dirty="0" smtClean="0">
                <a:latin typeface="08서울남산체 B" pitchFamily="18" charset="-127"/>
                <a:ea typeface="08서울남산체 B" pitchFamily="18" charset="-127"/>
              </a:rPr>
              <a:t>사례금 총액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은 시간에 관계없이 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시간 </a:t>
            </a:r>
            <a:r>
              <a:rPr lang="ko-KR" altLang="en-US" sz="1600" dirty="0" err="1" smtClean="0">
                <a:latin typeface="08서울남산체 B" pitchFamily="18" charset="-127"/>
                <a:ea typeface="08서울남산체 B" pitchFamily="18" charset="-127"/>
              </a:rPr>
              <a:t>상한액의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100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분의 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150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에 해당하는 금액을 초과하지 못함</a:t>
            </a:r>
            <a:endParaRPr lang="en-US" altLang="ko-KR" sz="1600" dirty="0" smtClean="0"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u="sng" dirty="0" smtClean="0">
                <a:latin typeface="08서울남산체 B" pitchFamily="18" charset="-127"/>
                <a:ea typeface="08서울남산체 B" pitchFamily="18" charset="-127"/>
              </a:rPr>
              <a:t>초과사례금 발생 시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,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 즉시 반환 후 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‘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초과사례금 신고서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반환영수증 첨부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)’ </a:t>
            </a:r>
            <a:r>
              <a:rPr lang="ko-KR" altLang="en-US" sz="1600" dirty="0" smtClean="0">
                <a:latin typeface="08서울남산체 B" pitchFamily="18" charset="-127"/>
                <a:ea typeface="08서울남산체 B" pitchFamily="18" charset="-127"/>
              </a:rPr>
              <a:t>제출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600" dirty="0" err="1" smtClean="0">
                <a:latin typeface="08서울남산체 B" pitchFamily="18" charset="-127"/>
                <a:ea typeface="08서울남산체 B" pitchFamily="18" charset="-127"/>
              </a:rPr>
              <a:t>제출처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:</a:t>
            </a:r>
            <a:r>
              <a:rPr lang="ko-KR" altLang="en-US" sz="1600" dirty="0" err="1" smtClean="0">
                <a:latin typeface="08서울남산체 B" pitchFamily="18" charset="-127"/>
                <a:ea typeface="08서울남산체 B" pitchFamily="18" charset="-127"/>
              </a:rPr>
              <a:t>행정지원팀</a:t>
            </a:r>
            <a:r>
              <a:rPr lang="en-US" altLang="ko-KR" sz="1600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71472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외부강의 관련 기타규정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340768"/>
            <a:ext cx="7848872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외부강의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/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회의 허용인원 기준 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정원의 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5%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이내</a:t>
            </a:r>
            <a:endParaRPr lang="en-US" altLang="ko-KR" sz="2400" b="1" u="sng" dirty="0" smtClean="0">
              <a:solidFill>
                <a:srgbClr val="C00000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외부강의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/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회의 허용제외 대상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 -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지속적 정기적인 영리 수익성인 강의 중 근무시간 중 강의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 -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지속적 정기적인 대외활동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공동연구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위원회 등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 -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재단 또는 본인의 업무와의 성격이 뚜렷이 다른 경우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 -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품성 자질 능력 전문성 등의 강의 충족요건이 미달하는 경우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 -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기타 대표이사가 판단하여 필요한 경우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714356"/>
            <a:ext cx="6027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이</a:t>
            </a:r>
            <a:r>
              <a:rPr lang="ko-KR" altLang="en-US" sz="4800" b="1" dirty="0" smtClean="0">
                <a:latin typeface="08서울남산체 EB" pitchFamily="18" charset="-127"/>
                <a:ea typeface="08서울남산체 EB" pitchFamily="18" charset="-127"/>
              </a:rPr>
              <a:t>것만은 알아두세요</a:t>
            </a:r>
            <a:r>
              <a:rPr lang="en-US" altLang="ko-KR" sz="4800" b="1" dirty="0" smtClean="0">
                <a:latin typeface="08서울남산체 EB" pitchFamily="18" charset="-127"/>
                <a:ea typeface="08서울남산체 EB" pitchFamily="18" charset="-127"/>
              </a:rPr>
              <a:t>-!</a:t>
            </a:r>
            <a:endParaRPr lang="ko-KR" altLang="en-US" sz="48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현 9"/>
          <p:cNvSpPr/>
          <p:nvPr/>
        </p:nvSpPr>
        <p:spPr>
          <a:xfrm rot="900000">
            <a:off x="1015712" y="2207249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rgbClr val="9BBB5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5749" y="233616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1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5" name="현 14"/>
          <p:cNvSpPr/>
          <p:nvPr/>
        </p:nvSpPr>
        <p:spPr>
          <a:xfrm rot="900000">
            <a:off x="1230026" y="3372035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0063" y="35009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2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8" name="현 17"/>
          <p:cNvSpPr/>
          <p:nvPr/>
        </p:nvSpPr>
        <p:spPr>
          <a:xfrm rot="900000">
            <a:off x="1515778" y="4596171"/>
            <a:ext cx="774660" cy="774660"/>
          </a:xfrm>
          <a:prstGeom prst="chord">
            <a:avLst>
              <a:gd name="adj1" fmla="val 3381758"/>
              <a:gd name="adj2" fmla="val 20290105"/>
            </a:avLst>
          </a:prstGeom>
          <a:solidFill>
            <a:srgbClr val="9BBB5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25815" y="470818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</a:rPr>
              <a:t>3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67744" y="2204864"/>
            <a:ext cx="525658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복무관련 기본사항</a:t>
            </a:r>
            <a:endParaRPr lang="ko-KR" altLang="en-US" sz="3200" b="1" dirty="0">
              <a:solidFill>
                <a:schemeClr val="bg1">
                  <a:lumMod val="65000"/>
                </a:schemeClr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20144" y="3356992"/>
            <a:ext cx="525658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3200" b="1" dirty="0" smtClean="0">
                <a:solidFill>
                  <a:schemeClr val="bg1">
                    <a:lumMod val="65000"/>
                  </a:schemeClr>
                </a:solidFill>
                <a:latin typeface="08서울남산체 EB" pitchFamily="18" charset="-127"/>
                <a:ea typeface="08서울남산체 EB" pitchFamily="18" charset="-127"/>
              </a:rPr>
              <a:t>외부강의 신고 및 심의절차</a:t>
            </a:r>
            <a:endParaRPr lang="ko-KR" altLang="en-US" sz="3200" b="1" dirty="0">
              <a:solidFill>
                <a:schemeClr val="bg1">
                  <a:lumMod val="65000"/>
                </a:schemeClr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411760" y="4293096"/>
            <a:ext cx="5976664" cy="16561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3200" b="1" dirty="0" smtClean="0">
                <a:latin typeface="08서울남산체 EB" pitchFamily="18" charset="-127"/>
                <a:ea typeface="08서울남산체 EB" pitchFamily="18" charset="-127"/>
              </a:rPr>
              <a:t>청탁금지법 </a:t>
            </a:r>
            <a:r>
              <a:rPr lang="en-US" altLang="ko-KR" sz="3200" b="1" dirty="0" smtClean="0">
                <a:latin typeface="08서울남산체 EB" pitchFamily="18" charset="-127"/>
                <a:ea typeface="08서울남산체 EB" pitchFamily="18" charset="-127"/>
              </a:rPr>
              <a:t>&amp;</a:t>
            </a:r>
          </a:p>
          <a:p>
            <a:pPr algn="just"/>
            <a:r>
              <a:rPr lang="ko-KR" altLang="en-US" sz="3200" b="1" dirty="0" smtClean="0">
                <a:latin typeface="08서울남산체 EB" pitchFamily="18" charset="-127"/>
                <a:ea typeface="08서울남산체 EB" pitchFamily="18" charset="-127"/>
              </a:rPr>
              <a:t>공익신고 및 비리신고 </a:t>
            </a:r>
            <a:r>
              <a:rPr lang="en-US" altLang="ko-KR" sz="3200" b="1" dirty="0" smtClean="0">
                <a:latin typeface="08서울남산체 EB" pitchFamily="18" charset="-127"/>
                <a:ea typeface="08서울남산체 EB" pitchFamily="18" charset="-127"/>
              </a:rPr>
              <a:t>&amp; </a:t>
            </a:r>
          </a:p>
          <a:p>
            <a:pPr algn="just"/>
            <a:r>
              <a:rPr lang="ko-KR" altLang="en-US" sz="3200" b="1" dirty="0" smtClean="0">
                <a:latin typeface="08서울남산체 EB" pitchFamily="18" charset="-127"/>
                <a:ea typeface="08서울남산체 EB" pitchFamily="18" charset="-127"/>
              </a:rPr>
              <a:t>공직기강확립 점검</a:t>
            </a:r>
            <a:endParaRPr lang="ko-KR" altLang="en-US" sz="3200" b="1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청탁금지법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적용대상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grpSp>
        <p:nvGrpSpPr>
          <p:cNvPr id="13" name="그룹 6"/>
          <p:cNvGrpSpPr/>
          <p:nvPr/>
        </p:nvGrpSpPr>
        <p:grpSpPr>
          <a:xfrm>
            <a:off x="5580112" y="2564904"/>
            <a:ext cx="1211347" cy="918682"/>
            <a:chOff x="10878367" y="7058576"/>
            <a:chExt cx="1632947" cy="1048582"/>
          </a:xfrm>
          <a:solidFill>
            <a:srgbClr val="00B0D8"/>
          </a:solidFill>
        </p:grpSpPr>
        <p:sp>
          <p:nvSpPr>
            <p:cNvPr id="14" name="Freeform 6"/>
            <p:cNvSpPr/>
            <p:nvPr/>
          </p:nvSpPr>
          <p:spPr>
            <a:xfrm>
              <a:off x="11921487" y="7107725"/>
              <a:ext cx="589827" cy="879280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5" name="Freeform 7"/>
            <p:cNvSpPr/>
            <p:nvPr/>
          </p:nvSpPr>
          <p:spPr>
            <a:xfrm>
              <a:off x="10878367" y="7080418"/>
              <a:ext cx="567982" cy="884741"/>
            </a:xfrm>
            <a:custGeom>
              <a:avLst/>
              <a:gdLst>
                <a:gd name="T0" fmla="*/ 134 w 208"/>
                <a:gd name="T1" fmla="*/ 266 h 324"/>
                <a:gd name="T2" fmla="*/ 134 w 208"/>
                <a:gd name="T3" fmla="*/ 266 h 324"/>
                <a:gd name="T4" fmla="*/ 146 w 208"/>
                <a:gd name="T5" fmla="*/ 242 h 324"/>
                <a:gd name="T6" fmla="*/ 164 w 208"/>
                <a:gd name="T7" fmla="*/ 224 h 324"/>
                <a:gd name="T8" fmla="*/ 208 w 208"/>
                <a:gd name="T9" fmla="*/ 204 h 324"/>
                <a:gd name="T10" fmla="*/ 208 w 208"/>
                <a:gd name="T11" fmla="*/ 204 h 324"/>
                <a:gd name="T12" fmla="*/ 192 w 208"/>
                <a:gd name="T13" fmla="*/ 194 h 324"/>
                <a:gd name="T14" fmla="*/ 182 w 208"/>
                <a:gd name="T15" fmla="*/ 190 h 324"/>
                <a:gd name="T16" fmla="*/ 178 w 208"/>
                <a:gd name="T17" fmla="*/ 166 h 324"/>
                <a:gd name="T18" fmla="*/ 180 w 208"/>
                <a:gd name="T19" fmla="*/ 164 h 324"/>
                <a:gd name="T20" fmla="*/ 194 w 208"/>
                <a:gd name="T21" fmla="*/ 142 h 324"/>
                <a:gd name="T22" fmla="*/ 200 w 208"/>
                <a:gd name="T23" fmla="*/ 122 h 324"/>
                <a:gd name="T24" fmla="*/ 200 w 208"/>
                <a:gd name="T25" fmla="*/ 122 h 324"/>
                <a:gd name="T26" fmla="*/ 206 w 208"/>
                <a:gd name="T27" fmla="*/ 118 h 324"/>
                <a:gd name="T28" fmla="*/ 208 w 208"/>
                <a:gd name="T29" fmla="*/ 110 h 324"/>
                <a:gd name="T30" fmla="*/ 206 w 208"/>
                <a:gd name="T31" fmla="*/ 90 h 324"/>
                <a:gd name="T32" fmla="*/ 202 w 208"/>
                <a:gd name="T33" fmla="*/ 86 h 324"/>
                <a:gd name="T34" fmla="*/ 202 w 208"/>
                <a:gd name="T35" fmla="*/ 68 h 324"/>
                <a:gd name="T36" fmla="*/ 202 w 208"/>
                <a:gd name="T37" fmla="*/ 48 h 324"/>
                <a:gd name="T38" fmla="*/ 196 w 208"/>
                <a:gd name="T39" fmla="*/ 36 h 324"/>
                <a:gd name="T40" fmla="*/ 184 w 208"/>
                <a:gd name="T41" fmla="*/ 26 h 324"/>
                <a:gd name="T42" fmla="*/ 166 w 208"/>
                <a:gd name="T43" fmla="*/ 14 h 324"/>
                <a:gd name="T44" fmla="*/ 156 w 208"/>
                <a:gd name="T45" fmla="*/ 10 h 324"/>
                <a:gd name="T46" fmla="*/ 152 w 208"/>
                <a:gd name="T47" fmla="*/ 14 h 324"/>
                <a:gd name="T48" fmla="*/ 152 w 208"/>
                <a:gd name="T49" fmla="*/ 12 h 324"/>
                <a:gd name="T50" fmla="*/ 150 w 208"/>
                <a:gd name="T51" fmla="*/ 8 h 324"/>
                <a:gd name="T52" fmla="*/ 150 w 208"/>
                <a:gd name="T53" fmla="*/ 4 h 324"/>
                <a:gd name="T54" fmla="*/ 150 w 208"/>
                <a:gd name="T55" fmla="*/ 0 h 324"/>
                <a:gd name="T56" fmla="*/ 132 w 208"/>
                <a:gd name="T57" fmla="*/ 18 h 324"/>
                <a:gd name="T58" fmla="*/ 134 w 208"/>
                <a:gd name="T59" fmla="*/ 8 h 324"/>
                <a:gd name="T60" fmla="*/ 108 w 208"/>
                <a:gd name="T61" fmla="*/ 24 h 324"/>
                <a:gd name="T62" fmla="*/ 102 w 208"/>
                <a:gd name="T63" fmla="*/ 30 h 324"/>
                <a:gd name="T64" fmla="*/ 92 w 208"/>
                <a:gd name="T65" fmla="*/ 42 h 324"/>
                <a:gd name="T66" fmla="*/ 90 w 208"/>
                <a:gd name="T67" fmla="*/ 62 h 324"/>
                <a:gd name="T68" fmla="*/ 90 w 208"/>
                <a:gd name="T69" fmla="*/ 72 h 324"/>
                <a:gd name="T70" fmla="*/ 92 w 208"/>
                <a:gd name="T71" fmla="*/ 86 h 324"/>
                <a:gd name="T72" fmla="*/ 86 w 208"/>
                <a:gd name="T73" fmla="*/ 94 h 324"/>
                <a:gd name="T74" fmla="*/ 88 w 208"/>
                <a:gd name="T75" fmla="*/ 110 h 324"/>
                <a:gd name="T76" fmla="*/ 92 w 208"/>
                <a:gd name="T77" fmla="*/ 124 h 324"/>
                <a:gd name="T78" fmla="*/ 98 w 208"/>
                <a:gd name="T79" fmla="*/ 126 h 324"/>
                <a:gd name="T80" fmla="*/ 102 w 208"/>
                <a:gd name="T81" fmla="*/ 142 h 324"/>
                <a:gd name="T82" fmla="*/ 114 w 208"/>
                <a:gd name="T83" fmla="*/ 166 h 324"/>
                <a:gd name="T84" fmla="*/ 112 w 208"/>
                <a:gd name="T85" fmla="*/ 178 h 324"/>
                <a:gd name="T86" fmla="*/ 110 w 208"/>
                <a:gd name="T87" fmla="*/ 190 h 324"/>
                <a:gd name="T88" fmla="*/ 76 w 208"/>
                <a:gd name="T89" fmla="*/ 206 h 324"/>
                <a:gd name="T90" fmla="*/ 60 w 208"/>
                <a:gd name="T91" fmla="*/ 214 h 324"/>
                <a:gd name="T92" fmla="*/ 44 w 208"/>
                <a:gd name="T93" fmla="*/ 218 h 324"/>
                <a:gd name="T94" fmla="*/ 30 w 208"/>
                <a:gd name="T95" fmla="*/ 224 h 324"/>
                <a:gd name="T96" fmla="*/ 18 w 208"/>
                <a:gd name="T97" fmla="*/ 234 h 324"/>
                <a:gd name="T98" fmla="*/ 10 w 208"/>
                <a:gd name="T99" fmla="*/ 248 h 324"/>
                <a:gd name="T100" fmla="*/ 0 w 208"/>
                <a:gd name="T101" fmla="*/ 282 h 324"/>
                <a:gd name="T102" fmla="*/ 0 w 208"/>
                <a:gd name="T103" fmla="*/ 310 h 324"/>
                <a:gd name="T104" fmla="*/ 120 w 208"/>
                <a:gd name="T10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8" h="324">
                  <a:moveTo>
                    <a:pt x="134" y="268"/>
                  </a:moveTo>
                  <a:lnTo>
                    <a:pt x="134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38" y="254"/>
                  </a:lnTo>
                  <a:lnTo>
                    <a:pt x="146" y="242"/>
                  </a:lnTo>
                  <a:lnTo>
                    <a:pt x="154" y="234"/>
                  </a:lnTo>
                  <a:lnTo>
                    <a:pt x="164" y="224"/>
                  </a:lnTo>
                  <a:lnTo>
                    <a:pt x="188" y="212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192" y="194"/>
                  </a:lnTo>
                  <a:lnTo>
                    <a:pt x="182" y="190"/>
                  </a:lnTo>
                  <a:lnTo>
                    <a:pt x="182" y="190"/>
                  </a:lnTo>
                  <a:lnTo>
                    <a:pt x="180" y="178"/>
                  </a:lnTo>
                  <a:lnTo>
                    <a:pt x="178" y="166"/>
                  </a:lnTo>
                  <a:lnTo>
                    <a:pt x="178" y="166"/>
                  </a:lnTo>
                  <a:lnTo>
                    <a:pt x="180" y="164"/>
                  </a:lnTo>
                  <a:lnTo>
                    <a:pt x="188" y="156"/>
                  </a:lnTo>
                  <a:lnTo>
                    <a:pt x="194" y="142"/>
                  </a:lnTo>
                  <a:lnTo>
                    <a:pt x="198" y="132"/>
                  </a:lnTo>
                  <a:lnTo>
                    <a:pt x="200" y="122"/>
                  </a:lnTo>
                  <a:lnTo>
                    <a:pt x="200" y="122"/>
                  </a:lnTo>
                  <a:lnTo>
                    <a:pt x="200" y="122"/>
                  </a:lnTo>
                  <a:lnTo>
                    <a:pt x="204" y="122"/>
                  </a:lnTo>
                  <a:lnTo>
                    <a:pt x="206" y="118"/>
                  </a:lnTo>
                  <a:lnTo>
                    <a:pt x="208" y="110"/>
                  </a:lnTo>
                  <a:lnTo>
                    <a:pt x="208" y="110"/>
                  </a:lnTo>
                  <a:lnTo>
                    <a:pt x="208" y="94"/>
                  </a:lnTo>
                  <a:lnTo>
                    <a:pt x="206" y="90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68"/>
                  </a:lnTo>
                  <a:lnTo>
                    <a:pt x="202" y="68"/>
                  </a:lnTo>
                  <a:lnTo>
                    <a:pt x="202" y="58"/>
                  </a:lnTo>
                  <a:lnTo>
                    <a:pt x="202" y="48"/>
                  </a:lnTo>
                  <a:lnTo>
                    <a:pt x="200" y="42"/>
                  </a:lnTo>
                  <a:lnTo>
                    <a:pt x="196" y="36"/>
                  </a:lnTo>
                  <a:lnTo>
                    <a:pt x="190" y="30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56" y="10"/>
                  </a:lnTo>
                  <a:lnTo>
                    <a:pt x="152" y="10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38" y="12"/>
                  </a:lnTo>
                  <a:lnTo>
                    <a:pt x="132" y="1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0" y="10"/>
                  </a:lnTo>
                  <a:lnTo>
                    <a:pt x="108" y="24"/>
                  </a:lnTo>
                  <a:lnTo>
                    <a:pt x="108" y="24"/>
                  </a:lnTo>
                  <a:lnTo>
                    <a:pt x="102" y="30"/>
                  </a:lnTo>
                  <a:lnTo>
                    <a:pt x="96" y="36"/>
                  </a:lnTo>
                  <a:lnTo>
                    <a:pt x="92" y="42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86" y="90"/>
                  </a:lnTo>
                  <a:lnTo>
                    <a:pt x="86" y="94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20"/>
                  </a:lnTo>
                  <a:lnTo>
                    <a:pt x="92" y="124"/>
                  </a:lnTo>
                  <a:lnTo>
                    <a:pt x="96" y="126"/>
                  </a:lnTo>
                  <a:lnTo>
                    <a:pt x="98" y="126"/>
                  </a:lnTo>
                  <a:lnTo>
                    <a:pt x="98" y="126"/>
                  </a:lnTo>
                  <a:lnTo>
                    <a:pt x="102" y="142"/>
                  </a:lnTo>
                  <a:lnTo>
                    <a:pt x="108" y="156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2" y="178"/>
                  </a:lnTo>
                  <a:lnTo>
                    <a:pt x="110" y="190"/>
                  </a:lnTo>
                  <a:lnTo>
                    <a:pt x="110" y="190"/>
                  </a:lnTo>
                  <a:lnTo>
                    <a:pt x="98" y="196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60" y="214"/>
                  </a:lnTo>
                  <a:lnTo>
                    <a:pt x="50" y="216"/>
                  </a:lnTo>
                  <a:lnTo>
                    <a:pt x="44" y="218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4" y="228"/>
                  </a:lnTo>
                  <a:lnTo>
                    <a:pt x="18" y="234"/>
                  </a:lnTo>
                  <a:lnTo>
                    <a:pt x="14" y="240"/>
                  </a:lnTo>
                  <a:lnTo>
                    <a:pt x="10" y="248"/>
                  </a:lnTo>
                  <a:lnTo>
                    <a:pt x="4" y="264"/>
                  </a:lnTo>
                  <a:lnTo>
                    <a:pt x="0" y="282"/>
                  </a:lnTo>
                  <a:lnTo>
                    <a:pt x="0" y="298"/>
                  </a:lnTo>
                  <a:lnTo>
                    <a:pt x="0" y="310"/>
                  </a:lnTo>
                  <a:lnTo>
                    <a:pt x="0" y="324"/>
                  </a:lnTo>
                  <a:lnTo>
                    <a:pt x="120" y="324"/>
                  </a:lnTo>
                  <a:lnTo>
                    <a:pt x="134" y="268"/>
                  </a:ln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6" name="Freeform 8"/>
            <p:cNvSpPr/>
            <p:nvPr/>
          </p:nvSpPr>
          <p:spPr>
            <a:xfrm>
              <a:off x="11222433" y="7058576"/>
              <a:ext cx="922970" cy="1048582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17" name="그룹 78"/>
          <p:cNvGrpSpPr/>
          <p:nvPr/>
        </p:nvGrpSpPr>
        <p:grpSpPr>
          <a:xfrm rot="19800000">
            <a:off x="7011172" y="2415241"/>
            <a:ext cx="524913" cy="968348"/>
            <a:chOff x="2935288" y="3844926"/>
            <a:chExt cx="960438" cy="15001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8" name="Freeform 14"/>
            <p:cNvSpPr>
              <a:spLocks noEditPoints="1"/>
            </p:cNvSpPr>
            <p:nvPr/>
          </p:nvSpPr>
          <p:spPr>
            <a:xfrm>
              <a:off x="2935288" y="3844926"/>
              <a:ext cx="960438" cy="1038225"/>
            </a:xfrm>
            <a:custGeom>
              <a:avLst/>
              <a:gdLst>
                <a:gd name="T0" fmla="*/ 256 w 256"/>
                <a:gd name="T1" fmla="*/ 129 h 276"/>
                <a:gd name="T2" fmla="*/ 128 w 256"/>
                <a:gd name="T3" fmla="*/ 0 h 276"/>
                <a:gd name="T4" fmla="*/ 0 w 256"/>
                <a:gd name="T5" fmla="*/ 129 h 276"/>
                <a:gd name="T6" fmla="*/ 107 w 256"/>
                <a:gd name="T7" fmla="*/ 255 h 276"/>
                <a:gd name="T8" fmla="*/ 107 w 256"/>
                <a:gd name="T9" fmla="*/ 274 h 276"/>
                <a:gd name="T10" fmla="*/ 128 w 256"/>
                <a:gd name="T11" fmla="*/ 276 h 276"/>
                <a:gd name="T12" fmla="*/ 149 w 256"/>
                <a:gd name="T13" fmla="*/ 274 h 276"/>
                <a:gd name="T14" fmla="*/ 149 w 256"/>
                <a:gd name="T15" fmla="*/ 255 h 276"/>
                <a:gd name="T16" fmla="*/ 256 w 256"/>
                <a:gd name="T17" fmla="*/ 129 h 276"/>
                <a:gd name="T18" fmla="*/ 128 w 256"/>
                <a:gd name="T19" fmla="*/ 36 h 276"/>
                <a:gd name="T20" fmla="*/ 220 w 256"/>
                <a:gd name="T21" fmla="*/ 129 h 276"/>
                <a:gd name="T22" fmla="*/ 128 w 256"/>
                <a:gd name="T23" fmla="*/ 221 h 276"/>
                <a:gd name="T24" fmla="*/ 36 w 256"/>
                <a:gd name="T25" fmla="*/ 129 h 276"/>
                <a:gd name="T26" fmla="*/ 128 w 256"/>
                <a:gd name="T27" fmla="*/ 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76">
                  <a:moveTo>
                    <a:pt x="256" y="129"/>
                  </a:moveTo>
                  <a:cubicBezTo>
                    <a:pt x="256" y="58"/>
                    <a:pt x="199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92"/>
                    <a:pt x="46" y="245"/>
                    <a:pt x="107" y="255"/>
                  </a:cubicBezTo>
                  <a:quadBezTo>
                    <a:pt x="107" y="274"/>
                    <a:pt x="107" y="274"/>
                  </a:quadBezTo>
                  <a:cubicBezTo>
                    <a:pt x="114" y="275"/>
                    <a:pt x="121" y="276"/>
                    <a:pt x="128" y="276"/>
                  </a:cubicBezTo>
                  <a:cubicBezTo>
                    <a:pt x="135" y="276"/>
                    <a:pt x="142" y="275"/>
                    <a:pt x="149" y="274"/>
                  </a:cubicBezTo>
                  <a:quadBezTo>
                    <a:pt x="149" y="255"/>
                    <a:pt x="149" y="255"/>
                  </a:quadBezTo>
                  <a:cubicBezTo>
                    <a:pt x="210" y="245"/>
                    <a:pt x="256" y="192"/>
                    <a:pt x="256" y="129"/>
                  </a:cubicBezTo>
                  <a:close/>
                  <a:moveTo>
                    <a:pt x="128" y="36"/>
                  </a:moveTo>
                  <a:cubicBezTo>
                    <a:pt x="179" y="36"/>
                    <a:pt x="220" y="78"/>
                    <a:pt x="220" y="129"/>
                  </a:cubicBezTo>
                  <a:cubicBezTo>
                    <a:pt x="220" y="180"/>
                    <a:pt x="179" y="221"/>
                    <a:pt x="128" y="221"/>
                  </a:cubicBezTo>
                  <a:cubicBezTo>
                    <a:pt x="77" y="221"/>
                    <a:pt x="36" y="180"/>
                    <a:pt x="36" y="129"/>
                  </a:cubicBezTo>
                  <a:cubicBezTo>
                    <a:pt x="36" y="78"/>
                    <a:pt x="77" y="36"/>
                    <a:pt x="128" y="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9" name="Freeform 15"/>
            <p:cNvSpPr/>
            <p:nvPr/>
          </p:nvSpPr>
          <p:spPr>
            <a:xfrm>
              <a:off x="3336925" y="4921251"/>
              <a:ext cx="157163" cy="423863"/>
            </a:xfrm>
            <a:custGeom>
              <a:avLst/>
              <a:gdLst>
                <a:gd name="T0" fmla="*/ 0 w 42"/>
                <a:gd name="T1" fmla="*/ 0 h 113"/>
                <a:gd name="T2" fmla="*/ 0 w 42"/>
                <a:gd name="T3" fmla="*/ 92 h 113"/>
                <a:gd name="T4" fmla="*/ 21 w 42"/>
                <a:gd name="T5" fmla="*/ 113 h 113"/>
                <a:gd name="T6" fmla="*/ 42 w 42"/>
                <a:gd name="T7" fmla="*/ 92 h 113"/>
                <a:gd name="T8" fmla="*/ 42 w 42"/>
                <a:gd name="T9" fmla="*/ 0 h 113"/>
                <a:gd name="T10" fmla="*/ 21 w 42"/>
                <a:gd name="T11" fmla="*/ 2 h 113"/>
                <a:gd name="T12" fmla="*/ 0 w 42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13">
                  <a:moveTo>
                    <a:pt x="0" y="0"/>
                  </a:moveTo>
                  <a:quadBezTo>
                    <a:pt x="0" y="92"/>
                    <a:pt x="0" y="92"/>
                  </a:quadBezTo>
                  <a:cubicBezTo>
                    <a:pt x="0" y="103"/>
                    <a:pt x="10" y="113"/>
                    <a:pt x="21" y="113"/>
                  </a:cubicBezTo>
                  <a:cubicBezTo>
                    <a:pt x="32" y="113"/>
                    <a:pt x="42" y="103"/>
                    <a:pt x="42" y="92"/>
                  </a:cubicBezTo>
                  <a:quadBezTo>
                    <a:pt x="42" y="0"/>
                    <a:pt x="42" y="0"/>
                  </a:quadBezTo>
                  <a:cubicBezTo>
                    <a:pt x="35" y="1"/>
                    <a:pt x="28" y="2"/>
                    <a:pt x="21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37" name="Group 4"/>
          <p:cNvGrpSpPr>
            <a:grpSpLocks noChangeAspect="1"/>
          </p:cNvGrpSpPr>
          <p:nvPr/>
        </p:nvGrpSpPr>
        <p:grpSpPr>
          <a:xfrm>
            <a:off x="755576" y="2852936"/>
            <a:ext cx="770434" cy="592217"/>
            <a:chOff x="-490" y="1587"/>
            <a:chExt cx="590" cy="384"/>
          </a:xfrm>
          <a:solidFill>
            <a:srgbClr val="DFA003"/>
          </a:solidFill>
        </p:grpSpPr>
        <p:sp>
          <p:nvSpPr>
            <p:cNvPr id="38" name="Rectangle 5"/>
            <p:cNvSpPr>
              <a:spLocks noChangeArrowheads="1"/>
            </p:cNvSpPr>
            <p:nvPr/>
          </p:nvSpPr>
          <p:spPr>
            <a:xfrm>
              <a:off x="-490" y="1958"/>
              <a:ext cx="590" cy="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>
            <a:xfrm>
              <a:off x="-462" y="1927"/>
              <a:ext cx="534" cy="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0" name="Freeform 7"/>
            <p:cNvSpPr>
              <a:spLocks noEditPoints="1"/>
            </p:cNvSpPr>
            <p:nvPr/>
          </p:nvSpPr>
          <p:spPr>
            <a:xfrm>
              <a:off x="-434" y="1587"/>
              <a:ext cx="478" cy="325"/>
            </a:xfrm>
            <a:custGeom>
              <a:avLst/>
              <a:gdLst>
                <a:gd name="T0" fmla="*/ 478 w 478"/>
                <a:gd name="T1" fmla="*/ 325 h 325"/>
                <a:gd name="T2" fmla="*/ 478 w 478"/>
                <a:gd name="T3" fmla="*/ 297 h 325"/>
                <a:gd name="T4" fmla="*/ 478 w 478"/>
                <a:gd name="T5" fmla="*/ 83 h 325"/>
                <a:gd name="T6" fmla="*/ 387 w 478"/>
                <a:gd name="T7" fmla="*/ 69 h 325"/>
                <a:gd name="T8" fmla="*/ 297 w 478"/>
                <a:gd name="T9" fmla="*/ 28 h 325"/>
                <a:gd name="T10" fmla="*/ 181 w 478"/>
                <a:gd name="T11" fmla="*/ 28 h 325"/>
                <a:gd name="T12" fmla="*/ 92 w 478"/>
                <a:gd name="T13" fmla="*/ 69 h 325"/>
                <a:gd name="T14" fmla="*/ 0 w 478"/>
                <a:gd name="T15" fmla="*/ 83 h 325"/>
                <a:gd name="T16" fmla="*/ 0 w 478"/>
                <a:gd name="T17" fmla="*/ 297 h 325"/>
                <a:gd name="T18" fmla="*/ 0 w 478"/>
                <a:gd name="T19" fmla="*/ 325 h 325"/>
                <a:gd name="T20" fmla="*/ 366 w 478"/>
                <a:gd name="T21" fmla="*/ 325 h 325"/>
                <a:gd name="T22" fmla="*/ 366 w 478"/>
                <a:gd name="T23" fmla="*/ 284 h 325"/>
                <a:gd name="T24" fmla="*/ 319 w 478"/>
                <a:gd name="T25" fmla="*/ 140 h 325"/>
                <a:gd name="T26" fmla="*/ 291 w 478"/>
                <a:gd name="T27" fmla="*/ 284 h 325"/>
                <a:gd name="T28" fmla="*/ 251 w 478"/>
                <a:gd name="T29" fmla="*/ 140 h 325"/>
                <a:gd name="T30" fmla="*/ 291 w 478"/>
                <a:gd name="T31" fmla="*/ 284 h 325"/>
                <a:gd name="T32" fmla="*/ 235 w 478"/>
                <a:gd name="T33" fmla="*/ 50 h 325"/>
                <a:gd name="T34" fmla="*/ 238 w 478"/>
                <a:gd name="T35" fmla="*/ 50 h 325"/>
                <a:gd name="T36" fmla="*/ 251 w 478"/>
                <a:gd name="T37" fmla="*/ 52 h 325"/>
                <a:gd name="T38" fmla="*/ 261 w 478"/>
                <a:gd name="T39" fmla="*/ 58 h 325"/>
                <a:gd name="T40" fmla="*/ 269 w 478"/>
                <a:gd name="T41" fmla="*/ 68 h 325"/>
                <a:gd name="T42" fmla="*/ 273 w 478"/>
                <a:gd name="T43" fmla="*/ 80 h 325"/>
                <a:gd name="T44" fmla="*/ 273 w 478"/>
                <a:gd name="T45" fmla="*/ 83 h 325"/>
                <a:gd name="T46" fmla="*/ 271 w 478"/>
                <a:gd name="T47" fmla="*/ 90 h 325"/>
                <a:gd name="T48" fmla="*/ 267 w 478"/>
                <a:gd name="T49" fmla="*/ 102 h 325"/>
                <a:gd name="T50" fmla="*/ 258 w 478"/>
                <a:gd name="T51" fmla="*/ 111 h 325"/>
                <a:gd name="T52" fmla="*/ 246 w 478"/>
                <a:gd name="T53" fmla="*/ 117 h 325"/>
                <a:gd name="T54" fmla="*/ 239 w 478"/>
                <a:gd name="T55" fmla="*/ 117 h 325"/>
                <a:gd name="T56" fmla="*/ 226 w 478"/>
                <a:gd name="T57" fmla="*/ 114 h 325"/>
                <a:gd name="T58" fmla="*/ 215 w 478"/>
                <a:gd name="T59" fmla="*/ 106 h 325"/>
                <a:gd name="T60" fmla="*/ 208 w 478"/>
                <a:gd name="T61" fmla="*/ 96 h 325"/>
                <a:gd name="T62" fmla="*/ 205 w 478"/>
                <a:gd name="T63" fmla="*/ 83 h 325"/>
                <a:gd name="T64" fmla="*/ 207 w 478"/>
                <a:gd name="T65" fmla="*/ 77 h 325"/>
                <a:gd name="T66" fmla="*/ 211 w 478"/>
                <a:gd name="T67" fmla="*/ 65 h 325"/>
                <a:gd name="T68" fmla="*/ 218 w 478"/>
                <a:gd name="T69" fmla="*/ 56 h 325"/>
                <a:gd name="T70" fmla="*/ 229 w 478"/>
                <a:gd name="T71" fmla="*/ 52 h 325"/>
                <a:gd name="T72" fmla="*/ 235 w 478"/>
                <a:gd name="T73" fmla="*/ 50 h 325"/>
                <a:gd name="T74" fmla="*/ 223 w 478"/>
                <a:gd name="T75" fmla="*/ 284 h 325"/>
                <a:gd name="T76" fmla="*/ 181 w 478"/>
                <a:gd name="T77" fmla="*/ 140 h 325"/>
                <a:gd name="T78" fmla="*/ 112 w 478"/>
                <a:gd name="T79" fmla="*/ 140 h 325"/>
                <a:gd name="T80" fmla="*/ 153 w 478"/>
                <a:gd name="T81" fmla="*/ 284 h 325"/>
                <a:gd name="T82" fmla="*/ 112 w 478"/>
                <a:gd name="T83" fmla="*/ 140 h 325"/>
                <a:gd name="T84" fmla="*/ 153 w 478"/>
                <a:gd name="T85" fmla="*/ 297 h 325"/>
                <a:gd name="T86" fmla="*/ 366 w 478"/>
                <a:gd name="T87" fmla="*/ 297 h 325"/>
                <a:gd name="T88" fmla="*/ 112 w 478"/>
                <a:gd name="T89" fmla="*/ 3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325">
                  <a:moveTo>
                    <a:pt x="366" y="325"/>
                  </a:moveTo>
                  <a:lnTo>
                    <a:pt x="478" y="325"/>
                  </a:lnTo>
                  <a:lnTo>
                    <a:pt x="478" y="312"/>
                  </a:lnTo>
                  <a:lnTo>
                    <a:pt x="478" y="297"/>
                  </a:lnTo>
                  <a:lnTo>
                    <a:pt x="478" y="284"/>
                  </a:lnTo>
                  <a:lnTo>
                    <a:pt x="478" y="83"/>
                  </a:lnTo>
                  <a:lnTo>
                    <a:pt x="415" y="83"/>
                  </a:lnTo>
                  <a:lnTo>
                    <a:pt x="387" y="69"/>
                  </a:lnTo>
                  <a:lnTo>
                    <a:pt x="387" y="28"/>
                  </a:lnTo>
                  <a:lnTo>
                    <a:pt x="297" y="28"/>
                  </a:lnTo>
                  <a:lnTo>
                    <a:pt x="239" y="0"/>
                  </a:lnTo>
                  <a:lnTo>
                    <a:pt x="181" y="28"/>
                  </a:lnTo>
                  <a:lnTo>
                    <a:pt x="92" y="28"/>
                  </a:lnTo>
                  <a:lnTo>
                    <a:pt x="92" y="69"/>
                  </a:lnTo>
                  <a:lnTo>
                    <a:pt x="63" y="83"/>
                  </a:lnTo>
                  <a:lnTo>
                    <a:pt x="0" y="83"/>
                  </a:lnTo>
                  <a:lnTo>
                    <a:pt x="0" y="284"/>
                  </a:lnTo>
                  <a:lnTo>
                    <a:pt x="0" y="297"/>
                  </a:lnTo>
                  <a:lnTo>
                    <a:pt x="0" y="312"/>
                  </a:lnTo>
                  <a:lnTo>
                    <a:pt x="0" y="325"/>
                  </a:lnTo>
                  <a:lnTo>
                    <a:pt x="112" y="325"/>
                  </a:lnTo>
                  <a:lnTo>
                    <a:pt x="366" y="325"/>
                  </a:lnTo>
                  <a:close/>
                  <a:moveTo>
                    <a:pt x="366" y="140"/>
                  </a:moveTo>
                  <a:lnTo>
                    <a:pt x="366" y="284"/>
                  </a:lnTo>
                  <a:lnTo>
                    <a:pt x="319" y="284"/>
                  </a:lnTo>
                  <a:lnTo>
                    <a:pt x="319" y="140"/>
                  </a:lnTo>
                  <a:lnTo>
                    <a:pt x="366" y="140"/>
                  </a:lnTo>
                  <a:close/>
                  <a:moveTo>
                    <a:pt x="291" y="284"/>
                  </a:moveTo>
                  <a:lnTo>
                    <a:pt x="251" y="284"/>
                  </a:lnTo>
                  <a:lnTo>
                    <a:pt x="251" y="140"/>
                  </a:lnTo>
                  <a:lnTo>
                    <a:pt x="291" y="140"/>
                  </a:lnTo>
                  <a:lnTo>
                    <a:pt x="291" y="284"/>
                  </a:lnTo>
                  <a:close/>
                  <a:moveTo>
                    <a:pt x="235" y="50"/>
                  </a:moveTo>
                  <a:lnTo>
                    <a:pt x="235" y="50"/>
                  </a:lnTo>
                  <a:lnTo>
                    <a:pt x="238" y="50"/>
                  </a:lnTo>
                  <a:lnTo>
                    <a:pt x="238" y="50"/>
                  </a:lnTo>
                  <a:lnTo>
                    <a:pt x="245" y="50"/>
                  </a:lnTo>
                  <a:lnTo>
                    <a:pt x="251" y="52"/>
                  </a:lnTo>
                  <a:lnTo>
                    <a:pt x="255" y="55"/>
                  </a:lnTo>
                  <a:lnTo>
                    <a:pt x="261" y="58"/>
                  </a:lnTo>
                  <a:lnTo>
                    <a:pt x="266" y="62"/>
                  </a:lnTo>
                  <a:lnTo>
                    <a:pt x="269" y="68"/>
                  </a:lnTo>
                  <a:lnTo>
                    <a:pt x="271" y="74"/>
                  </a:lnTo>
                  <a:lnTo>
                    <a:pt x="273" y="80"/>
                  </a:lnTo>
                  <a:lnTo>
                    <a:pt x="273" y="80"/>
                  </a:lnTo>
                  <a:lnTo>
                    <a:pt x="273" y="83"/>
                  </a:lnTo>
                  <a:lnTo>
                    <a:pt x="273" y="83"/>
                  </a:lnTo>
                  <a:lnTo>
                    <a:pt x="271" y="90"/>
                  </a:lnTo>
                  <a:lnTo>
                    <a:pt x="270" y="96"/>
                  </a:lnTo>
                  <a:lnTo>
                    <a:pt x="267" y="102"/>
                  </a:lnTo>
                  <a:lnTo>
                    <a:pt x="263" y="106"/>
                  </a:lnTo>
                  <a:lnTo>
                    <a:pt x="258" y="111"/>
                  </a:lnTo>
                  <a:lnTo>
                    <a:pt x="252" y="114"/>
                  </a:lnTo>
                  <a:lnTo>
                    <a:pt x="246" y="117"/>
                  </a:lnTo>
                  <a:lnTo>
                    <a:pt x="239" y="117"/>
                  </a:lnTo>
                  <a:lnTo>
                    <a:pt x="239" y="117"/>
                  </a:lnTo>
                  <a:lnTo>
                    <a:pt x="232" y="117"/>
                  </a:lnTo>
                  <a:lnTo>
                    <a:pt x="226" y="114"/>
                  </a:lnTo>
                  <a:lnTo>
                    <a:pt x="220" y="111"/>
                  </a:lnTo>
                  <a:lnTo>
                    <a:pt x="215" y="106"/>
                  </a:lnTo>
                  <a:lnTo>
                    <a:pt x="211" y="102"/>
                  </a:lnTo>
                  <a:lnTo>
                    <a:pt x="208" y="96"/>
                  </a:lnTo>
                  <a:lnTo>
                    <a:pt x="207" y="90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7" y="77"/>
                  </a:lnTo>
                  <a:lnTo>
                    <a:pt x="208" y="71"/>
                  </a:lnTo>
                  <a:lnTo>
                    <a:pt x="211" y="65"/>
                  </a:lnTo>
                  <a:lnTo>
                    <a:pt x="214" y="61"/>
                  </a:lnTo>
                  <a:lnTo>
                    <a:pt x="218" y="56"/>
                  </a:lnTo>
                  <a:lnTo>
                    <a:pt x="223" y="53"/>
                  </a:lnTo>
                  <a:lnTo>
                    <a:pt x="229" y="52"/>
                  </a:lnTo>
                  <a:lnTo>
                    <a:pt x="235" y="50"/>
                  </a:lnTo>
                  <a:lnTo>
                    <a:pt x="235" y="50"/>
                  </a:lnTo>
                  <a:close/>
                  <a:moveTo>
                    <a:pt x="223" y="140"/>
                  </a:moveTo>
                  <a:lnTo>
                    <a:pt x="223" y="284"/>
                  </a:lnTo>
                  <a:lnTo>
                    <a:pt x="181" y="284"/>
                  </a:lnTo>
                  <a:lnTo>
                    <a:pt x="181" y="140"/>
                  </a:lnTo>
                  <a:lnTo>
                    <a:pt x="223" y="140"/>
                  </a:lnTo>
                  <a:close/>
                  <a:moveTo>
                    <a:pt x="112" y="140"/>
                  </a:moveTo>
                  <a:lnTo>
                    <a:pt x="153" y="140"/>
                  </a:lnTo>
                  <a:lnTo>
                    <a:pt x="153" y="284"/>
                  </a:lnTo>
                  <a:lnTo>
                    <a:pt x="112" y="284"/>
                  </a:lnTo>
                  <a:lnTo>
                    <a:pt x="112" y="140"/>
                  </a:lnTo>
                  <a:close/>
                  <a:moveTo>
                    <a:pt x="112" y="297"/>
                  </a:moveTo>
                  <a:lnTo>
                    <a:pt x="153" y="297"/>
                  </a:lnTo>
                  <a:lnTo>
                    <a:pt x="181" y="297"/>
                  </a:lnTo>
                  <a:lnTo>
                    <a:pt x="366" y="297"/>
                  </a:lnTo>
                  <a:lnTo>
                    <a:pt x="366" y="312"/>
                  </a:lnTo>
                  <a:lnTo>
                    <a:pt x="112" y="312"/>
                  </a:lnTo>
                  <a:lnTo>
                    <a:pt x="112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1" name="Freeform 8"/>
            <p:cNvSpPr/>
            <p:nvPr/>
          </p:nvSpPr>
          <p:spPr>
            <a:xfrm>
              <a:off x="-214" y="1652"/>
              <a:ext cx="37" cy="24"/>
            </a:xfrm>
            <a:custGeom>
              <a:avLst/>
              <a:gdLst>
                <a:gd name="T0" fmla="*/ 18 w 37"/>
                <a:gd name="T1" fmla="*/ 22 h 24"/>
                <a:gd name="T2" fmla="*/ 18 w 37"/>
                <a:gd name="T3" fmla="*/ 22 h 24"/>
                <a:gd name="T4" fmla="*/ 19 w 37"/>
                <a:gd name="T5" fmla="*/ 24 h 24"/>
                <a:gd name="T6" fmla="*/ 19 w 37"/>
                <a:gd name="T7" fmla="*/ 24 h 24"/>
                <a:gd name="T8" fmla="*/ 22 w 37"/>
                <a:gd name="T9" fmla="*/ 22 h 24"/>
                <a:gd name="T10" fmla="*/ 35 w 37"/>
                <a:gd name="T11" fmla="*/ 9 h 24"/>
                <a:gd name="T12" fmla="*/ 35 w 37"/>
                <a:gd name="T13" fmla="*/ 9 h 24"/>
                <a:gd name="T14" fmla="*/ 37 w 37"/>
                <a:gd name="T15" fmla="*/ 6 h 24"/>
                <a:gd name="T16" fmla="*/ 35 w 37"/>
                <a:gd name="T17" fmla="*/ 4 h 24"/>
                <a:gd name="T18" fmla="*/ 35 w 37"/>
                <a:gd name="T19" fmla="*/ 4 h 24"/>
                <a:gd name="T20" fmla="*/ 32 w 37"/>
                <a:gd name="T21" fmla="*/ 3 h 24"/>
                <a:gd name="T22" fmla="*/ 31 w 37"/>
                <a:gd name="T23" fmla="*/ 4 h 24"/>
                <a:gd name="T24" fmla="*/ 19 w 37"/>
                <a:gd name="T25" fmla="*/ 15 h 24"/>
                <a:gd name="T26" fmla="*/ 6 w 37"/>
                <a:gd name="T27" fmla="*/ 1 h 24"/>
                <a:gd name="T28" fmla="*/ 6 w 37"/>
                <a:gd name="T29" fmla="*/ 1 h 24"/>
                <a:gd name="T30" fmla="*/ 3 w 37"/>
                <a:gd name="T31" fmla="*/ 0 h 24"/>
                <a:gd name="T32" fmla="*/ 0 w 37"/>
                <a:gd name="T33" fmla="*/ 1 h 24"/>
                <a:gd name="T34" fmla="*/ 0 w 37"/>
                <a:gd name="T35" fmla="*/ 1 h 24"/>
                <a:gd name="T36" fmla="*/ 0 w 37"/>
                <a:gd name="T37" fmla="*/ 3 h 24"/>
                <a:gd name="T38" fmla="*/ 0 w 37"/>
                <a:gd name="T39" fmla="*/ 6 h 24"/>
                <a:gd name="T40" fmla="*/ 18 w 37"/>
                <a:gd name="T4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4">
                  <a:moveTo>
                    <a:pt x="18" y="22"/>
                  </a:moveTo>
                  <a:lnTo>
                    <a:pt x="18" y="22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2" y="22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7" y="6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2" y="3"/>
                  </a:lnTo>
                  <a:lnTo>
                    <a:pt x="31" y="4"/>
                  </a:lnTo>
                  <a:lnTo>
                    <a:pt x="19" y="15"/>
                  </a:lnTo>
                  <a:lnTo>
                    <a:pt x="6" y="1"/>
                  </a:lnTo>
                  <a:lnTo>
                    <a:pt x="6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2" name="Freeform 9"/>
            <p:cNvSpPr/>
            <p:nvPr/>
          </p:nvSpPr>
          <p:spPr>
            <a:xfrm>
              <a:off x="-177" y="1665"/>
              <a:ext cx="9" cy="8"/>
            </a:xfrm>
            <a:custGeom>
              <a:avLst/>
              <a:gdLst>
                <a:gd name="T0" fmla="*/ 4 w 9"/>
                <a:gd name="T1" fmla="*/ 0 h 8"/>
                <a:gd name="T2" fmla="*/ 4 w 9"/>
                <a:gd name="T3" fmla="*/ 0 h 8"/>
                <a:gd name="T4" fmla="*/ 7 w 9"/>
                <a:gd name="T5" fmla="*/ 2 h 8"/>
                <a:gd name="T6" fmla="*/ 9 w 9"/>
                <a:gd name="T7" fmla="*/ 5 h 8"/>
                <a:gd name="T8" fmla="*/ 9 w 9"/>
                <a:gd name="T9" fmla="*/ 5 h 8"/>
                <a:gd name="T10" fmla="*/ 7 w 9"/>
                <a:gd name="T11" fmla="*/ 8 h 8"/>
                <a:gd name="T12" fmla="*/ 4 w 9"/>
                <a:gd name="T13" fmla="*/ 8 h 8"/>
                <a:gd name="T14" fmla="*/ 4 w 9"/>
                <a:gd name="T15" fmla="*/ 8 h 8"/>
                <a:gd name="T16" fmla="*/ 1 w 9"/>
                <a:gd name="T17" fmla="*/ 8 h 8"/>
                <a:gd name="T18" fmla="*/ 0 w 9"/>
                <a:gd name="T19" fmla="*/ 5 h 8"/>
                <a:gd name="T20" fmla="*/ 0 w 9"/>
                <a:gd name="T21" fmla="*/ 5 h 8"/>
                <a:gd name="T22" fmla="*/ 1 w 9"/>
                <a:gd name="T23" fmla="*/ 2 h 8"/>
                <a:gd name="T24" fmla="*/ 4 w 9"/>
                <a:gd name="T25" fmla="*/ 0 h 8"/>
                <a:gd name="T26" fmla="*/ 4 w 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3" name="Freeform 10"/>
            <p:cNvSpPr/>
            <p:nvPr/>
          </p:nvSpPr>
          <p:spPr>
            <a:xfrm>
              <a:off x="-222" y="1665"/>
              <a:ext cx="8" cy="8"/>
            </a:xfrm>
            <a:custGeom>
              <a:avLst/>
              <a:gdLst>
                <a:gd name="T0" fmla="*/ 3 w 8"/>
                <a:gd name="T1" fmla="*/ 0 h 8"/>
                <a:gd name="T2" fmla="*/ 3 w 8"/>
                <a:gd name="T3" fmla="*/ 0 h 8"/>
                <a:gd name="T4" fmla="*/ 6 w 8"/>
                <a:gd name="T5" fmla="*/ 2 h 8"/>
                <a:gd name="T6" fmla="*/ 8 w 8"/>
                <a:gd name="T7" fmla="*/ 5 h 8"/>
                <a:gd name="T8" fmla="*/ 8 w 8"/>
                <a:gd name="T9" fmla="*/ 5 h 8"/>
                <a:gd name="T10" fmla="*/ 6 w 8"/>
                <a:gd name="T11" fmla="*/ 8 h 8"/>
                <a:gd name="T12" fmla="*/ 3 w 8"/>
                <a:gd name="T13" fmla="*/ 8 h 8"/>
                <a:gd name="T14" fmla="*/ 3 w 8"/>
                <a:gd name="T15" fmla="*/ 8 h 8"/>
                <a:gd name="T16" fmla="*/ 0 w 8"/>
                <a:gd name="T17" fmla="*/ 8 h 8"/>
                <a:gd name="T18" fmla="*/ 0 w 8"/>
                <a:gd name="T19" fmla="*/ 5 h 8"/>
                <a:gd name="T20" fmla="*/ 0 w 8"/>
                <a:gd name="T21" fmla="*/ 5 h 8"/>
                <a:gd name="T22" fmla="*/ 0 w 8"/>
                <a:gd name="T23" fmla="*/ 2 h 8"/>
                <a:gd name="T24" fmla="*/ 3 w 8"/>
                <a:gd name="T25" fmla="*/ 0 h 8"/>
                <a:gd name="T26" fmla="*/ 3 w 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3" y="0"/>
                  </a:moveTo>
                  <a:lnTo>
                    <a:pt x="3" y="0"/>
                  </a:lnTo>
                  <a:lnTo>
                    <a:pt x="6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4" name="Freeform 11"/>
            <p:cNvSpPr/>
            <p:nvPr/>
          </p:nvSpPr>
          <p:spPr>
            <a:xfrm>
              <a:off x="-199" y="1687"/>
              <a:ext cx="8" cy="9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7 w 8"/>
                <a:gd name="T5" fmla="*/ 2 h 9"/>
                <a:gd name="T6" fmla="*/ 8 w 8"/>
                <a:gd name="T7" fmla="*/ 5 h 9"/>
                <a:gd name="T8" fmla="*/ 8 w 8"/>
                <a:gd name="T9" fmla="*/ 5 h 9"/>
                <a:gd name="T10" fmla="*/ 7 w 8"/>
                <a:gd name="T11" fmla="*/ 8 h 9"/>
                <a:gd name="T12" fmla="*/ 4 w 8"/>
                <a:gd name="T13" fmla="*/ 9 h 9"/>
                <a:gd name="T14" fmla="*/ 4 w 8"/>
                <a:gd name="T15" fmla="*/ 9 h 9"/>
                <a:gd name="T16" fmla="*/ 1 w 8"/>
                <a:gd name="T17" fmla="*/ 8 h 9"/>
                <a:gd name="T18" fmla="*/ 0 w 8"/>
                <a:gd name="T19" fmla="*/ 5 h 9"/>
                <a:gd name="T20" fmla="*/ 0 w 8"/>
                <a:gd name="T21" fmla="*/ 5 h 9"/>
                <a:gd name="T22" fmla="*/ 1 w 8"/>
                <a:gd name="T23" fmla="*/ 2 h 9"/>
                <a:gd name="T24" fmla="*/ 4 w 8"/>
                <a:gd name="T25" fmla="*/ 0 h 9"/>
                <a:gd name="T26" fmla="*/ 4 w 8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5" name="Freeform 12"/>
            <p:cNvSpPr/>
            <p:nvPr/>
          </p:nvSpPr>
          <p:spPr>
            <a:xfrm>
              <a:off x="-199" y="1645"/>
              <a:ext cx="8" cy="7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7 w 8"/>
                <a:gd name="T5" fmla="*/ 1 h 7"/>
                <a:gd name="T6" fmla="*/ 8 w 8"/>
                <a:gd name="T7" fmla="*/ 4 h 7"/>
                <a:gd name="T8" fmla="*/ 8 w 8"/>
                <a:gd name="T9" fmla="*/ 4 h 7"/>
                <a:gd name="T10" fmla="*/ 7 w 8"/>
                <a:gd name="T11" fmla="*/ 6 h 7"/>
                <a:gd name="T12" fmla="*/ 4 w 8"/>
                <a:gd name="T13" fmla="*/ 7 h 7"/>
                <a:gd name="T14" fmla="*/ 4 w 8"/>
                <a:gd name="T15" fmla="*/ 7 h 7"/>
                <a:gd name="T16" fmla="*/ 1 w 8"/>
                <a:gd name="T17" fmla="*/ 6 h 7"/>
                <a:gd name="T18" fmla="*/ 0 w 8"/>
                <a:gd name="T19" fmla="*/ 4 h 7"/>
                <a:gd name="T20" fmla="*/ 0 w 8"/>
                <a:gd name="T21" fmla="*/ 4 h 7"/>
                <a:gd name="T22" fmla="*/ 1 w 8"/>
                <a:gd name="T23" fmla="*/ 1 h 7"/>
                <a:gd name="T24" fmla="*/ 4 w 8"/>
                <a:gd name="T25" fmla="*/ 0 h 7"/>
                <a:gd name="T26" fmla="*/ 4 w 8"/>
                <a:gd name="T2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46" name="그룹 100"/>
          <p:cNvGrpSpPr/>
          <p:nvPr/>
        </p:nvGrpSpPr>
        <p:grpSpPr>
          <a:xfrm>
            <a:off x="2771800" y="2924944"/>
            <a:ext cx="838748" cy="485419"/>
            <a:chOff x="9318626" y="3354388"/>
            <a:chExt cx="2184400" cy="1063625"/>
          </a:xfrm>
          <a:solidFill>
            <a:srgbClr val="DFA003"/>
          </a:solidFill>
        </p:grpSpPr>
        <p:sp>
          <p:nvSpPr>
            <p:cNvPr id="47" name="Freeform 5"/>
            <p:cNvSpPr>
              <a:spLocks noEditPoints="1"/>
            </p:cNvSpPr>
            <p:nvPr/>
          </p:nvSpPr>
          <p:spPr>
            <a:xfrm>
              <a:off x="9790113" y="3482975"/>
              <a:ext cx="1238250" cy="935038"/>
            </a:xfrm>
            <a:custGeom>
              <a:avLst/>
              <a:gdLst>
                <a:gd name="T0" fmla="*/ 22 w 1050"/>
                <a:gd name="T1" fmla="*/ 52 h 792"/>
                <a:gd name="T2" fmla="*/ 78 w 1050"/>
                <a:gd name="T3" fmla="*/ 0 h 792"/>
                <a:gd name="T4" fmla="*/ 1015 w 1050"/>
                <a:gd name="T5" fmla="*/ 27 h 792"/>
                <a:gd name="T6" fmla="*/ 1050 w 1050"/>
                <a:gd name="T7" fmla="*/ 54 h 792"/>
                <a:gd name="T8" fmla="*/ 970 w 1050"/>
                <a:gd name="T9" fmla="*/ 789 h 792"/>
                <a:gd name="T10" fmla="*/ 882 w 1050"/>
                <a:gd name="T11" fmla="*/ 657 h 792"/>
                <a:gd name="T12" fmla="*/ 881 w 1050"/>
                <a:gd name="T13" fmla="*/ 790 h 792"/>
                <a:gd name="T14" fmla="*/ 871 w 1050"/>
                <a:gd name="T15" fmla="*/ 656 h 792"/>
                <a:gd name="T16" fmla="*/ 783 w 1050"/>
                <a:gd name="T17" fmla="*/ 788 h 792"/>
                <a:gd name="T18" fmla="*/ 755 w 1050"/>
                <a:gd name="T19" fmla="*/ 657 h 792"/>
                <a:gd name="T20" fmla="*/ 665 w 1050"/>
                <a:gd name="T21" fmla="*/ 789 h 792"/>
                <a:gd name="T22" fmla="*/ 657 w 1050"/>
                <a:gd name="T23" fmla="*/ 657 h 792"/>
                <a:gd name="T24" fmla="*/ 567 w 1050"/>
                <a:gd name="T25" fmla="*/ 788 h 792"/>
                <a:gd name="T26" fmla="*/ 484 w 1050"/>
                <a:gd name="T27" fmla="*/ 657 h 792"/>
                <a:gd name="T28" fmla="*/ 396 w 1050"/>
                <a:gd name="T29" fmla="*/ 789 h 792"/>
                <a:gd name="T30" fmla="*/ 384 w 1050"/>
                <a:gd name="T31" fmla="*/ 773 h 792"/>
                <a:gd name="T32" fmla="*/ 383 w 1050"/>
                <a:gd name="T33" fmla="*/ 656 h 792"/>
                <a:gd name="T34" fmla="*/ 296 w 1050"/>
                <a:gd name="T35" fmla="*/ 789 h 792"/>
                <a:gd name="T36" fmla="*/ 268 w 1050"/>
                <a:gd name="T37" fmla="*/ 657 h 792"/>
                <a:gd name="T38" fmla="*/ 180 w 1050"/>
                <a:gd name="T39" fmla="*/ 792 h 792"/>
                <a:gd name="T40" fmla="*/ 169 w 1050"/>
                <a:gd name="T41" fmla="*/ 655 h 792"/>
                <a:gd name="T42" fmla="*/ 81 w 1050"/>
                <a:gd name="T43" fmla="*/ 672 h 792"/>
                <a:gd name="T44" fmla="*/ 81 w 1050"/>
                <a:gd name="T45" fmla="*/ 789 h 792"/>
                <a:gd name="T46" fmla="*/ 0 w 1050"/>
                <a:gd name="T47" fmla="*/ 54 h 792"/>
                <a:gd name="T48" fmla="*/ 168 w 1050"/>
                <a:gd name="T49" fmla="*/ 489 h 792"/>
                <a:gd name="T50" fmla="*/ 82 w 1050"/>
                <a:gd name="T51" fmla="*/ 628 h 792"/>
                <a:gd name="T52" fmla="*/ 267 w 1050"/>
                <a:gd name="T53" fmla="*/ 628 h 792"/>
                <a:gd name="T54" fmla="*/ 181 w 1050"/>
                <a:gd name="T55" fmla="*/ 490 h 792"/>
                <a:gd name="T56" fmla="*/ 267 w 1050"/>
                <a:gd name="T57" fmla="*/ 628 h 792"/>
                <a:gd name="T58" fmla="*/ 383 w 1050"/>
                <a:gd name="T59" fmla="*/ 490 h 792"/>
                <a:gd name="T60" fmla="*/ 297 w 1050"/>
                <a:gd name="T61" fmla="*/ 628 h 792"/>
                <a:gd name="T62" fmla="*/ 482 w 1050"/>
                <a:gd name="T63" fmla="*/ 628 h 792"/>
                <a:gd name="T64" fmla="*/ 397 w 1050"/>
                <a:gd name="T65" fmla="*/ 490 h 792"/>
                <a:gd name="T66" fmla="*/ 482 w 1050"/>
                <a:gd name="T67" fmla="*/ 628 h 792"/>
                <a:gd name="T68" fmla="*/ 654 w 1050"/>
                <a:gd name="T69" fmla="*/ 490 h 792"/>
                <a:gd name="T70" fmla="*/ 568 w 1050"/>
                <a:gd name="T71" fmla="*/ 628 h 792"/>
                <a:gd name="T72" fmla="*/ 668 w 1050"/>
                <a:gd name="T73" fmla="*/ 490 h 792"/>
                <a:gd name="T74" fmla="*/ 754 w 1050"/>
                <a:gd name="T75" fmla="*/ 628 h 792"/>
                <a:gd name="T76" fmla="*/ 668 w 1050"/>
                <a:gd name="T77" fmla="*/ 490 h 792"/>
                <a:gd name="T78" fmla="*/ 869 w 1050"/>
                <a:gd name="T79" fmla="*/ 490 h 792"/>
                <a:gd name="T80" fmla="*/ 784 w 1050"/>
                <a:gd name="T81" fmla="*/ 629 h 792"/>
                <a:gd name="T82" fmla="*/ 969 w 1050"/>
                <a:gd name="T83" fmla="*/ 628 h 792"/>
                <a:gd name="T84" fmla="*/ 883 w 1050"/>
                <a:gd name="T85" fmla="*/ 490 h 792"/>
                <a:gd name="T86" fmla="*/ 969 w 1050"/>
                <a:gd name="T87" fmla="*/ 62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0" h="792">
                  <a:moveTo>
                    <a:pt x="0" y="54"/>
                  </a:moveTo>
                  <a:cubicBezTo>
                    <a:pt x="8" y="53"/>
                    <a:pt x="15" y="53"/>
                    <a:pt x="22" y="52"/>
                  </a:cubicBezTo>
                  <a:cubicBezTo>
                    <a:pt x="24" y="48"/>
                    <a:pt x="25" y="43"/>
                    <a:pt x="27" y="39"/>
                  </a:cubicBezTo>
                  <a:quadBezTo>
                    <a:pt x="38" y="0"/>
                    <a:pt x="78" y="0"/>
                  </a:quadBezTo>
                  <a:cubicBezTo>
                    <a:pt x="378" y="0"/>
                    <a:pt x="679" y="0"/>
                    <a:pt x="979" y="0"/>
                  </a:cubicBezTo>
                  <a:cubicBezTo>
                    <a:pt x="1002" y="0"/>
                    <a:pt x="1012" y="6"/>
                    <a:pt x="1015" y="27"/>
                  </a:cubicBezTo>
                  <a:cubicBezTo>
                    <a:pt x="1016" y="36"/>
                    <a:pt x="1020" y="44"/>
                    <a:pt x="1023" y="52"/>
                  </a:cubicBezTo>
                  <a:cubicBezTo>
                    <a:pt x="1032" y="53"/>
                    <a:pt x="1041" y="53"/>
                    <a:pt x="1050" y="54"/>
                  </a:cubicBezTo>
                  <a:cubicBezTo>
                    <a:pt x="1050" y="299"/>
                    <a:pt x="1050" y="543"/>
                    <a:pt x="1050" y="789"/>
                  </a:cubicBezTo>
                  <a:cubicBezTo>
                    <a:pt x="1024" y="789"/>
                    <a:pt x="998" y="789"/>
                    <a:pt x="970" y="789"/>
                  </a:cubicBezTo>
                  <a:cubicBezTo>
                    <a:pt x="970" y="745"/>
                    <a:pt x="970" y="702"/>
                    <a:pt x="970" y="657"/>
                  </a:cubicBezTo>
                  <a:cubicBezTo>
                    <a:pt x="941" y="657"/>
                    <a:pt x="913" y="657"/>
                    <a:pt x="882" y="657"/>
                  </a:cubicBezTo>
                  <a:cubicBezTo>
                    <a:pt x="882" y="679"/>
                    <a:pt x="882" y="703"/>
                    <a:pt x="882" y="726"/>
                  </a:cubicBezTo>
                  <a:cubicBezTo>
                    <a:pt x="882" y="747"/>
                    <a:pt x="884" y="768"/>
                    <a:pt x="881" y="790"/>
                  </a:cubicBezTo>
                  <a:cubicBezTo>
                    <a:pt x="878" y="789"/>
                    <a:pt x="874" y="789"/>
                    <a:pt x="871" y="789"/>
                  </a:cubicBezTo>
                  <a:cubicBezTo>
                    <a:pt x="871" y="745"/>
                    <a:pt x="871" y="701"/>
                    <a:pt x="871" y="656"/>
                  </a:cubicBezTo>
                  <a:cubicBezTo>
                    <a:pt x="840" y="656"/>
                    <a:pt x="813" y="656"/>
                    <a:pt x="783" y="656"/>
                  </a:cubicBezTo>
                  <a:cubicBezTo>
                    <a:pt x="783" y="700"/>
                    <a:pt x="783" y="743"/>
                    <a:pt x="783" y="788"/>
                  </a:cubicBezTo>
                  <a:cubicBezTo>
                    <a:pt x="773" y="788"/>
                    <a:pt x="765" y="788"/>
                    <a:pt x="755" y="788"/>
                  </a:cubicBezTo>
                  <a:cubicBezTo>
                    <a:pt x="755" y="745"/>
                    <a:pt x="755" y="702"/>
                    <a:pt x="755" y="657"/>
                  </a:cubicBezTo>
                  <a:cubicBezTo>
                    <a:pt x="725" y="657"/>
                    <a:pt x="697" y="657"/>
                    <a:pt x="668" y="657"/>
                  </a:cubicBezTo>
                  <a:cubicBezTo>
                    <a:pt x="664" y="701"/>
                    <a:pt x="670" y="746"/>
                    <a:pt x="665" y="789"/>
                  </a:cubicBezTo>
                  <a:cubicBezTo>
                    <a:pt x="662" y="789"/>
                    <a:pt x="660" y="789"/>
                    <a:pt x="657" y="789"/>
                  </a:cubicBezTo>
                  <a:cubicBezTo>
                    <a:pt x="657" y="746"/>
                    <a:pt x="657" y="702"/>
                    <a:pt x="657" y="657"/>
                  </a:cubicBezTo>
                  <a:cubicBezTo>
                    <a:pt x="625" y="657"/>
                    <a:pt x="597" y="657"/>
                    <a:pt x="567" y="657"/>
                  </a:cubicBezTo>
                  <a:cubicBezTo>
                    <a:pt x="567" y="700"/>
                    <a:pt x="567" y="744"/>
                    <a:pt x="567" y="788"/>
                  </a:cubicBezTo>
                  <a:cubicBezTo>
                    <a:pt x="540" y="788"/>
                    <a:pt x="513" y="788"/>
                    <a:pt x="484" y="788"/>
                  </a:cubicBezTo>
                  <a:cubicBezTo>
                    <a:pt x="484" y="745"/>
                    <a:pt x="484" y="702"/>
                    <a:pt x="484" y="657"/>
                  </a:cubicBezTo>
                  <a:cubicBezTo>
                    <a:pt x="454" y="657"/>
                    <a:pt x="426" y="657"/>
                    <a:pt x="396" y="657"/>
                  </a:cubicBezTo>
                  <a:cubicBezTo>
                    <a:pt x="396" y="701"/>
                    <a:pt x="396" y="745"/>
                    <a:pt x="396" y="789"/>
                  </a:cubicBezTo>
                  <a:cubicBezTo>
                    <a:pt x="393" y="789"/>
                    <a:pt x="391" y="789"/>
                    <a:pt x="389" y="790"/>
                  </a:cubicBezTo>
                  <a:cubicBezTo>
                    <a:pt x="387" y="784"/>
                    <a:pt x="384" y="779"/>
                    <a:pt x="384" y="773"/>
                  </a:cubicBezTo>
                  <a:cubicBezTo>
                    <a:pt x="384" y="741"/>
                    <a:pt x="384" y="709"/>
                    <a:pt x="384" y="677"/>
                  </a:cubicBezTo>
                  <a:cubicBezTo>
                    <a:pt x="384" y="670"/>
                    <a:pt x="383" y="664"/>
                    <a:pt x="383" y="656"/>
                  </a:cubicBezTo>
                  <a:cubicBezTo>
                    <a:pt x="354" y="656"/>
                    <a:pt x="326" y="656"/>
                    <a:pt x="296" y="656"/>
                  </a:cubicBezTo>
                  <a:cubicBezTo>
                    <a:pt x="296" y="701"/>
                    <a:pt x="296" y="745"/>
                    <a:pt x="296" y="789"/>
                  </a:cubicBezTo>
                  <a:cubicBezTo>
                    <a:pt x="286" y="789"/>
                    <a:pt x="278" y="789"/>
                    <a:pt x="268" y="789"/>
                  </a:cubicBezTo>
                  <a:cubicBezTo>
                    <a:pt x="268" y="744"/>
                    <a:pt x="268" y="701"/>
                    <a:pt x="268" y="657"/>
                  </a:cubicBezTo>
                  <a:cubicBezTo>
                    <a:pt x="239" y="657"/>
                    <a:pt x="211" y="657"/>
                    <a:pt x="180" y="657"/>
                  </a:cubicBezTo>
                  <a:cubicBezTo>
                    <a:pt x="180" y="701"/>
                    <a:pt x="180" y="745"/>
                    <a:pt x="180" y="792"/>
                  </a:cubicBezTo>
                  <a:quadBezTo>
                    <a:pt x="169" y="781"/>
                    <a:pt x="169" y="726"/>
                  </a:quadBezTo>
                  <a:cubicBezTo>
                    <a:pt x="169" y="703"/>
                    <a:pt x="169" y="680"/>
                    <a:pt x="169" y="655"/>
                  </a:cubicBezTo>
                  <a:cubicBezTo>
                    <a:pt x="141" y="655"/>
                    <a:pt x="115" y="655"/>
                    <a:pt x="90" y="656"/>
                  </a:cubicBezTo>
                  <a:cubicBezTo>
                    <a:pt x="86" y="656"/>
                    <a:pt x="81" y="667"/>
                    <a:pt x="81" y="672"/>
                  </a:cubicBezTo>
                  <a:cubicBezTo>
                    <a:pt x="80" y="704"/>
                    <a:pt x="81" y="735"/>
                    <a:pt x="81" y="766"/>
                  </a:cubicBezTo>
                  <a:cubicBezTo>
                    <a:pt x="81" y="773"/>
                    <a:pt x="81" y="780"/>
                    <a:pt x="81" y="789"/>
                  </a:cubicBezTo>
                  <a:cubicBezTo>
                    <a:pt x="53" y="789"/>
                    <a:pt x="27" y="789"/>
                    <a:pt x="0" y="789"/>
                  </a:cubicBezTo>
                  <a:cubicBezTo>
                    <a:pt x="0" y="544"/>
                    <a:pt x="0" y="300"/>
                    <a:pt x="0" y="54"/>
                  </a:cubicBezTo>
                  <a:close/>
                  <a:moveTo>
                    <a:pt x="168" y="628"/>
                  </a:moveTo>
                  <a:cubicBezTo>
                    <a:pt x="168" y="581"/>
                    <a:pt x="168" y="535"/>
                    <a:pt x="168" y="489"/>
                  </a:cubicBezTo>
                  <a:cubicBezTo>
                    <a:pt x="139" y="489"/>
                    <a:pt x="111" y="489"/>
                    <a:pt x="82" y="489"/>
                  </a:cubicBezTo>
                  <a:cubicBezTo>
                    <a:pt x="82" y="536"/>
                    <a:pt x="82" y="582"/>
                    <a:pt x="82" y="628"/>
                  </a:cubicBezTo>
                  <a:cubicBezTo>
                    <a:pt x="111" y="628"/>
                    <a:pt x="138" y="628"/>
                    <a:pt x="168" y="628"/>
                  </a:cubicBezTo>
                  <a:close/>
                  <a:moveTo>
                    <a:pt x="267" y="628"/>
                  </a:moveTo>
                  <a:cubicBezTo>
                    <a:pt x="267" y="581"/>
                    <a:pt x="267" y="536"/>
                    <a:pt x="267" y="490"/>
                  </a:cubicBezTo>
                  <a:cubicBezTo>
                    <a:pt x="238" y="490"/>
                    <a:pt x="210" y="490"/>
                    <a:pt x="181" y="490"/>
                  </a:cubicBezTo>
                  <a:cubicBezTo>
                    <a:pt x="181" y="536"/>
                    <a:pt x="181" y="582"/>
                    <a:pt x="181" y="628"/>
                  </a:cubicBezTo>
                  <a:cubicBezTo>
                    <a:pt x="210" y="628"/>
                    <a:pt x="238" y="628"/>
                    <a:pt x="267" y="628"/>
                  </a:cubicBezTo>
                  <a:close/>
                  <a:moveTo>
                    <a:pt x="383" y="628"/>
                  </a:moveTo>
                  <a:cubicBezTo>
                    <a:pt x="383" y="581"/>
                    <a:pt x="383" y="535"/>
                    <a:pt x="383" y="490"/>
                  </a:cubicBezTo>
                  <a:cubicBezTo>
                    <a:pt x="353" y="490"/>
                    <a:pt x="326" y="490"/>
                    <a:pt x="297" y="490"/>
                  </a:cubicBezTo>
                  <a:cubicBezTo>
                    <a:pt x="297" y="536"/>
                    <a:pt x="297" y="582"/>
                    <a:pt x="297" y="628"/>
                  </a:cubicBezTo>
                  <a:cubicBezTo>
                    <a:pt x="326" y="628"/>
                    <a:pt x="353" y="628"/>
                    <a:pt x="383" y="628"/>
                  </a:cubicBezTo>
                  <a:close/>
                  <a:moveTo>
                    <a:pt x="482" y="628"/>
                  </a:moveTo>
                  <a:cubicBezTo>
                    <a:pt x="482" y="580"/>
                    <a:pt x="482" y="535"/>
                    <a:pt x="482" y="490"/>
                  </a:cubicBezTo>
                  <a:cubicBezTo>
                    <a:pt x="452" y="490"/>
                    <a:pt x="425" y="490"/>
                    <a:pt x="397" y="490"/>
                  </a:cubicBezTo>
                  <a:cubicBezTo>
                    <a:pt x="397" y="537"/>
                    <a:pt x="397" y="582"/>
                    <a:pt x="397" y="628"/>
                  </a:cubicBezTo>
                  <a:cubicBezTo>
                    <a:pt x="426" y="628"/>
                    <a:pt x="454" y="628"/>
                    <a:pt x="482" y="628"/>
                  </a:cubicBezTo>
                  <a:close/>
                  <a:moveTo>
                    <a:pt x="654" y="628"/>
                  </a:moveTo>
                  <a:cubicBezTo>
                    <a:pt x="654" y="581"/>
                    <a:pt x="654" y="535"/>
                    <a:pt x="654" y="490"/>
                  </a:cubicBezTo>
                  <a:cubicBezTo>
                    <a:pt x="624" y="490"/>
                    <a:pt x="596" y="490"/>
                    <a:pt x="568" y="490"/>
                  </a:cubicBezTo>
                  <a:cubicBezTo>
                    <a:pt x="568" y="537"/>
                    <a:pt x="568" y="582"/>
                    <a:pt x="568" y="628"/>
                  </a:cubicBezTo>
                  <a:cubicBezTo>
                    <a:pt x="597" y="628"/>
                    <a:pt x="624" y="628"/>
                    <a:pt x="654" y="628"/>
                  </a:cubicBezTo>
                  <a:close/>
                  <a:moveTo>
                    <a:pt x="668" y="490"/>
                  </a:moveTo>
                  <a:cubicBezTo>
                    <a:pt x="668" y="537"/>
                    <a:pt x="668" y="582"/>
                    <a:pt x="668" y="628"/>
                  </a:cubicBezTo>
                  <a:cubicBezTo>
                    <a:pt x="697" y="628"/>
                    <a:pt x="725" y="628"/>
                    <a:pt x="754" y="628"/>
                  </a:cubicBezTo>
                  <a:cubicBezTo>
                    <a:pt x="754" y="582"/>
                    <a:pt x="754" y="536"/>
                    <a:pt x="754" y="490"/>
                  </a:cubicBezTo>
                  <a:cubicBezTo>
                    <a:pt x="725" y="490"/>
                    <a:pt x="697" y="490"/>
                    <a:pt x="668" y="490"/>
                  </a:cubicBezTo>
                  <a:close/>
                  <a:moveTo>
                    <a:pt x="869" y="629"/>
                  </a:moveTo>
                  <a:cubicBezTo>
                    <a:pt x="869" y="581"/>
                    <a:pt x="869" y="536"/>
                    <a:pt x="869" y="490"/>
                  </a:cubicBezTo>
                  <a:cubicBezTo>
                    <a:pt x="840" y="490"/>
                    <a:pt x="811" y="490"/>
                    <a:pt x="784" y="490"/>
                  </a:cubicBezTo>
                  <a:cubicBezTo>
                    <a:pt x="784" y="537"/>
                    <a:pt x="784" y="583"/>
                    <a:pt x="784" y="629"/>
                  </a:cubicBezTo>
                  <a:cubicBezTo>
                    <a:pt x="813" y="629"/>
                    <a:pt x="840" y="629"/>
                    <a:pt x="869" y="629"/>
                  </a:cubicBezTo>
                  <a:close/>
                  <a:moveTo>
                    <a:pt x="969" y="628"/>
                  </a:moveTo>
                  <a:cubicBezTo>
                    <a:pt x="969" y="581"/>
                    <a:pt x="969" y="535"/>
                    <a:pt x="969" y="490"/>
                  </a:cubicBezTo>
                  <a:cubicBezTo>
                    <a:pt x="939" y="490"/>
                    <a:pt x="912" y="490"/>
                    <a:pt x="883" y="490"/>
                  </a:cubicBezTo>
                  <a:cubicBezTo>
                    <a:pt x="883" y="536"/>
                    <a:pt x="883" y="581"/>
                    <a:pt x="883" y="628"/>
                  </a:cubicBezTo>
                  <a:cubicBezTo>
                    <a:pt x="912" y="628"/>
                    <a:pt x="939" y="628"/>
                    <a:pt x="969" y="6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>
            <a:xfrm>
              <a:off x="9490076" y="3546475"/>
              <a:ext cx="274638" cy="871538"/>
            </a:xfrm>
            <a:custGeom>
              <a:avLst/>
              <a:gdLst>
                <a:gd name="T0" fmla="*/ 0 w 233"/>
                <a:gd name="T1" fmla="*/ 0 h 737"/>
                <a:gd name="T2" fmla="*/ 233 w 233"/>
                <a:gd name="T3" fmla="*/ 0 h 737"/>
                <a:gd name="T4" fmla="*/ 233 w 233"/>
                <a:gd name="T5" fmla="*/ 737 h 737"/>
                <a:gd name="T6" fmla="*/ 0 w 233"/>
                <a:gd name="T7" fmla="*/ 737 h 737"/>
                <a:gd name="T8" fmla="*/ 0 w 233"/>
                <a:gd name="T9" fmla="*/ 0 h 737"/>
                <a:gd name="T10" fmla="*/ 150 w 233"/>
                <a:gd name="T11" fmla="*/ 168 h 737"/>
                <a:gd name="T12" fmla="*/ 79 w 233"/>
                <a:gd name="T13" fmla="*/ 168 h 737"/>
                <a:gd name="T14" fmla="*/ 79 w 233"/>
                <a:gd name="T15" fmla="*/ 237 h 737"/>
                <a:gd name="T16" fmla="*/ 150 w 233"/>
                <a:gd name="T17" fmla="*/ 237 h 737"/>
                <a:gd name="T18" fmla="*/ 150 w 233"/>
                <a:gd name="T19" fmla="*/ 168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737">
                  <a:moveTo>
                    <a:pt x="0" y="0"/>
                  </a:moveTo>
                  <a:cubicBezTo>
                    <a:pt x="78" y="0"/>
                    <a:pt x="155" y="0"/>
                    <a:pt x="233" y="0"/>
                  </a:cubicBezTo>
                  <a:cubicBezTo>
                    <a:pt x="233" y="246"/>
                    <a:pt x="233" y="491"/>
                    <a:pt x="233" y="737"/>
                  </a:cubicBezTo>
                  <a:cubicBezTo>
                    <a:pt x="155" y="737"/>
                    <a:pt x="78" y="737"/>
                    <a:pt x="0" y="737"/>
                  </a:cubicBezTo>
                  <a:cubicBezTo>
                    <a:pt x="0" y="491"/>
                    <a:pt x="0" y="246"/>
                    <a:pt x="0" y="0"/>
                  </a:cubicBezTo>
                  <a:close/>
                  <a:moveTo>
                    <a:pt x="150" y="168"/>
                  </a:moveTo>
                  <a:cubicBezTo>
                    <a:pt x="124" y="168"/>
                    <a:pt x="101" y="168"/>
                    <a:pt x="79" y="168"/>
                  </a:cubicBezTo>
                  <a:cubicBezTo>
                    <a:pt x="79" y="192"/>
                    <a:pt x="79" y="215"/>
                    <a:pt x="79" y="237"/>
                  </a:cubicBezTo>
                  <a:cubicBezTo>
                    <a:pt x="104" y="237"/>
                    <a:pt x="127" y="237"/>
                    <a:pt x="150" y="237"/>
                  </a:cubicBezTo>
                  <a:cubicBezTo>
                    <a:pt x="150" y="213"/>
                    <a:pt x="150" y="191"/>
                    <a:pt x="150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>
            <a:xfrm>
              <a:off x="11053763" y="3546475"/>
              <a:ext cx="274638" cy="871538"/>
            </a:xfrm>
            <a:custGeom>
              <a:avLst/>
              <a:gdLst>
                <a:gd name="T0" fmla="*/ 0 w 234"/>
                <a:gd name="T1" fmla="*/ 0 h 737"/>
                <a:gd name="T2" fmla="*/ 234 w 234"/>
                <a:gd name="T3" fmla="*/ 0 h 737"/>
                <a:gd name="T4" fmla="*/ 234 w 234"/>
                <a:gd name="T5" fmla="*/ 737 h 737"/>
                <a:gd name="T6" fmla="*/ 0 w 234"/>
                <a:gd name="T7" fmla="*/ 737 h 737"/>
                <a:gd name="T8" fmla="*/ 0 w 234"/>
                <a:gd name="T9" fmla="*/ 0 h 737"/>
                <a:gd name="T10" fmla="*/ 80 w 234"/>
                <a:gd name="T11" fmla="*/ 167 h 737"/>
                <a:gd name="T12" fmla="*/ 80 w 234"/>
                <a:gd name="T13" fmla="*/ 237 h 737"/>
                <a:gd name="T14" fmla="*/ 150 w 234"/>
                <a:gd name="T15" fmla="*/ 237 h 737"/>
                <a:gd name="T16" fmla="*/ 150 w 234"/>
                <a:gd name="T17" fmla="*/ 167 h 737"/>
                <a:gd name="T18" fmla="*/ 80 w 234"/>
                <a:gd name="T19" fmla="*/ 16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37">
                  <a:moveTo>
                    <a:pt x="0" y="0"/>
                  </a:moveTo>
                  <a:cubicBezTo>
                    <a:pt x="79" y="0"/>
                    <a:pt x="156" y="0"/>
                    <a:pt x="234" y="0"/>
                  </a:cubicBezTo>
                  <a:cubicBezTo>
                    <a:pt x="234" y="246"/>
                    <a:pt x="234" y="491"/>
                    <a:pt x="234" y="737"/>
                  </a:cubicBezTo>
                  <a:cubicBezTo>
                    <a:pt x="156" y="737"/>
                    <a:pt x="78" y="737"/>
                    <a:pt x="0" y="737"/>
                  </a:cubicBezTo>
                  <a:cubicBezTo>
                    <a:pt x="0" y="491"/>
                    <a:pt x="0" y="246"/>
                    <a:pt x="0" y="0"/>
                  </a:cubicBezTo>
                  <a:close/>
                  <a:moveTo>
                    <a:pt x="80" y="167"/>
                  </a:moveTo>
                  <a:cubicBezTo>
                    <a:pt x="80" y="192"/>
                    <a:pt x="80" y="215"/>
                    <a:pt x="80" y="237"/>
                  </a:cubicBezTo>
                  <a:cubicBezTo>
                    <a:pt x="105" y="237"/>
                    <a:pt x="127" y="237"/>
                    <a:pt x="150" y="237"/>
                  </a:cubicBezTo>
                  <a:cubicBezTo>
                    <a:pt x="150" y="213"/>
                    <a:pt x="150" y="190"/>
                    <a:pt x="150" y="167"/>
                  </a:cubicBezTo>
                  <a:cubicBezTo>
                    <a:pt x="126" y="167"/>
                    <a:pt x="103" y="167"/>
                    <a:pt x="80" y="1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50" name="Freeform 8"/>
            <p:cNvSpPr/>
            <p:nvPr/>
          </p:nvSpPr>
          <p:spPr>
            <a:xfrm>
              <a:off x="11352213" y="3643313"/>
              <a:ext cx="150813" cy="774700"/>
            </a:xfrm>
            <a:custGeom>
              <a:avLst/>
              <a:gdLst>
                <a:gd name="T0" fmla="*/ 0 w 129"/>
                <a:gd name="T1" fmla="*/ 0 h 655"/>
                <a:gd name="T2" fmla="*/ 129 w 129"/>
                <a:gd name="T3" fmla="*/ 0 h 655"/>
                <a:gd name="T4" fmla="*/ 129 w 129"/>
                <a:gd name="T5" fmla="*/ 655 h 655"/>
                <a:gd name="T6" fmla="*/ 0 w 129"/>
                <a:gd name="T7" fmla="*/ 655 h 655"/>
                <a:gd name="T8" fmla="*/ 0 w 129"/>
                <a:gd name="T9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655">
                  <a:moveTo>
                    <a:pt x="0" y="0"/>
                  </a:moveTo>
                  <a:cubicBezTo>
                    <a:pt x="44" y="0"/>
                    <a:pt x="86" y="0"/>
                    <a:pt x="129" y="0"/>
                  </a:cubicBezTo>
                  <a:cubicBezTo>
                    <a:pt x="129" y="219"/>
                    <a:pt x="129" y="436"/>
                    <a:pt x="129" y="655"/>
                  </a:cubicBezTo>
                  <a:cubicBezTo>
                    <a:pt x="86" y="655"/>
                    <a:pt x="44" y="655"/>
                    <a:pt x="0" y="655"/>
                  </a:cubicBezTo>
                  <a:cubicBezTo>
                    <a:pt x="0" y="437"/>
                    <a:pt x="0" y="2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51" name="Freeform 9"/>
            <p:cNvSpPr/>
            <p:nvPr/>
          </p:nvSpPr>
          <p:spPr>
            <a:xfrm>
              <a:off x="9318626" y="3643313"/>
              <a:ext cx="150813" cy="774700"/>
            </a:xfrm>
            <a:custGeom>
              <a:avLst/>
              <a:gdLst>
                <a:gd name="T0" fmla="*/ 128 w 128"/>
                <a:gd name="T1" fmla="*/ 656 h 656"/>
                <a:gd name="T2" fmla="*/ 0 w 128"/>
                <a:gd name="T3" fmla="*/ 656 h 656"/>
                <a:gd name="T4" fmla="*/ 0 w 128"/>
                <a:gd name="T5" fmla="*/ 0 h 656"/>
                <a:gd name="T6" fmla="*/ 128 w 128"/>
                <a:gd name="T7" fmla="*/ 0 h 656"/>
                <a:gd name="T8" fmla="*/ 128 w 128"/>
                <a:gd name="T9" fmla="*/ 65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56">
                  <a:moveTo>
                    <a:pt x="128" y="656"/>
                  </a:moveTo>
                  <a:cubicBezTo>
                    <a:pt x="84" y="656"/>
                    <a:pt x="43" y="656"/>
                    <a:pt x="0" y="656"/>
                  </a:cubicBezTo>
                  <a:cubicBezTo>
                    <a:pt x="0" y="437"/>
                    <a:pt x="0" y="219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219"/>
                    <a:pt x="128" y="436"/>
                    <a:pt x="128" y="6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52" name="Freeform 10"/>
            <p:cNvSpPr/>
            <p:nvPr/>
          </p:nvSpPr>
          <p:spPr>
            <a:xfrm>
              <a:off x="9686926" y="3354388"/>
              <a:ext cx="1444625" cy="50800"/>
            </a:xfrm>
            <a:custGeom>
              <a:avLst/>
              <a:gdLst>
                <a:gd name="T0" fmla="*/ 1225 w 1226"/>
                <a:gd name="T1" fmla="*/ 0 h 43"/>
                <a:gd name="T2" fmla="*/ 1225 w 1226"/>
                <a:gd name="T3" fmla="*/ 3 h 43"/>
                <a:gd name="T4" fmla="*/ 1177 w 1226"/>
                <a:gd name="T5" fmla="*/ 43 h 43"/>
                <a:gd name="T6" fmla="*/ 49 w 1226"/>
                <a:gd name="T7" fmla="*/ 43 h 43"/>
                <a:gd name="T8" fmla="*/ 0 w 1226"/>
                <a:gd name="T9" fmla="*/ 0 h 43"/>
                <a:gd name="T10" fmla="*/ 1225 w 1226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6" h="43">
                  <a:moveTo>
                    <a:pt x="1225" y="0"/>
                  </a:moveTo>
                  <a:cubicBezTo>
                    <a:pt x="1225" y="1"/>
                    <a:pt x="1226" y="2"/>
                    <a:pt x="1225" y="3"/>
                  </a:cubicBezTo>
                  <a:quadBezTo>
                    <a:pt x="1217" y="43"/>
                    <a:pt x="1177" y="43"/>
                  </a:quadBezTo>
                  <a:cubicBezTo>
                    <a:pt x="801" y="43"/>
                    <a:pt x="425" y="43"/>
                    <a:pt x="49" y="43"/>
                  </a:cubicBezTo>
                  <a:quadBezTo>
                    <a:pt x="8" y="43"/>
                    <a:pt x="0" y="0"/>
                  </a:quadBezTo>
                  <a:cubicBezTo>
                    <a:pt x="408" y="0"/>
                    <a:pt x="817" y="0"/>
                    <a:pt x="12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53" name="Freeform 11"/>
            <p:cNvSpPr/>
            <p:nvPr/>
          </p:nvSpPr>
          <p:spPr>
            <a:xfrm>
              <a:off x="9752013" y="3419475"/>
              <a:ext cx="1314450" cy="46038"/>
            </a:xfrm>
            <a:custGeom>
              <a:avLst/>
              <a:gdLst>
                <a:gd name="T0" fmla="*/ 1115 w 1116"/>
                <a:gd name="T1" fmla="*/ 0 h 40"/>
                <a:gd name="T2" fmla="*/ 1116 w 1116"/>
                <a:gd name="T3" fmla="*/ 5 h 40"/>
                <a:gd name="T4" fmla="*/ 1074 w 1116"/>
                <a:gd name="T5" fmla="*/ 40 h 40"/>
                <a:gd name="T6" fmla="*/ 40 w 1116"/>
                <a:gd name="T7" fmla="*/ 40 h 40"/>
                <a:gd name="T8" fmla="*/ 0 w 1116"/>
                <a:gd name="T9" fmla="*/ 0 h 40"/>
                <a:gd name="T10" fmla="*/ 1115 w 1116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6" h="40">
                  <a:moveTo>
                    <a:pt x="1115" y="0"/>
                  </a:moveTo>
                  <a:cubicBezTo>
                    <a:pt x="1115" y="3"/>
                    <a:pt x="1116" y="4"/>
                    <a:pt x="1116" y="5"/>
                  </a:cubicBezTo>
                  <a:quadBezTo>
                    <a:pt x="1109" y="40"/>
                    <a:pt x="1074" y="40"/>
                  </a:quadBezTo>
                  <a:cubicBezTo>
                    <a:pt x="730" y="40"/>
                    <a:pt x="385" y="40"/>
                    <a:pt x="40" y="40"/>
                  </a:cubicBezTo>
                  <a:cubicBezTo>
                    <a:pt x="5" y="40"/>
                    <a:pt x="3" y="38"/>
                    <a:pt x="0" y="0"/>
                  </a:cubicBezTo>
                  <a:cubicBezTo>
                    <a:pt x="372" y="0"/>
                    <a:pt x="744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54" name="Freeform 12"/>
            <p:cNvSpPr/>
            <p:nvPr/>
          </p:nvSpPr>
          <p:spPr>
            <a:xfrm>
              <a:off x="11002963" y="3484563"/>
              <a:ext cx="381000" cy="47625"/>
            </a:xfrm>
            <a:custGeom>
              <a:avLst/>
              <a:gdLst>
                <a:gd name="T0" fmla="*/ 323 w 323"/>
                <a:gd name="T1" fmla="*/ 0 h 41"/>
                <a:gd name="T2" fmla="*/ 313 w 323"/>
                <a:gd name="T3" fmla="*/ 30 h 41"/>
                <a:gd name="T4" fmla="*/ 297 w 323"/>
                <a:gd name="T5" fmla="*/ 40 h 41"/>
                <a:gd name="T6" fmla="*/ 25 w 323"/>
                <a:gd name="T7" fmla="*/ 40 h 41"/>
                <a:gd name="T8" fmla="*/ 9 w 323"/>
                <a:gd name="T9" fmla="*/ 28 h 41"/>
                <a:gd name="T10" fmla="*/ 0 w 323"/>
                <a:gd name="T11" fmla="*/ 0 h 41"/>
                <a:gd name="T12" fmla="*/ 323 w 32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3" h="41">
                  <a:moveTo>
                    <a:pt x="323" y="0"/>
                  </a:moveTo>
                  <a:cubicBezTo>
                    <a:pt x="319" y="12"/>
                    <a:pt x="317" y="22"/>
                    <a:pt x="313" y="30"/>
                  </a:cubicBezTo>
                  <a:cubicBezTo>
                    <a:pt x="310" y="35"/>
                    <a:pt x="302" y="40"/>
                    <a:pt x="297" y="40"/>
                  </a:cubicBezTo>
                  <a:cubicBezTo>
                    <a:pt x="206" y="41"/>
                    <a:pt x="116" y="41"/>
                    <a:pt x="25" y="40"/>
                  </a:cubicBezTo>
                  <a:cubicBezTo>
                    <a:pt x="20" y="40"/>
                    <a:pt x="12" y="33"/>
                    <a:pt x="9" y="28"/>
                  </a:cubicBezTo>
                  <a:cubicBezTo>
                    <a:pt x="5" y="20"/>
                    <a:pt x="3" y="11"/>
                    <a:pt x="0" y="0"/>
                  </a:cubicBezTo>
                  <a:cubicBezTo>
                    <a:pt x="108" y="0"/>
                    <a:pt x="214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55" name="Freeform 13"/>
            <p:cNvSpPr/>
            <p:nvPr/>
          </p:nvSpPr>
          <p:spPr>
            <a:xfrm>
              <a:off x="9437688" y="3484563"/>
              <a:ext cx="377825" cy="47625"/>
            </a:xfrm>
            <a:custGeom>
              <a:avLst/>
              <a:gdLst>
                <a:gd name="T0" fmla="*/ 0 w 321"/>
                <a:gd name="T1" fmla="*/ 0 h 41"/>
                <a:gd name="T2" fmla="*/ 321 w 321"/>
                <a:gd name="T3" fmla="*/ 0 h 41"/>
                <a:gd name="T4" fmla="*/ 312 w 321"/>
                <a:gd name="T5" fmla="*/ 33 h 41"/>
                <a:gd name="T6" fmla="*/ 299 w 321"/>
                <a:gd name="T7" fmla="*/ 40 h 41"/>
                <a:gd name="T8" fmla="*/ 25 w 321"/>
                <a:gd name="T9" fmla="*/ 40 h 41"/>
                <a:gd name="T10" fmla="*/ 11 w 321"/>
                <a:gd name="T11" fmla="*/ 31 h 41"/>
                <a:gd name="T12" fmla="*/ 0 w 321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1">
                  <a:moveTo>
                    <a:pt x="0" y="0"/>
                  </a:moveTo>
                  <a:cubicBezTo>
                    <a:pt x="108" y="0"/>
                    <a:pt x="213" y="0"/>
                    <a:pt x="321" y="0"/>
                  </a:cubicBezTo>
                  <a:cubicBezTo>
                    <a:pt x="318" y="12"/>
                    <a:pt x="316" y="23"/>
                    <a:pt x="312" y="33"/>
                  </a:cubicBezTo>
                  <a:cubicBezTo>
                    <a:pt x="311" y="36"/>
                    <a:pt x="303" y="40"/>
                    <a:pt x="299" y="40"/>
                  </a:cubicBezTo>
                  <a:cubicBezTo>
                    <a:pt x="208" y="41"/>
                    <a:pt x="116" y="41"/>
                    <a:pt x="25" y="40"/>
                  </a:cubicBezTo>
                  <a:cubicBezTo>
                    <a:pt x="20" y="40"/>
                    <a:pt x="13" y="35"/>
                    <a:pt x="11" y="31"/>
                  </a:cubicBezTo>
                  <a:cubicBezTo>
                    <a:pt x="6" y="22"/>
                    <a:pt x="4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sp>
        <p:nvSpPr>
          <p:cNvPr id="56" name="Freeform 5"/>
          <p:cNvSpPr>
            <a:spLocks noEditPoints="1"/>
          </p:cNvSpPr>
          <p:nvPr/>
        </p:nvSpPr>
        <p:spPr>
          <a:xfrm>
            <a:off x="1619672" y="2492896"/>
            <a:ext cx="1048982" cy="1004883"/>
          </a:xfrm>
          <a:custGeom>
            <a:avLst/>
            <a:gdLst>
              <a:gd name="T0" fmla="*/ 484 w 720"/>
              <a:gd name="T1" fmla="*/ 288 h 584"/>
              <a:gd name="T2" fmla="*/ 484 w 720"/>
              <a:gd name="T3" fmla="*/ 204 h 584"/>
              <a:gd name="T4" fmla="*/ 498 w 720"/>
              <a:gd name="T5" fmla="*/ 178 h 584"/>
              <a:gd name="T6" fmla="*/ 468 w 720"/>
              <a:gd name="T7" fmla="*/ 144 h 584"/>
              <a:gd name="T8" fmla="*/ 414 w 720"/>
              <a:gd name="T9" fmla="*/ 92 h 584"/>
              <a:gd name="T10" fmla="*/ 378 w 720"/>
              <a:gd name="T11" fmla="*/ 62 h 584"/>
              <a:gd name="T12" fmla="*/ 378 w 720"/>
              <a:gd name="T13" fmla="*/ 62 h 584"/>
              <a:gd name="T14" fmla="*/ 374 w 720"/>
              <a:gd name="T15" fmla="*/ 52 h 584"/>
              <a:gd name="T16" fmla="*/ 362 w 720"/>
              <a:gd name="T17" fmla="*/ 0 h 584"/>
              <a:gd name="T18" fmla="*/ 348 w 720"/>
              <a:gd name="T19" fmla="*/ 50 h 584"/>
              <a:gd name="T20" fmla="*/ 344 w 720"/>
              <a:gd name="T21" fmla="*/ 82 h 584"/>
              <a:gd name="T22" fmla="*/ 290 w 720"/>
              <a:gd name="T23" fmla="*/ 102 h 584"/>
              <a:gd name="T24" fmla="*/ 244 w 720"/>
              <a:gd name="T25" fmla="*/ 160 h 584"/>
              <a:gd name="T26" fmla="*/ 236 w 720"/>
              <a:gd name="T27" fmla="*/ 204 h 584"/>
              <a:gd name="T28" fmla="*/ 236 w 720"/>
              <a:gd name="T29" fmla="*/ 206 h 584"/>
              <a:gd name="T30" fmla="*/ 224 w 720"/>
              <a:gd name="T31" fmla="*/ 358 h 584"/>
              <a:gd name="T32" fmla="*/ 720 w 720"/>
              <a:gd name="T33" fmla="*/ 584 h 584"/>
              <a:gd name="T34" fmla="*/ 472 w 720"/>
              <a:gd name="T35" fmla="*/ 290 h 584"/>
              <a:gd name="T36" fmla="*/ 286 w 720"/>
              <a:gd name="T37" fmla="*/ 264 h 584"/>
              <a:gd name="T38" fmla="*/ 286 w 720"/>
              <a:gd name="T39" fmla="*/ 264 h 584"/>
              <a:gd name="T40" fmla="*/ 350 w 720"/>
              <a:gd name="T41" fmla="*/ 264 h 584"/>
              <a:gd name="T42" fmla="*/ 392 w 720"/>
              <a:gd name="T43" fmla="*/ 226 h 584"/>
              <a:gd name="T44" fmla="*/ 408 w 720"/>
              <a:gd name="T45" fmla="*/ 226 h 584"/>
              <a:gd name="T46" fmla="*/ 450 w 720"/>
              <a:gd name="T47" fmla="*/ 264 h 584"/>
              <a:gd name="T48" fmla="*/ 450 w 720"/>
              <a:gd name="T49" fmla="*/ 264 h 584"/>
              <a:gd name="T50" fmla="*/ 248 w 720"/>
              <a:gd name="T51" fmla="*/ 214 h 584"/>
              <a:gd name="T52" fmla="*/ 270 w 720"/>
              <a:gd name="T53" fmla="*/ 264 h 584"/>
              <a:gd name="T54" fmla="*/ 484 w 720"/>
              <a:gd name="T55" fmla="*/ 368 h 584"/>
              <a:gd name="T56" fmla="*/ 56 w 720"/>
              <a:gd name="T57" fmla="*/ 534 h 584"/>
              <a:gd name="T58" fmla="*/ 86 w 720"/>
              <a:gd name="T59" fmla="*/ 470 h 584"/>
              <a:gd name="T60" fmla="*/ 86 w 720"/>
              <a:gd name="T61" fmla="*/ 470 h 584"/>
              <a:gd name="T62" fmla="*/ 126 w 720"/>
              <a:gd name="T63" fmla="*/ 484 h 584"/>
              <a:gd name="T64" fmla="*/ 96 w 720"/>
              <a:gd name="T65" fmla="*/ 420 h 584"/>
              <a:gd name="T66" fmla="*/ 136 w 720"/>
              <a:gd name="T67" fmla="*/ 534 h 584"/>
              <a:gd name="T68" fmla="*/ 166 w 720"/>
              <a:gd name="T69" fmla="*/ 470 h 584"/>
              <a:gd name="T70" fmla="*/ 166 w 720"/>
              <a:gd name="T71" fmla="*/ 470 h 584"/>
              <a:gd name="T72" fmla="*/ 580 w 720"/>
              <a:gd name="T73" fmla="*/ 484 h 584"/>
              <a:gd name="T74" fmla="*/ 552 w 720"/>
              <a:gd name="T75" fmla="*/ 420 h 584"/>
              <a:gd name="T76" fmla="*/ 590 w 720"/>
              <a:gd name="T77" fmla="*/ 534 h 584"/>
              <a:gd name="T78" fmla="*/ 620 w 720"/>
              <a:gd name="T79" fmla="*/ 470 h 584"/>
              <a:gd name="T80" fmla="*/ 620 w 720"/>
              <a:gd name="T81" fmla="*/ 470 h 584"/>
              <a:gd name="T82" fmla="*/ 660 w 720"/>
              <a:gd name="T83" fmla="*/ 484 h 584"/>
              <a:gd name="T84" fmla="*/ 630 w 720"/>
              <a:gd name="T85" fmla="*/ 420 h 584"/>
              <a:gd name="T86" fmla="*/ 202 w 720"/>
              <a:gd name="T87" fmla="*/ 572 h 584"/>
              <a:gd name="T88" fmla="*/ 520 w 720"/>
              <a:gd name="T89" fmla="*/ 572 h 584"/>
              <a:gd name="T90" fmla="*/ 246 w 720"/>
              <a:gd name="T91" fmla="*/ 542 h 584"/>
              <a:gd name="T92" fmla="*/ 288 w 720"/>
              <a:gd name="T93" fmla="*/ 412 h 584"/>
              <a:gd name="T94" fmla="*/ 306 w 720"/>
              <a:gd name="T95" fmla="*/ 412 h 584"/>
              <a:gd name="T96" fmla="*/ 350 w 720"/>
              <a:gd name="T97" fmla="*/ 542 h 584"/>
              <a:gd name="T98" fmla="*/ 350 w 720"/>
              <a:gd name="T99" fmla="*/ 542 h 584"/>
              <a:gd name="T100" fmla="*/ 416 w 720"/>
              <a:gd name="T101" fmla="*/ 542 h 584"/>
              <a:gd name="T102" fmla="*/ 458 w 720"/>
              <a:gd name="T103" fmla="*/ 412 h 584"/>
              <a:gd name="T104" fmla="*/ 478 w 720"/>
              <a:gd name="T105" fmla="*/ 412 h 584"/>
              <a:gd name="T106" fmla="*/ 520 w 720"/>
              <a:gd name="T107" fmla="*/ 404 h 584"/>
              <a:gd name="T108" fmla="*/ 520 w 720"/>
              <a:gd name="T109" fmla="*/ 40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20" h="584">
                <a:moveTo>
                  <a:pt x="524" y="370"/>
                </a:moveTo>
                <a:lnTo>
                  <a:pt x="496" y="356"/>
                </a:lnTo>
                <a:lnTo>
                  <a:pt x="496" y="288"/>
                </a:lnTo>
                <a:lnTo>
                  <a:pt x="484" y="288"/>
                </a:lnTo>
                <a:lnTo>
                  <a:pt x="484" y="206"/>
                </a:lnTo>
                <a:lnTo>
                  <a:pt x="484" y="206"/>
                </a:lnTo>
                <a:lnTo>
                  <a:pt x="484" y="206"/>
                </a:lnTo>
                <a:lnTo>
                  <a:pt x="484" y="204"/>
                </a:lnTo>
                <a:lnTo>
                  <a:pt x="484" y="204"/>
                </a:lnTo>
                <a:lnTo>
                  <a:pt x="484" y="204"/>
                </a:lnTo>
                <a:lnTo>
                  <a:pt x="498" y="204"/>
                </a:lnTo>
                <a:lnTo>
                  <a:pt x="498" y="178"/>
                </a:lnTo>
                <a:lnTo>
                  <a:pt x="482" y="178"/>
                </a:lnTo>
                <a:lnTo>
                  <a:pt x="482" y="178"/>
                </a:lnTo>
                <a:lnTo>
                  <a:pt x="476" y="160"/>
                </a:lnTo>
                <a:lnTo>
                  <a:pt x="468" y="144"/>
                </a:lnTo>
                <a:lnTo>
                  <a:pt x="458" y="128"/>
                </a:lnTo>
                <a:lnTo>
                  <a:pt x="446" y="114"/>
                </a:lnTo>
                <a:lnTo>
                  <a:pt x="430" y="102"/>
                </a:lnTo>
                <a:lnTo>
                  <a:pt x="414" y="92"/>
                </a:lnTo>
                <a:lnTo>
                  <a:pt x="398" y="86"/>
                </a:lnTo>
                <a:lnTo>
                  <a:pt x="378" y="8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56"/>
                </a:lnTo>
                <a:lnTo>
                  <a:pt x="374" y="52"/>
                </a:lnTo>
                <a:lnTo>
                  <a:pt x="370" y="48"/>
                </a:lnTo>
                <a:lnTo>
                  <a:pt x="366" y="46"/>
                </a:lnTo>
                <a:lnTo>
                  <a:pt x="362" y="0"/>
                </a:lnTo>
                <a:lnTo>
                  <a:pt x="362" y="0"/>
                </a:lnTo>
                <a:lnTo>
                  <a:pt x="360" y="44"/>
                </a:lnTo>
                <a:lnTo>
                  <a:pt x="360" y="44"/>
                </a:lnTo>
                <a:lnTo>
                  <a:pt x="354" y="46"/>
                </a:lnTo>
                <a:lnTo>
                  <a:pt x="348" y="50"/>
                </a:lnTo>
                <a:lnTo>
                  <a:pt x="346" y="56"/>
                </a:lnTo>
                <a:lnTo>
                  <a:pt x="344" y="62"/>
                </a:lnTo>
                <a:lnTo>
                  <a:pt x="344" y="62"/>
                </a:lnTo>
                <a:lnTo>
                  <a:pt x="344" y="82"/>
                </a:lnTo>
                <a:lnTo>
                  <a:pt x="344" y="82"/>
                </a:lnTo>
                <a:lnTo>
                  <a:pt x="326" y="86"/>
                </a:lnTo>
                <a:lnTo>
                  <a:pt x="308" y="92"/>
                </a:lnTo>
                <a:lnTo>
                  <a:pt x="290" y="102"/>
                </a:lnTo>
                <a:lnTo>
                  <a:pt x="276" y="114"/>
                </a:lnTo>
                <a:lnTo>
                  <a:pt x="262" y="128"/>
                </a:lnTo>
                <a:lnTo>
                  <a:pt x="252" y="142"/>
                </a:lnTo>
                <a:lnTo>
                  <a:pt x="244" y="160"/>
                </a:lnTo>
                <a:lnTo>
                  <a:pt x="238" y="178"/>
                </a:lnTo>
                <a:lnTo>
                  <a:pt x="226" y="178"/>
                </a:lnTo>
                <a:lnTo>
                  <a:pt x="22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6"/>
                </a:lnTo>
                <a:lnTo>
                  <a:pt x="236" y="206"/>
                </a:lnTo>
                <a:lnTo>
                  <a:pt x="236" y="288"/>
                </a:lnTo>
                <a:lnTo>
                  <a:pt x="224" y="288"/>
                </a:lnTo>
                <a:lnTo>
                  <a:pt x="224" y="358"/>
                </a:lnTo>
                <a:lnTo>
                  <a:pt x="202" y="370"/>
                </a:lnTo>
                <a:lnTo>
                  <a:pt x="0" y="370"/>
                </a:lnTo>
                <a:lnTo>
                  <a:pt x="0" y="584"/>
                </a:lnTo>
                <a:lnTo>
                  <a:pt x="720" y="584"/>
                </a:lnTo>
                <a:lnTo>
                  <a:pt x="720" y="370"/>
                </a:lnTo>
                <a:lnTo>
                  <a:pt x="524" y="370"/>
                </a:lnTo>
                <a:close/>
                <a:moveTo>
                  <a:pt x="472" y="276"/>
                </a:moveTo>
                <a:lnTo>
                  <a:pt x="472" y="290"/>
                </a:lnTo>
                <a:lnTo>
                  <a:pt x="248" y="290"/>
                </a:lnTo>
                <a:lnTo>
                  <a:pt x="248" y="276"/>
                </a:lnTo>
                <a:lnTo>
                  <a:pt x="472" y="276"/>
                </a:lnTo>
                <a:close/>
                <a:moveTo>
                  <a:pt x="286" y="264"/>
                </a:moveTo>
                <a:lnTo>
                  <a:pt x="286" y="226"/>
                </a:lnTo>
                <a:lnTo>
                  <a:pt x="310" y="226"/>
                </a:lnTo>
                <a:lnTo>
                  <a:pt x="310" y="264"/>
                </a:lnTo>
                <a:lnTo>
                  <a:pt x="286" y="264"/>
                </a:lnTo>
                <a:close/>
                <a:moveTo>
                  <a:pt x="326" y="264"/>
                </a:moveTo>
                <a:lnTo>
                  <a:pt x="326" y="226"/>
                </a:lnTo>
                <a:lnTo>
                  <a:pt x="350" y="226"/>
                </a:lnTo>
                <a:lnTo>
                  <a:pt x="350" y="264"/>
                </a:lnTo>
                <a:lnTo>
                  <a:pt x="326" y="264"/>
                </a:lnTo>
                <a:close/>
                <a:moveTo>
                  <a:pt x="368" y="264"/>
                </a:moveTo>
                <a:lnTo>
                  <a:pt x="368" y="226"/>
                </a:lnTo>
                <a:lnTo>
                  <a:pt x="392" y="226"/>
                </a:lnTo>
                <a:lnTo>
                  <a:pt x="392" y="264"/>
                </a:lnTo>
                <a:lnTo>
                  <a:pt x="368" y="264"/>
                </a:lnTo>
                <a:close/>
                <a:moveTo>
                  <a:pt x="408" y="264"/>
                </a:moveTo>
                <a:lnTo>
                  <a:pt x="408" y="226"/>
                </a:lnTo>
                <a:lnTo>
                  <a:pt x="432" y="226"/>
                </a:lnTo>
                <a:lnTo>
                  <a:pt x="432" y="264"/>
                </a:lnTo>
                <a:lnTo>
                  <a:pt x="408" y="264"/>
                </a:lnTo>
                <a:close/>
                <a:moveTo>
                  <a:pt x="450" y="264"/>
                </a:moveTo>
                <a:lnTo>
                  <a:pt x="450" y="226"/>
                </a:lnTo>
                <a:lnTo>
                  <a:pt x="472" y="226"/>
                </a:lnTo>
                <a:lnTo>
                  <a:pt x="472" y="264"/>
                </a:lnTo>
                <a:lnTo>
                  <a:pt x="450" y="264"/>
                </a:lnTo>
                <a:close/>
                <a:moveTo>
                  <a:pt x="248" y="202"/>
                </a:moveTo>
                <a:lnTo>
                  <a:pt x="472" y="202"/>
                </a:lnTo>
                <a:lnTo>
                  <a:pt x="472" y="214"/>
                </a:lnTo>
                <a:lnTo>
                  <a:pt x="248" y="214"/>
                </a:lnTo>
                <a:lnTo>
                  <a:pt x="248" y="202"/>
                </a:lnTo>
                <a:close/>
                <a:moveTo>
                  <a:pt x="246" y="226"/>
                </a:moveTo>
                <a:lnTo>
                  <a:pt x="270" y="226"/>
                </a:lnTo>
                <a:lnTo>
                  <a:pt x="270" y="264"/>
                </a:lnTo>
                <a:lnTo>
                  <a:pt x="246" y="264"/>
                </a:lnTo>
                <a:lnTo>
                  <a:pt x="246" y="226"/>
                </a:lnTo>
                <a:close/>
                <a:moveTo>
                  <a:pt x="364" y="316"/>
                </a:moveTo>
                <a:lnTo>
                  <a:pt x="484" y="368"/>
                </a:lnTo>
                <a:lnTo>
                  <a:pt x="236" y="368"/>
                </a:lnTo>
                <a:lnTo>
                  <a:pt x="364" y="316"/>
                </a:lnTo>
                <a:close/>
                <a:moveTo>
                  <a:pt x="86" y="534"/>
                </a:moveTo>
                <a:lnTo>
                  <a:pt x="56" y="534"/>
                </a:lnTo>
                <a:lnTo>
                  <a:pt x="56" y="484"/>
                </a:lnTo>
                <a:lnTo>
                  <a:pt x="86" y="484"/>
                </a:lnTo>
                <a:lnTo>
                  <a:pt x="86" y="534"/>
                </a:lnTo>
                <a:close/>
                <a:moveTo>
                  <a:pt x="86" y="470"/>
                </a:moveTo>
                <a:lnTo>
                  <a:pt x="56" y="470"/>
                </a:lnTo>
                <a:lnTo>
                  <a:pt x="56" y="420"/>
                </a:lnTo>
                <a:lnTo>
                  <a:pt x="86" y="420"/>
                </a:lnTo>
                <a:lnTo>
                  <a:pt x="86" y="470"/>
                </a:lnTo>
                <a:close/>
                <a:moveTo>
                  <a:pt x="126" y="534"/>
                </a:moveTo>
                <a:lnTo>
                  <a:pt x="96" y="534"/>
                </a:lnTo>
                <a:lnTo>
                  <a:pt x="96" y="484"/>
                </a:lnTo>
                <a:lnTo>
                  <a:pt x="126" y="484"/>
                </a:lnTo>
                <a:lnTo>
                  <a:pt x="126" y="534"/>
                </a:lnTo>
                <a:close/>
                <a:moveTo>
                  <a:pt x="126" y="470"/>
                </a:moveTo>
                <a:lnTo>
                  <a:pt x="96" y="470"/>
                </a:lnTo>
                <a:lnTo>
                  <a:pt x="96" y="420"/>
                </a:lnTo>
                <a:lnTo>
                  <a:pt x="126" y="420"/>
                </a:lnTo>
                <a:lnTo>
                  <a:pt x="126" y="470"/>
                </a:lnTo>
                <a:close/>
                <a:moveTo>
                  <a:pt x="166" y="534"/>
                </a:moveTo>
                <a:lnTo>
                  <a:pt x="136" y="534"/>
                </a:lnTo>
                <a:lnTo>
                  <a:pt x="136" y="484"/>
                </a:lnTo>
                <a:lnTo>
                  <a:pt x="166" y="484"/>
                </a:lnTo>
                <a:lnTo>
                  <a:pt x="166" y="534"/>
                </a:lnTo>
                <a:close/>
                <a:moveTo>
                  <a:pt x="166" y="470"/>
                </a:moveTo>
                <a:lnTo>
                  <a:pt x="136" y="470"/>
                </a:lnTo>
                <a:lnTo>
                  <a:pt x="136" y="420"/>
                </a:lnTo>
                <a:lnTo>
                  <a:pt x="166" y="420"/>
                </a:lnTo>
                <a:lnTo>
                  <a:pt x="166" y="470"/>
                </a:lnTo>
                <a:close/>
                <a:moveTo>
                  <a:pt x="580" y="534"/>
                </a:moveTo>
                <a:lnTo>
                  <a:pt x="552" y="534"/>
                </a:lnTo>
                <a:lnTo>
                  <a:pt x="552" y="484"/>
                </a:lnTo>
                <a:lnTo>
                  <a:pt x="580" y="484"/>
                </a:lnTo>
                <a:lnTo>
                  <a:pt x="580" y="534"/>
                </a:lnTo>
                <a:close/>
                <a:moveTo>
                  <a:pt x="580" y="470"/>
                </a:moveTo>
                <a:lnTo>
                  <a:pt x="552" y="470"/>
                </a:lnTo>
                <a:lnTo>
                  <a:pt x="552" y="420"/>
                </a:lnTo>
                <a:lnTo>
                  <a:pt x="580" y="420"/>
                </a:lnTo>
                <a:lnTo>
                  <a:pt x="580" y="470"/>
                </a:lnTo>
                <a:close/>
                <a:moveTo>
                  <a:pt x="620" y="534"/>
                </a:moveTo>
                <a:lnTo>
                  <a:pt x="590" y="534"/>
                </a:lnTo>
                <a:lnTo>
                  <a:pt x="590" y="484"/>
                </a:lnTo>
                <a:lnTo>
                  <a:pt x="620" y="484"/>
                </a:lnTo>
                <a:lnTo>
                  <a:pt x="620" y="534"/>
                </a:lnTo>
                <a:close/>
                <a:moveTo>
                  <a:pt x="620" y="470"/>
                </a:moveTo>
                <a:lnTo>
                  <a:pt x="590" y="470"/>
                </a:lnTo>
                <a:lnTo>
                  <a:pt x="590" y="420"/>
                </a:lnTo>
                <a:lnTo>
                  <a:pt x="620" y="420"/>
                </a:lnTo>
                <a:lnTo>
                  <a:pt x="620" y="470"/>
                </a:lnTo>
                <a:close/>
                <a:moveTo>
                  <a:pt x="660" y="534"/>
                </a:moveTo>
                <a:lnTo>
                  <a:pt x="630" y="534"/>
                </a:lnTo>
                <a:lnTo>
                  <a:pt x="630" y="484"/>
                </a:lnTo>
                <a:lnTo>
                  <a:pt x="660" y="484"/>
                </a:lnTo>
                <a:lnTo>
                  <a:pt x="660" y="534"/>
                </a:lnTo>
                <a:close/>
                <a:moveTo>
                  <a:pt x="660" y="470"/>
                </a:moveTo>
                <a:lnTo>
                  <a:pt x="630" y="470"/>
                </a:lnTo>
                <a:lnTo>
                  <a:pt x="630" y="420"/>
                </a:lnTo>
                <a:lnTo>
                  <a:pt x="660" y="420"/>
                </a:lnTo>
                <a:lnTo>
                  <a:pt x="660" y="470"/>
                </a:lnTo>
                <a:close/>
                <a:moveTo>
                  <a:pt x="520" y="572"/>
                </a:moveTo>
                <a:lnTo>
                  <a:pt x="202" y="572"/>
                </a:lnTo>
                <a:lnTo>
                  <a:pt x="202" y="550"/>
                </a:lnTo>
                <a:lnTo>
                  <a:pt x="520" y="550"/>
                </a:lnTo>
                <a:lnTo>
                  <a:pt x="520" y="572"/>
                </a:lnTo>
                <a:lnTo>
                  <a:pt x="520" y="572"/>
                </a:lnTo>
                <a:close/>
                <a:moveTo>
                  <a:pt x="216" y="542"/>
                </a:moveTo>
                <a:lnTo>
                  <a:pt x="216" y="412"/>
                </a:lnTo>
                <a:lnTo>
                  <a:pt x="246" y="412"/>
                </a:lnTo>
                <a:lnTo>
                  <a:pt x="246" y="542"/>
                </a:lnTo>
                <a:lnTo>
                  <a:pt x="216" y="542"/>
                </a:lnTo>
                <a:close/>
                <a:moveTo>
                  <a:pt x="266" y="542"/>
                </a:moveTo>
                <a:lnTo>
                  <a:pt x="266" y="412"/>
                </a:lnTo>
                <a:lnTo>
                  <a:pt x="288" y="412"/>
                </a:lnTo>
                <a:lnTo>
                  <a:pt x="288" y="542"/>
                </a:lnTo>
                <a:lnTo>
                  <a:pt x="266" y="542"/>
                </a:lnTo>
                <a:close/>
                <a:moveTo>
                  <a:pt x="306" y="542"/>
                </a:moveTo>
                <a:lnTo>
                  <a:pt x="306" y="412"/>
                </a:lnTo>
                <a:lnTo>
                  <a:pt x="328" y="412"/>
                </a:lnTo>
                <a:lnTo>
                  <a:pt x="328" y="542"/>
                </a:lnTo>
                <a:lnTo>
                  <a:pt x="306" y="542"/>
                </a:lnTo>
                <a:close/>
                <a:moveTo>
                  <a:pt x="350" y="542"/>
                </a:moveTo>
                <a:lnTo>
                  <a:pt x="350" y="412"/>
                </a:lnTo>
                <a:lnTo>
                  <a:pt x="372" y="412"/>
                </a:lnTo>
                <a:lnTo>
                  <a:pt x="372" y="542"/>
                </a:lnTo>
                <a:lnTo>
                  <a:pt x="350" y="542"/>
                </a:lnTo>
                <a:close/>
                <a:moveTo>
                  <a:pt x="394" y="542"/>
                </a:moveTo>
                <a:lnTo>
                  <a:pt x="394" y="412"/>
                </a:lnTo>
                <a:lnTo>
                  <a:pt x="416" y="412"/>
                </a:lnTo>
                <a:lnTo>
                  <a:pt x="416" y="542"/>
                </a:lnTo>
                <a:lnTo>
                  <a:pt x="394" y="542"/>
                </a:lnTo>
                <a:close/>
                <a:moveTo>
                  <a:pt x="436" y="542"/>
                </a:moveTo>
                <a:lnTo>
                  <a:pt x="436" y="412"/>
                </a:lnTo>
                <a:lnTo>
                  <a:pt x="458" y="412"/>
                </a:lnTo>
                <a:lnTo>
                  <a:pt x="458" y="542"/>
                </a:lnTo>
                <a:lnTo>
                  <a:pt x="436" y="542"/>
                </a:lnTo>
                <a:close/>
                <a:moveTo>
                  <a:pt x="478" y="542"/>
                </a:moveTo>
                <a:lnTo>
                  <a:pt x="478" y="412"/>
                </a:lnTo>
                <a:lnTo>
                  <a:pt x="506" y="412"/>
                </a:lnTo>
                <a:lnTo>
                  <a:pt x="506" y="542"/>
                </a:lnTo>
                <a:lnTo>
                  <a:pt x="478" y="542"/>
                </a:lnTo>
                <a:close/>
                <a:moveTo>
                  <a:pt x="520" y="404"/>
                </a:moveTo>
                <a:lnTo>
                  <a:pt x="202" y="404"/>
                </a:lnTo>
                <a:lnTo>
                  <a:pt x="202" y="384"/>
                </a:lnTo>
                <a:lnTo>
                  <a:pt x="520" y="384"/>
                </a:lnTo>
                <a:lnTo>
                  <a:pt x="520" y="404"/>
                </a:lnTo>
                <a:lnTo>
                  <a:pt x="520" y="404"/>
                </a:lnTo>
                <a:close/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200">
              <a:latin typeface="08서울남산체 B" pitchFamily="18" charset="-127"/>
              <a:ea typeface="08서울남산체 B" pitchFamily="18" charset="-127"/>
            </a:endParaRPr>
          </a:p>
        </p:txBody>
      </p:sp>
      <p:cxnSp>
        <p:nvCxnSpPr>
          <p:cNvPr id="57" name="직선 연결선 2"/>
          <p:cNvCxnSpPr/>
          <p:nvPr/>
        </p:nvCxnSpPr>
        <p:spPr>
          <a:xfrm>
            <a:off x="611560" y="3573016"/>
            <a:ext cx="76328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0"/>
          <p:cNvSpPr txBox="1"/>
          <p:nvPr/>
        </p:nvSpPr>
        <p:spPr>
          <a:xfrm>
            <a:off x="1763688" y="1988840"/>
            <a:ext cx="1554726" cy="288031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적용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대상기관</a:t>
            </a:r>
          </a:p>
        </p:txBody>
      </p:sp>
      <p:sp>
        <p:nvSpPr>
          <p:cNvPr id="59" name="TextBox 47"/>
          <p:cNvSpPr txBox="1"/>
          <p:nvPr/>
        </p:nvSpPr>
        <p:spPr>
          <a:xfrm>
            <a:off x="5796136" y="1988840"/>
            <a:ext cx="1524241" cy="28803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적용 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대상자</a:t>
            </a:r>
          </a:p>
        </p:txBody>
      </p:sp>
      <p:sp>
        <p:nvSpPr>
          <p:cNvPr id="60" name="TextBox 85"/>
          <p:cNvSpPr txBox="1"/>
          <p:nvPr/>
        </p:nvSpPr>
        <p:spPr>
          <a:xfrm>
            <a:off x="3779912" y="3645024"/>
            <a:ext cx="5040560" cy="1783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공직자등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국가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지방공무원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공직유관단체 및 공공기관의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장과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임직원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    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각급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학교의 장과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교직원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학교법인의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임직원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언론사의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대표자와 임직원</a:t>
            </a: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공직자등의</a:t>
            </a:r>
            <a:r>
              <a:rPr lang="ko-KR" altLang="en-US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배우자</a:t>
            </a: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공무수행사인</a:t>
            </a:r>
            <a:r>
              <a:rPr lang="en-US" altLang="ko-KR" sz="1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공무를 수행하는 민간인</a:t>
            </a:r>
            <a:r>
              <a:rPr lang="en-US" altLang="ko-KR" sz="1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각종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위원회에 참여하는 민간위원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    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공공기관의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권한을 위임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위탁받은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공공기관에 </a:t>
            </a:r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파견근무하는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민간인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    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공무상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심의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평가 등을 하는 자</a:t>
            </a:r>
          </a:p>
          <a:p>
            <a:pPr marL="285750" indent="-285750">
              <a:spcAft>
                <a:spcPct val="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공직자등에게</a:t>
            </a:r>
            <a:r>
              <a:rPr lang="ko-KR" altLang="en-US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부정청탁을 하거나 수수 금지 </a:t>
            </a:r>
            <a:r>
              <a:rPr lang="ko-KR" altLang="en-US" sz="1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금품 등을  제공한 </a:t>
            </a:r>
            <a:r>
              <a:rPr lang="ko-KR" altLang="en-US" sz="1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자</a:t>
            </a:r>
          </a:p>
        </p:txBody>
      </p:sp>
      <p:sp>
        <p:nvSpPr>
          <p:cNvPr id="61" name="Freeform 6"/>
          <p:cNvSpPr/>
          <p:nvPr/>
        </p:nvSpPr>
        <p:spPr>
          <a:xfrm>
            <a:off x="2318355" y="3298779"/>
            <a:ext cx="47282" cy="3129"/>
          </a:xfrm>
          <a:custGeom>
            <a:avLst/>
            <a:gdLst>
              <a:gd name="T0" fmla="*/ 0 w 4"/>
              <a:gd name="T1" fmla="*/ 0 h 2"/>
              <a:gd name="T2" fmla="*/ 0 w 4"/>
              <a:gd name="T3" fmla="*/ 0 h 2"/>
              <a:gd name="T4" fmla="*/ 4 w 4"/>
              <a:gd name="T5" fmla="*/ 2 h 2"/>
              <a:gd name="T6" fmla="*/ 0 w 4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2">
                <a:moveTo>
                  <a:pt x="0" y="0"/>
                </a:moveTo>
                <a:lnTo>
                  <a:pt x="0" y="0"/>
                </a:lnTo>
                <a:lnTo>
                  <a:pt x="4" y="2"/>
                </a:lnTo>
                <a:lnTo>
                  <a:pt x="0" y="0"/>
                </a:lnTo>
                <a:close/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20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63" name="Freeform 5"/>
          <p:cNvSpPr/>
          <p:nvPr/>
        </p:nvSpPr>
        <p:spPr>
          <a:xfrm>
            <a:off x="1547664" y="2060848"/>
            <a:ext cx="144016" cy="144016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20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64" name="TextBox 84"/>
          <p:cNvSpPr txBox="1"/>
          <p:nvPr/>
        </p:nvSpPr>
        <p:spPr>
          <a:xfrm>
            <a:off x="467544" y="3645024"/>
            <a:ext cx="3383815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71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/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헌법기관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중앙행정기관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지방자치단체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</a:t>
            </a:r>
            <a:b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</a:b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시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도 교육청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공직유관단체 등 모든 공공기관</a:t>
            </a:r>
          </a:p>
          <a:p>
            <a:pPr marL="285750" indent="-285750">
              <a:spcAft>
                <a:spcPct val="12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/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사립학교를 포함한 각급 학교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학교법인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언론사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68" name="Freeform 5"/>
          <p:cNvSpPr/>
          <p:nvPr/>
        </p:nvSpPr>
        <p:spPr>
          <a:xfrm>
            <a:off x="5580112" y="2060848"/>
            <a:ext cx="144016" cy="144016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200"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청탁금지법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청탁금지법 </a:t>
            </a:r>
            <a:r>
              <a:rPr lang="en-US" altLang="ko-KR" sz="3600" b="1" dirty="0" err="1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vs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3600" b="1" dirty="0" err="1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박원순법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716016" y="1916832"/>
            <a:ext cx="3960440" cy="4789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b="1" dirty="0">
                <a:solidFill>
                  <a:srgbClr val="FFFF00"/>
                </a:solidFill>
                <a:latin typeface="08서울남산체 B" pitchFamily="18" charset="-127"/>
                <a:ea typeface="08서울남산체 B" pitchFamily="18" charset="-127"/>
              </a:rPr>
              <a:t>박 원 순 법</a:t>
            </a:r>
          </a:p>
        </p:txBody>
      </p:sp>
      <p:sp>
        <p:nvSpPr>
          <p:cNvPr id="29" name="직사각형 74"/>
          <p:cNvSpPr/>
          <p:nvPr/>
        </p:nvSpPr>
        <p:spPr>
          <a:xfrm>
            <a:off x="4716016" y="2492896"/>
            <a:ext cx="3960440" cy="27363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◆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적용대상 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공직자 본인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및 배우자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500" dirty="0" err="1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직계존비속</a:t>
            </a:r>
            <a:endParaRPr lang="en-US" altLang="ko-KR" sz="1500" dirty="0" smtClean="0">
              <a:solidFill>
                <a:schemeClr val="bg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◆ </a:t>
            </a:r>
            <a:r>
              <a:rPr lang="ko-KR" altLang="en-US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제정형식 </a:t>
            </a:r>
            <a:r>
              <a:rPr lang="en-US" altLang="ko-KR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자치법규</a:t>
            </a:r>
            <a:r>
              <a:rPr lang="en-US" altLang="ko-KR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규칙</a:t>
            </a:r>
            <a:r>
              <a:rPr lang="en-US" altLang="ko-KR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◆ </a:t>
            </a:r>
            <a:r>
              <a:rPr lang="ko-KR" altLang="en-US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금품수수 금지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  - </a:t>
            </a:r>
            <a:r>
              <a:rPr lang="ko-KR" altLang="en-US" sz="1500" b="1" dirty="0" smtClean="0">
                <a:solidFill>
                  <a:srgbClr val="FFFF00"/>
                </a:solidFill>
                <a:latin typeface="08서울남산체 B" pitchFamily="18" charset="-127"/>
                <a:ea typeface="08서울남산체 B" pitchFamily="18" charset="-127"/>
              </a:rPr>
              <a:t>직무관련성 및 금액에 관계없이 단돈 </a:t>
            </a:r>
            <a:r>
              <a:rPr lang="en-US" altLang="ko-KR" sz="1500" b="1" dirty="0" smtClean="0">
                <a:solidFill>
                  <a:srgbClr val="FFFF00"/>
                </a:solidFill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500" b="1" dirty="0" smtClean="0">
                <a:solidFill>
                  <a:srgbClr val="FFFF00"/>
                </a:solidFill>
                <a:latin typeface="08서울남산체 B" pitchFamily="18" charset="-127"/>
                <a:ea typeface="08서울남산체 B" pitchFamily="18" charset="-127"/>
              </a:rPr>
              <a:t>천원이라도 무조건 수수 금지</a:t>
            </a:r>
            <a:endParaRPr lang="ko-KR" altLang="en-US" sz="1500" b="1" dirty="0">
              <a:solidFill>
                <a:srgbClr val="FFFF0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600" dirty="0" smtClean="0">
              <a:solidFill>
                <a:schemeClr val="bg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1600" dirty="0">
              <a:solidFill>
                <a:schemeClr val="bg1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0" name="직사각형 75"/>
          <p:cNvSpPr/>
          <p:nvPr/>
        </p:nvSpPr>
        <p:spPr>
          <a:xfrm>
            <a:off x="539552" y="1916832"/>
            <a:ext cx="4083416" cy="4789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b="1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청 탁 금 지 법</a:t>
            </a:r>
            <a:endParaRPr lang="ko-KR" altLang="en-US" b="1" dirty="0">
              <a:solidFill>
                <a:schemeClr val="bg1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1" name="직사각형 76"/>
          <p:cNvSpPr/>
          <p:nvPr/>
        </p:nvSpPr>
        <p:spPr>
          <a:xfrm>
            <a:off x="539552" y="2492896"/>
            <a:ext cx="4086681" cy="27363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◆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적용대상 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공직자 본인 및 배우자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◆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제정형식 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법률</a:t>
            </a: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ko-KR" altLang="en-US" sz="1500" dirty="0" smtClean="0">
              <a:solidFill>
                <a:schemeClr val="bg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◆ 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금품수수 금지</a:t>
            </a:r>
            <a:r>
              <a:rPr lang="ko-KR" altLang="en-US" sz="1500" dirty="0" smtClean="0"/>
              <a:t>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  - </a:t>
            </a:r>
            <a:r>
              <a:rPr lang="en-US" altLang="ko-KR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회 </a:t>
            </a:r>
            <a:r>
              <a:rPr lang="en-US" altLang="ko-KR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100</a:t>
            </a:r>
            <a:r>
              <a:rPr lang="ko-KR" altLang="en-US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r>
              <a:rPr lang="en-US" altLang="ko-KR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연간 </a:t>
            </a:r>
            <a:r>
              <a:rPr lang="en-US" altLang="ko-KR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300</a:t>
            </a:r>
            <a:r>
              <a:rPr lang="ko-KR" altLang="en-US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r>
              <a:rPr lang="en-US" altLang="ko-KR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) </a:t>
            </a:r>
            <a:r>
              <a:rPr lang="ko-KR" altLang="en-US" sz="15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초과</a:t>
            </a:r>
            <a:r>
              <a:rPr lang="ko-KR" altLang="en-US" sz="15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하는 금품은 직무관련성이나 대가성에 관계없이 수수 금지</a:t>
            </a:r>
            <a:endParaRPr lang="en-US" altLang="ko-KR" sz="1500" dirty="0" smtClean="0">
              <a:solidFill>
                <a:schemeClr val="bg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    ※ </a:t>
            </a:r>
            <a:r>
              <a:rPr lang="ko-KR" altLang="en-US" sz="14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단</a:t>
            </a:r>
            <a:r>
              <a:rPr lang="en-US" altLang="ko-KR" sz="14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상기 한도 이하라도</a:t>
            </a:r>
            <a:r>
              <a:rPr lang="en-US" altLang="ko-KR" sz="1400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4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직무관련자로부터 받은 금품은 </a:t>
            </a:r>
            <a:r>
              <a:rPr lang="ko-KR" altLang="en-US" sz="1400" u="sng" dirty="0" err="1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대가성이나</a:t>
            </a:r>
            <a:r>
              <a:rPr lang="ko-KR" altLang="en-US" sz="1400" u="sng" dirty="0" smtClean="0">
                <a:solidFill>
                  <a:schemeClr val="bg1"/>
                </a:solidFill>
                <a:latin typeface="08서울남산체 B" pitchFamily="18" charset="-127"/>
                <a:ea typeface="08서울남산체 B" pitchFamily="18" charset="-127"/>
              </a:rPr>
              <a:t> 금액과 관계없이 무조건 처벌 대상</a:t>
            </a:r>
          </a:p>
        </p:txBody>
      </p:sp>
      <p:sp>
        <p:nvSpPr>
          <p:cNvPr id="34" name="TextBox 10"/>
          <p:cNvSpPr txBox="1"/>
          <p:nvPr/>
        </p:nvSpPr>
        <p:spPr>
          <a:xfrm>
            <a:off x="539552" y="5661248"/>
            <a:ext cx="8064896" cy="64807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단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위와 같은 금지조항에도 불구하고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예외적으로 허용되는 경우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가 있음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.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원활한 직무수행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사교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의례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부조 목적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으로 제공 시에는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가액범위 내에서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 허용 가능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.</a:t>
            </a:r>
            <a:endParaRPr lang="ko-KR" altLang="en-US" sz="16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539552" y="5301208"/>
            <a:ext cx="7200800" cy="360040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dirty="0" err="1" smtClean="0">
                <a:latin typeface="08서울남산체 B" pitchFamily="18" charset="-127"/>
                <a:ea typeface="08서울남산체 B" pitchFamily="18" charset="-127"/>
              </a:rPr>
              <a:t>박원순법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 기준이 더 엄격함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. </a:t>
            </a:r>
            <a:r>
              <a:rPr lang="ko-KR" altLang="en-US" sz="1600" b="1" dirty="0" err="1" smtClean="0">
                <a:latin typeface="08서울남산체 B" pitchFamily="18" charset="-127"/>
                <a:ea typeface="08서울남산체 B" pitchFamily="18" charset="-127"/>
              </a:rPr>
              <a:t>박원순법</a:t>
            </a:r>
            <a:r>
              <a:rPr lang="ko-KR" altLang="en-US" sz="1600" b="1" u="sng" dirty="0" smtClean="0">
                <a:latin typeface="08서울남산체 B" pitchFamily="18" charset="-127"/>
                <a:ea typeface="08서울남산체 B" pitchFamily="18" charset="-127"/>
              </a:rPr>
              <a:t> 기준을 따르면 됨</a:t>
            </a:r>
            <a:r>
              <a:rPr lang="en-US" altLang="ko-KR" sz="1600" b="1" u="sng" dirty="0" smtClean="0">
                <a:latin typeface="08서울남산체 B" pitchFamily="18" charset="-127"/>
                <a:ea typeface="08서울남산체 B" pitchFamily="18" charset="-127"/>
              </a:rPr>
              <a:t>. </a:t>
            </a:r>
            <a:endParaRPr lang="en-US" altLang="ko-KR" sz="1600" u="sng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청탁금지법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가액범위 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: </a:t>
            </a:r>
            <a:r>
              <a:rPr lang="ko-KR" altLang="en-US" sz="32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청탁금지법 </a:t>
            </a:r>
            <a:r>
              <a:rPr lang="en-US" altLang="ko-KR" sz="3200" b="1" dirty="0" err="1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vs</a:t>
            </a:r>
            <a:r>
              <a:rPr lang="en-US" altLang="ko-KR" sz="32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32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공직자행동강령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r>
              <a:rPr lang="en-US" altLang="ko-KR" sz="20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 </a:t>
            </a:r>
            <a:endParaRPr lang="ko-KR" altLang="en-US" sz="20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7" name="모서리가 둥근 직사각형 34"/>
          <p:cNvSpPr/>
          <p:nvPr/>
        </p:nvSpPr>
        <p:spPr>
          <a:xfrm>
            <a:off x="971600" y="2564904"/>
            <a:ext cx="2016224" cy="432016"/>
          </a:xfrm>
          <a:prstGeom prst="roundRect">
            <a:avLst>
              <a:gd name="adj" fmla="val 50000"/>
            </a:avLst>
          </a:prstGeom>
          <a:solidFill>
            <a:srgbClr val="00ACD3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 lang="ko-KR" altLang="en-US"/>
            </a:pPr>
            <a:r>
              <a:rPr lang="ko-KR" altLang="en-US" sz="2400" dirty="0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rPr>
              <a:t>음식물</a:t>
            </a:r>
          </a:p>
        </p:txBody>
      </p:sp>
      <p:sp>
        <p:nvSpPr>
          <p:cNvPr id="18" name="모서리가 둥근 직사각형 35"/>
          <p:cNvSpPr/>
          <p:nvPr/>
        </p:nvSpPr>
        <p:spPr>
          <a:xfrm>
            <a:off x="3563888" y="2564904"/>
            <a:ext cx="2016224" cy="432016"/>
          </a:xfrm>
          <a:prstGeom prst="roundRect">
            <a:avLst>
              <a:gd name="adj" fmla="val 50000"/>
            </a:avLst>
          </a:prstGeom>
          <a:solidFill>
            <a:srgbClr val="004676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 lang="ko-KR" altLang="en-US"/>
            </a:pPr>
            <a:r>
              <a:rPr lang="ko-KR" altLang="en-US" sz="2400" dirty="0" smtClean="0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rPr>
              <a:t>선물</a:t>
            </a:r>
            <a:endParaRPr lang="ko-KR" altLang="en-US" sz="2400" dirty="0">
              <a:solidFill>
                <a:prstClr val="white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19" name="모서리가 둥근 직사각형 36"/>
          <p:cNvSpPr/>
          <p:nvPr/>
        </p:nvSpPr>
        <p:spPr>
          <a:xfrm>
            <a:off x="6084168" y="2564904"/>
            <a:ext cx="2016224" cy="432016"/>
          </a:xfrm>
          <a:prstGeom prst="roundRect">
            <a:avLst>
              <a:gd name="adj" fmla="val 50000"/>
            </a:avLst>
          </a:prstGeom>
          <a:solidFill>
            <a:srgbClr val="FCB81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 lang="ko-KR" altLang="en-US"/>
            </a:pPr>
            <a:r>
              <a:rPr lang="ko-KR" altLang="en-US" sz="2400" dirty="0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rPr>
              <a:t>경조사비</a:t>
            </a:r>
          </a:p>
        </p:txBody>
      </p:sp>
      <p:sp>
        <p:nvSpPr>
          <p:cNvPr id="20" name="TextBox 42"/>
          <p:cNvSpPr txBox="1"/>
          <p:nvPr/>
        </p:nvSpPr>
        <p:spPr>
          <a:xfrm>
            <a:off x="3563888" y="3068960"/>
            <a:ext cx="2022162" cy="67258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004676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청탁금지법 </a:t>
            </a:r>
            <a:r>
              <a:rPr lang="en-US" altLang="ko-KR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: 5</a:t>
            </a:r>
            <a:r>
              <a:rPr lang="ko-KR" altLang="en-US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endParaRPr lang="en-US" altLang="ko-KR" spc="-52" dirty="0" smtClean="0">
              <a:solidFill>
                <a:prstClr val="black">
                  <a:lumMod val="65000"/>
                  <a:lumOff val="35000"/>
                </a:prstClr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defRPr lang="ko-KR" altLang="en-US"/>
            </a:pPr>
            <a:r>
              <a:rPr lang="ko-KR" altLang="en-US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행동강령 </a:t>
            </a:r>
            <a:r>
              <a:rPr lang="en-US" altLang="ko-KR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: 5</a:t>
            </a:r>
            <a:r>
              <a:rPr lang="ko-KR" altLang="en-US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endParaRPr lang="en-US" altLang="ko-KR" b="1" spc="-52" dirty="0">
              <a:solidFill>
                <a:srgbClr val="FF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1" name="TextBox 43"/>
          <p:cNvSpPr txBox="1"/>
          <p:nvPr/>
        </p:nvSpPr>
        <p:spPr>
          <a:xfrm>
            <a:off x="971600" y="3068960"/>
            <a:ext cx="2015466" cy="67258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00ACD3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청탁금지법 </a:t>
            </a:r>
            <a:r>
              <a:rPr lang="en-US" altLang="ko-KR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: 3</a:t>
            </a:r>
            <a:r>
              <a:rPr lang="ko-KR" altLang="en-US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endParaRPr lang="en-US" altLang="ko-KR" spc="-52" dirty="0" smtClean="0">
              <a:solidFill>
                <a:prstClr val="black">
                  <a:lumMod val="65000"/>
                  <a:lumOff val="35000"/>
                </a:prstClr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defRPr lang="ko-KR" altLang="en-US"/>
            </a:pPr>
            <a:r>
              <a:rPr lang="ko-KR" altLang="en-US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행동강령 </a:t>
            </a:r>
            <a:r>
              <a:rPr lang="en-US" altLang="ko-KR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: 3</a:t>
            </a:r>
            <a:r>
              <a:rPr lang="ko-KR" altLang="en-US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endParaRPr lang="en-US" altLang="ko-KR" b="1" spc="-52" dirty="0">
              <a:solidFill>
                <a:srgbClr val="FF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2" name="TextBox 44"/>
          <p:cNvSpPr txBox="1"/>
          <p:nvPr/>
        </p:nvSpPr>
        <p:spPr>
          <a:xfrm>
            <a:off x="6084168" y="3068960"/>
            <a:ext cx="2016224" cy="67258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CB811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청탁금지법 </a:t>
            </a:r>
            <a:r>
              <a:rPr lang="en-US" altLang="ko-KR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en-US" altLang="ko-KR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5</a:t>
            </a:r>
            <a:r>
              <a:rPr lang="ko-KR" altLang="en-US" spc="-5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endParaRPr lang="en-US" altLang="ko-KR" spc="-52" dirty="0" smtClean="0">
              <a:solidFill>
                <a:prstClr val="black">
                  <a:lumMod val="65000"/>
                  <a:lumOff val="35000"/>
                </a:prstClr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defRPr lang="ko-KR" altLang="en-US"/>
            </a:pPr>
            <a:r>
              <a:rPr lang="ko-KR" altLang="en-US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행동강령 </a:t>
            </a:r>
            <a:r>
              <a:rPr lang="en-US" altLang="ko-KR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: 5</a:t>
            </a:r>
            <a:r>
              <a:rPr lang="ko-KR" altLang="en-US" b="1" spc="-52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만원</a:t>
            </a:r>
            <a:endParaRPr lang="en-US" altLang="ko-KR" b="1" spc="-52" dirty="0">
              <a:solidFill>
                <a:srgbClr val="FF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3" name="TextBox 45"/>
          <p:cNvSpPr txBox="1"/>
          <p:nvPr/>
        </p:nvSpPr>
        <p:spPr>
          <a:xfrm>
            <a:off x="971600" y="3789040"/>
            <a:ext cx="2049664" cy="1846184"/>
          </a:xfrm>
          <a:prstGeom prst="roundRect">
            <a:avLst>
              <a:gd name="adj" fmla="val 11975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txBody>
          <a:bodyPr wrap="square" lIns="46800" rIns="46800" anchor="ctr">
            <a:no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 dirty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제공자와 공직자가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 dirty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함께 하는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 dirty="0">
                <a:latin typeface="08서울남산체 B" pitchFamily="18" charset="-127"/>
                <a:ea typeface="08서울남산체 B" pitchFamily="18" charset="-127"/>
              </a:rPr>
              <a:t>식사</a:t>
            </a:r>
            <a:r>
              <a:rPr lang="en-US" altLang="ko-KR" sz="1700" spc="-73" dirty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700" spc="-73" dirty="0">
                <a:latin typeface="08서울남산체 B" pitchFamily="18" charset="-127"/>
                <a:ea typeface="08서울남산체 B" pitchFamily="18" charset="-127"/>
              </a:rPr>
              <a:t>다과</a:t>
            </a:r>
            <a:r>
              <a:rPr lang="en-US" altLang="ko-KR" sz="1700" spc="-73" dirty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700" spc="-73" dirty="0">
                <a:latin typeface="08서울남산체 B" pitchFamily="18" charset="-127"/>
                <a:ea typeface="08서울남산체 B" pitchFamily="18" charset="-127"/>
              </a:rPr>
              <a:t>주류</a:t>
            </a:r>
            <a:r>
              <a:rPr lang="en-US" altLang="ko-KR" sz="1700" spc="-73" dirty="0">
                <a:latin typeface="08서울남산체 B" pitchFamily="18" charset="-127"/>
                <a:ea typeface="08서울남산체 B" pitchFamily="18" charset="-127"/>
              </a:rPr>
              <a:t>,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 dirty="0">
                <a:latin typeface="08서울남산체 B" pitchFamily="18" charset="-127"/>
                <a:ea typeface="08서울남산체 B" pitchFamily="18" charset="-127"/>
              </a:rPr>
              <a:t>음료 등</a:t>
            </a:r>
            <a:endParaRPr lang="en-US" altLang="ko-KR" sz="1700" spc="-73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4" name="TextBox 37"/>
          <p:cNvSpPr txBox="1"/>
          <p:nvPr/>
        </p:nvSpPr>
        <p:spPr>
          <a:xfrm>
            <a:off x="3563888" y="3789040"/>
            <a:ext cx="2016224" cy="1846184"/>
          </a:xfrm>
          <a:prstGeom prst="roundRect">
            <a:avLst>
              <a:gd name="adj" fmla="val 11975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txBody>
          <a:bodyPr wrap="square" lIns="46800" rIns="46800" anchor="ctr">
            <a:no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 dirty="0">
                <a:latin typeface="08서울남산체 B" pitchFamily="18" charset="-127"/>
                <a:ea typeface="08서울남산체 B" pitchFamily="18" charset="-127"/>
              </a:rPr>
              <a:t>금전 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및 음식물을 </a:t>
            </a:r>
            <a:endParaRPr lang="en-US" altLang="ko-KR" sz="1700" spc="-73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제외한</a:t>
            </a:r>
            <a:r>
              <a:rPr lang="ko-KR" altLang="en-US" sz="1700" spc="-73" dirty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일체의 물품</a:t>
            </a:r>
            <a:endParaRPr lang="en-US" altLang="ko-KR" sz="1700" spc="-73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600" spc="-73" dirty="0" smtClean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* </a:t>
            </a:r>
            <a:r>
              <a:rPr lang="ko-KR" altLang="en-US" sz="1600" spc="-73" dirty="0" smtClean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청탁금지법의 경우 </a:t>
            </a:r>
            <a:endParaRPr lang="en-US" altLang="ko-KR" sz="1600" spc="-73" dirty="0" smtClean="0">
              <a:solidFill>
                <a:srgbClr val="0070C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600" spc="-73" dirty="0" smtClean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농수산물 선물에 한정하여  </a:t>
            </a:r>
            <a:r>
              <a:rPr lang="en-US" altLang="ko-KR" sz="1600" spc="-73" dirty="0" smtClean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10</a:t>
            </a:r>
            <a:r>
              <a:rPr lang="ko-KR" altLang="en-US" sz="1600" spc="-73" dirty="0" smtClean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만원까지 가능</a:t>
            </a:r>
            <a:endParaRPr lang="en-US" altLang="ko-KR" sz="1600" spc="-73" dirty="0">
              <a:solidFill>
                <a:srgbClr val="0070C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5" name="TextBox 38"/>
          <p:cNvSpPr txBox="1"/>
          <p:nvPr/>
        </p:nvSpPr>
        <p:spPr>
          <a:xfrm>
            <a:off x="6084168" y="3789040"/>
            <a:ext cx="2052228" cy="1846184"/>
          </a:xfrm>
          <a:prstGeom prst="roundRect">
            <a:avLst>
              <a:gd name="adj" fmla="val 11975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txBody>
          <a:bodyPr wrap="square" lIns="46800" rIns="46800" anchor="ctr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* 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청탁금지법의 경우 축의금</a:t>
            </a: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(5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만</a:t>
            </a: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)+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화환</a:t>
            </a: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(5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만</a:t>
            </a: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) 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또는 화환</a:t>
            </a: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(10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만</a:t>
            </a:r>
            <a:r>
              <a:rPr lang="en-US" altLang="ko-KR" sz="1700" spc="-73" dirty="0" smtClean="0">
                <a:latin typeface="08서울남산체 B" pitchFamily="18" charset="-127"/>
                <a:ea typeface="08서울남산체 B" pitchFamily="18" charset="-127"/>
              </a:rPr>
              <a:t>) </a:t>
            </a:r>
            <a:r>
              <a:rPr lang="ko-KR" altLang="en-US" sz="1700" spc="-73" dirty="0" smtClean="0">
                <a:latin typeface="08서울남산체 B" pitchFamily="18" charset="-127"/>
                <a:ea typeface="08서울남산체 B" pitchFamily="18" charset="-127"/>
              </a:rPr>
              <a:t>제공 가능</a:t>
            </a:r>
            <a:endParaRPr lang="en-US" altLang="ko-KR" sz="1700" spc="-73" dirty="0">
              <a:solidFill>
                <a:srgbClr val="0070C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755576" y="1916832"/>
            <a:ext cx="7488832" cy="504056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직무관련성이 있을 시에는 원칙적으로 어떠한 금품도 수수할 수 없음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. 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단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예외적으로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en-US" altLang="ko-KR" sz="16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원활한 직무수행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사교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의례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부조 목적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으로 제공 시에는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가액범위 내에서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 허용 가능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.</a:t>
            </a:r>
            <a:endParaRPr lang="en-US" altLang="ko-KR" sz="1600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1" name="TextBox 10"/>
          <p:cNvSpPr txBox="1"/>
          <p:nvPr/>
        </p:nvSpPr>
        <p:spPr>
          <a:xfrm>
            <a:off x="899592" y="5733256"/>
            <a:ext cx="7200800" cy="504056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공직자행동강령 기준이 더 엄격함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. </a:t>
            </a:r>
            <a:r>
              <a:rPr lang="ko-KR" altLang="en-US" sz="1600" b="1" u="sng" dirty="0" smtClean="0">
                <a:latin typeface="08서울남산체 B" pitchFamily="18" charset="-127"/>
                <a:ea typeface="08서울남산체 B" pitchFamily="18" charset="-127"/>
              </a:rPr>
              <a:t>행동강령 기준을 따르면 됨</a:t>
            </a:r>
            <a:r>
              <a:rPr lang="en-US" altLang="ko-KR" sz="1600" b="1" u="sng" dirty="0" smtClean="0">
                <a:latin typeface="08서울남산체 B" pitchFamily="18" charset="-127"/>
                <a:ea typeface="08서울남산체 B" pitchFamily="18" charset="-127"/>
              </a:rPr>
              <a:t>.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청탁금지법 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2018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600" b="1" dirty="0" smtClean="0">
                <a:latin typeface="08서울남산체 B" pitchFamily="18" charset="-127"/>
                <a:ea typeface="08서울남산체 B" pitchFamily="18" charset="-127"/>
              </a:rPr>
              <a:t>월 개정</a:t>
            </a:r>
            <a:r>
              <a:rPr lang="en-US" altLang="ko-KR" sz="16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en-US" altLang="ko-KR" sz="1600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공익신고 및 비리신고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576" y="1844824"/>
            <a:ext cx="7286676" cy="50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latin typeface="08서울남산체 EB" pitchFamily="18" charset="-127"/>
                <a:ea typeface="08서울남산체 EB" pitchFamily="18" charset="-127"/>
              </a:rPr>
              <a:t> 임직원행동강령 제</a:t>
            </a:r>
            <a:r>
              <a:rPr lang="en-US" altLang="ko-KR" sz="2000" b="1" dirty="0" smtClean="0">
                <a:latin typeface="08서울남산체 EB" pitchFamily="18" charset="-127"/>
                <a:ea typeface="08서울남산체 EB" pitchFamily="18" charset="-127"/>
              </a:rPr>
              <a:t>5</a:t>
            </a:r>
            <a:r>
              <a:rPr lang="ko-KR" altLang="en-US" sz="2000" b="1" dirty="0" smtClean="0">
                <a:latin typeface="08서울남산체 EB" pitchFamily="18" charset="-127"/>
                <a:ea typeface="08서울남산체 EB" pitchFamily="18" charset="-127"/>
              </a:rPr>
              <a:t>장 인지된 부정행위에 대한 </a:t>
            </a:r>
            <a:r>
              <a:rPr lang="ko-KR" altLang="en-US" sz="2000" b="1" dirty="0" smtClean="0">
                <a:solidFill>
                  <a:srgbClr val="0070C0"/>
                </a:solidFill>
                <a:latin typeface="08서울남산체 EB" pitchFamily="18" charset="-127"/>
                <a:ea typeface="08서울남산체 EB" pitchFamily="18" charset="-127"/>
              </a:rPr>
              <a:t>신고 및 보고 의무</a:t>
            </a:r>
            <a:endParaRPr lang="en-US" altLang="ko-KR" sz="2000" b="1" dirty="0" smtClean="0">
              <a:solidFill>
                <a:srgbClr val="0070C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99592" y="2348880"/>
            <a:ext cx="7632848" cy="3908762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o-KR" altLang="en-US" sz="1600" b="1" dirty="0" smtClean="0">
                <a:latin typeface="08서울한강체 M" pitchFamily="18" charset="-127"/>
                <a:ea typeface="08서울한강체 M" pitchFamily="18" charset="-127"/>
              </a:rPr>
              <a:t>제</a:t>
            </a:r>
            <a:r>
              <a:rPr lang="en-US" altLang="ko-KR" sz="1600" b="1" dirty="0" smtClean="0">
                <a:latin typeface="08서울한강체 M" pitchFamily="18" charset="-127"/>
                <a:ea typeface="08서울한강체 M" pitchFamily="18" charset="-127"/>
              </a:rPr>
              <a:t>25</a:t>
            </a:r>
            <a:r>
              <a:rPr lang="ko-KR" altLang="en-US" sz="1600" b="1" dirty="0" smtClean="0">
                <a:latin typeface="08서울한강체 M" pitchFamily="18" charset="-127"/>
                <a:ea typeface="08서울한강체 M" pitchFamily="18" charset="-127"/>
              </a:rPr>
              <a:t>조</a:t>
            </a:r>
            <a:r>
              <a:rPr lang="en-US" altLang="ko-KR" sz="1600" b="1" dirty="0" smtClean="0"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sz="1600" b="1" dirty="0" smtClean="0">
                <a:latin typeface="08서울한강체 M" pitchFamily="18" charset="-127"/>
                <a:ea typeface="08서울한강체 M" pitchFamily="18" charset="-127"/>
              </a:rPr>
              <a:t>부정행위의 신고</a:t>
            </a:r>
            <a:r>
              <a:rPr lang="en-US" altLang="ko-KR" sz="1600" b="1" dirty="0" smtClean="0">
                <a:latin typeface="08서울한강체 M" pitchFamily="18" charset="-127"/>
                <a:ea typeface="08서울한강체 M" pitchFamily="18" charset="-127"/>
              </a:rPr>
              <a:t>) </a:t>
            </a:r>
          </a:p>
          <a:p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① 임직원은 부정행위를 인지한 때에는 별지 제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7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호 서식 또는 전화나 전자메일 등을 이용하여 행동강령책임관 또는 공직자비리신고센터에 즉시 신고하여야 한다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.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다만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부정행위가 불분명할 경우 신고에 앞서 해당 </a:t>
            </a:r>
            <a:r>
              <a:rPr lang="ko-KR" altLang="en-US" sz="1600" dirty="0" err="1" smtClean="0">
                <a:latin typeface="08서울한강체 M" pitchFamily="18" charset="-127"/>
                <a:ea typeface="08서울한강체 M" pitchFamily="18" charset="-127"/>
              </a:rPr>
              <a:t>행동강령책임관과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 상담할 수 있다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. </a:t>
            </a:r>
            <a:endParaRPr lang="ko-KR" altLang="en-US" sz="1600" dirty="0" smtClean="0">
              <a:latin typeface="08서울한강체 M" pitchFamily="18" charset="-127"/>
              <a:ea typeface="08서울한강체 M" pitchFamily="18" charset="-127"/>
            </a:endParaRPr>
          </a:p>
          <a:p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② 제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1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항에 따라 위반행위를 신고 받은 </a:t>
            </a:r>
            <a:r>
              <a:rPr lang="ko-KR" altLang="en-US" sz="1600" dirty="0" err="1" smtClean="0">
                <a:latin typeface="08서울한강체 M" pitchFamily="18" charset="-127"/>
                <a:ea typeface="08서울한강체 M" pitchFamily="18" charset="-127"/>
              </a:rPr>
              <a:t>행동강령책임관은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1600" dirty="0" err="1" smtClean="0">
                <a:latin typeface="08서울한강체 M" pitchFamily="18" charset="-127"/>
                <a:ea typeface="08서울한강체 M" pitchFamily="18" charset="-127"/>
              </a:rPr>
              <a:t>신고인이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 신고에 따른 불이익을 받지 않도록 비밀을 유지하여야 한다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. </a:t>
            </a:r>
          </a:p>
          <a:p>
            <a:endParaRPr lang="en-US" altLang="ko-KR" sz="800" dirty="0" smtClean="0">
              <a:latin typeface="08서울한강체 M" pitchFamily="18" charset="-127"/>
              <a:ea typeface="08서울한강체 M" pitchFamily="18" charset="-127"/>
            </a:endParaRPr>
          </a:p>
          <a:p>
            <a:r>
              <a:rPr lang="ko-KR" altLang="en-US" sz="1600" b="1" dirty="0" smtClean="0">
                <a:latin typeface="08서울한강체 M" pitchFamily="18" charset="-127"/>
                <a:ea typeface="08서울한강체 M" pitchFamily="18" charset="-127"/>
              </a:rPr>
              <a:t>제</a:t>
            </a:r>
            <a:r>
              <a:rPr lang="en-US" altLang="ko-KR" sz="1600" b="1" dirty="0" smtClean="0">
                <a:latin typeface="08서울한강체 M" pitchFamily="18" charset="-127"/>
                <a:ea typeface="08서울한강체 M" pitchFamily="18" charset="-127"/>
              </a:rPr>
              <a:t>26</a:t>
            </a:r>
            <a:r>
              <a:rPr lang="ko-KR" altLang="en-US" sz="1600" b="1" dirty="0" smtClean="0">
                <a:latin typeface="08서울한강체 M" pitchFamily="18" charset="-127"/>
                <a:ea typeface="08서울한강체 M" pitchFamily="18" charset="-127"/>
              </a:rPr>
              <a:t>조</a:t>
            </a:r>
            <a:r>
              <a:rPr lang="en-US" altLang="ko-KR" sz="1600" b="1" dirty="0" smtClean="0">
                <a:latin typeface="08서울한강체 M" pitchFamily="18" charset="-127"/>
                <a:ea typeface="08서울한강체 M" pitchFamily="18" charset="-127"/>
              </a:rPr>
              <a:t>(</a:t>
            </a:r>
            <a:r>
              <a:rPr lang="ko-KR" altLang="en-US" sz="1600" b="1" dirty="0" smtClean="0">
                <a:latin typeface="08서울한강체 M" pitchFamily="18" charset="-127"/>
                <a:ea typeface="08서울한강체 M" pitchFamily="18" charset="-127"/>
              </a:rPr>
              <a:t>신고대상 부조리 및 처리절차</a:t>
            </a:r>
            <a:r>
              <a:rPr lang="en-US" altLang="ko-KR" sz="1600" b="1" dirty="0" smtClean="0">
                <a:latin typeface="08서울한강체 M" pitchFamily="18" charset="-127"/>
                <a:ea typeface="08서울한강체 M" pitchFamily="18" charset="-127"/>
              </a:rPr>
              <a:t>) </a:t>
            </a:r>
          </a:p>
          <a:p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① 시민 또는 임직원은 임직원이 다음 각 호의 어느 하나에 해당하는 행위를 하는 경우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이를 신고할 수 있다</a:t>
            </a:r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.</a:t>
            </a:r>
            <a:endParaRPr lang="ko-KR" altLang="en-US" sz="1600" dirty="0" smtClean="0">
              <a:latin typeface="08서울한강체 M" pitchFamily="18" charset="-127"/>
              <a:ea typeface="08서울한강체 M" pitchFamily="18" charset="-127"/>
            </a:endParaRPr>
          </a:p>
          <a:p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1.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임직원이 업무와 관련하여 금품을 수수하거나 향응을 제공받는 행위</a:t>
            </a:r>
          </a:p>
          <a:p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2.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임직원이 직위를 이용하여 부당한 이득을 얻거나 의무 불이행에 따라 재정에 손실을 끼친 행위</a:t>
            </a:r>
          </a:p>
          <a:p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3.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자기 또는 타인의 부당한 이익을 위하여 다른 임직원의 공정한 직무수행을 저해하는 알선∙청탁하는 행위</a:t>
            </a:r>
          </a:p>
          <a:p>
            <a:r>
              <a:rPr lang="en-US" altLang="ko-KR" sz="1600" dirty="0" smtClean="0">
                <a:latin typeface="08서울한강체 M" pitchFamily="18" charset="-127"/>
                <a:ea typeface="08서울한강체 M" pitchFamily="18" charset="-127"/>
              </a:rPr>
              <a:t>4. </a:t>
            </a:r>
            <a:r>
              <a:rPr lang="ko-KR" altLang="en-US" sz="1600" dirty="0" smtClean="0">
                <a:latin typeface="08서울한강체 M" pitchFamily="18" charset="-127"/>
                <a:ea typeface="08서울한강체 M" pitchFamily="18" charset="-127"/>
              </a:rPr>
              <a:t>그 밖에 재단의 청렴도를 훼손한 부조리 행위</a:t>
            </a:r>
            <a:endParaRPr lang="ko-KR" altLang="en-US" sz="1600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26876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관련규정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공익신고 및 비리신고</a:t>
            </a:r>
            <a:endParaRPr lang="ko-KR" altLang="en-US" sz="4000" b="1" dirty="0">
              <a:solidFill>
                <a:srgbClr val="FF000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신고방법 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step1&gt;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6696744" cy="434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12"/>
          <p:cNvGrpSpPr/>
          <p:nvPr/>
        </p:nvGrpSpPr>
        <p:grpSpPr>
          <a:xfrm>
            <a:off x="5076056" y="4725144"/>
            <a:ext cx="3071834" cy="2046807"/>
            <a:chOff x="2015716" y="866822"/>
            <a:chExt cx="5112568" cy="510967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" name="모서리가 둥근 직사각형 13"/>
            <p:cNvSpPr/>
            <p:nvPr/>
          </p:nvSpPr>
          <p:spPr>
            <a:xfrm>
              <a:off x="4422500" y="86682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422500" y="4896381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 rot="16200000">
              <a:off x="2411760" y="288054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 rot="16200000">
              <a:off x="6444208" y="2899094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 rot="1800000">
              <a:off x="5435374" y="1144090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 rot="1800000">
              <a:off x="3420594" y="4633791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 rot="3600000">
              <a:off x="6180583" y="1899453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 rot="3600000">
              <a:off x="2690883" y="391423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 rot="19800000" flipH="1">
              <a:off x="3407360" y="1144090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 rot="19800000" flipH="1">
              <a:off x="5422140" y="4633791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 rot="18000000" flipH="1">
              <a:off x="2677649" y="1899453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 rot="18000000" flipH="1">
              <a:off x="6167349" y="391423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공익신고 및 비리신고</a:t>
            </a:r>
            <a:endParaRPr lang="ko-KR" altLang="en-US" sz="4000" b="1" dirty="0">
              <a:solidFill>
                <a:srgbClr val="FF000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pic>
        <p:nvPicPr>
          <p:cNvPr id="9" name="그림 8" descr="welfare_seoul_kr_20140120_151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772816"/>
            <a:ext cx="6984776" cy="4738731"/>
          </a:xfrm>
          <a:prstGeom prst="rect">
            <a:avLst/>
          </a:prstGeom>
        </p:spPr>
      </p:pic>
      <p:grpSp>
        <p:nvGrpSpPr>
          <p:cNvPr id="3" name="그룹 12"/>
          <p:cNvGrpSpPr/>
          <p:nvPr/>
        </p:nvGrpSpPr>
        <p:grpSpPr>
          <a:xfrm>
            <a:off x="4067944" y="2204864"/>
            <a:ext cx="4464496" cy="2046807"/>
            <a:chOff x="2015716" y="866822"/>
            <a:chExt cx="5112568" cy="510967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" name="모서리가 둥근 직사각형 13"/>
            <p:cNvSpPr/>
            <p:nvPr/>
          </p:nvSpPr>
          <p:spPr>
            <a:xfrm>
              <a:off x="4422500" y="86682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422500" y="4896381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 rot="16200000">
              <a:off x="2411760" y="288054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 rot="16200000">
              <a:off x="6444208" y="2899094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 rot="1800000">
              <a:off x="5435374" y="1144090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 rot="1800000">
              <a:off x="3420594" y="4633791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 rot="3600000">
              <a:off x="6180583" y="1899453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 rot="3600000">
              <a:off x="2690883" y="391423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 rot="19800000" flipH="1">
              <a:off x="3407360" y="1144090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 rot="19800000" flipH="1">
              <a:off x="5422140" y="4633791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 rot="18000000" flipH="1">
              <a:off x="2677649" y="1899453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 rot="18000000" flipH="1">
              <a:off x="6167349" y="3914232"/>
              <a:ext cx="288032" cy="108012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83568" y="119675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신고방법 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step2&gt;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공직기강확립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기강해이 행위 엄단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5576" y="1844824"/>
            <a:ext cx="806489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지각</a:t>
            </a:r>
            <a:r>
              <a:rPr lang="en-US" altLang="ko-KR" sz="22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무단결근</a:t>
            </a:r>
            <a:r>
              <a:rPr lang="en-US" altLang="ko-KR" sz="2200" dirty="0" smtClean="0">
                <a:latin typeface="08서울남산체 EB" pitchFamily="18" charset="-127"/>
                <a:ea typeface="08서울남산체 EB" pitchFamily="18" charset="-127"/>
              </a:rPr>
              <a:t>,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지참출근</a:t>
            </a:r>
            <a:r>
              <a:rPr lang="en-US" altLang="ko-KR" sz="2200" dirty="0" smtClean="0">
                <a:latin typeface="08서울남산체 EB" pitchFamily="18" charset="-127"/>
                <a:ea typeface="08서울남산체 EB" pitchFamily="18" charset="-127"/>
                <a:cs typeface="Tahoma"/>
              </a:rPr>
              <a:t>,</a:t>
            </a:r>
            <a:r>
              <a:rPr lang="ko-KR" altLang="en-US" sz="2200" dirty="0" err="1" smtClean="0">
                <a:latin typeface="08서울남산체 EB" pitchFamily="18" charset="-127"/>
                <a:ea typeface="08서울남산체 EB" pitchFamily="18" charset="-127"/>
                <a:cs typeface="Tahoma"/>
              </a:rPr>
              <a:t>무단이석</a:t>
            </a:r>
            <a:r>
              <a:rPr lang="en-US" altLang="ko-KR" sz="2200" dirty="0" smtClean="0">
                <a:latin typeface="08서울남산체 EB" pitchFamily="18" charset="-127"/>
                <a:ea typeface="08서울남산체 EB" pitchFamily="18" charset="-127"/>
                <a:cs typeface="Tahoma"/>
              </a:rPr>
              <a:t>,</a:t>
            </a:r>
            <a:r>
              <a:rPr lang="ko-KR" altLang="en-US" sz="2200" dirty="0" err="1" smtClean="0">
                <a:latin typeface="08서울남산체 EB" pitchFamily="18" charset="-127"/>
                <a:ea typeface="08서울남산체 EB" pitchFamily="18" charset="-127"/>
                <a:cs typeface="Tahoma"/>
              </a:rPr>
              <a:t>점심시간미준수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  <a:cs typeface="Tahoma"/>
              </a:rPr>
              <a:t> 등 복무규정 위반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☞ 재단 전 직원에 대한 근태관리 점검</a:t>
            </a:r>
            <a:endParaRPr lang="en-US" altLang="ko-KR" dirty="0" smtClean="0">
              <a:solidFill>
                <a:srgbClr val="9900CC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연가 및 출장 시행실태 점검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보안근무 실태 및 사무실 보안 점검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☞ 보안근무자 </a:t>
            </a:r>
            <a:r>
              <a:rPr lang="ko-KR" altLang="en-US" dirty="0" err="1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정위치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캐비닛 및 서랍 시건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err="1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보안점검부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작성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사무실 무장 등</a:t>
            </a:r>
            <a:endParaRPr lang="ko-KR" altLang="en-US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안전유지관리 실태 점검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☞ 주요시설물 및  커피포트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선풍기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온풍기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PC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등 각종 전열기기 전원차단 여부</a:t>
            </a:r>
            <a:endParaRPr lang="ko-KR" altLang="en-US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2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정당한 사유 없이 민원처리 거절･지연 등 무사안일･복지부동 점검</a:t>
            </a:r>
            <a:endParaRPr lang="ko-KR" altLang="en-US" sz="2200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공직기강확립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청렴한 공직윤리 함양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544" y="1772816"/>
            <a:ext cx="806489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직무관련 기관이나 개인으로부터 금품･상품권･골프접대 등 선물 및 향응수수 엄금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 ☞ 재단 대표이사 핫라인 내 비리신고센터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청탁등록센터 접수 내용 점검</a:t>
            </a:r>
            <a:endParaRPr lang="en-US" altLang="ko-KR" dirty="0" smtClean="0">
              <a:solidFill>
                <a:srgbClr val="9900CC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2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책상･</a:t>
            </a:r>
            <a:r>
              <a:rPr lang="ko-KR" altLang="en-US" sz="2200" dirty="0" err="1" smtClean="0">
                <a:latin typeface="08서울남산체 EB" pitchFamily="18" charset="-127"/>
                <a:ea typeface="08서울남산체 EB" pitchFamily="18" charset="-127"/>
              </a:rPr>
              <a:t>캐비넷에</a:t>
            </a: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업무수행과 관련 없는 개인사물 보관 금지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출장을 빙자하여 사적 용무를 보거나 사우나･도박 등 금지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 ☞ 시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·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자치구 공무원 </a:t>
            </a:r>
            <a:r>
              <a:rPr lang="ko-KR" altLang="en-US" dirty="0" err="1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감찰팀에서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dirty="0" err="1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비노출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암행감찰 중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투자</a:t>
            </a:r>
            <a:r>
              <a:rPr lang="ko-KR" altLang="en-US" dirty="0" smtClean="0">
                <a:solidFill>
                  <a:srgbClr val="9900CC"/>
                </a:solidFill>
                <a:latin typeface="맑은 고딕"/>
                <a:ea typeface="맑은 고딕"/>
              </a:rPr>
              <a:t>∙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출연기관 포함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),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   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감찰 주요 지적 사례이므로 출장자 주의 요망</a:t>
            </a:r>
            <a:endParaRPr lang="en-US" altLang="ko-KR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200" dirty="0" smtClean="0">
                <a:latin typeface="08서울남산체 EB" pitchFamily="18" charset="-127"/>
                <a:ea typeface="08서울남산체 EB" pitchFamily="18" charset="-127"/>
              </a:rPr>
              <a:t> 국민정서에 반하는 지나친 음주가무 등 금지</a:t>
            </a:r>
            <a:endParaRPr lang="en-US" altLang="ko-KR" sz="2200" dirty="0" smtClean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1560" y="33265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latin typeface="08서울남산체 EB" pitchFamily="18" charset="-127"/>
                <a:ea typeface="08서울남산체 EB" pitchFamily="18" charset="-127"/>
              </a:rPr>
              <a:t>공직기강확립</a:t>
            </a:r>
            <a:endParaRPr lang="ko-KR" altLang="en-US" sz="4000" b="1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1196752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&lt;</a:t>
            </a:r>
            <a:r>
              <a:rPr lang="ko-KR" altLang="en-US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상시 비상연락체계 유지</a:t>
            </a:r>
            <a:r>
              <a:rPr lang="en-US" altLang="ko-KR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&gt;</a:t>
            </a:r>
            <a:endParaRPr lang="ko-KR" altLang="en-US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1032" y="1916832"/>
            <a:ext cx="831743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비상상황에 대비하여 비상연락망 정비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,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상시 비상응소</a:t>
            </a: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체계 유지 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 ☞ 명절 연휴기간 중 비상연락 응소 점검 </a:t>
            </a:r>
            <a:endParaRPr lang="en-US" altLang="ko-KR" dirty="0" smtClean="0">
              <a:solidFill>
                <a:srgbClr val="9900CC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☞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비상연락이므로 문자 받은 후 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1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시간 내 응답</a:t>
            </a:r>
            <a:endParaRPr lang="en-US" altLang="ko-KR" dirty="0" smtClean="0">
              <a:solidFill>
                <a:srgbClr val="9900CC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   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☞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성명 확인 가능하도록 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‘OO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부서 김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OO 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응소</a:t>
            </a:r>
            <a:r>
              <a:rPr lang="en-US" altLang="ko-KR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’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로 </a:t>
            </a:r>
            <a:r>
              <a:rPr lang="ko-KR" altLang="en-US" dirty="0" err="1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답문자</a:t>
            </a:r>
            <a:r>
              <a:rPr lang="ko-KR" altLang="en-US" dirty="0" smtClean="0">
                <a:solidFill>
                  <a:srgbClr val="9900CC"/>
                </a:solidFill>
                <a:latin typeface="08서울남산체 EB" pitchFamily="18" charset="-127"/>
                <a:ea typeface="08서울남산체 EB" pitchFamily="18" charset="-127"/>
              </a:rPr>
              <a:t> 회신</a:t>
            </a:r>
            <a:endParaRPr lang="en-US" altLang="ko-KR" dirty="0" smtClean="0">
              <a:solidFill>
                <a:srgbClr val="9900CC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400" b="1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핸드폰을 진동으로 전환하여 수시로 수신 확인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유관기관과 신속한 협조･대응체계 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구축</a:t>
            </a:r>
            <a:endParaRPr lang="en-US" altLang="ko-KR" sz="2400" dirty="0" smtClean="0">
              <a:latin typeface="08서울남산체 EB" pitchFamily="18" charset="-127"/>
              <a:ea typeface="08서울남산체 EB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2400" dirty="0" err="1" smtClean="0">
                <a:latin typeface="08서울남산체 EB" pitchFamily="18" charset="-127"/>
                <a:ea typeface="08서울남산체 EB" pitchFamily="18" charset="-127"/>
              </a:rPr>
              <a:t>부패예보제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시행 관련 협조</a:t>
            </a:r>
            <a:r>
              <a:rPr lang="ko-KR" altLang="en-US" sz="2400" dirty="0" smtClean="0">
                <a:latin typeface="08서울남산체 EB" pitchFamily="18" charset="-127"/>
                <a:ea typeface="08서울남산체 EB" pitchFamily="18" charset="-127"/>
              </a:rPr>
              <a:t> </a:t>
            </a:r>
            <a:endParaRPr lang="ko-KR" altLang="en-US" sz="2400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Tulips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-1" y="-36004"/>
            <a:ext cx="9192005" cy="68940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63688" y="2204864"/>
            <a:ext cx="5760640" cy="11521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수고하셨습니다</a:t>
            </a:r>
            <a:r>
              <a:rPr lang="en-US" altLang="ko-KR" sz="6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.</a:t>
            </a:r>
            <a:endParaRPr lang="ko-KR" altLang="en-US" sz="6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1402</Words>
  <Application>Microsoft Office PowerPoint</Application>
  <PresentationFormat>화면 슬라이드 쇼(4:3)</PresentationFormat>
  <Paragraphs>200</Paragraphs>
  <Slides>26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26</vt:i4>
      </vt:variant>
    </vt:vector>
  </HeadingPairs>
  <TitlesOfParts>
    <vt:vector size="36" baseType="lpstr">
      <vt:lpstr>굴림</vt:lpstr>
      <vt:lpstr>Arial</vt:lpstr>
      <vt:lpstr>맑은 고딕</vt:lpstr>
      <vt:lpstr>08서울남산체 EB</vt:lpstr>
      <vt:lpstr>Wingdings</vt:lpstr>
      <vt:lpstr>08서울남산체 B</vt:lpstr>
      <vt:lpstr>08서울한강체 M</vt:lpstr>
      <vt:lpstr>Tahoma</vt:lpstr>
      <vt:lpstr>Office 테마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SWF_93</cp:lastModifiedBy>
  <cp:revision>206</cp:revision>
  <dcterms:created xsi:type="dcterms:W3CDTF">2014-01-21T05:59:58Z</dcterms:created>
  <dcterms:modified xsi:type="dcterms:W3CDTF">2018-02-08T04:57:19Z</dcterms:modified>
</cp:coreProperties>
</file>