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73" r:id="rId2"/>
    <p:sldId id="275" r:id="rId3"/>
    <p:sldId id="315" r:id="rId4"/>
    <p:sldId id="350" r:id="rId5"/>
    <p:sldId id="382" r:id="rId6"/>
    <p:sldId id="383" r:id="rId7"/>
    <p:sldId id="412" r:id="rId8"/>
    <p:sldId id="385" r:id="rId9"/>
    <p:sldId id="409" r:id="rId10"/>
    <p:sldId id="393" r:id="rId11"/>
    <p:sldId id="410" r:id="rId12"/>
    <p:sldId id="411" r:id="rId13"/>
    <p:sldId id="394" r:id="rId14"/>
    <p:sldId id="395" r:id="rId15"/>
    <p:sldId id="396" r:id="rId16"/>
    <p:sldId id="397" r:id="rId17"/>
    <p:sldId id="398" r:id="rId18"/>
    <p:sldId id="399" r:id="rId19"/>
    <p:sldId id="400" r:id="rId20"/>
    <p:sldId id="401" r:id="rId21"/>
    <p:sldId id="402" r:id="rId22"/>
    <p:sldId id="403" r:id="rId23"/>
    <p:sldId id="404" r:id="rId24"/>
    <p:sldId id="405" r:id="rId2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3D69B"/>
    <a:srgbClr val="FAC090"/>
    <a:srgbClr val="376092"/>
    <a:srgbClr val="E46C0A"/>
    <a:srgbClr val="9BBB5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281" autoAdjust="0"/>
  </p:normalViewPr>
  <p:slideViewPr>
    <p:cSldViewPr>
      <p:cViewPr>
        <p:scale>
          <a:sx n="70" d="100"/>
          <a:sy n="70" d="100"/>
        </p:scale>
        <p:origin x="-1164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F71AC2-D11F-4B3E-81A5-7ECA54F65A22}" type="doc">
      <dgm:prSet loTypeId="urn:diagrams.loki3.com/VaryingWidthList+Icon" loCatId="list" qsTypeId="urn:microsoft.com/office/officeart/2005/8/quickstyle/simple1" qsCatId="simple" csTypeId="urn:microsoft.com/office/officeart/2005/8/colors/accent5_1" csCatId="accent5" phldr="1"/>
      <dgm:spPr/>
    </dgm:pt>
    <dgm:pt modelId="{0BB58E6F-CA00-4B15-8434-B6D52E54BD6A}">
      <dgm:prSet phldrT="[텍스트]" custT="1"/>
      <dgm:spPr/>
      <dgm:t>
        <a:bodyPr/>
        <a:lstStyle/>
        <a:p>
          <a:pPr algn="l" latinLnBrk="1"/>
          <a:r>
            <a:rPr lang="ko-KR" altLang="en-US" sz="2200" b="1" dirty="0" smtClean="0">
              <a:latin typeface="+mj-ea"/>
              <a:ea typeface="+mj-ea"/>
            </a:rPr>
            <a:t>학교폭력의 예방 및 대책이 학교 안으로 집중</a:t>
          </a:r>
          <a:endParaRPr lang="en-US" sz="2200" b="1" dirty="0" smtClean="0">
            <a:latin typeface="+mj-ea"/>
            <a:ea typeface="+mj-ea"/>
          </a:endParaRPr>
        </a:p>
      </dgm:t>
    </dgm:pt>
    <dgm:pt modelId="{5483CB5E-3593-47C6-901C-BBAC875B9EC7}" type="parTrans" cxnId="{C26CCAAA-ED19-48EE-B915-9D5780685D3F}">
      <dgm:prSet/>
      <dgm:spPr/>
      <dgm:t>
        <a:bodyPr/>
        <a:lstStyle/>
        <a:p>
          <a:pPr algn="l" latinLnBrk="1"/>
          <a:endParaRPr lang="ko-KR" altLang="en-US" sz="1700">
            <a:latin typeface="나눔바른고딕" pitchFamily="50" charset="-127"/>
            <a:ea typeface="나눔바른고딕" pitchFamily="50" charset="-127"/>
          </a:endParaRPr>
        </a:p>
      </dgm:t>
    </dgm:pt>
    <dgm:pt modelId="{1FF38ADE-B78F-4E35-A6D9-80917F60714B}" type="sibTrans" cxnId="{C26CCAAA-ED19-48EE-B915-9D5780685D3F}">
      <dgm:prSet/>
      <dgm:spPr/>
      <dgm:t>
        <a:bodyPr/>
        <a:lstStyle/>
        <a:p>
          <a:pPr algn="l" latinLnBrk="1"/>
          <a:endParaRPr lang="ko-KR" altLang="en-US" sz="1700">
            <a:latin typeface="나눔바른고딕" pitchFamily="50" charset="-127"/>
            <a:ea typeface="나눔바른고딕" pitchFamily="50" charset="-127"/>
          </a:endParaRPr>
        </a:p>
      </dgm:t>
    </dgm:pt>
    <dgm:pt modelId="{CAEE7071-71C5-476F-A0AB-3591E54BCD4D}">
      <dgm:prSet phldrT="[텍스트]" custT="1"/>
      <dgm:spPr/>
      <dgm:t>
        <a:bodyPr/>
        <a:lstStyle/>
        <a:p>
          <a:pPr algn="l" latinLnBrk="1"/>
          <a:r>
            <a:rPr lang="ko-KR" altLang="en-US" sz="2200" b="1" dirty="0" smtClean="0">
              <a:latin typeface="+mj-ea"/>
              <a:ea typeface="+mj-ea"/>
            </a:rPr>
            <a:t>학교폭력 예방 및 근절을 위한 지역사회의 관심과 지원 부족</a:t>
          </a:r>
          <a:endParaRPr lang="ko-KR" altLang="en-US" sz="2200" b="1" dirty="0">
            <a:latin typeface="+mj-ea"/>
            <a:ea typeface="+mj-ea"/>
          </a:endParaRPr>
        </a:p>
      </dgm:t>
    </dgm:pt>
    <dgm:pt modelId="{D644C68E-B17B-44FD-A075-DFAC1AF70153}" type="parTrans" cxnId="{1C60885D-EED6-43D6-905E-AF3960ADAD2F}">
      <dgm:prSet/>
      <dgm:spPr/>
      <dgm:t>
        <a:bodyPr/>
        <a:lstStyle/>
        <a:p>
          <a:pPr algn="l" latinLnBrk="1"/>
          <a:endParaRPr lang="ko-KR" altLang="en-US" sz="1700">
            <a:latin typeface="나눔바른고딕" pitchFamily="50" charset="-127"/>
            <a:ea typeface="나눔바른고딕" pitchFamily="50" charset="-127"/>
          </a:endParaRPr>
        </a:p>
      </dgm:t>
    </dgm:pt>
    <dgm:pt modelId="{5103E2CE-62BC-43E2-80AB-2B7FFF625F08}" type="sibTrans" cxnId="{1C60885D-EED6-43D6-905E-AF3960ADAD2F}">
      <dgm:prSet/>
      <dgm:spPr/>
      <dgm:t>
        <a:bodyPr/>
        <a:lstStyle/>
        <a:p>
          <a:pPr algn="l" latinLnBrk="1"/>
          <a:endParaRPr lang="ko-KR" altLang="en-US" sz="1700">
            <a:latin typeface="나눔바른고딕" pitchFamily="50" charset="-127"/>
            <a:ea typeface="나눔바른고딕" pitchFamily="50" charset="-127"/>
          </a:endParaRPr>
        </a:p>
      </dgm:t>
    </dgm:pt>
    <dgm:pt modelId="{5F1042F3-C1DF-4F6A-AE82-221E085378F8}">
      <dgm:prSet phldrT="[텍스트]" custT="1"/>
      <dgm:spPr/>
      <dgm:t>
        <a:bodyPr/>
        <a:lstStyle/>
        <a:p>
          <a:pPr algn="l" latinLnBrk="1"/>
          <a:r>
            <a:rPr lang="ko-KR" altLang="en-US" sz="2200" b="1" dirty="0" smtClean="0">
              <a:latin typeface="+mj-ea"/>
              <a:ea typeface="+mj-ea"/>
            </a:rPr>
            <a:t>학교폭력 예방 및 근절을 위한 지역사회의 역할</a:t>
          </a:r>
          <a:r>
            <a:rPr lang="en-US" altLang="ko-KR" sz="2200" b="1" dirty="0" smtClean="0">
              <a:latin typeface="+mj-ea"/>
              <a:ea typeface="+mj-ea"/>
            </a:rPr>
            <a:t>·</a:t>
          </a:r>
          <a:r>
            <a:rPr lang="ko-KR" altLang="en-US" sz="2200" b="1" dirty="0" smtClean="0">
              <a:latin typeface="+mj-ea"/>
              <a:ea typeface="+mj-ea"/>
            </a:rPr>
            <a:t>책임 불분명</a:t>
          </a:r>
          <a:endParaRPr lang="ko-KR" altLang="en-US" sz="2200" b="1" dirty="0">
            <a:latin typeface="+mj-ea"/>
            <a:ea typeface="+mj-ea"/>
          </a:endParaRPr>
        </a:p>
      </dgm:t>
    </dgm:pt>
    <dgm:pt modelId="{1F280C6D-CD46-4E5D-ABA3-465231910201}" type="parTrans" cxnId="{332FABA0-7D3E-472D-A5AD-812B153BF4BF}">
      <dgm:prSet/>
      <dgm:spPr/>
      <dgm:t>
        <a:bodyPr/>
        <a:lstStyle/>
        <a:p>
          <a:pPr algn="l" latinLnBrk="1"/>
          <a:endParaRPr lang="ko-KR" altLang="en-US" sz="1700">
            <a:latin typeface="나눔바른고딕" pitchFamily="50" charset="-127"/>
            <a:ea typeface="나눔바른고딕" pitchFamily="50" charset="-127"/>
          </a:endParaRPr>
        </a:p>
      </dgm:t>
    </dgm:pt>
    <dgm:pt modelId="{CACFE849-92A6-4539-8C6E-261B454C0B73}" type="sibTrans" cxnId="{332FABA0-7D3E-472D-A5AD-812B153BF4BF}">
      <dgm:prSet/>
      <dgm:spPr/>
      <dgm:t>
        <a:bodyPr/>
        <a:lstStyle/>
        <a:p>
          <a:pPr algn="l" latinLnBrk="1"/>
          <a:endParaRPr lang="ko-KR" altLang="en-US" sz="1700">
            <a:latin typeface="나눔바른고딕" pitchFamily="50" charset="-127"/>
            <a:ea typeface="나눔바른고딕" pitchFamily="50" charset="-127"/>
          </a:endParaRPr>
        </a:p>
      </dgm:t>
    </dgm:pt>
    <dgm:pt modelId="{80BEB36F-B4B8-4785-B3F9-50019C84F191}" type="pres">
      <dgm:prSet presAssocID="{0BF71AC2-D11F-4B3E-81A5-7ECA54F65A22}" presName="Name0" presStyleCnt="0">
        <dgm:presLayoutVars>
          <dgm:resizeHandles/>
        </dgm:presLayoutVars>
      </dgm:prSet>
      <dgm:spPr/>
    </dgm:pt>
    <dgm:pt modelId="{B476F7FE-87FB-4DA1-98C4-4A4035A7A9B0}" type="pres">
      <dgm:prSet presAssocID="{0BB58E6F-CA00-4B15-8434-B6D52E54BD6A}" presName="text" presStyleLbl="node1" presStyleIdx="0" presStyleCnt="3" custScaleX="492395" custScaleY="5150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A8B18F1-FA0B-4AD2-9F9C-5CB3D07A808A}" type="pres">
      <dgm:prSet presAssocID="{1FF38ADE-B78F-4E35-A6D9-80917F60714B}" presName="space" presStyleCnt="0"/>
      <dgm:spPr/>
    </dgm:pt>
    <dgm:pt modelId="{83D692E4-A0F6-4F77-AB73-CCF6D02A2021}" type="pres">
      <dgm:prSet presAssocID="{CAEE7071-71C5-476F-A0AB-3591E54BCD4D}" presName="text" presStyleLbl="node1" presStyleIdx="1" presStyleCnt="3" custScaleX="498409" custScaleY="5150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405FBDB-C29E-49CC-A7D1-0595632DEAC9}" type="pres">
      <dgm:prSet presAssocID="{5103E2CE-62BC-43E2-80AB-2B7FFF625F08}" presName="space" presStyleCnt="0"/>
      <dgm:spPr/>
    </dgm:pt>
    <dgm:pt modelId="{8C5DA905-CD2C-4961-B446-978320A2DBE6}" type="pres">
      <dgm:prSet presAssocID="{5F1042F3-C1DF-4F6A-AE82-221E085378F8}" presName="text" presStyleLbl="node1" presStyleIdx="2" presStyleCnt="3" custScaleX="435814" custScaleY="5150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0D8EB738-6147-44AC-A2B3-619F06634D1F}" type="presOf" srcId="{5F1042F3-C1DF-4F6A-AE82-221E085378F8}" destId="{8C5DA905-CD2C-4961-B446-978320A2DBE6}" srcOrd="0" destOrd="0" presId="urn:diagrams.loki3.com/VaryingWidthList+Icon"/>
    <dgm:cxn modelId="{04FC69A6-4B71-4C46-8C07-52F353599DB1}" type="presOf" srcId="{0BF71AC2-D11F-4B3E-81A5-7ECA54F65A22}" destId="{80BEB36F-B4B8-4785-B3F9-50019C84F191}" srcOrd="0" destOrd="0" presId="urn:diagrams.loki3.com/VaryingWidthList+Icon"/>
    <dgm:cxn modelId="{1C60885D-EED6-43D6-905E-AF3960ADAD2F}" srcId="{0BF71AC2-D11F-4B3E-81A5-7ECA54F65A22}" destId="{CAEE7071-71C5-476F-A0AB-3591E54BCD4D}" srcOrd="1" destOrd="0" parTransId="{D644C68E-B17B-44FD-A075-DFAC1AF70153}" sibTransId="{5103E2CE-62BC-43E2-80AB-2B7FFF625F08}"/>
    <dgm:cxn modelId="{7A0B9CAE-0BEF-4223-A0EB-AC54EC81FEF5}" type="presOf" srcId="{0BB58E6F-CA00-4B15-8434-B6D52E54BD6A}" destId="{B476F7FE-87FB-4DA1-98C4-4A4035A7A9B0}" srcOrd="0" destOrd="0" presId="urn:diagrams.loki3.com/VaryingWidthList+Icon"/>
    <dgm:cxn modelId="{332FABA0-7D3E-472D-A5AD-812B153BF4BF}" srcId="{0BF71AC2-D11F-4B3E-81A5-7ECA54F65A22}" destId="{5F1042F3-C1DF-4F6A-AE82-221E085378F8}" srcOrd="2" destOrd="0" parTransId="{1F280C6D-CD46-4E5D-ABA3-465231910201}" sibTransId="{CACFE849-92A6-4539-8C6E-261B454C0B73}"/>
    <dgm:cxn modelId="{71B871E9-2419-4398-A637-B5F47AFA5084}" type="presOf" srcId="{CAEE7071-71C5-476F-A0AB-3591E54BCD4D}" destId="{83D692E4-A0F6-4F77-AB73-CCF6D02A2021}" srcOrd="0" destOrd="0" presId="urn:diagrams.loki3.com/VaryingWidthList+Icon"/>
    <dgm:cxn modelId="{C26CCAAA-ED19-48EE-B915-9D5780685D3F}" srcId="{0BF71AC2-D11F-4B3E-81A5-7ECA54F65A22}" destId="{0BB58E6F-CA00-4B15-8434-B6D52E54BD6A}" srcOrd="0" destOrd="0" parTransId="{5483CB5E-3593-47C6-901C-BBAC875B9EC7}" sibTransId="{1FF38ADE-B78F-4E35-A6D9-80917F60714B}"/>
    <dgm:cxn modelId="{D8107BCD-115C-48FC-AED4-569B801ACFA8}" type="presParOf" srcId="{80BEB36F-B4B8-4785-B3F9-50019C84F191}" destId="{B476F7FE-87FB-4DA1-98C4-4A4035A7A9B0}" srcOrd="0" destOrd="0" presId="urn:diagrams.loki3.com/VaryingWidthList+Icon"/>
    <dgm:cxn modelId="{2833857E-EAAE-4516-9B43-1650D3AB2627}" type="presParOf" srcId="{80BEB36F-B4B8-4785-B3F9-50019C84F191}" destId="{3A8B18F1-FA0B-4AD2-9F9C-5CB3D07A808A}" srcOrd="1" destOrd="0" presId="urn:diagrams.loki3.com/VaryingWidthList+Icon"/>
    <dgm:cxn modelId="{87672C8F-8DC8-4159-BC94-5943204FF39A}" type="presParOf" srcId="{80BEB36F-B4B8-4785-B3F9-50019C84F191}" destId="{83D692E4-A0F6-4F77-AB73-CCF6D02A2021}" srcOrd="2" destOrd="0" presId="urn:diagrams.loki3.com/VaryingWidthList+Icon"/>
    <dgm:cxn modelId="{07C5CC30-E460-4ED3-A584-1783FDD84CD1}" type="presParOf" srcId="{80BEB36F-B4B8-4785-B3F9-50019C84F191}" destId="{1405FBDB-C29E-49CC-A7D1-0595632DEAC9}" srcOrd="3" destOrd="0" presId="urn:diagrams.loki3.com/VaryingWidthList+Icon"/>
    <dgm:cxn modelId="{C753D418-5EA2-402C-8D9F-B22907BD3F87}" type="presParOf" srcId="{80BEB36F-B4B8-4785-B3F9-50019C84F191}" destId="{8C5DA905-CD2C-4961-B446-978320A2DBE6}" srcOrd="4" destOrd="0" presId="urn:diagrams.loki3.com/VaryingWidthList+Icon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DA1A47-1ECA-42F2-BC99-5546698A600C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pPr latinLnBrk="1"/>
          <a:endParaRPr lang="ko-KR" altLang="en-US"/>
        </a:p>
      </dgm:t>
    </dgm:pt>
    <dgm:pt modelId="{0A3C711C-F7DC-4F0B-8D4A-E9F1C75D8B4A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latin typeface="+mj-ea"/>
              <a:ea typeface="+mj-ea"/>
            </a:rPr>
            <a:t>첫째</a:t>
          </a:r>
          <a:r>
            <a:rPr lang="en-US" altLang="ko-KR" sz="1800" b="1" dirty="0" smtClean="0">
              <a:latin typeface="+mj-ea"/>
              <a:ea typeface="+mj-ea"/>
            </a:rPr>
            <a:t>, </a:t>
          </a:r>
          <a:r>
            <a:rPr lang="ko-KR" altLang="en-US" sz="1800" b="1" dirty="0" smtClean="0">
              <a:latin typeface="+mj-ea"/>
              <a:ea typeface="+mj-ea"/>
            </a:rPr>
            <a:t>기존 학교폭력관련 프로그램의 </a:t>
          </a:r>
          <a:r>
            <a:rPr lang="ko-KR" altLang="en-US" sz="1800" b="1" dirty="0" err="1" smtClean="0">
              <a:latin typeface="+mj-ea"/>
              <a:ea typeface="+mj-ea"/>
            </a:rPr>
            <a:t>효과성</a:t>
          </a:r>
          <a:r>
            <a:rPr lang="ko-KR" altLang="en-US" sz="1800" b="1" dirty="0" smtClean="0">
              <a:latin typeface="+mj-ea"/>
              <a:ea typeface="+mj-ea"/>
            </a:rPr>
            <a:t> 분석</a:t>
          </a:r>
          <a:endParaRPr lang="en-US" altLang="ko-KR" sz="1800" b="1" dirty="0" smtClean="0">
            <a:latin typeface="+mj-ea"/>
            <a:ea typeface="+mj-ea"/>
          </a:endParaRPr>
        </a:p>
      </dgm:t>
    </dgm:pt>
    <dgm:pt modelId="{526842B9-6A10-41C3-9A11-3A60D98C1423}" type="parTrans" cxnId="{E44B5DEA-5411-4DDA-99A1-ADD87508FD6F}">
      <dgm:prSet/>
      <dgm:spPr/>
      <dgm:t>
        <a:bodyPr/>
        <a:lstStyle/>
        <a:p>
          <a:pPr latinLnBrk="1"/>
          <a:endParaRPr lang="ko-KR" altLang="en-US" sz="1800" b="1">
            <a:latin typeface="+mj-ea"/>
            <a:ea typeface="+mj-ea"/>
          </a:endParaRPr>
        </a:p>
      </dgm:t>
    </dgm:pt>
    <dgm:pt modelId="{B946C1D3-F01C-4850-9E0F-A7CF4AD68C72}" type="sibTrans" cxnId="{E44B5DEA-5411-4DDA-99A1-ADD87508FD6F}">
      <dgm:prSet/>
      <dgm:spPr/>
      <dgm:t>
        <a:bodyPr/>
        <a:lstStyle/>
        <a:p>
          <a:pPr latinLnBrk="1"/>
          <a:endParaRPr lang="ko-KR" altLang="en-US" sz="1800" b="1">
            <a:latin typeface="+mj-ea"/>
            <a:ea typeface="+mj-ea"/>
          </a:endParaRPr>
        </a:p>
      </dgm:t>
    </dgm:pt>
    <dgm:pt modelId="{CB21E9D2-C8EE-49DD-AAD8-E6E19E038FB1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latin typeface="+mj-ea"/>
              <a:ea typeface="+mj-ea"/>
            </a:rPr>
            <a:t>둘째</a:t>
          </a:r>
          <a:r>
            <a:rPr lang="en-US" altLang="ko-KR" sz="1800" b="1" dirty="0" smtClean="0">
              <a:latin typeface="+mj-ea"/>
              <a:ea typeface="+mj-ea"/>
            </a:rPr>
            <a:t>, </a:t>
          </a:r>
          <a:r>
            <a:rPr lang="ko-KR" altLang="en-US" sz="1800" b="1" dirty="0" smtClean="0">
              <a:latin typeface="+mj-ea"/>
              <a:ea typeface="+mj-ea"/>
            </a:rPr>
            <a:t>현재와는 차별화되는 프로그램을 개발하여 보급</a:t>
          </a:r>
          <a:endParaRPr lang="ko-KR" altLang="en-US" sz="1800" b="1" dirty="0">
            <a:latin typeface="+mj-ea"/>
            <a:ea typeface="+mj-ea"/>
          </a:endParaRPr>
        </a:p>
      </dgm:t>
    </dgm:pt>
    <dgm:pt modelId="{4D4B1CFB-CC25-40D9-A79A-9B59BF6D793C}" type="parTrans" cxnId="{8494A363-4A76-43BB-819F-07642C9CFCE9}">
      <dgm:prSet/>
      <dgm:spPr/>
      <dgm:t>
        <a:bodyPr/>
        <a:lstStyle/>
        <a:p>
          <a:pPr latinLnBrk="1"/>
          <a:endParaRPr lang="ko-KR" altLang="en-US" sz="1800" b="1">
            <a:latin typeface="+mj-ea"/>
            <a:ea typeface="+mj-ea"/>
          </a:endParaRPr>
        </a:p>
      </dgm:t>
    </dgm:pt>
    <dgm:pt modelId="{AFF2E9E5-A45D-444A-86D2-D4CEA3C372F2}" type="sibTrans" cxnId="{8494A363-4A76-43BB-819F-07642C9CFCE9}">
      <dgm:prSet/>
      <dgm:spPr/>
      <dgm:t>
        <a:bodyPr/>
        <a:lstStyle/>
        <a:p>
          <a:pPr latinLnBrk="1"/>
          <a:endParaRPr lang="ko-KR" altLang="en-US" sz="1800" b="1">
            <a:latin typeface="+mj-ea"/>
            <a:ea typeface="+mj-ea"/>
          </a:endParaRPr>
        </a:p>
      </dgm:t>
    </dgm:pt>
    <dgm:pt modelId="{566F769B-9F04-4B67-A610-29D37DB056AC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latin typeface="+mj-ea"/>
              <a:ea typeface="+mj-ea"/>
            </a:rPr>
            <a:t>셋째</a:t>
          </a:r>
          <a:r>
            <a:rPr lang="en-US" altLang="ko-KR" sz="1800" b="1" dirty="0" smtClean="0">
              <a:latin typeface="+mj-ea"/>
              <a:ea typeface="+mj-ea"/>
            </a:rPr>
            <a:t>, </a:t>
          </a:r>
          <a:r>
            <a:rPr lang="ko-KR" altLang="en-US" sz="1800" b="1" dirty="0" smtClean="0">
              <a:latin typeface="+mj-ea"/>
              <a:ea typeface="+mj-ea"/>
            </a:rPr>
            <a:t>체험활동 중심으로 학교폭력 프로그램을 구성할 필요</a:t>
          </a:r>
          <a:endParaRPr lang="ko-KR" altLang="en-US" sz="1800" b="1" dirty="0">
            <a:latin typeface="+mj-ea"/>
            <a:ea typeface="+mj-ea"/>
          </a:endParaRPr>
        </a:p>
      </dgm:t>
    </dgm:pt>
    <dgm:pt modelId="{5A91420E-870F-4E51-9BDE-8D704433F8A4}" type="parTrans" cxnId="{DAD124E8-20AD-486E-A262-0C5A5CFF13B4}">
      <dgm:prSet/>
      <dgm:spPr/>
      <dgm:t>
        <a:bodyPr/>
        <a:lstStyle/>
        <a:p>
          <a:pPr latinLnBrk="1"/>
          <a:endParaRPr lang="ko-KR" altLang="en-US" sz="1800" b="1">
            <a:latin typeface="+mj-ea"/>
            <a:ea typeface="+mj-ea"/>
          </a:endParaRPr>
        </a:p>
      </dgm:t>
    </dgm:pt>
    <dgm:pt modelId="{BBA55EEB-0BE0-4708-9309-327150E059CE}" type="sibTrans" cxnId="{DAD124E8-20AD-486E-A262-0C5A5CFF13B4}">
      <dgm:prSet/>
      <dgm:spPr/>
      <dgm:t>
        <a:bodyPr/>
        <a:lstStyle/>
        <a:p>
          <a:pPr latinLnBrk="1"/>
          <a:endParaRPr lang="ko-KR" altLang="en-US" sz="1800" b="1">
            <a:latin typeface="+mj-ea"/>
            <a:ea typeface="+mj-ea"/>
          </a:endParaRPr>
        </a:p>
      </dgm:t>
    </dgm:pt>
    <dgm:pt modelId="{AD79EF84-ADA8-4FC3-A926-82511CB68122}" type="pres">
      <dgm:prSet presAssocID="{ABDA1A47-1ECA-42F2-BC99-5546698A600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6F2BDF7-643A-4FF4-973C-4D853FC5F998}" type="pres">
      <dgm:prSet presAssocID="{0A3C711C-F7DC-4F0B-8D4A-E9F1C75D8B4A}" presName="parentText" presStyleLbl="node1" presStyleIdx="0" presStyleCnt="3" custLinFactY="-96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F50CB51-3431-4BF5-8BC0-DF93D0842A94}" type="pres">
      <dgm:prSet presAssocID="{B946C1D3-F01C-4850-9E0F-A7CF4AD68C72}" presName="spacer" presStyleCnt="0"/>
      <dgm:spPr/>
      <dgm:t>
        <a:bodyPr/>
        <a:lstStyle/>
        <a:p>
          <a:pPr latinLnBrk="1"/>
          <a:endParaRPr lang="ko-KR" altLang="en-US"/>
        </a:p>
      </dgm:t>
    </dgm:pt>
    <dgm:pt modelId="{0CF9A431-B3E7-4F99-93A7-1DAFD7976453}" type="pres">
      <dgm:prSet presAssocID="{CB21E9D2-C8EE-49DD-AAD8-E6E19E038FB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71FF8B7-E428-4886-AB09-D0D9DBB1DDBD}" type="pres">
      <dgm:prSet presAssocID="{AFF2E9E5-A45D-444A-86D2-D4CEA3C372F2}" presName="spacer" presStyleCnt="0"/>
      <dgm:spPr/>
      <dgm:t>
        <a:bodyPr/>
        <a:lstStyle/>
        <a:p>
          <a:pPr latinLnBrk="1"/>
          <a:endParaRPr lang="ko-KR" altLang="en-US"/>
        </a:p>
      </dgm:t>
    </dgm:pt>
    <dgm:pt modelId="{9808E0F7-3DA8-4584-9EF1-D49B96416DEA}" type="pres">
      <dgm:prSet presAssocID="{566F769B-9F04-4B67-A610-29D37DB056A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44B5DEA-5411-4DDA-99A1-ADD87508FD6F}" srcId="{ABDA1A47-1ECA-42F2-BC99-5546698A600C}" destId="{0A3C711C-F7DC-4F0B-8D4A-E9F1C75D8B4A}" srcOrd="0" destOrd="0" parTransId="{526842B9-6A10-41C3-9A11-3A60D98C1423}" sibTransId="{B946C1D3-F01C-4850-9E0F-A7CF4AD68C72}"/>
    <dgm:cxn modelId="{A7E23756-53D4-4896-982D-2FA5F3E0E454}" type="presOf" srcId="{0A3C711C-F7DC-4F0B-8D4A-E9F1C75D8B4A}" destId="{46F2BDF7-643A-4FF4-973C-4D853FC5F998}" srcOrd="0" destOrd="0" presId="urn:microsoft.com/office/officeart/2005/8/layout/vList2"/>
    <dgm:cxn modelId="{8494A363-4A76-43BB-819F-07642C9CFCE9}" srcId="{ABDA1A47-1ECA-42F2-BC99-5546698A600C}" destId="{CB21E9D2-C8EE-49DD-AAD8-E6E19E038FB1}" srcOrd="1" destOrd="0" parTransId="{4D4B1CFB-CC25-40D9-A79A-9B59BF6D793C}" sibTransId="{AFF2E9E5-A45D-444A-86D2-D4CEA3C372F2}"/>
    <dgm:cxn modelId="{D792A480-A7B5-491C-BDAE-42DF25330820}" type="presOf" srcId="{CB21E9D2-C8EE-49DD-AAD8-E6E19E038FB1}" destId="{0CF9A431-B3E7-4F99-93A7-1DAFD7976453}" srcOrd="0" destOrd="0" presId="urn:microsoft.com/office/officeart/2005/8/layout/vList2"/>
    <dgm:cxn modelId="{DAD124E8-20AD-486E-A262-0C5A5CFF13B4}" srcId="{ABDA1A47-1ECA-42F2-BC99-5546698A600C}" destId="{566F769B-9F04-4B67-A610-29D37DB056AC}" srcOrd="2" destOrd="0" parTransId="{5A91420E-870F-4E51-9BDE-8D704433F8A4}" sibTransId="{BBA55EEB-0BE0-4708-9309-327150E059CE}"/>
    <dgm:cxn modelId="{A15C79BA-DFE0-48B4-B0D9-7DD27D254A80}" type="presOf" srcId="{ABDA1A47-1ECA-42F2-BC99-5546698A600C}" destId="{AD79EF84-ADA8-4FC3-A926-82511CB68122}" srcOrd="0" destOrd="0" presId="urn:microsoft.com/office/officeart/2005/8/layout/vList2"/>
    <dgm:cxn modelId="{E8129CA6-29B3-4329-8D9F-787BB72C7AD8}" type="presOf" srcId="{566F769B-9F04-4B67-A610-29D37DB056AC}" destId="{9808E0F7-3DA8-4584-9EF1-D49B96416DEA}" srcOrd="0" destOrd="0" presId="urn:microsoft.com/office/officeart/2005/8/layout/vList2"/>
    <dgm:cxn modelId="{694F5190-E983-4674-A330-6E65F2216771}" type="presParOf" srcId="{AD79EF84-ADA8-4FC3-A926-82511CB68122}" destId="{46F2BDF7-643A-4FF4-973C-4D853FC5F998}" srcOrd="0" destOrd="0" presId="urn:microsoft.com/office/officeart/2005/8/layout/vList2"/>
    <dgm:cxn modelId="{CB72DB1D-79B9-468C-9A33-CD93294F4E21}" type="presParOf" srcId="{AD79EF84-ADA8-4FC3-A926-82511CB68122}" destId="{AF50CB51-3431-4BF5-8BC0-DF93D0842A94}" srcOrd="1" destOrd="0" presId="urn:microsoft.com/office/officeart/2005/8/layout/vList2"/>
    <dgm:cxn modelId="{2607425D-D1F5-4315-9562-11F130BA68DE}" type="presParOf" srcId="{AD79EF84-ADA8-4FC3-A926-82511CB68122}" destId="{0CF9A431-B3E7-4F99-93A7-1DAFD7976453}" srcOrd="2" destOrd="0" presId="urn:microsoft.com/office/officeart/2005/8/layout/vList2"/>
    <dgm:cxn modelId="{79E08570-60F3-4DF3-9D53-9DC890709897}" type="presParOf" srcId="{AD79EF84-ADA8-4FC3-A926-82511CB68122}" destId="{371FF8B7-E428-4886-AB09-D0D9DBB1DDBD}" srcOrd="3" destOrd="0" presId="urn:microsoft.com/office/officeart/2005/8/layout/vList2"/>
    <dgm:cxn modelId="{0161FF47-E3FC-4C8A-BE60-12424123A1AC}" type="presParOf" srcId="{AD79EF84-ADA8-4FC3-A926-82511CB68122}" destId="{9808E0F7-3DA8-4584-9EF1-D49B96416DE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8B0D99-7AF3-4D66-8A39-1828902BE33E}" type="doc">
      <dgm:prSet loTypeId="urn:diagrams.loki3.com/VaryingWidthList+Icon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459AF24F-802D-4A78-ADBC-D721280BA9BB}">
      <dgm:prSet phldrT="[텍스트]" custT="1"/>
      <dgm:spPr/>
      <dgm:t>
        <a:bodyPr/>
        <a:lstStyle/>
        <a:p>
          <a:pPr algn="l" latinLnBrk="1"/>
          <a:r>
            <a:rPr lang="en-US" altLang="ko-KR" sz="1800" b="1" i="0" dirty="0" smtClean="0"/>
            <a:t> 1) </a:t>
          </a:r>
          <a:r>
            <a:rPr lang="ko-KR" altLang="en-US" sz="1800" b="1" i="0" dirty="0" smtClean="0"/>
            <a:t>지역사회 학교폭력 네트워크 운영 가이드 혹은 매뉴얼 작성이 필요함</a:t>
          </a:r>
          <a:endParaRPr lang="ko-KR" altLang="en-US" sz="1800" b="1" i="0" dirty="0"/>
        </a:p>
      </dgm:t>
    </dgm:pt>
    <dgm:pt modelId="{9FE4C77D-F28C-430D-9031-735F7DF8AD6F}" type="parTrans" cxnId="{8229878A-D1A7-47D5-9415-047C5EDAC173}">
      <dgm:prSet/>
      <dgm:spPr/>
      <dgm:t>
        <a:bodyPr/>
        <a:lstStyle/>
        <a:p>
          <a:pPr algn="l" latinLnBrk="1"/>
          <a:endParaRPr lang="ko-KR" altLang="en-US" sz="1800" b="1" i="0"/>
        </a:p>
      </dgm:t>
    </dgm:pt>
    <dgm:pt modelId="{DD2A1C14-F630-4C4B-910C-5A38C3E23631}" type="sibTrans" cxnId="{8229878A-D1A7-47D5-9415-047C5EDAC173}">
      <dgm:prSet/>
      <dgm:spPr/>
      <dgm:t>
        <a:bodyPr/>
        <a:lstStyle/>
        <a:p>
          <a:pPr algn="l" latinLnBrk="1"/>
          <a:endParaRPr lang="ko-KR" altLang="en-US" sz="1800" b="1" i="0"/>
        </a:p>
      </dgm:t>
    </dgm:pt>
    <dgm:pt modelId="{9A0ECA68-13BF-4ADD-9293-170D5C35CFAA}">
      <dgm:prSet phldrT="[텍스트]" custT="1"/>
      <dgm:spPr/>
      <dgm:t>
        <a:bodyPr/>
        <a:lstStyle/>
        <a:p>
          <a:pPr algn="l" latinLnBrk="1"/>
          <a:r>
            <a:rPr lang="en-US" altLang="ko-KR" sz="1800" b="1" i="0" dirty="0" smtClean="0"/>
            <a:t> 2) </a:t>
          </a:r>
          <a:r>
            <a:rPr lang="ko-KR" altLang="en-US" sz="1800" b="1" i="0" dirty="0" smtClean="0"/>
            <a:t>본 연구에서 제시한 네트워크 모형의 시범 운영이 필요함 </a:t>
          </a:r>
          <a:endParaRPr lang="ko-KR" altLang="en-US" sz="1800" b="1" i="0" dirty="0"/>
        </a:p>
      </dgm:t>
    </dgm:pt>
    <dgm:pt modelId="{88A2B093-A8F8-4576-BAC3-621F6D00E30F}" type="parTrans" cxnId="{5B1F47D3-750C-4A52-A857-6541A0AACABB}">
      <dgm:prSet/>
      <dgm:spPr/>
      <dgm:t>
        <a:bodyPr/>
        <a:lstStyle/>
        <a:p>
          <a:pPr algn="l" latinLnBrk="1"/>
          <a:endParaRPr lang="ko-KR" altLang="en-US" sz="1800" b="1" i="0"/>
        </a:p>
      </dgm:t>
    </dgm:pt>
    <dgm:pt modelId="{27308746-5B92-4658-87A6-B02B91BCDF9D}" type="sibTrans" cxnId="{5B1F47D3-750C-4A52-A857-6541A0AACABB}">
      <dgm:prSet/>
      <dgm:spPr/>
      <dgm:t>
        <a:bodyPr/>
        <a:lstStyle/>
        <a:p>
          <a:pPr algn="l" latinLnBrk="1"/>
          <a:endParaRPr lang="ko-KR" altLang="en-US" sz="1800" b="1" i="0"/>
        </a:p>
      </dgm:t>
    </dgm:pt>
    <dgm:pt modelId="{1F08CB0A-1261-4642-A762-402EC4AE61FF}">
      <dgm:prSet phldrT="[텍스트]" custT="1"/>
      <dgm:spPr/>
      <dgm:t>
        <a:bodyPr/>
        <a:lstStyle/>
        <a:p>
          <a:pPr algn="l" latinLnBrk="1"/>
          <a:r>
            <a:rPr lang="en-US" altLang="ko-KR" sz="1800" b="1" i="0" dirty="0" smtClean="0"/>
            <a:t> 3) </a:t>
          </a:r>
          <a:r>
            <a:rPr lang="ko-KR" altLang="en-US" sz="1800" b="1" i="0" dirty="0" smtClean="0"/>
            <a:t>학교 중심의 정책과 더불어 지역사회에서 학교폭력을 대처할 수 있도록 서울시의 조례 제정과 지역사회의 네트워크가 활성화 되어야 함</a:t>
          </a:r>
          <a:endParaRPr lang="ko-KR" altLang="en-US" sz="1800" b="1" i="0" dirty="0"/>
        </a:p>
      </dgm:t>
    </dgm:pt>
    <dgm:pt modelId="{C8572FC3-563B-4872-9B59-68C3076E5024}" type="parTrans" cxnId="{67EDAD62-1064-4336-B183-82A1641E77A5}">
      <dgm:prSet/>
      <dgm:spPr/>
      <dgm:t>
        <a:bodyPr/>
        <a:lstStyle/>
        <a:p>
          <a:pPr algn="l" latinLnBrk="1"/>
          <a:endParaRPr lang="ko-KR" altLang="en-US" sz="1800" b="1" i="0"/>
        </a:p>
      </dgm:t>
    </dgm:pt>
    <dgm:pt modelId="{D8534647-2308-4118-98AB-8D5FC212D606}" type="sibTrans" cxnId="{67EDAD62-1064-4336-B183-82A1641E77A5}">
      <dgm:prSet/>
      <dgm:spPr/>
      <dgm:t>
        <a:bodyPr/>
        <a:lstStyle/>
        <a:p>
          <a:pPr algn="l" latinLnBrk="1"/>
          <a:endParaRPr lang="ko-KR" altLang="en-US" sz="1800" b="1" i="0"/>
        </a:p>
      </dgm:t>
    </dgm:pt>
    <dgm:pt modelId="{031CE7E8-E79A-472B-B1DC-621E2495E975}">
      <dgm:prSet phldrT="[텍스트]" custT="1"/>
      <dgm:spPr/>
      <dgm:t>
        <a:bodyPr/>
        <a:lstStyle/>
        <a:p>
          <a:pPr algn="l" latinLnBrk="1"/>
          <a:r>
            <a:rPr lang="en-US" sz="1800" b="1" i="0" dirty="0" smtClean="0"/>
            <a:t> 4) 1차 </a:t>
          </a:r>
          <a:r>
            <a:rPr lang="en-US" sz="1800" b="1" i="0" dirty="0" err="1" smtClean="0"/>
            <a:t>안전망에</a:t>
          </a:r>
          <a:r>
            <a:rPr lang="en-US" sz="1800" b="1" i="0" dirty="0" smtClean="0"/>
            <a:t> </a:t>
          </a:r>
          <a:r>
            <a:rPr lang="en-US" sz="1800" b="1" i="0" dirty="0" err="1" smtClean="0"/>
            <a:t>속한</a:t>
          </a:r>
          <a:r>
            <a:rPr lang="en-US" sz="1800" b="1" i="0" dirty="0" smtClean="0"/>
            <a:t> </a:t>
          </a:r>
          <a:r>
            <a:rPr lang="en-US" sz="1800" b="1" i="0" dirty="0" err="1" smtClean="0"/>
            <a:t>주체들의</a:t>
          </a:r>
          <a:r>
            <a:rPr lang="en-US" sz="1800" b="1" i="0" dirty="0" smtClean="0"/>
            <a:t> </a:t>
          </a:r>
          <a:r>
            <a:rPr lang="en-US" sz="1800" b="1" i="0" dirty="0" err="1" smtClean="0"/>
            <a:t>참여가</a:t>
          </a:r>
          <a:r>
            <a:rPr lang="en-US" sz="1800" b="1" i="0" dirty="0" smtClean="0"/>
            <a:t> </a:t>
          </a:r>
          <a:r>
            <a:rPr lang="en-US" sz="1800" b="1" i="0" dirty="0" err="1" smtClean="0"/>
            <a:t>매우</a:t>
          </a:r>
          <a:r>
            <a:rPr lang="en-US" sz="1800" b="1" i="0" dirty="0" smtClean="0"/>
            <a:t> </a:t>
          </a:r>
          <a:r>
            <a:rPr lang="en-US" sz="1800" b="1" i="0" dirty="0" err="1" smtClean="0"/>
            <a:t>중요하기</a:t>
          </a:r>
          <a:r>
            <a:rPr lang="en-US" sz="1800" b="1" i="0" dirty="0" smtClean="0"/>
            <a:t> </a:t>
          </a:r>
          <a:r>
            <a:rPr lang="en-US" sz="1800" b="1" i="0" dirty="0" err="1" smtClean="0"/>
            <a:t>때문에</a:t>
          </a:r>
          <a:r>
            <a:rPr lang="en-US" sz="1800" b="1" i="0" dirty="0" smtClean="0"/>
            <a:t> </a:t>
          </a:r>
          <a:r>
            <a:rPr lang="en-US" sz="1800" b="1" i="0" dirty="0" err="1" smtClean="0"/>
            <a:t>향후</a:t>
          </a:r>
          <a:r>
            <a:rPr lang="en-US" sz="1800" b="1" i="0" dirty="0" smtClean="0"/>
            <a:t> </a:t>
          </a:r>
          <a:r>
            <a:rPr lang="en-US" sz="1800" b="1" i="0" dirty="0" err="1" smtClean="0"/>
            <a:t>이들의</a:t>
          </a:r>
          <a:r>
            <a:rPr lang="en-US" sz="1800" b="1" i="0" dirty="0" smtClean="0"/>
            <a:t> </a:t>
          </a:r>
          <a:r>
            <a:rPr lang="en-US" sz="1800" b="1" i="0" dirty="0" err="1" smtClean="0"/>
            <a:t>인식을</a:t>
          </a:r>
          <a:r>
            <a:rPr lang="en-US" sz="1800" b="1" i="0" dirty="0" smtClean="0"/>
            <a:t> </a:t>
          </a:r>
          <a:r>
            <a:rPr lang="en-US" sz="1800" b="1" i="0" dirty="0" err="1" smtClean="0"/>
            <a:t>개선할</a:t>
          </a:r>
          <a:r>
            <a:rPr lang="en-US" sz="1800" b="1" i="0" dirty="0" smtClean="0"/>
            <a:t> 수 </a:t>
          </a:r>
          <a:r>
            <a:rPr lang="en-US" sz="1800" b="1" i="0" dirty="0" err="1" smtClean="0"/>
            <a:t>있는</a:t>
          </a:r>
          <a:r>
            <a:rPr lang="en-US" sz="1800" b="1" i="0" dirty="0" smtClean="0"/>
            <a:t> </a:t>
          </a:r>
          <a:r>
            <a:rPr lang="en-US" sz="1800" b="1" i="0" dirty="0" err="1" smtClean="0"/>
            <a:t>방안</a:t>
          </a:r>
          <a:r>
            <a:rPr lang="en-US" sz="1800" b="1" i="0" dirty="0" smtClean="0"/>
            <a:t> </a:t>
          </a:r>
          <a:r>
            <a:rPr lang="ko-KR" altLang="en-US" sz="1800" b="1" i="0" dirty="0" smtClean="0"/>
            <a:t>마련이 필요함</a:t>
          </a:r>
          <a:endParaRPr lang="ko-KR" altLang="en-US" sz="1800" b="1" i="0" dirty="0"/>
        </a:p>
      </dgm:t>
    </dgm:pt>
    <dgm:pt modelId="{B18E46CD-B0D3-421F-8FCF-5FF6CFC7DBA8}" type="parTrans" cxnId="{0E168201-2BA4-4FD3-8DB8-B876079470E6}">
      <dgm:prSet/>
      <dgm:spPr/>
      <dgm:t>
        <a:bodyPr/>
        <a:lstStyle/>
        <a:p>
          <a:pPr algn="l" latinLnBrk="1"/>
          <a:endParaRPr lang="ko-KR" altLang="en-US" sz="1800" b="1" i="0"/>
        </a:p>
      </dgm:t>
    </dgm:pt>
    <dgm:pt modelId="{494D0748-6AC1-4640-928D-A13143ABAF59}" type="sibTrans" cxnId="{0E168201-2BA4-4FD3-8DB8-B876079470E6}">
      <dgm:prSet/>
      <dgm:spPr/>
      <dgm:t>
        <a:bodyPr/>
        <a:lstStyle/>
        <a:p>
          <a:pPr algn="l" latinLnBrk="1"/>
          <a:endParaRPr lang="ko-KR" altLang="en-US" sz="1800" b="1" i="0"/>
        </a:p>
      </dgm:t>
    </dgm:pt>
    <dgm:pt modelId="{2F9FBE4C-B6F3-40ED-9162-3958F56B364D}">
      <dgm:prSet phldrT="[텍스트]" custT="1"/>
      <dgm:spPr/>
      <dgm:t>
        <a:bodyPr/>
        <a:lstStyle/>
        <a:p>
          <a:pPr algn="l" latinLnBrk="1"/>
          <a:r>
            <a:rPr lang="en-US" altLang="ko-KR" sz="1800" b="1" i="0" dirty="0" smtClean="0"/>
            <a:t> 5) </a:t>
          </a:r>
          <a:r>
            <a:rPr lang="ko-KR" altLang="en-US" sz="1800" b="1" i="0" dirty="0" smtClean="0"/>
            <a:t>지역사회에 존재하는 청소년 관련 시설들과의 연계를 형성하여 학교폭력 문제를 예방하고 이를 근절할 수 있는 노력이 필요함</a:t>
          </a:r>
          <a:endParaRPr lang="ko-KR" altLang="en-US" sz="1800" b="1" i="0" dirty="0"/>
        </a:p>
      </dgm:t>
    </dgm:pt>
    <dgm:pt modelId="{7079305B-474F-4861-81A2-64AC514C6823}" type="parTrans" cxnId="{90AA48D2-90B5-4D5A-BE5E-EB68F43F0D97}">
      <dgm:prSet/>
      <dgm:spPr/>
      <dgm:t>
        <a:bodyPr/>
        <a:lstStyle/>
        <a:p>
          <a:pPr algn="l" latinLnBrk="1"/>
          <a:endParaRPr lang="ko-KR" altLang="en-US" sz="1800" b="1" i="0"/>
        </a:p>
      </dgm:t>
    </dgm:pt>
    <dgm:pt modelId="{491DF1A8-5A46-49B1-B825-4C2FDB4A8636}" type="sibTrans" cxnId="{90AA48D2-90B5-4D5A-BE5E-EB68F43F0D97}">
      <dgm:prSet/>
      <dgm:spPr/>
      <dgm:t>
        <a:bodyPr/>
        <a:lstStyle/>
        <a:p>
          <a:pPr algn="l" latinLnBrk="1"/>
          <a:endParaRPr lang="ko-KR" altLang="en-US" sz="1800" b="1" i="0"/>
        </a:p>
      </dgm:t>
    </dgm:pt>
    <dgm:pt modelId="{8D4B81F1-AA04-4F11-B243-AA1A664E4223}" type="pres">
      <dgm:prSet presAssocID="{F38B0D99-7AF3-4D66-8A39-1828902BE33E}" presName="Name0" presStyleCnt="0">
        <dgm:presLayoutVars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033CD0A-BA0D-4B9B-B0C0-82D06C83B3B1}" type="pres">
      <dgm:prSet presAssocID="{459AF24F-802D-4A78-ADBC-D721280BA9BB}" presName="text" presStyleLbl="node1" presStyleIdx="0" presStyleCnt="5" custScaleX="26225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3587CC6-0708-4119-B9DA-C556B4041006}" type="pres">
      <dgm:prSet presAssocID="{DD2A1C14-F630-4C4B-910C-5A38C3E23631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8DDADAA0-6882-4F30-87D4-2BD956152D02}" type="pres">
      <dgm:prSet presAssocID="{9A0ECA68-13BF-4ADD-9293-170D5C35CFAA}" presName="text" presStyleLbl="node1" presStyleIdx="1" presStyleCnt="5" custScaleX="33718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05F46A2-A89E-44AA-9A13-473587EFF63A}" type="pres">
      <dgm:prSet presAssocID="{27308746-5B92-4658-87A6-B02B91BCDF9D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E42408E8-5698-46B6-82FB-974BDA48F158}" type="pres">
      <dgm:prSet presAssocID="{1F08CB0A-1261-4642-A762-402EC4AE61FF}" presName="text" presStyleLbl="node1" presStyleIdx="2" presStyleCnt="5" custScaleX="18259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1870D07-79AD-4536-8B5C-650F6DF82A38}" type="pres">
      <dgm:prSet presAssocID="{D8534647-2308-4118-98AB-8D5FC212D606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67C35011-81ED-4257-BEAE-04032B03AED8}" type="pres">
      <dgm:prSet presAssocID="{031CE7E8-E79A-472B-B1DC-621E2495E975}" presName="text" presStyleLbl="node1" presStyleIdx="3" presStyleCnt="5" custScaleX="15546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25BE722-46AF-48AF-A444-386DE40B4DEE}" type="pres">
      <dgm:prSet presAssocID="{494D0748-6AC1-4640-928D-A13143ABAF59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CE2C2B1A-B1DB-4C74-ABA0-106B8E25FBFE}" type="pres">
      <dgm:prSet presAssocID="{2F9FBE4C-B6F3-40ED-9162-3958F56B364D}" presName="text" presStyleLbl="node1" presStyleIdx="4" presStyleCnt="5" custScaleX="13626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9779B1E-694A-468C-B573-C1CDA5A99A42}" type="presOf" srcId="{1F08CB0A-1261-4642-A762-402EC4AE61FF}" destId="{E42408E8-5698-46B6-82FB-974BDA48F158}" srcOrd="0" destOrd="0" presId="urn:diagrams.loki3.com/VaryingWidthList+Icon"/>
    <dgm:cxn modelId="{0E168201-2BA4-4FD3-8DB8-B876079470E6}" srcId="{F38B0D99-7AF3-4D66-8A39-1828902BE33E}" destId="{031CE7E8-E79A-472B-B1DC-621E2495E975}" srcOrd="3" destOrd="0" parTransId="{B18E46CD-B0D3-421F-8FCF-5FF6CFC7DBA8}" sibTransId="{494D0748-6AC1-4640-928D-A13143ABAF59}"/>
    <dgm:cxn modelId="{90AA48D2-90B5-4D5A-BE5E-EB68F43F0D97}" srcId="{F38B0D99-7AF3-4D66-8A39-1828902BE33E}" destId="{2F9FBE4C-B6F3-40ED-9162-3958F56B364D}" srcOrd="4" destOrd="0" parTransId="{7079305B-474F-4861-81A2-64AC514C6823}" sibTransId="{491DF1A8-5A46-49B1-B825-4C2FDB4A8636}"/>
    <dgm:cxn modelId="{2C89BFB8-F298-4CD1-B8BE-053FBD6F5CC3}" type="presOf" srcId="{2F9FBE4C-B6F3-40ED-9162-3958F56B364D}" destId="{CE2C2B1A-B1DB-4C74-ABA0-106B8E25FBFE}" srcOrd="0" destOrd="0" presId="urn:diagrams.loki3.com/VaryingWidthList+Icon"/>
    <dgm:cxn modelId="{7D101B10-5763-4A82-B436-F0AC8DF7354F}" type="presOf" srcId="{9A0ECA68-13BF-4ADD-9293-170D5C35CFAA}" destId="{8DDADAA0-6882-4F30-87D4-2BD956152D02}" srcOrd="0" destOrd="0" presId="urn:diagrams.loki3.com/VaryingWidthList+Icon"/>
    <dgm:cxn modelId="{8229878A-D1A7-47D5-9415-047C5EDAC173}" srcId="{F38B0D99-7AF3-4D66-8A39-1828902BE33E}" destId="{459AF24F-802D-4A78-ADBC-D721280BA9BB}" srcOrd="0" destOrd="0" parTransId="{9FE4C77D-F28C-430D-9031-735F7DF8AD6F}" sibTransId="{DD2A1C14-F630-4C4B-910C-5A38C3E23631}"/>
    <dgm:cxn modelId="{00A76511-382D-4007-8F1A-9B84FFCF7C67}" type="presOf" srcId="{459AF24F-802D-4A78-ADBC-D721280BA9BB}" destId="{4033CD0A-BA0D-4B9B-B0C0-82D06C83B3B1}" srcOrd="0" destOrd="0" presId="urn:diagrams.loki3.com/VaryingWidthList+Icon"/>
    <dgm:cxn modelId="{0575740D-2623-44D1-8E32-23D2D7348D20}" type="presOf" srcId="{F38B0D99-7AF3-4D66-8A39-1828902BE33E}" destId="{8D4B81F1-AA04-4F11-B243-AA1A664E4223}" srcOrd="0" destOrd="0" presId="urn:diagrams.loki3.com/VaryingWidthList+Icon"/>
    <dgm:cxn modelId="{5B1F47D3-750C-4A52-A857-6541A0AACABB}" srcId="{F38B0D99-7AF3-4D66-8A39-1828902BE33E}" destId="{9A0ECA68-13BF-4ADD-9293-170D5C35CFAA}" srcOrd="1" destOrd="0" parTransId="{88A2B093-A8F8-4576-BAC3-621F6D00E30F}" sibTransId="{27308746-5B92-4658-87A6-B02B91BCDF9D}"/>
    <dgm:cxn modelId="{67EDAD62-1064-4336-B183-82A1641E77A5}" srcId="{F38B0D99-7AF3-4D66-8A39-1828902BE33E}" destId="{1F08CB0A-1261-4642-A762-402EC4AE61FF}" srcOrd="2" destOrd="0" parTransId="{C8572FC3-563B-4872-9B59-68C3076E5024}" sibTransId="{D8534647-2308-4118-98AB-8D5FC212D606}"/>
    <dgm:cxn modelId="{393EFC22-7301-47D8-BE52-1A26346FB17E}" type="presOf" srcId="{031CE7E8-E79A-472B-B1DC-621E2495E975}" destId="{67C35011-81ED-4257-BEAE-04032B03AED8}" srcOrd="0" destOrd="0" presId="urn:diagrams.loki3.com/VaryingWidthList+Icon"/>
    <dgm:cxn modelId="{8DF0167D-C149-44F9-992E-8DEA70CCF303}" type="presParOf" srcId="{8D4B81F1-AA04-4F11-B243-AA1A664E4223}" destId="{4033CD0A-BA0D-4B9B-B0C0-82D06C83B3B1}" srcOrd="0" destOrd="0" presId="urn:diagrams.loki3.com/VaryingWidthList+Icon"/>
    <dgm:cxn modelId="{2424E9E5-49DB-45E4-BED5-BAD7BBCD13B4}" type="presParOf" srcId="{8D4B81F1-AA04-4F11-B243-AA1A664E4223}" destId="{D3587CC6-0708-4119-B9DA-C556B4041006}" srcOrd="1" destOrd="0" presId="urn:diagrams.loki3.com/VaryingWidthList+Icon"/>
    <dgm:cxn modelId="{911E35EC-0032-4360-9899-4A339EC6046C}" type="presParOf" srcId="{8D4B81F1-AA04-4F11-B243-AA1A664E4223}" destId="{8DDADAA0-6882-4F30-87D4-2BD956152D02}" srcOrd="2" destOrd="0" presId="urn:diagrams.loki3.com/VaryingWidthList+Icon"/>
    <dgm:cxn modelId="{0A5F814C-DE36-4F3D-B416-B446FBF30DE1}" type="presParOf" srcId="{8D4B81F1-AA04-4F11-B243-AA1A664E4223}" destId="{105F46A2-A89E-44AA-9A13-473587EFF63A}" srcOrd="3" destOrd="0" presId="urn:diagrams.loki3.com/VaryingWidthList+Icon"/>
    <dgm:cxn modelId="{5DF505CC-20E1-44AD-BC07-C1254047F6D4}" type="presParOf" srcId="{8D4B81F1-AA04-4F11-B243-AA1A664E4223}" destId="{E42408E8-5698-46B6-82FB-974BDA48F158}" srcOrd="4" destOrd="0" presId="urn:diagrams.loki3.com/VaryingWidthList+Icon"/>
    <dgm:cxn modelId="{58F2FE6B-88C2-4655-8444-509868994552}" type="presParOf" srcId="{8D4B81F1-AA04-4F11-B243-AA1A664E4223}" destId="{F1870D07-79AD-4536-8B5C-650F6DF82A38}" srcOrd="5" destOrd="0" presId="urn:diagrams.loki3.com/VaryingWidthList+Icon"/>
    <dgm:cxn modelId="{9972C4C4-683D-4110-BE2A-1DCC116B30D5}" type="presParOf" srcId="{8D4B81F1-AA04-4F11-B243-AA1A664E4223}" destId="{67C35011-81ED-4257-BEAE-04032B03AED8}" srcOrd="6" destOrd="0" presId="urn:diagrams.loki3.com/VaryingWidthList+Icon"/>
    <dgm:cxn modelId="{DF135B70-CB11-47B5-95DA-B652804F7F36}" type="presParOf" srcId="{8D4B81F1-AA04-4F11-B243-AA1A664E4223}" destId="{F25BE722-46AF-48AF-A444-386DE40B4DEE}" srcOrd="7" destOrd="0" presId="urn:diagrams.loki3.com/VaryingWidthList+Icon"/>
    <dgm:cxn modelId="{D3FEF48A-D7C3-4AE9-935C-C162095A9A19}" type="presParOf" srcId="{8D4B81F1-AA04-4F11-B243-AA1A664E4223}" destId="{CE2C2B1A-B1DB-4C74-ABA0-106B8E25FBFE}" srcOrd="8" destOrd="0" presId="urn:diagrams.loki3.com/VaryingWidthList+Icon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476F7FE-87FB-4DA1-98C4-4A4035A7A9B0}">
      <dsp:nvSpPr>
        <dsp:cNvPr id="0" name=""/>
        <dsp:cNvSpPr/>
      </dsp:nvSpPr>
      <dsp:spPr>
        <a:xfrm>
          <a:off x="0" y="1060"/>
          <a:ext cx="8419949" cy="923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l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>
              <a:latin typeface="+mj-ea"/>
              <a:ea typeface="+mj-ea"/>
            </a:rPr>
            <a:t>학교폭력의 예방 및 대책이 학교 안으로 집중</a:t>
          </a:r>
          <a:endParaRPr lang="en-US" sz="2200" b="1" kern="1200" dirty="0" smtClean="0">
            <a:latin typeface="+mj-ea"/>
            <a:ea typeface="+mj-ea"/>
          </a:endParaRPr>
        </a:p>
      </dsp:txBody>
      <dsp:txXfrm>
        <a:off x="0" y="1060"/>
        <a:ext cx="8419949" cy="923625"/>
      </dsp:txXfrm>
    </dsp:sp>
    <dsp:sp modelId="{83D692E4-A0F6-4F77-AB73-CCF6D02A2021}">
      <dsp:nvSpPr>
        <dsp:cNvPr id="0" name=""/>
        <dsp:cNvSpPr/>
      </dsp:nvSpPr>
      <dsp:spPr>
        <a:xfrm>
          <a:off x="0" y="1014350"/>
          <a:ext cx="8419949" cy="923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l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>
              <a:latin typeface="+mj-ea"/>
              <a:ea typeface="+mj-ea"/>
            </a:rPr>
            <a:t>학교폭력 예방 및 근절을 위한 지역사회의 관심과 지원 부족</a:t>
          </a:r>
          <a:endParaRPr lang="ko-KR" altLang="en-US" sz="2200" b="1" kern="1200" dirty="0">
            <a:latin typeface="+mj-ea"/>
            <a:ea typeface="+mj-ea"/>
          </a:endParaRPr>
        </a:p>
      </dsp:txBody>
      <dsp:txXfrm>
        <a:off x="0" y="1014350"/>
        <a:ext cx="8419949" cy="923625"/>
      </dsp:txXfrm>
    </dsp:sp>
    <dsp:sp modelId="{8C5DA905-CD2C-4961-B446-978320A2DBE6}">
      <dsp:nvSpPr>
        <dsp:cNvPr id="0" name=""/>
        <dsp:cNvSpPr/>
      </dsp:nvSpPr>
      <dsp:spPr>
        <a:xfrm>
          <a:off x="0" y="2027641"/>
          <a:ext cx="8419949" cy="923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l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>
              <a:latin typeface="+mj-ea"/>
              <a:ea typeface="+mj-ea"/>
            </a:rPr>
            <a:t>학교폭력 예방 및 근절을 위한 지역사회의 역할</a:t>
          </a:r>
          <a:r>
            <a:rPr lang="en-US" altLang="ko-KR" sz="2200" b="1" kern="1200" dirty="0" smtClean="0">
              <a:latin typeface="+mj-ea"/>
              <a:ea typeface="+mj-ea"/>
            </a:rPr>
            <a:t>·</a:t>
          </a:r>
          <a:r>
            <a:rPr lang="ko-KR" altLang="en-US" sz="2200" b="1" kern="1200" dirty="0" smtClean="0">
              <a:latin typeface="+mj-ea"/>
              <a:ea typeface="+mj-ea"/>
            </a:rPr>
            <a:t>책임 불분명</a:t>
          </a:r>
          <a:endParaRPr lang="ko-KR" altLang="en-US" sz="2200" b="1" kern="1200" dirty="0">
            <a:latin typeface="+mj-ea"/>
            <a:ea typeface="+mj-ea"/>
          </a:endParaRPr>
        </a:p>
      </dsp:txBody>
      <dsp:txXfrm>
        <a:off x="0" y="2027641"/>
        <a:ext cx="8419949" cy="92362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6F2BDF7-643A-4FF4-973C-4D853FC5F998}">
      <dsp:nvSpPr>
        <dsp:cNvPr id="0" name=""/>
        <dsp:cNvSpPr/>
      </dsp:nvSpPr>
      <dsp:spPr>
        <a:xfrm>
          <a:off x="0" y="0"/>
          <a:ext cx="7710839" cy="8049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+mj-ea"/>
              <a:ea typeface="+mj-ea"/>
            </a:rPr>
            <a:t>첫째</a:t>
          </a:r>
          <a:r>
            <a:rPr lang="en-US" altLang="ko-KR" sz="1800" b="1" kern="1200" dirty="0" smtClean="0">
              <a:latin typeface="+mj-ea"/>
              <a:ea typeface="+mj-ea"/>
            </a:rPr>
            <a:t>, </a:t>
          </a:r>
          <a:r>
            <a:rPr lang="ko-KR" altLang="en-US" sz="1800" b="1" kern="1200" dirty="0" smtClean="0">
              <a:latin typeface="+mj-ea"/>
              <a:ea typeface="+mj-ea"/>
            </a:rPr>
            <a:t>기존 학교폭력관련 프로그램의 </a:t>
          </a:r>
          <a:r>
            <a:rPr lang="ko-KR" altLang="en-US" sz="1800" b="1" kern="1200" dirty="0" err="1" smtClean="0">
              <a:latin typeface="+mj-ea"/>
              <a:ea typeface="+mj-ea"/>
            </a:rPr>
            <a:t>효과성</a:t>
          </a:r>
          <a:r>
            <a:rPr lang="ko-KR" altLang="en-US" sz="1800" b="1" kern="1200" dirty="0" smtClean="0">
              <a:latin typeface="+mj-ea"/>
              <a:ea typeface="+mj-ea"/>
            </a:rPr>
            <a:t> 분석</a:t>
          </a:r>
          <a:endParaRPr lang="en-US" altLang="ko-KR" sz="1800" b="1" kern="1200" dirty="0" smtClean="0">
            <a:latin typeface="+mj-ea"/>
            <a:ea typeface="+mj-ea"/>
          </a:endParaRPr>
        </a:p>
      </dsp:txBody>
      <dsp:txXfrm>
        <a:off x="0" y="0"/>
        <a:ext cx="7710839" cy="804960"/>
      </dsp:txXfrm>
    </dsp:sp>
    <dsp:sp modelId="{0CF9A431-B3E7-4F99-93A7-1DAFD7976453}">
      <dsp:nvSpPr>
        <dsp:cNvPr id="0" name=""/>
        <dsp:cNvSpPr/>
      </dsp:nvSpPr>
      <dsp:spPr>
        <a:xfrm>
          <a:off x="0" y="940514"/>
          <a:ext cx="7710839" cy="8049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+mj-ea"/>
              <a:ea typeface="+mj-ea"/>
            </a:rPr>
            <a:t>둘째</a:t>
          </a:r>
          <a:r>
            <a:rPr lang="en-US" altLang="ko-KR" sz="1800" b="1" kern="1200" dirty="0" smtClean="0">
              <a:latin typeface="+mj-ea"/>
              <a:ea typeface="+mj-ea"/>
            </a:rPr>
            <a:t>, </a:t>
          </a:r>
          <a:r>
            <a:rPr lang="ko-KR" altLang="en-US" sz="1800" b="1" kern="1200" dirty="0" smtClean="0">
              <a:latin typeface="+mj-ea"/>
              <a:ea typeface="+mj-ea"/>
            </a:rPr>
            <a:t>현재와는 차별화되는 프로그램을 개발하여 보급</a:t>
          </a:r>
          <a:endParaRPr lang="ko-KR" altLang="en-US" sz="1800" b="1" kern="1200" dirty="0">
            <a:latin typeface="+mj-ea"/>
            <a:ea typeface="+mj-ea"/>
          </a:endParaRPr>
        </a:p>
      </dsp:txBody>
      <dsp:txXfrm>
        <a:off x="0" y="940514"/>
        <a:ext cx="7710839" cy="804960"/>
      </dsp:txXfrm>
    </dsp:sp>
    <dsp:sp modelId="{9808E0F7-3DA8-4584-9EF1-D49B96416DEA}">
      <dsp:nvSpPr>
        <dsp:cNvPr id="0" name=""/>
        <dsp:cNvSpPr/>
      </dsp:nvSpPr>
      <dsp:spPr>
        <a:xfrm>
          <a:off x="0" y="1869314"/>
          <a:ext cx="7710839" cy="8049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+mj-ea"/>
              <a:ea typeface="+mj-ea"/>
            </a:rPr>
            <a:t>셋째</a:t>
          </a:r>
          <a:r>
            <a:rPr lang="en-US" altLang="ko-KR" sz="1800" b="1" kern="1200" dirty="0" smtClean="0">
              <a:latin typeface="+mj-ea"/>
              <a:ea typeface="+mj-ea"/>
            </a:rPr>
            <a:t>, </a:t>
          </a:r>
          <a:r>
            <a:rPr lang="ko-KR" altLang="en-US" sz="1800" b="1" kern="1200" dirty="0" smtClean="0">
              <a:latin typeface="+mj-ea"/>
              <a:ea typeface="+mj-ea"/>
            </a:rPr>
            <a:t>체험활동 중심으로 학교폭력 프로그램을 구성할 필요</a:t>
          </a:r>
          <a:endParaRPr lang="ko-KR" altLang="en-US" sz="1800" b="1" kern="1200" dirty="0">
            <a:latin typeface="+mj-ea"/>
            <a:ea typeface="+mj-ea"/>
          </a:endParaRPr>
        </a:p>
      </dsp:txBody>
      <dsp:txXfrm>
        <a:off x="0" y="1869314"/>
        <a:ext cx="7710839" cy="80496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033CD0A-BA0D-4B9B-B0C0-82D06C83B3B1}">
      <dsp:nvSpPr>
        <dsp:cNvPr id="0" name=""/>
        <dsp:cNvSpPr/>
      </dsp:nvSpPr>
      <dsp:spPr>
        <a:xfrm>
          <a:off x="0" y="2246"/>
          <a:ext cx="8496944" cy="9823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i="0" kern="1200" dirty="0" smtClean="0"/>
            <a:t> 1) </a:t>
          </a:r>
          <a:r>
            <a:rPr lang="ko-KR" altLang="en-US" sz="1800" b="1" i="0" kern="1200" dirty="0" smtClean="0"/>
            <a:t>지역사회 학교폭력 네트워크 운영 가이드 혹은 매뉴얼 작성이 필요함</a:t>
          </a:r>
          <a:endParaRPr lang="ko-KR" altLang="en-US" sz="1800" b="1" i="0" kern="1200" dirty="0"/>
        </a:p>
      </dsp:txBody>
      <dsp:txXfrm>
        <a:off x="0" y="2246"/>
        <a:ext cx="8496944" cy="982322"/>
      </dsp:txXfrm>
    </dsp:sp>
    <dsp:sp modelId="{8DDADAA0-6882-4F30-87D4-2BD956152D02}">
      <dsp:nvSpPr>
        <dsp:cNvPr id="0" name=""/>
        <dsp:cNvSpPr/>
      </dsp:nvSpPr>
      <dsp:spPr>
        <a:xfrm>
          <a:off x="0" y="1033684"/>
          <a:ext cx="8496944" cy="9823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i="0" kern="1200" dirty="0" smtClean="0"/>
            <a:t> 2) </a:t>
          </a:r>
          <a:r>
            <a:rPr lang="ko-KR" altLang="en-US" sz="1800" b="1" i="0" kern="1200" dirty="0" smtClean="0"/>
            <a:t>본 연구에서 제시한 네트워크 모형의 시범 운영이 필요함 </a:t>
          </a:r>
          <a:endParaRPr lang="ko-KR" altLang="en-US" sz="1800" b="1" i="0" kern="1200" dirty="0"/>
        </a:p>
      </dsp:txBody>
      <dsp:txXfrm>
        <a:off x="0" y="1033684"/>
        <a:ext cx="8496944" cy="982322"/>
      </dsp:txXfrm>
    </dsp:sp>
    <dsp:sp modelId="{E42408E8-5698-46B6-82FB-974BDA48F158}">
      <dsp:nvSpPr>
        <dsp:cNvPr id="0" name=""/>
        <dsp:cNvSpPr/>
      </dsp:nvSpPr>
      <dsp:spPr>
        <a:xfrm>
          <a:off x="0" y="2065122"/>
          <a:ext cx="8496944" cy="9823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i="0" kern="1200" dirty="0" smtClean="0"/>
            <a:t> 3) </a:t>
          </a:r>
          <a:r>
            <a:rPr lang="ko-KR" altLang="en-US" sz="1800" b="1" i="0" kern="1200" dirty="0" smtClean="0"/>
            <a:t>학교 중심의 정책과 더불어 지역사회에서 학교폭력을 대처할 수 있도록 서울시의 조례 제정과 지역사회의 네트워크가 활성화 되어야 함</a:t>
          </a:r>
          <a:endParaRPr lang="ko-KR" altLang="en-US" sz="1800" b="1" i="0" kern="1200" dirty="0"/>
        </a:p>
      </dsp:txBody>
      <dsp:txXfrm>
        <a:off x="0" y="2065122"/>
        <a:ext cx="8496944" cy="982322"/>
      </dsp:txXfrm>
    </dsp:sp>
    <dsp:sp modelId="{67C35011-81ED-4257-BEAE-04032B03AED8}">
      <dsp:nvSpPr>
        <dsp:cNvPr id="0" name=""/>
        <dsp:cNvSpPr/>
      </dsp:nvSpPr>
      <dsp:spPr>
        <a:xfrm>
          <a:off x="0" y="3096561"/>
          <a:ext cx="8496944" cy="9823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0" kern="1200" dirty="0" smtClean="0"/>
            <a:t> 4) 1차 </a:t>
          </a:r>
          <a:r>
            <a:rPr lang="en-US" sz="1800" b="1" i="0" kern="1200" dirty="0" err="1" smtClean="0"/>
            <a:t>안전망에</a:t>
          </a:r>
          <a:r>
            <a:rPr lang="en-US" sz="1800" b="1" i="0" kern="1200" dirty="0" smtClean="0"/>
            <a:t> </a:t>
          </a:r>
          <a:r>
            <a:rPr lang="en-US" sz="1800" b="1" i="0" kern="1200" dirty="0" err="1" smtClean="0"/>
            <a:t>속한</a:t>
          </a:r>
          <a:r>
            <a:rPr lang="en-US" sz="1800" b="1" i="0" kern="1200" dirty="0" smtClean="0"/>
            <a:t> </a:t>
          </a:r>
          <a:r>
            <a:rPr lang="en-US" sz="1800" b="1" i="0" kern="1200" dirty="0" err="1" smtClean="0"/>
            <a:t>주체들의</a:t>
          </a:r>
          <a:r>
            <a:rPr lang="en-US" sz="1800" b="1" i="0" kern="1200" dirty="0" smtClean="0"/>
            <a:t> </a:t>
          </a:r>
          <a:r>
            <a:rPr lang="en-US" sz="1800" b="1" i="0" kern="1200" dirty="0" err="1" smtClean="0"/>
            <a:t>참여가</a:t>
          </a:r>
          <a:r>
            <a:rPr lang="en-US" sz="1800" b="1" i="0" kern="1200" dirty="0" smtClean="0"/>
            <a:t> </a:t>
          </a:r>
          <a:r>
            <a:rPr lang="en-US" sz="1800" b="1" i="0" kern="1200" dirty="0" err="1" smtClean="0"/>
            <a:t>매우</a:t>
          </a:r>
          <a:r>
            <a:rPr lang="en-US" sz="1800" b="1" i="0" kern="1200" dirty="0" smtClean="0"/>
            <a:t> </a:t>
          </a:r>
          <a:r>
            <a:rPr lang="en-US" sz="1800" b="1" i="0" kern="1200" dirty="0" err="1" smtClean="0"/>
            <a:t>중요하기</a:t>
          </a:r>
          <a:r>
            <a:rPr lang="en-US" sz="1800" b="1" i="0" kern="1200" dirty="0" smtClean="0"/>
            <a:t> </a:t>
          </a:r>
          <a:r>
            <a:rPr lang="en-US" sz="1800" b="1" i="0" kern="1200" dirty="0" err="1" smtClean="0"/>
            <a:t>때문에</a:t>
          </a:r>
          <a:r>
            <a:rPr lang="en-US" sz="1800" b="1" i="0" kern="1200" dirty="0" smtClean="0"/>
            <a:t> </a:t>
          </a:r>
          <a:r>
            <a:rPr lang="en-US" sz="1800" b="1" i="0" kern="1200" dirty="0" err="1" smtClean="0"/>
            <a:t>향후</a:t>
          </a:r>
          <a:r>
            <a:rPr lang="en-US" sz="1800" b="1" i="0" kern="1200" dirty="0" smtClean="0"/>
            <a:t> </a:t>
          </a:r>
          <a:r>
            <a:rPr lang="en-US" sz="1800" b="1" i="0" kern="1200" dirty="0" err="1" smtClean="0"/>
            <a:t>이들의</a:t>
          </a:r>
          <a:r>
            <a:rPr lang="en-US" sz="1800" b="1" i="0" kern="1200" dirty="0" smtClean="0"/>
            <a:t> </a:t>
          </a:r>
          <a:r>
            <a:rPr lang="en-US" sz="1800" b="1" i="0" kern="1200" dirty="0" err="1" smtClean="0"/>
            <a:t>인식을</a:t>
          </a:r>
          <a:r>
            <a:rPr lang="en-US" sz="1800" b="1" i="0" kern="1200" dirty="0" smtClean="0"/>
            <a:t> </a:t>
          </a:r>
          <a:r>
            <a:rPr lang="en-US" sz="1800" b="1" i="0" kern="1200" dirty="0" err="1" smtClean="0"/>
            <a:t>개선할</a:t>
          </a:r>
          <a:r>
            <a:rPr lang="en-US" sz="1800" b="1" i="0" kern="1200" dirty="0" smtClean="0"/>
            <a:t> 수 </a:t>
          </a:r>
          <a:r>
            <a:rPr lang="en-US" sz="1800" b="1" i="0" kern="1200" dirty="0" err="1" smtClean="0"/>
            <a:t>있는</a:t>
          </a:r>
          <a:r>
            <a:rPr lang="en-US" sz="1800" b="1" i="0" kern="1200" dirty="0" smtClean="0"/>
            <a:t> </a:t>
          </a:r>
          <a:r>
            <a:rPr lang="en-US" sz="1800" b="1" i="0" kern="1200" dirty="0" err="1" smtClean="0"/>
            <a:t>방안</a:t>
          </a:r>
          <a:r>
            <a:rPr lang="en-US" sz="1800" b="1" i="0" kern="1200" dirty="0" smtClean="0"/>
            <a:t> </a:t>
          </a:r>
          <a:r>
            <a:rPr lang="ko-KR" altLang="en-US" sz="1800" b="1" i="0" kern="1200" dirty="0" smtClean="0"/>
            <a:t>마련이 필요함</a:t>
          </a:r>
          <a:endParaRPr lang="ko-KR" altLang="en-US" sz="1800" b="1" i="0" kern="1200" dirty="0"/>
        </a:p>
      </dsp:txBody>
      <dsp:txXfrm>
        <a:off x="0" y="3096561"/>
        <a:ext cx="8496944" cy="982322"/>
      </dsp:txXfrm>
    </dsp:sp>
    <dsp:sp modelId="{CE2C2B1A-B1DB-4C74-ABA0-106B8E25FBFE}">
      <dsp:nvSpPr>
        <dsp:cNvPr id="0" name=""/>
        <dsp:cNvSpPr/>
      </dsp:nvSpPr>
      <dsp:spPr>
        <a:xfrm>
          <a:off x="0" y="4127999"/>
          <a:ext cx="8496944" cy="9823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i="0" kern="1200" dirty="0" smtClean="0"/>
            <a:t> 5) </a:t>
          </a:r>
          <a:r>
            <a:rPr lang="ko-KR" altLang="en-US" sz="1800" b="1" i="0" kern="1200" dirty="0" smtClean="0"/>
            <a:t>지역사회에 존재하는 청소년 관련 시설들과의 연계를 형성하여 학교폭력 문제를 예방하고 이를 근절할 수 있는 노력이 필요함</a:t>
          </a:r>
          <a:endParaRPr lang="ko-KR" altLang="en-US" sz="1800" b="1" i="0" kern="1200" dirty="0"/>
        </a:p>
      </dsp:txBody>
      <dsp:txXfrm>
        <a:off x="0" y="4127999"/>
        <a:ext cx="8496944" cy="9823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+Icon">
  <dgm:title val="가로 조정 목록 다이어그램"/>
  <dgm:desc val="가중치가 다른 항목을 강조하는 데 사용됩니다.수준 1 텍스트의 양이 많은 경우 적합합니다.각 도형의 너비는 해당 텍스트에 따라 독립적으로 결정됩니다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VaryingWidthList+Icon">
  <dgm:title val="가로 조정 목록 다이어그램"/>
  <dgm:desc val="가중치가 다른 항목을 강조하는 데 사용됩니다.수준 1 텍스트의 양이 많은 경우 적합합니다.각 도형의 너비는 해당 텍스트에 따라 독립적으로 결정됩니다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2AE4E-6CA3-4001-91F7-E21779294C4C}" type="datetimeFigureOut">
              <a:rPr lang="ko-KR" altLang="en-US" smtClean="0"/>
              <a:pPr/>
              <a:t>2014-10-17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6072C-C39D-4083-B6EB-7FED5E13F5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448421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A1E54-559C-4BFF-8D17-F3F3DECE59C0}" type="datetimeFigureOut">
              <a:rPr lang="ko-KR" altLang="en-US" smtClean="0"/>
              <a:pPr/>
              <a:t>2014-10-17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BEFF2-70F7-48B5-AFC2-34B09A5598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514956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298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298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 userDrawn="1"/>
        </p:nvSpPr>
        <p:spPr>
          <a:xfrm>
            <a:off x="395536" y="1772816"/>
            <a:ext cx="9289032" cy="2376264"/>
          </a:xfrm>
          <a:prstGeom prst="round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C:\Users\msk\Desktop\body_swoop.png"/>
          <p:cNvPicPr>
            <a:picLocks noChangeAspect="1" noChangeArrowheads="1"/>
          </p:cNvPicPr>
          <p:nvPr userDrawn="1"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12193" y="-12540"/>
            <a:ext cx="9139428" cy="1028700"/>
          </a:xfrm>
          <a:prstGeom prst="rect">
            <a:avLst/>
          </a:prstGeom>
          <a:noFill/>
        </p:spPr>
      </p:pic>
      <p:sp>
        <p:nvSpPr>
          <p:cNvPr id="6" name="제목 5"/>
          <p:cNvSpPr>
            <a:spLocks noGrp="1"/>
          </p:cNvSpPr>
          <p:nvPr>
            <p:ph type="title" hasCustomPrompt="1"/>
          </p:nvPr>
        </p:nvSpPr>
        <p:spPr>
          <a:xfrm>
            <a:off x="3419872" y="2469657"/>
            <a:ext cx="5400600" cy="551680"/>
          </a:xfrm>
          <a:prstGeom prst="rect">
            <a:avLst/>
          </a:prstGeom>
        </p:spPr>
        <p:txBody>
          <a:bodyPr anchor="ctr"/>
          <a:lstStyle>
            <a:lvl1pPr algn="r">
              <a:defRPr sz="3200"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프레젠테이션 메인 제목</a:t>
            </a:r>
            <a:endParaRPr lang="ko-KR" altLang="en-US" sz="3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3419874" y="3140646"/>
            <a:ext cx="5400599" cy="216346"/>
          </a:xfrm>
          <a:prstGeom prst="rect">
            <a:avLst/>
          </a:prstGeom>
        </p:spPr>
        <p:txBody>
          <a:bodyPr anchor="ctr"/>
          <a:lstStyle>
            <a:lvl1pPr algn="r">
              <a:buNone/>
              <a:defRPr sz="1800"/>
            </a:lvl1pPr>
          </a:lstStyle>
          <a:p>
            <a:pPr lvl="0"/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프레젠테이션 소제목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A28E66-120B-484F-92DB-562B1AF73FA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4" name="모서리가 둥근 직사각형 3"/>
          <p:cNvSpPr/>
          <p:nvPr userDrawn="1"/>
        </p:nvSpPr>
        <p:spPr>
          <a:xfrm>
            <a:off x="755576" y="1772817"/>
            <a:ext cx="9721080" cy="3744416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1" hasCustomPrompt="1"/>
          </p:nvPr>
        </p:nvSpPr>
        <p:spPr>
          <a:xfrm>
            <a:off x="1187549" y="2276873"/>
            <a:ext cx="5400675" cy="338499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AutoNum type="arabicPeriod"/>
              <a:defRPr sz="3200" baseline="0"/>
            </a:lvl1pPr>
          </a:lstStyle>
          <a:p>
            <a:pPr marL="457200" indent="-457200">
              <a:lnSpc>
                <a:spcPct val="200000"/>
              </a:lnSpc>
            </a:pP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Index 1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5893672" y="1073644"/>
            <a:ext cx="3347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b="1" cap="none" spc="0" dirty="0" smtClean="0">
                <a:ln w="38100">
                  <a:solidFill>
                    <a:srgbClr val="376092"/>
                  </a:solidFill>
                  <a:prstDash val="solid"/>
                </a:ln>
                <a:solidFill>
                  <a:schemeClr val="bg1">
                    <a:lumMod val="8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INDEX</a:t>
            </a:r>
            <a:endParaRPr lang="ko-KR" altLang="en-US" sz="4800" b="1" cap="none" spc="0" dirty="0">
              <a:ln w="38100">
                <a:solidFill>
                  <a:srgbClr val="376092"/>
                </a:solidFill>
                <a:prstDash val="solid"/>
              </a:ln>
              <a:solidFill>
                <a:schemeClr val="bg1">
                  <a:lumMod val="8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4427984" y="2852937"/>
            <a:ext cx="4716016" cy="504056"/>
          </a:xfrm>
          <a:prstGeom prst="rect">
            <a:avLst/>
          </a:prstGeom>
        </p:spPr>
        <p:txBody>
          <a:bodyPr anchor="ctr"/>
          <a:lstStyle>
            <a:lvl1pPr algn="l">
              <a:defRPr kumimoji="1" lang="ko-KR" altLang="en-US" sz="2400" kern="0" dirty="0" smtClean="0">
                <a:solidFill>
                  <a:schemeClr val="tx1"/>
                </a:solidFill>
                <a:latin typeface="HY견고딕"/>
                <a:ea typeface="HY견고딕"/>
                <a:cs typeface="+mj-cs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grpSp>
        <p:nvGrpSpPr>
          <p:cNvPr id="17" name="그룹 16"/>
          <p:cNvGrpSpPr/>
          <p:nvPr userDrawn="1"/>
        </p:nvGrpSpPr>
        <p:grpSpPr>
          <a:xfrm>
            <a:off x="4427984" y="3429000"/>
            <a:ext cx="4716016" cy="0"/>
            <a:chOff x="4427984" y="3429000"/>
            <a:chExt cx="4716016" cy="0"/>
          </a:xfrm>
        </p:grpSpPr>
        <p:cxnSp>
          <p:nvCxnSpPr>
            <p:cNvPr id="5" name="직선 연결선 4"/>
            <p:cNvCxnSpPr/>
            <p:nvPr userDrawn="1"/>
          </p:nvCxnSpPr>
          <p:spPr>
            <a:xfrm>
              <a:off x="4716016" y="3429000"/>
              <a:ext cx="4427984" cy="0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 userDrawn="1"/>
          </p:nvCxnSpPr>
          <p:spPr>
            <a:xfrm>
              <a:off x="4427984" y="3429000"/>
              <a:ext cx="323528" cy="0"/>
            </a:xfrm>
            <a:prstGeom prst="line">
              <a:avLst/>
            </a:prstGeom>
            <a:ln w="762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A28E66-120B-484F-92DB-562B1AF73FA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84264" y="683695"/>
            <a:ext cx="8961531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텍스트 개체 틀 5"/>
          <p:cNvSpPr>
            <a:spLocks noGrp="1"/>
          </p:cNvSpPr>
          <p:nvPr>
            <p:ph type="body" sz="quarter" idx="11" hasCustomPrompt="1"/>
          </p:nvPr>
        </p:nvSpPr>
        <p:spPr>
          <a:xfrm>
            <a:off x="5064013" y="176448"/>
            <a:ext cx="4032300" cy="476250"/>
          </a:xfrm>
          <a:prstGeom prst="rect">
            <a:avLst/>
          </a:prstGeom>
        </p:spPr>
        <p:txBody>
          <a:bodyPr anchor="ctr"/>
          <a:lstStyle>
            <a:lvl1pPr algn="r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pPr lvl="0"/>
            <a:r>
              <a:rPr lang="ko-KR" altLang="en-US" smtClean="0"/>
              <a:t>프레젠테이션 소제목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A28E66-120B-484F-92DB-562B1AF73FA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37"/>
          <p:cNvSpPr>
            <a:spLocks noGrp="1"/>
          </p:cNvSpPr>
          <p:nvPr userDrawn="1">
            <p:ph type="sldNum" sz="quarter" idx="4"/>
          </p:nvPr>
        </p:nvSpPr>
        <p:spPr>
          <a:xfrm>
            <a:off x="6804248" y="6579351"/>
            <a:ext cx="2311400" cy="27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5AA28E66-120B-484F-92DB-562B1AF73FA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4" name="Picture 2" descr="C:\Users\msk\Desktop\body_swoop.png"/>
          <p:cNvPicPr>
            <a:picLocks noChangeAspect="1" noChangeArrowheads="1"/>
          </p:cNvPicPr>
          <p:nvPr userDrawn="1"/>
        </p:nvPicPr>
        <p:blipFill>
          <a:blip r:embed="rId7" cstate="print">
            <a:lum/>
          </a:blip>
          <a:srcRect/>
          <a:stretch>
            <a:fillRect/>
          </a:stretch>
        </p:blipFill>
        <p:spPr bwMode="auto">
          <a:xfrm>
            <a:off x="12193" y="-12540"/>
            <a:ext cx="9139428" cy="10287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214346" y="1916832"/>
            <a:ext cx="9144000" cy="1944216"/>
          </a:xfrm>
        </p:spPr>
        <p:txBody>
          <a:bodyPr/>
          <a:lstStyle/>
          <a:p>
            <a:pPr algn="ctr"/>
            <a:r>
              <a:rPr lang="ko-KR" altLang="en-US" sz="3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청소년기관 연계를 통한</a:t>
            </a:r>
            <a:r>
              <a:rPr lang="en-US" altLang="ko-KR" sz="3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3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en-US" altLang="ko-KR" sz="3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3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3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지역사회 학교폭력 대응체계 구성방안 연구</a:t>
            </a:r>
            <a:r>
              <a:rPr lang="en-US" altLang="ko-KR" sz="3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3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en-US" altLang="ko-KR" sz="1400" b="1" dirty="0" smtClean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제목 5"/>
          <p:cNvSpPr txBox="1">
            <a:spLocks/>
          </p:cNvSpPr>
          <p:nvPr/>
        </p:nvSpPr>
        <p:spPr>
          <a:xfrm>
            <a:off x="2195736" y="4653136"/>
            <a:ext cx="7048400" cy="1320134"/>
          </a:xfrm>
          <a:prstGeom prst="rect">
            <a:avLst/>
          </a:prstGeom>
        </p:spPr>
        <p:txBody>
          <a:bodyPr anchor="ctr"/>
          <a:lstStyle>
            <a:lvl1pPr algn="r" defTabSz="914400" rtl="0" eaLnBrk="1" latinLnBrk="1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algn="ctr"/>
            <a:r>
              <a:rPr lang="ko-KR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책임연구원 </a:t>
            </a:r>
            <a:r>
              <a:rPr lang="en-US" altLang="ko-K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ko-KR" altLang="en-US" sz="2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조아미</a:t>
            </a:r>
            <a:r>
              <a:rPr lang="en-US" altLang="ko-K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ko-KR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명지대학교</a:t>
            </a:r>
            <a:r>
              <a:rPr lang="en-US" altLang="ko-K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algn="ctr"/>
            <a:r>
              <a:rPr lang="ko-KR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수 행 기 관 </a:t>
            </a:r>
            <a:r>
              <a:rPr lang="en-US" altLang="ko-K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(</a:t>
            </a:r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사</a:t>
            </a:r>
            <a:r>
              <a:rPr lang="en-US" altLang="ko-K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r>
              <a:rPr lang="ko-KR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한국청소년재단</a:t>
            </a:r>
            <a:endParaRPr lang="ko-KR" alt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6" name="Picture 2" descr="C:\Users\hongga\Desktop\slogan_img07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404664"/>
            <a:ext cx="18669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1"/>
          </p:nvPr>
        </p:nvSpPr>
        <p:spPr>
          <a:xfrm>
            <a:off x="899592" y="2420888"/>
            <a:ext cx="8640960" cy="2304256"/>
          </a:xfrm>
        </p:spPr>
        <p:txBody>
          <a:bodyPr/>
          <a:lstStyle/>
          <a:p>
            <a:pPr>
              <a:lnSpc>
                <a:spcPct val="150000"/>
              </a:lnSpc>
              <a:buFont typeface="+mj-lt"/>
              <a:buAutoNum type="romanUcPeriod"/>
            </a:pP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 연구내용</a:t>
            </a:r>
            <a:endParaRPr lang="en-US" altLang="ko-KR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Font typeface="+mj-lt"/>
              <a:buAutoNum type="romanUcPeriod"/>
            </a:pP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 지역사회 학교폭력 대응체계 구성방안</a:t>
            </a:r>
            <a:endParaRPr lang="en-US" altLang="ko-KR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Font typeface="+mj-lt"/>
              <a:buAutoNum type="romanUcPeriod"/>
            </a:pP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제언</a:t>
            </a:r>
            <a:endParaRPr lang="en-US" altLang="ko-KR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Font typeface="+mj-lt"/>
              <a:buAutoNum type="romanUcPeriod"/>
            </a:pP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4" name="Picture 2" descr="C:\Users\hongga\Desktop\slogan_img07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404664"/>
            <a:ext cx="18669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" name="Picture 2" descr="C:\Users\hongga\Desktop\slogan_img07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404664"/>
            <a:ext cx="18669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3"/>
          <p:cNvSpPr txBox="1">
            <a:spLocks/>
          </p:cNvSpPr>
          <p:nvPr/>
        </p:nvSpPr>
        <p:spPr>
          <a:xfrm>
            <a:off x="4427984" y="2420888"/>
            <a:ext cx="4716016" cy="93610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kumimoji="1" lang="ko-KR" altLang="en-US" sz="2400" kern="0" dirty="0" smtClean="0">
                <a:solidFill>
                  <a:schemeClr val="tx1"/>
                </a:solidFill>
                <a:latin typeface="HY견고딕"/>
                <a:ea typeface="HY견고딕"/>
                <a:cs typeface="+mj-cs"/>
              </a:defRPr>
            </a:lvl1pPr>
          </a:lstStyle>
          <a:p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I.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연구 내용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07296" y="3714752"/>
            <a:ext cx="633670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 smtClean="0"/>
              <a:t> 학교폭력 대응체계 및 지역사회 네트워크에 관한 선행연구</a:t>
            </a:r>
            <a:endParaRPr lang="en-US" altLang="ko-KR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 smtClean="0"/>
              <a:t> 학교폭력 대응관련 지역사회 네트워크 현황조사</a:t>
            </a:r>
            <a:endParaRPr lang="en-US" altLang="ko-KR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 smtClean="0"/>
              <a:t> 실태조사 분석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xmlns="" val="384527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/>
          <p:cNvSpPr>
            <a:spLocks noGrp="1"/>
          </p:cNvSpPr>
          <p:nvPr>
            <p:ph type="body" sz="quarter" idx="11"/>
          </p:nvPr>
        </p:nvSpPr>
        <p:spPr>
          <a:xfrm>
            <a:off x="177925" y="116632"/>
            <a:ext cx="4032300" cy="476250"/>
          </a:xfrm>
        </p:spPr>
        <p:txBody>
          <a:bodyPr/>
          <a:lstStyle/>
          <a:p>
            <a:pPr algn="l"/>
            <a:r>
              <a:rPr lang="en-US" altLang="ko-KR" sz="2400" dirty="0"/>
              <a:t>I. </a:t>
            </a:r>
            <a:r>
              <a:rPr lang="ko-KR" altLang="en-US" sz="2400" dirty="0" smtClean="0"/>
              <a:t>연구 내용 </a:t>
            </a:r>
            <a:endParaRPr lang="ko-KR" altLang="en-US" sz="2400" dirty="0"/>
          </a:p>
        </p:txBody>
      </p:sp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7" name="AutoShape 118"/>
          <p:cNvSpPr>
            <a:spLocks noChangeArrowheads="1"/>
          </p:cNvSpPr>
          <p:nvPr/>
        </p:nvSpPr>
        <p:spPr bwMode="auto">
          <a:xfrm>
            <a:off x="1910048" y="2283301"/>
            <a:ext cx="5437956" cy="1506064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DB6FF">
                  <a:gamma/>
                  <a:tint val="19216"/>
                  <a:invGamma/>
                </a:srgbClr>
              </a:gs>
              <a:gs pos="100000">
                <a:srgbClr val="6DB6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tIns="36000" anchor="ctr"/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sz="16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학교 </a:t>
            </a:r>
            <a:r>
              <a:rPr lang="ko-KR" altLang="en-US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폭력 관련 </a:t>
            </a:r>
            <a:r>
              <a:rPr lang="ko-KR" altLang="en-US" sz="16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정부대책</a:t>
            </a:r>
            <a:endParaRPr lang="en-US" altLang="ko-KR" sz="1600" dirty="0" smtClean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sz="16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학교폭력 대응관련 국내</a:t>
            </a:r>
            <a:r>
              <a:rPr lang="en-US" altLang="ko-KR" sz="1600" dirty="0" smtClean="0">
                <a:solidFill>
                  <a:srgbClr val="000000"/>
                </a:solidFill>
                <a:latin typeface="HY헤드라인M"/>
                <a:ea typeface="HY헤드라인M"/>
              </a:rPr>
              <a:t>·</a:t>
            </a:r>
            <a:r>
              <a:rPr lang="ko-KR" altLang="en-US" sz="1600" dirty="0" smtClean="0">
                <a:solidFill>
                  <a:srgbClr val="000000"/>
                </a:solidFill>
                <a:latin typeface="HY헤드라인M"/>
                <a:ea typeface="HY헤드라인M"/>
              </a:rPr>
              <a:t>외 </a:t>
            </a:r>
            <a:r>
              <a:rPr lang="ko-KR" altLang="en-US" sz="16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네트워크 사례 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sz="16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학교폭력 대응관련 서울시 조례</a:t>
            </a:r>
            <a:endParaRPr lang="ko-KR" altLang="en-US" sz="160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1019117" y="1219646"/>
            <a:ext cx="7801355" cy="572224"/>
          </a:xfrm>
          <a:prstGeom prst="roundRect">
            <a:avLst>
              <a:gd name="adj" fmla="val 28535"/>
            </a:avLst>
          </a:prstGeom>
          <a:solidFill>
            <a:srgbClr val="3366CC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26000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6" name="Group 41"/>
          <p:cNvGrpSpPr>
            <a:grpSpLocks/>
          </p:cNvGrpSpPr>
          <p:nvPr/>
        </p:nvGrpSpPr>
        <p:grpSpPr bwMode="auto">
          <a:xfrm>
            <a:off x="697222" y="836712"/>
            <a:ext cx="990725" cy="838498"/>
            <a:chOff x="2758" y="2523"/>
            <a:chExt cx="345" cy="319"/>
          </a:xfrm>
        </p:grpSpPr>
        <p:pic>
          <p:nvPicPr>
            <p:cNvPr id="38" name="Picture 42" descr="shadow_1_m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>
              <a:off x="2758" y="2530"/>
              <a:ext cx="345" cy="312"/>
            </a:xfrm>
            <a:prstGeom prst="rect">
              <a:avLst/>
            </a:prstGeom>
            <a:noFill/>
          </p:spPr>
        </p:pic>
        <p:sp>
          <p:nvSpPr>
            <p:cNvPr id="39" name="Oval 43"/>
            <p:cNvSpPr>
              <a:spLocks noChangeArrowheads="1"/>
            </p:cNvSpPr>
            <p:nvPr/>
          </p:nvSpPr>
          <p:spPr bwMode="gray">
            <a:xfrm>
              <a:off x="2793" y="2523"/>
              <a:ext cx="272" cy="270"/>
            </a:xfrm>
            <a:prstGeom prst="ellipse">
              <a:avLst/>
            </a:prstGeom>
            <a:gradFill rotWithShape="1">
              <a:gsLst>
                <a:gs pos="0">
                  <a:srgbClr val="4695D6"/>
                </a:gs>
                <a:gs pos="100000">
                  <a:srgbClr val="4695D6">
                    <a:gamma/>
                    <a:tint val="19216"/>
                    <a:invGamma/>
                  </a:srgbClr>
                </a:gs>
              </a:gsLst>
              <a:lin ang="5400000" scaled="1"/>
            </a:gradFill>
            <a:ln w="12700" algn="ctr">
              <a:solidFill>
                <a:srgbClr val="4695D6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0" name="Picture 44" descr="light_cycle_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2882" y="2747"/>
              <a:ext cx="93" cy="47"/>
            </a:xfrm>
            <a:prstGeom prst="rect">
              <a:avLst/>
            </a:prstGeom>
            <a:noFill/>
          </p:spPr>
        </p:pic>
        <p:sp>
          <p:nvSpPr>
            <p:cNvPr id="41" name="Oval 45"/>
            <p:cNvSpPr>
              <a:spLocks noChangeArrowheads="1"/>
            </p:cNvSpPr>
            <p:nvPr/>
          </p:nvSpPr>
          <p:spPr bwMode="gray">
            <a:xfrm>
              <a:off x="2809" y="2540"/>
              <a:ext cx="240" cy="236"/>
            </a:xfrm>
            <a:prstGeom prst="ellipse">
              <a:avLst/>
            </a:prstGeom>
            <a:gradFill rotWithShape="1">
              <a:gsLst>
                <a:gs pos="0">
                  <a:srgbClr val="4695D6"/>
                </a:gs>
                <a:gs pos="100000">
                  <a:srgbClr val="4695D6">
                    <a:gamma/>
                    <a:tint val="72941"/>
                    <a:invGamma/>
                  </a:srgbClr>
                </a:gs>
              </a:gsLst>
              <a:lin ang="2700000" scaled="1"/>
            </a:gradFill>
            <a:ln w="9525" algn="ctr">
              <a:solidFill>
                <a:srgbClr val="4695D6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" name="Text Box 46"/>
          <p:cNvSpPr txBox="1">
            <a:spLocks noChangeArrowheads="1"/>
          </p:cNvSpPr>
          <p:nvPr/>
        </p:nvSpPr>
        <p:spPr bwMode="gray">
          <a:xfrm>
            <a:off x="684521" y="900604"/>
            <a:ext cx="100508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ko-KR" sz="2800" b="1" dirty="0">
                <a:solidFill>
                  <a:srgbClr val="FFFFFF"/>
                </a:solidFill>
                <a:latin typeface="Candara" pitchFamily="34" charset="0"/>
                <a:ea typeface="굴림" pitchFamily="50" charset="-127"/>
              </a:rPr>
              <a:t>01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680188" y="1290314"/>
            <a:ext cx="74638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학교폭력 대응체계 및 지역사회 네트워크에 관한 선행연구</a:t>
            </a:r>
          </a:p>
        </p:txBody>
      </p:sp>
      <p:sp>
        <p:nvSpPr>
          <p:cNvPr id="43" name="Rectangle 166"/>
          <p:cNvSpPr>
            <a:spLocks noChangeArrowheads="1"/>
          </p:cNvSpPr>
          <p:nvPr/>
        </p:nvSpPr>
        <p:spPr bwMode="auto">
          <a:xfrm>
            <a:off x="1588153" y="1956514"/>
            <a:ext cx="1253990" cy="3873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0" tIns="0" rIns="0" bIns="0" anchor="t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연구내용</a:t>
            </a:r>
          </a:p>
        </p:txBody>
      </p:sp>
      <p:sp>
        <p:nvSpPr>
          <p:cNvPr id="44" name="Rectangle 166"/>
          <p:cNvSpPr>
            <a:spLocks noChangeArrowheads="1"/>
          </p:cNvSpPr>
          <p:nvPr/>
        </p:nvSpPr>
        <p:spPr bwMode="auto">
          <a:xfrm>
            <a:off x="684521" y="3988797"/>
            <a:ext cx="1253990" cy="3873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0" tIns="0" rIns="0" bIns="0" anchor="t"/>
          <a:lstStyle/>
          <a:p>
            <a:pPr>
              <a:defRPr/>
            </a:pPr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연구목차</a:t>
            </a:r>
            <a:endParaRPr lang="ko-KR" altLang="en-US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1019117" y="4429156"/>
            <a:ext cx="5472608" cy="377038"/>
            <a:chOff x="0" y="1171456"/>
            <a:chExt cx="5472608" cy="377038"/>
          </a:xfrm>
          <a:scene3d>
            <a:camera prst="orthographicFront"/>
            <a:lightRig rig="flat" dir="t"/>
          </a:scene3d>
        </p:grpSpPr>
        <p:sp>
          <p:nvSpPr>
            <p:cNvPr id="69" name="모서리가 둥근 직사각형 68"/>
            <p:cNvSpPr/>
            <p:nvPr/>
          </p:nvSpPr>
          <p:spPr>
            <a:xfrm>
              <a:off x="0" y="1171456"/>
              <a:ext cx="5472608" cy="377038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모서리가 둥근 직사각형 4"/>
            <p:cNvSpPr/>
            <p:nvPr/>
          </p:nvSpPr>
          <p:spPr>
            <a:xfrm>
              <a:off x="18405" y="1189861"/>
              <a:ext cx="5435798" cy="34022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 smtClean="0">
                  <a:latin typeface="나눔바른고딕" pitchFamily="50" charset="-127"/>
                  <a:ea typeface="나눔바른고딕" pitchFamily="50" charset="-127"/>
                </a:rPr>
                <a:t> 1. </a:t>
              </a:r>
              <a:r>
                <a:rPr lang="ko-KR" altLang="en-US" sz="1600" b="1" kern="1200" dirty="0" smtClean="0">
                  <a:latin typeface="나눔바른고딕" pitchFamily="50" charset="-127"/>
                  <a:ea typeface="나눔바른고딕" pitchFamily="50" charset="-127"/>
                </a:rPr>
                <a:t>학교폭력 대응관련 정부대책 분석 </a:t>
              </a:r>
              <a:endParaRPr lang="ko-KR" altLang="en-US" sz="1600" b="1" kern="1200" dirty="0">
                <a:latin typeface="나눔바른고딕" pitchFamily="50" charset="-127"/>
                <a:ea typeface="나눔바른고딕" pitchFamily="50" charset="-127"/>
              </a:endParaRPr>
            </a:p>
          </p:txBody>
        </p:sp>
      </p:grpSp>
      <p:sp>
        <p:nvSpPr>
          <p:cNvPr id="67" name="직사각형 66"/>
          <p:cNvSpPr/>
          <p:nvPr/>
        </p:nvSpPr>
        <p:spPr>
          <a:xfrm>
            <a:off x="6543294" y="5227108"/>
            <a:ext cx="5472608" cy="5914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8" name="직사각형 67"/>
          <p:cNvSpPr/>
          <p:nvPr/>
        </p:nvSpPr>
        <p:spPr>
          <a:xfrm>
            <a:off x="6407696" y="4286256"/>
            <a:ext cx="5472608" cy="59144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3755" tIns="17780" rIns="99568" bIns="17780" numCol="1" spcCol="1270" anchor="ctr" anchorCtr="0">
            <a:noAutofit/>
          </a:bodyPr>
          <a:lstStyle/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en-US" altLang="ko-KR" sz="1200" b="0" kern="1200" dirty="0" smtClean="0">
                <a:latin typeface="나눔바른고딕" pitchFamily="50" charset="-127"/>
                <a:ea typeface="나눔바른고딕" pitchFamily="50" charset="-127"/>
              </a:rPr>
              <a:t>1) </a:t>
            </a:r>
            <a:r>
              <a:rPr lang="ko-KR" altLang="en-US" sz="1200" b="0" kern="1200" dirty="0" smtClean="0">
                <a:latin typeface="나눔바른고딕" pitchFamily="50" charset="-127"/>
                <a:ea typeface="나눔바른고딕" pitchFamily="50" charset="-127"/>
              </a:rPr>
              <a:t>학교폭력근절 종합대책</a:t>
            </a:r>
            <a:r>
              <a:rPr lang="en-US" altLang="ko-KR" sz="1200" b="0" kern="1200" dirty="0" smtClean="0">
                <a:latin typeface="나눔바른고딕" pitchFamily="50" charset="-127"/>
                <a:ea typeface="나눔바른고딕" pitchFamily="50" charset="-127"/>
              </a:rPr>
              <a:t>(2012</a:t>
            </a:r>
            <a:r>
              <a:rPr lang="ko-KR" altLang="en-US" sz="1200" b="0" kern="1200" dirty="0" smtClean="0">
                <a:latin typeface="나눔바른고딕" pitchFamily="50" charset="-127"/>
                <a:ea typeface="나눔바른고딕" pitchFamily="50" charset="-127"/>
              </a:rPr>
              <a:t>년</a:t>
            </a:r>
            <a:r>
              <a:rPr lang="en-US" altLang="ko-KR" sz="1200" b="0" kern="1200" dirty="0" smtClean="0">
                <a:latin typeface="나눔바른고딕" pitchFamily="50" charset="-127"/>
                <a:ea typeface="나눔바른고딕" pitchFamily="50" charset="-127"/>
              </a:rPr>
              <a:t>)</a:t>
            </a:r>
            <a:endParaRPr lang="ko-KR" altLang="en-US" sz="1200" b="0" kern="1200" dirty="0">
              <a:latin typeface="나눔바른고딕" pitchFamily="50" charset="-127"/>
              <a:ea typeface="나눔바른고딕" pitchFamily="50" charset="-127"/>
            </a:endParaRPr>
          </a:p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en-US" altLang="ko-KR" sz="1200" b="0" kern="1200" dirty="0" smtClean="0">
                <a:latin typeface="나눔바른고딕" pitchFamily="50" charset="-127"/>
                <a:ea typeface="나눔바른고딕" pitchFamily="50" charset="-127"/>
              </a:rPr>
              <a:t>2) </a:t>
            </a:r>
            <a:r>
              <a:rPr lang="ko-KR" altLang="en-US" sz="1200" b="0" kern="1200" dirty="0" smtClean="0">
                <a:latin typeface="나눔바른고딕" pitchFamily="50" charset="-127"/>
                <a:ea typeface="나눔바른고딕" pitchFamily="50" charset="-127"/>
              </a:rPr>
              <a:t>현장중심 학교폭력 대책</a:t>
            </a:r>
            <a:r>
              <a:rPr lang="en-US" altLang="ko-KR" sz="1200" b="0" kern="1200" dirty="0" smtClean="0">
                <a:latin typeface="나눔바른고딕" pitchFamily="50" charset="-127"/>
                <a:ea typeface="나눔바른고딕" pitchFamily="50" charset="-127"/>
              </a:rPr>
              <a:t>(2013</a:t>
            </a:r>
            <a:r>
              <a:rPr lang="ko-KR" altLang="en-US" sz="1200" b="0" kern="1200" dirty="0" smtClean="0">
                <a:latin typeface="나눔바른고딕" pitchFamily="50" charset="-127"/>
                <a:ea typeface="나눔바른고딕" pitchFamily="50" charset="-127"/>
              </a:rPr>
              <a:t>년</a:t>
            </a:r>
            <a:r>
              <a:rPr lang="en-US" altLang="ko-KR" sz="1200" b="0" kern="1200" dirty="0" smtClean="0">
                <a:latin typeface="나눔바른고딕" pitchFamily="50" charset="-127"/>
                <a:ea typeface="나눔바른고딕" pitchFamily="50" charset="-127"/>
              </a:rPr>
              <a:t>)</a:t>
            </a:r>
            <a:endParaRPr lang="ko-KR" altLang="en-US" sz="1200" b="0" kern="1200" dirty="0">
              <a:latin typeface="나눔바른고딕" pitchFamily="50" charset="-127"/>
              <a:ea typeface="나눔바른고딕" pitchFamily="50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1000712" y="4936986"/>
            <a:ext cx="5472608" cy="377038"/>
            <a:chOff x="0" y="2139944"/>
            <a:chExt cx="5472608" cy="377038"/>
          </a:xfrm>
          <a:scene3d>
            <a:camera prst="orthographicFront"/>
            <a:lightRig rig="flat" dir="t"/>
          </a:scene3d>
        </p:grpSpPr>
        <p:sp>
          <p:nvSpPr>
            <p:cNvPr id="65" name="모서리가 둥근 직사각형 64"/>
            <p:cNvSpPr/>
            <p:nvPr/>
          </p:nvSpPr>
          <p:spPr>
            <a:xfrm>
              <a:off x="0" y="2139944"/>
              <a:ext cx="5472608" cy="377038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1488257"/>
                <a:satOff val="8966"/>
                <a:lumOff val="719"/>
                <a:alphaOff val="0"/>
              </a:schemeClr>
            </a:fillRef>
            <a:effectRef idx="2">
              <a:schemeClr val="accent4">
                <a:hueOff val="-1488257"/>
                <a:satOff val="8966"/>
                <a:lumOff val="71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모서리가 둥근 직사각형 8"/>
            <p:cNvSpPr/>
            <p:nvPr/>
          </p:nvSpPr>
          <p:spPr>
            <a:xfrm>
              <a:off x="18405" y="2158349"/>
              <a:ext cx="5435798" cy="34022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 smtClean="0">
                  <a:latin typeface="나눔바른고딕" pitchFamily="50" charset="-127"/>
                  <a:ea typeface="나눔바른고딕" pitchFamily="50" charset="-127"/>
                </a:rPr>
                <a:t> 2. </a:t>
              </a:r>
              <a:r>
                <a:rPr lang="ko-KR" altLang="en-US" sz="1600" b="1" kern="1200" dirty="0" smtClean="0">
                  <a:latin typeface="나눔바른고딕" pitchFamily="50" charset="-127"/>
                  <a:ea typeface="나눔바른고딕" pitchFamily="50" charset="-127"/>
                </a:rPr>
                <a:t>학교폭력 대응관련 지역사회 네트워크 국내 사례분석</a:t>
              </a:r>
              <a:endParaRPr lang="ko-KR" altLang="en-US" sz="1600" b="1" kern="1200" dirty="0">
                <a:latin typeface="나눔바른고딕" pitchFamily="50" charset="-127"/>
                <a:ea typeface="나눔바른고딕" pitchFamily="50" charset="-127"/>
              </a:endParaRPr>
            </a:p>
          </p:txBody>
        </p:sp>
      </p:grpSp>
      <p:sp>
        <p:nvSpPr>
          <p:cNvPr id="63" name="직사각형 62"/>
          <p:cNvSpPr/>
          <p:nvPr/>
        </p:nvSpPr>
        <p:spPr>
          <a:xfrm>
            <a:off x="6543294" y="4098458"/>
            <a:ext cx="5472608" cy="85693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4" name="직사각형 63"/>
          <p:cNvSpPr/>
          <p:nvPr/>
        </p:nvSpPr>
        <p:spPr>
          <a:xfrm>
            <a:off x="6407696" y="4929198"/>
            <a:ext cx="5472608" cy="85693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3755" tIns="17780" rIns="99568" bIns="17780" numCol="1" spcCol="1270" anchor="t" anchorCtr="0">
            <a:noAutofit/>
          </a:bodyPr>
          <a:lstStyle/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en-US" altLang="ko-KR" sz="1200" b="0" kern="1200" dirty="0" smtClean="0">
                <a:latin typeface="나눔바른고딕" pitchFamily="50" charset="-127"/>
                <a:ea typeface="나눔바른고딕" pitchFamily="50" charset="-127"/>
              </a:rPr>
              <a:t>1) </a:t>
            </a:r>
            <a:r>
              <a:rPr lang="ko-KR" altLang="en-US" sz="1200" b="0" kern="1200" dirty="0" smtClean="0">
                <a:latin typeface="나눔바른고딕" pitchFamily="50" charset="-127"/>
                <a:ea typeface="나눔바른고딕" pitchFamily="50" charset="-127"/>
              </a:rPr>
              <a:t>국내 학교폭력 네트워크 모형</a:t>
            </a:r>
            <a:endParaRPr lang="ko-KR" altLang="en-US" sz="1200" b="0" kern="1200" dirty="0">
              <a:latin typeface="나눔바른고딕" pitchFamily="50" charset="-127"/>
              <a:ea typeface="나눔바른고딕" pitchFamily="50" charset="-127"/>
            </a:endParaRPr>
          </a:p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en-US" altLang="ko-KR" sz="1200" b="0" kern="1200" dirty="0" smtClean="0">
                <a:latin typeface="나눔바른고딕" pitchFamily="50" charset="-127"/>
                <a:ea typeface="나눔바른고딕" pitchFamily="50" charset="-127"/>
              </a:rPr>
              <a:t>2) </a:t>
            </a:r>
            <a:r>
              <a:rPr lang="ko-KR" altLang="en-US" sz="1200" b="0" kern="1200" dirty="0" smtClean="0">
                <a:latin typeface="나눔바른고딕" pitchFamily="50" charset="-127"/>
                <a:ea typeface="나눔바른고딕" pitchFamily="50" charset="-127"/>
              </a:rPr>
              <a:t>학교폭력 네트워크 사례</a:t>
            </a:r>
            <a:endParaRPr lang="ko-KR" altLang="en-US" sz="1200" b="0" kern="1200" dirty="0">
              <a:latin typeface="나눔바른고딕" pitchFamily="50" charset="-127"/>
              <a:ea typeface="나눔바른고딕" pitchFamily="50" charset="-127"/>
            </a:endParaRPr>
          </a:p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en-US" altLang="ko-KR" sz="1200" b="0" kern="1200" dirty="0" smtClean="0">
                <a:latin typeface="나눔바른고딕" pitchFamily="50" charset="-127"/>
                <a:ea typeface="나눔바른고딕" pitchFamily="50" charset="-127"/>
              </a:rPr>
              <a:t>3) </a:t>
            </a:r>
            <a:r>
              <a:rPr lang="ko-KR" altLang="en-US" sz="1200" b="0" kern="1200" dirty="0" smtClean="0">
                <a:latin typeface="나눔바른고딕" pitchFamily="50" charset="-127"/>
                <a:ea typeface="나눔바른고딕" pitchFamily="50" charset="-127"/>
              </a:rPr>
              <a:t>학교폭력 관련 기관</a:t>
            </a:r>
            <a:endParaRPr lang="ko-KR" altLang="en-US" sz="1200" b="0" kern="1200" dirty="0">
              <a:latin typeface="나눔바른고딕" pitchFamily="50" charset="-127"/>
              <a:ea typeface="나눔바른고딕" pitchFamily="50" charset="-127"/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1000712" y="5444093"/>
            <a:ext cx="5472608" cy="377038"/>
            <a:chOff x="0" y="3373915"/>
            <a:chExt cx="5472608" cy="377038"/>
          </a:xfrm>
          <a:scene3d>
            <a:camera prst="orthographicFront"/>
            <a:lightRig rig="flat" dir="t"/>
          </a:scene3d>
        </p:grpSpPr>
        <p:sp>
          <p:nvSpPr>
            <p:cNvPr id="61" name="모서리가 둥근 직사각형 60"/>
            <p:cNvSpPr/>
            <p:nvPr/>
          </p:nvSpPr>
          <p:spPr>
            <a:xfrm>
              <a:off x="0" y="3373915"/>
              <a:ext cx="5472608" cy="377038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2976513"/>
                <a:satOff val="17933"/>
                <a:lumOff val="1437"/>
                <a:alphaOff val="0"/>
              </a:schemeClr>
            </a:fillRef>
            <a:effectRef idx="2">
              <a:schemeClr val="accent4">
                <a:hueOff val="-2976513"/>
                <a:satOff val="17933"/>
                <a:lumOff val="143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2" name="모서리가 둥근 직사각형 12"/>
            <p:cNvSpPr/>
            <p:nvPr/>
          </p:nvSpPr>
          <p:spPr>
            <a:xfrm>
              <a:off x="18405" y="3373915"/>
              <a:ext cx="5435798" cy="34022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 smtClean="0">
                  <a:latin typeface="나눔바른고딕" pitchFamily="50" charset="-127"/>
                  <a:ea typeface="나눔바른고딕" pitchFamily="50" charset="-127"/>
                </a:rPr>
                <a:t> 3. </a:t>
              </a:r>
              <a:r>
                <a:rPr lang="ko-KR" altLang="en-US" sz="1600" b="1" kern="1200" dirty="0" smtClean="0">
                  <a:latin typeface="나눔바른고딕" pitchFamily="50" charset="-127"/>
                  <a:ea typeface="나눔바른고딕" pitchFamily="50" charset="-127"/>
                </a:rPr>
                <a:t>학교폭력 대응관련 지역사회 네트워크 국외 사례분석</a:t>
              </a:r>
              <a:endParaRPr lang="ko-KR" altLang="en-US" sz="1600" b="1" kern="1200" dirty="0">
                <a:latin typeface="나눔바른고딕" pitchFamily="50" charset="-127"/>
                <a:ea typeface="나눔바른고딕" pitchFamily="50" charset="-127"/>
              </a:endParaRPr>
            </a:p>
          </p:txBody>
        </p:sp>
      </p:grpSp>
      <p:sp>
        <p:nvSpPr>
          <p:cNvPr id="60" name="직사각형 59"/>
          <p:cNvSpPr/>
          <p:nvPr/>
        </p:nvSpPr>
        <p:spPr>
          <a:xfrm>
            <a:off x="6386068" y="5643277"/>
            <a:ext cx="5472608" cy="85755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3755" tIns="17780" rIns="99568" bIns="17780" numCol="1" spcCol="1270" anchor="t" anchorCtr="0">
            <a:noAutofit/>
          </a:bodyPr>
          <a:lstStyle/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en-US" altLang="ko-KR" sz="1200" b="0" kern="1200" dirty="0" smtClean="0">
                <a:latin typeface="나눔바른고딕" pitchFamily="50" charset="-127"/>
                <a:ea typeface="나눔바른고딕" pitchFamily="50" charset="-127"/>
              </a:rPr>
              <a:t>1) </a:t>
            </a:r>
            <a:r>
              <a:rPr lang="ko-KR" altLang="en-US" sz="1200" b="0" kern="1200" dirty="0" smtClean="0">
                <a:latin typeface="나눔바른고딕" pitchFamily="50" charset="-127"/>
                <a:ea typeface="나눔바른고딕" pitchFamily="50" charset="-127"/>
              </a:rPr>
              <a:t>일본</a:t>
            </a:r>
            <a:endParaRPr lang="ko-KR" altLang="en-US" sz="1200" b="0" kern="1200" dirty="0">
              <a:latin typeface="나눔바른고딕" pitchFamily="50" charset="-127"/>
              <a:ea typeface="나눔바른고딕" pitchFamily="50" charset="-127"/>
            </a:endParaRPr>
          </a:p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en-US" altLang="ko-KR" sz="1200" b="0" kern="1200" dirty="0" smtClean="0">
                <a:latin typeface="나눔바른고딕" pitchFamily="50" charset="-127"/>
                <a:ea typeface="나눔바른고딕" pitchFamily="50" charset="-127"/>
              </a:rPr>
              <a:t>2) </a:t>
            </a:r>
            <a:r>
              <a:rPr lang="ko-KR" altLang="en-US" sz="1200" b="0" kern="1200" dirty="0" smtClean="0">
                <a:latin typeface="나눔바른고딕" pitchFamily="50" charset="-127"/>
                <a:ea typeface="나눔바른고딕" pitchFamily="50" charset="-127"/>
              </a:rPr>
              <a:t>미국</a:t>
            </a:r>
            <a:endParaRPr lang="ko-KR" altLang="en-US" sz="1200" b="0" kern="1200" dirty="0">
              <a:latin typeface="나눔바른고딕" pitchFamily="50" charset="-127"/>
              <a:ea typeface="나눔바른고딕" pitchFamily="50" charset="-127"/>
            </a:endParaRPr>
          </a:p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en-US" altLang="ko-KR" sz="1200" b="0" kern="1200" dirty="0" smtClean="0">
                <a:latin typeface="나눔바른고딕" pitchFamily="50" charset="-127"/>
                <a:ea typeface="나눔바른고딕" pitchFamily="50" charset="-127"/>
              </a:rPr>
              <a:t>3) </a:t>
            </a:r>
            <a:r>
              <a:rPr lang="ko-KR" altLang="en-US" sz="1200" b="0" kern="1200" dirty="0" smtClean="0">
                <a:latin typeface="나눔바른고딕" pitchFamily="50" charset="-127"/>
                <a:ea typeface="나눔바른고딕" pitchFamily="50" charset="-127"/>
              </a:rPr>
              <a:t>유럽사례</a:t>
            </a:r>
            <a:r>
              <a:rPr lang="en-US" altLang="ko-KR" sz="1200" b="0" kern="1200" dirty="0" smtClean="0"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1200" b="0" kern="1200" dirty="0" smtClean="0">
                <a:latin typeface="나눔바른고딕" pitchFamily="50" charset="-127"/>
                <a:ea typeface="나눔바른고딕" pitchFamily="50" charset="-127"/>
              </a:rPr>
              <a:t>노르웨이</a:t>
            </a:r>
            <a:r>
              <a:rPr lang="en-US" altLang="ko-KR" sz="1200" b="0" kern="1200" dirty="0" smtClean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200" b="0" kern="1200" dirty="0" smtClean="0">
                <a:latin typeface="나눔바른고딕" pitchFamily="50" charset="-127"/>
                <a:ea typeface="나눔바른고딕" pitchFamily="50" charset="-127"/>
              </a:rPr>
              <a:t>독일</a:t>
            </a:r>
            <a:r>
              <a:rPr lang="en-US" altLang="ko-KR" sz="1200" b="0" kern="1200" dirty="0" smtClean="0">
                <a:latin typeface="나눔바른고딕" pitchFamily="50" charset="-127"/>
                <a:ea typeface="나눔바른고딕" pitchFamily="50" charset="-127"/>
              </a:rPr>
              <a:t>)</a:t>
            </a:r>
            <a:endParaRPr lang="ko-KR" altLang="en-US" sz="1200" b="0" kern="1200" dirty="0">
              <a:latin typeface="나눔바른고딕" pitchFamily="50" charset="-127"/>
              <a:ea typeface="나눔바른고딕" pitchFamily="50" charset="-127"/>
            </a:endParaRPr>
          </a:p>
        </p:txBody>
      </p:sp>
      <p:grpSp>
        <p:nvGrpSpPr>
          <p:cNvPr id="55" name="그룹 54"/>
          <p:cNvGrpSpPr/>
          <p:nvPr/>
        </p:nvGrpSpPr>
        <p:grpSpPr>
          <a:xfrm>
            <a:off x="984465" y="5944662"/>
            <a:ext cx="5503309" cy="377038"/>
            <a:chOff x="0" y="4608512"/>
            <a:chExt cx="5503309" cy="377038"/>
          </a:xfrm>
          <a:scene3d>
            <a:camera prst="orthographicFront"/>
            <a:lightRig rig="flat" dir="t"/>
          </a:scene3d>
        </p:grpSpPr>
        <p:sp>
          <p:nvSpPr>
            <p:cNvPr id="56" name="모서리가 둥근 직사각형 55"/>
            <p:cNvSpPr/>
            <p:nvPr/>
          </p:nvSpPr>
          <p:spPr>
            <a:xfrm>
              <a:off x="0" y="4608512"/>
              <a:ext cx="5472608" cy="377038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2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모서리가 둥근 직사각형 16"/>
            <p:cNvSpPr/>
            <p:nvPr/>
          </p:nvSpPr>
          <p:spPr>
            <a:xfrm>
              <a:off x="67511" y="4645322"/>
              <a:ext cx="5435798" cy="34022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 smtClean="0">
                  <a:latin typeface="나눔바른고딕" pitchFamily="50" charset="-127"/>
                  <a:ea typeface="나눔바른고딕" pitchFamily="50" charset="-127"/>
                </a:rPr>
                <a:t> 4. </a:t>
              </a:r>
              <a:r>
                <a:rPr lang="ko-KR" altLang="en-US" sz="1600" b="1" kern="1200" dirty="0" smtClean="0">
                  <a:latin typeface="나눔바른고딕" pitchFamily="50" charset="-127"/>
                  <a:ea typeface="나눔바른고딕" pitchFamily="50" charset="-127"/>
                </a:rPr>
                <a:t>학교폭력 관련 서울특별시 조례분석</a:t>
              </a:r>
              <a:endParaRPr lang="ko-KR" altLang="en-US" sz="1600" b="1" kern="1200" dirty="0">
                <a:latin typeface="나눔바른고딕" pitchFamily="50" charset="-127"/>
                <a:ea typeface="나눔바른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1387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47178843"/>
              </p:ext>
            </p:extLst>
          </p:nvPr>
        </p:nvGraphicFramePr>
        <p:xfrm>
          <a:off x="509398" y="1035526"/>
          <a:ext cx="8496944" cy="505777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496944"/>
              </a:tblGrid>
              <a:tr h="492993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700" dirty="0"/>
                    </a:p>
                  </a:txBody>
                  <a:tcPr anchor="ctr"/>
                </a:tc>
              </a:tr>
              <a:tr h="892082">
                <a:tc>
                  <a:txBody>
                    <a:bodyPr/>
                    <a:lstStyle/>
                    <a:p>
                      <a:pPr marL="342900" lvl="0" indent="-342900" algn="l" latinLnBrk="1">
                        <a:lnSpc>
                          <a:spcPct val="100000"/>
                        </a:lnSpc>
                        <a:buNone/>
                      </a:pPr>
                      <a:r>
                        <a:rPr lang="ko-KR" altLang="en-US" sz="2200" b="1" dirty="0" smtClean="0">
                          <a:latin typeface="+mn-lt"/>
                        </a:rPr>
                        <a:t>학교폭력 네트워크 모형의 인력구성인원이 제한적으로 이루어짐</a:t>
                      </a:r>
                      <a:endParaRPr lang="en-US" altLang="ko-KR" sz="2200" b="1" dirty="0" smtClean="0">
                        <a:latin typeface="+mn-lt"/>
                      </a:endParaRPr>
                    </a:p>
                  </a:txBody>
                  <a:tcPr anchor="ctr"/>
                </a:tc>
              </a:tr>
              <a:tr h="8920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1" dirty="0" smtClean="0">
                          <a:latin typeface="+mn-lt"/>
                        </a:rPr>
                        <a:t>학교폭력 문제해결이 학교만의 문제가 아니라는 인식 전환이 필요</a:t>
                      </a:r>
                      <a:endParaRPr lang="en-US" altLang="ko-KR" sz="2200" b="1" dirty="0" smtClean="0">
                        <a:latin typeface="+mn-lt"/>
                        <a:ea typeface="나눔바른고딕" pitchFamily="50" charset="-127"/>
                      </a:endParaRPr>
                    </a:p>
                  </a:txBody>
                  <a:tcPr anchor="ctr"/>
                </a:tc>
              </a:tr>
              <a:tr h="9804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1" dirty="0" smtClean="0">
                          <a:latin typeface="+mn-lt"/>
                        </a:rPr>
                        <a:t>학교폭력대책자치위원회가 학교폭력 사안 처리에 대한 독립성과 객관성 담보에 어려움이 있음</a:t>
                      </a:r>
                      <a:endParaRPr lang="ko-KR" altLang="en-US" sz="2200" b="1" dirty="0" smtClean="0">
                        <a:latin typeface="+mn-lt"/>
                        <a:ea typeface="나눔바른고딕" pitchFamily="50" charset="-127"/>
                      </a:endParaRPr>
                    </a:p>
                  </a:txBody>
                  <a:tcPr anchor="ctr"/>
                </a:tc>
              </a:tr>
              <a:tr h="93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1" dirty="0" smtClean="0">
                          <a:latin typeface="+mn-lt"/>
                        </a:rPr>
                        <a:t>서울특별시에는 학교폭력예방 및 대책에 관한 조례가 제정되어 있지 않음</a:t>
                      </a:r>
                      <a:endParaRPr lang="en-US" altLang="ko-KR" sz="2200" b="1" dirty="0" smtClean="0">
                        <a:latin typeface="+mn-lt"/>
                      </a:endParaRPr>
                    </a:p>
                  </a:txBody>
                  <a:tcPr anchor="ctr"/>
                </a:tc>
              </a:tr>
              <a:tr h="864096">
                <a:tc>
                  <a:txBody>
                    <a:bodyPr/>
                    <a:lstStyle/>
                    <a:p>
                      <a:pPr lvl="0" algn="l" latinLnBrk="1">
                        <a:lnSpc>
                          <a:spcPct val="100000"/>
                        </a:lnSpc>
                      </a:pPr>
                      <a:r>
                        <a:rPr lang="ko-KR" altLang="en-US" sz="2200" b="1" dirty="0" smtClean="0">
                          <a:latin typeface="+mj-ea"/>
                          <a:ea typeface="+mj-ea"/>
                        </a:rPr>
                        <a:t>학교폭력예방교육의 내용이 구체적으로 명시되어 있지 않음</a:t>
                      </a:r>
                      <a:endParaRPr lang="en-US" altLang="ko-KR" sz="2200" b="1" dirty="0" smtClean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텍스트 개체 틀 10"/>
          <p:cNvSpPr>
            <a:spLocks noGrp="1"/>
          </p:cNvSpPr>
          <p:nvPr>
            <p:ph type="body" sz="quarter" idx="11"/>
          </p:nvPr>
        </p:nvSpPr>
        <p:spPr>
          <a:xfrm>
            <a:off x="177925" y="116632"/>
            <a:ext cx="4032300" cy="476250"/>
          </a:xfrm>
        </p:spPr>
        <p:txBody>
          <a:bodyPr/>
          <a:lstStyle/>
          <a:p>
            <a:pPr algn="l"/>
            <a:r>
              <a:rPr lang="en-US" altLang="ko-KR" sz="2400" dirty="0"/>
              <a:t>I. </a:t>
            </a:r>
            <a:r>
              <a:rPr lang="ko-KR" altLang="en-US" sz="2400" dirty="0" smtClean="0"/>
              <a:t>연구 내용</a:t>
            </a:r>
            <a:endParaRPr lang="ko-KR" altLang="en-US" sz="2400" dirty="0"/>
          </a:p>
        </p:txBody>
      </p:sp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2" name="Rectangle 166"/>
          <p:cNvSpPr>
            <a:spLocks noChangeArrowheads="1"/>
          </p:cNvSpPr>
          <p:nvPr/>
        </p:nvSpPr>
        <p:spPr bwMode="auto">
          <a:xfrm>
            <a:off x="539552" y="832491"/>
            <a:ext cx="2398381" cy="58197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0" tIns="0" rIns="0" bIns="0" anchor="t"/>
          <a:lstStyle/>
          <a:p>
            <a:pPr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문제점 및 시사점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408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/>
          <p:cNvSpPr>
            <a:spLocks noGrp="1"/>
          </p:cNvSpPr>
          <p:nvPr>
            <p:ph type="body" sz="quarter" idx="11"/>
          </p:nvPr>
        </p:nvSpPr>
        <p:spPr>
          <a:xfrm>
            <a:off x="177925" y="116632"/>
            <a:ext cx="4032300" cy="476250"/>
          </a:xfrm>
        </p:spPr>
        <p:txBody>
          <a:bodyPr/>
          <a:lstStyle/>
          <a:p>
            <a:pPr algn="l"/>
            <a:r>
              <a:rPr lang="en-US" altLang="ko-KR" sz="2400" dirty="0"/>
              <a:t>I. </a:t>
            </a:r>
            <a:r>
              <a:rPr lang="ko-KR" altLang="en-US" sz="2400" dirty="0" smtClean="0"/>
              <a:t>연구 내용</a:t>
            </a:r>
            <a:endParaRPr lang="ko-KR" altLang="en-US" sz="2400" dirty="0"/>
          </a:p>
        </p:txBody>
      </p:sp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7" name="AutoShape 118"/>
          <p:cNvSpPr>
            <a:spLocks noChangeArrowheads="1"/>
          </p:cNvSpPr>
          <p:nvPr/>
        </p:nvSpPr>
        <p:spPr bwMode="auto">
          <a:xfrm>
            <a:off x="1881390" y="2077981"/>
            <a:ext cx="5437956" cy="121770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DB6FF">
                  <a:gamma/>
                  <a:tint val="19216"/>
                  <a:invGamma/>
                </a:srgbClr>
              </a:gs>
              <a:gs pos="100000">
                <a:srgbClr val="6DB6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tIns="36000" anchor="ctr"/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sz="16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청소년관련기관 학교폭력 대응관련 사업 현황</a:t>
            </a:r>
            <a:endParaRPr lang="en-US" altLang="ko-KR" sz="1600" dirty="0" smtClean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sz="16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학교폭력 대응관련 지역사회 네트워크 현황 및 사례</a:t>
            </a:r>
          </a:p>
        </p:txBody>
      </p:sp>
      <p:sp>
        <p:nvSpPr>
          <p:cNvPr id="35" name="모서리가 둥근 직사각형 34"/>
          <p:cNvSpPr/>
          <p:nvPr/>
        </p:nvSpPr>
        <p:spPr>
          <a:xfrm>
            <a:off x="1006416" y="1102676"/>
            <a:ext cx="7801355" cy="572224"/>
          </a:xfrm>
          <a:prstGeom prst="roundRect">
            <a:avLst>
              <a:gd name="adj" fmla="val 28535"/>
            </a:avLst>
          </a:prstGeom>
          <a:solidFill>
            <a:srgbClr val="3366CC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26000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6" name="Group 41"/>
          <p:cNvGrpSpPr>
            <a:grpSpLocks/>
          </p:cNvGrpSpPr>
          <p:nvPr/>
        </p:nvGrpSpPr>
        <p:grpSpPr bwMode="auto">
          <a:xfrm>
            <a:off x="684521" y="719742"/>
            <a:ext cx="990725" cy="838498"/>
            <a:chOff x="2758" y="2523"/>
            <a:chExt cx="345" cy="319"/>
          </a:xfrm>
        </p:grpSpPr>
        <p:pic>
          <p:nvPicPr>
            <p:cNvPr id="38" name="Picture 42" descr="shadow_1_m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>
              <a:off x="2758" y="2530"/>
              <a:ext cx="345" cy="312"/>
            </a:xfrm>
            <a:prstGeom prst="rect">
              <a:avLst/>
            </a:prstGeom>
            <a:noFill/>
          </p:spPr>
        </p:pic>
        <p:sp>
          <p:nvSpPr>
            <p:cNvPr id="39" name="Oval 43"/>
            <p:cNvSpPr>
              <a:spLocks noChangeArrowheads="1"/>
            </p:cNvSpPr>
            <p:nvPr/>
          </p:nvSpPr>
          <p:spPr bwMode="gray">
            <a:xfrm>
              <a:off x="2793" y="2523"/>
              <a:ext cx="272" cy="270"/>
            </a:xfrm>
            <a:prstGeom prst="ellipse">
              <a:avLst/>
            </a:prstGeom>
            <a:gradFill rotWithShape="1">
              <a:gsLst>
                <a:gs pos="0">
                  <a:srgbClr val="4695D6"/>
                </a:gs>
                <a:gs pos="100000">
                  <a:srgbClr val="4695D6">
                    <a:gamma/>
                    <a:tint val="19216"/>
                    <a:invGamma/>
                  </a:srgbClr>
                </a:gs>
              </a:gsLst>
              <a:lin ang="5400000" scaled="1"/>
            </a:gradFill>
            <a:ln w="12700" algn="ctr">
              <a:solidFill>
                <a:srgbClr val="4695D6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0" name="Picture 44" descr="light_cycle_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2882" y="2747"/>
              <a:ext cx="93" cy="47"/>
            </a:xfrm>
            <a:prstGeom prst="rect">
              <a:avLst/>
            </a:prstGeom>
            <a:noFill/>
          </p:spPr>
        </p:pic>
        <p:sp>
          <p:nvSpPr>
            <p:cNvPr id="41" name="Oval 45"/>
            <p:cNvSpPr>
              <a:spLocks noChangeArrowheads="1"/>
            </p:cNvSpPr>
            <p:nvPr/>
          </p:nvSpPr>
          <p:spPr bwMode="gray">
            <a:xfrm>
              <a:off x="2809" y="2540"/>
              <a:ext cx="240" cy="236"/>
            </a:xfrm>
            <a:prstGeom prst="ellipse">
              <a:avLst/>
            </a:prstGeom>
            <a:gradFill rotWithShape="1">
              <a:gsLst>
                <a:gs pos="0">
                  <a:srgbClr val="4695D6"/>
                </a:gs>
                <a:gs pos="100000">
                  <a:srgbClr val="4695D6">
                    <a:gamma/>
                    <a:tint val="72941"/>
                    <a:invGamma/>
                  </a:srgbClr>
                </a:gs>
              </a:gsLst>
              <a:lin ang="2700000" scaled="1"/>
            </a:gradFill>
            <a:ln w="9525" algn="ctr">
              <a:solidFill>
                <a:srgbClr val="4695D6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" name="Text Box 46"/>
          <p:cNvSpPr txBox="1">
            <a:spLocks noChangeArrowheads="1"/>
          </p:cNvSpPr>
          <p:nvPr/>
        </p:nvSpPr>
        <p:spPr bwMode="gray">
          <a:xfrm>
            <a:off x="671820" y="783634"/>
            <a:ext cx="100508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ko-KR" sz="2800" b="1" dirty="0" smtClean="0">
                <a:solidFill>
                  <a:srgbClr val="FFFFFF"/>
                </a:solidFill>
                <a:latin typeface="Candara" pitchFamily="34" charset="0"/>
                <a:ea typeface="굴림" pitchFamily="50" charset="-127"/>
              </a:rPr>
              <a:t>02</a:t>
            </a:r>
            <a:endParaRPr lang="en-US" altLang="ko-KR" sz="2800" b="1" dirty="0">
              <a:solidFill>
                <a:srgbClr val="FFFFFF"/>
              </a:solidFill>
              <a:latin typeface="Candara" pitchFamily="34" charset="0"/>
              <a:ea typeface="굴림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667487" y="1173344"/>
            <a:ext cx="74638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학교폭력 대응관련 지역사회 네트워크 현황조사</a:t>
            </a:r>
            <a:endParaRPr lang="ko-KR" alt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3" name="Rectangle 166"/>
          <p:cNvSpPr>
            <a:spLocks noChangeArrowheads="1"/>
          </p:cNvSpPr>
          <p:nvPr/>
        </p:nvSpPr>
        <p:spPr bwMode="auto">
          <a:xfrm>
            <a:off x="1566122" y="1829637"/>
            <a:ext cx="1253990" cy="3873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0" tIns="0" rIns="0" bIns="0" anchor="t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연구내용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6543294" y="5227108"/>
            <a:ext cx="5472608" cy="5914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4" name="모서리가 둥근 직사각형 33"/>
          <p:cNvSpPr/>
          <p:nvPr/>
        </p:nvSpPr>
        <p:spPr>
          <a:xfrm>
            <a:off x="652276" y="3433443"/>
            <a:ext cx="7932628" cy="3091901"/>
          </a:xfrm>
          <a:prstGeom prst="roundRect">
            <a:avLst>
              <a:gd name="adj" fmla="val 3050"/>
            </a:avLst>
          </a:prstGeom>
          <a:noFill/>
          <a:ln w="57150">
            <a:solidFill>
              <a:srgbClr val="558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34537408"/>
              </p:ext>
            </p:extLst>
          </p:nvPr>
        </p:nvGraphicFramePr>
        <p:xfrm>
          <a:off x="684520" y="4184694"/>
          <a:ext cx="2015271" cy="208482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15271"/>
              </a:tblGrid>
              <a:tr h="208482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 smtClean="0">
                          <a:effectLst/>
                        </a:rPr>
                        <a:t>청소년수련관 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0" dirty="0" smtClean="0">
                          <a:effectLst/>
                        </a:rPr>
                        <a:t>A</a:t>
                      </a:r>
                      <a:r>
                        <a:rPr lang="ko-KR" altLang="en-US" sz="1500" b="1" kern="0" spc="0" dirty="0" err="1" smtClean="0">
                          <a:effectLst/>
                        </a:rPr>
                        <a:t>청소년문화의집</a:t>
                      </a:r>
                      <a:endParaRPr lang="ko-KR" altLang="en-US" sz="1500" b="1" kern="0" spc="0" dirty="0" smtClean="0"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0" dirty="0" smtClean="0">
                          <a:effectLst/>
                        </a:rPr>
                        <a:t>B</a:t>
                      </a:r>
                      <a:r>
                        <a:rPr lang="ko-KR" altLang="en-US" sz="1500" b="1" kern="0" spc="0" dirty="0" err="1" smtClean="0">
                          <a:effectLst/>
                        </a:rPr>
                        <a:t>청소년문화의집</a:t>
                      </a:r>
                      <a:r>
                        <a:rPr lang="ko-KR" altLang="en-US" sz="1500" b="1" kern="0" spc="0" dirty="0" smtClean="0">
                          <a:effectLst/>
                        </a:rPr>
                        <a:t> 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 smtClean="0">
                          <a:effectLst/>
                        </a:rPr>
                        <a:t>청소년상담복지센터</a:t>
                      </a:r>
                      <a:endParaRPr lang="ko-KR" altLang="en-US" sz="1500" b="1" kern="0" spc="0" dirty="0"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0" dirty="0">
                          <a:effectLst/>
                        </a:rPr>
                        <a:t>Wee</a:t>
                      </a:r>
                      <a:r>
                        <a:rPr lang="ko-KR" altLang="en-US" sz="1500" b="1" kern="0" spc="0" dirty="0">
                          <a:effectLst/>
                        </a:rPr>
                        <a:t>센터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>
                          <a:effectLst/>
                        </a:rPr>
                        <a:t>청소년자활지원관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 smtClean="0">
                          <a:effectLst/>
                        </a:rPr>
                        <a:t>고용복지지원센터</a:t>
                      </a:r>
                      <a:endParaRPr lang="en-US" altLang="ko-KR" sz="1500" b="1" kern="0" spc="0" dirty="0" smtClean="0">
                        <a:effectLst/>
                      </a:endParaRPr>
                    </a:p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kern="0" spc="0" dirty="0" smtClean="0">
                          <a:effectLst/>
                        </a:rPr>
                        <a:t>건강가정지원센터 </a:t>
                      </a:r>
                      <a:endParaRPr lang="ko-KR" altLang="en-US" sz="1500" b="1" kern="0" spc="0" dirty="0"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30172508"/>
              </p:ext>
            </p:extLst>
          </p:nvPr>
        </p:nvGraphicFramePr>
        <p:xfrm>
          <a:off x="4743094" y="3433443"/>
          <a:ext cx="3600400" cy="323621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600400"/>
              </a:tblGrid>
              <a:tr h="3168649"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400" b="1" kern="0" spc="-40" dirty="0" smtClean="0">
                          <a:effectLst/>
                        </a:rPr>
                        <a:t>학교폭력관련 </a:t>
                      </a:r>
                      <a:r>
                        <a:rPr lang="ko-KR" altLang="en-US" sz="1400" b="1" kern="0" spc="-40" dirty="0">
                          <a:effectLst/>
                        </a:rPr>
                        <a:t>사업구조 </a:t>
                      </a:r>
                    </a:p>
                    <a:p>
                      <a:pPr marL="161290" marR="0" indent="-2857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400" b="1" kern="0" spc="-80" dirty="0" smtClean="0">
                          <a:effectLst/>
                        </a:rPr>
                        <a:t>학교폭력관련 </a:t>
                      </a:r>
                      <a:r>
                        <a:rPr lang="ko-KR" altLang="en-US" sz="1400" b="1" kern="0" spc="-80" dirty="0">
                          <a:effectLst/>
                        </a:rPr>
                        <a:t>교육프로그램</a:t>
                      </a:r>
                      <a:r>
                        <a:rPr lang="ko-KR" altLang="en-US" sz="1400" b="1" kern="0" spc="-40" dirty="0">
                          <a:effectLst/>
                        </a:rPr>
                        <a:t> 현황 </a:t>
                      </a:r>
                    </a:p>
                    <a:p>
                      <a:pPr marL="161290" marR="0" indent="-2857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400" b="1" kern="0" spc="-110" dirty="0" smtClean="0">
                          <a:effectLst/>
                        </a:rPr>
                        <a:t>학교폭력 </a:t>
                      </a:r>
                      <a:r>
                        <a:rPr lang="ko-KR" altLang="en-US" sz="1400" b="1" kern="0" spc="-110" dirty="0">
                          <a:effectLst/>
                        </a:rPr>
                        <a:t>전담 인력 및 예산</a:t>
                      </a:r>
                      <a:r>
                        <a:rPr lang="ko-KR" altLang="en-US" sz="1400" b="1" kern="0" spc="-40" dirty="0">
                          <a:effectLst/>
                        </a:rPr>
                        <a:t> 배치 현황 </a:t>
                      </a:r>
                    </a:p>
                    <a:p>
                      <a:pPr marL="285750" marR="0" indent="-2857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400" b="1" kern="0" spc="-40" dirty="0" smtClean="0">
                          <a:effectLst/>
                        </a:rPr>
                        <a:t>연계사업 </a:t>
                      </a:r>
                      <a:r>
                        <a:rPr lang="ko-KR" altLang="en-US" sz="1400" b="1" kern="0" spc="-40" dirty="0">
                          <a:effectLst/>
                        </a:rPr>
                        <a:t>구조</a:t>
                      </a:r>
                      <a:r>
                        <a:rPr lang="en-US" altLang="ko-KR" sz="1400" b="1" kern="0" spc="-40" dirty="0">
                          <a:effectLst/>
                        </a:rPr>
                        <a:t>(</a:t>
                      </a:r>
                      <a:r>
                        <a:rPr lang="ko-KR" altLang="en-US" sz="1400" b="1" kern="0" spc="-40" dirty="0">
                          <a:effectLst/>
                        </a:rPr>
                        <a:t>학교 및 지역사회</a:t>
                      </a:r>
                      <a:r>
                        <a:rPr lang="en-US" altLang="ko-KR" sz="1400" b="1" kern="0" spc="-40" dirty="0">
                          <a:effectLst/>
                        </a:rPr>
                        <a:t>)</a:t>
                      </a:r>
                      <a:endParaRPr lang="ko-KR" altLang="en-US" sz="1400" b="1" kern="0" spc="-40" dirty="0">
                        <a:effectLst/>
                      </a:endParaRPr>
                    </a:p>
                    <a:p>
                      <a:pPr marL="142240" marR="0" indent="-2857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400" b="1" kern="0" spc="-40" dirty="0" smtClean="0">
                          <a:effectLst/>
                        </a:rPr>
                        <a:t>학교폭력 </a:t>
                      </a:r>
                      <a:r>
                        <a:rPr lang="ko-KR" altLang="en-US" sz="1400" b="1" kern="0" spc="-40" dirty="0">
                          <a:effectLst/>
                        </a:rPr>
                        <a:t>대응 관련 제공 가능한 서비스</a:t>
                      </a:r>
                    </a:p>
                    <a:p>
                      <a:pPr marL="142240" marR="0" indent="-2857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400" b="1" kern="0" spc="-70" dirty="0" smtClean="0">
                          <a:effectLst/>
                        </a:rPr>
                        <a:t>학교폭력 </a:t>
                      </a:r>
                      <a:r>
                        <a:rPr lang="ko-KR" altLang="en-US" sz="1400" b="1" kern="0" spc="-70" dirty="0">
                          <a:effectLst/>
                        </a:rPr>
                        <a:t>대응관련 지원에 대한 </a:t>
                      </a:r>
                      <a:r>
                        <a:rPr lang="ko-KR" altLang="en-US" sz="1400" b="1" kern="0" spc="-70" dirty="0" smtClean="0">
                          <a:effectLst/>
                        </a:rPr>
                        <a:t>발전방안</a:t>
                      </a:r>
                      <a:endParaRPr lang="en-US" altLang="ko-KR" sz="1400" b="1" kern="0" spc="-70" dirty="0" smtClean="0">
                        <a:effectLst/>
                      </a:endParaRPr>
                    </a:p>
                    <a:p>
                      <a:pPr marL="142240" marR="0" indent="-2857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altLang="ko-KR" sz="1400" b="1" kern="0" spc="-7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285750" marR="0" indent="-2857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400" b="1" kern="0" spc="-40" dirty="0" smtClean="0">
                          <a:effectLst/>
                        </a:rPr>
                        <a:t>학교폭력 대응 지원 현황</a:t>
                      </a:r>
                    </a:p>
                    <a:p>
                      <a:pPr marL="285750" marR="0" indent="-2857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400" b="1" kern="0" spc="-80" dirty="0" smtClean="0">
                          <a:effectLst/>
                        </a:rPr>
                        <a:t>학교폭력 지원가능 서비스</a:t>
                      </a:r>
                      <a:endParaRPr lang="ko-KR" altLang="en-US" sz="1400" b="1" kern="0" spc="-40" dirty="0" smtClean="0"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40" dirty="0" smtClean="0">
                          <a:effectLst/>
                        </a:rPr>
                        <a:t>       - </a:t>
                      </a:r>
                      <a:r>
                        <a:rPr lang="ko-KR" altLang="en-US" sz="1400" b="1" kern="0" spc="-40" dirty="0" smtClean="0">
                          <a:effectLst/>
                        </a:rPr>
                        <a:t>가해 및 피해 학생 대상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40" dirty="0" smtClean="0">
                          <a:effectLst/>
                        </a:rPr>
                        <a:t>       - </a:t>
                      </a:r>
                      <a:r>
                        <a:rPr lang="ko-KR" altLang="en-US" sz="1400" b="1" kern="0" spc="-40" dirty="0" smtClean="0">
                          <a:effectLst/>
                        </a:rPr>
                        <a:t>학부모 대상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40" dirty="0" smtClean="0">
                          <a:effectLst/>
                        </a:rPr>
                        <a:t>       - </a:t>
                      </a:r>
                      <a:r>
                        <a:rPr lang="ko-KR" altLang="en-US" sz="1400" b="1" kern="0" spc="-40" dirty="0" smtClean="0">
                          <a:effectLst/>
                        </a:rPr>
                        <a:t>교사 대상 </a:t>
                      </a:r>
                    </a:p>
                    <a:p>
                      <a:pPr marL="285750" marR="0" indent="-2857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400" b="1" kern="0" spc="-40" dirty="0" smtClean="0">
                          <a:effectLst/>
                        </a:rPr>
                        <a:t>연계 현황</a:t>
                      </a:r>
                    </a:p>
                    <a:p>
                      <a:pPr marL="76200" marR="0" indent="-2857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400" b="1" kern="0" spc="-40" dirty="0" smtClean="0">
                          <a:effectLst/>
                        </a:rPr>
                        <a:t>학교폭력 대응관련 지원에 대한 발전방안</a:t>
                      </a:r>
                      <a:endParaRPr lang="ko-KR" altLang="en-US" sz="1400" b="1" kern="0" spc="-4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42240" marR="0" indent="-2857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ko-KR" altLang="en-US" sz="1400" b="1" kern="0" spc="-4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70432646"/>
              </p:ext>
            </p:extLst>
          </p:nvPr>
        </p:nvGraphicFramePr>
        <p:xfrm>
          <a:off x="2551791" y="3939184"/>
          <a:ext cx="1800200" cy="259569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800200"/>
              </a:tblGrid>
              <a:tr h="259569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 smtClean="0">
                          <a:effectLst/>
                        </a:rPr>
                        <a:t>정신건강증진센터</a:t>
                      </a:r>
                      <a:endParaRPr lang="en-US" altLang="ko-KR" sz="1500" b="1" kern="0" spc="0" dirty="0" smtClean="0"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 smtClean="0">
                          <a:effectLst/>
                        </a:rPr>
                        <a:t>종합사회복지관 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 smtClean="0">
                          <a:effectLst/>
                        </a:rPr>
                        <a:t>지역아동센터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0" dirty="0" smtClean="0">
                          <a:effectLst/>
                        </a:rPr>
                        <a:t>A</a:t>
                      </a:r>
                      <a:r>
                        <a:rPr lang="ko-KR" altLang="en-US" sz="1500" b="1" kern="0" spc="0" dirty="0" smtClean="0">
                          <a:effectLst/>
                        </a:rPr>
                        <a:t>대안학교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0" dirty="0" smtClean="0">
                          <a:effectLst/>
                        </a:rPr>
                        <a:t>B</a:t>
                      </a:r>
                      <a:r>
                        <a:rPr lang="ko-KR" altLang="en-US" sz="1500" b="1" kern="0" spc="0" dirty="0" smtClean="0">
                          <a:effectLst/>
                        </a:rPr>
                        <a:t>대안학교 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 smtClean="0">
                          <a:effectLst/>
                        </a:rPr>
                        <a:t>자원봉사센터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 smtClean="0">
                          <a:effectLst/>
                        </a:rPr>
                        <a:t>보호관찰소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 smtClean="0">
                          <a:effectLst/>
                        </a:rPr>
                        <a:t>경찰서</a:t>
                      </a: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  <p:sp>
        <p:nvSpPr>
          <p:cNvPr id="50" name="모서리가 둥근 직사각형 49"/>
          <p:cNvSpPr/>
          <p:nvPr/>
        </p:nvSpPr>
        <p:spPr>
          <a:xfrm>
            <a:off x="1491845" y="3703698"/>
            <a:ext cx="2119893" cy="390897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">
              <a:rot lat="0" lon="0" rev="20400000"/>
            </a:lightRig>
          </a:scene3d>
          <a:sp3d>
            <a:bevelT w="254000"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HY헤드라인M"/>
                <a:ea typeface="HY헤드라인M"/>
              </a:rPr>
              <a:t>조사  대상 및 내용</a:t>
            </a:r>
            <a:endParaRPr kumimoji="1" lang="en-US" altLang="ko-KR" sz="1600" b="1" kern="10" dirty="0" smtClean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latin typeface="HY헤드라인M"/>
              <a:ea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079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76991981"/>
              </p:ext>
            </p:extLst>
          </p:nvPr>
        </p:nvGraphicFramePr>
        <p:xfrm>
          <a:off x="509398" y="1052736"/>
          <a:ext cx="8496944" cy="54234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496944"/>
              </a:tblGrid>
              <a:tr h="492993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700" dirty="0"/>
                    </a:p>
                  </a:txBody>
                  <a:tcPr anchor="ctr"/>
                </a:tc>
              </a:tr>
              <a:tr h="10911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1" dirty="0" smtClean="0">
                          <a:latin typeface="+mn-lt"/>
                        </a:rPr>
                        <a:t>산발적으로 시행되고 있는 지역사회 내 학교폭력 관련 업무를 </a:t>
                      </a:r>
                      <a:endParaRPr lang="en-US" altLang="ko-KR" sz="2200" b="1" dirty="0" smtClean="0">
                        <a:latin typeface="+mn-lt"/>
                      </a:endParaRPr>
                    </a:p>
                    <a:p>
                      <a:pPr marL="342900" marR="0" lvl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1" dirty="0" smtClean="0">
                          <a:latin typeface="+mn-lt"/>
                        </a:rPr>
                        <a:t>총괄 조정 할 수 있는 역할 필요</a:t>
                      </a:r>
                      <a:endParaRPr lang="en-US" altLang="ko-KR" sz="2200" b="1" dirty="0" smtClean="0">
                        <a:latin typeface="+mn-lt"/>
                      </a:endParaRPr>
                    </a:p>
                  </a:txBody>
                  <a:tcPr anchor="ctr"/>
                </a:tc>
              </a:tr>
              <a:tr h="10081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1" dirty="0" smtClean="0">
                          <a:latin typeface="+mn-lt"/>
                        </a:rPr>
                        <a:t>체계적인 예방 프로그램의 지속적 운영</a:t>
                      </a:r>
                      <a:endParaRPr lang="ko-KR" altLang="en-US" sz="2200" b="1" dirty="0" smtClean="0">
                        <a:latin typeface="+mn-lt"/>
                        <a:ea typeface="나눔바른고딕" pitchFamily="50" charset="-127"/>
                      </a:endParaRPr>
                    </a:p>
                  </a:txBody>
                  <a:tcPr anchor="ctr"/>
                </a:tc>
              </a:tr>
              <a:tr h="11521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1" dirty="0" smtClean="0">
                          <a:latin typeface="+mn-lt"/>
                        </a:rPr>
                        <a:t>가</a:t>
                      </a:r>
                      <a:r>
                        <a:rPr lang="en-US" altLang="ko-KR" sz="2200" b="1" dirty="0" smtClean="0">
                          <a:latin typeface="+mn-lt"/>
                        </a:rPr>
                        <a:t>·</a:t>
                      </a:r>
                      <a:r>
                        <a:rPr lang="ko-KR" altLang="en-US" sz="2200" b="1" dirty="0" smtClean="0">
                          <a:latin typeface="+mn-lt"/>
                        </a:rPr>
                        <a:t>피해 학생을 종합적으로 지원할 수 있는 관련 기관의 연계시스템 필요</a:t>
                      </a:r>
                      <a:endParaRPr lang="ko-KR" altLang="en-US" sz="2200" b="1" dirty="0" smtClean="0">
                        <a:latin typeface="+mn-lt"/>
                        <a:ea typeface="나눔바른고딕" pitchFamily="50" charset="-127"/>
                      </a:endParaRPr>
                    </a:p>
                  </a:txBody>
                  <a:tcPr anchor="ctr"/>
                </a:tc>
              </a:tr>
              <a:tr h="105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1" dirty="0" smtClean="0">
                          <a:latin typeface="+mn-lt"/>
                        </a:rPr>
                        <a:t>안정적인 네트워크를 운영을 지원할 수 있는 지원 방안 필요</a:t>
                      </a:r>
                      <a:endParaRPr lang="en-US" altLang="ko-KR" sz="2200" b="1" dirty="0" smtClean="0">
                        <a:latin typeface="+mn-lt"/>
                      </a:endParaRPr>
                    </a:p>
                  </a:txBody>
                  <a:tcPr anchor="ctr"/>
                </a:tc>
              </a:tr>
              <a:tr h="626023">
                <a:tc>
                  <a:txBody>
                    <a:bodyPr/>
                    <a:lstStyle/>
                    <a:p>
                      <a:pPr lvl="0" algn="l" latinLnBrk="1">
                        <a:lnSpc>
                          <a:spcPct val="100000"/>
                        </a:lnSpc>
                      </a:pPr>
                      <a:endParaRPr lang="en-US" altLang="ko-KR" sz="2200" b="1" dirty="0" smtClean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텍스트 개체 틀 10"/>
          <p:cNvSpPr>
            <a:spLocks noGrp="1"/>
          </p:cNvSpPr>
          <p:nvPr>
            <p:ph type="body" sz="quarter" idx="11"/>
          </p:nvPr>
        </p:nvSpPr>
        <p:spPr>
          <a:xfrm>
            <a:off x="177925" y="116632"/>
            <a:ext cx="4032300" cy="476250"/>
          </a:xfrm>
        </p:spPr>
        <p:txBody>
          <a:bodyPr/>
          <a:lstStyle/>
          <a:p>
            <a:pPr algn="l"/>
            <a:r>
              <a:rPr lang="en-US" altLang="ko-KR" sz="2400" dirty="0"/>
              <a:t>I. </a:t>
            </a:r>
            <a:r>
              <a:rPr lang="ko-KR" altLang="en-US" sz="2400" dirty="0" smtClean="0"/>
              <a:t>연구 내용</a:t>
            </a:r>
            <a:endParaRPr lang="ko-KR" altLang="en-US" sz="2400" dirty="0"/>
          </a:p>
        </p:txBody>
      </p:sp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2" name="Rectangle 166"/>
          <p:cNvSpPr>
            <a:spLocks noChangeArrowheads="1"/>
          </p:cNvSpPr>
          <p:nvPr/>
        </p:nvSpPr>
        <p:spPr bwMode="auto">
          <a:xfrm>
            <a:off x="539552" y="832491"/>
            <a:ext cx="2398381" cy="58197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0" tIns="0" rIns="0" bIns="0" anchor="t"/>
          <a:lstStyle/>
          <a:p>
            <a:pPr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문제점 및 시사점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169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/>
          <p:cNvSpPr>
            <a:spLocks noGrp="1"/>
          </p:cNvSpPr>
          <p:nvPr>
            <p:ph type="body" sz="quarter" idx="11"/>
          </p:nvPr>
        </p:nvSpPr>
        <p:spPr>
          <a:xfrm>
            <a:off x="177925" y="116632"/>
            <a:ext cx="4032300" cy="476250"/>
          </a:xfrm>
        </p:spPr>
        <p:txBody>
          <a:bodyPr/>
          <a:lstStyle/>
          <a:p>
            <a:pPr algn="l"/>
            <a:r>
              <a:rPr lang="en-US" altLang="ko-KR" sz="2400" dirty="0"/>
              <a:t>I. </a:t>
            </a:r>
            <a:r>
              <a:rPr lang="ko-KR" altLang="en-US" sz="2400" dirty="0" smtClean="0"/>
              <a:t>연구 내용</a:t>
            </a:r>
            <a:endParaRPr lang="ko-KR" altLang="en-US" sz="2400" dirty="0"/>
          </a:p>
        </p:txBody>
      </p:sp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7" name="AutoShape 118"/>
          <p:cNvSpPr>
            <a:spLocks noChangeArrowheads="1"/>
          </p:cNvSpPr>
          <p:nvPr/>
        </p:nvSpPr>
        <p:spPr bwMode="auto">
          <a:xfrm>
            <a:off x="1881390" y="2077981"/>
            <a:ext cx="5437956" cy="918971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DB6FF">
                  <a:gamma/>
                  <a:tint val="19216"/>
                  <a:invGamma/>
                </a:srgbClr>
              </a:gs>
              <a:gs pos="100000">
                <a:srgbClr val="6DB6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tIns="36000" anchor="ctr"/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ko-KR" altLang="en-US" sz="16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설문조사 결과분석</a:t>
            </a:r>
            <a:endParaRPr lang="en-US" altLang="ko-KR" sz="1600" dirty="0" smtClean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ko-KR" altLang="en-US" sz="16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면접조사 결과분석</a:t>
            </a:r>
          </a:p>
        </p:txBody>
      </p:sp>
      <p:sp>
        <p:nvSpPr>
          <p:cNvPr id="35" name="모서리가 둥근 직사각형 34"/>
          <p:cNvSpPr/>
          <p:nvPr/>
        </p:nvSpPr>
        <p:spPr>
          <a:xfrm>
            <a:off x="1006416" y="1102676"/>
            <a:ext cx="7801355" cy="572224"/>
          </a:xfrm>
          <a:prstGeom prst="roundRect">
            <a:avLst>
              <a:gd name="adj" fmla="val 28535"/>
            </a:avLst>
          </a:prstGeom>
          <a:solidFill>
            <a:srgbClr val="3366CC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26000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6" name="Group 41"/>
          <p:cNvGrpSpPr>
            <a:grpSpLocks/>
          </p:cNvGrpSpPr>
          <p:nvPr/>
        </p:nvGrpSpPr>
        <p:grpSpPr bwMode="auto">
          <a:xfrm>
            <a:off x="684521" y="719742"/>
            <a:ext cx="990725" cy="838498"/>
            <a:chOff x="2758" y="2523"/>
            <a:chExt cx="345" cy="319"/>
          </a:xfrm>
        </p:grpSpPr>
        <p:pic>
          <p:nvPicPr>
            <p:cNvPr id="38" name="Picture 42" descr="shadow_1_m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>
              <a:off x="2758" y="2530"/>
              <a:ext cx="345" cy="312"/>
            </a:xfrm>
            <a:prstGeom prst="rect">
              <a:avLst/>
            </a:prstGeom>
            <a:noFill/>
          </p:spPr>
        </p:pic>
        <p:sp>
          <p:nvSpPr>
            <p:cNvPr id="39" name="Oval 43"/>
            <p:cNvSpPr>
              <a:spLocks noChangeArrowheads="1"/>
            </p:cNvSpPr>
            <p:nvPr/>
          </p:nvSpPr>
          <p:spPr bwMode="gray">
            <a:xfrm>
              <a:off x="2793" y="2523"/>
              <a:ext cx="272" cy="270"/>
            </a:xfrm>
            <a:prstGeom prst="ellipse">
              <a:avLst/>
            </a:prstGeom>
            <a:gradFill rotWithShape="1">
              <a:gsLst>
                <a:gs pos="0">
                  <a:srgbClr val="4695D6"/>
                </a:gs>
                <a:gs pos="100000">
                  <a:srgbClr val="4695D6">
                    <a:gamma/>
                    <a:tint val="19216"/>
                    <a:invGamma/>
                  </a:srgbClr>
                </a:gs>
              </a:gsLst>
              <a:lin ang="5400000" scaled="1"/>
            </a:gradFill>
            <a:ln w="12700" algn="ctr">
              <a:solidFill>
                <a:srgbClr val="4695D6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0" name="Picture 44" descr="light_cycle_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2882" y="2747"/>
              <a:ext cx="93" cy="47"/>
            </a:xfrm>
            <a:prstGeom prst="rect">
              <a:avLst/>
            </a:prstGeom>
            <a:noFill/>
          </p:spPr>
        </p:pic>
        <p:sp>
          <p:nvSpPr>
            <p:cNvPr id="41" name="Oval 45"/>
            <p:cNvSpPr>
              <a:spLocks noChangeArrowheads="1"/>
            </p:cNvSpPr>
            <p:nvPr/>
          </p:nvSpPr>
          <p:spPr bwMode="gray">
            <a:xfrm>
              <a:off x="2809" y="2540"/>
              <a:ext cx="240" cy="236"/>
            </a:xfrm>
            <a:prstGeom prst="ellipse">
              <a:avLst/>
            </a:prstGeom>
            <a:gradFill rotWithShape="1">
              <a:gsLst>
                <a:gs pos="0">
                  <a:srgbClr val="4695D6"/>
                </a:gs>
                <a:gs pos="100000">
                  <a:srgbClr val="4695D6">
                    <a:gamma/>
                    <a:tint val="72941"/>
                    <a:invGamma/>
                  </a:srgbClr>
                </a:gs>
              </a:gsLst>
              <a:lin ang="2700000" scaled="1"/>
            </a:gradFill>
            <a:ln w="9525" algn="ctr">
              <a:solidFill>
                <a:srgbClr val="4695D6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" name="Text Box 46"/>
          <p:cNvSpPr txBox="1">
            <a:spLocks noChangeArrowheads="1"/>
          </p:cNvSpPr>
          <p:nvPr/>
        </p:nvSpPr>
        <p:spPr bwMode="gray">
          <a:xfrm>
            <a:off x="671820" y="783634"/>
            <a:ext cx="100508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ko-KR" sz="2800" b="1" dirty="0" smtClean="0">
                <a:solidFill>
                  <a:srgbClr val="FFFFFF"/>
                </a:solidFill>
                <a:latin typeface="Candara" pitchFamily="34" charset="0"/>
                <a:ea typeface="굴림" pitchFamily="50" charset="-127"/>
              </a:rPr>
              <a:t>03</a:t>
            </a:r>
            <a:endParaRPr lang="en-US" altLang="ko-KR" sz="2800" b="1" dirty="0">
              <a:solidFill>
                <a:srgbClr val="FFFFFF"/>
              </a:solidFill>
              <a:latin typeface="Candara" pitchFamily="34" charset="0"/>
              <a:ea typeface="굴림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667487" y="1173344"/>
            <a:ext cx="74638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실태 조사 분석</a:t>
            </a:r>
            <a:endParaRPr lang="ko-KR" alt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3" name="Rectangle 166"/>
          <p:cNvSpPr>
            <a:spLocks noChangeArrowheads="1"/>
          </p:cNvSpPr>
          <p:nvPr/>
        </p:nvSpPr>
        <p:spPr bwMode="auto">
          <a:xfrm>
            <a:off x="1566122" y="1829637"/>
            <a:ext cx="1253990" cy="3873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0" tIns="0" rIns="0" bIns="0" anchor="t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연구내용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6543294" y="5227108"/>
            <a:ext cx="5472608" cy="5914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0" name="그룹 6"/>
          <p:cNvGrpSpPr/>
          <p:nvPr/>
        </p:nvGrpSpPr>
        <p:grpSpPr>
          <a:xfrm>
            <a:off x="1006416" y="3521682"/>
            <a:ext cx="1449733" cy="1052531"/>
            <a:chOff x="1500916" y="3537012"/>
            <a:chExt cx="2031369" cy="1584176"/>
          </a:xfrm>
          <a:solidFill>
            <a:schemeClr val="tx2"/>
          </a:solidFill>
        </p:grpSpPr>
        <p:sp>
          <p:nvSpPr>
            <p:cNvPr id="21" name="타원 20"/>
            <p:cNvSpPr/>
            <p:nvPr/>
          </p:nvSpPr>
          <p:spPr>
            <a:xfrm>
              <a:off x="1727684" y="3537012"/>
              <a:ext cx="1584176" cy="1584176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soft" dir="t">
                <a:rot lat="0" lon="0" rev="20400000"/>
              </a:lightRig>
            </a:scene3d>
            <a:sp3d>
              <a:bevelT w="254000" h="508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endParaRPr lang="ko-KR" altLang="en-US" sz="1600" spc="-120" dirty="0" smtClean="0">
                <a:gradFill>
                  <a:gsLst>
                    <a:gs pos="0">
                      <a:prstClr val="white">
                        <a:alpha val="88000"/>
                      </a:prstClr>
                    </a:gs>
                    <a:gs pos="100000">
                      <a:prstClr val="white">
                        <a:alpha val="88000"/>
                      </a:prstClr>
                    </a:gs>
                  </a:gsLst>
                  <a:lin ang="5400000" scaled="0"/>
                </a:gra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00916" y="3848433"/>
              <a:ext cx="2031369" cy="880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설</a:t>
              </a:r>
              <a:r>
                <a:rPr lang="ko-KR" altLang="en-US" sz="1600" b="1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문</a:t>
              </a:r>
              <a:endParaRPr lang="en-US" altLang="ko-KR" sz="1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조사</a:t>
              </a:r>
              <a:endParaRPr lang="ko-KR" altLang="en-US" sz="16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3" name="모서리가 둥근 직사각형 22"/>
          <p:cNvSpPr/>
          <p:nvPr/>
        </p:nvSpPr>
        <p:spPr>
          <a:xfrm>
            <a:off x="3177795" y="3133614"/>
            <a:ext cx="5336602" cy="1912965"/>
          </a:xfrm>
          <a:prstGeom prst="roundRect">
            <a:avLst>
              <a:gd name="adj" fmla="val 3042"/>
            </a:avLst>
          </a:prstGeom>
          <a:solidFill>
            <a:schemeClr val="bg1"/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t" anchorCtr="0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kumimoji="1" lang="ko-KR" altLang="en-US" sz="1400" kern="10" spc="-150" dirty="0" smtClean="0">
              <a:ln w="9525">
                <a:noFill/>
                <a:round/>
                <a:headEnd/>
                <a:tailEnd/>
              </a:ln>
              <a:solidFill>
                <a:schemeClr val="tx1">
                  <a:lumMod val="50000"/>
                  <a:lumOff val="50000"/>
                </a:schemeClr>
              </a:solidFill>
              <a:latin typeface="HY헤드라인M"/>
              <a:ea typeface="HY헤드라인M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3357685" y="3221838"/>
            <a:ext cx="5001755" cy="1719623"/>
          </a:xfrm>
          <a:prstGeom prst="roundRect">
            <a:avLst>
              <a:gd name="adj" fmla="val 847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t" anchorCtr="0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kumimoji="1" lang="ko-KR" altLang="en-US" sz="1400" kern="10" spc="-150" dirty="0" smtClean="0">
              <a:ln w="9525">
                <a:noFill/>
                <a:round/>
                <a:headEnd/>
                <a:tailEnd/>
              </a:ln>
              <a:solidFill>
                <a:schemeClr val="accent2">
                  <a:lumMod val="20000"/>
                  <a:lumOff val="80000"/>
                </a:schemeClr>
              </a:solidFill>
              <a:latin typeface="HY헤드라인M"/>
              <a:ea typeface="HY헤드라인M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 flipV="1">
            <a:off x="2241692" y="4047947"/>
            <a:ext cx="936103" cy="1"/>
          </a:xfrm>
          <a:prstGeom prst="line">
            <a:avLst/>
          </a:prstGeom>
          <a:ln w="25400"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357686" y="3140968"/>
            <a:ext cx="5001754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600" b="1" dirty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학</a:t>
            </a:r>
            <a:r>
              <a:rPr lang="ko-KR" altLang="en-US" sz="1600" b="1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교 밖 폭력 실태조사 </a:t>
            </a:r>
            <a:endParaRPr lang="en-US" altLang="ko-KR" sz="1600" b="1" dirty="0">
              <a:solidFill>
                <a:schemeClr val="accent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대상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4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총 </a:t>
            </a:r>
            <a:r>
              <a:rPr lang="en-US" altLang="ko-KR" sz="14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1,186</a:t>
            </a:r>
            <a:r>
              <a:rPr lang="ko-KR" altLang="en-US" sz="14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명 참여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남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: 698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여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: 488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초등학생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23.8%,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중학생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44.4%,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고등학생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31.8%)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-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내용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: 1)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학교 밖 폭력에 대한 인식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2)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실태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 -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분석방법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: SPSS18.0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활용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빈도분석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교차분석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T-TEST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및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ANOVA)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3177795" y="5088870"/>
            <a:ext cx="5336602" cy="1613893"/>
          </a:xfrm>
          <a:prstGeom prst="roundRect">
            <a:avLst>
              <a:gd name="adj" fmla="val 3042"/>
            </a:avLst>
          </a:prstGeom>
          <a:solidFill>
            <a:schemeClr val="bg1"/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t" anchorCtr="0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kumimoji="1" lang="ko-KR" altLang="en-US" sz="1400" kern="10" spc="-150" dirty="0" smtClean="0">
              <a:ln w="9525">
                <a:noFill/>
                <a:round/>
                <a:headEnd/>
                <a:tailEnd/>
              </a:ln>
              <a:solidFill>
                <a:schemeClr val="tx1">
                  <a:lumMod val="50000"/>
                  <a:lumOff val="50000"/>
                </a:schemeClr>
              </a:solidFill>
              <a:latin typeface="HY헤드라인M"/>
              <a:ea typeface="HY헤드라인M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3357684" y="5160308"/>
            <a:ext cx="5001755" cy="1416619"/>
          </a:xfrm>
          <a:prstGeom prst="roundRect">
            <a:avLst>
              <a:gd name="adj" fmla="val 847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t" anchorCtr="0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kumimoji="1" lang="ko-KR" altLang="en-US" sz="1400" kern="10" spc="-150" dirty="0" smtClean="0">
              <a:ln w="9525">
                <a:noFill/>
                <a:round/>
                <a:headEnd/>
                <a:tailEnd/>
              </a:ln>
              <a:solidFill>
                <a:schemeClr val="accent2">
                  <a:lumMod val="20000"/>
                  <a:lumOff val="80000"/>
                </a:schemeClr>
              </a:solidFill>
              <a:latin typeface="HY헤드라인M"/>
              <a:ea typeface="HY헤드라인M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57686" y="5099599"/>
            <a:ext cx="42703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600" b="1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학교 밖 폭력 면담 조사 </a:t>
            </a:r>
            <a:endParaRPr lang="en-US" altLang="ko-KR" sz="1600" b="1" dirty="0" smtClean="0">
              <a:solidFill>
                <a:schemeClr val="accent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대상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학교폭력 가해학생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15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명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-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내용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학교 밖 폭력에 대한 인식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대처방법 등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-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분석방법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주제분석 적용 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1" name="그룹 6"/>
          <p:cNvGrpSpPr/>
          <p:nvPr/>
        </p:nvGrpSpPr>
        <p:grpSpPr>
          <a:xfrm>
            <a:off x="1001504" y="5046579"/>
            <a:ext cx="1449733" cy="1052531"/>
            <a:chOff x="1500916" y="3537012"/>
            <a:chExt cx="2031369" cy="1584176"/>
          </a:xfrm>
          <a:solidFill>
            <a:schemeClr val="tx2"/>
          </a:solidFill>
        </p:grpSpPr>
        <p:sp>
          <p:nvSpPr>
            <p:cNvPr id="32" name="타원 31"/>
            <p:cNvSpPr/>
            <p:nvPr/>
          </p:nvSpPr>
          <p:spPr>
            <a:xfrm>
              <a:off x="1727684" y="3537012"/>
              <a:ext cx="1584176" cy="1584176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soft" dir="t">
                <a:rot lat="0" lon="0" rev="20400000"/>
              </a:lightRig>
            </a:scene3d>
            <a:sp3d>
              <a:bevelT w="254000" h="508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endParaRPr lang="ko-KR" altLang="en-US" sz="1600" spc="-120" dirty="0" smtClean="0">
                <a:gradFill>
                  <a:gsLst>
                    <a:gs pos="0">
                      <a:prstClr val="white">
                        <a:alpha val="88000"/>
                      </a:prstClr>
                    </a:gs>
                    <a:gs pos="100000">
                      <a:prstClr val="white">
                        <a:alpha val="88000"/>
                      </a:prstClr>
                    </a:gs>
                  </a:gsLst>
                  <a:lin ang="5400000" scaled="0"/>
                </a:gra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00916" y="3848433"/>
              <a:ext cx="2031369" cy="880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면담</a:t>
              </a:r>
              <a:endParaRPr lang="en-US" altLang="ko-KR" sz="1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조</a:t>
              </a:r>
              <a:r>
                <a:rPr lang="ko-KR" altLang="en-US" sz="1600" b="1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사</a:t>
              </a:r>
            </a:p>
          </p:txBody>
        </p:sp>
      </p:grpSp>
      <p:cxnSp>
        <p:nvCxnSpPr>
          <p:cNvPr id="44" name="직선 연결선 43"/>
          <p:cNvCxnSpPr/>
          <p:nvPr/>
        </p:nvCxnSpPr>
        <p:spPr>
          <a:xfrm flipV="1">
            <a:off x="2236780" y="5572844"/>
            <a:ext cx="936103" cy="1"/>
          </a:xfrm>
          <a:prstGeom prst="line">
            <a:avLst/>
          </a:prstGeom>
          <a:ln w="25400"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428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53488212"/>
              </p:ext>
            </p:extLst>
          </p:nvPr>
        </p:nvGraphicFramePr>
        <p:xfrm>
          <a:off x="509398" y="1100394"/>
          <a:ext cx="8496944" cy="4800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496944"/>
              </a:tblGrid>
              <a:tr h="392416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7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텍스트 개체 틀 10"/>
          <p:cNvSpPr>
            <a:spLocks noGrp="1"/>
          </p:cNvSpPr>
          <p:nvPr>
            <p:ph type="body" sz="quarter" idx="11"/>
          </p:nvPr>
        </p:nvSpPr>
        <p:spPr>
          <a:xfrm>
            <a:off x="177925" y="116632"/>
            <a:ext cx="4032300" cy="476250"/>
          </a:xfrm>
        </p:spPr>
        <p:txBody>
          <a:bodyPr/>
          <a:lstStyle/>
          <a:p>
            <a:pPr algn="l"/>
            <a:r>
              <a:rPr lang="en-US" altLang="ko-KR" sz="2400" dirty="0"/>
              <a:t>I. </a:t>
            </a:r>
            <a:r>
              <a:rPr lang="ko-KR" altLang="en-US" sz="2400" dirty="0" smtClean="0"/>
              <a:t>연구 내용</a:t>
            </a:r>
            <a:endParaRPr lang="ko-KR" altLang="en-US" sz="2400" dirty="0"/>
          </a:p>
        </p:txBody>
      </p:sp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2" name="Rectangle 166"/>
          <p:cNvSpPr>
            <a:spLocks noChangeArrowheads="1"/>
          </p:cNvSpPr>
          <p:nvPr/>
        </p:nvSpPr>
        <p:spPr bwMode="auto">
          <a:xfrm>
            <a:off x="539552" y="832491"/>
            <a:ext cx="2398381" cy="58197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0" tIns="0" rIns="0" bIns="0" anchor="t"/>
          <a:lstStyle/>
          <a:p>
            <a:pPr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문제점 및 시사점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" name="다이어그램 2"/>
          <p:cNvGraphicFramePr/>
          <p:nvPr>
            <p:extLst>
              <p:ext uri="{D42A27DB-BD31-4B8C-83A1-F6EECF244321}">
                <p14:modId xmlns:p14="http://schemas.microsoft.com/office/powerpoint/2010/main" xmlns="" val="3824369039"/>
              </p:ext>
            </p:extLst>
          </p:nvPr>
        </p:nvGraphicFramePr>
        <p:xfrm>
          <a:off x="532014" y="1988841"/>
          <a:ext cx="8419949" cy="29523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51053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" name="Picture 2" descr="C:\Users\hongga\Desktop\slogan_img07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404664"/>
            <a:ext cx="18669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3"/>
          <p:cNvSpPr txBox="1">
            <a:spLocks/>
          </p:cNvSpPr>
          <p:nvPr/>
        </p:nvSpPr>
        <p:spPr>
          <a:xfrm>
            <a:off x="4427984" y="2420888"/>
            <a:ext cx="4716016" cy="93610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kumimoji="1" lang="ko-KR" altLang="en-US" sz="2400" kern="0" dirty="0" smtClean="0">
                <a:solidFill>
                  <a:schemeClr val="tx1"/>
                </a:solidFill>
                <a:latin typeface="HY견고딕"/>
                <a:ea typeface="HY견고딕"/>
                <a:cs typeface="+mj-cs"/>
              </a:defRPr>
            </a:lvl1pPr>
          </a:lstStyle>
          <a:p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Ⅱ.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지역사회 학교폭력 관련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대응체계 구성방안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093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118"/>
          <p:cNvSpPr>
            <a:spLocks noChangeArrowheads="1"/>
          </p:cNvSpPr>
          <p:nvPr/>
        </p:nvSpPr>
        <p:spPr bwMode="auto">
          <a:xfrm>
            <a:off x="592811" y="4253068"/>
            <a:ext cx="8155653" cy="1815276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DB6FF">
                  <a:gamma/>
                  <a:tint val="19216"/>
                  <a:invGamma/>
                </a:srgbClr>
              </a:gs>
              <a:gs pos="100000">
                <a:srgbClr val="6DB6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tIns="36000" anchor="ctr"/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학교폭력을 예방하고 감소시키기 위한 그 간의 노력들은 학교 중심</a:t>
            </a:r>
            <a:endParaRPr lang="en-US" altLang="ko-KR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학교폭력 프로그램을 지역사회 주심으로 확대하여 실시할 필요</a:t>
            </a:r>
            <a:endParaRPr lang="en-US" altLang="ko-KR" dirty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숲 체험</a:t>
            </a:r>
            <a:r>
              <a:rPr lang="en-US" altLang="ko-KR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하이킹 프로그램</a:t>
            </a:r>
            <a:r>
              <a:rPr lang="en-US" altLang="ko-KR" dirty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등</a:t>
            </a:r>
            <a:endParaRPr lang="en-US" altLang="ko-KR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6543294" y="5227108"/>
            <a:ext cx="5472608" cy="5914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텍스트 개체 틀 10"/>
          <p:cNvSpPr txBox="1">
            <a:spLocks/>
          </p:cNvSpPr>
          <p:nvPr/>
        </p:nvSpPr>
        <p:spPr>
          <a:xfrm>
            <a:off x="177924" y="116632"/>
            <a:ext cx="8594600" cy="476250"/>
          </a:xfrm>
          <a:prstGeom prst="rect">
            <a:avLst/>
          </a:prstGeom>
        </p:spPr>
        <p:txBody>
          <a:bodyPr anchor="ctr"/>
          <a:lstStyle>
            <a:lvl1pPr marL="342900" indent="-34290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2400" dirty="0"/>
              <a:t>1</a:t>
            </a:r>
            <a:r>
              <a:rPr lang="en-US" altLang="ko-KR" sz="2400" dirty="0" smtClean="0"/>
              <a:t>. </a:t>
            </a:r>
            <a:r>
              <a:rPr lang="ko-KR" altLang="en-US" sz="2400" b="1" dirty="0" smtClean="0"/>
              <a:t>단기과제</a:t>
            </a:r>
            <a:r>
              <a:rPr lang="en-US" altLang="ko-KR" sz="2400" dirty="0" smtClean="0"/>
              <a:t> : </a:t>
            </a:r>
            <a:r>
              <a:rPr lang="ko-KR" altLang="en-US" sz="2400" dirty="0" smtClean="0"/>
              <a:t>지역사회 학교폭력 대응</a:t>
            </a:r>
            <a:endParaRPr lang="ko-KR" altLang="en-US" sz="2400" dirty="0"/>
          </a:p>
        </p:txBody>
      </p:sp>
      <p:sp>
        <p:nvSpPr>
          <p:cNvPr id="50" name="AutoShape 118"/>
          <p:cNvSpPr>
            <a:spLocks noChangeArrowheads="1"/>
          </p:cNvSpPr>
          <p:nvPr/>
        </p:nvSpPr>
        <p:spPr bwMode="auto">
          <a:xfrm>
            <a:off x="616871" y="1506884"/>
            <a:ext cx="8155653" cy="1815276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DB6FF">
                  <a:gamma/>
                  <a:tint val="19216"/>
                  <a:invGamma/>
                </a:srgbClr>
              </a:gs>
              <a:gs pos="100000">
                <a:srgbClr val="6DB6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tIns="36000" anchor="ctr"/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기존 네트워크들이 제대로 기능을 하지 못하고 있음</a:t>
            </a:r>
            <a:endParaRPr lang="en-US" altLang="ko-KR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네트워크를 구축하고 이를 관리하는 전문가가 필요</a:t>
            </a:r>
            <a:endParaRPr lang="en-US" altLang="ko-KR" dirty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일본</a:t>
            </a:r>
            <a:r>
              <a:rPr lang="en-US" altLang="ko-KR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dirty="0" err="1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유스어드바이저</a:t>
            </a:r>
            <a:endParaRPr lang="en-US" altLang="ko-KR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2" name="Group 112"/>
          <p:cNvGrpSpPr>
            <a:grpSpLocks/>
          </p:cNvGrpSpPr>
          <p:nvPr/>
        </p:nvGrpSpPr>
        <p:grpSpPr bwMode="auto">
          <a:xfrm>
            <a:off x="539552" y="978404"/>
            <a:ext cx="8232972" cy="674951"/>
            <a:chOff x="129" y="700"/>
            <a:chExt cx="5537" cy="341"/>
          </a:xfrm>
        </p:grpSpPr>
        <p:grpSp>
          <p:nvGrpSpPr>
            <p:cNvPr id="45" name="Group 113"/>
            <p:cNvGrpSpPr>
              <a:grpSpLocks/>
            </p:cNvGrpSpPr>
            <p:nvPr/>
          </p:nvGrpSpPr>
          <p:grpSpPr bwMode="auto">
            <a:xfrm>
              <a:off x="129" y="700"/>
              <a:ext cx="5537" cy="341"/>
              <a:chOff x="110" y="693"/>
              <a:chExt cx="5537" cy="341"/>
            </a:xfrm>
          </p:grpSpPr>
          <p:sp>
            <p:nvSpPr>
              <p:cNvPr id="47" name="AutoShape 114"/>
              <p:cNvSpPr>
                <a:spLocks noChangeArrowheads="1"/>
              </p:cNvSpPr>
              <p:nvPr/>
            </p:nvSpPr>
            <p:spPr bwMode="auto">
              <a:xfrm>
                <a:off x="125" y="722"/>
                <a:ext cx="5522" cy="28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37EC9"/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90000" anchor="ctr"/>
              <a:lstStyle/>
              <a:p>
                <a:pPr>
                  <a:defRPr/>
                </a:pPr>
                <a:endParaRPr lang="ko-KR" altLang="en-US" sz="2200" dirty="0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48" name="AutoShape 116"/>
              <p:cNvSpPr>
                <a:spLocks noChangeArrowheads="1"/>
              </p:cNvSpPr>
              <p:nvPr/>
            </p:nvSpPr>
            <p:spPr bwMode="auto">
              <a:xfrm>
                <a:off x="110" y="693"/>
                <a:ext cx="3553" cy="341"/>
              </a:xfrm>
              <a:prstGeom prst="roundRect">
                <a:avLst>
                  <a:gd name="adj" fmla="val 37023"/>
                </a:avLst>
              </a:prstGeom>
              <a:noFill/>
              <a:ln w="38100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>
                  <a:lnSpc>
                    <a:spcPct val="90000"/>
                  </a:lnSpc>
                  <a:defRPr/>
                </a:pPr>
                <a:r>
                  <a:rPr kumimoji="0" lang="en-US" altLang="ko-KR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1) </a:t>
                </a:r>
                <a:r>
                  <a:rPr kumimoji="0" lang="ko-KR" altLang="en-US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코디네이터의 양성 및 배치</a:t>
                </a:r>
                <a:endParaRPr lang="ko-KR" altLang="en-US" sz="2200" dirty="0">
                  <a:solidFill>
                    <a:srgbClr val="FFFF66"/>
                  </a:solidFill>
                  <a:latin typeface="HY견고딕" pitchFamily="18" charset="-127"/>
                  <a:ea typeface="HY견고딕" pitchFamily="18" charset="-127"/>
                  <a:sym typeface="Wingdings 3" pitchFamily="18" charset="2"/>
                </a:endParaRPr>
              </a:p>
            </p:txBody>
          </p:sp>
        </p:grpSp>
        <p:sp>
          <p:nvSpPr>
            <p:cNvPr id="46" name="Rectangle 117"/>
            <p:cNvSpPr>
              <a:spLocks noChangeArrowheads="1"/>
            </p:cNvSpPr>
            <p:nvPr/>
          </p:nvSpPr>
          <p:spPr bwMode="auto">
            <a:xfrm>
              <a:off x="181" y="736"/>
              <a:ext cx="36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>
                <a:lnSpc>
                  <a:spcPct val="100000"/>
                </a:lnSpc>
                <a:buSzTx/>
                <a:buFontTx/>
                <a:buNone/>
              </a:pPr>
              <a:endParaRPr lang="ko-KR" altLang="en-US" sz="2200"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79" name="직사각형 78"/>
          <p:cNvSpPr/>
          <p:nvPr/>
        </p:nvSpPr>
        <p:spPr>
          <a:xfrm>
            <a:off x="778609" y="3686188"/>
            <a:ext cx="3931424" cy="15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kern="0" dirty="0">
              <a:solidFill>
                <a:schemeClr val="bg1"/>
              </a:solidFill>
            </a:endParaRPr>
          </a:p>
        </p:txBody>
      </p:sp>
      <p:grpSp>
        <p:nvGrpSpPr>
          <p:cNvPr id="13" name="Group 112"/>
          <p:cNvGrpSpPr>
            <a:grpSpLocks/>
          </p:cNvGrpSpPr>
          <p:nvPr/>
        </p:nvGrpSpPr>
        <p:grpSpPr bwMode="auto">
          <a:xfrm>
            <a:off x="539552" y="3665201"/>
            <a:ext cx="8232972" cy="674951"/>
            <a:chOff x="129" y="700"/>
            <a:chExt cx="5537" cy="341"/>
          </a:xfrm>
        </p:grpSpPr>
        <p:grpSp>
          <p:nvGrpSpPr>
            <p:cNvPr id="14" name="Group 113"/>
            <p:cNvGrpSpPr>
              <a:grpSpLocks/>
            </p:cNvGrpSpPr>
            <p:nvPr/>
          </p:nvGrpSpPr>
          <p:grpSpPr bwMode="auto">
            <a:xfrm>
              <a:off x="129" y="700"/>
              <a:ext cx="5537" cy="341"/>
              <a:chOff x="110" y="693"/>
              <a:chExt cx="5537" cy="341"/>
            </a:xfrm>
          </p:grpSpPr>
          <p:sp>
            <p:nvSpPr>
              <p:cNvPr id="16" name="AutoShape 114"/>
              <p:cNvSpPr>
                <a:spLocks noChangeArrowheads="1"/>
              </p:cNvSpPr>
              <p:nvPr/>
            </p:nvSpPr>
            <p:spPr bwMode="auto">
              <a:xfrm>
                <a:off x="125" y="722"/>
                <a:ext cx="5522" cy="28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37EC9"/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90000" anchor="ctr"/>
              <a:lstStyle/>
              <a:p>
                <a:pPr>
                  <a:defRPr/>
                </a:pPr>
                <a:endParaRPr lang="ko-KR" altLang="en-US" sz="2200" dirty="0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7" name="AutoShape 116"/>
              <p:cNvSpPr>
                <a:spLocks noChangeArrowheads="1"/>
              </p:cNvSpPr>
              <p:nvPr/>
            </p:nvSpPr>
            <p:spPr bwMode="auto">
              <a:xfrm>
                <a:off x="110" y="693"/>
                <a:ext cx="3553" cy="341"/>
              </a:xfrm>
              <a:prstGeom prst="roundRect">
                <a:avLst>
                  <a:gd name="adj" fmla="val 37023"/>
                </a:avLst>
              </a:prstGeom>
              <a:noFill/>
              <a:ln w="38100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en-US" altLang="ko-KR" sz="2200" dirty="0">
                    <a:solidFill>
                      <a:srgbClr val="FFFF66"/>
                    </a:solidFill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2</a:t>
                </a:r>
                <a:r>
                  <a:rPr kumimoji="0" lang="en-US" altLang="ko-KR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) </a:t>
                </a:r>
                <a:r>
                  <a:rPr lang="ko-KR" altLang="en-US" sz="2200" dirty="0" smtClean="0">
                    <a:solidFill>
                      <a:srgbClr val="FFFF66"/>
                    </a:solidFill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지역사회 중심의 교육프로그램 개발 및 보급</a:t>
                </a:r>
                <a:endParaRPr lang="ko-KR" altLang="en-US" sz="2200" dirty="0">
                  <a:solidFill>
                    <a:srgbClr val="FFFF66"/>
                  </a:solidFill>
                  <a:latin typeface="HY견고딕" pitchFamily="18" charset="-127"/>
                  <a:ea typeface="HY견고딕" pitchFamily="18" charset="-127"/>
                  <a:sym typeface="Wingdings 3" pitchFamily="18" charset="2"/>
                </a:endParaRPr>
              </a:p>
            </p:txBody>
          </p:sp>
        </p:grpSp>
        <p:sp>
          <p:nvSpPr>
            <p:cNvPr id="15" name="Rectangle 117"/>
            <p:cNvSpPr>
              <a:spLocks noChangeArrowheads="1"/>
            </p:cNvSpPr>
            <p:nvPr/>
          </p:nvSpPr>
          <p:spPr bwMode="auto">
            <a:xfrm>
              <a:off x="181" y="736"/>
              <a:ext cx="36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>
                <a:lnSpc>
                  <a:spcPct val="100000"/>
                </a:lnSpc>
                <a:buSzTx/>
                <a:buFontTx/>
                <a:buNone/>
              </a:pPr>
              <a:endParaRPr lang="ko-KR" altLang="en-US" sz="2200"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9088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118"/>
          <p:cNvSpPr>
            <a:spLocks noChangeArrowheads="1"/>
          </p:cNvSpPr>
          <p:nvPr/>
        </p:nvSpPr>
        <p:spPr bwMode="auto">
          <a:xfrm>
            <a:off x="592811" y="4109052"/>
            <a:ext cx="8155653" cy="2272276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DB6FF">
                  <a:gamma/>
                  <a:tint val="19216"/>
                  <a:invGamma/>
                </a:srgbClr>
              </a:gs>
              <a:gs pos="100000">
                <a:srgbClr val="6DB6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tIns="36000" anchor="ctr"/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현재 학교폭력대책자치위원회의 위원들의 객관성</a:t>
            </a:r>
            <a:r>
              <a:rPr lang="en-US" altLang="ko-KR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공정성</a:t>
            </a:r>
            <a:r>
              <a:rPr lang="en-US" altLang="ko-KR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합리성을 </a:t>
            </a:r>
            <a:r>
              <a:rPr lang="en-US" altLang="ko-KR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담보하기 어려움</a:t>
            </a:r>
            <a:endParaRPr lang="en-US" altLang="ko-KR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학교폭력대책자치위원회로 인하여 학교의 업무가 과중</a:t>
            </a:r>
            <a:endParaRPr lang="en-US" altLang="ko-KR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분쟁조정을 담</a:t>
            </a:r>
            <a:r>
              <a:rPr lang="ko-KR" altLang="en-US" dirty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당</a:t>
            </a: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하는 전문기관을 설치 </a:t>
            </a:r>
            <a:r>
              <a:rPr lang="en-US" altLang="ko-KR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– </a:t>
            </a: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전문성과 중립성 보장</a:t>
            </a:r>
            <a:endParaRPr lang="en-US" altLang="ko-KR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6543294" y="5227108"/>
            <a:ext cx="5472608" cy="5914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텍스트 개체 틀 10"/>
          <p:cNvSpPr txBox="1">
            <a:spLocks/>
          </p:cNvSpPr>
          <p:nvPr/>
        </p:nvSpPr>
        <p:spPr>
          <a:xfrm>
            <a:off x="177924" y="116632"/>
            <a:ext cx="8594600" cy="476250"/>
          </a:xfrm>
          <a:prstGeom prst="rect">
            <a:avLst/>
          </a:prstGeom>
        </p:spPr>
        <p:txBody>
          <a:bodyPr anchor="ctr"/>
          <a:lstStyle>
            <a:lvl1pPr marL="342900" indent="-34290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2400" dirty="0"/>
              <a:t>1</a:t>
            </a:r>
            <a:r>
              <a:rPr lang="en-US" altLang="ko-KR" sz="2400" dirty="0" smtClean="0"/>
              <a:t>. </a:t>
            </a:r>
            <a:r>
              <a:rPr lang="ko-KR" altLang="en-US" sz="2400" b="1" dirty="0" smtClean="0"/>
              <a:t>단기과제</a:t>
            </a:r>
            <a:r>
              <a:rPr lang="en-US" altLang="ko-KR" sz="2400" dirty="0" smtClean="0"/>
              <a:t> : </a:t>
            </a:r>
            <a:r>
              <a:rPr lang="ko-KR" altLang="en-US" sz="2400" dirty="0" smtClean="0"/>
              <a:t>지역사회 학교폭력 대응</a:t>
            </a:r>
            <a:endParaRPr lang="ko-KR" altLang="en-US" sz="2400" dirty="0"/>
          </a:p>
        </p:txBody>
      </p:sp>
      <p:sp>
        <p:nvSpPr>
          <p:cNvPr id="50" name="AutoShape 118"/>
          <p:cNvSpPr>
            <a:spLocks noChangeArrowheads="1"/>
          </p:cNvSpPr>
          <p:nvPr/>
        </p:nvSpPr>
        <p:spPr bwMode="auto">
          <a:xfrm>
            <a:off x="616871" y="1506884"/>
            <a:ext cx="8155653" cy="1815276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DB6FF">
                  <a:gamma/>
                  <a:tint val="19216"/>
                  <a:invGamma/>
                </a:srgbClr>
              </a:gs>
              <a:gs pos="100000">
                <a:srgbClr val="6DB6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tIns="36000" anchor="ctr"/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지역사회가 함께 대응하여야 한다는 시각 부족</a:t>
            </a:r>
            <a:endParaRPr lang="en-US" altLang="ko-KR" dirty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공동의 사업을 추진하는 것이 필요</a:t>
            </a:r>
            <a:r>
              <a:rPr lang="en-US" altLang="ko-KR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dirty="0" err="1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지자체의</a:t>
            </a: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예산 지원이 필요</a:t>
            </a:r>
            <a:endParaRPr lang="en-US" altLang="ko-KR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2" name="Group 112"/>
          <p:cNvGrpSpPr>
            <a:grpSpLocks/>
          </p:cNvGrpSpPr>
          <p:nvPr/>
        </p:nvGrpSpPr>
        <p:grpSpPr bwMode="auto">
          <a:xfrm>
            <a:off x="539552" y="978404"/>
            <a:ext cx="8232972" cy="674951"/>
            <a:chOff x="129" y="700"/>
            <a:chExt cx="5537" cy="341"/>
          </a:xfrm>
        </p:grpSpPr>
        <p:grpSp>
          <p:nvGrpSpPr>
            <p:cNvPr id="45" name="Group 113"/>
            <p:cNvGrpSpPr>
              <a:grpSpLocks/>
            </p:cNvGrpSpPr>
            <p:nvPr/>
          </p:nvGrpSpPr>
          <p:grpSpPr bwMode="auto">
            <a:xfrm>
              <a:off x="129" y="700"/>
              <a:ext cx="5537" cy="341"/>
              <a:chOff x="110" y="693"/>
              <a:chExt cx="5537" cy="341"/>
            </a:xfrm>
          </p:grpSpPr>
          <p:sp>
            <p:nvSpPr>
              <p:cNvPr id="47" name="AutoShape 114"/>
              <p:cNvSpPr>
                <a:spLocks noChangeArrowheads="1"/>
              </p:cNvSpPr>
              <p:nvPr/>
            </p:nvSpPr>
            <p:spPr bwMode="auto">
              <a:xfrm>
                <a:off x="125" y="722"/>
                <a:ext cx="5522" cy="28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37EC9"/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90000" anchor="ctr"/>
              <a:lstStyle/>
              <a:p>
                <a:pPr>
                  <a:defRPr/>
                </a:pPr>
                <a:endParaRPr lang="ko-KR" altLang="en-US" sz="2200" dirty="0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48" name="AutoShape 116"/>
              <p:cNvSpPr>
                <a:spLocks noChangeArrowheads="1"/>
              </p:cNvSpPr>
              <p:nvPr/>
            </p:nvSpPr>
            <p:spPr bwMode="auto">
              <a:xfrm>
                <a:off x="110" y="693"/>
                <a:ext cx="3553" cy="341"/>
              </a:xfrm>
              <a:prstGeom prst="roundRect">
                <a:avLst>
                  <a:gd name="adj" fmla="val 37023"/>
                </a:avLst>
              </a:prstGeom>
              <a:noFill/>
              <a:ln w="38100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en-US" altLang="ko-KR" sz="2200" dirty="0">
                    <a:solidFill>
                      <a:srgbClr val="FFFF66"/>
                    </a:solidFill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3</a:t>
                </a:r>
                <a:r>
                  <a:rPr kumimoji="0" lang="en-US" altLang="ko-KR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) </a:t>
                </a:r>
                <a:r>
                  <a:rPr kumimoji="0" lang="ko-KR" altLang="en-US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네트워크를 활용한 학교폭력 관련 공동사업 추진 및 지원</a:t>
                </a:r>
                <a:endParaRPr lang="ko-KR" altLang="en-US" sz="2200" dirty="0">
                  <a:solidFill>
                    <a:srgbClr val="FFFF66"/>
                  </a:solidFill>
                  <a:latin typeface="HY견고딕" pitchFamily="18" charset="-127"/>
                  <a:ea typeface="HY견고딕" pitchFamily="18" charset="-127"/>
                  <a:sym typeface="Wingdings 3" pitchFamily="18" charset="2"/>
                </a:endParaRPr>
              </a:p>
            </p:txBody>
          </p:sp>
        </p:grpSp>
        <p:sp>
          <p:nvSpPr>
            <p:cNvPr id="46" name="Rectangle 117"/>
            <p:cNvSpPr>
              <a:spLocks noChangeArrowheads="1"/>
            </p:cNvSpPr>
            <p:nvPr/>
          </p:nvSpPr>
          <p:spPr bwMode="auto">
            <a:xfrm>
              <a:off x="181" y="736"/>
              <a:ext cx="36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>
                <a:lnSpc>
                  <a:spcPct val="100000"/>
                </a:lnSpc>
                <a:buSzTx/>
                <a:buFontTx/>
                <a:buNone/>
              </a:pPr>
              <a:endParaRPr lang="ko-KR" altLang="en-US" sz="2200"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79" name="직사각형 78"/>
          <p:cNvSpPr/>
          <p:nvPr/>
        </p:nvSpPr>
        <p:spPr>
          <a:xfrm>
            <a:off x="778609" y="3542172"/>
            <a:ext cx="3931424" cy="15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kern="0" dirty="0">
              <a:solidFill>
                <a:schemeClr val="bg1"/>
              </a:solidFill>
            </a:endParaRPr>
          </a:p>
        </p:txBody>
      </p:sp>
      <p:grpSp>
        <p:nvGrpSpPr>
          <p:cNvPr id="13" name="Group 112"/>
          <p:cNvGrpSpPr>
            <a:grpSpLocks/>
          </p:cNvGrpSpPr>
          <p:nvPr/>
        </p:nvGrpSpPr>
        <p:grpSpPr bwMode="auto">
          <a:xfrm>
            <a:off x="539552" y="3521185"/>
            <a:ext cx="8232972" cy="674951"/>
            <a:chOff x="129" y="700"/>
            <a:chExt cx="5537" cy="341"/>
          </a:xfrm>
        </p:grpSpPr>
        <p:grpSp>
          <p:nvGrpSpPr>
            <p:cNvPr id="14" name="Group 113"/>
            <p:cNvGrpSpPr>
              <a:grpSpLocks/>
            </p:cNvGrpSpPr>
            <p:nvPr/>
          </p:nvGrpSpPr>
          <p:grpSpPr bwMode="auto">
            <a:xfrm>
              <a:off x="129" y="700"/>
              <a:ext cx="5537" cy="341"/>
              <a:chOff x="110" y="693"/>
              <a:chExt cx="5537" cy="341"/>
            </a:xfrm>
          </p:grpSpPr>
          <p:sp>
            <p:nvSpPr>
              <p:cNvPr id="16" name="AutoShape 114"/>
              <p:cNvSpPr>
                <a:spLocks noChangeArrowheads="1"/>
              </p:cNvSpPr>
              <p:nvPr/>
            </p:nvSpPr>
            <p:spPr bwMode="auto">
              <a:xfrm>
                <a:off x="125" y="722"/>
                <a:ext cx="5522" cy="28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37EC9"/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90000" anchor="ctr"/>
              <a:lstStyle/>
              <a:p>
                <a:pPr>
                  <a:defRPr/>
                </a:pPr>
                <a:endParaRPr lang="ko-KR" altLang="en-US" sz="2200" dirty="0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7" name="AutoShape 116"/>
              <p:cNvSpPr>
                <a:spLocks noChangeArrowheads="1"/>
              </p:cNvSpPr>
              <p:nvPr/>
            </p:nvSpPr>
            <p:spPr bwMode="auto">
              <a:xfrm>
                <a:off x="110" y="693"/>
                <a:ext cx="3553" cy="341"/>
              </a:xfrm>
              <a:prstGeom prst="roundRect">
                <a:avLst>
                  <a:gd name="adj" fmla="val 37023"/>
                </a:avLst>
              </a:prstGeom>
              <a:noFill/>
              <a:ln w="38100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en-US" altLang="ko-KR" sz="2200" dirty="0" smtClean="0">
                    <a:solidFill>
                      <a:srgbClr val="FFFF66"/>
                    </a:solidFill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4</a:t>
                </a:r>
                <a:r>
                  <a:rPr kumimoji="0" lang="en-US" altLang="ko-KR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) </a:t>
                </a:r>
                <a:r>
                  <a:rPr kumimoji="0" lang="ko-KR" altLang="en-US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분쟁조정제도의 개선</a:t>
                </a:r>
                <a:endParaRPr lang="ko-KR" altLang="en-US" sz="2200" dirty="0">
                  <a:solidFill>
                    <a:srgbClr val="FFFF66"/>
                  </a:solidFill>
                  <a:latin typeface="HY견고딕" pitchFamily="18" charset="-127"/>
                  <a:ea typeface="HY견고딕" pitchFamily="18" charset="-127"/>
                  <a:sym typeface="Wingdings 3" pitchFamily="18" charset="2"/>
                </a:endParaRPr>
              </a:p>
            </p:txBody>
          </p:sp>
        </p:grpSp>
        <p:sp>
          <p:nvSpPr>
            <p:cNvPr id="15" name="Rectangle 117"/>
            <p:cNvSpPr>
              <a:spLocks noChangeArrowheads="1"/>
            </p:cNvSpPr>
            <p:nvPr/>
          </p:nvSpPr>
          <p:spPr bwMode="auto">
            <a:xfrm>
              <a:off x="181" y="736"/>
              <a:ext cx="36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>
                <a:lnSpc>
                  <a:spcPct val="100000"/>
                </a:lnSpc>
                <a:buSzTx/>
                <a:buFontTx/>
                <a:buNone/>
              </a:pPr>
              <a:endParaRPr lang="ko-KR" altLang="en-US" sz="2200"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6416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6543294" y="5227108"/>
            <a:ext cx="5472608" cy="5914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3" name="직사각형 62"/>
          <p:cNvSpPr/>
          <p:nvPr/>
        </p:nvSpPr>
        <p:spPr>
          <a:xfrm>
            <a:off x="6543294" y="4098458"/>
            <a:ext cx="5472608" cy="85693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0" name="AutoShape 118"/>
          <p:cNvSpPr>
            <a:spLocks noChangeArrowheads="1"/>
          </p:cNvSpPr>
          <p:nvPr/>
        </p:nvSpPr>
        <p:spPr bwMode="auto">
          <a:xfrm>
            <a:off x="616871" y="1397700"/>
            <a:ext cx="8155653" cy="498362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DB6FF">
                  <a:gamma/>
                  <a:tint val="19216"/>
                  <a:invGamma/>
                </a:srgbClr>
              </a:gs>
              <a:gs pos="100000">
                <a:srgbClr val="6DB6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tIns="36000" anchor="ctr"/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en-US" altLang="ko-KR" sz="2000" b="1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1-1 </a:t>
            </a:r>
            <a:r>
              <a:rPr lang="ko-KR" altLang="en-US" sz="2000" b="1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지역사회 학교폭력 대응 네트워크 구성의 방향</a:t>
            </a:r>
            <a:r>
              <a:rPr lang="en-US" altLang="ko-KR" sz="2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6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“</a:t>
            </a:r>
            <a:r>
              <a:rPr lang="ko-KR" alt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히로이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(2009)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가 제시한 위기청소년의 심리사회적 자립지원을 위한 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               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네트워크의 조건에 기초하여 구성</a:t>
            </a:r>
            <a:r>
              <a:rPr lang="en-US" altLang="ko-KR" sz="16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”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sz="2000" b="1" dirty="0" err="1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히로이</a:t>
            </a:r>
            <a:r>
              <a:rPr lang="en-US" altLang="ko-KR" sz="2000" b="1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(2009)</a:t>
            </a:r>
            <a:r>
              <a:rPr lang="ko-KR" altLang="en-US" sz="2000" b="1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의 다섯 가지 네트워크 조건</a:t>
            </a: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6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	</a:t>
            </a:r>
            <a:r>
              <a:rPr lang="ko-KR" altLang="en-US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첫째</a:t>
            </a:r>
            <a:r>
              <a:rPr lang="en-US" altLang="ko-KR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네트워크는 중층이어야 한다</a:t>
            </a:r>
            <a:r>
              <a:rPr lang="en-US" altLang="ko-KR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br>
              <a:rPr lang="en-US" altLang="ko-KR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	</a:t>
            </a:r>
            <a:r>
              <a:rPr lang="ko-KR" altLang="en-US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둘째</a:t>
            </a:r>
            <a:r>
              <a:rPr lang="en-US" altLang="ko-KR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네트워크는 복합적이어야 한다</a:t>
            </a:r>
            <a:r>
              <a:rPr lang="en-US" altLang="ko-KR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en-US" altLang="ko-KR" sz="1600" i="1" dirty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600" i="1" dirty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	</a:t>
            </a:r>
            <a:r>
              <a:rPr lang="ko-KR" altLang="en-US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셋째</a:t>
            </a:r>
            <a:r>
              <a:rPr lang="en-US" altLang="ko-KR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네트워크는 시너지 효과를 기대할 수 있어야 한다</a:t>
            </a:r>
            <a:r>
              <a:rPr lang="en-US" altLang="ko-KR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en-US" altLang="ko-KR" sz="1600" i="1" dirty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600" i="1" dirty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	</a:t>
            </a:r>
            <a:r>
              <a:rPr lang="ko-KR" altLang="en-US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넷째</a:t>
            </a:r>
            <a:r>
              <a:rPr lang="en-US" altLang="ko-KR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네트워크는 지역사회에 뿌리를 내리고 있어야 한다</a:t>
            </a:r>
            <a:r>
              <a:rPr lang="en-US" altLang="ko-KR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en-US" altLang="ko-KR" sz="1600" i="1" dirty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600" i="1" dirty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	</a:t>
            </a:r>
            <a:r>
              <a:rPr lang="ko-KR" altLang="en-US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다섯째</a:t>
            </a:r>
            <a:r>
              <a:rPr lang="en-US" altLang="ko-KR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네트워크는 청소년 중심이어야 한다</a:t>
            </a:r>
            <a:r>
              <a:rPr lang="en-US" altLang="ko-KR" sz="1600" i="1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</p:txBody>
      </p:sp>
      <p:grpSp>
        <p:nvGrpSpPr>
          <p:cNvPr id="42" name="Group 112"/>
          <p:cNvGrpSpPr>
            <a:grpSpLocks/>
          </p:cNvGrpSpPr>
          <p:nvPr/>
        </p:nvGrpSpPr>
        <p:grpSpPr bwMode="auto">
          <a:xfrm>
            <a:off x="539552" y="869220"/>
            <a:ext cx="8232972" cy="674951"/>
            <a:chOff x="129" y="700"/>
            <a:chExt cx="5537" cy="341"/>
          </a:xfrm>
        </p:grpSpPr>
        <p:grpSp>
          <p:nvGrpSpPr>
            <p:cNvPr id="45" name="Group 113"/>
            <p:cNvGrpSpPr>
              <a:grpSpLocks/>
            </p:cNvGrpSpPr>
            <p:nvPr/>
          </p:nvGrpSpPr>
          <p:grpSpPr bwMode="auto">
            <a:xfrm>
              <a:off x="129" y="700"/>
              <a:ext cx="5537" cy="341"/>
              <a:chOff x="110" y="693"/>
              <a:chExt cx="5537" cy="341"/>
            </a:xfrm>
          </p:grpSpPr>
          <p:sp>
            <p:nvSpPr>
              <p:cNvPr id="47" name="AutoShape 114"/>
              <p:cNvSpPr>
                <a:spLocks noChangeArrowheads="1"/>
              </p:cNvSpPr>
              <p:nvPr/>
            </p:nvSpPr>
            <p:spPr bwMode="auto">
              <a:xfrm>
                <a:off x="125" y="722"/>
                <a:ext cx="5522" cy="28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37EC9"/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90000" anchor="ctr"/>
              <a:lstStyle/>
              <a:p>
                <a:pPr>
                  <a:defRPr/>
                </a:pPr>
                <a:endParaRPr lang="ko-KR" altLang="en-US" sz="2200" dirty="0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48" name="AutoShape 116"/>
              <p:cNvSpPr>
                <a:spLocks noChangeArrowheads="1"/>
              </p:cNvSpPr>
              <p:nvPr/>
            </p:nvSpPr>
            <p:spPr bwMode="auto">
              <a:xfrm>
                <a:off x="110" y="693"/>
                <a:ext cx="3553" cy="341"/>
              </a:xfrm>
              <a:prstGeom prst="roundRect">
                <a:avLst>
                  <a:gd name="adj" fmla="val 37023"/>
                </a:avLst>
              </a:prstGeom>
              <a:noFill/>
              <a:ln w="38100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>
                  <a:lnSpc>
                    <a:spcPct val="90000"/>
                  </a:lnSpc>
                  <a:defRPr/>
                </a:pPr>
                <a:r>
                  <a:rPr kumimoji="0" lang="en-US" altLang="ko-KR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1) </a:t>
                </a:r>
                <a:r>
                  <a:rPr kumimoji="0" lang="ko-KR" altLang="en-US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지역사회 학교폭력 네트워크 구성</a:t>
                </a:r>
                <a:endParaRPr lang="ko-KR" altLang="en-US" sz="2200" dirty="0">
                  <a:solidFill>
                    <a:srgbClr val="FFFF66"/>
                  </a:solidFill>
                  <a:latin typeface="HY견고딕" pitchFamily="18" charset="-127"/>
                  <a:ea typeface="HY견고딕" pitchFamily="18" charset="-127"/>
                  <a:sym typeface="Wingdings 3" pitchFamily="18" charset="2"/>
                </a:endParaRPr>
              </a:p>
            </p:txBody>
          </p:sp>
        </p:grpSp>
        <p:sp>
          <p:nvSpPr>
            <p:cNvPr id="46" name="Rectangle 117"/>
            <p:cNvSpPr>
              <a:spLocks noChangeArrowheads="1"/>
            </p:cNvSpPr>
            <p:nvPr/>
          </p:nvSpPr>
          <p:spPr bwMode="auto">
            <a:xfrm>
              <a:off x="181" y="736"/>
              <a:ext cx="36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>
                <a:lnSpc>
                  <a:spcPct val="100000"/>
                </a:lnSpc>
                <a:buSzTx/>
                <a:buFontTx/>
                <a:buNone/>
              </a:pPr>
              <a:endParaRPr lang="ko-KR" altLang="en-US" sz="2200"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79" name="직사각형 78"/>
          <p:cNvSpPr/>
          <p:nvPr/>
        </p:nvSpPr>
        <p:spPr>
          <a:xfrm>
            <a:off x="778609" y="3495116"/>
            <a:ext cx="3931424" cy="15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kern="0" dirty="0">
              <a:solidFill>
                <a:schemeClr val="bg1"/>
              </a:solidFill>
            </a:endParaRPr>
          </a:p>
        </p:txBody>
      </p:sp>
      <p:sp>
        <p:nvSpPr>
          <p:cNvPr id="13" name="텍스트 개체 틀 10"/>
          <p:cNvSpPr txBox="1">
            <a:spLocks/>
          </p:cNvSpPr>
          <p:nvPr/>
        </p:nvSpPr>
        <p:spPr>
          <a:xfrm>
            <a:off x="177924" y="116632"/>
            <a:ext cx="8594600" cy="476250"/>
          </a:xfrm>
          <a:prstGeom prst="rect">
            <a:avLst/>
          </a:prstGeom>
        </p:spPr>
        <p:txBody>
          <a:bodyPr anchor="ctr"/>
          <a:lstStyle>
            <a:lvl1pPr marL="342900" indent="-34290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2400" dirty="0" smtClean="0"/>
              <a:t>2. </a:t>
            </a:r>
            <a:r>
              <a:rPr lang="ko-KR" altLang="en-US" sz="2400" b="1" dirty="0" smtClean="0"/>
              <a:t>장기과제</a:t>
            </a:r>
            <a:r>
              <a:rPr lang="en-US" altLang="ko-KR" sz="2400" dirty="0" smtClean="0"/>
              <a:t> : </a:t>
            </a:r>
            <a:r>
              <a:rPr lang="ko-KR" altLang="en-US" sz="2400" dirty="0" smtClean="0"/>
              <a:t>지역사회 학교폭력 대응체계 구성방안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24956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6543294" y="5227108"/>
            <a:ext cx="5472608" cy="5914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9" name="직사각형 78"/>
          <p:cNvSpPr/>
          <p:nvPr/>
        </p:nvSpPr>
        <p:spPr>
          <a:xfrm>
            <a:off x="778609" y="3495116"/>
            <a:ext cx="3931424" cy="15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kern="0" dirty="0">
              <a:solidFill>
                <a:schemeClr val="bg1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14099951"/>
              </p:ext>
            </p:extLst>
          </p:nvPr>
        </p:nvGraphicFramePr>
        <p:xfrm>
          <a:off x="161925" y="1191230"/>
          <a:ext cx="8858572" cy="476166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196093"/>
                <a:gridCol w="6662479"/>
              </a:tblGrid>
              <a:tr h="5950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40" dirty="0" err="1">
                          <a:effectLst/>
                        </a:rPr>
                        <a:t>히로이</a:t>
                      </a:r>
                      <a:r>
                        <a:rPr lang="en-US" altLang="ko-KR" sz="1500" b="1" kern="0" spc="-40" dirty="0">
                          <a:effectLst/>
                        </a:rPr>
                        <a:t>(2009)</a:t>
                      </a:r>
                      <a:r>
                        <a:rPr lang="ko-KR" altLang="en-US" sz="1500" b="1" kern="0" spc="-40" dirty="0">
                          <a:effectLst/>
                        </a:rPr>
                        <a:t>가 </a:t>
                      </a:r>
                      <a:r>
                        <a:rPr lang="ko-KR" altLang="en-US" sz="1500" b="1" kern="0" spc="-40" dirty="0" smtClean="0">
                          <a:effectLst/>
                        </a:rPr>
                        <a:t>제시한</a:t>
                      </a:r>
                      <a:endParaRPr lang="en-US" altLang="ko-KR" sz="1500" b="1" kern="0" spc="-40" dirty="0" smtClean="0"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40" dirty="0" smtClean="0">
                          <a:effectLst/>
                        </a:rPr>
                        <a:t>네트워크의 </a:t>
                      </a:r>
                      <a:r>
                        <a:rPr lang="ko-KR" altLang="en-US" sz="1500" b="1" kern="0" spc="-40" dirty="0">
                          <a:effectLst/>
                        </a:rPr>
                        <a:t>조건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40" dirty="0">
                          <a:effectLst/>
                        </a:rPr>
                        <a:t>본 연구에서 제시한 지역사회 학교폭력 대응 네트워크</a:t>
                      </a:r>
                      <a:endParaRPr lang="ko-KR" altLang="en-US" sz="1600" b="1" kern="0" spc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7927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40" dirty="0">
                          <a:effectLst/>
                        </a:rPr>
                        <a:t>1. </a:t>
                      </a:r>
                      <a:r>
                        <a:rPr lang="ko-KR" altLang="en-US" sz="1500" b="1" kern="0" spc="-40" dirty="0">
                          <a:effectLst/>
                        </a:rPr>
                        <a:t>종단적 네트워크</a:t>
                      </a:r>
                      <a:endParaRPr lang="ko-KR" altLang="en-US" sz="1500" b="1" kern="0" spc="-4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40" dirty="0" smtClean="0">
                          <a:effectLst/>
                        </a:rPr>
                        <a:t>- 1</a:t>
                      </a:r>
                      <a:r>
                        <a:rPr lang="ko-KR" altLang="en-US" sz="1500" b="1" kern="0" spc="-40" dirty="0">
                          <a:effectLst/>
                        </a:rPr>
                        <a:t>차 </a:t>
                      </a:r>
                      <a:r>
                        <a:rPr lang="ko-KR" altLang="en-US" sz="1500" b="1" kern="0" spc="-40" dirty="0" err="1">
                          <a:effectLst/>
                        </a:rPr>
                        <a:t>안전망</a:t>
                      </a:r>
                      <a:r>
                        <a:rPr lang="en-US" altLang="ko-KR" sz="1500" b="1" kern="0" spc="-40" dirty="0">
                          <a:effectLst/>
                        </a:rPr>
                        <a:t>: </a:t>
                      </a:r>
                      <a:r>
                        <a:rPr lang="ko-KR" altLang="en-US" sz="1500" b="1" kern="0" spc="-40" dirty="0">
                          <a:effectLst/>
                        </a:rPr>
                        <a:t>청소년</a:t>
                      </a:r>
                      <a:r>
                        <a:rPr lang="en-US" altLang="ko-KR" sz="1500" b="1" kern="0" spc="-40" dirty="0">
                          <a:effectLst/>
                        </a:rPr>
                        <a:t>, </a:t>
                      </a:r>
                      <a:r>
                        <a:rPr lang="ko-KR" altLang="en-US" sz="1500" b="1" kern="0" spc="-40" dirty="0">
                          <a:effectLst/>
                        </a:rPr>
                        <a:t>학부모</a:t>
                      </a:r>
                      <a:r>
                        <a:rPr lang="en-US" altLang="ko-KR" sz="1500" b="1" kern="0" spc="-40" dirty="0">
                          <a:effectLst/>
                        </a:rPr>
                        <a:t>, </a:t>
                      </a:r>
                      <a:r>
                        <a:rPr lang="ko-KR" altLang="en-US" sz="1500" b="1" kern="0" spc="-40" dirty="0">
                          <a:effectLst/>
                        </a:rPr>
                        <a:t>교사</a:t>
                      </a:r>
                      <a:r>
                        <a:rPr lang="en-US" altLang="ko-KR" sz="1500" b="1" kern="0" spc="-40" dirty="0">
                          <a:effectLst/>
                        </a:rPr>
                        <a:t>, </a:t>
                      </a:r>
                      <a:r>
                        <a:rPr lang="ko-KR" altLang="en-US" sz="1500" b="1" kern="0" spc="-40" dirty="0">
                          <a:effectLst/>
                        </a:rPr>
                        <a:t>지역주민</a:t>
                      </a:r>
                      <a:endParaRPr lang="ko-KR" altLang="en-US" sz="1500" b="1" kern="0" spc="0" dirty="0"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40" dirty="0" smtClean="0">
                          <a:effectLst/>
                        </a:rPr>
                        <a:t>- 2</a:t>
                      </a:r>
                      <a:r>
                        <a:rPr lang="ko-KR" altLang="en-US" sz="1500" b="1" kern="0" spc="-40" dirty="0">
                          <a:effectLst/>
                        </a:rPr>
                        <a:t>차 </a:t>
                      </a:r>
                      <a:r>
                        <a:rPr lang="ko-KR" altLang="en-US" sz="1500" b="1" kern="0" spc="-40" dirty="0" err="1">
                          <a:effectLst/>
                        </a:rPr>
                        <a:t>안전망</a:t>
                      </a:r>
                      <a:r>
                        <a:rPr lang="en-US" altLang="ko-KR" sz="1500" b="1" kern="0" spc="-40" dirty="0">
                          <a:effectLst/>
                        </a:rPr>
                        <a:t>: </a:t>
                      </a:r>
                      <a:r>
                        <a:rPr lang="ko-KR" altLang="en-US" sz="1500" b="1" kern="0" spc="-40" dirty="0">
                          <a:effectLst/>
                        </a:rPr>
                        <a:t>청소년기관</a:t>
                      </a:r>
                      <a:r>
                        <a:rPr lang="en-US" altLang="ko-KR" sz="1500" b="1" kern="0" spc="-40" dirty="0">
                          <a:effectLst/>
                        </a:rPr>
                        <a:t>, </a:t>
                      </a:r>
                      <a:r>
                        <a:rPr lang="ko-KR" altLang="en-US" sz="1500" b="1" kern="0" spc="-40" dirty="0">
                          <a:effectLst/>
                        </a:rPr>
                        <a:t>학교</a:t>
                      </a:r>
                      <a:r>
                        <a:rPr lang="en-US" altLang="ko-KR" sz="1500" b="1" kern="0" spc="-40" dirty="0">
                          <a:effectLst/>
                        </a:rPr>
                        <a:t>, </a:t>
                      </a:r>
                      <a:r>
                        <a:rPr lang="ko-KR" altLang="en-US" sz="1500" b="1" kern="0" spc="-40" dirty="0">
                          <a:effectLst/>
                        </a:rPr>
                        <a:t>의료기관 등</a:t>
                      </a:r>
                      <a:endParaRPr lang="ko-KR" altLang="en-US" sz="1500" b="1" kern="0" spc="0" dirty="0"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40" dirty="0" smtClean="0">
                          <a:effectLst/>
                        </a:rPr>
                        <a:t>- 3</a:t>
                      </a:r>
                      <a:r>
                        <a:rPr lang="ko-KR" altLang="en-US" sz="1500" b="1" kern="0" spc="-40" dirty="0">
                          <a:effectLst/>
                        </a:rPr>
                        <a:t>차 </a:t>
                      </a:r>
                      <a:r>
                        <a:rPr lang="ko-KR" altLang="en-US" sz="1500" b="1" kern="0" spc="-40" dirty="0" err="1">
                          <a:effectLst/>
                        </a:rPr>
                        <a:t>안전망</a:t>
                      </a:r>
                      <a:r>
                        <a:rPr lang="en-US" altLang="ko-KR" sz="1500" b="1" kern="0" spc="-40" dirty="0">
                          <a:effectLst/>
                        </a:rPr>
                        <a:t>: </a:t>
                      </a:r>
                      <a:r>
                        <a:rPr lang="ko-KR" altLang="en-US" sz="1500" b="1" kern="0" spc="-40" dirty="0">
                          <a:effectLst/>
                        </a:rPr>
                        <a:t>서울특별시</a:t>
                      </a:r>
                      <a:r>
                        <a:rPr lang="en-US" altLang="ko-KR" sz="1500" b="1" kern="0" spc="-40" dirty="0">
                          <a:effectLst/>
                        </a:rPr>
                        <a:t>, </a:t>
                      </a:r>
                      <a:r>
                        <a:rPr lang="ko-KR" altLang="en-US" sz="1500" b="1" kern="0" spc="-40" dirty="0">
                          <a:effectLst/>
                        </a:rPr>
                        <a:t>서울시교육청 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87927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40" dirty="0">
                          <a:effectLst/>
                        </a:rPr>
                        <a:t>2. </a:t>
                      </a:r>
                      <a:r>
                        <a:rPr lang="ko-KR" altLang="en-US" sz="1500" b="1" kern="0" spc="-40" dirty="0">
                          <a:effectLst/>
                        </a:rPr>
                        <a:t>횡단적 네트워크</a:t>
                      </a:r>
                      <a:endParaRPr lang="ko-KR" altLang="en-US" sz="1500" b="1" kern="0" spc="-4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40" dirty="0" smtClean="0">
                          <a:effectLst/>
                        </a:rPr>
                        <a:t>- </a:t>
                      </a:r>
                      <a:r>
                        <a:rPr lang="ko-KR" altLang="en-US" sz="1500" b="1" kern="0" spc="-40" dirty="0" smtClean="0">
                          <a:effectLst/>
                        </a:rPr>
                        <a:t>허브기관 </a:t>
                      </a:r>
                      <a:r>
                        <a:rPr lang="ko-KR" altLang="en-US" sz="1500" b="1" kern="0" spc="-40" dirty="0">
                          <a:effectLst/>
                        </a:rPr>
                        <a:t>인력</a:t>
                      </a:r>
                      <a:r>
                        <a:rPr lang="en-US" altLang="ko-KR" sz="1500" b="1" kern="0" spc="-40" dirty="0">
                          <a:effectLst/>
                        </a:rPr>
                        <a:t>: </a:t>
                      </a:r>
                      <a:r>
                        <a:rPr lang="ko-KR" altLang="en-US" sz="1500" b="1" kern="0" spc="-40" dirty="0" err="1">
                          <a:effectLst/>
                        </a:rPr>
                        <a:t>청소년상담사</a:t>
                      </a:r>
                      <a:r>
                        <a:rPr lang="en-US" altLang="ko-KR" sz="1500" b="1" kern="0" spc="-40" dirty="0">
                          <a:effectLst/>
                        </a:rPr>
                        <a:t>, </a:t>
                      </a:r>
                      <a:r>
                        <a:rPr lang="ko-KR" altLang="en-US" sz="1500" b="1" kern="0" spc="-40" dirty="0" err="1">
                          <a:effectLst/>
                        </a:rPr>
                        <a:t>청소년지도사</a:t>
                      </a:r>
                      <a:r>
                        <a:rPr lang="en-US" altLang="ko-KR" sz="1500" b="1" kern="0" spc="-40" dirty="0">
                          <a:effectLst/>
                        </a:rPr>
                        <a:t>, </a:t>
                      </a:r>
                      <a:r>
                        <a:rPr lang="ko-KR" altLang="en-US" sz="1500" b="1" kern="0" spc="-40" dirty="0" err="1">
                          <a:effectLst/>
                        </a:rPr>
                        <a:t>사회복지사</a:t>
                      </a:r>
                      <a:r>
                        <a:rPr lang="ko-KR" altLang="en-US" sz="1500" b="1" kern="0" spc="-40" dirty="0">
                          <a:effectLst/>
                        </a:rPr>
                        <a:t> 등으로 구성</a:t>
                      </a:r>
                      <a:endParaRPr lang="ko-KR" altLang="en-US" sz="1500" b="1" kern="0" spc="0" dirty="0"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40" dirty="0" smtClean="0">
                          <a:effectLst/>
                        </a:rPr>
                        <a:t>- </a:t>
                      </a:r>
                      <a:r>
                        <a:rPr lang="ko-KR" altLang="en-US" sz="1500" b="1" kern="0" spc="-40" dirty="0" smtClean="0">
                          <a:effectLst/>
                        </a:rPr>
                        <a:t>청소년기관</a:t>
                      </a:r>
                      <a:r>
                        <a:rPr lang="en-US" altLang="ko-KR" sz="1500" b="1" kern="0" spc="-40" dirty="0">
                          <a:effectLst/>
                        </a:rPr>
                        <a:t>, </a:t>
                      </a:r>
                      <a:r>
                        <a:rPr lang="ko-KR" altLang="en-US" sz="1500" b="1" kern="0" spc="-40" dirty="0">
                          <a:effectLst/>
                        </a:rPr>
                        <a:t>학교</a:t>
                      </a:r>
                      <a:r>
                        <a:rPr lang="en-US" altLang="ko-KR" sz="1500" b="1" kern="0" spc="-40" dirty="0">
                          <a:effectLst/>
                        </a:rPr>
                        <a:t>, </a:t>
                      </a:r>
                      <a:r>
                        <a:rPr lang="ko-KR" altLang="en-US" sz="1500" b="1" kern="0" spc="-40" dirty="0">
                          <a:effectLst/>
                        </a:rPr>
                        <a:t>의료기관</a:t>
                      </a:r>
                      <a:r>
                        <a:rPr lang="en-US" altLang="ko-KR" sz="1500" b="1" kern="0" spc="-40" dirty="0">
                          <a:effectLst/>
                        </a:rPr>
                        <a:t>, </a:t>
                      </a:r>
                      <a:r>
                        <a:rPr lang="ko-KR" altLang="en-US" sz="1500" b="1" kern="0" spc="-40" dirty="0">
                          <a:effectLst/>
                        </a:rPr>
                        <a:t>경찰서</a:t>
                      </a:r>
                      <a:r>
                        <a:rPr lang="en-US" altLang="ko-KR" sz="1500" b="1" kern="0" spc="-40" dirty="0">
                          <a:effectLst/>
                        </a:rPr>
                        <a:t>, </a:t>
                      </a:r>
                      <a:r>
                        <a:rPr lang="ko-KR" altLang="en-US" sz="1500" b="1" kern="0" spc="-40" dirty="0">
                          <a:effectLst/>
                        </a:rPr>
                        <a:t>법률 자문기관 등 다양한 영역으로 구성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60855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40" dirty="0">
                          <a:effectLst/>
                        </a:rPr>
                        <a:t>3. </a:t>
                      </a:r>
                      <a:r>
                        <a:rPr lang="ko-KR" altLang="en-US" sz="1500" b="1" kern="0" spc="-40" dirty="0">
                          <a:effectLst/>
                        </a:rPr>
                        <a:t>시너지효과</a:t>
                      </a:r>
                      <a:endParaRPr lang="ko-KR" altLang="en-US" sz="1500" b="1" kern="0" spc="-4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40" dirty="0" smtClean="0">
                          <a:effectLst/>
                        </a:rPr>
                        <a:t>- </a:t>
                      </a:r>
                      <a:r>
                        <a:rPr lang="ko-KR" altLang="en-US" sz="1500" b="1" kern="0" spc="-40" dirty="0" smtClean="0">
                          <a:effectLst/>
                        </a:rPr>
                        <a:t>허브기관 </a:t>
                      </a:r>
                      <a:r>
                        <a:rPr lang="ko-KR" altLang="en-US" sz="1500" b="1" kern="0" spc="-40" dirty="0">
                          <a:effectLst/>
                        </a:rPr>
                        <a:t>인력</a:t>
                      </a:r>
                      <a:r>
                        <a:rPr lang="en-US" altLang="ko-KR" sz="1500" b="1" kern="0" spc="-40" dirty="0">
                          <a:effectLst/>
                        </a:rPr>
                        <a:t>: </a:t>
                      </a:r>
                      <a:r>
                        <a:rPr lang="ko-KR" altLang="en-US" sz="1500" b="1" kern="0" spc="-40" dirty="0" err="1">
                          <a:effectLst/>
                        </a:rPr>
                        <a:t>청소년상담사</a:t>
                      </a:r>
                      <a:r>
                        <a:rPr lang="en-US" altLang="ko-KR" sz="1500" b="1" kern="0" spc="-40" dirty="0">
                          <a:effectLst/>
                        </a:rPr>
                        <a:t>, </a:t>
                      </a:r>
                      <a:r>
                        <a:rPr lang="ko-KR" altLang="en-US" sz="1500" b="1" kern="0" spc="-40" dirty="0" err="1">
                          <a:effectLst/>
                        </a:rPr>
                        <a:t>청소년지도사</a:t>
                      </a:r>
                      <a:r>
                        <a:rPr lang="en-US" altLang="ko-KR" sz="1500" b="1" kern="0" spc="-40" dirty="0">
                          <a:effectLst/>
                        </a:rPr>
                        <a:t>, </a:t>
                      </a:r>
                      <a:r>
                        <a:rPr lang="ko-KR" altLang="en-US" sz="1500" b="1" kern="0" spc="-40" dirty="0" err="1">
                          <a:effectLst/>
                        </a:rPr>
                        <a:t>사회복지사</a:t>
                      </a:r>
                      <a:r>
                        <a:rPr lang="ko-KR" altLang="en-US" sz="1500" b="1" kern="0" spc="-40" dirty="0">
                          <a:effectLst/>
                        </a:rPr>
                        <a:t> 등으로 구성</a:t>
                      </a:r>
                      <a:endParaRPr lang="ko-KR" altLang="en-US" sz="1500" b="1" kern="0" spc="0" dirty="0"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40" dirty="0" smtClean="0">
                          <a:effectLst/>
                        </a:rPr>
                        <a:t>- </a:t>
                      </a:r>
                      <a:r>
                        <a:rPr lang="ko-KR" altLang="en-US" sz="1500" b="1" kern="0" spc="-40" dirty="0" smtClean="0">
                          <a:effectLst/>
                        </a:rPr>
                        <a:t>허브기관은 </a:t>
                      </a:r>
                      <a:r>
                        <a:rPr lang="ko-KR" altLang="en-US" sz="1500" b="1" kern="0" spc="-40" dirty="0" err="1">
                          <a:effectLst/>
                        </a:rPr>
                        <a:t>원스톱</a:t>
                      </a:r>
                      <a:r>
                        <a:rPr lang="ko-KR" altLang="en-US" sz="1500" b="1" kern="0" spc="-40" dirty="0">
                          <a:effectLst/>
                        </a:rPr>
                        <a:t> 서비스 제공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31076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40" dirty="0">
                          <a:effectLst/>
                        </a:rPr>
                        <a:t>4. </a:t>
                      </a:r>
                      <a:r>
                        <a:rPr lang="ko-KR" altLang="en-US" sz="1500" b="1" kern="0" spc="-40" dirty="0" smtClean="0">
                          <a:effectLst/>
                        </a:rPr>
                        <a:t>지역사회</a:t>
                      </a:r>
                      <a:endParaRPr lang="ko-KR" altLang="en-US" sz="1500" b="1" kern="0" spc="-4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40" dirty="0" smtClean="0">
                          <a:effectLst/>
                        </a:rPr>
                        <a:t>- </a:t>
                      </a:r>
                      <a:r>
                        <a:rPr lang="ko-KR" altLang="en-US" sz="1500" b="1" kern="0" spc="-40" dirty="0" smtClean="0">
                          <a:effectLst/>
                        </a:rPr>
                        <a:t>마포구의 </a:t>
                      </a:r>
                      <a:r>
                        <a:rPr lang="ko-KR" altLang="en-US" sz="1500" b="1" kern="0" spc="-40" dirty="0">
                          <a:effectLst/>
                        </a:rPr>
                        <a:t>지역사회 학교폭력 대응 네트워크 제시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31076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40" dirty="0">
                          <a:effectLst/>
                        </a:rPr>
                        <a:t>5. </a:t>
                      </a:r>
                      <a:r>
                        <a:rPr lang="ko-KR" altLang="en-US" sz="1500" b="1" kern="0" spc="-40" dirty="0">
                          <a:effectLst/>
                        </a:rPr>
                        <a:t>청소년중심</a:t>
                      </a:r>
                      <a:endParaRPr lang="ko-KR" altLang="en-US" sz="1500" b="1" kern="0" spc="-4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40" dirty="0" smtClean="0">
                          <a:effectLst/>
                        </a:rPr>
                        <a:t>- </a:t>
                      </a:r>
                      <a:r>
                        <a:rPr lang="ko-KR" altLang="en-US" sz="1500" b="1" kern="0" spc="-40" dirty="0" smtClean="0">
                          <a:effectLst/>
                        </a:rPr>
                        <a:t>예방과 </a:t>
                      </a:r>
                      <a:r>
                        <a:rPr lang="ko-KR" altLang="en-US" sz="1500" b="1" kern="0" spc="-40" dirty="0">
                          <a:effectLst/>
                        </a:rPr>
                        <a:t>역량 강화에 초점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  <p:sp>
        <p:nvSpPr>
          <p:cNvPr id="12" name="텍스트 개체 틀 10"/>
          <p:cNvSpPr txBox="1">
            <a:spLocks/>
          </p:cNvSpPr>
          <p:nvPr/>
        </p:nvSpPr>
        <p:spPr>
          <a:xfrm>
            <a:off x="177924" y="116632"/>
            <a:ext cx="8594600" cy="476250"/>
          </a:xfrm>
          <a:prstGeom prst="rect">
            <a:avLst/>
          </a:prstGeom>
        </p:spPr>
        <p:txBody>
          <a:bodyPr anchor="ctr"/>
          <a:lstStyle>
            <a:lvl1pPr marL="342900" indent="-34290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2400" dirty="0" smtClean="0"/>
              <a:t>2. </a:t>
            </a:r>
            <a:r>
              <a:rPr lang="ko-KR" altLang="en-US" sz="2400" b="1" dirty="0" smtClean="0"/>
              <a:t>장기과제</a:t>
            </a:r>
            <a:r>
              <a:rPr lang="en-US" altLang="ko-KR" sz="2400" dirty="0" smtClean="0"/>
              <a:t> : </a:t>
            </a:r>
            <a:r>
              <a:rPr lang="ko-KR" altLang="en-US" sz="2400" dirty="0" smtClean="0"/>
              <a:t>지역사회 학교폭력 대응체계 구성방안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55448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ongga\Desktop\네트워크 모형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8517" y="2060848"/>
            <a:ext cx="6377346" cy="4509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6543294" y="5227108"/>
            <a:ext cx="5472608" cy="5914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3" name="직사각형 62"/>
          <p:cNvSpPr/>
          <p:nvPr/>
        </p:nvSpPr>
        <p:spPr>
          <a:xfrm>
            <a:off x="6543294" y="4098458"/>
            <a:ext cx="5472608" cy="85693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0" name="AutoShape 118"/>
          <p:cNvSpPr>
            <a:spLocks noChangeArrowheads="1"/>
          </p:cNvSpPr>
          <p:nvPr/>
        </p:nvSpPr>
        <p:spPr bwMode="auto">
          <a:xfrm>
            <a:off x="616870" y="1307108"/>
            <a:ext cx="8155653" cy="66314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DB6FF">
                  <a:gamma/>
                  <a:tint val="19216"/>
                  <a:invGamma/>
                </a:srgbClr>
              </a:gs>
              <a:gs pos="100000">
                <a:srgbClr val="6DB6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tIns="36000" anchor="ctr"/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en-US" altLang="ko-KR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1-2 </a:t>
            </a: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지역사회 학교폭력 대응 네트워크 모형</a:t>
            </a:r>
            <a:endParaRPr lang="en-US" altLang="ko-KR" sz="1600" i="1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2" name="Group 112"/>
          <p:cNvGrpSpPr>
            <a:grpSpLocks/>
          </p:cNvGrpSpPr>
          <p:nvPr/>
        </p:nvGrpSpPr>
        <p:grpSpPr bwMode="auto">
          <a:xfrm>
            <a:off x="539552" y="869220"/>
            <a:ext cx="8232972" cy="674951"/>
            <a:chOff x="129" y="700"/>
            <a:chExt cx="5537" cy="341"/>
          </a:xfrm>
        </p:grpSpPr>
        <p:grpSp>
          <p:nvGrpSpPr>
            <p:cNvPr id="45" name="Group 113"/>
            <p:cNvGrpSpPr>
              <a:grpSpLocks/>
            </p:cNvGrpSpPr>
            <p:nvPr/>
          </p:nvGrpSpPr>
          <p:grpSpPr bwMode="auto">
            <a:xfrm>
              <a:off x="129" y="700"/>
              <a:ext cx="5537" cy="341"/>
              <a:chOff x="110" y="693"/>
              <a:chExt cx="5537" cy="341"/>
            </a:xfrm>
          </p:grpSpPr>
          <p:sp>
            <p:nvSpPr>
              <p:cNvPr id="47" name="AutoShape 114"/>
              <p:cNvSpPr>
                <a:spLocks noChangeArrowheads="1"/>
              </p:cNvSpPr>
              <p:nvPr/>
            </p:nvSpPr>
            <p:spPr bwMode="auto">
              <a:xfrm>
                <a:off x="125" y="722"/>
                <a:ext cx="5522" cy="28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37EC9"/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90000" anchor="ctr"/>
              <a:lstStyle/>
              <a:p>
                <a:pPr>
                  <a:defRPr/>
                </a:pPr>
                <a:endParaRPr lang="ko-KR" altLang="en-US" sz="2200" dirty="0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48" name="AutoShape 116"/>
              <p:cNvSpPr>
                <a:spLocks noChangeArrowheads="1"/>
              </p:cNvSpPr>
              <p:nvPr/>
            </p:nvSpPr>
            <p:spPr bwMode="auto">
              <a:xfrm>
                <a:off x="110" y="693"/>
                <a:ext cx="3553" cy="341"/>
              </a:xfrm>
              <a:prstGeom prst="roundRect">
                <a:avLst>
                  <a:gd name="adj" fmla="val 37023"/>
                </a:avLst>
              </a:prstGeom>
              <a:noFill/>
              <a:ln w="38100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>
                  <a:lnSpc>
                    <a:spcPct val="90000"/>
                  </a:lnSpc>
                  <a:defRPr/>
                </a:pPr>
                <a:r>
                  <a:rPr kumimoji="0" lang="en-US" altLang="ko-KR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1) </a:t>
                </a:r>
                <a:r>
                  <a:rPr kumimoji="0" lang="ko-KR" altLang="en-US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지역사회 학교폭력 네트워크 구성</a:t>
                </a:r>
                <a:endParaRPr lang="ko-KR" altLang="en-US" sz="2200" dirty="0">
                  <a:solidFill>
                    <a:srgbClr val="FFFF66"/>
                  </a:solidFill>
                  <a:latin typeface="HY견고딕" pitchFamily="18" charset="-127"/>
                  <a:ea typeface="HY견고딕" pitchFamily="18" charset="-127"/>
                  <a:sym typeface="Wingdings 3" pitchFamily="18" charset="2"/>
                </a:endParaRPr>
              </a:p>
            </p:txBody>
          </p:sp>
        </p:grpSp>
        <p:sp>
          <p:nvSpPr>
            <p:cNvPr id="46" name="Rectangle 117"/>
            <p:cNvSpPr>
              <a:spLocks noChangeArrowheads="1"/>
            </p:cNvSpPr>
            <p:nvPr/>
          </p:nvSpPr>
          <p:spPr bwMode="auto">
            <a:xfrm>
              <a:off x="181" y="736"/>
              <a:ext cx="36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>
                <a:lnSpc>
                  <a:spcPct val="100000"/>
                </a:lnSpc>
                <a:buSzTx/>
                <a:buFontTx/>
                <a:buNone/>
              </a:pPr>
              <a:endParaRPr lang="ko-KR" altLang="en-US" sz="2200"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79" name="직사각형 78"/>
          <p:cNvSpPr/>
          <p:nvPr/>
        </p:nvSpPr>
        <p:spPr>
          <a:xfrm>
            <a:off x="778609" y="3495116"/>
            <a:ext cx="3931424" cy="15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kern="0" dirty="0">
              <a:solidFill>
                <a:schemeClr val="bg1"/>
              </a:solidFill>
            </a:endParaRPr>
          </a:p>
        </p:txBody>
      </p:sp>
      <p:sp>
        <p:nvSpPr>
          <p:cNvPr id="14" name="텍스트 개체 틀 10"/>
          <p:cNvSpPr txBox="1">
            <a:spLocks/>
          </p:cNvSpPr>
          <p:nvPr/>
        </p:nvSpPr>
        <p:spPr>
          <a:xfrm>
            <a:off x="177924" y="116632"/>
            <a:ext cx="8594600" cy="476250"/>
          </a:xfrm>
          <a:prstGeom prst="rect">
            <a:avLst/>
          </a:prstGeom>
        </p:spPr>
        <p:txBody>
          <a:bodyPr anchor="ctr"/>
          <a:lstStyle>
            <a:lvl1pPr marL="342900" indent="-34290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2400" dirty="0" smtClean="0"/>
              <a:t>2. </a:t>
            </a:r>
            <a:r>
              <a:rPr lang="ko-KR" altLang="en-US" sz="2400" b="1" dirty="0" smtClean="0"/>
              <a:t>장기과제</a:t>
            </a:r>
            <a:r>
              <a:rPr lang="en-US" altLang="ko-KR" sz="2400" dirty="0" smtClean="0"/>
              <a:t> : </a:t>
            </a:r>
            <a:r>
              <a:rPr lang="ko-KR" altLang="en-US" sz="2400" dirty="0" smtClean="0"/>
              <a:t>지역사회 학교폭력 대응체계 구성방안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70216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6543294" y="5227108"/>
            <a:ext cx="5472608" cy="5914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3" name="직사각형 62"/>
          <p:cNvSpPr/>
          <p:nvPr/>
        </p:nvSpPr>
        <p:spPr>
          <a:xfrm>
            <a:off x="6543294" y="4098458"/>
            <a:ext cx="5472608" cy="85693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0" name="AutoShape 118"/>
          <p:cNvSpPr>
            <a:spLocks noChangeArrowheads="1"/>
          </p:cNvSpPr>
          <p:nvPr/>
        </p:nvSpPr>
        <p:spPr bwMode="auto">
          <a:xfrm>
            <a:off x="616870" y="1307108"/>
            <a:ext cx="8155653" cy="66314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DB6FF">
                  <a:gamma/>
                  <a:tint val="19216"/>
                  <a:invGamma/>
                </a:srgbClr>
              </a:gs>
              <a:gs pos="100000">
                <a:srgbClr val="6DB6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tIns="36000" anchor="ctr"/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en-US" altLang="ko-KR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1-2 </a:t>
            </a: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지역사회 학교폭력 대응 네트워크 모형</a:t>
            </a:r>
            <a:r>
              <a:rPr lang="en-US" altLang="ko-KR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en-US" altLang="ko-KR" sz="20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20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허브기관 </a:t>
            </a:r>
            <a:r>
              <a:rPr lang="ko-KR" altLang="en-US" sz="2000" dirty="0" err="1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연계망</a:t>
            </a:r>
            <a:r>
              <a:rPr lang="en-US" altLang="ko-KR" sz="2000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]</a:t>
            </a:r>
            <a:endParaRPr lang="en-US" altLang="ko-KR" sz="1600" i="1" dirty="0" smtClean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2" name="Group 112"/>
          <p:cNvGrpSpPr>
            <a:grpSpLocks/>
          </p:cNvGrpSpPr>
          <p:nvPr/>
        </p:nvGrpSpPr>
        <p:grpSpPr bwMode="auto">
          <a:xfrm>
            <a:off x="539552" y="869220"/>
            <a:ext cx="8232972" cy="674951"/>
            <a:chOff x="129" y="700"/>
            <a:chExt cx="5537" cy="341"/>
          </a:xfrm>
        </p:grpSpPr>
        <p:grpSp>
          <p:nvGrpSpPr>
            <p:cNvPr id="45" name="Group 113"/>
            <p:cNvGrpSpPr>
              <a:grpSpLocks/>
            </p:cNvGrpSpPr>
            <p:nvPr/>
          </p:nvGrpSpPr>
          <p:grpSpPr bwMode="auto">
            <a:xfrm>
              <a:off x="129" y="700"/>
              <a:ext cx="5537" cy="341"/>
              <a:chOff x="110" y="693"/>
              <a:chExt cx="5537" cy="341"/>
            </a:xfrm>
          </p:grpSpPr>
          <p:sp>
            <p:nvSpPr>
              <p:cNvPr id="47" name="AutoShape 114"/>
              <p:cNvSpPr>
                <a:spLocks noChangeArrowheads="1"/>
              </p:cNvSpPr>
              <p:nvPr/>
            </p:nvSpPr>
            <p:spPr bwMode="auto">
              <a:xfrm>
                <a:off x="125" y="722"/>
                <a:ext cx="5522" cy="28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37EC9"/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90000" anchor="ctr"/>
              <a:lstStyle/>
              <a:p>
                <a:pPr>
                  <a:defRPr/>
                </a:pPr>
                <a:endParaRPr lang="ko-KR" altLang="en-US" sz="2200" dirty="0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48" name="AutoShape 116"/>
              <p:cNvSpPr>
                <a:spLocks noChangeArrowheads="1"/>
              </p:cNvSpPr>
              <p:nvPr/>
            </p:nvSpPr>
            <p:spPr bwMode="auto">
              <a:xfrm>
                <a:off x="110" y="693"/>
                <a:ext cx="3553" cy="341"/>
              </a:xfrm>
              <a:prstGeom prst="roundRect">
                <a:avLst>
                  <a:gd name="adj" fmla="val 37023"/>
                </a:avLst>
              </a:prstGeom>
              <a:noFill/>
              <a:ln w="38100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>
                  <a:lnSpc>
                    <a:spcPct val="90000"/>
                  </a:lnSpc>
                  <a:defRPr/>
                </a:pPr>
                <a:r>
                  <a:rPr kumimoji="0" lang="en-US" altLang="ko-KR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1) </a:t>
                </a:r>
                <a:r>
                  <a:rPr kumimoji="0" lang="ko-KR" altLang="en-US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지역사회 학교폭력 네트워크 구성</a:t>
                </a:r>
                <a:endParaRPr lang="ko-KR" altLang="en-US" sz="2200" dirty="0">
                  <a:solidFill>
                    <a:srgbClr val="FFFF66"/>
                  </a:solidFill>
                  <a:latin typeface="HY견고딕" pitchFamily="18" charset="-127"/>
                  <a:ea typeface="HY견고딕" pitchFamily="18" charset="-127"/>
                  <a:sym typeface="Wingdings 3" pitchFamily="18" charset="2"/>
                </a:endParaRPr>
              </a:p>
            </p:txBody>
          </p:sp>
        </p:grpSp>
        <p:sp>
          <p:nvSpPr>
            <p:cNvPr id="46" name="Rectangle 117"/>
            <p:cNvSpPr>
              <a:spLocks noChangeArrowheads="1"/>
            </p:cNvSpPr>
            <p:nvPr/>
          </p:nvSpPr>
          <p:spPr bwMode="auto">
            <a:xfrm>
              <a:off x="181" y="736"/>
              <a:ext cx="36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>
                <a:lnSpc>
                  <a:spcPct val="100000"/>
                </a:lnSpc>
                <a:buSzTx/>
                <a:buFontTx/>
                <a:buNone/>
              </a:pPr>
              <a:endParaRPr lang="ko-KR" altLang="en-US" sz="2200"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5" name="_x237369184" descr="EMB00000f90808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0882" y="2060848"/>
            <a:ext cx="6247628" cy="442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텍스트 개체 틀 10"/>
          <p:cNvSpPr txBox="1">
            <a:spLocks/>
          </p:cNvSpPr>
          <p:nvPr/>
        </p:nvSpPr>
        <p:spPr>
          <a:xfrm>
            <a:off x="177924" y="116632"/>
            <a:ext cx="8594600" cy="476250"/>
          </a:xfrm>
          <a:prstGeom prst="rect">
            <a:avLst/>
          </a:prstGeom>
        </p:spPr>
        <p:txBody>
          <a:bodyPr anchor="ctr"/>
          <a:lstStyle>
            <a:lvl1pPr marL="342900" indent="-34290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2400" dirty="0" smtClean="0"/>
              <a:t>2. </a:t>
            </a:r>
            <a:r>
              <a:rPr lang="ko-KR" altLang="en-US" sz="2400" b="1" dirty="0" smtClean="0"/>
              <a:t>장기과제</a:t>
            </a:r>
            <a:r>
              <a:rPr lang="en-US" altLang="ko-KR" sz="2400" dirty="0" smtClean="0"/>
              <a:t> : </a:t>
            </a:r>
            <a:r>
              <a:rPr lang="ko-KR" altLang="en-US" sz="2400" dirty="0" smtClean="0"/>
              <a:t>지역사회 학교폭력 대응체계 구성방안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29901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6543294" y="5227108"/>
            <a:ext cx="5472608" cy="5914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0" name="AutoShape 118"/>
          <p:cNvSpPr>
            <a:spLocks noChangeArrowheads="1"/>
          </p:cNvSpPr>
          <p:nvPr/>
        </p:nvSpPr>
        <p:spPr bwMode="auto">
          <a:xfrm>
            <a:off x="616870" y="1307108"/>
            <a:ext cx="8155653" cy="66314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DB6FF">
                  <a:gamma/>
                  <a:tint val="19216"/>
                  <a:invGamma/>
                </a:srgbClr>
              </a:gs>
              <a:gs pos="100000">
                <a:srgbClr val="6DB6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tIns="36000" anchor="ctr"/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en-US" altLang="ko-KR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1-2 </a:t>
            </a: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지역사회 학교폭력 대응 네트워크 모형</a:t>
            </a:r>
            <a:r>
              <a:rPr lang="en-US" altLang="ko-KR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en-US" altLang="ko-KR" sz="20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20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마포구 중심으로</a:t>
            </a:r>
            <a:r>
              <a:rPr lang="en-US" altLang="ko-KR" sz="20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]</a:t>
            </a:r>
            <a:endParaRPr lang="en-US" altLang="ko-KR" sz="1200" i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2" name="Group 112"/>
          <p:cNvGrpSpPr>
            <a:grpSpLocks/>
          </p:cNvGrpSpPr>
          <p:nvPr/>
        </p:nvGrpSpPr>
        <p:grpSpPr bwMode="auto">
          <a:xfrm>
            <a:off x="539552" y="869220"/>
            <a:ext cx="8232972" cy="674951"/>
            <a:chOff x="129" y="700"/>
            <a:chExt cx="5537" cy="341"/>
          </a:xfrm>
        </p:grpSpPr>
        <p:grpSp>
          <p:nvGrpSpPr>
            <p:cNvPr id="45" name="Group 113"/>
            <p:cNvGrpSpPr>
              <a:grpSpLocks/>
            </p:cNvGrpSpPr>
            <p:nvPr/>
          </p:nvGrpSpPr>
          <p:grpSpPr bwMode="auto">
            <a:xfrm>
              <a:off x="129" y="700"/>
              <a:ext cx="5537" cy="341"/>
              <a:chOff x="110" y="693"/>
              <a:chExt cx="5537" cy="341"/>
            </a:xfrm>
          </p:grpSpPr>
          <p:sp>
            <p:nvSpPr>
              <p:cNvPr id="47" name="AutoShape 114"/>
              <p:cNvSpPr>
                <a:spLocks noChangeArrowheads="1"/>
              </p:cNvSpPr>
              <p:nvPr/>
            </p:nvSpPr>
            <p:spPr bwMode="auto">
              <a:xfrm>
                <a:off x="125" y="722"/>
                <a:ext cx="5522" cy="28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37EC9"/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90000" anchor="ctr"/>
              <a:lstStyle/>
              <a:p>
                <a:pPr>
                  <a:defRPr/>
                </a:pPr>
                <a:endParaRPr lang="ko-KR" altLang="en-US" sz="2200" dirty="0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48" name="AutoShape 116"/>
              <p:cNvSpPr>
                <a:spLocks noChangeArrowheads="1"/>
              </p:cNvSpPr>
              <p:nvPr/>
            </p:nvSpPr>
            <p:spPr bwMode="auto">
              <a:xfrm>
                <a:off x="110" y="693"/>
                <a:ext cx="3553" cy="341"/>
              </a:xfrm>
              <a:prstGeom prst="roundRect">
                <a:avLst>
                  <a:gd name="adj" fmla="val 37023"/>
                </a:avLst>
              </a:prstGeom>
              <a:noFill/>
              <a:ln w="38100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>
                  <a:lnSpc>
                    <a:spcPct val="90000"/>
                  </a:lnSpc>
                  <a:defRPr/>
                </a:pPr>
                <a:r>
                  <a:rPr kumimoji="0" lang="en-US" altLang="ko-KR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1) </a:t>
                </a:r>
                <a:r>
                  <a:rPr kumimoji="0" lang="ko-KR" altLang="en-US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지역사회 학교폭력 네트워크 구성</a:t>
                </a:r>
                <a:endParaRPr lang="ko-KR" altLang="en-US" sz="2200" dirty="0">
                  <a:solidFill>
                    <a:srgbClr val="FFFF66"/>
                  </a:solidFill>
                  <a:latin typeface="HY견고딕" pitchFamily="18" charset="-127"/>
                  <a:ea typeface="HY견고딕" pitchFamily="18" charset="-127"/>
                  <a:sym typeface="Wingdings 3" pitchFamily="18" charset="2"/>
                </a:endParaRPr>
              </a:p>
            </p:txBody>
          </p:sp>
        </p:grpSp>
        <p:sp>
          <p:nvSpPr>
            <p:cNvPr id="46" name="Rectangle 117"/>
            <p:cNvSpPr>
              <a:spLocks noChangeArrowheads="1"/>
            </p:cNvSpPr>
            <p:nvPr/>
          </p:nvSpPr>
          <p:spPr bwMode="auto">
            <a:xfrm>
              <a:off x="181" y="736"/>
              <a:ext cx="36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>
                <a:lnSpc>
                  <a:spcPct val="100000"/>
                </a:lnSpc>
                <a:buSzTx/>
                <a:buFontTx/>
                <a:buNone/>
              </a:pPr>
              <a:endParaRPr lang="ko-KR" altLang="en-US" sz="2200"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41" name="그룹 40"/>
          <p:cNvGrpSpPr/>
          <p:nvPr/>
        </p:nvGrpSpPr>
        <p:grpSpPr>
          <a:xfrm>
            <a:off x="4771300" y="2488842"/>
            <a:ext cx="1367466" cy="1244577"/>
            <a:chOff x="14200" y="741488"/>
            <a:chExt cx="1957371" cy="2854800"/>
          </a:xfrm>
        </p:grpSpPr>
        <p:sp>
          <p:nvSpPr>
            <p:cNvPr id="43" name="직사각형 42"/>
            <p:cNvSpPr/>
            <p:nvPr/>
          </p:nvSpPr>
          <p:spPr>
            <a:xfrm>
              <a:off x="14200" y="741488"/>
              <a:ext cx="1957371" cy="2854800"/>
            </a:xfrm>
            <a:prstGeom prst="rect">
              <a:avLst/>
            </a:prstGeom>
          </p:spPr>
          <p:style>
            <a:ln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직사각형 43"/>
            <p:cNvSpPr/>
            <p:nvPr/>
          </p:nvSpPr>
          <p:spPr>
            <a:xfrm>
              <a:off x="14200" y="741488"/>
              <a:ext cx="1957371" cy="2854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초등학교 </a:t>
              </a:r>
              <a:r>
                <a:rPr lang="en-US" altLang="ko-KR" sz="900" b="1" kern="1200" dirty="0" smtClean="0"/>
                <a:t>20</a:t>
              </a:r>
              <a:r>
                <a:rPr lang="ko-KR" altLang="en-US" sz="900" b="1" kern="1200" dirty="0" smtClean="0"/>
                <a:t>개교</a:t>
              </a:r>
              <a:endParaRPr lang="ko-KR" altLang="en-US" sz="900" b="1" kern="1200" dirty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중학교 </a:t>
              </a:r>
              <a:r>
                <a:rPr lang="en-US" altLang="ko-KR" sz="900" b="1" kern="1200" dirty="0" smtClean="0"/>
                <a:t>12</a:t>
              </a:r>
              <a:r>
                <a:rPr lang="ko-KR" altLang="en-US" sz="900" b="1" kern="1200" dirty="0" smtClean="0"/>
                <a:t>개교</a:t>
              </a:r>
              <a:endParaRPr lang="ko-KR" altLang="en-US" sz="900" b="1" kern="1200" dirty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고등학교 </a:t>
              </a:r>
              <a:r>
                <a:rPr lang="en-US" altLang="ko-KR" sz="900" b="1" kern="1200" dirty="0" smtClean="0"/>
                <a:t>8</a:t>
              </a:r>
              <a:r>
                <a:rPr lang="ko-KR" altLang="en-US" sz="900" b="1" kern="1200" dirty="0" smtClean="0"/>
                <a:t>개교</a:t>
              </a:r>
              <a:endParaRPr lang="ko-KR" altLang="en-US" sz="900" b="1" kern="1200" dirty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대안학교</a:t>
              </a:r>
              <a:r>
                <a:rPr lang="en-US" altLang="ko-KR" sz="900" b="1" kern="1200" dirty="0" smtClean="0"/>
                <a:t>(</a:t>
              </a:r>
              <a:r>
                <a:rPr lang="ko-KR" altLang="en-US" sz="900" b="1" kern="1200" dirty="0" smtClean="0"/>
                <a:t>공간민들레</a:t>
              </a:r>
              <a:r>
                <a:rPr lang="en-US" altLang="ko-KR" sz="900" b="1" kern="1200" dirty="0" smtClean="0"/>
                <a:t>, </a:t>
              </a:r>
              <a:r>
                <a:rPr lang="ko-KR" altLang="en-US" sz="900" b="1" kern="1200" dirty="0" smtClean="0"/>
                <a:t>꿈틀</a:t>
              </a:r>
              <a:r>
                <a:rPr lang="en-US" altLang="ko-KR" sz="900" b="1" kern="1200" dirty="0" smtClean="0"/>
                <a:t>, </a:t>
              </a:r>
              <a:r>
                <a:rPr lang="ko-KR" altLang="en-US" sz="900" b="1" kern="1200" dirty="0" smtClean="0"/>
                <a:t>비전학교 등</a:t>
              </a:r>
              <a:r>
                <a:rPr lang="en-US" altLang="ko-KR" sz="900" b="1" kern="1200" dirty="0" smtClean="0"/>
                <a:t>)</a:t>
              </a:r>
              <a:endParaRPr lang="ko-KR" altLang="en-US" sz="900" b="1" kern="1200" dirty="0"/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6280644" y="2483106"/>
            <a:ext cx="1017607" cy="1370244"/>
            <a:chOff x="2191517" y="741488"/>
            <a:chExt cx="1957371" cy="2854800"/>
          </a:xfrm>
        </p:grpSpPr>
        <p:sp>
          <p:nvSpPr>
            <p:cNvPr id="51" name="직사각형 50"/>
            <p:cNvSpPr/>
            <p:nvPr/>
          </p:nvSpPr>
          <p:spPr>
            <a:xfrm>
              <a:off x="2191517" y="741488"/>
              <a:ext cx="1957371" cy="2854800"/>
            </a:xfrm>
            <a:prstGeom prst="rect">
              <a:avLst/>
            </a:prstGeom>
          </p:spPr>
          <p:style>
            <a:lnRef idx="1">
              <a:schemeClr val="accent3">
                <a:tint val="40000"/>
                <a:alpha val="90000"/>
                <a:hueOff val="1786142"/>
                <a:satOff val="-2299"/>
                <a:lumOff val="-179"/>
                <a:alphaOff val="0"/>
              </a:schemeClr>
            </a:lnRef>
            <a:fillRef idx="1">
              <a:schemeClr val="accent3">
                <a:tint val="40000"/>
                <a:alpha val="90000"/>
                <a:hueOff val="1786142"/>
                <a:satOff val="-2299"/>
                <a:lumOff val="-179"/>
                <a:alphaOff val="0"/>
              </a:schemeClr>
            </a:fillRef>
            <a:effectRef idx="2">
              <a:schemeClr val="accent3">
                <a:tint val="40000"/>
                <a:alpha val="90000"/>
                <a:hueOff val="1786142"/>
                <a:satOff val="-2299"/>
                <a:lumOff val="-179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2" name="직사각형 51"/>
            <p:cNvSpPr/>
            <p:nvPr/>
          </p:nvSpPr>
          <p:spPr>
            <a:xfrm>
              <a:off x="2191517" y="741488"/>
              <a:ext cx="1957371" cy="2854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마포경찰서</a:t>
              </a:r>
              <a:endParaRPr lang="ko-KR" altLang="en-US" sz="900" b="1" kern="1200" dirty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보호관찰소</a:t>
              </a:r>
              <a:endParaRPr lang="ko-KR" altLang="en-US" sz="900" b="1" kern="1200" dirty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err="1" smtClean="0"/>
                <a:t>서강지구대</a:t>
              </a:r>
              <a:endParaRPr lang="ko-KR" altLang="en-US" sz="900" b="1" kern="1200" dirty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노고산 지구대</a:t>
              </a:r>
              <a:endParaRPr lang="ko-KR" altLang="en-US" sz="900" b="1" kern="1200" dirty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용강지구대 등</a:t>
              </a:r>
              <a:endParaRPr lang="ko-KR" altLang="en-US" sz="900" b="1" kern="1200" dirty="0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409803" y="2483106"/>
            <a:ext cx="1687952" cy="1560883"/>
            <a:chOff x="4368833" y="741488"/>
            <a:chExt cx="1957371" cy="2854800"/>
          </a:xfrm>
        </p:grpSpPr>
        <p:sp>
          <p:nvSpPr>
            <p:cNvPr id="54" name="직사각형 53"/>
            <p:cNvSpPr/>
            <p:nvPr/>
          </p:nvSpPr>
          <p:spPr>
            <a:xfrm>
              <a:off x="4368833" y="741488"/>
              <a:ext cx="1957371" cy="2854800"/>
            </a:xfrm>
            <a:prstGeom prst="rect">
              <a:avLst/>
            </a:prstGeom>
          </p:spPr>
          <p:style>
            <a:lnRef idx="1">
              <a:schemeClr val="accent3">
                <a:tint val="40000"/>
                <a:alpha val="90000"/>
                <a:hueOff val="3572283"/>
                <a:satOff val="-4598"/>
                <a:lumOff val="-358"/>
                <a:alphaOff val="0"/>
              </a:schemeClr>
            </a:lnRef>
            <a:fillRef idx="1">
              <a:schemeClr val="accent3">
                <a:tint val="40000"/>
                <a:alpha val="90000"/>
                <a:hueOff val="3572283"/>
                <a:satOff val="-4598"/>
                <a:lumOff val="-358"/>
                <a:alphaOff val="0"/>
              </a:schemeClr>
            </a:fillRef>
            <a:effectRef idx="2">
              <a:schemeClr val="accent3">
                <a:tint val="40000"/>
                <a:alpha val="90000"/>
                <a:hueOff val="3572283"/>
                <a:satOff val="-4598"/>
                <a:lumOff val="-358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5" name="직사각형 54"/>
            <p:cNvSpPr/>
            <p:nvPr/>
          </p:nvSpPr>
          <p:spPr>
            <a:xfrm>
              <a:off x="4368833" y="741488"/>
              <a:ext cx="1957371" cy="2854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마포청소년수련관</a:t>
              </a:r>
              <a:endParaRPr lang="ko-KR" altLang="en-US" sz="900" b="1" kern="1200" dirty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dirty="0" err="1" smtClean="0"/>
                <a:t>마포청소년문화의집</a:t>
              </a:r>
              <a:endParaRPr lang="en-US" altLang="ko-KR" sz="900" b="1" dirty="0" smtClean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err="1" smtClean="0"/>
                <a:t>도화청소년문화의집</a:t>
              </a:r>
              <a:endParaRPr lang="ko-KR" altLang="en-US" sz="900" b="1" kern="1200" dirty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dirty="0" smtClean="0"/>
                <a:t>마포청소년상담복지센터</a:t>
              </a:r>
              <a:endParaRPr lang="ko-KR" altLang="en-US" sz="900" b="1" kern="1200" dirty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dirty="0" err="1" smtClean="0"/>
                <a:t>마포구립서강도서관</a:t>
              </a:r>
              <a:endParaRPr lang="en-US" altLang="ko-KR" sz="900" b="1" dirty="0" smtClean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마포구자원봉사센터 등</a:t>
              </a:r>
              <a:endParaRPr lang="en-US" altLang="ko-KR" sz="900" b="1" kern="1200" dirty="0" smtClean="0"/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4717269" y="4261440"/>
            <a:ext cx="1491649" cy="1055831"/>
            <a:chOff x="6546150" y="741488"/>
            <a:chExt cx="1957371" cy="2854800"/>
          </a:xfrm>
        </p:grpSpPr>
        <p:sp>
          <p:nvSpPr>
            <p:cNvPr id="57" name="직사각형 56"/>
            <p:cNvSpPr/>
            <p:nvPr/>
          </p:nvSpPr>
          <p:spPr>
            <a:xfrm>
              <a:off x="6546150" y="741488"/>
              <a:ext cx="1957371" cy="2854800"/>
            </a:xfrm>
            <a:prstGeom prst="rect">
              <a:avLst/>
            </a:prstGeom>
          </p:spPr>
          <p:style>
            <a:lnRef idx="1">
              <a:schemeClr val="accent3">
                <a:tint val="40000"/>
                <a:alpha val="90000"/>
                <a:hueOff val="5358425"/>
                <a:satOff val="-6896"/>
                <a:lumOff val="-537"/>
                <a:alphaOff val="0"/>
              </a:schemeClr>
            </a:lnRef>
            <a:fillRef idx="1">
              <a:schemeClr val="accent3">
                <a:tint val="40000"/>
                <a:alpha val="90000"/>
                <a:hueOff val="5358425"/>
                <a:satOff val="-6896"/>
                <a:lumOff val="-537"/>
                <a:alphaOff val="0"/>
              </a:schemeClr>
            </a:fillRef>
            <a:effectRef idx="2">
              <a:schemeClr val="accent3">
                <a:tint val="40000"/>
                <a:alpha val="90000"/>
                <a:hueOff val="5358425"/>
                <a:satOff val="-6896"/>
                <a:lumOff val="-537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직사각형 57"/>
            <p:cNvSpPr/>
            <p:nvPr/>
          </p:nvSpPr>
          <p:spPr>
            <a:xfrm>
              <a:off x="6546150" y="741488"/>
              <a:ext cx="1957371" cy="2854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마포구 보건소</a:t>
              </a:r>
              <a:endParaRPr lang="ko-KR" altLang="en-US" sz="900" b="1" kern="1200" dirty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마포정신건강증진센터</a:t>
              </a:r>
              <a:endParaRPr lang="ko-KR" altLang="en-US" sz="900" b="1" kern="1200" dirty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신촌연세병원</a:t>
              </a:r>
              <a:endParaRPr lang="ko-KR" altLang="en-US" sz="900" b="1" kern="1200" dirty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기타 개인 병원 등</a:t>
              </a:r>
              <a:endParaRPr lang="ko-KR" altLang="en-US" sz="900" b="1" kern="1200" dirty="0"/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7510801" y="4428144"/>
            <a:ext cx="1437537" cy="1038743"/>
            <a:chOff x="8723466" y="741488"/>
            <a:chExt cx="1957371" cy="2854800"/>
          </a:xfrm>
        </p:grpSpPr>
        <p:sp>
          <p:nvSpPr>
            <p:cNvPr id="61" name="직사각형 60"/>
            <p:cNvSpPr/>
            <p:nvPr/>
          </p:nvSpPr>
          <p:spPr>
            <a:xfrm>
              <a:off x="8723466" y="741488"/>
              <a:ext cx="1957371" cy="2854800"/>
            </a:xfrm>
            <a:prstGeom prst="rect">
              <a:avLst/>
            </a:prstGeom>
          </p:spPr>
          <p:style>
            <a:lnRef idx="1">
              <a:schemeClr val="accent3">
                <a:tint val="40000"/>
                <a:alpha val="90000"/>
                <a:hueOff val="7144567"/>
                <a:satOff val="-9195"/>
                <a:lumOff val="-717"/>
                <a:alphaOff val="0"/>
              </a:schemeClr>
            </a:lnRef>
            <a:fillRef idx="1">
              <a:schemeClr val="accent3">
                <a:tint val="40000"/>
                <a:alpha val="90000"/>
                <a:hueOff val="7144567"/>
                <a:satOff val="-9195"/>
                <a:lumOff val="-717"/>
                <a:alphaOff val="0"/>
              </a:schemeClr>
            </a:fillRef>
            <a:effectRef idx="2">
              <a:schemeClr val="accent3">
                <a:tint val="40000"/>
                <a:alpha val="90000"/>
                <a:hueOff val="7144567"/>
                <a:satOff val="-9195"/>
                <a:lumOff val="-717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2" name="직사각형 61"/>
            <p:cNvSpPr/>
            <p:nvPr/>
          </p:nvSpPr>
          <p:spPr>
            <a:xfrm>
              <a:off x="8723466" y="741488"/>
              <a:ext cx="1957371" cy="2854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마포구건강지원센터</a:t>
              </a:r>
              <a:r>
                <a:rPr lang="en-US" altLang="ko-KR" sz="900" b="1" kern="1200" dirty="0" smtClean="0"/>
                <a:t/>
              </a:r>
              <a:br>
                <a:rPr lang="en-US" altLang="ko-KR" sz="900" b="1" kern="1200" dirty="0" smtClean="0"/>
              </a:br>
              <a:r>
                <a:rPr lang="en-US" altLang="ko-KR" sz="900" b="1" kern="1200" dirty="0" smtClean="0"/>
                <a:t>(</a:t>
              </a:r>
              <a:r>
                <a:rPr lang="ko-KR" altLang="en-US" sz="900" b="1" kern="1200" dirty="0" smtClean="0"/>
                <a:t>법률상담</a:t>
              </a:r>
              <a:r>
                <a:rPr lang="en-US" altLang="ko-KR" sz="900" b="1" kern="1200" dirty="0" smtClean="0"/>
                <a:t>)</a:t>
              </a:r>
              <a:endParaRPr lang="ko-KR" altLang="en-US" sz="900" b="1" kern="1200" dirty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법무법인 </a:t>
              </a:r>
              <a:r>
                <a:rPr lang="ko-KR" altLang="en-US" sz="900" b="1" kern="1200" dirty="0" err="1" smtClean="0"/>
                <a:t>로직</a:t>
              </a:r>
              <a:endParaRPr lang="ko-KR" altLang="en-US" sz="900" b="1" kern="1200" dirty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신</a:t>
              </a:r>
              <a:r>
                <a:rPr lang="en-US" altLang="ko-KR" sz="900" b="1" kern="1200" dirty="0" smtClean="0"/>
                <a:t>&amp;</a:t>
              </a:r>
              <a:r>
                <a:rPr lang="ko-KR" altLang="en-US" sz="900" b="1" kern="1200" dirty="0" smtClean="0"/>
                <a:t>유 법률 사무소 등</a:t>
              </a:r>
              <a:endParaRPr lang="ko-KR" altLang="en-US" sz="900" b="1" kern="1200" dirty="0"/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6037568" y="4261440"/>
            <a:ext cx="1503758" cy="1560883"/>
            <a:chOff x="10900783" y="741488"/>
            <a:chExt cx="1957371" cy="2854800"/>
          </a:xfrm>
        </p:grpSpPr>
        <p:sp>
          <p:nvSpPr>
            <p:cNvPr id="65" name="직사각형 64"/>
            <p:cNvSpPr/>
            <p:nvPr/>
          </p:nvSpPr>
          <p:spPr>
            <a:xfrm>
              <a:off x="10900783" y="741488"/>
              <a:ext cx="1957371" cy="2854800"/>
            </a:xfrm>
            <a:prstGeom prst="rect">
              <a:avLst/>
            </a:prstGeom>
          </p:spPr>
          <p:style>
            <a:lnRef idx="1">
              <a:schemeClr val="accent3">
                <a:tint val="40000"/>
                <a:alpha val="90000"/>
                <a:hueOff val="8930708"/>
                <a:satOff val="-11494"/>
                <a:lumOff val="-896"/>
                <a:alphaOff val="0"/>
              </a:schemeClr>
            </a:lnRef>
            <a:fillRef idx="1">
              <a:schemeClr val="accent3">
                <a:tint val="40000"/>
                <a:alpha val="90000"/>
                <a:hueOff val="8930708"/>
                <a:satOff val="-11494"/>
                <a:lumOff val="-896"/>
                <a:alphaOff val="0"/>
              </a:schemeClr>
            </a:fillRef>
            <a:effectRef idx="2">
              <a:schemeClr val="accent3">
                <a:tint val="40000"/>
                <a:alpha val="90000"/>
                <a:hueOff val="8930708"/>
                <a:satOff val="-11494"/>
                <a:lumOff val="-896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6" name="직사각형 65"/>
            <p:cNvSpPr/>
            <p:nvPr/>
          </p:nvSpPr>
          <p:spPr>
            <a:xfrm>
              <a:off x="10900783" y="741488"/>
              <a:ext cx="1957371" cy="2854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마포종합사회복지관</a:t>
              </a:r>
              <a:endParaRPr lang="ko-KR" altLang="en-US" sz="900" b="1" kern="1200" dirty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성산종합사회복지관</a:t>
              </a:r>
              <a:endParaRPr lang="en-US" altLang="ko-KR" sz="900" b="1" kern="1200" dirty="0" smtClean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dirty="0" smtClean="0"/>
                <a:t>마포건강가정지원센터</a:t>
              </a:r>
              <a:endParaRPr lang="en-US" altLang="ko-KR" sz="900" b="1" dirty="0" smtClean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마포고용복지지원센터</a:t>
              </a:r>
              <a:endParaRPr lang="en-US" altLang="ko-KR" sz="900" b="1" kern="1200" dirty="0" smtClean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dirty="0" smtClean="0"/>
                <a:t>청소년자활지원</a:t>
              </a:r>
              <a:r>
                <a:rPr lang="ko-KR" altLang="en-US" sz="900" b="1" dirty="0"/>
                <a:t>관</a:t>
              </a:r>
              <a:endParaRPr lang="en-US" altLang="ko-KR" sz="900" b="1" kern="1200" dirty="0" smtClean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dirty="0" smtClean="0"/>
                <a:t>지역아동센</a:t>
              </a:r>
              <a:r>
                <a:rPr lang="ko-KR" altLang="en-US" sz="900" b="1" dirty="0"/>
                <a:t>터</a:t>
              </a:r>
              <a:r>
                <a:rPr lang="ko-KR" altLang="en-US" sz="900" b="1" kern="1200" dirty="0" smtClean="0"/>
                <a:t> 등</a:t>
              </a:r>
              <a:endParaRPr lang="ko-KR" altLang="en-US" sz="900" b="1" kern="1200" dirty="0"/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7429891" y="5939024"/>
            <a:ext cx="1647775" cy="780441"/>
            <a:chOff x="13078099" y="741488"/>
            <a:chExt cx="1957373" cy="2854800"/>
          </a:xfrm>
        </p:grpSpPr>
        <p:sp>
          <p:nvSpPr>
            <p:cNvPr id="69" name="직사각형 68"/>
            <p:cNvSpPr/>
            <p:nvPr/>
          </p:nvSpPr>
          <p:spPr>
            <a:xfrm>
              <a:off x="13078099" y="741488"/>
              <a:ext cx="1957371" cy="2854800"/>
            </a:xfrm>
            <a:prstGeom prst="rect">
              <a:avLst/>
            </a:prstGeom>
          </p:spPr>
          <p:style>
            <a:lnRef idx="1">
              <a:schemeClr val="accent3">
                <a:tint val="40000"/>
                <a:alpha val="90000"/>
                <a:hueOff val="10716850"/>
                <a:satOff val="-13793"/>
                <a:lumOff val="-1075"/>
                <a:alphaOff val="0"/>
              </a:schemeClr>
            </a:lnRef>
            <a:fillRef idx="1">
              <a:schemeClr val="accent3">
                <a:tint val="40000"/>
                <a:alpha val="90000"/>
                <a:hueOff val="10716850"/>
                <a:satOff val="-13793"/>
                <a:lumOff val="-1075"/>
                <a:alphaOff val="0"/>
              </a:schemeClr>
            </a:fillRef>
            <a:effectRef idx="2">
              <a:schemeClr val="accent3">
                <a:tint val="40000"/>
                <a:alpha val="90000"/>
                <a:hueOff val="10716850"/>
                <a:satOff val="-13793"/>
                <a:lumOff val="-1075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0" name="직사각형 69"/>
            <p:cNvSpPr/>
            <p:nvPr/>
          </p:nvSpPr>
          <p:spPr>
            <a:xfrm>
              <a:off x="13078101" y="741488"/>
              <a:ext cx="1957371" cy="2854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o-KR" altLang="en-US" sz="900" b="1" kern="1200" dirty="0" smtClean="0"/>
                <a:t>마포구청소년지원연합회</a:t>
              </a:r>
              <a:endParaRPr lang="en-US" altLang="ko-KR" sz="900" b="1" kern="1200" dirty="0" smtClean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altLang="ko-KR" sz="900" b="1" dirty="0" smtClean="0"/>
                <a:t>Wee </a:t>
              </a:r>
              <a:r>
                <a:rPr lang="ko-KR" altLang="en-US" sz="900" b="1" dirty="0" smtClean="0"/>
                <a:t>센터</a:t>
              </a:r>
              <a:endParaRPr lang="en-US" altLang="ko-KR" sz="900" b="1" dirty="0" smtClean="0"/>
            </a:p>
            <a:p>
              <a:pPr marL="114300" lvl="1" indent="-114300" algn="l" defTabSz="6223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altLang="ko-KR" sz="900" b="1" dirty="0" smtClean="0"/>
                <a:t>CYS-Net</a:t>
              </a:r>
              <a:r>
                <a:rPr lang="ko-KR" altLang="en-US" sz="900" b="1" kern="1200" dirty="0" smtClean="0"/>
                <a:t> 등</a:t>
              </a:r>
              <a:endParaRPr lang="ko-KR" altLang="en-US" sz="900" b="1" kern="1200" dirty="0"/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4979877" y="1970256"/>
            <a:ext cx="950312" cy="512850"/>
            <a:chOff x="223156" y="79545"/>
            <a:chExt cx="1571037" cy="965836"/>
          </a:xfrm>
        </p:grpSpPr>
        <p:sp>
          <p:nvSpPr>
            <p:cNvPr id="72" name="직사각형 71"/>
            <p:cNvSpPr/>
            <p:nvPr/>
          </p:nvSpPr>
          <p:spPr>
            <a:xfrm>
              <a:off x="223156" y="79545"/>
              <a:ext cx="1571037" cy="965836"/>
            </a:xfrm>
            <a:prstGeom prst="rect">
              <a:avLst/>
            </a:prstGeom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직사각형 72"/>
            <p:cNvSpPr/>
            <p:nvPr/>
          </p:nvSpPr>
          <p:spPr>
            <a:xfrm>
              <a:off x="223156" y="79545"/>
              <a:ext cx="1571037" cy="9658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300" b="1" kern="1200" dirty="0" smtClean="0"/>
                <a:t>학교</a:t>
              </a:r>
              <a:endParaRPr lang="ko-KR" altLang="en-US" sz="1300" b="1" kern="1200" dirty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6314291" y="1970256"/>
            <a:ext cx="950312" cy="512850"/>
            <a:chOff x="2400473" y="79545"/>
            <a:chExt cx="1571037" cy="965836"/>
          </a:xfrm>
        </p:grpSpPr>
        <p:sp>
          <p:nvSpPr>
            <p:cNvPr id="75" name="직사각형 74"/>
            <p:cNvSpPr/>
            <p:nvPr/>
          </p:nvSpPr>
          <p:spPr>
            <a:xfrm>
              <a:off x="2400473" y="79545"/>
              <a:ext cx="1571037" cy="965836"/>
            </a:xfrm>
            <a:prstGeom prst="rect">
              <a:avLst/>
            </a:prstGeom>
          </p:spPr>
          <p:style>
            <a:lnRef idx="1">
              <a:schemeClr val="accent3">
                <a:hueOff val="1875044"/>
                <a:satOff val="-2813"/>
                <a:lumOff val="-458"/>
                <a:alphaOff val="0"/>
              </a:schemeClr>
            </a:lnRef>
            <a:fillRef idx="3">
              <a:schemeClr val="accent3">
                <a:hueOff val="1875044"/>
                <a:satOff val="-2813"/>
                <a:lumOff val="-458"/>
                <a:alphaOff val="0"/>
              </a:schemeClr>
            </a:fillRef>
            <a:effectRef idx="3">
              <a:schemeClr val="accent3">
                <a:hueOff val="1875044"/>
                <a:satOff val="-2813"/>
                <a:lumOff val="-45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6" name="직사각형 75"/>
            <p:cNvSpPr/>
            <p:nvPr/>
          </p:nvSpPr>
          <p:spPr>
            <a:xfrm>
              <a:off x="2400473" y="79545"/>
              <a:ext cx="1571037" cy="9658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300" b="1" kern="1200" dirty="0" smtClean="0"/>
                <a:t>경찰서</a:t>
              </a:r>
              <a:endParaRPr lang="ko-KR" altLang="en-US" sz="1300" b="1" kern="1200" dirty="0"/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7756018" y="1975992"/>
            <a:ext cx="950312" cy="512850"/>
            <a:chOff x="4577789" y="79545"/>
            <a:chExt cx="1571037" cy="965836"/>
          </a:xfrm>
        </p:grpSpPr>
        <p:sp>
          <p:nvSpPr>
            <p:cNvPr id="78" name="직사각형 77"/>
            <p:cNvSpPr/>
            <p:nvPr/>
          </p:nvSpPr>
          <p:spPr>
            <a:xfrm>
              <a:off x="4577789" y="79545"/>
              <a:ext cx="1571037" cy="965836"/>
            </a:xfrm>
            <a:prstGeom prst="rect">
              <a:avLst/>
            </a:prstGeom>
          </p:spPr>
          <p:style>
            <a:lnRef idx="1">
              <a:schemeClr val="accent3">
                <a:hueOff val="3750088"/>
                <a:satOff val="-5627"/>
                <a:lumOff val="-915"/>
                <a:alphaOff val="0"/>
              </a:schemeClr>
            </a:lnRef>
            <a:fillRef idx="3">
              <a:schemeClr val="accent3">
                <a:hueOff val="3750088"/>
                <a:satOff val="-5627"/>
                <a:lumOff val="-915"/>
                <a:alphaOff val="0"/>
              </a:schemeClr>
            </a:fillRef>
            <a:effectRef idx="3">
              <a:schemeClr val="accent3">
                <a:hueOff val="3750088"/>
                <a:satOff val="-5627"/>
                <a:lumOff val="-9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직사각형 78"/>
            <p:cNvSpPr/>
            <p:nvPr/>
          </p:nvSpPr>
          <p:spPr>
            <a:xfrm>
              <a:off x="4577789" y="79545"/>
              <a:ext cx="1571037" cy="9658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300" b="1" kern="1200" dirty="0" smtClean="0"/>
                <a:t>청소년</a:t>
              </a:r>
              <a:r>
                <a:rPr lang="en-US" altLang="ko-KR" sz="1300" b="1" kern="1200" dirty="0" smtClean="0"/>
                <a:t/>
              </a:r>
              <a:br>
                <a:rPr lang="en-US" altLang="ko-KR" sz="1300" b="1" kern="1200" dirty="0" smtClean="0"/>
              </a:br>
              <a:r>
                <a:rPr lang="ko-KR" altLang="en-US" sz="1300" b="1" kern="1200" dirty="0" smtClean="0"/>
                <a:t>지원기관</a:t>
              </a:r>
              <a:endParaRPr lang="ko-KR" altLang="en-US" sz="1300" b="1" kern="1200" dirty="0"/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4979877" y="3794045"/>
            <a:ext cx="950312" cy="512850"/>
            <a:chOff x="6755106" y="79545"/>
            <a:chExt cx="1571037" cy="965836"/>
          </a:xfrm>
        </p:grpSpPr>
        <p:sp>
          <p:nvSpPr>
            <p:cNvPr id="81" name="직사각형 80"/>
            <p:cNvSpPr/>
            <p:nvPr/>
          </p:nvSpPr>
          <p:spPr>
            <a:xfrm>
              <a:off x="6755106" y="79545"/>
              <a:ext cx="1571037" cy="965836"/>
            </a:xfrm>
            <a:prstGeom prst="rect">
              <a:avLst/>
            </a:prstGeom>
          </p:spPr>
          <p:style>
            <a:lnRef idx="1">
              <a:schemeClr val="accent3">
                <a:hueOff val="5625132"/>
                <a:satOff val="-8440"/>
                <a:lumOff val="-1373"/>
                <a:alphaOff val="0"/>
              </a:schemeClr>
            </a:lnRef>
            <a:fillRef idx="3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3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2" name="직사각형 81"/>
            <p:cNvSpPr/>
            <p:nvPr/>
          </p:nvSpPr>
          <p:spPr>
            <a:xfrm>
              <a:off x="6755106" y="79545"/>
              <a:ext cx="1571037" cy="9658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300" b="1" kern="1200" dirty="0" smtClean="0"/>
                <a:t>의료기관</a:t>
              </a:r>
              <a:endParaRPr lang="ko-KR" altLang="en-US" sz="1300" b="1" kern="1200" dirty="0"/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7754413" y="3915294"/>
            <a:ext cx="950312" cy="512850"/>
            <a:chOff x="8932422" y="79545"/>
            <a:chExt cx="1571037" cy="965836"/>
          </a:xfrm>
        </p:grpSpPr>
        <p:sp>
          <p:nvSpPr>
            <p:cNvPr id="84" name="직사각형 83"/>
            <p:cNvSpPr/>
            <p:nvPr/>
          </p:nvSpPr>
          <p:spPr>
            <a:xfrm>
              <a:off x="8932422" y="79545"/>
              <a:ext cx="1571037" cy="965836"/>
            </a:xfrm>
            <a:prstGeom prst="rect">
              <a:avLst/>
            </a:prstGeom>
          </p:spPr>
          <p:style>
            <a:lnRef idx="1">
              <a:schemeClr val="accent3">
                <a:hueOff val="7500176"/>
                <a:satOff val="-11253"/>
                <a:lumOff val="-1830"/>
                <a:alphaOff val="0"/>
              </a:schemeClr>
            </a:lnRef>
            <a:fillRef idx="3">
              <a:schemeClr val="accent3">
                <a:hueOff val="7500176"/>
                <a:satOff val="-11253"/>
                <a:lumOff val="-1830"/>
                <a:alphaOff val="0"/>
              </a:schemeClr>
            </a:fillRef>
            <a:effectRef idx="3">
              <a:schemeClr val="accent3">
                <a:hueOff val="7500176"/>
                <a:satOff val="-11253"/>
                <a:lumOff val="-183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5" name="직사각형 84"/>
            <p:cNvSpPr/>
            <p:nvPr/>
          </p:nvSpPr>
          <p:spPr>
            <a:xfrm>
              <a:off x="8932422" y="79545"/>
              <a:ext cx="1571037" cy="9658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300" b="1" kern="1200" dirty="0" smtClean="0"/>
                <a:t>법률기관</a:t>
              </a:r>
              <a:endParaRPr lang="ko-KR" altLang="en-US" sz="1300" b="1" kern="1200" dirty="0"/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6314291" y="3794045"/>
            <a:ext cx="950312" cy="512850"/>
            <a:chOff x="11109739" y="79545"/>
            <a:chExt cx="1571037" cy="965836"/>
          </a:xfrm>
        </p:grpSpPr>
        <p:sp>
          <p:nvSpPr>
            <p:cNvPr id="87" name="직사각형 86"/>
            <p:cNvSpPr/>
            <p:nvPr/>
          </p:nvSpPr>
          <p:spPr>
            <a:xfrm>
              <a:off x="11109739" y="79545"/>
              <a:ext cx="1571037" cy="965836"/>
            </a:xfrm>
            <a:prstGeom prst="rect">
              <a:avLst/>
            </a:prstGeom>
          </p:spPr>
          <p:style>
            <a:lnRef idx="1">
              <a:schemeClr val="accent3">
                <a:hueOff val="9375220"/>
                <a:satOff val="-14067"/>
                <a:lumOff val="-2288"/>
                <a:alphaOff val="0"/>
              </a:schemeClr>
            </a:lnRef>
            <a:fillRef idx="3">
              <a:schemeClr val="accent3">
                <a:hueOff val="9375220"/>
                <a:satOff val="-14067"/>
                <a:lumOff val="-2288"/>
                <a:alphaOff val="0"/>
              </a:schemeClr>
            </a:fillRef>
            <a:effectRef idx="3">
              <a:schemeClr val="accent3">
                <a:hueOff val="9375220"/>
                <a:satOff val="-14067"/>
                <a:lumOff val="-228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8" name="직사각형 87"/>
            <p:cNvSpPr/>
            <p:nvPr/>
          </p:nvSpPr>
          <p:spPr>
            <a:xfrm>
              <a:off x="11109739" y="79545"/>
              <a:ext cx="1571037" cy="9658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300" b="1" kern="1200" smtClean="0"/>
                <a:t>복지기관</a:t>
              </a:r>
              <a:endParaRPr lang="ko-KR" altLang="en-US" sz="1300" b="1" kern="1200" dirty="0"/>
            </a:p>
          </p:txBody>
        </p:sp>
      </p:grpSp>
      <p:grpSp>
        <p:nvGrpSpPr>
          <p:cNvPr id="89" name="그룹 88"/>
          <p:cNvGrpSpPr/>
          <p:nvPr/>
        </p:nvGrpSpPr>
        <p:grpSpPr>
          <a:xfrm>
            <a:off x="7754413" y="5465743"/>
            <a:ext cx="950312" cy="512850"/>
            <a:chOff x="13287055" y="79545"/>
            <a:chExt cx="1571037" cy="965836"/>
          </a:xfrm>
        </p:grpSpPr>
        <p:sp>
          <p:nvSpPr>
            <p:cNvPr id="90" name="직사각형 89"/>
            <p:cNvSpPr/>
            <p:nvPr/>
          </p:nvSpPr>
          <p:spPr>
            <a:xfrm>
              <a:off x="13287055" y="79545"/>
              <a:ext cx="1571037" cy="965836"/>
            </a:xfrm>
            <a:prstGeom prst="rect">
              <a:avLst/>
            </a:prstGeom>
          </p:spPr>
          <p:style>
            <a:lnRef idx="1">
              <a:schemeClr val="accent3">
                <a:hueOff val="11250264"/>
                <a:satOff val="-16880"/>
                <a:lumOff val="-2745"/>
                <a:alphaOff val="0"/>
              </a:schemeClr>
            </a:lnRef>
            <a:fillRef idx="3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3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1" name="직사각형 90"/>
            <p:cNvSpPr/>
            <p:nvPr/>
          </p:nvSpPr>
          <p:spPr>
            <a:xfrm>
              <a:off x="13287055" y="79545"/>
              <a:ext cx="1571037" cy="9658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300" b="1" kern="1200" dirty="0" smtClean="0"/>
                <a:t>지역사회</a:t>
              </a:r>
              <a:r>
                <a:rPr lang="en-US" altLang="ko-KR" sz="1300" b="1" kern="1200" dirty="0" smtClean="0"/>
                <a:t/>
              </a:r>
              <a:br>
                <a:rPr lang="en-US" altLang="ko-KR" sz="1300" b="1" kern="1200" dirty="0" smtClean="0"/>
              </a:br>
              <a:r>
                <a:rPr lang="ko-KR" altLang="en-US" sz="1300" b="1" kern="1200" dirty="0" smtClean="0"/>
                <a:t>네트워크</a:t>
              </a:r>
              <a:endParaRPr lang="ko-KR" altLang="en-US" sz="1300" b="1" kern="1200" dirty="0"/>
            </a:p>
          </p:txBody>
        </p:sp>
      </p:grpSp>
      <p:pic>
        <p:nvPicPr>
          <p:cNvPr id="92" name="Picture 2" descr="C:\Users\hongga\Desktop\네트워크 모형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76" y="2280908"/>
            <a:ext cx="4747867" cy="33569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3" name="텍스트 개체 틀 10"/>
          <p:cNvSpPr txBox="1">
            <a:spLocks/>
          </p:cNvSpPr>
          <p:nvPr/>
        </p:nvSpPr>
        <p:spPr>
          <a:xfrm>
            <a:off x="177924" y="116632"/>
            <a:ext cx="8594600" cy="476250"/>
          </a:xfrm>
          <a:prstGeom prst="rect">
            <a:avLst/>
          </a:prstGeom>
        </p:spPr>
        <p:txBody>
          <a:bodyPr anchor="ctr"/>
          <a:lstStyle>
            <a:lvl1pPr marL="342900" indent="-34290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2400" dirty="0" smtClean="0"/>
              <a:t>2. </a:t>
            </a:r>
            <a:r>
              <a:rPr lang="ko-KR" altLang="en-US" sz="2400" b="1" dirty="0" smtClean="0"/>
              <a:t>장기과제</a:t>
            </a:r>
            <a:r>
              <a:rPr lang="en-US" altLang="ko-KR" sz="2400" dirty="0" smtClean="0"/>
              <a:t> : </a:t>
            </a:r>
            <a:r>
              <a:rPr lang="ko-KR" altLang="en-US" sz="2400" dirty="0" smtClean="0"/>
              <a:t>지역사회 학교폭력 대응체계 구성방안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1201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6543294" y="5227108"/>
            <a:ext cx="5472608" cy="5914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2" name="Group 112"/>
          <p:cNvGrpSpPr>
            <a:grpSpLocks/>
          </p:cNvGrpSpPr>
          <p:nvPr/>
        </p:nvGrpSpPr>
        <p:grpSpPr bwMode="auto">
          <a:xfrm>
            <a:off x="539552" y="869220"/>
            <a:ext cx="8232972" cy="674951"/>
            <a:chOff x="129" y="700"/>
            <a:chExt cx="5537" cy="341"/>
          </a:xfrm>
        </p:grpSpPr>
        <p:grpSp>
          <p:nvGrpSpPr>
            <p:cNvPr id="45" name="Group 113"/>
            <p:cNvGrpSpPr>
              <a:grpSpLocks/>
            </p:cNvGrpSpPr>
            <p:nvPr/>
          </p:nvGrpSpPr>
          <p:grpSpPr bwMode="auto">
            <a:xfrm>
              <a:off x="129" y="700"/>
              <a:ext cx="5537" cy="341"/>
              <a:chOff x="110" y="693"/>
              <a:chExt cx="5537" cy="341"/>
            </a:xfrm>
          </p:grpSpPr>
          <p:sp>
            <p:nvSpPr>
              <p:cNvPr id="47" name="AutoShape 114"/>
              <p:cNvSpPr>
                <a:spLocks noChangeArrowheads="1"/>
              </p:cNvSpPr>
              <p:nvPr/>
            </p:nvSpPr>
            <p:spPr bwMode="auto">
              <a:xfrm>
                <a:off x="125" y="722"/>
                <a:ext cx="5522" cy="28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37EC9"/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90000" anchor="ctr"/>
              <a:lstStyle/>
              <a:p>
                <a:pPr>
                  <a:defRPr/>
                </a:pPr>
                <a:endParaRPr lang="ko-KR" altLang="en-US" sz="2200" dirty="0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48" name="AutoShape 116"/>
              <p:cNvSpPr>
                <a:spLocks noChangeArrowheads="1"/>
              </p:cNvSpPr>
              <p:nvPr/>
            </p:nvSpPr>
            <p:spPr bwMode="auto">
              <a:xfrm>
                <a:off x="110" y="693"/>
                <a:ext cx="3553" cy="341"/>
              </a:xfrm>
              <a:prstGeom prst="roundRect">
                <a:avLst>
                  <a:gd name="adj" fmla="val 37023"/>
                </a:avLst>
              </a:prstGeom>
              <a:noFill/>
              <a:ln w="38100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>
                  <a:lnSpc>
                    <a:spcPct val="90000"/>
                  </a:lnSpc>
                  <a:defRPr/>
                </a:pPr>
                <a:r>
                  <a:rPr kumimoji="0" lang="en-US" altLang="ko-KR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2) </a:t>
                </a:r>
                <a:r>
                  <a:rPr kumimoji="0" lang="ko-KR" altLang="en-US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지역사회 학교폭력 대응 네트워크의 </a:t>
                </a:r>
                <a:r>
                  <a:rPr kumimoji="0" lang="ko-KR" altLang="en-US" sz="2200" dirty="0" err="1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원스톱서비스</a:t>
                </a:r>
                <a:r>
                  <a:rPr kumimoji="0" lang="ko-KR" altLang="en-US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 허브기관</a:t>
                </a:r>
                <a:endParaRPr lang="ko-KR" altLang="en-US" sz="2200" dirty="0">
                  <a:solidFill>
                    <a:srgbClr val="FFFF66"/>
                  </a:solidFill>
                  <a:latin typeface="HY견고딕" pitchFamily="18" charset="-127"/>
                  <a:ea typeface="HY견고딕" pitchFamily="18" charset="-127"/>
                  <a:sym typeface="Wingdings 3" pitchFamily="18" charset="2"/>
                </a:endParaRPr>
              </a:p>
            </p:txBody>
          </p:sp>
        </p:grpSp>
        <p:sp>
          <p:nvSpPr>
            <p:cNvPr id="46" name="Rectangle 117"/>
            <p:cNvSpPr>
              <a:spLocks noChangeArrowheads="1"/>
            </p:cNvSpPr>
            <p:nvPr/>
          </p:nvSpPr>
          <p:spPr bwMode="auto">
            <a:xfrm>
              <a:off x="181" y="736"/>
              <a:ext cx="36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>
                <a:lnSpc>
                  <a:spcPct val="100000"/>
                </a:lnSpc>
                <a:buSzTx/>
                <a:buFontTx/>
                <a:buNone/>
              </a:pPr>
              <a:endParaRPr lang="ko-KR" altLang="en-US" sz="2200"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79" name="직사각형 78"/>
          <p:cNvSpPr/>
          <p:nvPr/>
        </p:nvSpPr>
        <p:spPr>
          <a:xfrm>
            <a:off x="778609" y="3495116"/>
            <a:ext cx="3931424" cy="15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kern="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193" name="_x237368304" descr="EMB00000f90809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7871" y="1628800"/>
            <a:ext cx="5978637" cy="463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23849" y="1674892"/>
            <a:ext cx="2420472" cy="459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01 </a:t>
            </a:r>
            <a:r>
              <a:rPr lang="ko-KR" altLang="en-US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기획팀</a:t>
            </a: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행정과 경영을 담당</a:t>
            </a:r>
            <a:endParaRPr lang="en-US" altLang="ko-KR" sz="1500" dirty="0" smtClean="0">
              <a:solidFill>
                <a:schemeClr val="accent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500" dirty="0">
              <a:solidFill>
                <a:schemeClr val="accent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02 </a:t>
            </a:r>
            <a:r>
              <a:rPr lang="ko-KR" altLang="en-US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사업개발팀</a:t>
            </a: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새로운 사업을 개발</a:t>
            </a:r>
            <a:endParaRPr lang="en-US" altLang="ko-KR" sz="1500" dirty="0" smtClean="0">
              <a:solidFill>
                <a:schemeClr val="accent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500" dirty="0">
              <a:solidFill>
                <a:schemeClr val="accent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03 </a:t>
            </a:r>
            <a:r>
              <a:rPr lang="ko-KR" altLang="en-US" sz="1500" dirty="0" err="1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아웃리치팀</a:t>
            </a: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학교폭력 발견과</a:t>
            </a: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예방 중점</a:t>
            </a:r>
            <a:endParaRPr lang="en-US" altLang="ko-KR" sz="1500" dirty="0" smtClean="0">
              <a:solidFill>
                <a:schemeClr val="accent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500" dirty="0">
              <a:solidFill>
                <a:schemeClr val="accent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04 </a:t>
            </a:r>
            <a:r>
              <a:rPr lang="ko-KR" altLang="en-US" sz="1500" dirty="0" err="1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인테이크팀</a:t>
            </a: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센터를 방문한 개인을</a:t>
            </a: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처음 맞이 하는 곳</a:t>
            </a:r>
            <a:endParaRPr lang="en-US" altLang="ko-KR" sz="1500" dirty="0">
              <a:solidFill>
                <a:schemeClr val="tx1">
                  <a:lumMod val="85000"/>
                  <a:lumOff val="1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43294" y="1688710"/>
            <a:ext cx="2572231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05 </a:t>
            </a:r>
            <a:r>
              <a:rPr lang="ko-KR" altLang="en-US" sz="1500" dirty="0" err="1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징검다리</a:t>
            </a:r>
            <a:r>
              <a:rPr lang="ko-KR" altLang="en-US" sz="1500" dirty="0" err="1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팀</a:t>
            </a: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500" dirty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심리정서적 안정 등이</a:t>
            </a: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필요한 경우</a:t>
            </a:r>
            <a:endParaRPr lang="en-US" altLang="ko-KR" sz="1500" dirty="0" smtClean="0">
              <a:solidFill>
                <a:schemeClr val="accent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500" dirty="0">
              <a:solidFill>
                <a:schemeClr val="accent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06 </a:t>
            </a:r>
            <a:r>
              <a:rPr lang="ko-KR" altLang="en-US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네트워크 </a:t>
            </a:r>
            <a:r>
              <a:rPr lang="ko-KR" altLang="en-US" sz="1500" dirty="0" err="1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코디네이팅</a:t>
            </a:r>
            <a:r>
              <a:rPr lang="ko-KR" altLang="en-US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        </a:t>
            </a:r>
            <a:endParaRPr lang="en-US" altLang="ko-KR" sz="1500" dirty="0" smtClean="0">
              <a:solidFill>
                <a:schemeClr val="accent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5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5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핵심적인 역할</a:t>
            </a:r>
            <a:r>
              <a:rPr lang="en-US" altLang="ko-KR" sz="15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ko-KR" altLang="en-US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      지역사회 네트워크 </a:t>
            </a:r>
            <a:endParaRPr lang="en-US" altLang="ko-KR" sz="1500" dirty="0" smtClean="0">
              <a:solidFill>
                <a:schemeClr val="accent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                </a:t>
            </a:r>
            <a:r>
              <a:rPr lang="ko-KR" altLang="en-US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구축하고 관리</a:t>
            </a:r>
            <a:endParaRPr lang="en-US" altLang="ko-KR" sz="1500" dirty="0" smtClean="0">
              <a:solidFill>
                <a:schemeClr val="accent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500" dirty="0">
              <a:solidFill>
                <a:schemeClr val="accent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07 </a:t>
            </a:r>
            <a:r>
              <a:rPr lang="ko-KR" altLang="en-US" sz="1500" dirty="0" err="1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분쟁조정팀</a:t>
            </a: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학교의 학교폭력자치위원회나 </a:t>
            </a:r>
            <a:r>
              <a:rPr lang="ko-KR" altLang="en-US" sz="1500" dirty="0" err="1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청예단의</a:t>
            </a:r>
            <a:r>
              <a:rPr lang="ko-KR" altLang="en-US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분쟁조정 관련 사업 담당</a:t>
            </a:r>
            <a:r>
              <a:rPr lang="en-US" altLang="ko-KR" sz="1500" dirty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500" dirty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500" dirty="0" smtClean="0">
                <a:solidFill>
                  <a:schemeClr val="accent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16" name="텍스트 개체 틀 10"/>
          <p:cNvSpPr txBox="1">
            <a:spLocks/>
          </p:cNvSpPr>
          <p:nvPr/>
        </p:nvSpPr>
        <p:spPr>
          <a:xfrm>
            <a:off x="177924" y="116632"/>
            <a:ext cx="8594600" cy="476250"/>
          </a:xfrm>
          <a:prstGeom prst="rect">
            <a:avLst/>
          </a:prstGeom>
        </p:spPr>
        <p:txBody>
          <a:bodyPr anchor="ctr"/>
          <a:lstStyle>
            <a:lvl1pPr marL="342900" indent="-34290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2400" dirty="0" smtClean="0"/>
              <a:t>2. </a:t>
            </a:r>
            <a:r>
              <a:rPr lang="ko-KR" altLang="en-US" sz="2400" b="1" dirty="0" smtClean="0"/>
              <a:t>장기과제</a:t>
            </a:r>
            <a:r>
              <a:rPr lang="en-US" altLang="ko-KR" sz="2400" dirty="0" smtClean="0"/>
              <a:t> : </a:t>
            </a:r>
            <a:r>
              <a:rPr lang="ko-KR" altLang="en-US" sz="2400" dirty="0" smtClean="0"/>
              <a:t>지역사회 학교폭력 대응체계 구성방안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80064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6543294" y="5227108"/>
            <a:ext cx="5472608" cy="5914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2" name="Group 112"/>
          <p:cNvGrpSpPr>
            <a:grpSpLocks/>
          </p:cNvGrpSpPr>
          <p:nvPr/>
        </p:nvGrpSpPr>
        <p:grpSpPr bwMode="auto">
          <a:xfrm>
            <a:off x="539552" y="869220"/>
            <a:ext cx="8232972" cy="674951"/>
            <a:chOff x="129" y="700"/>
            <a:chExt cx="5537" cy="341"/>
          </a:xfrm>
        </p:grpSpPr>
        <p:grpSp>
          <p:nvGrpSpPr>
            <p:cNvPr id="45" name="Group 113"/>
            <p:cNvGrpSpPr>
              <a:grpSpLocks/>
            </p:cNvGrpSpPr>
            <p:nvPr/>
          </p:nvGrpSpPr>
          <p:grpSpPr bwMode="auto">
            <a:xfrm>
              <a:off x="129" y="700"/>
              <a:ext cx="5537" cy="341"/>
              <a:chOff x="110" y="693"/>
              <a:chExt cx="5537" cy="341"/>
            </a:xfrm>
          </p:grpSpPr>
          <p:sp>
            <p:nvSpPr>
              <p:cNvPr id="47" name="AutoShape 114"/>
              <p:cNvSpPr>
                <a:spLocks noChangeArrowheads="1"/>
              </p:cNvSpPr>
              <p:nvPr/>
            </p:nvSpPr>
            <p:spPr bwMode="auto">
              <a:xfrm>
                <a:off x="125" y="722"/>
                <a:ext cx="5522" cy="28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37EC9"/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90000" anchor="ctr"/>
              <a:lstStyle/>
              <a:p>
                <a:pPr>
                  <a:defRPr/>
                </a:pPr>
                <a:endParaRPr lang="ko-KR" altLang="en-US" sz="2200" dirty="0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48" name="AutoShape 116"/>
              <p:cNvSpPr>
                <a:spLocks noChangeArrowheads="1"/>
              </p:cNvSpPr>
              <p:nvPr/>
            </p:nvSpPr>
            <p:spPr bwMode="auto">
              <a:xfrm>
                <a:off x="110" y="693"/>
                <a:ext cx="3553" cy="341"/>
              </a:xfrm>
              <a:prstGeom prst="roundRect">
                <a:avLst>
                  <a:gd name="adj" fmla="val 37023"/>
                </a:avLst>
              </a:prstGeom>
              <a:noFill/>
              <a:ln w="38100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en-US" altLang="ko-KR" sz="2200" dirty="0" smtClean="0">
                    <a:solidFill>
                      <a:srgbClr val="FFFF66"/>
                    </a:solidFill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3</a:t>
                </a:r>
                <a:r>
                  <a:rPr lang="en-US" altLang="ko-KR" sz="2200" dirty="0">
                    <a:solidFill>
                      <a:srgbClr val="FFFF66"/>
                    </a:solidFill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)</a:t>
                </a:r>
                <a:r>
                  <a:rPr kumimoji="0" lang="en-US" altLang="ko-KR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 </a:t>
                </a:r>
                <a:r>
                  <a:rPr kumimoji="0" lang="ko-KR" altLang="en-US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지역사회 학교폭력 대응 네트워크 프로그램</a:t>
                </a:r>
                <a:endParaRPr lang="ko-KR" altLang="en-US" sz="2200" dirty="0">
                  <a:solidFill>
                    <a:srgbClr val="FFFF66"/>
                  </a:solidFill>
                  <a:latin typeface="HY견고딕" pitchFamily="18" charset="-127"/>
                  <a:ea typeface="HY견고딕" pitchFamily="18" charset="-127"/>
                  <a:sym typeface="Wingdings 3" pitchFamily="18" charset="2"/>
                </a:endParaRPr>
              </a:p>
            </p:txBody>
          </p:sp>
        </p:grpSp>
        <p:sp>
          <p:nvSpPr>
            <p:cNvPr id="46" name="Rectangle 117"/>
            <p:cNvSpPr>
              <a:spLocks noChangeArrowheads="1"/>
            </p:cNvSpPr>
            <p:nvPr/>
          </p:nvSpPr>
          <p:spPr bwMode="auto">
            <a:xfrm>
              <a:off x="181" y="736"/>
              <a:ext cx="36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>
                <a:lnSpc>
                  <a:spcPct val="100000"/>
                </a:lnSpc>
                <a:buSzTx/>
                <a:buFontTx/>
                <a:buNone/>
              </a:pPr>
              <a:endParaRPr lang="ko-KR" altLang="en-US" sz="2200"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79" name="직사각형 78"/>
          <p:cNvSpPr/>
          <p:nvPr/>
        </p:nvSpPr>
        <p:spPr>
          <a:xfrm>
            <a:off x="778609" y="3495116"/>
            <a:ext cx="3931424" cy="15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kern="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" name="다이어그램 1"/>
          <p:cNvGraphicFramePr/>
          <p:nvPr>
            <p:extLst>
              <p:ext uri="{D42A27DB-BD31-4B8C-83A1-F6EECF244321}">
                <p14:modId xmlns:p14="http://schemas.microsoft.com/office/powerpoint/2010/main" xmlns="" val="1544322473"/>
              </p:ext>
            </p:extLst>
          </p:nvPr>
        </p:nvGraphicFramePr>
        <p:xfrm>
          <a:off x="854613" y="1916832"/>
          <a:ext cx="7710839" cy="2685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텍스트 개체 틀 10"/>
          <p:cNvSpPr txBox="1">
            <a:spLocks/>
          </p:cNvSpPr>
          <p:nvPr/>
        </p:nvSpPr>
        <p:spPr>
          <a:xfrm>
            <a:off x="177924" y="116632"/>
            <a:ext cx="8594600" cy="476250"/>
          </a:xfrm>
          <a:prstGeom prst="rect">
            <a:avLst/>
          </a:prstGeom>
        </p:spPr>
        <p:txBody>
          <a:bodyPr anchor="ctr"/>
          <a:lstStyle>
            <a:lvl1pPr marL="342900" indent="-34290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2400" dirty="0" smtClean="0"/>
              <a:t>2. </a:t>
            </a:r>
            <a:r>
              <a:rPr lang="ko-KR" altLang="en-US" sz="2400" b="1" dirty="0" smtClean="0"/>
              <a:t>장기과제</a:t>
            </a:r>
            <a:r>
              <a:rPr lang="en-US" altLang="ko-KR" sz="2400" dirty="0" smtClean="0"/>
              <a:t> : </a:t>
            </a:r>
            <a:r>
              <a:rPr lang="ko-KR" altLang="en-US" sz="2400" dirty="0" smtClean="0"/>
              <a:t>지역사회 학교폭력 대응체계 구성방안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0341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118"/>
          <p:cNvSpPr>
            <a:spLocks noChangeArrowheads="1"/>
          </p:cNvSpPr>
          <p:nvPr/>
        </p:nvSpPr>
        <p:spPr bwMode="auto">
          <a:xfrm>
            <a:off x="616871" y="1397700"/>
            <a:ext cx="8155653" cy="174326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DB6FF">
                  <a:gamma/>
                  <a:tint val="19216"/>
                  <a:invGamma/>
                </a:srgbClr>
              </a:gs>
              <a:gs pos="100000">
                <a:srgbClr val="6DB6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tIns="36000" anchor="ctr"/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  <a:defRPr/>
            </a:pP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네트워크의 허브기관의 인력 구성을 중심 </a:t>
            </a:r>
            <a:endParaRPr lang="en-US" altLang="ko-KR" sz="2000" dirty="0" smtClean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200000"/>
              </a:lnSpc>
              <a:defRPr/>
            </a:pPr>
            <a:r>
              <a:rPr lang="ko-KR" altLang="en-US" sz="16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기존에 여러 지역사회 네트워크가 존재하고 있지만 제대로 작동하지 않고 있다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</a:p>
          <a:p>
            <a:pPr algn="ctr">
              <a:lnSpc>
                <a:spcPct val="200000"/>
              </a:lnSpc>
              <a:defRPr/>
            </a:pPr>
            <a:r>
              <a:rPr lang="ko-KR" altLang="en-US" sz="16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이러한 문제는 인적 자원과 관련되어 있다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1600" i="1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6543294" y="4098458"/>
            <a:ext cx="5472608" cy="85693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2" name="Group 112"/>
          <p:cNvGrpSpPr>
            <a:grpSpLocks/>
          </p:cNvGrpSpPr>
          <p:nvPr/>
        </p:nvGrpSpPr>
        <p:grpSpPr bwMode="auto">
          <a:xfrm>
            <a:off x="539552" y="869220"/>
            <a:ext cx="8232972" cy="674951"/>
            <a:chOff x="129" y="700"/>
            <a:chExt cx="5537" cy="341"/>
          </a:xfrm>
        </p:grpSpPr>
        <p:grpSp>
          <p:nvGrpSpPr>
            <p:cNvPr id="45" name="Group 113"/>
            <p:cNvGrpSpPr>
              <a:grpSpLocks/>
            </p:cNvGrpSpPr>
            <p:nvPr/>
          </p:nvGrpSpPr>
          <p:grpSpPr bwMode="auto">
            <a:xfrm>
              <a:off x="129" y="700"/>
              <a:ext cx="5537" cy="341"/>
              <a:chOff x="110" y="693"/>
              <a:chExt cx="5537" cy="341"/>
            </a:xfrm>
          </p:grpSpPr>
          <p:sp>
            <p:nvSpPr>
              <p:cNvPr id="47" name="AutoShape 114"/>
              <p:cNvSpPr>
                <a:spLocks noChangeArrowheads="1"/>
              </p:cNvSpPr>
              <p:nvPr/>
            </p:nvSpPr>
            <p:spPr bwMode="auto">
              <a:xfrm>
                <a:off x="125" y="722"/>
                <a:ext cx="5522" cy="28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37EC9"/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90000" anchor="ctr"/>
              <a:lstStyle/>
              <a:p>
                <a:pPr>
                  <a:defRPr/>
                </a:pPr>
                <a:endParaRPr lang="ko-KR" altLang="en-US" sz="2200" dirty="0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48" name="AutoShape 116"/>
              <p:cNvSpPr>
                <a:spLocks noChangeArrowheads="1"/>
              </p:cNvSpPr>
              <p:nvPr/>
            </p:nvSpPr>
            <p:spPr bwMode="auto">
              <a:xfrm>
                <a:off x="110" y="693"/>
                <a:ext cx="3553" cy="341"/>
              </a:xfrm>
              <a:prstGeom prst="roundRect">
                <a:avLst>
                  <a:gd name="adj" fmla="val 37023"/>
                </a:avLst>
              </a:prstGeom>
              <a:noFill/>
              <a:ln w="38100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en-US" altLang="ko-KR" sz="2200" dirty="0" smtClean="0">
                    <a:solidFill>
                      <a:srgbClr val="FFFF66"/>
                    </a:solidFill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4</a:t>
                </a:r>
                <a:r>
                  <a:rPr lang="en-US" altLang="ko-KR" sz="2200" dirty="0">
                    <a:solidFill>
                      <a:srgbClr val="FFFF66"/>
                    </a:solidFill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)</a:t>
                </a:r>
                <a:r>
                  <a:rPr kumimoji="0" lang="en-US" altLang="ko-KR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 </a:t>
                </a:r>
                <a:r>
                  <a:rPr kumimoji="0" lang="ko-KR" altLang="en-US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지역사회 학교폭력 대응 네트워크의 인력구성</a:t>
                </a:r>
                <a:endParaRPr lang="ko-KR" altLang="en-US" sz="2200" dirty="0">
                  <a:solidFill>
                    <a:srgbClr val="FFFF66"/>
                  </a:solidFill>
                  <a:latin typeface="HY견고딕" pitchFamily="18" charset="-127"/>
                  <a:ea typeface="HY견고딕" pitchFamily="18" charset="-127"/>
                  <a:sym typeface="Wingdings 3" pitchFamily="18" charset="2"/>
                </a:endParaRPr>
              </a:p>
            </p:txBody>
          </p:sp>
        </p:grpSp>
        <p:sp>
          <p:nvSpPr>
            <p:cNvPr id="46" name="Rectangle 117"/>
            <p:cNvSpPr>
              <a:spLocks noChangeArrowheads="1"/>
            </p:cNvSpPr>
            <p:nvPr/>
          </p:nvSpPr>
          <p:spPr bwMode="auto">
            <a:xfrm>
              <a:off x="181" y="736"/>
              <a:ext cx="36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>
                <a:lnSpc>
                  <a:spcPct val="100000"/>
                </a:lnSpc>
                <a:buSzTx/>
                <a:buFontTx/>
                <a:buNone/>
              </a:pPr>
              <a:endParaRPr lang="ko-KR" altLang="en-US" sz="2200"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79" name="직사각형 78"/>
          <p:cNvSpPr/>
          <p:nvPr/>
        </p:nvSpPr>
        <p:spPr>
          <a:xfrm>
            <a:off x="778609" y="3378244"/>
            <a:ext cx="3931424" cy="15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kern="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1058293" y="3168112"/>
            <a:ext cx="7272808" cy="480892"/>
            <a:chOff x="0" y="243979"/>
            <a:chExt cx="7272808" cy="480892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0" y="243979"/>
              <a:ext cx="7272808" cy="480892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모서리가 둥근 직사각형 4"/>
            <p:cNvSpPr/>
            <p:nvPr/>
          </p:nvSpPr>
          <p:spPr>
            <a:xfrm>
              <a:off x="23475" y="267454"/>
              <a:ext cx="7225858" cy="4339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600" b="1" kern="1200" dirty="0" smtClean="0"/>
                <a:t>첫째</a:t>
              </a:r>
              <a:r>
                <a:rPr lang="en-US" altLang="ko-KR" sz="1600" b="1" kern="1200" dirty="0" smtClean="0"/>
                <a:t>, </a:t>
              </a:r>
              <a:r>
                <a:rPr lang="ko-KR" altLang="en-US" sz="1600" b="1" kern="1200" dirty="0" smtClean="0"/>
                <a:t>코디네이터</a:t>
              </a:r>
              <a:r>
                <a:rPr lang="ko-KR" altLang="en-US" sz="1600" b="1" dirty="0" smtClean="0"/>
                <a:t>가</a:t>
              </a:r>
              <a:r>
                <a:rPr lang="ko-KR" altLang="en-US" sz="1600" b="1" kern="1200" dirty="0" smtClean="0"/>
                <a:t> 있어야 한다</a:t>
              </a:r>
              <a:r>
                <a:rPr lang="en-US" altLang="ko-KR" sz="1600" b="1" kern="1200" dirty="0" smtClean="0"/>
                <a:t>.</a:t>
              </a:r>
              <a:endParaRPr lang="ko-KR" altLang="en-US" sz="1600" b="1" kern="1200" dirty="0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030786" y="3781225"/>
            <a:ext cx="7272808" cy="624694"/>
            <a:chOff x="0" y="724871"/>
            <a:chExt cx="7272808" cy="624694"/>
          </a:xfrm>
        </p:grpSpPr>
        <p:sp>
          <p:nvSpPr>
            <p:cNvPr id="19" name="직사각형 18"/>
            <p:cNvSpPr/>
            <p:nvPr/>
          </p:nvSpPr>
          <p:spPr>
            <a:xfrm>
              <a:off x="0" y="724871"/>
              <a:ext cx="7272808" cy="62469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직사각형 19"/>
            <p:cNvSpPr/>
            <p:nvPr/>
          </p:nvSpPr>
          <p:spPr>
            <a:xfrm>
              <a:off x="0" y="724871"/>
              <a:ext cx="7272808" cy="6246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0912" tIns="19050" rIns="106680" bIns="19050" numCol="1" spcCol="1270" anchor="t" anchorCtr="0">
              <a:noAutofit/>
            </a:bodyPr>
            <a:lstStyle/>
            <a:p>
              <a:pPr marL="114300" lvl="1" indent="-114300" algn="ctr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ko-KR" altLang="en-US" sz="1400" kern="1200" dirty="0" smtClean="0"/>
                <a:t> 지역사회 학교폭력 대응 네트워크의 구성원들을 관리하고 조정하는 역할</a:t>
              </a:r>
              <a:endParaRPr lang="en-US" altLang="ko-KR" sz="1400" kern="1200" dirty="0" smtClean="0"/>
            </a:p>
            <a:p>
              <a:pPr marL="114300" lvl="1" indent="-114300" algn="ctr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ko-KR" altLang="en-US" sz="1400" kern="1200" dirty="0" smtClean="0"/>
                <a:t> 일본 사례</a:t>
              </a:r>
              <a:r>
                <a:rPr lang="en-US" altLang="ko-KR" sz="1400" kern="1200" dirty="0" smtClean="0"/>
                <a:t>: </a:t>
              </a:r>
              <a:r>
                <a:rPr lang="ko-KR" altLang="en-US" sz="1400" kern="1200" dirty="0" err="1" smtClean="0"/>
                <a:t>유스어드바이저</a:t>
              </a:r>
              <a:r>
                <a:rPr lang="en-US" altLang="ko-KR" sz="1400" kern="1200" dirty="0" smtClean="0"/>
                <a:t>(</a:t>
              </a:r>
              <a:r>
                <a:rPr lang="ko-KR" altLang="en-US" sz="1400" kern="1200" dirty="0" smtClean="0"/>
                <a:t>일종의 코디네이터의 역할</a:t>
              </a:r>
              <a:r>
                <a:rPr lang="en-US" altLang="ko-KR" sz="1400" kern="1200" dirty="0" smtClean="0"/>
                <a:t>)</a:t>
              </a:r>
              <a:endParaRPr lang="ko-KR" altLang="en-US" sz="1400" kern="1200" dirty="0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081768" y="4308497"/>
            <a:ext cx="7272808" cy="480892"/>
            <a:chOff x="0" y="1349566"/>
            <a:chExt cx="7272808" cy="480892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0" y="1349566"/>
              <a:ext cx="7272808" cy="480892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1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모서리가 둥근 직사각형 4"/>
            <p:cNvSpPr/>
            <p:nvPr/>
          </p:nvSpPr>
          <p:spPr>
            <a:xfrm>
              <a:off x="23475" y="1373041"/>
              <a:ext cx="7225858" cy="4339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600" b="1" kern="1200" dirty="0" smtClean="0"/>
                <a:t>둘째</a:t>
              </a:r>
              <a:r>
                <a:rPr lang="en-US" altLang="ko-KR" sz="1600" b="1" kern="1200" dirty="0" smtClean="0"/>
                <a:t>, </a:t>
              </a:r>
              <a:r>
                <a:rPr lang="ko-KR" altLang="en-US" sz="1600" b="1" kern="1200" dirty="0" smtClean="0"/>
                <a:t>상담</a:t>
              </a:r>
              <a:r>
                <a:rPr lang="en-US" altLang="ko-KR" sz="1600" b="1" kern="1200" dirty="0" smtClean="0"/>
                <a:t>, </a:t>
              </a:r>
              <a:r>
                <a:rPr lang="ko-KR" altLang="en-US" sz="1600" b="1" kern="1200" dirty="0" smtClean="0"/>
                <a:t>복지</a:t>
              </a:r>
              <a:r>
                <a:rPr lang="en-US" altLang="ko-KR" sz="1600" b="1" kern="1200" dirty="0" smtClean="0"/>
                <a:t>, </a:t>
              </a:r>
              <a:r>
                <a:rPr lang="ko-KR" altLang="en-US" sz="1600" b="1" kern="1200" dirty="0" smtClean="0"/>
                <a:t>활동의 전문가가 있어야 한다</a:t>
              </a:r>
              <a:r>
                <a:rPr lang="en-US" altLang="ko-KR" sz="1600" b="1" kern="1200" dirty="0" smtClean="0"/>
                <a:t>.</a:t>
              </a:r>
              <a:endParaRPr lang="ko-KR" altLang="en-US" sz="1600" b="1" kern="1200" dirty="0"/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1058293" y="4887679"/>
            <a:ext cx="7272808" cy="769583"/>
            <a:chOff x="0" y="1749825"/>
            <a:chExt cx="7272808" cy="769583"/>
          </a:xfrm>
        </p:grpSpPr>
        <p:sp>
          <p:nvSpPr>
            <p:cNvPr id="25" name="직사각형 24"/>
            <p:cNvSpPr/>
            <p:nvPr/>
          </p:nvSpPr>
          <p:spPr>
            <a:xfrm>
              <a:off x="0" y="1830458"/>
              <a:ext cx="7272808" cy="68895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직사각형 25"/>
            <p:cNvSpPr/>
            <p:nvPr/>
          </p:nvSpPr>
          <p:spPr>
            <a:xfrm>
              <a:off x="0" y="1749825"/>
              <a:ext cx="7272808" cy="6889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0912" tIns="19050" rIns="106680" bIns="19050" numCol="1" spcCol="1270" anchor="t" anchorCtr="0">
              <a:noAutofit/>
            </a:bodyPr>
            <a:lstStyle/>
            <a:p>
              <a:pPr marL="114300" lvl="1" indent="-114300" algn="ctr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ko-KR" altLang="en-US" sz="1400" kern="1200" dirty="0" smtClean="0"/>
                <a:t>기존의 지역사회 네트워크들은 한 분야의 전문가로 구성되어 있음</a:t>
              </a:r>
              <a:endParaRPr lang="ko-KR" altLang="en-US" sz="1400" kern="1200" dirty="0"/>
            </a:p>
            <a:p>
              <a:pPr marL="114300" lvl="1" indent="-114300" algn="ctr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ko-KR" altLang="en-US" sz="1400" kern="1200" dirty="0" err="1" smtClean="0">
                  <a:solidFill>
                    <a:srgbClr val="FF0000"/>
                  </a:solidFill>
                </a:rPr>
                <a:t>청소년상담사</a:t>
              </a:r>
              <a:r>
                <a:rPr lang="en-US" altLang="ko-KR" sz="1400" kern="1200" dirty="0" smtClean="0">
                  <a:solidFill>
                    <a:srgbClr val="FF0000"/>
                  </a:solidFill>
                </a:rPr>
                <a:t>, </a:t>
              </a:r>
              <a:r>
                <a:rPr lang="ko-KR" altLang="en-US" sz="1400" kern="1200" dirty="0" err="1" smtClean="0">
                  <a:solidFill>
                    <a:srgbClr val="FF0000"/>
                  </a:solidFill>
                </a:rPr>
                <a:t>청소년지도사</a:t>
              </a:r>
              <a:r>
                <a:rPr lang="en-US" altLang="ko-KR" sz="1400" kern="1200" dirty="0" smtClean="0">
                  <a:solidFill>
                    <a:srgbClr val="FF0000"/>
                  </a:solidFill>
                </a:rPr>
                <a:t>, </a:t>
              </a:r>
              <a:r>
                <a:rPr lang="ko-KR" altLang="en-US" sz="1400" kern="1200" dirty="0" err="1" smtClean="0">
                  <a:solidFill>
                    <a:srgbClr val="FF0000"/>
                  </a:solidFill>
                </a:rPr>
                <a:t>사회복지사가</a:t>
              </a:r>
              <a:r>
                <a:rPr lang="ko-KR" altLang="en-US" sz="1400" kern="1200" dirty="0" smtClean="0">
                  <a:solidFill>
                    <a:srgbClr val="FF0000"/>
                  </a:solidFill>
                </a:rPr>
                <a:t> 한 팀을 구성하여야 함</a:t>
              </a:r>
              <a:endParaRPr lang="ko-KR" altLang="en-US" sz="1400" kern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040834" y="5416816"/>
            <a:ext cx="7272808" cy="480892"/>
            <a:chOff x="0" y="2519408"/>
            <a:chExt cx="7272808" cy="480892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0" y="2519408"/>
              <a:ext cx="7272808" cy="480892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1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모서리가 둥근 직사각형 4"/>
            <p:cNvSpPr/>
            <p:nvPr/>
          </p:nvSpPr>
          <p:spPr>
            <a:xfrm>
              <a:off x="23475" y="2542883"/>
              <a:ext cx="7225858" cy="4339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600" b="1" kern="1200" dirty="0" smtClean="0"/>
                <a:t>셋째</a:t>
              </a:r>
              <a:r>
                <a:rPr lang="en-US" altLang="ko-KR" sz="1600" b="1" kern="1200" dirty="0" smtClean="0"/>
                <a:t>, </a:t>
              </a:r>
              <a:r>
                <a:rPr lang="ko-KR" altLang="en-US" sz="1600" b="1" kern="1200" dirty="0" smtClean="0"/>
                <a:t>인력에 대한 교육 및 훈련이 필요</a:t>
              </a:r>
              <a:endParaRPr lang="ko-KR" altLang="en-US" sz="1600" b="1" kern="1200" dirty="0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1058293" y="6007500"/>
            <a:ext cx="7272808" cy="819720"/>
            <a:chOff x="0" y="3000300"/>
            <a:chExt cx="7272808" cy="819720"/>
          </a:xfrm>
        </p:grpSpPr>
        <p:sp>
          <p:nvSpPr>
            <p:cNvPr id="31" name="직사각형 30"/>
            <p:cNvSpPr/>
            <p:nvPr/>
          </p:nvSpPr>
          <p:spPr>
            <a:xfrm>
              <a:off x="0" y="3000300"/>
              <a:ext cx="7272808" cy="81972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직사각형 31"/>
            <p:cNvSpPr/>
            <p:nvPr/>
          </p:nvSpPr>
          <p:spPr>
            <a:xfrm>
              <a:off x="0" y="3000300"/>
              <a:ext cx="7272808" cy="8197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0912" tIns="19050" rIns="106680" bIns="19050" numCol="1" spcCol="1270" anchor="t" anchorCtr="0">
              <a:noAutofit/>
            </a:bodyPr>
            <a:lstStyle/>
            <a:p>
              <a:pPr marL="114300" lvl="1" indent="-114300" algn="ctr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ko-KR" altLang="en-US" sz="1400" kern="1200" dirty="0" smtClean="0"/>
                <a:t>학교폭력에 대한 전문적인 이해가 필요</a:t>
              </a:r>
              <a:endParaRPr lang="ko-KR" altLang="en-US" sz="1400" kern="1200" dirty="0"/>
            </a:p>
            <a:p>
              <a:pPr marL="114300" lvl="1" indent="-114300" algn="ctr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ko-KR" altLang="en-US" sz="1400" kern="1200" dirty="0" smtClean="0"/>
                <a:t>네트워크 운영에 관한 내용도 숙지</a:t>
              </a:r>
              <a:endParaRPr lang="ko-KR" altLang="en-US" sz="1400" kern="1200" dirty="0"/>
            </a:p>
          </p:txBody>
        </p:sp>
      </p:grpSp>
      <p:sp>
        <p:nvSpPr>
          <p:cNvPr id="34" name="텍스트 개체 틀 10"/>
          <p:cNvSpPr txBox="1">
            <a:spLocks/>
          </p:cNvSpPr>
          <p:nvPr/>
        </p:nvSpPr>
        <p:spPr>
          <a:xfrm>
            <a:off x="177924" y="116632"/>
            <a:ext cx="8594600" cy="476250"/>
          </a:xfrm>
          <a:prstGeom prst="rect">
            <a:avLst/>
          </a:prstGeom>
        </p:spPr>
        <p:txBody>
          <a:bodyPr anchor="ctr"/>
          <a:lstStyle>
            <a:lvl1pPr marL="342900" indent="-34290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2400" dirty="0" smtClean="0"/>
              <a:t>2. </a:t>
            </a:r>
            <a:r>
              <a:rPr lang="ko-KR" altLang="en-US" sz="2400" b="1" dirty="0" smtClean="0"/>
              <a:t>장기과제</a:t>
            </a:r>
            <a:r>
              <a:rPr lang="en-US" altLang="ko-KR" sz="2400" dirty="0" smtClean="0"/>
              <a:t> : </a:t>
            </a:r>
            <a:r>
              <a:rPr lang="ko-KR" altLang="en-US" sz="2400" dirty="0" smtClean="0"/>
              <a:t>지역사회 학교폭력 대응체계 구성방안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2592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118"/>
          <p:cNvSpPr>
            <a:spLocks noChangeArrowheads="1"/>
          </p:cNvSpPr>
          <p:nvPr/>
        </p:nvSpPr>
        <p:spPr bwMode="auto">
          <a:xfrm>
            <a:off x="616871" y="1397700"/>
            <a:ext cx="8155653" cy="2607364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DB6FF">
                  <a:gamma/>
                  <a:tint val="19216"/>
                  <a:invGamma/>
                </a:srgbClr>
              </a:gs>
              <a:gs pos="100000">
                <a:srgbClr val="6DB6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tIns="36000" anchor="ctr"/>
          <a:lstStyle/>
          <a:p>
            <a:pPr marL="342900" indent="-342900">
              <a:lnSpc>
                <a:spcPct val="250000"/>
              </a:lnSpc>
              <a:buFont typeface="Wingdings" pitchFamily="2" charset="2"/>
              <a:buChar char="Ø"/>
              <a:defRPr/>
            </a:pPr>
            <a:r>
              <a:rPr lang="ko-KR" altLang="en-US" sz="20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서울특별시의 학교폭력예방 및 대책에 관한 조례를 제정해야 함</a:t>
            </a:r>
            <a:endParaRPr lang="en-US" altLang="ko-KR" sz="2000" dirty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250000"/>
              </a:lnSpc>
              <a:buFont typeface="Wingdings" pitchFamily="2" charset="2"/>
              <a:buChar char="Ø"/>
              <a:defRPr/>
            </a:pPr>
            <a:r>
              <a:rPr lang="en-US" altLang="ko-KR" sz="20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16</a:t>
            </a:r>
            <a:r>
              <a:rPr lang="ko-KR" altLang="en-US" sz="20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개 구에서 학교폭력관련 조례가 제정되어 있으나 </a:t>
            </a:r>
            <a:r>
              <a:rPr lang="ko-KR" altLang="en-US" sz="2000" dirty="0" err="1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구차원의</a:t>
            </a:r>
            <a:r>
              <a:rPr lang="ko-KR" altLang="en-US" sz="20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조례</a:t>
            </a:r>
            <a:endParaRPr lang="en-US" altLang="ko-KR" sz="20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250000"/>
              </a:lnSpc>
              <a:buFont typeface="Wingdings" pitchFamily="2" charset="2"/>
              <a:buChar char="Ø"/>
              <a:defRPr/>
            </a:pPr>
            <a:r>
              <a:rPr lang="ko-KR" altLang="en-US" sz="20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인천</a:t>
            </a:r>
            <a:r>
              <a:rPr lang="en-US" altLang="ko-KR" sz="20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대구</a:t>
            </a:r>
            <a:r>
              <a:rPr lang="en-US" altLang="ko-KR" sz="20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부산 등에는 이미 </a:t>
            </a:r>
            <a:r>
              <a:rPr lang="ko-KR" altLang="en-US" sz="2000" dirty="0" err="1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시차원의</a:t>
            </a:r>
            <a:r>
              <a:rPr lang="ko-KR" altLang="en-US" sz="2000" dirty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조례가 제정</a:t>
            </a:r>
            <a:endParaRPr lang="en-US" altLang="ko-KR" sz="20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6543294" y="4098458"/>
            <a:ext cx="5472608" cy="85693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텍스트 개체 틀 10"/>
          <p:cNvSpPr txBox="1">
            <a:spLocks/>
          </p:cNvSpPr>
          <p:nvPr/>
        </p:nvSpPr>
        <p:spPr>
          <a:xfrm>
            <a:off x="177924" y="116632"/>
            <a:ext cx="7418412" cy="476250"/>
          </a:xfrm>
          <a:prstGeom prst="rect">
            <a:avLst/>
          </a:prstGeom>
        </p:spPr>
        <p:txBody>
          <a:bodyPr anchor="ctr"/>
          <a:lstStyle>
            <a:lvl1pPr marL="342900" indent="-34290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2400" dirty="0" smtClean="0"/>
              <a:t>Ⅱ</a:t>
            </a:r>
            <a:r>
              <a:rPr lang="en-US" altLang="ko-KR" sz="2400" dirty="0"/>
              <a:t>. </a:t>
            </a:r>
            <a:r>
              <a:rPr lang="ko-KR" altLang="en-US" sz="2400" dirty="0" smtClean="0"/>
              <a:t>지역사회 학교폭력 관련 대응체계 구성방안 </a:t>
            </a:r>
            <a:endParaRPr lang="ko-KR" altLang="en-US" sz="2400" dirty="0"/>
          </a:p>
        </p:txBody>
      </p:sp>
      <p:grpSp>
        <p:nvGrpSpPr>
          <p:cNvPr id="42" name="Group 112"/>
          <p:cNvGrpSpPr>
            <a:grpSpLocks/>
          </p:cNvGrpSpPr>
          <p:nvPr/>
        </p:nvGrpSpPr>
        <p:grpSpPr bwMode="auto">
          <a:xfrm>
            <a:off x="539552" y="869220"/>
            <a:ext cx="8232972" cy="674951"/>
            <a:chOff x="129" y="700"/>
            <a:chExt cx="5537" cy="341"/>
          </a:xfrm>
        </p:grpSpPr>
        <p:grpSp>
          <p:nvGrpSpPr>
            <p:cNvPr id="45" name="Group 113"/>
            <p:cNvGrpSpPr>
              <a:grpSpLocks/>
            </p:cNvGrpSpPr>
            <p:nvPr/>
          </p:nvGrpSpPr>
          <p:grpSpPr bwMode="auto">
            <a:xfrm>
              <a:off x="129" y="700"/>
              <a:ext cx="5537" cy="341"/>
              <a:chOff x="110" y="693"/>
              <a:chExt cx="5537" cy="341"/>
            </a:xfrm>
          </p:grpSpPr>
          <p:sp>
            <p:nvSpPr>
              <p:cNvPr id="47" name="AutoShape 114"/>
              <p:cNvSpPr>
                <a:spLocks noChangeArrowheads="1"/>
              </p:cNvSpPr>
              <p:nvPr/>
            </p:nvSpPr>
            <p:spPr bwMode="auto">
              <a:xfrm>
                <a:off x="125" y="722"/>
                <a:ext cx="5522" cy="28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37EC9"/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90000" anchor="ctr"/>
              <a:lstStyle/>
              <a:p>
                <a:pPr>
                  <a:defRPr/>
                </a:pPr>
                <a:endParaRPr lang="ko-KR" altLang="en-US" sz="2200" dirty="0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48" name="AutoShape 116"/>
              <p:cNvSpPr>
                <a:spLocks noChangeArrowheads="1"/>
              </p:cNvSpPr>
              <p:nvPr/>
            </p:nvSpPr>
            <p:spPr bwMode="auto">
              <a:xfrm>
                <a:off x="110" y="693"/>
                <a:ext cx="3553" cy="341"/>
              </a:xfrm>
              <a:prstGeom prst="roundRect">
                <a:avLst>
                  <a:gd name="adj" fmla="val 37023"/>
                </a:avLst>
              </a:prstGeom>
              <a:noFill/>
              <a:ln w="38100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en-US" altLang="ko-KR" sz="2200" dirty="0" smtClean="0">
                    <a:solidFill>
                      <a:srgbClr val="FFFF66"/>
                    </a:solidFill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5</a:t>
                </a:r>
                <a:r>
                  <a:rPr lang="en-US" altLang="ko-KR" sz="2200" dirty="0">
                    <a:solidFill>
                      <a:srgbClr val="FFFF66"/>
                    </a:solidFill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)</a:t>
                </a:r>
                <a:r>
                  <a:rPr kumimoji="0" lang="en-US" altLang="ko-KR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 </a:t>
                </a:r>
                <a:r>
                  <a:rPr kumimoji="0" lang="ko-KR" altLang="en-US" sz="2200" dirty="0" smtClean="0">
                    <a:solidFill>
                      <a:srgbClr val="FFFF66"/>
                    </a:solidFill>
                    <a:effectLst/>
                    <a:latin typeface="HY견고딕" pitchFamily="18" charset="-127"/>
                    <a:ea typeface="HY견고딕" pitchFamily="18" charset="-127"/>
                    <a:sym typeface="Wingdings 3" pitchFamily="18" charset="2"/>
                  </a:rPr>
                  <a:t>지역사회 학교폭력 대응체계 구성을 위한 조례 제정</a:t>
                </a:r>
                <a:endParaRPr kumimoji="0" lang="en-US" altLang="ko-KR" sz="2200" dirty="0" smtClean="0">
                  <a:solidFill>
                    <a:srgbClr val="FFFF66"/>
                  </a:solidFill>
                  <a:effectLst/>
                  <a:latin typeface="HY견고딕" pitchFamily="18" charset="-127"/>
                  <a:ea typeface="HY견고딕" pitchFamily="18" charset="-127"/>
                  <a:sym typeface="Wingdings 3" pitchFamily="18" charset="2"/>
                </a:endParaRPr>
              </a:p>
            </p:txBody>
          </p:sp>
        </p:grpSp>
        <p:sp>
          <p:nvSpPr>
            <p:cNvPr id="46" name="Rectangle 117"/>
            <p:cNvSpPr>
              <a:spLocks noChangeArrowheads="1"/>
            </p:cNvSpPr>
            <p:nvPr/>
          </p:nvSpPr>
          <p:spPr bwMode="auto">
            <a:xfrm>
              <a:off x="181" y="736"/>
              <a:ext cx="36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>
                <a:lnSpc>
                  <a:spcPct val="100000"/>
                </a:lnSpc>
                <a:buSzTx/>
                <a:buFontTx/>
                <a:buNone/>
              </a:pPr>
              <a:endParaRPr lang="ko-KR" altLang="en-US" sz="2200"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0528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" name="Picture 2" descr="C:\Users\hongga\Desktop\slogan_img07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404664"/>
            <a:ext cx="18669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3"/>
          <p:cNvSpPr txBox="1">
            <a:spLocks/>
          </p:cNvSpPr>
          <p:nvPr/>
        </p:nvSpPr>
        <p:spPr>
          <a:xfrm>
            <a:off x="4427984" y="2420888"/>
            <a:ext cx="4716016" cy="93610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kumimoji="1" lang="ko-KR" altLang="en-US" sz="2400" kern="0" dirty="0" smtClean="0">
                <a:solidFill>
                  <a:schemeClr val="tx1"/>
                </a:solidFill>
                <a:latin typeface="HY견고딕"/>
                <a:ea typeface="HY견고딕"/>
                <a:cs typeface="+mj-cs"/>
              </a:defRPr>
            </a:lvl1pPr>
          </a:lstStyle>
          <a:p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Ⅲ.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제언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879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1414464"/>
            <a:ext cx="323851" cy="23749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텍스트 개체 틀 10"/>
          <p:cNvSpPr txBox="1">
            <a:spLocks/>
          </p:cNvSpPr>
          <p:nvPr/>
        </p:nvSpPr>
        <p:spPr>
          <a:xfrm>
            <a:off x="177924" y="116632"/>
            <a:ext cx="7418412" cy="476250"/>
          </a:xfrm>
          <a:prstGeom prst="rect">
            <a:avLst/>
          </a:prstGeom>
        </p:spPr>
        <p:txBody>
          <a:bodyPr anchor="ctr"/>
          <a:lstStyle>
            <a:lvl1pPr marL="342900" indent="-34290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2400" dirty="0"/>
              <a:t>Ⅲ. </a:t>
            </a:r>
            <a:r>
              <a:rPr lang="ko-KR" altLang="en-US" sz="2400" dirty="0" smtClean="0"/>
              <a:t>제언 </a:t>
            </a:r>
            <a:endParaRPr lang="ko-KR" altLang="en-US" sz="2400" dirty="0"/>
          </a:p>
        </p:txBody>
      </p:sp>
      <p:sp>
        <p:nvSpPr>
          <p:cNvPr id="79" name="직사각형 78"/>
          <p:cNvSpPr/>
          <p:nvPr/>
        </p:nvSpPr>
        <p:spPr>
          <a:xfrm>
            <a:off x="778609" y="3495116"/>
            <a:ext cx="3931424" cy="15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kern="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" name="다이어그램 1"/>
          <p:cNvGraphicFramePr/>
          <p:nvPr>
            <p:extLst>
              <p:ext uri="{D42A27DB-BD31-4B8C-83A1-F6EECF244321}">
                <p14:modId xmlns:p14="http://schemas.microsoft.com/office/powerpoint/2010/main" xmlns="" val="4076820367"/>
              </p:ext>
            </p:extLst>
          </p:nvPr>
        </p:nvGraphicFramePr>
        <p:xfrm>
          <a:off x="467544" y="908720"/>
          <a:ext cx="8496944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34931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179512" y="1916832"/>
            <a:ext cx="9144000" cy="1944216"/>
          </a:xfrm>
        </p:spPr>
        <p:txBody>
          <a:bodyPr/>
          <a:lstStyle/>
          <a:p>
            <a:pPr algn="ctr"/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감사합니다</a:t>
            </a:r>
            <a:endParaRPr lang="ko-KR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026" name="Picture 2" descr="C:\Users\hongga\Desktop\slogan_img07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404664"/>
            <a:ext cx="18669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3000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3974</TotalTime>
  <Words>1148</Words>
  <Application>Microsoft Office PowerPoint</Application>
  <PresentationFormat>화면 슬라이드 쇼(4:3)</PresentationFormat>
  <Paragraphs>241</Paragraphs>
  <Slides>24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5" baseType="lpstr">
      <vt:lpstr>Office 테마</vt:lpstr>
      <vt:lpstr>청소년기관 연계를 통한  지역사회 학교폭력 대응체계 구성방안 연구 3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감사합니다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msk</dc:creator>
  <cp:lastModifiedBy>gold</cp:lastModifiedBy>
  <cp:revision>1258</cp:revision>
  <dcterms:created xsi:type="dcterms:W3CDTF">2010-09-25T05:23:44Z</dcterms:created>
  <dcterms:modified xsi:type="dcterms:W3CDTF">2014-10-16T15:27:24Z</dcterms:modified>
</cp:coreProperties>
</file>