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6"/>
  </p:notesMasterIdLst>
  <p:handoutMasterIdLst>
    <p:handoutMasterId r:id="rId37"/>
  </p:handoutMasterIdLst>
  <p:sldIdLst>
    <p:sldId id="257" r:id="rId2"/>
    <p:sldId id="269" r:id="rId3"/>
    <p:sldId id="268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267" r:id="rId3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23" autoAdjust="0"/>
    <p:restoredTop sz="94883" autoAdjust="0"/>
  </p:normalViewPr>
  <p:slideViewPr>
    <p:cSldViewPr>
      <p:cViewPr varScale="1">
        <p:scale>
          <a:sx n="86" d="100"/>
          <a:sy n="86" d="100"/>
        </p:scale>
        <p:origin x="-1956" y="-78"/>
      </p:cViewPr>
      <p:guideLst>
        <p:guide orient="horz" pos="2158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45" y="0"/>
            <a:ext cx="2945341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1D37EA9-F110-48A3-9D57-4DB3F9881FF8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45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E75E590-D38E-49FA-8817-F989D429C6B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6362B12-D75C-4EAE-9D27-1C6B79A98634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누상 어린이집</a:t>
            </a:r>
            <a:r>
              <a:rPr lang="en-US" altLang="ko-KR"/>
              <a:t>(</a:t>
            </a:r>
            <a:r>
              <a:rPr lang="ko-KR" altLang="en-US"/>
              <a:t>서울 종로구 누상동 </a:t>
            </a:r>
            <a:r>
              <a:rPr lang="en-US" altLang="ko-KR"/>
              <a:t>54-1/ </a:t>
            </a:r>
            <a:r>
              <a:rPr lang="ko-KR" altLang="en-US"/>
              <a:t>배화여자중학교  뒤쪽 방향</a:t>
            </a:r>
            <a:r>
              <a:rPr lang="en-US" altLang="ko-KR"/>
              <a:t>),  </a:t>
            </a:r>
            <a:r>
              <a:rPr lang="ko-KR" altLang="en-US"/>
              <a:t>동성고등학교</a:t>
            </a:r>
            <a:r>
              <a:rPr lang="en-US" altLang="ko-KR"/>
              <a:t>(</a:t>
            </a:r>
            <a:r>
              <a:rPr lang="ko-KR" altLang="en-US"/>
              <a:t>혜화동 </a:t>
            </a:r>
            <a:r>
              <a:rPr lang="en-US" altLang="ko-KR"/>
              <a:t>90-7</a:t>
            </a:r>
            <a:r>
              <a:rPr lang="ko-KR" altLang="en-US"/>
              <a:t>대학로에서 미아리 쪽방향</a:t>
            </a:r>
            <a:r>
              <a:rPr lang="en-US" altLang="ko-KR"/>
              <a:t>), </a:t>
            </a:r>
            <a:r>
              <a:rPr lang="ko-KR" altLang="en-US"/>
              <a:t>종로구민회관</a:t>
            </a:r>
            <a:r>
              <a:rPr lang="en-US" altLang="ko-KR"/>
              <a:t>(</a:t>
            </a:r>
            <a:r>
              <a:rPr lang="ko-KR" altLang="en-US"/>
              <a:t>창신동 </a:t>
            </a:r>
            <a:r>
              <a:rPr lang="en-US" altLang="ko-KR"/>
              <a:t>222-8/ </a:t>
            </a:r>
            <a:r>
              <a:rPr lang="ko-KR" altLang="en-US"/>
              <a:t>동묘역사 </a:t>
            </a:r>
            <a:r>
              <a:rPr lang="en-US" altLang="ko-KR"/>
              <a:t>8</a:t>
            </a:r>
            <a:r>
              <a:rPr lang="ko-KR" altLang="en-US"/>
              <a:t>번출구방향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en-US" altLang="en-US"/>
              <a:pPr lvl="0">
                <a:defRPr lang="ko-KR" altLang="en-US"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 lang="ko-KR" altLang="en-US"/>
            </a:pPr>
            <a:r>
              <a:rPr lang="ko-KR" altLang="en-US"/>
              <a:t>문화 진흥원 -  인사동 11길 8 KCDF 갤러리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en-US" altLang="en-US"/>
              <a:pPr lvl="0">
                <a:defRPr lang="ko-KR" altLang="en-US"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 smtClean="0"/>
              <a:pPr lvl="0">
                <a:defRPr lang="ko-KR" altLang="en-US"/>
              </a:pPr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 smtClean="0"/>
              <a:pPr lvl="0">
                <a:defRPr lang="ko-KR" altLang="en-US"/>
              </a:pPr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슬라이드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제목 슬라이드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>
          <a:xfrm>
            <a:off x="0" y="1268760"/>
            <a:ext cx="9144000" cy="189282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5400" spc="599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주 간 업 무 보 고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 </a:t>
            </a:r>
            <a:r>
              <a:rPr lang="ko-KR" altLang="en-US" sz="2400" spc="605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계획</a:t>
            </a:r>
            <a:r>
              <a:rPr lang="en-US" altLang="ko-KR" sz="2400" spc="605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(10.20.∼</a:t>
            </a:r>
            <a:r>
              <a:rPr lang="en-US" altLang="ko-KR" sz="2400" spc="605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10.24)</a:t>
            </a:r>
            <a:endParaRPr lang="ko-KR" altLang="en-US" sz="2400" spc="605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3032760" y="5590981"/>
            <a:ext cx="3078480" cy="63646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3600">
                <a:solidFill>
                  <a:srgbClr val="0308C5"/>
                </a:solidFill>
                <a:latin typeface="HY동녘B"/>
                <a:ea typeface="HY동녘B"/>
              </a:rPr>
              <a:t>종 로 소 방 서</a:t>
            </a:r>
            <a:endParaRPr lang="en-US" altLang="ko-KR" sz="3600">
              <a:solidFill>
                <a:srgbClr val="0308C5"/>
              </a:solidFill>
              <a:latin typeface="HY동녘B"/>
              <a:ea typeface="HY동녘B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advTm="1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57158" y="272842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행정팀 계획</a:t>
            </a:r>
            <a:endParaRPr lang="ko-KR" altLang="en-US" sz="4000" b="1" spc="10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11560" y="1484784"/>
            <a:ext cx="676875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1. 11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월  중 근속승진대상자 명부조정 결과보고</a:t>
            </a:r>
            <a:endParaRPr lang="ko-KR" altLang="en-US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2529" y="2132856"/>
            <a:ext cx="72558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□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소방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장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소방교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소방사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611560" y="3429000"/>
            <a:ext cx="352839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문서작성 실무자 교육</a:t>
            </a:r>
            <a:endParaRPr lang="ko-KR" altLang="en-US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2048" y="3959916"/>
            <a:ext cx="8262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: 2014.10.22.(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) 09:00</a:t>
            </a:r>
          </a:p>
          <a:p>
            <a:pPr>
              <a:lnSpc>
                <a:spcPct val="150000"/>
              </a:lnSpc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장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소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서울시청 서소문 청사 별관 강당</a:t>
            </a:r>
            <a:endParaRPr lang="en-US" altLang="ko-KR" sz="200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각 과 서무 및 안전센터 주간팀 서무</a:t>
            </a:r>
            <a:endParaRPr lang="en-US" altLang="ko-KR" sz="200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공개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비공개 판단기준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공개제한시간 설정방법 등</a:t>
            </a:r>
            <a:endParaRPr lang="en-US" altLang="ko-KR" sz="200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349476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행정팀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11560" y="1484784"/>
            <a:ext cx="532859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보안의식 향상</a:t>
            </a: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국가기관 견학</a:t>
            </a:r>
            <a:endParaRPr lang="ko-KR" altLang="en-US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2048" y="2015700"/>
            <a:ext cx="8262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: 2014.10.22.(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) 13:00 ~ 18:00</a:t>
            </a:r>
          </a:p>
          <a:p>
            <a:pPr>
              <a:lnSpc>
                <a:spcPct val="150000"/>
              </a:lnSpc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국가정보원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(NIS)</a:t>
            </a:r>
          </a:p>
          <a:p>
            <a:pPr>
              <a:lnSpc>
                <a:spcPct val="150000"/>
              </a:lnSpc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: 15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각 과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안전센터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촬영요원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운전원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기획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조정 등 보안업무추친 전반 벤치마킹</a:t>
            </a:r>
            <a:endParaRPr lang="en-US" altLang="ko-KR" sz="200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11560" y="4229068"/>
            <a:ext cx="648072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2014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소통강화를 위한 워크숍 계획 수립</a:t>
            </a:r>
            <a:endParaRPr lang="ko-KR" altLang="en-US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2048" y="4759984"/>
            <a:ext cx="8262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: 2014.10~11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월중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일시 조정중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장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소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장자원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양주시 장흥면 소재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방 법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내근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1/3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및 외근 각 팀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, 1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박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일 실시</a:t>
            </a:r>
            <a:endParaRPr lang="en-US" altLang="ko-KR" sz="200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장비회계팀 계획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100" y="1714488"/>
            <a:ext cx="725585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100" y="1214422"/>
            <a:ext cx="7255855" cy="48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   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11560" y="1142984"/>
            <a:ext cx="568863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1. 2014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소방장비 관리상태 확인점검 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4436" y="1571612"/>
            <a:ext cx="750099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 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 20(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점검분야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소방장비 일체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점검대상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본서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구조대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직할 안전센터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필수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필수 안전센터 외 일반 안전센터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선별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점검내용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소방장비의 가동상태 유지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ko-KR" altLang="en-US" sz="2000" dirty="0" smtClean="0"/>
          </a:p>
          <a:p>
            <a:pPr fontAlgn="base">
              <a:lnSpc>
                <a:spcPct val="150000"/>
              </a:lnSpc>
            </a:pP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40630" y="4000504"/>
            <a:ext cx="378735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개인별 선택 피복 배정 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4436" y="4429132"/>
            <a:ext cx="78581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 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 20(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배정장소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층 소방행정과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배정내용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구급조끼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긴팔셔츠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동근무복상의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점 등 각 부서 및 센터별 일괄 배정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</p:spTree>
  </p:cSld>
  <p:clrMapOvr>
    <a:masterClrMapping/>
  </p:clrMapOvr>
  <p:transition advTm="176859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>
              <a:defRPr lang="ko-KR" altLang="en-US"/>
            </a:pPr>
            <a:r>
              <a:rPr lang="ko-KR" altLang="en-US" sz="4000" b="1" spc="10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장비회계팀 계획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100" y="1714488"/>
            <a:ext cx="725585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100" y="1214422"/>
            <a:ext cx="7255855" cy="48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   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42976" y="1571612"/>
            <a:ext cx="7255855" cy="48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82998" y="3786190"/>
            <a:ext cx="504113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정보소통광장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실무자 교육 계획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4436" y="4286256"/>
            <a:ext cx="760434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교육일시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 22.(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교육대상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문서배부담당자 및 전산담당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교육장소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서울시 별관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후생동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강당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교육내용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공개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비공개 판단기준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공개제한기간 설정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방법 등 문서작성 실무자 유의사항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611560" y="1214422"/>
            <a:ext cx="460851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체력단련실 바닥재 설치 계획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5874" y="1643050"/>
            <a:ext cx="72152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 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 21(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   </a:t>
            </a: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구매품명 및 수량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타일렌 매드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소요금액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907,500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구매업체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스와니메트롱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57158" y="272842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홍보교육팀 계획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7434" y="4365104"/>
            <a:ext cx="7988534" cy="1738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가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기 간 </a:t>
            </a:r>
            <a:r>
              <a:rPr lang="en-US" altLang="ko-KR">
                <a:latin typeface="HY견고딕"/>
                <a:ea typeface="HY견고딕"/>
              </a:rPr>
              <a:t>: 2014. </a:t>
            </a:r>
            <a:r>
              <a:rPr lang="ko-KR" altLang="en-US">
                <a:latin typeface="HY견고딕"/>
                <a:ea typeface="HY견고딕"/>
              </a:rPr>
              <a:t>10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20</a:t>
            </a:r>
            <a:r>
              <a:rPr lang="en-US" altLang="ko-KR">
                <a:latin typeface="HY견고딕"/>
                <a:ea typeface="HY견고딕"/>
              </a:rPr>
              <a:t>.(</a:t>
            </a:r>
            <a:r>
              <a:rPr lang="ko-KR" altLang="en-US">
                <a:latin typeface="HY견고딕"/>
                <a:ea typeface="HY견고딕"/>
              </a:rPr>
              <a:t>월</a:t>
            </a:r>
            <a:r>
              <a:rPr lang="en-US" altLang="ko-KR">
                <a:latin typeface="HY견고딕"/>
                <a:ea typeface="HY견고딕"/>
              </a:rPr>
              <a:t>) ~ 2014. </a:t>
            </a:r>
            <a:r>
              <a:rPr lang="ko-KR" altLang="en-US">
                <a:latin typeface="HY견고딕"/>
                <a:ea typeface="HY견고딕"/>
              </a:rPr>
              <a:t>10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24</a:t>
            </a:r>
            <a:r>
              <a:rPr lang="en-US" altLang="ko-KR">
                <a:latin typeface="HY견고딕"/>
                <a:ea typeface="HY견고딕"/>
              </a:rPr>
              <a:t>.(</a:t>
            </a:r>
            <a:r>
              <a:rPr lang="ko-KR" altLang="en-US">
                <a:latin typeface="HY견고딕"/>
                <a:ea typeface="HY견고딕"/>
              </a:rPr>
              <a:t>금</a:t>
            </a:r>
            <a:r>
              <a:rPr lang="en-US" altLang="ko-KR">
                <a:latin typeface="HY견고딕"/>
                <a:ea typeface="HY견고딕"/>
              </a:rPr>
              <a:t>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나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장 소 </a:t>
            </a:r>
            <a:r>
              <a:rPr lang="en-US" altLang="ko-KR">
                <a:latin typeface="HY견고딕"/>
                <a:ea typeface="HY견고딕"/>
              </a:rPr>
              <a:t>:</a:t>
            </a:r>
            <a:r>
              <a:rPr lang="ko-KR" altLang="en-US">
                <a:latin typeface="HY견고딕"/>
                <a:ea typeface="HY견고딕"/>
              </a:rPr>
              <a:t> 청운실버센터, 국군서울지부병원 등 5개소</a:t>
            </a:r>
            <a:r>
              <a:rPr lang="en-US" altLang="ko-KR">
                <a:latin typeface="HY견고딕"/>
                <a:ea typeface="HY견고딕"/>
              </a:rPr>
              <a:t> 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다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인 원 </a:t>
            </a:r>
            <a:r>
              <a:rPr lang="en-US" altLang="ko-KR">
                <a:latin typeface="HY견고딕"/>
                <a:ea typeface="HY견고딕"/>
              </a:rPr>
              <a:t>:</a:t>
            </a:r>
            <a:r>
              <a:rPr lang="ko-KR" altLang="en-US">
                <a:latin typeface="HY견고딕"/>
                <a:ea typeface="HY견고딕"/>
              </a:rPr>
              <a:t> 청운실버센터 어르신 등 316명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라</a:t>
            </a:r>
            <a:r>
              <a:rPr lang="en-US" altLang="ko-KR">
                <a:latin typeface="HY견고딕"/>
                <a:ea typeface="HY견고딕"/>
              </a:rPr>
              <a:t>.</a:t>
            </a:r>
            <a:r>
              <a:rPr lang="ko-KR" altLang="en-US">
                <a:latin typeface="HY견고딕"/>
                <a:ea typeface="HY견고딕"/>
              </a:rPr>
              <a:t> 내 용 </a:t>
            </a:r>
            <a:r>
              <a:rPr lang="en-US" altLang="ko-KR">
                <a:latin typeface="HY견고딕"/>
                <a:ea typeface="HY견고딕"/>
              </a:rPr>
              <a:t>:</a:t>
            </a:r>
            <a:r>
              <a:rPr lang="ko-KR" altLang="en-US">
                <a:latin typeface="HY견고딕"/>
                <a:ea typeface="HY견고딕"/>
              </a:rPr>
              <a:t> 소방안전교육</a:t>
            </a:r>
            <a:r>
              <a:rPr lang="en-US" altLang="ko-KR">
                <a:latin typeface="HY견고딕"/>
                <a:ea typeface="HY견고딕"/>
              </a:rPr>
              <a:t>, </a:t>
            </a:r>
            <a:r>
              <a:rPr lang="ko-KR" altLang="en-US">
                <a:latin typeface="HY견고딕"/>
                <a:ea typeface="HY견고딕"/>
              </a:rPr>
              <a:t>화재대피훈련</a:t>
            </a:r>
            <a:r>
              <a:rPr lang="en-US" altLang="ko-KR">
                <a:latin typeface="HY견고딕"/>
                <a:ea typeface="HY견고딕"/>
              </a:rPr>
              <a:t>, </a:t>
            </a:r>
            <a:r>
              <a:rPr lang="ko-KR" altLang="en-US">
                <a:latin typeface="HY견고딕"/>
                <a:ea typeface="HY견고딕"/>
              </a:rPr>
              <a:t>응급처치교육 등</a:t>
            </a:r>
            <a:endParaRPr lang="en-US" altLang="ko-KR">
              <a:latin typeface="HY견고딕"/>
              <a:ea typeface="HY견고딕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83568" y="3793030"/>
            <a:ext cx="432048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외부출장교육 운영 및 홍보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683568" y="1196752"/>
            <a:ext cx="453650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소방안전체험관 운영 및 홍보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84" y="1772816"/>
            <a:ext cx="8316416" cy="173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가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기 간 </a:t>
            </a:r>
            <a:r>
              <a:rPr lang="en-US" altLang="ko-KR">
                <a:latin typeface="HY견고딕"/>
                <a:ea typeface="HY견고딕"/>
              </a:rPr>
              <a:t>: 2014. </a:t>
            </a:r>
            <a:r>
              <a:rPr lang="ko-KR" altLang="en-US">
                <a:latin typeface="HY견고딕"/>
                <a:ea typeface="HY견고딕"/>
              </a:rPr>
              <a:t>10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20</a:t>
            </a:r>
            <a:r>
              <a:rPr lang="en-US" altLang="ko-KR">
                <a:latin typeface="HY견고딕"/>
                <a:ea typeface="HY견고딕"/>
              </a:rPr>
              <a:t>.(</a:t>
            </a:r>
            <a:r>
              <a:rPr lang="ko-KR" altLang="en-US">
                <a:latin typeface="HY견고딕"/>
                <a:ea typeface="HY견고딕"/>
              </a:rPr>
              <a:t>화</a:t>
            </a:r>
            <a:r>
              <a:rPr lang="en-US" altLang="ko-KR">
                <a:latin typeface="HY견고딕"/>
                <a:ea typeface="HY견고딕"/>
              </a:rPr>
              <a:t>)</a:t>
            </a:r>
            <a:r>
              <a:rPr lang="ko-KR" altLang="en-US">
                <a:latin typeface="HY견고딕"/>
                <a:ea typeface="HY견고딕"/>
              </a:rPr>
              <a:t> ~ 24.(금) 10:30 ~ 11:30</a:t>
            </a:r>
            <a:r>
              <a:rPr lang="en-US" altLang="ko-KR">
                <a:latin typeface="HY견고딕"/>
                <a:ea typeface="HY견고딕"/>
              </a:rPr>
              <a:t>  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나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장 소 </a:t>
            </a:r>
            <a:r>
              <a:rPr lang="en-US" altLang="ko-KR">
                <a:latin typeface="HY견고딕"/>
                <a:ea typeface="HY견고딕"/>
              </a:rPr>
              <a:t>: </a:t>
            </a:r>
            <a:r>
              <a:rPr lang="ko-KR" altLang="en-US">
                <a:latin typeface="HY견고딕"/>
                <a:ea typeface="HY견고딕"/>
              </a:rPr>
              <a:t>소방안전체험관</a:t>
            </a:r>
            <a:r>
              <a:rPr lang="en-US" altLang="ko-KR">
                <a:latin typeface="HY견고딕"/>
                <a:ea typeface="HY견고딕"/>
              </a:rPr>
              <a:t> </a:t>
            </a:r>
            <a:r>
              <a:rPr lang="ko-KR" altLang="en-US">
                <a:latin typeface="HY견고딕"/>
                <a:ea typeface="HY견고딕"/>
              </a:rPr>
              <a:t>및 화재탈출체험관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다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대 상 </a:t>
            </a:r>
            <a:r>
              <a:rPr lang="en-US" altLang="ko-KR">
                <a:latin typeface="HY견고딕"/>
                <a:ea typeface="HY견고딕"/>
              </a:rPr>
              <a:t>: </a:t>
            </a:r>
            <a:r>
              <a:rPr lang="ko-KR" altLang="en-US">
                <a:latin typeface="HY견고딕"/>
                <a:ea typeface="HY견고딕"/>
              </a:rPr>
              <a:t>영희어린이집, 삼청어린이집 등 4개소 152명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라</a:t>
            </a:r>
            <a:r>
              <a:rPr lang="en-US" altLang="ko-KR">
                <a:latin typeface="HY견고딕"/>
                <a:ea typeface="HY견고딕"/>
              </a:rPr>
              <a:t>.</a:t>
            </a:r>
            <a:r>
              <a:rPr lang="ko-KR" altLang="en-US">
                <a:latin typeface="HY견고딕"/>
                <a:ea typeface="HY견고딕"/>
              </a:rPr>
              <a:t> 내 용 </a:t>
            </a:r>
            <a:r>
              <a:rPr lang="en-US" altLang="ko-KR">
                <a:latin typeface="HY견고딕"/>
                <a:ea typeface="HY견고딕"/>
              </a:rPr>
              <a:t>: </a:t>
            </a:r>
            <a:r>
              <a:rPr lang="ko-KR" altLang="en-US">
                <a:latin typeface="HY견고딕"/>
                <a:ea typeface="HY견고딕"/>
              </a:rPr>
              <a:t>소방안전교육</a:t>
            </a:r>
            <a:r>
              <a:rPr lang="en-US" altLang="ko-KR">
                <a:latin typeface="HY견고딕"/>
                <a:ea typeface="HY견고딕"/>
              </a:rPr>
              <a:t>(</a:t>
            </a:r>
            <a:r>
              <a:rPr lang="ko-KR" altLang="en-US">
                <a:latin typeface="HY견고딕"/>
                <a:ea typeface="HY견고딕"/>
              </a:rPr>
              <a:t>물소화기</a:t>
            </a:r>
            <a:r>
              <a:rPr lang="en-US" altLang="ko-KR">
                <a:latin typeface="HY견고딕"/>
                <a:ea typeface="HY견고딕"/>
              </a:rPr>
              <a:t>, </a:t>
            </a:r>
            <a:r>
              <a:rPr lang="ko-KR" altLang="en-US">
                <a:latin typeface="HY견고딕"/>
                <a:ea typeface="HY견고딕"/>
              </a:rPr>
              <a:t>화재탈출 체험</a:t>
            </a:r>
            <a:r>
              <a:rPr lang="en-US" altLang="ko-KR">
                <a:latin typeface="HY견고딕"/>
                <a:ea typeface="HY견고딕"/>
              </a:rPr>
              <a:t>), </a:t>
            </a:r>
            <a:r>
              <a:rPr lang="ko-KR" altLang="en-US">
                <a:latin typeface="HY견고딕"/>
                <a:ea typeface="HY견고딕"/>
              </a:rPr>
              <a:t>어린이 안전인형극 등</a:t>
            </a:r>
            <a:endParaRPr lang="en-US" altLang="ko-KR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95536" y="281290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>
              <a:defRPr lang="ko-KR" altLang="en-US"/>
            </a:pPr>
            <a:r>
              <a:rPr lang="ko-KR" altLang="en-US" sz="4000" b="1" spc="10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홍보교육팀 계획</a:t>
            </a:r>
          </a:p>
        </p:txBody>
      </p:sp>
      <p:sp>
        <p:nvSpPr>
          <p:cNvPr id="1026" name="모서리가 둥근 직사각형 10"/>
          <p:cNvSpPr/>
          <p:nvPr/>
        </p:nvSpPr>
        <p:spPr>
          <a:xfrm>
            <a:off x="755576" y="3573016"/>
            <a:ext cx="6264696" cy="50405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종로구 119소년단 지도교사 협의회 개최</a:t>
            </a:r>
          </a:p>
        </p:txBody>
      </p:sp>
      <p:sp>
        <p:nvSpPr>
          <p:cNvPr id="1028" name="TextBox 10"/>
          <p:cNvSpPr txBox="1"/>
          <p:nvPr/>
        </p:nvSpPr>
        <p:spPr>
          <a:xfrm>
            <a:off x="827583" y="4143717"/>
            <a:ext cx="8316417" cy="1733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가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일 시 </a:t>
            </a:r>
            <a:r>
              <a:rPr lang="en-US" altLang="ko-KR">
                <a:latin typeface="HY견고딕"/>
                <a:ea typeface="HY견고딕"/>
              </a:rPr>
              <a:t>: 2014. </a:t>
            </a:r>
            <a:r>
              <a:rPr lang="ko-KR" altLang="en-US">
                <a:latin typeface="HY견고딕"/>
                <a:ea typeface="HY견고딕"/>
              </a:rPr>
              <a:t>10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20</a:t>
            </a:r>
            <a:r>
              <a:rPr lang="en-US" altLang="ko-KR">
                <a:latin typeface="HY견고딕"/>
                <a:ea typeface="HY견고딕"/>
              </a:rPr>
              <a:t>.(</a:t>
            </a:r>
            <a:r>
              <a:rPr lang="ko-KR" altLang="en-US">
                <a:latin typeface="HY견고딕"/>
                <a:ea typeface="HY견고딕"/>
              </a:rPr>
              <a:t>월</a:t>
            </a:r>
            <a:r>
              <a:rPr lang="en-US" altLang="ko-KR">
                <a:latin typeface="HY견고딕"/>
                <a:ea typeface="HY견고딕"/>
              </a:rPr>
              <a:t>)</a:t>
            </a:r>
            <a:r>
              <a:rPr lang="ko-KR" altLang="en-US">
                <a:latin typeface="HY견고딕"/>
                <a:ea typeface="HY견고딕"/>
              </a:rPr>
              <a:t> 17:00 ~ 18:00</a:t>
            </a:r>
            <a:r>
              <a:rPr lang="en-US" altLang="ko-KR">
                <a:latin typeface="HY견고딕"/>
                <a:ea typeface="HY견고딕"/>
              </a:rPr>
              <a:t>  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나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장 소 </a:t>
            </a:r>
            <a:r>
              <a:rPr lang="en-US" altLang="ko-KR">
                <a:latin typeface="HY견고딕"/>
                <a:ea typeface="HY견고딕"/>
              </a:rPr>
              <a:t>: </a:t>
            </a:r>
            <a:r>
              <a:rPr lang="ko-KR" altLang="en-US">
                <a:latin typeface="HY견고딕"/>
                <a:ea typeface="HY견고딕"/>
              </a:rPr>
              <a:t>종로소방서 소회의실(3층)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다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대 상 </a:t>
            </a:r>
            <a:r>
              <a:rPr lang="en-US" altLang="ko-KR">
                <a:latin typeface="HY견고딕"/>
                <a:ea typeface="HY견고딕"/>
              </a:rPr>
              <a:t>:</a:t>
            </a:r>
            <a:r>
              <a:rPr lang="ko-KR" altLang="en-US">
                <a:latin typeface="HY견고딕"/>
                <a:ea typeface="HY견고딕"/>
              </a:rPr>
              <a:t> 6명</a:t>
            </a:r>
            <a:r>
              <a:rPr lang="en-US" altLang="ko-KR">
                <a:latin typeface="HY견고딕"/>
                <a:ea typeface="HY견고딕"/>
              </a:rPr>
              <a:t> </a:t>
            </a:r>
            <a:r>
              <a:rPr lang="ko-KR" altLang="en-US">
                <a:latin typeface="HY견고딕"/>
                <a:ea typeface="HY견고딕"/>
              </a:rPr>
              <a:t>(명신초1, 매동초1, 창신초1, 혜화초2, 배화유치원1)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라</a:t>
            </a:r>
            <a:r>
              <a:rPr lang="en-US" altLang="ko-KR">
                <a:latin typeface="HY견고딕"/>
                <a:ea typeface="HY견고딕"/>
              </a:rPr>
              <a:t>.</a:t>
            </a:r>
            <a:r>
              <a:rPr lang="ko-KR" altLang="en-US">
                <a:latin typeface="HY견고딕"/>
                <a:ea typeface="HY견고딕"/>
              </a:rPr>
              <a:t> 내 용 </a:t>
            </a:r>
            <a:r>
              <a:rPr lang="en-US" altLang="ko-KR">
                <a:latin typeface="HY견고딕"/>
                <a:ea typeface="HY견고딕"/>
              </a:rPr>
              <a:t>:</a:t>
            </a:r>
            <a:r>
              <a:rPr lang="ko-KR" altLang="en-US">
                <a:latin typeface="HY견고딕"/>
                <a:ea typeface="HY견고딕"/>
              </a:rPr>
              <a:t> 상반기 운영 현황 및 운영 애로사항 등 토론·협의 등</a:t>
            </a:r>
          </a:p>
        </p:txBody>
      </p:sp>
      <p:sp>
        <p:nvSpPr>
          <p:cNvPr id="1029" name="모서리가 둥근 직사각형 10"/>
          <p:cNvSpPr/>
          <p:nvPr/>
        </p:nvSpPr>
        <p:spPr>
          <a:xfrm>
            <a:off x="683568" y="1290532"/>
            <a:ext cx="4320480" cy="50405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언론보도 및 취재지원 계획</a:t>
            </a:r>
          </a:p>
        </p:txBody>
      </p:sp>
      <p:sp>
        <p:nvSpPr>
          <p:cNvPr id="1030" name="TextBox 12"/>
          <p:cNvSpPr txBox="1"/>
          <p:nvPr/>
        </p:nvSpPr>
        <p:spPr>
          <a:xfrm>
            <a:off x="755576" y="1866596"/>
            <a:ext cx="7992885" cy="1779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가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기 간 </a:t>
            </a:r>
            <a:r>
              <a:rPr lang="en-US" altLang="ko-KR">
                <a:latin typeface="HY견고딕"/>
                <a:ea typeface="HY견고딕"/>
              </a:rPr>
              <a:t>: 2014. 10. 20.(</a:t>
            </a:r>
            <a:r>
              <a:rPr lang="ko-KR" altLang="en-US">
                <a:latin typeface="HY견고딕"/>
                <a:ea typeface="HY견고딕"/>
              </a:rPr>
              <a:t>월</a:t>
            </a:r>
            <a:r>
              <a:rPr lang="en-US" altLang="ko-KR">
                <a:latin typeface="HY견고딕"/>
                <a:ea typeface="HY견고딕"/>
              </a:rPr>
              <a:t>) ~ 2014. 10. 24.(</a:t>
            </a:r>
            <a:r>
              <a:rPr lang="ko-KR" altLang="en-US">
                <a:latin typeface="HY견고딕"/>
                <a:ea typeface="HY견고딕"/>
              </a:rPr>
              <a:t>금</a:t>
            </a:r>
            <a:r>
              <a:rPr lang="en-US" altLang="ko-KR">
                <a:latin typeface="HY견고딕"/>
                <a:ea typeface="HY견고딕"/>
              </a:rPr>
              <a:t>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나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내 용 </a:t>
            </a:r>
            <a:r>
              <a:rPr lang="en-US" altLang="ko-KR">
                <a:latin typeface="HY견고딕"/>
                <a:ea typeface="HY견고딕"/>
              </a:rPr>
              <a:t>: </a:t>
            </a:r>
            <a:r>
              <a:rPr lang="ko-KR" altLang="en-US">
                <a:latin typeface="HY견고딕"/>
                <a:ea typeface="HY견고딕"/>
              </a:rPr>
              <a:t>각과 및 안전센터</a:t>
            </a:r>
            <a:r>
              <a:rPr lang="en-US" altLang="ko-KR">
                <a:latin typeface="HY견고딕"/>
                <a:ea typeface="HY견고딕"/>
              </a:rPr>
              <a:t>(</a:t>
            </a:r>
            <a:r>
              <a:rPr lang="ko-KR" altLang="en-US">
                <a:latin typeface="HY견고딕"/>
                <a:ea typeface="HY견고딕"/>
              </a:rPr>
              <a:t>구조대</a:t>
            </a:r>
            <a:r>
              <a:rPr lang="en-US" altLang="ko-KR">
                <a:latin typeface="HY견고딕"/>
                <a:ea typeface="HY견고딕"/>
              </a:rPr>
              <a:t>) </a:t>
            </a:r>
            <a:r>
              <a:rPr lang="ko-KR" altLang="en-US">
                <a:latin typeface="HY견고딕"/>
                <a:ea typeface="HY견고딕"/>
              </a:rPr>
              <a:t>훈련</a:t>
            </a:r>
            <a:r>
              <a:rPr lang="en-US" altLang="ko-KR">
                <a:latin typeface="HY견고딕"/>
                <a:ea typeface="HY견고딕"/>
              </a:rPr>
              <a:t>, </a:t>
            </a:r>
            <a:r>
              <a:rPr lang="ko-KR" altLang="en-US">
                <a:latin typeface="HY견고딕"/>
                <a:ea typeface="HY견고딕"/>
              </a:rPr>
              <a:t>교육</a:t>
            </a:r>
            <a:r>
              <a:rPr lang="en-US" altLang="ko-KR">
                <a:latin typeface="HY견고딕"/>
                <a:ea typeface="HY견고딕"/>
              </a:rPr>
              <a:t>, </a:t>
            </a:r>
            <a:r>
              <a:rPr lang="ko-KR" altLang="en-US">
                <a:latin typeface="HY견고딕"/>
                <a:ea typeface="HY견고딕"/>
              </a:rPr>
              <a:t>캠페인 언론보도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latin typeface="HY견고딕"/>
                <a:ea typeface="HY견고딕"/>
              </a:rPr>
              <a:t>     - </a:t>
            </a:r>
            <a:r>
              <a:rPr lang="ko-KR" altLang="en-US">
                <a:latin typeface="HY견고딕"/>
                <a:ea typeface="HY견고딕"/>
              </a:rPr>
              <a:t>한국소방안전의 날 훈련</a:t>
            </a:r>
            <a:r>
              <a:rPr lang="en-US" altLang="ko-KR">
                <a:latin typeface="HY견고딕"/>
                <a:ea typeface="HY견고딕"/>
              </a:rPr>
              <a:t>,</a:t>
            </a:r>
            <a:r>
              <a:rPr lang="ko-KR" altLang="en-US">
                <a:latin typeface="HY견고딕"/>
                <a:ea typeface="HY견고딕"/>
              </a:rPr>
              <a:t> 화재대피훈련</a:t>
            </a:r>
            <a:r>
              <a:rPr lang="en-US" altLang="ko-KR">
                <a:latin typeface="HY견고딕"/>
                <a:ea typeface="HY견고딕"/>
              </a:rPr>
              <a:t>,</a:t>
            </a:r>
            <a:r>
              <a:rPr lang="ko-KR" altLang="en-US">
                <a:latin typeface="HY견고딕"/>
                <a:ea typeface="HY견고딕"/>
              </a:rPr>
              <a:t> 안전교육 등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 </a:t>
            </a:r>
          </a:p>
        </p:txBody>
      </p:sp>
    </p:spTree>
  </p:cSld>
  <p:clrMapOvr>
    <a:masterClrMapping/>
  </p:clrMapOvr>
  <p:transition advTm="176859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95536" y="281290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홍보교육팀 계획</a:t>
            </a:r>
          </a:p>
        </p:txBody>
      </p:sp>
      <p:sp>
        <p:nvSpPr>
          <p:cNvPr id="1031" name="모서리가 둥근 직사각형 7"/>
          <p:cNvSpPr/>
          <p:nvPr/>
        </p:nvSpPr>
        <p:spPr>
          <a:xfrm>
            <a:off x="683568" y="1196752"/>
            <a:ext cx="640871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5. 2014</a:t>
            </a: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보안의식 향상 국가기관 견학 촬영</a:t>
            </a:r>
          </a:p>
        </p:txBody>
      </p:sp>
      <p:sp>
        <p:nvSpPr>
          <p:cNvPr id="1032" name="TextBox 10"/>
          <p:cNvSpPr txBox="1"/>
          <p:nvPr/>
        </p:nvSpPr>
        <p:spPr>
          <a:xfrm>
            <a:off x="827584" y="1772816"/>
            <a:ext cx="8316416" cy="173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가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기 간 </a:t>
            </a:r>
            <a:r>
              <a:rPr lang="en-US" altLang="ko-KR">
                <a:latin typeface="HY견고딕"/>
                <a:ea typeface="HY견고딕"/>
              </a:rPr>
              <a:t>: 2014. </a:t>
            </a:r>
            <a:r>
              <a:rPr lang="ko-KR" altLang="en-US">
                <a:latin typeface="HY견고딕"/>
                <a:ea typeface="HY견고딕"/>
              </a:rPr>
              <a:t>10</a:t>
            </a:r>
            <a:r>
              <a:rPr lang="en-US" altLang="ko-KR">
                <a:latin typeface="HY견고딕"/>
                <a:ea typeface="HY견고딕"/>
              </a:rPr>
              <a:t>. 22.(</a:t>
            </a:r>
            <a:r>
              <a:rPr lang="ko-KR" altLang="en-US">
                <a:latin typeface="HY견고딕"/>
                <a:ea typeface="HY견고딕"/>
              </a:rPr>
              <a:t>수</a:t>
            </a:r>
            <a:r>
              <a:rPr lang="en-US" altLang="ko-KR">
                <a:latin typeface="HY견고딕"/>
                <a:ea typeface="HY견고딕"/>
              </a:rPr>
              <a:t>) </a:t>
            </a:r>
            <a:r>
              <a:rPr lang="ko-KR" altLang="en-US">
                <a:latin typeface="HY견고딕"/>
                <a:ea typeface="HY견고딕"/>
              </a:rPr>
              <a:t>1</a:t>
            </a:r>
            <a:r>
              <a:rPr lang="en-US" altLang="ko-KR">
                <a:latin typeface="HY견고딕"/>
                <a:ea typeface="HY견고딕"/>
              </a:rPr>
              <a:t>3</a:t>
            </a:r>
            <a:r>
              <a:rPr lang="ko-KR" altLang="en-US">
                <a:latin typeface="HY견고딕"/>
                <a:ea typeface="HY견고딕"/>
              </a:rPr>
              <a:t>:</a:t>
            </a:r>
            <a:r>
              <a:rPr lang="en-US" altLang="ko-KR">
                <a:latin typeface="HY견고딕"/>
                <a:ea typeface="HY견고딕"/>
              </a:rPr>
              <a:t>0</a:t>
            </a:r>
            <a:r>
              <a:rPr lang="ko-KR" altLang="en-US">
                <a:latin typeface="HY견고딕"/>
                <a:ea typeface="HY견고딕"/>
              </a:rPr>
              <a:t>0 ~ 1</a:t>
            </a:r>
            <a:r>
              <a:rPr lang="en-US" altLang="ko-KR">
                <a:latin typeface="HY견고딕"/>
                <a:ea typeface="HY견고딕"/>
              </a:rPr>
              <a:t>8</a:t>
            </a:r>
            <a:r>
              <a:rPr lang="ko-KR" altLang="en-US">
                <a:latin typeface="HY견고딕"/>
                <a:ea typeface="HY견고딕"/>
              </a:rPr>
              <a:t>:</a:t>
            </a:r>
            <a:r>
              <a:rPr lang="en-US" altLang="ko-KR">
                <a:latin typeface="HY견고딕"/>
                <a:ea typeface="HY견고딕"/>
              </a:rPr>
              <a:t>0</a:t>
            </a:r>
            <a:r>
              <a:rPr lang="ko-KR" altLang="en-US">
                <a:latin typeface="HY견고딕"/>
                <a:ea typeface="HY견고딕"/>
              </a:rPr>
              <a:t>0</a:t>
            </a:r>
            <a:r>
              <a:rPr lang="en-US" altLang="ko-KR">
                <a:latin typeface="HY견고딕"/>
                <a:ea typeface="HY견고딕"/>
              </a:rPr>
              <a:t>  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나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장 소 </a:t>
            </a:r>
            <a:r>
              <a:rPr lang="en-US" altLang="ko-KR">
                <a:latin typeface="HY견고딕"/>
                <a:ea typeface="HY견고딕"/>
              </a:rPr>
              <a:t>: </a:t>
            </a:r>
            <a:r>
              <a:rPr lang="ko-KR" altLang="en-US">
                <a:latin typeface="HY견고딕"/>
                <a:ea typeface="HY견고딕"/>
              </a:rPr>
              <a:t>국가정보원</a:t>
            </a:r>
            <a:r>
              <a:rPr lang="en-US" altLang="ko-KR">
                <a:latin typeface="HY견고딕"/>
                <a:ea typeface="HY견고딕"/>
              </a:rPr>
              <a:t>(NIS)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다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인 원 </a:t>
            </a:r>
            <a:r>
              <a:rPr lang="en-US" altLang="ko-KR">
                <a:latin typeface="HY견고딕"/>
                <a:ea typeface="HY견고딕"/>
              </a:rPr>
              <a:t>: </a:t>
            </a:r>
            <a:r>
              <a:rPr lang="ko-KR" altLang="en-US">
                <a:latin typeface="HY견고딕"/>
                <a:ea typeface="HY견고딕"/>
              </a:rPr>
              <a:t>홍보교육팀 사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고지훈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라</a:t>
            </a:r>
            <a:r>
              <a:rPr lang="en-US" altLang="ko-KR">
                <a:latin typeface="HY견고딕"/>
                <a:ea typeface="HY견고딕"/>
              </a:rPr>
              <a:t>.</a:t>
            </a:r>
            <a:r>
              <a:rPr lang="ko-KR" altLang="en-US">
                <a:latin typeface="HY견고딕"/>
                <a:ea typeface="HY견고딕"/>
              </a:rPr>
              <a:t> 내 용 </a:t>
            </a:r>
            <a:r>
              <a:rPr lang="en-US" altLang="ko-KR">
                <a:latin typeface="HY견고딕"/>
                <a:ea typeface="HY견고딕"/>
              </a:rPr>
              <a:t>:</a:t>
            </a:r>
            <a:r>
              <a:rPr lang="ko-KR" altLang="en-US">
                <a:latin typeface="HY견고딕"/>
                <a:ea typeface="HY견고딕"/>
              </a:rPr>
              <a:t> 기획</a:t>
            </a:r>
            <a:r>
              <a:rPr lang="en-US" altLang="ko-KR">
                <a:latin typeface="HY견고딕"/>
                <a:ea typeface="HY견고딕"/>
              </a:rPr>
              <a:t>, </a:t>
            </a:r>
            <a:r>
              <a:rPr lang="ko-KR" altLang="en-US">
                <a:latin typeface="HY견고딕"/>
                <a:ea typeface="HY견고딕"/>
              </a:rPr>
              <a:t>조정 등 보안업무추진 전반 벤치마킹 관련 촬영</a:t>
            </a:r>
            <a:endParaRPr lang="en-US" altLang="ko-KR">
              <a:latin typeface="HY견고딕"/>
              <a:ea typeface="HY견고딕"/>
            </a:endParaRPr>
          </a:p>
        </p:txBody>
      </p:sp>
      <p:sp>
        <p:nvSpPr>
          <p:cNvPr id="1033" name="모서리가 둥근 직사각형 16"/>
          <p:cNvSpPr/>
          <p:nvPr/>
        </p:nvSpPr>
        <p:spPr>
          <a:xfrm>
            <a:off x="683568" y="3793030"/>
            <a:ext cx="446449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endParaRPr lang="en-US" altLang="ko-KR" sz="2400" b="1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  <a:p>
            <a:pPr>
              <a:defRPr lang="ko-KR" altLang="en-US"/>
            </a:pPr>
            <a:r>
              <a:rPr lang="en-US" altLang="ko-KR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홍보워크샵 발표 자료 제출</a:t>
            </a:r>
          </a:p>
          <a:p>
            <a:pPr>
              <a:defRPr lang="ko-KR" altLang="en-US"/>
            </a:pP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1034" name="TextBox 8"/>
          <p:cNvSpPr txBox="1"/>
          <p:nvPr/>
        </p:nvSpPr>
        <p:spPr>
          <a:xfrm>
            <a:off x="867434" y="4365104"/>
            <a:ext cx="7988534" cy="1328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가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기 간 </a:t>
            </a:r>
            <a:r>
              <a:rPr lang="en-US" altLang="ko-KR">
                <a:latin typeface="HY견고딕"/>
                <a:ea typeface="HY견고딕"/>
              </a:rPr>
              <a:t>: 2014. </a:t>
            </a:r>
            <a:r>
              <a:rPr lang="ko-KR" altLang="en-US">
                <a:latin typeface="HY견고딕"/>
                <a:ea typeface="HY견고딕"/>
              </a:rPr>
              <a:t>10</a:t>
            </a:r>
            <a:r>
              <a:rPr lang="en-US" altLang="ko-KR">
                <a:latin typeface="HY견고딕"/>
                <a:ea typeface="HY견고딕"/>
              </a:rPr>
              <a:t>. 22.(</a:t>
            </a:r>
            <a:r>
              <a:rPr lang="ko-KR" altLang="en-US">
                <a:latin typeface="HY견고딕"/>
                <a:ea typeface="HY견고딕"/>
              </a:rPr>
              <a:t>수</a:t>
            </a:r>
            <a:r>
              <a:rPr lang="en-US" altLang="ko-KR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나</a:t>
            </a:r>
            <a:r>
              <a:rPr lang="en-US" altLang="ko-KR">
                <a:latin typeface="HY견고딕"/>
                <a:ea typeface="HY견고딕"/>
              </a:rPr>
              <a:t>. </a:t>
            </a:r>
            <a:r>
              <a:rPr lang="ko-KR" altLang="en-US">
                <a:latin typeface="HY견고딕"/>
                <a:ea typeface="HY견고딕"/>
              </a:rPr>
              <a:t>장 소 </a:t>
            </a:r>
            <a:r>
              <a:rPr lang="en-US" altLang="ko-KR">
                <a:latin typeface="HY견고딕"/>
                <a:ea typeface="HY견고딕"/>
              </a:rPr>
              <a:t>: </a:t>
            </a:r>
            <a:r>
              <a:rPr lang="ko-KR" altLang="en-US">
                <a:latin typeface="HY견고딕"/>
                <a:ea typeface="HY견고딕"/>
              </a:rPr>
              <a:t>서울소방재난본부 예방과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latin typeface="HY견고딕"/>
                <a:ea typeface="HY견고딕"/>
              </a:rPr>
              <a:t>다</a:t>
            </a:r>
            <a:r>
              <a:rPr lang="en-US" altLang="ko-KR">
                <a:latin typeface="HY견고딕"/>
                <a:ea typeface="HY견고딕"/>
              </a:rPr>
              <a:t>.</a:t>
            </a:r>
            <a:r>
              <a:rPr lang="ko-KR" altLang="en-US">
                <a:latin typeface="HY견고딕"/>
                <a:ea typeface="HY견고딕"/>
              </a:rPr>
              <a:t> 내 용 </a:t>
            </a:r>
            <a:r>
              <a:rPr lang="en-US" altLang="ko-KR">
                <a:latin typeface="HY견고딕"/>
                <a:ea typeface="HY견고딕"/>
              </a:rPr>
              <a:t>:</a:t>
            </a:r>
            <a:r>
              <a:rPr lang="ko-KR" altLang="en-US">
                <a:latin typeface="HY견고딕"/>
                <a:ea typeface="HY견고딕"/>
              </a:rPr>
              <a:t> </a:t>
            </a:r>
            <a:r>
              <a:rPr lang="en-US" altLang="ko-KR">
                <a:latin typeface="HY견고딕"/>
                <a:ea typeface="HY견고딕"/>
              </a:rPr>
              <a:t>"2014</a:t>
            </a:r>
            <a:r>
              <a:rPr lang="ko-KR" altLang="en-US">
                <a:latin typeface="HY견고딕"/>
                <a:ea typeface="HY견고딕"/>
              </a:rPr>
              <a:t>년도 안전체험한마당 성과분석 및 </a:t>
            </a:r>
            <a:r>
              <a:rPr lang="en-US" altLang="ko-KR">
                <a:latin typeface="HY견고딕"/>
                <a:ea typeface="HY견고딕"/>
              </a:rPr>
              <a:t>2015</a:t>
            </a:r>
            <a:r>
              <a:rPr lang="ko-KR" altLang="en-US">
                <a:latin typeface="HY견고딕"/>
                <a:ea typeface="HY견고딕"/>
              </a:rPr>
              <a:t>년도 발전방안</a:t>
            </a:r>
            <a:r>
              <a:rPr lang="en-US" altLang="ko-KR">
                <a:latin typeface="HY견고딕"/>
                <a:ea typeface="HY견고딕"/>
              </a:rPr>
              <a:t>"  </a:t>
            </a:r>
            <a:endParaRPr lang="ko-KR" altLang="en-US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119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대응총괄팀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</p:txBody>
      </p:sp>
      <p:sp>
        <p:nvSpPr>
          <p:cNvPr id="25" name="모서리가 둥근 직사각형 10"/>
          <p:cNvSpPr/>
          <p:nvPr/>
        </p:nvSpPr>
        <p:spPr>
          <a:xfrm>
            <a:off x="436512" y="3500438"/>
            <a:ext cx="5215608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anchor="ctr"/>
          <a:lstStyle/>
          <a:p>
            <a:pPr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지하철역사 소방훈련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소방력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지원 </a:t>
            </a:r>
          </a:p>
        </p:txBody>
      </p:sp>
      <p:sp>
        <p:nvSpPr>
          <p:cNvPr id="26" name="TextBox 8"/>
          <p:cNvSpPr txBox="1"/>
          <p:nvPr/>
        </p:nvSpPr>
        <p:spPr>
          <a:xfrm>
            <a:off x="599380" y="4049486"/>
            <a:ext cx="7830272" cy="2594223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일정 및 대상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○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2014. </a:t>
            </a:r>
            <a:r>
              <a:rPr lang="en-US" altLang="ko-KR" dirty="0" err="1" smtClean="0">
                <a:latin typeface="HY견고딕" pitchFamily="18" charset="-127"/>
                <a:ea typeface="HY견고딕" pitchFamily="18" charset="-127"/>
              </a:rPr>
              <a:t>10. 21.(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 14:00 -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종로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가역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(5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호선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○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2014. 10. 23.(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 15:00 –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경복궁역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(3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호선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○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2014. 11. 06.(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 15:00 –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동대문역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호선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화재대비 비상대응 소방훈련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동원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소방력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및 승차인원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종로ㆍ신교ㆍ숭인센터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모서리가 둥근 직사각형 10"/>
          <p:cNvSpPr/>
          <p:nvPr/>
        </p:nvSpPr>
        <p:spPr>
          <a:xfrm>
            <a:off x="453661" y="1142984"/>
            <a:ext cx="5270467" cy="50399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396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차 민방위의 날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소방력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지원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6528" y="1571612"/>
            <a:ext cx="7956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가.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: 2014.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.(수)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13:30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나.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하비에르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국제학교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[종로구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비봉길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23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다.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소방력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인원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, 차량 1대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신영펌프차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훈련유형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외국인 학생 참여하는 지역 특성화 화재대비 훈련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-2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대응총괄팀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00035" y="3639380"/>
            <a:ext cx="5143535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의용소방대 소방기술경연대회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2910" y="4286256"/>
            <a:ext cx="7134492" cy="2000264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 23(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08:30~17:00</a:t>
            </a:r>
            <a:endParaRPr lang="ko-KR" altLang="en-US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그린랜드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경기도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양주시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장흥면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삼상리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244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소방공무원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의소대원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224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   ※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센터장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및 구조대장 참석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소요 예산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7,540,000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의용소방대 지원경비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500034" y="1142984"/>
            <a:ext cx="571504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주민 비상소화장치 훈련 및 안전교육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910" y="1643050"/>
            <a:ext cx="7848872" cy="1665261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2014.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.(금) 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종로구 익선동 먹자골목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119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센터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비소장치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(3-17)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활용법 및 소방통로 홍보 등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민원관련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현장지휘팀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539552" y="1272750"/>
            <a:ext cx="446449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1. 2014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하반기 문화재 훈련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1775760"/>
            <a:ext cx="849694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시 </a:t>
            </a:r>
            <a:r>
              <a:rPr lang="en-US" altLang="ko-KR" sz="2000" dirty="0" smtClean="0">
                <a:latin typeface="HY견고딕"/>
                <a:ea typeface="HY견고딕"/>
              </a:rPr>
              <a:t>: 2014. 10. 20. ~ 10. 24.(5</a:t>
            </a:r>
            <a:r>
              <a:rPr lang="ko-KR" altLang="en-US" sz="2000" dirty="0" smtClean="0">
                <a:latin typeface="HY견고딕"/>
                <a:ea typeface="HY견고딕"/>
              </a:rPr>
              <a:t>일간</a:t>
            </a:r>
            <a:r>
              <a:rPr lang="en-US" altLang="ko-KR" sz="2000" dirty="0" smtClean="0">
                <a:latin typeface="HY견고딕"/>
                <a:ea typeface="HY견고딕"/>
              </a:rPr>
              <a:t>) 14:00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 5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r>
              <a:rPr lang="en-US" altLang="ko-KR" dirty="0" smtClean="0">
                <a:latin typeface="HY견고딕"/>
                <a:ea typeface="HY견고딕"/>
              </a:rPr>
              <a:t>(</a:t>
            </a:r>
            <a:r>
              <a:rPr lang="ko-KR" altLang="en-US" dirty="0" smtClean="0">
                <a:latin typeface="HY견고딕"/>
                <a:ea typeface="HY견고딕"/>
              </a:rPr>
              <a:t>경복궁</a:t>
            </a:r>
            <a:r>
              <a:rPr lang="en-US" altLang="ko-KR" dirty="0" smtClean="0">
                <a:latin typeface="HY견고딕"/>
                <a:ea typeface="HY견고딕"/>
              </a:rPr>
              <a:t>, </a:t>
            </a:r>
            <a:r>
              <a:rPr lang="ko-KR" altLang="en-US" dirty="0" err="1" smtClean="0">
                <a:latin typeface="HY견고딕"/>
                <a:ea typeface="HY견고딕"/>
              </a:rPr>
              <a:t>이상범가옥</a:t>
            </a:r>
            <a:r>
              <a:rPr lang="en-US" altLang="ko-KR" dirty="0" smtClean="0">
                <a:latin typeface="HY견고딕"/>
                <a:ea typeface="HY견고딕"/>
              </a:rPr>
              <a:t>, </a:t>
            </a:r>
            <a:r>
              <a:rPr lang="ko-KR" altLang="en-US" dirty="0" err="1" smtClean="0">
                <a:latin typeface="HY견고딕"/>
                <a:ea typeface="HY견고딕"/>
              </a:rPr>
              <a:t>이화장</a:t>
            </a:r>
            <a:r>
              <a:rPr lang="en-US" altLang="ko-KR" dirty="0" smtClean="0">
                <a:latin typeface="HY견고딕"/>
                <a:ea typeface="HY견고딕"/>
              </a:rPr>
              <a:t>, </a:t>
            </a:r>
            <a:r>
              <a:rPr lang="ko-KR" altLang="en-US" dirty="0" smtClean="0">
                <a:latin typeface="HY견고딕"/>
                <a:ea typeface="HY견고딕"/>
              </a:rPr>
              <a:t>팔각정</a:t>
            </a:r>
            <a:r>
              <a:rPr lang="en-US" altLang="ko-KR" dirty="0" smtClean="0">
                <a:latin typeface="HY견고딕"/>
                <a:ea typeface="HY견고딕"/>
              </a:rPr>
              <a:t>, </a:t>
            </a:r>
            <a:r>
              <a:rPr lang="ko-KR" altLang="en-US" dirty="0" err="1" smtClean="0">
                <a:latin typeface="HY견고딕"/>
                <a:ea typeface="HY견고딕"/>
              </a:rPr>
              <a:t>운현궁</a:t>
            </a:r>
            <a:r>
              <a:rPr lang="ko-KR" altLang="en-US" dirty="0" smtClean="0">
                <a:latin typeface="HY견고딕"/>
                <a:ea typeface="HY견고딕"/>
              </a:rPr>
              <a:t> 주변</a:t>
            </a:r>
            <a:r>
              <a:rPr lang="en-US" altLang="ko-KR" dirty="0" smtClean="0">
                <a:latin typeface="HY견고딕"/>
                <a:ea typeface="HY견고딕"/>
              </a:rPr>
              <a:t>)</a:t>
            </a:r>
            <a:r>
              <a:rPr lang="ko-KR" altLang="en-US" dirty="0" smtClean="0">
                <a:latin typeface="HY견고딕"/>
                <a:ea typeface="HY견고딕"/>
              </a:rPr>
              <a:t>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소방력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지휘차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구조대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관할대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미분무차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</a:t>
            </a:r>
            <a:r>
              <a:rPr lang="ko-KR" altLang="en-US" sz="2000" dirty="0">
                <a:latin typeface="HY견고딕"/>
                <a:ea typeface="HY견고딕"/>
              </a:rPr>
              <a:t>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소방차량 부서위치선정 및 문화재 화재방어 대응 훈련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539552" y="3929066"/>
            <a:ext cx="525658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소방안전지도 활용 불시 출동 훈련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910" y="4382390"/>
            <a:ext cx="78581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시 </a:t>
            </a:r>
            <a:r>
              <a:rPr lang="en-US" altLang="ko-KR" sz="2000" dirty="0" smtClean="0">
                <a:latin typeface="HY견고딕"/>
                <a:ea typeface="HY견고딕"/>
              </a:rPr>
              <a:t>: 2014. 10. 22(</a:t>
            </a:r>
            <a:r>
              <a:rPr lang="ko-KR" altLang="en-US" sz="2000" dirty="0" smtClean="0">
                <a:latin typeface="HY견고딕"/>
                <a:ea typeface="HY견고딕"/>
              </a:rPr>
              <a:t>수</a:t>
            </a:r>
            <a:r>
              <a:rPr lang="en-US" altLang="ko-KR" sz="2000" dirty="0" smtClean="0">
                <a:latin typeface="HY견고딕"/>
                <a:ea typeface="HY견고딕"/>
              </a:rPr>
              <a:t>) 14:00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운현궁</a:t>
            </a:r>
            <a:r>
              <a:rPr lang="ko-KR" altLang="en-US" sz="2000" dirty="0" smtClean="0">
                <a:latin typeface="HY견고딕"/>
                <a:ea typeface="HY견고딕"/>
              </a:rPr>
              <a:t> 주변 한옥마을 </a:t>
            </a:r>
            <a:r>
              <a:rPr lang="en-US" altLang="ko-KR" dirty="0" smtClean="0">
                <a:latin typeface="HY견고딕"/>
                <a:ea typeface="HY견고딕"/>
              </a:rPr>
              <a:t>(</a:t>
            </a:r>
            <a:r>
              <a:rPr lang="ko-KR" altLang="en-US" dirty="0" smtClean="0">
                <a:latin typeface="HY견고딕"/>
                <a:ea typeface="HY견고딕"/>
              </a:rPr>
              <a:t>문화재 훈련과 병행</a:t>
            </a:r>
            <a:r>
              <a:rPr lang="en-US" altLang="ko-KR" dirty="0" smtClean="0">
                <a:latin typeface="HY견고딕"/>
                <a:ea typeface="HY견고딕"/>
              </a:rPr>
              <a:t>)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소방력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지휘차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세종로대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종로대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구조대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미분무차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</a:t>
            </a:r>
            <a:r>
              <a:rPr lang="ko-KR" altLang="en-US" sz="2000" dirty="0">
                <a:latin typeface="HY견고딕"/>
                <a:ea typeface="HY견고딕"/>
              </a:rPr>
              <a:t>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소방안전지도 활용 출동 및 화재진압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영상송출 훈련  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현장지휘팀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539552" y="1262454"/>
            <a:ext cx="540060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고층건축물  전문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화재진압팀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훈련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1704762"/>
            <a:ext cx="7858180" cy="1867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시 </a:t>
            </a:r>
            <a:r>
              <a:rPr lang="en-US" altLang="ko-KR" sz="2000" dirty="0" smtClean="0">
                <a:latin typeface="HY견고딕"/>
                <a:ea typeface="HY견고딕"/>
              </a:rPr>
              <a:t>: 2014. 10. 23(</a:t>
            </a:r>
            <a:r>
              <a:rPr lang="ko-KR" altLang="en-US" sz="2000" dirty="0" smtClean="0">
                <a:latin typeface="HY견고딕"/>
                <a:ea typeface="HY견고딕"/>
              </a:rPr>
              <a:t>목</a:t>
            </a:r>
            <a:r>
              <a:rPr lang="en-US" altLang="ko-KR" sz="2000" dirty="0" smtClean="0">
                <a:latin typeface="HY견고딕"/>
                <a:ea typeface="HY견고딕"/>
              </a:rPr>
              <a:t>) 14:00 ~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 </a:t>
            </a:r>
            <a:r>
              <a:rPr lang="ko-KR" altLang="en-US" sz="2000" dirty="0" smtClean="0">
                <a:latin typeface="HY견고딕"/>
                <a:ea typeface="HY견고딕"/>
              </a:rPr>
              <a:t>금호아시아나 본관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소방력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지휘차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종로대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구조대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고가차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전문진압대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</a:t>
            </a:r>
            <a:r>
              <a:rPr lang="ko-KR" altLang="en-US" sz="2000" dirty="0">
                <a:latin typeface="HY견고딕"/>
                <a:ea typeface="HY견고딕"/>
              </a:rPr>
              <a:t>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고층건축물 화재진압 및 소방시설 활용 훈련 등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39552" y="3865038"/>
            <a:ext cx="496855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화재특별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조사팀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운영 결과 보고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4357694"/>
            <a:ext cx="78581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err="1" smtClean="0">
                <a:latin typeface="HY견고딕"/>
                <a:ea typeface="HY견고딕"/>
              </a:rPr>
              <a:t>운영일시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: 2014. 10. 15(</a:t>
            </a:r>
            <a:r>
              <a:rPr lang="ko-KR" altLang="en-US" sz="2000" dirty="0" smtClean="0">
                <a:latin typeface="HY견고딕"/>
                <a:ea typeface="HY견고딕"/>
              </a:rPr>
              <a:t>목</a:t>
            </a:r>
            <a:r>
              <a:rPr lang="en-US" altLang="ko-KR" sz="2000" dirty="0" smtClean="0">
                <a:latin typeface="HY견고딕"/>
                <a:ea typeface="HY견고딕"/>
              </a:rPr>
              <a:t>) 09:00 ~ 13:00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err="1" smtClean="0">
                <a:latin typeface="HY견고딕"/>
                <a:ea typeface="HY견고딕"/>
              </a:rPr>
              <a:t>화재일시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: 2014. 10. 15(</a:t>
            </a:r>
            <a:r>
              <a:rPr lang="ko-KR" altLang="en-US" sz="2000" dirty="0" smtClean="0">
                <a:latin typeface="HY견고딕"/>
                <a:ea typeface="HY견고딕"/>
              </a:rPr>
              <a:t>목</a:t>
            </a:r>
            <a:r>
              <a:rPr lang="en-US" altLang="ko-KR" sz="2000" dirty="0" smtClean="0">
                <a:latin typeface="HY견고딕"/>
                <a:ea typeface="HY견고딕"/>
              </a:rPr>
              <a:t>) 03:25 ~ 04:50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다가구</a:t>
            </a:r>
            <a:r>
              <a:rPr lang="ko-KR" altLang="en-US" sz="2000" dirty="0" smtClean="0">
                <a:latin typeface="HY견고딕"/>
                <a:ea typeface="HY견고딕"/>
              </a:rPr>
              <a:t> 주택 </a:t>
            </a:r>
            <a:r>
              <a:rPr lang="en-US" altLang="ko-KR" sz="2000" dirty="0" smtClean="0">
                <a:latin typeface="HY견고딕"/>
                <a:ea typeface="HY견고딕"/>
              </a:rPr>
              <a:t>1</a:t>
            </a:r>
            <a:r>
              <a:rPr lang="ko-KR" altLang="en-US" sz="2000" dirty="0" smtClean="0">
                <a:latin typeface="HY견고딕"/>
                <a:ea typeface="HY견고딕"/>
              </a:rPr>
              <a:t>층 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종로구 숭인동 </a:t>
            </a:r>
            <a:r>
              <a:rPr lang="en-US" altLang="ko-KR" sz="2000" dirty="0" smtClean="0">
                <a:latin typeface="HY견고딕"/>
                <a:ea typeface="HY견고딕"/>
              </a:rPr>
              <a:t>70-7)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결      과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방화 추정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구조구급팀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ko-KR" altLang="en-US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1643050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 22. ~ 10. 24.(3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종로구청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27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 기관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단체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점검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구조구급팀장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구조주임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연락처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담당자 등 변동사항 등 확인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95537" y="1196752"/>
            <a:ext cx="576064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긴급구조유관기관 비상연락 확인 점검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95536" y="3717032"/>
            <a:ext cx="6748232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2. 2014.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긴급구조종합훈련 의견제출 취합 보고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212" y="4221088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      요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미비점 등 개선사항 의견 청취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제출대상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16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개기관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자치구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경찰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지원기관 등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훈련평가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도출된 문제점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 항목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제출방법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공문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메일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모사전송 등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구조구급팀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ko-KR" altLang="en-US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23528" y="4005064"/>
            <a:ext cx="8208912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4. 2014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하반기 구조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구급대원 건강검진  심의회 개최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5922" y="4449652"/>
            <a:ext cx="7992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 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 22.(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09:00 ~ 10:00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    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우리서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층 회의실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위    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현장지휘대장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장비회계팀장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및 구급대원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                    (※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간사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구조구급팀장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/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서기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구급담당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95536" y="1340768"/>
            <a:ext cx="6192688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3. 2014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무선페이징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일제점검 계획 수립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5922" y="1775760"/>
            <a:ext cx="8280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  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 27. ~ 10. 31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            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점검대상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우리서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무선페이징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점검인원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각센터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구급대원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정상작동 유무 확인 및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베터리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교체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1323439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예방팀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  <a:p>
            <a:pPr lvl="0">
              <a:defRPr lang="ko-KR" altLang="en-US"/>
            </a:pPr>
            <a:endParaRPr lang="en-US" altLang="ko-KR" sz="4000" b="1" spc="85" dirty="0">
              <a:solidFill>
                <a:srgbClr val="FFFF00"/>
              </a:solidFill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809536" y="1071546"/>
            <a:ext cx="621073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쪽방지역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소화기 보관함 교체 및 추가설치</a:t>
            </a:r>
            <a:endParaRPr lang="en-US" altLang="ko-KR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2520" y="4572008"/>
            <a:ext cx="8020074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  간 </a:t>
            </a:r>
            <a:r>
              <a:rPr lang="en-US" altLang="ko-KR" sz="2000" dirty="0" smtClean="0">
                <a:latin typeface="HY견고딕"/>
                <a:ea typeface="HY견고딕"/>
              </a:rPr>
              <a:t>: 2014. 10. 24. 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  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대학로 소극장 임차인 및 관계인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인  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예방과장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예방계획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및 관계인 </a:t>
            </a:r>
            <a:r>
              <a:rPr lang="en-US" altLang="ko-KR" sz="2000" dirty="0" smtClean="0">
                <a:latin typeface="HY견고딕"/>
                <a:ea typeface="HY견고딕"/>
              </a:rPr>
              <a:t>158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endParaRPr lang="en-US" altLang="ko-KR" sz="16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용 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</a:t>
            </a:r>
            <a:r>
              <a:rPr lang="ko-KR" altLang="en-US" sz="2000" dirty="0" smtClean="0">
                <a:latin typeface="HY견고딕"/>
                <a:ea typeface="HY견고딕"/>
              </a:rPr>
              <a:t>  </a:t>
            </a:r>
            <a:r>
              <a:rPr lang="en-US" altLang="ko-KR" sz="2000" dirty="0" smtClean="0">
                <a:latin typeface="HY견고딕"/>
                <a:ea typeface="HY견고딕"/>
              </a:rPr>
              <a:t>- </a:t>
            </a:r>
            <a:r>
              <a:rPr lang="ko-KR" altLang="en-US" sz="2000" dirty="0" smtClean="0">
                <a:latin typeface="HY견고딕"/>
                <a:ea typeface="HY견고딕"/>
              </a:rPr>
              <a:t>비상구 등 피난통로 확보 및 통로상 가연물 방치행위 금지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- </a:t>
            </a:r>
            <a:r>
              <a:rPr lang="ko-KR" altLang="en-US" sz="2000" dirty="0" smtClean="0">
                <a:latin typeface="HY견고딕"/>
                <a:ea typeface="HY견고딕"/>
              </a:rPr>
              <a:t>초기 화재 시 대응요령 및 소방시설 관리유지 등</a:t>
            </a:r>
            <a:endParaRPr lang="en-US" altLang="ko-KR" sz="2000" dirty="0">
              <a:latin typeface="HY견고딕"/>
              <a:ea typeface="HY견고딕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04912" y="4048004"/>
            <a:ext cx="7167550" cy="42862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소극장 밀집지역 안전환경 조성교육 및 간담회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0100" y="1643050"/>
            <a:ext cx="8020074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  간 </a:t>
            </a:r>
            <a:r>
              <a:rPr lang="en-US" altLang="ko-KR" sz="2000" dirty="0" smtClean="0">
                <a:latin typeface="HY견고딕"/>
                <a:ea typeface="HY견고딕"/>
              </a:rPr>
              <a:t>: 2014. 10. 20. ~ 10.24. </a:t>
            </a:r>
            <a:r>
              <a:rPr lang="en-US" altLang="ko-KR" sz="1600" dirty="0" smtClean="0">
                <a:latin typeface="HY견고딕"/>
                <a:ea typeface="HY견고딕"/>
              </a:rPr>
              <a:t>(</a:t>
            </a:r>
            <a:r>
              <a:rPr lang="ko-KR" altLang="en-US" sz="1600" dirty="0" smtClean="0">
                <a:latin typeface="HY견고딕"/>
                <a:ea typeface="HY견고딕"/>
              </a:rPr>
              <a:t>기간 중 </a:t>
            </a:r>
            <a:r>
              <a:rPr lang="en-US" altLang="ko-KR" sz="1600" dirty="0" smtClean="0">
                <a:latin typeface="HY견고딕"/>
                <a:ea typeface="HY견고딕"/>
              </a:rPr>
              <a:t>3</a:t>
            </a:r>
            <a:r>
              <a:rPr lang="ko-KR" altLang="en-US" sz="1600" dirty="0" smtClean="0">
                <a:latin typeface="HY견고딕"/>
                <a:ea typeface="HY견고딕"/>
              </a:rPr>
              <a:t>일</a:t>
            </a:r>
            <a:r>
              <a:rPr lang="en-US" altLang="ko-KR" sz="1600" dirty="0" smtClean="0">
                <a:latin typeface="HY견고딕"/>
                <a:ea typeface="HY견고딕"/>
              </a:rPr>
              <a:t> )</a:t>
            </a:r>
            <a:endParaRPr lang="ko-KR" altLang="en-US" sz="16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쪽방촌</a:t>
            </a:r>
            <a:r>
              <a:rPr lang="ko-KR" altLang="en-US" sz="2000" dirty="0" smtClean="0">
                <a:latin typeface="HY견고딕"/>
                <a:ea typeface="HY견고딕"/>
              </a:rPr>
              <a:t> 일대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돈의동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창신동</a:t>
            </a:r>
            <a:r>
              <a:rPr lang="en-US" altLang="ko-KR" sz="2000" dirty="0" smtClean="0">
                <a:latin typeface="HY견고딕"/>
                <a:ea typeface="HY견고딕"/>
              </a:rPr>
              <a:t>)  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인   원 </a:t>
            </a:r>
            <a:r>
              <a:rPr lang="en-US" altLang="ko-KR" sz="2000" dirty="0" smtClean="0">
                <a:latin typeface="HY견고딕"/>
                <a:ea typeface="HY견고딕"/>
              </a:rPr>
              <a:t>: 10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소방 </a:t>
            </a:r>
            <a:r>
              <a:rPr lang="en-US" altLang="ko-KR" sz="2000" dirty="0" smtClean="0">
                <a:latin typeface="HY견고딕"/>
                <a:ea typeface="HY견고딕"/>
              </a:rPr>
              <a:t>6</a:t>
            </a:r>
            <a:r>
              <a:rPr lang="en-US" altLang="ko-KR" sz="1600" dirty="0" smtClean="0">
                <a:latin typeface="HY견고딕"/>
                <a:ea typeface="HY견고딕"/>
              </a:rPr>
              <a:t> , </a:t>
            </a:r>
            <a:r>
              <a:rPr lang="ko-KR" altLang="en-US" sz="2000" dirty="0" err="1" smtClean="0">
                <a:latin typeface="HY견고딕"/>
                <a:ea typeface="HY견고딕"/>
              </a:rPr>
              <a:t>쪽방촌</a:t>
            </a:r>
            <a:r>
              <a:rPr lang="ko-KR" altLang="en-US" sz="2000" dirty="0" smtClean="0">
                <a:latin typeface="HY견고딕"/>
                <a:ea typeface="HY견고딕"/>
              </a:rPr>
              <a:t> 상담센터 </a:t>
            </a:r>
            <a:r>
              <a:rPr lang="en-US" altLang="ko-KR" sz="2000" dirty="0" smtClean="0">
                <a:latin typeface="HY견고딕"/>
                <a:ea typeface="HY견고딕"/>
              </a:rPr>
              <a:t>4)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방   법 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</a:t>
            </a:r>
            <a:r>
              <a:rPr lang="ko-KR" altLang="en-US" sz="2000" dirty="0" smtClean="0">
                <a:latin typeface="HY견고딕"/>
                <a:ea typeface="HY견고딕"/>
              </a:rPr>
              <a:t>  </a:t>
            </a:r>
            <a:r>
              <a:rPr lang="en-US" altLang="ko-KR" sz="2000" dirty="0" smtClean="0">
                <a:latin typeface="HY견고딕"/>
                <a:ea typeface="HY견고딕"/>
              </a:rPr>
              <a:t>- </a:t>
            </a:r>
            <a:r>
              <a:rPr lang="ko-KR" altLang="en-US" sz="2000" dirty="0" smtClean="0">
                <a:latin typeface="HY견고딕"/>
                <a:ea typeface="HY견고딕"/>
              </a:rPr>
              <a:t>지역별 </a:t>
            </a:r>
            <a:r>
              <a:rPr lang="en-US" altLang="ko-KR" sz="2000" dirty="0" smtClean="0">
                <a:latin typeface="HY견고딕"/>
                <a:ea typeface="HY견고딕"/>
              </a:rPr>
              <a:t>10</a:t>
            </a:r>
            <a:r>
              <a:rPr lang="ko-KR" altLang="en-US" sz="2000" dirty="0" smtClean="0">
                <a:latin typeface="HY견고딕"/>
                <a:ea typeface="HY견고딕"/>
              </a:rPr>
              <a:t>세대 이상 주거지역 추가 설치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- </a:t>
            </a:r>
            <a:r>
              <a:rPr lang="ko-KR" altLang="en-US" sz="2000" dirty="0" err="1" smtClean="0">
                <a:latin typeface="HY견고딕"/>
                <a:ea typeface="HY견고딕"/>
              </a:rPr>
              <a:t>노후된</a:t>
            </a:r>
            <a:r>
              <a:rPr lang="ko-KR" altLang="en-US" sz="2000" dirty="0" smtClean="0">
                <a:latin typeface="HY견고딕"/>
                <a:ea typeface="HY견고딕"/>
              </a:rPr>
              <a:t> 소화기 보관함 스테인리스 보관함으로 교체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endParaRPr lang="en-US" altLang="ko-KR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307504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예방팀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8" name="모서리가 둥근 직사각형 9"/>
          <p:cNvSpPr/>
          <p:nvPr/>
        </p:nvSpPr>
        <p:spPr>
          <a:xfrm>
            <a:off x="785786" y="1285860"/>
            <a:ext cx="4392488" cy="42805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건축허가동의 검토 및 회신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1" name="TextBox 10"/>
          <p:cNvSpPr txBox="1"/>
          <p:nvPr/>
        </p:nvSpPr>
        <p:spPr>
          <a:xfrm>
            <a:off x="899592" y="1945350"/>
            <a:ext cx="8020074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</a:t>
            </a:r>
            <a:r>
              <a:rPr lang="en-US" altLang="ko-KR" sz="2000" dirty="0" smtClean="0">
                <a:latin typeface="HY견고딕"/>
                <a:ea typeface="HY견고딕"/>
              </a:rPr>
              <a:t> : </a:t>
            </a:r>
            <a:r>
              <a:rPr lang="ko-KR" altLang="en-US" sz="2000" dirty="0" smtClean="0">
                <a:latin typeface="HY견고딕"/>
                <a:ea typeface="HY견고딕"/>
              </a:rPr>
              <a:t>구청 협의요청 대상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신축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용도변경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증축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대수선 등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- </a:t>
            </a:r>
            <a:r>
              <a:rPr lang="ko-KR" altLang="en-US" sz="2000" dirty="0" smtClean="0">
                <a:latin typeface="HY견고딕"/>
                <a:ea typeface="HY견고딕"/>
              </a:rPr>
              <a:t>협의 대상 소방시설 적정 설계여부 등 확인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- </a:t>
            </a:r>
            <a:r>
              <a:rPr lang="ko-KR" altLang="en-US" sz="2000" dirty="0" smtClean="0">
                <a:latin typeface="HY견고딕"/>
                <a:ea typeface="HY견고딕"/>
              </a:rPr>
              <a:t>협의 또는 </a:t>
            </a:r>
            <a:r>
              <a:rPr lang="ko-KR" altLang="en-US" sz="2000" dirty="0" err="1" smtClean="0">
                <a:latin typeface="HY견고딕"/>
                <a:ea typeface="HY견고딕"/>
              </a:rPr>
              <a:t>비협의</a:t>
            </a:r>
            <a:r>
              <a:rPr lang="ko-KR" altLang="en-US" sz="2000" dirty="0" smtClean="0">
                <a:latin typeface="HY견고딕"/>
                <a:ea typeface="HY견고딕"/>
              </a:rPr>
              <a:t> 대상으로 분류하여 회신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  - </a:t>
            </a:r>
            <a:r>
              <a:rPr lang="ko-KR" altLang="en-US" sz="2000" dirty="0" smtClean="0">
                <a:latin typeface="HY견고딕"/>
                <a:ea typeface="HY견고딕"/>
              </a:rPr>
              <a:t>관계자에게 처리결과 및 안내 등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857224" y="4249691"/>
            <a:ext cx="6883128" cy="3990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소방시설공사 착공 및 감리지정 신고 접수처리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2661" y="4941056"/>
            <a:ext cx="78581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</a:t>
            </a:r>
            <a:r>
              <a:rPr lang="en-US" altLang="ko-KR" sz="2000" dirty="0" smtClean="0">
                <a:latin typeface="HY견고딕"/>
                <a:ea typeface="HY견고딕"/>
              </a:rPr>
              <a:t> : </a:t>
            </a:r>
            <a:r>
              <a:rPr lang="ko-KR" altLang="en-US" sz="2000" dirty="0" smtClean="0">
                <a:latin typeface="HY견고딕"/>
                <a:ea typeface="HY견고딕"/>
              </a:rPr>
              <a:t>소방시설 신설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변경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등 공사대상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smtClean="0">
                <a:latin typeface="HY견고딕"/>
                <a:ea typeface="HY견고딕"/>
              </a:rPr>
              <a:t>나</a:t>
            </a:r>
            <a:r>
              <a:rPr lang="en-US" altLang="ko-KR" sz="200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- </a:t>
            </a:r>
            <a:r>
              <a:rPr lang="ko-KR" altLang="en-US" sz="2000" dirty="0" smtClean="0">
                <a:latin typeface="HY견고딕"/>
                <a:ea typeface="HY견고딕"/>
              </a:rPr>
              <a:t>소방기술자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감리자</a:t>
            </a:r>
            <a:r>
              <a:rPr lang="en-US" altLang="ko-KR" sz="2000" dirty="0" smtClean="0">
                <a:latin typeface="HY견고딕"/>
                <a:ea typeface="HY견고딕"/>
              </a:rPr>
              <a:t>) </a:t>
            </a:r>
            <a:r>
              <a:rPr lang="ko-KR" altLang="en-US" sz="2000" dirty="0" smtClean="0">
                <a:latin typeface="HY견고딕"/>
                <a:ea typeface="HY견고딕"/>
              </a:rPr>
              <a:t>등급 확인 후 접수처리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- </a:t>
            </a:r>
            <a:r>
              <a:rPr lang="ko-KR" altLang="en-US" sz="2000" dirty="0" smtClean="0">
                <a:latin typeface="HY견고딕"/>
                <a:ea typeface="HY견고딕"/>
              </a:rPr>
              <a:t>화재예방</a:t>
            </a:r>
            <a:r>
              <a:rPr lang="en-US" altLang="ko-KR" sz="2000" dirty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및 공사장 안전관리 안내 등</a:t>
            </a:r>
            <a:endParaRPr lang="ko-KR" altLang="en-US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예방팀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857224" y="1357298"/>
            <a:ext cx="5429288" cy="47631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방염성적서 교부 및 즉시민원 처리</a:t>
            </a:r>
            <a:endParaRPr lang="en-US" altLang="ko-KR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2520" y="2000240"/>
            <a:ext cx="8020074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 간 </a:t>
            </a:r>
            <a:r>
              <a:rPr lang="en-US" altLang="ko-KR" sz="2000" dirty="0" smtClean="0">
                <a:latin typeface="HY견고딕"/>
                <a:ea typeface="HY견고딕"/>
              </a:rPr>
              <a:t>: 2014. 10.20. ~ 10.24. 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브랜드 등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en-US" altLang="ko-KR" sz="17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주요내용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</a:t>
            </a:r>
            <a:r>
              <a:rPr lang="ko-KR" altLang="en-US" sz="2000" dirty="0" smtClean="0">
                <a:latin typeface="HY견고딕"/>
                <a:ea typeface="HY견고딕"/>
              </a:rPr>
              <a:t>  </a:t>
            </a:r>
            <a:r>
              <a:rPr lang="en-US" altLang="ko-KR" sz="2000" dirty="0" smtClean="0">
                <a:latin typeface="HY견고딕"/>
                <a:ea typeface="HY견고딕"/>
              </a:rPr>
              <a:t>- </a:t>
            </a:r>
            <a:r>
              <a:rPr lang="ko-KR" altLang="en-US" sz="2000" dirty="0" smtClean="0">
                <a:latin typeface="HY견고딕"/>
                <a:ea typeface="HY견고딕"/>
              </a:rPr>
              <a:t>방염 후처리 시료 성능검사 실시 및 </a:t>
            </a:r>
            <a:r>
              <a:rPr lang="ko-KR" altLang="en-US" sz="2000" dirty="0" err="1" smtClean="0">
                <a:latin typeface="HY견고딕"/>
                <a:ea typeface="HY견고딕"/>
              </a:rPr>
              <a:t>방염필증</a:t>
            </a:r>
            <a:r>
              <a:rPr lang="ko-KR" altLang="en-US" sz="2000" dirty="0" smtClean="0">
                <a:latin typeface="HY견고딕"/>
                <a:ea typeface="HY견고딕"/>
              </a:rPr>
              <a:t> 교부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- </a:t>
            </a:r>
            <a:r>
              <a:rPr lang="ko-KR" altLang="en-US" sz="2000" dirty="0" smtClean="0">
                <a:latin typeface="HY견고딕"/>
                <a:ea typeface="HY견고딕"/>
              </a:rPr>
              <a:t>예방과 즉시민원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제증명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구급증명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화재증명</a:t>
            </a:r>
            <a:r>
              <a:rPr lang="en-US" altLang="ko-KR" sz="2000" dirty="0" smtClean="0">
                <a:latin typeface="HY견고딕"/>
                <a:ea typeface="HY견고딕"/>
              </a:rPr>
              <a:t>) </a:t>
            </a:r>
            <a:r>
              <a:rPr lang="ko-KR" altLang="en-US" sz="2000" dirty="0" smtClean="0">
                <a:latin typeface="HY견고딕"/>
                <a:ea typeface="HY견고딕"/>
              </a:rPr>
              <a:t>발급업무 처리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endParaRPr lang="en-US" altLang="ko-KR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검사지도팀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76" y="2071678"/>
            <a:ext cx="74486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특정소방대상물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소방특별조사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개조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소방시설 설치 및 유지 확인에 관한 사항 점검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81050" y="1581372"/>
            <a:ext cx="530546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특정소방대상물 전수 소방특별조사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981050" y="3780825"/>
            <a:ext cx="544833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소방안전관리 실무교육 안내문 발송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5325" y="4286256"/>
            <a:ext cx="7255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자 </a:t>
            </a:r>
            <a:r>
              <a:rPr lang="en-US" altLang="ko-KR" sz="2000" dirty="0" smtClean="0">
                <a:latin typeface="HY견고딕"/>
                <a:ea typeface="HY견고딕"/>
              </a:rPr>
              <a:t>: 2014.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10. 23.(</a:t>
            </a:r>
            <a:r>
              <a:rPr lang="ko-KR" altLang="en-US" sz="2000" dirty="0" smtClean="0">
                <a:latin typeface="HY견고딕"/>
                <a:ea typeface="HY견고딕"/>
              </a:rPr>
              <a:t>목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실무교육 </a:t>
            </a:r>
            <a:r>
              <a:rPr lang="ko-KR" altLang="en-US" sz="2000" dirty="0" err="1" smtClean="0">
                <a:latin typeface="HY견고딕"/>
                <a:ea typeface="HY견고딕"/>
              </a:rPr>
              <a:t>미이수자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588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미이수자</a:t>
            </a:r>
            <a:r>
              <a:rPr lang="ko-KR" altLang="en-US" sz="2000" dirty="0" smtClean="0">
                <a:latin typeface="HY견고딕"/>
                <a:ea typeface="HY견고딕"/>
              </a:rPr>
              <a:t> 추가교육 및 교육장소 안내 등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검사지도팀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100" y="2071678"/>
            <a:ext cx="72558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 22.(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10:30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종로소방서 직원 및 세운스퀘어 관계자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세운스퀘어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창경궁로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109)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용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-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안전관리 모범사업장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인증패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부착 행사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모범사업장 인증에 따른 인센티브 안내 등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1000100" y="1571612"/>
            <a:ext cx="514353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안전관리 모범사업장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인증패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부착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검사지도팀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74842" y="1571612"/>
            <a:ext cx="681186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특정소방대상물 관계자 현장 간담회 계획 수립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0100" y="2071678"/>
            <a:ext cx="725585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~ 11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검사지도팀장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대형화재 취약대상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69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용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-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소방안전관리자 및 관계인 현장 간담회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화재 및 사고 예방 안전교육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-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자체 소방설비 및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피난ㆍ방화시설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유지관리 교육 등</a:t>
            </a: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26" name="직사각형 7"/>
          <p:cNvSpPr/>
          <p:nvPr/>
        </p:nvSpPr>
        <p:spPr>
          <a:xfrm>
            <a:off x="357158" y="285728"/>
            <a:ext cx="457488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위험물안전팀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ko-KR" altLang="en-US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971600" y="1560782"/>
            <a:ext cx="517512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위험물 이동탱크저장소 소방검사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3546" y="2132856"/>
            <a:ext cx="774893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2014.10.20.(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~ 2014.10.24.(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서울</a:t>
            </a:r>
            <a:r>
              <a:rPr lang="en-US" altLang="ko-KR" sz="2000" dirty="0" smtClean="0">
                <a:latin typeface="HY견고딕"/>
                <a:ea typeface="HY견고딕"/>
              </a:rPr>
              <a:t>80</a:t>
            </a:r>
            <a:r>
              <a:rPr lang="ko-KR" altLang="en-US" sz="2000" dirty="0" smtClean="0">
                <a:latin typeface="HY견고딕"/>
                <a:ea typeface="HY견고딕"/>
              </a:rPr>
              <a:t>가 </a:t>
            </a:r>
            <a:r>
              <a:rPr lang="en-US" altLang="ko-KR" sz="2000" dirty="0" smtClean="0">
                <a:latin typeface="HY견고딕"/>
                <a:ea typeface="HY견고딕"/>
              </a:rPr>
              <a:t>1325 </a:t>
            </a:r>
            <a:r>
              <a:rPr lang="ko-KR" altLang="en-US" sz="2000" dirty="0" smtClean="0">
                <a:latin typeface="HY견고딕"/>
                <a:ea typeface="HY견고딕"/>
              </a:rPr>
              <a:t>등 </a:t>
            </a:r>
            <a:r>
              <a:rPr lang="en-US" altLang="ko-KR" sz="2000" dirty="0" smtClean="0">
                <a:latin typeface="HY견고딕"/>
                <a:ea typeface="HY견고딕"/>
              </a:rPr>
              <a:t>21</a:t>
            </a:r>
            <a:r>
              <a:rPr lang="ko-KR" altLang="en-US" sz="2000" dirty="0" smtClean="0">
                <a:latin typeface="HY견고딕"/>
                <a:ea typeface="HY견고딕"/>
              </a:rPr>
              <a:t>대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인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위험물안전팀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71600" y="3798254"/>
            <a:ext cx="619268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타이머형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가스차단기 설치세대 안전 점검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7624" y="4226312"/>
            <a:ext cx="77768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2014.10.20.(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~ 2014.10.24.(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39</a:t>
            </a:r>
            <a:r>
              <a:rPr lang="ko-KR" altLang="en-US" sz="2000" dirty="0" smtClean="0">
                <a:latin typeface="HY견고딕"/>
                <a:ea typeface="HY견고딕"/>
              </a:rPr>
              <a:t>세대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총</a:t>
            </a:r>
            <a:r>
              <a:rPr lang="en-US" altLang="ko-KR" sz="2000" dirty="0" smtClean="0">
                <a:latin typeface="HY견고딕"/>
                <a:ea typeface="HY견고딕"/>
              </a:rPr>
              <a:t>202</a:t>
            </a:r>
            <a:r>
              <a:rPr lang="ko-KR" altLang="en-US" sz="2000" dirty="0" smtClean="0">
                <a:latin typeface="HY견고딕"/>
                <a:ea typeface="HY견고딕"/>
              </a:rPr>
              <a:t>세대 </a:t>
            </a:r>
            <a:r>
              <a:rPr lang="en-US" altLang="ko-KR" sz="2000" dirty="0" smtClean="0">
                <a:latin typeface="HY견고딕"/>
                <a:ea typeface="HY견고딕"/>
              </a:rPr>
              <a:t>68</a:t>
            </a:r>
            <a:r>
              <a:rPr lang="ko-KR" altLang="en-US" sz="2000" dirty="0" smtClean="0">
                <a:latin typeface="HY견고딕"/>
                <a:ea typeface="HY견고딕"/>
              </a:rPr>
              <a:t>세대 완료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점검인원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위험물안전팀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라. 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가스누출 등 가스 사용시설 안전점검 등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26" name="직사각형 7"/>
          <p:cNvSpPr/>
          <p:nvPr/>
        </p:nvSpPr>
        <p:spPr>
          <a:xfrm>
            <a:off x="357158" y="285728"/>
            <a:ext cx="457488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위험물안전팀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ko-KR" altLang="en-US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873546" y="1556792"/>
            <a:ext cx="521062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소방관련업체 대표자 간담회 계획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2934" y="2167696"/>
            <a:ext cx="81275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2014.10.20.(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~ 2014.10.24.(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34</a:t>
            </a:r>
            <a:r>
              <a:rPr lang="ko-KR" altLang="en-US" sz="2000" dirty="0" err="1" smtClean="0">
                <a:latin typeface="HY견고딕"/>
                <a:ea typeface="HY견고딕"/>
              </a:rPr>
              <a:t>개업체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총 </a:t>
            </a:r>
            <a:r>
              <a:rPr lang="en-US" altLang="ko-KR" sz="2000" dirty="0" smtClean="0">
                <a:latin typeface="HY견고딕"/>
                <a:ea typeface="HY견고딕"/>
              </a:rPr>
              <a:t>45</a:t>
            </a:r>
            <a:r>
              <a:rPr lang="ko-KR" altLang="en-US" sz="2000" dirty="0" err="1" smtClean="0">
                <a:latin typeface="HY견고딕"/>
                <a:ea typeface="HY견고딕"/>
              </a:rPr>
              <a:t>개업체</a:t>
            </a:r>
            <a:r>
              <a:rPr lang="ko-KR" altLang="en-US" sz="2000" dirty="0" smtClean="0">
                <a:latin typeface="HY견고딕"/>
                <a:ea typeface="HY견고딕"/>
              </a:rPr>
              <a:t> 중 면허 중복업체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감리업체 제외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다. 내 용 </a:t>
            </a:r>
            <a:r>
              <a:rPr lang="ko-KR" altLang="en-US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소방관련업체 대표자 간담회 자료 준비 등 계획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899592" y="3789040"/>
            <a:ext cx="619268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소방시설업체 관리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감독 이행 결과 제출 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8980" y="4399944"/>
            <a:ext cx="81275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2014.10.20.(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~ 2014.10.24.(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45</a:t>
            </a:r>
            <a:r>
              <a:rPr lang="ko-KR" altLang="en-US" sz="2000" dirty="0" err="1" smtClean="0">
                <a:latin typeface="HY견고딕"/>
                <a:ea typeface="HY견고딕"/>
              </a:rPr>
              <a:t>개업체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공사 </a:t>
            </a:r>
            <a:r>
              <a:rPr lang="en-US" altLang="ko-KR" sz="2000" dirty="0" smtClean="0">
                <a:latin typeface="HY견고딕"/>
                <a:ea typeface="HY견고딕"/>
              </a:rPr>
              <a:t>32, </a:t>
            </a:r>
            <a:r>
              <a:rPr lang="ko-KR" altLang="en-US" sz="2000" dirty="0" smtClean="0">
                <a:latin typeface="HY견고딕"/>
                <a:ea typeface="HY견고딕"/>
              </a:rPr>
              <a:t>설계 </a:t>
            </a:r>
            <a:r>
              <a:rPr lang="en-US" altLang="ko-KR" sz="2000" dirty="0" smtClean="0">
                <a:latin typeface="HY견고딕"/>
                <a:ea typeface="HY견고딕"/>
              </a:rPr>
              <a:t>7, </a:t>
            </a:r>
            <a:r>
              <a:rPr lang="ko-KR" altLang="en-US" sz="2000" dirty="0" smtClean="0">
                <a:latin typeface="HY견고딕"/>
                <a:ea typeface="HY견고딕"/>
              </a:rPr>
              <a:t>감리 </a:t>
            </a:r>
            <a:r>
              <a:rPr lang="en-US" altLang="ko-KR" sz="2000" dirty="0" smtClean="0">
                <a:latin typeface="HY견고딕"/>
                <a:ea typeface="HY견고딕"/>
              </a:rPr>
              <a:t>4, </a:t>
            </a:r>
            <a:r>
              <a:rPr lang="ko-KR" altLang="en-US" sz="2000" dirty="0" smtClean="0">
                <a:latin typeface="HY견고딕"/>
                <a:ea typeface="HY견고딕"/>
              </a:rPr>
              <a:t>관리 </a:t>
            </a:r>
            <a:r>
              <a:rPr lang="en-US" altLang="ko-KR" sz="2000" dirty="0" smtClean="0">
                <a:latin typeface="HY견고딕"/>
                <a:ea typeface="HY견고딕"/>
              </a:rPr>
              <a:t>2)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다. 내 용 : 감리업체 간담회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기타 서한문 발송 결과 본부 제출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 dirty="0">
                <a:solidFill>
                  <a:srgbClr val="FFFF00"/>
                </a:solidFill>
              </a:rPr>
              <a:t>   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세종로</a:t>
            </a:r>
            <a:r>
              <a:rPr lang="en-US" altLang="ko-KR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ko-KR" altLang="en-US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83568" y="4153070"/>
            <a:ext cx="576064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소방차운용사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전문 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실기평가관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지원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83568" y="1412776"/>
            <a:ext cx="576064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대형공사장  현지적응훈련  및  간담회</a:t>
            </a:r>
            <a:endParaRPr lang="ko-K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92" y="1916832"/>
            <a:ext cx="80200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시 </a:t>
            </a:r>
            <a:r>
              <a:rPr lang="en-US" altLang="ko-KR" sz="2000" dirty="0" smtClean="0">
                <a:latin typeface="HY견고딕"/>
                <a:ea typeface="HY견고딕"/>
              </a:rPr>
              <a:t>: 10.24</a:t>
            </a:r>
            <a:r>
              <a:rPr lang="ko-KR" altLang="en-US" sz="2000" dirty="0" smtClean="0">
                <a:latin typeface="HY견고딕"/>
                <a:ea typeface="HY견고딕"/>
              </a:rPr>
              <a:t>(금) </a:t>
            </a:r>
            <a:r>
              <a:rPr lang="en-US" altLang="ko-KR" sz="2000" dirty="0" smtClean="0">
                <a:latin typeface="HY견고딕"/>
                <a:ea typeface="HY견고딕"/>
              </a:rPr>
              <a:t>14:00 ~ 17:00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케이티</a:t>
            </a:r>
            <a:r>
              <a:rPr lang="ko-KR" altLang="en-US" sz="2000" dirty="0" smtClean="0">
                <a:latin typeface="HY견고딕"/>
                <a:ea typeface="HY견고딕"/>
              </a:rPr>
              <a:t> 청진동 사옥 등 </a:t>
            </a:r>
            <a:r>
              <a:rPr lang="en-US" altLang="ko-KR" sz="2000" dirty="0" smtClean="0">
                <a:latin typeface="HY견고딕"/>
                <a:ea typeface="HY견고딕"/>
              </a:rPr>
              <a:t>4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다. 동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센터장</a:t>
            </a:r>
            <a:r>
              <a:rPr lang="ko-KR" altLang="en-US" sz="2000" dirty="0" smtClean="0">
                <a:latin typeface="HY견고딕"/>
                <a:ea typeface="HY견고딕"/>
              </a:rPr>
              <a:t> 및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ko-KR" altLang="en-US" sz="2000" dirty="0" smtClean="0">
                <a:latin typeface="HY견고딕"/>
                <a:ea typeface="HY견고딕"/>
              </a:rPr>
              <a:t> 탑승대원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현지적응훈련 후 관계자들과 간담회 실시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2406" y="4653136"/>
            <a:ext cx="80200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10.20 ~ 10.21 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장 소 </a:t>
            </a:r>
            <a:r>
              <a:rPr lang="en-US" altLang="ko-KR" sz="2000" dirty="0" smtClean="0">
                <a:latin typeface="HY견고딕"/>
                <a:ea typeface="HY견고딕"/>
              </a:rPr>
              <a:t>: 4</a:t>
            </a:r>
            <a:r>
              <a:rPr lang="ko-KR" altLang="en-US" sz="2000" dirty="0" smtClean="0">
                <a:latin typeface="HY견고딕"/>
                <a:ea typeface="HY견고딕"/>
              </a:rPr>
              <a:t>개 소방서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강남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강동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송파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서초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인 원 </a:t>
            </a:r>
            <a:r>
              <a:rPr lang="en-US" altLang="ko-KR" sz="2000" dirty="0" smtClean="0">
                <a:latin typeface="HY견고딕"/>
                <a:ea typeface="HY견고딕"/>
              </a:rPr>
              <a:t>: 2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소방위</a:t>
            </a:r>
            <a:r>
              <a:rPr lang="ko-KR" altLang="en-US" sz="2000" dirty="0" smtClean="0">
                <a:latin typeface="HY견고딕"/>
                <a:ea typeface="HY견고딕"/>
              </a:rPr>
              <a:t> 김흥수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 곽진수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</p:txBody>
      </p:sp>
    </p:spTree>
  </p:cSld>
  <p:clrMapOvr>
    <a:masterClrMapping/>
  </p:clrMapOvr>
  <p:transition advTm="176859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신교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1778040"/>
            <a:ext cx="782151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611560" y="1340768"/>
            <a:ext cx="388843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소방장비 확인점검 실시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99592" y="1988840"/>
            <a:ext cx="584326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10. 20(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).</a:t>
            </a:r>
            <a:endParaRPr lang="ko-KR" altLang="en-US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개인장비 및 차량 등 센터내 전장비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차량 및 기타장비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조작 및 정비확인 등</a:t>
            </a:r>
            <a:endParaRPr lang="ko-KR" altLang="en-US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6952" y="4437112"/>
            <a:ext cx="78215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 23(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). 14:00 ~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교보빌딩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 탑승인원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83568" y="3789040"/>
            <a:ext cx="417646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고층건축물 현지적응 훈련</a:t>
            </a: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신교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1778040"/>
            <a:ext cx="782151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611560" y="1340768"/>
            <a:ext cx="410445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하반기 소방용수 일제조사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87144" y="1866597"/>
            <a:ext cx="5694188" cy="23544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 22.(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10.24(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사직동 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개동 신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-70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140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센터장 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소방용수 위치 및 출수확인 등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ko-KR" altLang="en-US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83568" y="4081062"/>
            <a:ext cx="144016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기 타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92088" y="4725144"/>
            <a:ext cx="82444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운현궁 한옥마을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지구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소방안전지도 불시출동훈련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(10.22)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누상동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166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번지 일대 소방통로 확보 훈련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(10.24)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종로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971600" y="1196752"/>
            <a:ext cx="446449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하반기 한옥보전 지구 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8430" y="1625568"/>
            <a:ext cx="80200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10.22(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15:00~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운현궁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주변 한옥마을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구역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승차대원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71600" y="3429000"/>
            <a:ext cx="468052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고층건물전문화재진압팀훈련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5616" y="3995678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10.23.(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15:00~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금호아시아나 본관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사옥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승차대원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/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spc="-150" dirty="0" smtClean="0">
                <a:latin typeface="HY견고딕" pitchFamily="18" charset="-127"/>
                <a:ea typeface="HY견고딕" pitchFamily="18" charset="-127"/>
              </a:rPr>
              <a:t>현장활동 소방공무원에 대한 재난 대응능력 강화를 위한 훈련</a:t>
            </a:r>
            <a:endParaRPr lang="en-US" altLang="ko-KR" sz="2400" spc="-15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종로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971600" y="1340768"/>
            <a:ext cx="475252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다중이용업소 현지적응훈련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3926" y="1772816"/>
            <a:ext cx="80200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10.24.(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),  15:00~16:00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국일관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12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모임방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승차대원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체계적인 안전관리를 통하여 취약요인을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개선하고 예방</a:t>
            </a:r>
            <a:endParaRPr lang="en-US" altLang="ko-KR" sz="200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             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효과성을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극대화하기 위한 훈련</a:t>
            </a:r>
            <a:endParaRPr lang="ko-KR" altLang="en-US" sz="2000" dirty="0" smtClean="0"/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5681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95536" y="1245840"/>
            <a:ext cx="460851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본부장비검열 대비 확인점검 </a:t>
            </a:r>
            <a:endParaRPr lang="ko-KR" altLang="en-US" sz="2400" dirty="0"/>
          </a:p>
        </p:txBody>
      </p:sp>
      <p:sp>
        <p:nvSpPr>
          <p:cNvPr id="9" name="직사각형 8"/>
          <p:cNvSpPr/>
          <p:nvPr/>
        </p:nvSpPr>
        <p:spPr>
          <a:xfrm>
            <a:off x="467544" y="1879664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 20.(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차량 및 기타장비 소모성물품 교환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정비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            장비 매뉴얼 및 조작기술 숙달 점검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467544" y="3861048"/>
            <a:ext cx="496855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2. 2014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년도 하반기 일제수리조사</a:t>
            </a:r>
            <a:endParaRPr lang="ko-KR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4581128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2014.10.20.(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10.24.(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동숭동 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003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호외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200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팀장 이준상 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소화전 등 외관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출수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제수변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등 사용여부 확인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5681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95536" y="1340768"/>
            <a:ext cx="525658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유관기관 합동 소방통로 확보훈련 </a:t>
            </a:r>
            <a:endParaRPr lang="ko-KR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2060848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2014.10.24.(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광장시장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불법주정차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차량 단속 및 장애물 제거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신영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819274" y="4012933"/>
            <a:ext cx="303264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문화재 소방훈련</a:t>
            </a:r>
            <a:endParaRPr lang="en-US" altLang="ko-KR" sz="24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600" y="4509120"/>
            <a:ext cx="7056784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시 </a:t>
            </a:r>
            <a:r>
              <a:rPr lang="en-US" altLang="ko-KR" sz="2000" dirty="0" smtClean="0">
                <a:latin typeface="HY견고딕"/>
                <a:ea typeface="HY견고딕"/>
              </a:rPr>
              <a:t>: 2014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en-US" altLang="ko-KR" sz="2000" dirty="0" smtClean="0">
                <a:latin typeface="HY견고딕"/>
                <a:ea typeface="HY견고딕"/>
              </a:rPr>
              <a:t>10. 21(</a:t>
            </a:r>
            <a:r>
              <a:rPr lang="ko-KR" altLang="en-US" sz="2000" dirty="0" smtClean="0">
                <a:latin typeface="HY견고딕"/>
                <a:ea typeface="HY견고딕"/>
              </a:rPr>
              <a:t>화</a:t>
            </a:r>
            <a:r>
              <a:rPr lang="en-US" altLang="ko-KR" sz="2000" dirty="0" smtClean="0">
                <a:latin typeface="HY견고딕"/>
                <a:ea typeface="HY견고딕"/>
              </a:rPr>
              <a:t>) 14:00  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평창동 </a:t>
            </a:r>
            <a:r>
              <a:rPr lang="ko-KR" altLang="en-US" sz="2000" dirty="0" err="1" smtClean="0">
                <a:latin typeface="HY견고딕"/>
                <a:ea typeface="HY견고딕"/>
              </a:rPr>
              <a:t>박종화가옥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펌프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탱크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구급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이륜차량 및 승차대원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: 문화재의 구조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smtClean="0">
                <a:latin typeface="HY견고딕"/>
                <a:ea typeface="HY견고딕"/>
              </a:rPr>
              <a:t>특성에 맞는 맞춤형 훈련 실시</a:t>
            </a:r>
            <a:endParaRPr lang="ko-KR" altLang="en-US" sz="2000" dirty="0" smtClean="0">
              <a:latin typeface="HY견고딕"/>
              <a:ea typeface="HY견고딕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827584" y="1340768"/>
            <a:ext cx="489654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하반기 소방용수시설 일제조사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1600" y="1844824"/>
            <a:ext cx="74168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2014. 10. 21 ~ 10. 22 (2</a:t>
            </a:r>
            <a:r>
              <a:rPr lang="ko-KR" altLang="en-US" sz="2000" dirty="0" smtClean="0">
                <a:latin typeface="HY견고딕"/>
                <a:ea typeface="HY견고딕"/>
              </a:rPr>
              <a:t>일간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공소 영</a:t>
            </a:r>
            <a:r>
              <a:rPr lang="en-US" altLang="ko-KR" sz="2000" dirty="0" smtClean="0">
                <a:latin typeface="HY견고딕"/>
                <a:ea typeface="HY견고딕"/>
              </a:rPr>
              <a:t>322</a:t>
            </a:r>
            <a:r>
              <a:rPr lang="ko-KR" altLang="en-US" sz="2000" dirty="0" smtClean="0">
                <a:latin typeface="HY견고딕"/>
                <a:ea typeface="HY견고딕"/>
              </a:rPr>
              <a:t>호 등 </a:t>
            </a:r>
            <a:r>
              <a:rPr lang="en-US" altLang="ko-KR" sz="2000" dirty="0" smtClean="0">
                <a:latin typeface="HY견고딕"/>
                <a:ea typeface="HY견고딕"/>
              </a:rPr>
              <a:t>101</a:t>
            </a:r>
            <a:r>
              <a:rPr lang="ko-KR" altLang="en-US" sz="2000" dirty="0" smtClean="0">
                <a:latin typeface="HY견고딕"/>
                <a:ea typeface="HY견고딕"/>
              </a:rPr>
              <a:t>개소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원 </a:t>
            </a:r>
            <a:r>
              <a:rPr lang="en-US" altLang="ko-KR" sz="2000" dirty="0" smtClean="0">
                <a:latin typeface="HY견고딕"/>
                <a:ea typeface="HY견고딕"/>
              </a:rPr>
              <a:t>: 3</a:t>
            </a:r>
            <a:r>
              <a:rPr lang="ko-KR" altLang="en-US" sz="2000" dirty="0" smtClean="0">
                <a:latin typeface="HY견고딕"/>
                <a:ea typeface="HY견고딕"/>
              </a:rPr>
              <a:t>개조 </a:t>
            </a:r>
            <a:r>
              <a:rPr lang="en-US" altLang="ko-KR" sz="2000" dirty="0" smtClean="0">
                <a:latin typeface="HY견고딕"/>
                <a:ea typeface="HY견고딕"/>
              </a:rPr>
              <a:t>6</a:t>
            </a:r>
            <a:r>
              <a:rPr lang="ko-KR" altLang="en-US" sz="2000" dirty="0" smtClean="0">
                <a:latin typeface="HY견고딕"/>
                <a:ea typeface="HY견고딕"/>
              </a:rPr>
              <a:t>명 </a:t>
            </a:r>
            <a:r>
              <a:rPr lang="en-US" altLang="ko-KR" sz="2000" dirty="0" smtClean="0">
                <a:latin typeface="HY견고딕"/>
                <a:ea typeface="HY견고딕"/>
              </a:rPr>
              <a:t>(※</a:t>
            </a:r>
            <a:r>
              <a:rPr lang="ko-KR" altLang="en-US" sz="2000" dirty="0" err="1" smtClean="0">
                <a:latin typeface="HY견고딕"/>
                <a:ea typeface="HY견고딕"/>
              </a:rPr>
              <a:t>의소대</a:t>
            </a:r>
            <a:r>
              <a:rPr lang="ko-KR" altLang="en-US" sz="2000" dirty="0" smtClean="0">
                <a:latin typeface="HY견고딕"/>
                <a:ea typeface="HY견고딕"/>
              </a:rPr>
              <a:t> 소방용수지킴이 활동 병행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스핀들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제수변</a:t>
            </a:r>
            <a:r>
              <a:rPr lang="ko-KR" altLang="en-US" sz="2000" dirty="0" smtClean="0">
                <a:latin typeface="HY견고딕"/>
                <a:ea typeface="HY견고딕"/>
              </a:rPr>
              <a:t> 기능 및 작동시험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토출시험</a:t>
            </a:r>
            <a:r>
              <a:rPr lang="ko-KR" altLang="en-US" sz="2000" dirty="0" smtClean="0">
                <a:latin typeface="HY견고딕"/>
                <a:ea typeface="HY견고딕"/>
              </a:rPr>
              <a:t> 등</a:t>
            </a: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72842"/>
            <a:ext cx="5429288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8174" y="4523440"/>
            <a:ext cx="7377164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571472" y="4000504"/>
            <a:ext cx="335245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소방통로 확보 훈련 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28662" y="4714884"/>
            <a:ext cx="7143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2014.10.21(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/ 24(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14:00~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동대문종합시장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D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창신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고지대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탑승대원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71472" y="1285860"/>
            <a:ext cx="551269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1. 2014.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소방장비 관리상태 확인점검 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57224" y="2000240"/>
            <a:ext cx="7429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10.20(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09:00 ~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소방펌프차량 등 각종 화재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구급장비 일체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전 직원 </a:t>
            </a:r>
            <a:endParaRPr lang="ko-KR" altLang="en-US" sz="2000" dirty="0"/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0122"/>
            <a:ext cx="5429288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8174" y="4523440"/>
            <a:ext cx="7377164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71472" y="1351692"/>
            <a:ext cx="637679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2014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년도 하반기 소방용수시설 일제조사 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85786" y="2066072"/>
            <a:ext cx="7143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2014.10.20(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)~10.24(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총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627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중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418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67%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실시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소화전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205,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급수탑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저수조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비상용수시설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1)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팀 직원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en-US" altLang="ko-KR" sz="4000" b="1" spc="85">
                <a:solidFill>
                  <a:srgbClr val="FFFF00"/>
                </a:solidFill>
              </a:rPr>
              <a:t>   </a:t>
            </a:r>
            <a:r>
              <a:rPr lang="ko-KR" altLang="en-US" sz="4000" b="1" spc="10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구조대 계획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84" y="1484784"/>
            <a:ext cx="8020074" cy="237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시 </a:t>
            </a:r>
            <a:r>
              <a:rPr lang="en-US" altLang="ko-KR" sz="2000">
                <a:latin typeface="HY견고딕"/>
                <a:ea typeface="HY견고딕"/>
              </a:rPr>
              <a:t>: 2014. </a:t>
            </a:r>
            <a:r>
              <a:rPr lang="ko-KR" altLang="en-US" sz="2000">
                <a:latin typeface="HY견고딕"/>
                <a:ea typeface="HY견고딕"/>
              </a:rPr>
              <a:t>10. 20.(월) ~ 10. 24.(금)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장 소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5개소(이상범 가옥 및 화실 외 4개소)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원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8명(대장 김덕룡 외 7명)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라. 내 용 : 중요 목조 문화재, 한옥보존지구 등 유관기관 합동 훈련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            </a:t>
            </a:r>
          </a:p>
        </p:txBody>
      </p:sp>
      <p:sp>
        <p:nvSpPr>
          <p:cNvPr id="1029" name="TextBox 10"/>
          <p:cNvSpPr txBox="1"/>
          <p:nvPr/>
        </p:nvSpPr>
        <p:spPr>
          <a:xfrm>
            <a:off x="837034" y="4462097"/>
            <a:ext cx="8020074" cy="1919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시 </a:t>
            </a:r>
            <a:r>
              <a:rPr lang="en-US" altLang="ko-KR" sz="2000">
                <a:latin typeface="HY견고딕"/>
                <a:ea typeface="HY견고딕"/>
              </a:rPr>
              <a:t>: 2014. </a:t>
            </a:r>
            <a:r>
              <a:rPr lang="ko-KR" altLang="en-US" sz="2000">
                <a:latin typeface="HY견고딕"/>
                <a:ea typeface="HY견고딕"/>
              </a:rPr>
              <a:t>10. 24.(금)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장 소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중앙소방학교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원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4명(1팀장 김동중 외 3명)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라. 내 용 : 인명구조사 2급 자격인증 실기시험 </a:t>
            </a:r>
          </a:p>
        </p:txBody>
      </p:sp>
      <p:sp>
        <p:nvSpPr>
          <p:cNvPr id="1031" name="모서리가 둥근 직사각형 9"/>
          <p:cNvSpPr/>
          <p:nvPr/>
        </p:nvSpPr>
        <p:spPr>
          <a:xfrm>
            <a:off x="683568" y="3933056"/>
            <a:ext cx="496855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제7회 인명구조사 2급 실기시험</a:t>
            </a:r>
          </a:p>
        </p:txBody>
      </p:sp>
      <p:sp>
        <p:nvSpPr>
          <p:cNvPr id="1033" name="모서리가 둥근 직사각형 9"/>
          <p:cNvSpPr/>
          <p:nvPr/>
        </p:nvSpPr>
        <p:spPr>
          <a:xfrm>
            <a:off x="683568" y="1056726"/>
            <a:ext cx="770485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ko-KR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2014년도 하반기 문화재 등 유관기관 합동 소방훈련</a:t>
            </a:r>
          </a:p>
        </p:txBody>
      </p:sp>
    </p:spTree>
  </p:cSld>
  <p:clrMapOvr>
    <a:masterClrMapping/>
  </p:clrMapOvr>
  <p:transition advTm="176859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 descr="4-1.png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4" name="그림 3" descr="1-3.png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050" y="85725"/>
            <a:ext cx="6464300" cy="183832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5" name="그림 4" descr="1-1.png"/>
          <p:cNvPicPr>
            <a:picLocks noChangeAspect="1"/>
          </p:cNvPicPr>
          <p:nvPr/>
        </p:nvPicPr>
        <p:blipFill rotWithShape="1">
          <a:blip r:embed="rId4" cstate="print"/>
          <a:srcRect t="17560" r="92020"/>
          <a:stretch>
            <a:fillRect/>
          </a:stretch>
        </p:blipFill>
        <p:spPr>
          <a:xfrm>
            <a:off x="831850" y="428625"/>
            <a:ext cx="596900" cy="20129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6" name="그림 5" descr="1-1.png"/>
          <p:cNvPicPr>
            <a:picLocks noChangeAspect="1"/>
          </p:cNvPicPr>
          <p:nvPr/>
        </p:nvPicPr>
        <p:blipFill rotWithShape="1">
          <a:blip r:embed="rId4" cstate="print"/>
          <a:srcRect l="22300" t="26330" r="69100"/>
          <a:stretch>
            <a:fillRect/>
          </a:stretch>
        </p:blipFill>
        <p:spPr>
          <a:xfrm>
            <a:off x="2500313" y="642938"/>
            <a:ext cx="642937" cy="1798637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7" name="그림 6" descr="1-1.png"/>
          <p:cNvPicPr>
            <a:picLocks noChangeAspect="1"/>
          </p:cNvPicPr>
          <p:nvPr/>
        </p:nvPicPr>
        <p:blipFill rotWithShape="1">
          <a:blip r:embed="rId4" cstate="print"/>
          <a:srcRect l="46180" t="32190" r="45220"/>
          <a:stretch>
            <a:fillRect/>
          </a:stretch>
        </p:blipFill>
        <p:spPr>
          <a:xfrm>
            <a:off x="4286250" y="785813"/>
            <a:ext cx="642938" cy="1655762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8" name="그림 7" descr="1-1.png"/>
          <p:cNvPicPr>
            <a:picLocks noChangeAspect="1"/>
          </p:cNvPicPr>
          <p:nvPr/>
        </p:nvPicPr>
        <p:blipFill rotWithShape="1">
          <a:blip r:embed="rId4" cstate="print"/>
          <a:srcRect l="68150" t="29260" r="22300"/>
          <a:stretch>
            <a:fillRect/>
          </a:stretch>
        </p:blipFill>
        <p:spPr>
          <a:xfrm>
            <a:off x="5929313" y="714375"/>
            <a:ext cx="714375" cy="172720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9" name="그림 8" descr="1-1.png"/>
          <p:cNvPicPr>
            <a:picLocks noChangeAspect="1"/>
          </p:cNvPicPr>
          <p:nvPr/>
        </p:nvPicPr>
        <p:blipFill rotWithShape="1">
          <a:blip r:embed="rId4" cstate="print"/>
          <a:srcRect l="92020" t="17560"/>
          <a:stretch>
            <a:fillRect/>
          </a:stretch>
        </p:blipFill>
        <p:spPr>
          <a:xfrm>
            <a:off x="7715250" y="428625"/>
            <a:ext cx="596900" cy="20129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1" name="그림 10" descr="1-2.png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214313" y="5214938"/>
            <a:ext cx="977900" cy="96996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>
          <a:xfrm>
            <a:off x="1" y="2492896"/>
            <a:ext cx="9144000" cy="100087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/>
            </a:pPr>
            <a:r>
              <a:rPr lang="ko-KR" altLang="en-US" sz="600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감 사 합 니 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2143</TotalTime>
  <Words>3229</Words>
  <Application>Microsoft Office PowerPoint</Application>
  <PresentationFormat>화면 슬라이드 쇼(4:3)</PresentationFormat>
  <Paragraphs>344</Paragraphs>
  <Slides>34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</vt:vector>
  </TitlesOfParts>
  <Company>XP SP3 FINAL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1167</cp:revision>
  <dcterms:created xsi:type="dcterms:W3CDTF">2012-09-23T05:25:51Z</dcterms:created>
  <dcterms:modified xsi:type="dcterms:W3CDTF">2014-10-17T10:18:52Z</dcterms:modified>
</cp:coreProperties>
</file>