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8" r:id="rId2"/>
    <p:sldId id="294" r:id="rId3"/>
    <p:sldId id="261" r:id="rId4"/>
    <p:sldId id="276" r:id="rId5"/>
    <p:sldId id="270" r:id="rId6"/>
    <p:sldId id="273" r:id="rId7"/>
    <p:sldId id="274" r:id="rId8"/>
    <p:sldId id="277" r:id="rId9"/>
    <p:sldId id="281" r:id="rId10"/>
    <p:sldId id="282" r:id="rId11"/>
    <p:sldId id="283" r:id="rId12"/>
    <p:sldId id="284" r:id="rId13"/>
    <p:sldId id="285" r:id="rId14"/>
    <p:sldId id="286" r:id="rId15"/>
    <p:sldId id="287" r:id="rId16"/>
  </p:sldIdLst>
  <p:sldSz cx="9904413" cy="6859588"/>
  <p:notesSz cx="6807200" cy="9939338"/>
  <p:defaultTextStyle>
    <a:defPPr>
      <a:defRPr lang="ko-KR"/>
    </a:defPPr>
    <a:lvl1pPr marL="0" algn="l" defTabSz="91423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5" algn="l" defTabSz="91423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0" algn="l" defTabSz="91423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45" algn="l" defTabSz="91423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60" algn="l" defTabSz="91423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75" algn="l" defTabSz="91423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90" algn="l" defTabSz="91423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06" algn="l" defTabSz="91423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20" algn="l" defTabSz="91423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>
        <p:scale>
          <a:sx n="72" d="100"/>
          <a:sy n="72" d="100"/>
        </p:scale>
        <p:origin x="-936" y="-738"/>
      </p:cViewPr>
      <p:guideLst>
        <p:guide orient="horz" pos="2161"/>
        <p:guide orient="horz" pos="663"/>
        <p:guide orient="horz" pos="935"/>
        <p:guide pos="171"/>
        <p:guide pos="3120"/>
        <p:guide pos="5977"/>
        <p:guide pos="44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9D25D-8825-45BE-9F6F-90C42379C383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50304-91FC-4FC4-927A-EBAE43F1C3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271651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3DFEB-056D-49C1-BF04-01020755C2F3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746125"/>
            <a:ext cx="53784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922DF-00A4-423D-98C2-C291F81DAC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404159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3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5" algn="l" defTabSz="91423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0" algn="l" defTabSz="91423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45" algn="l" defTabSz="91423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60" algn="l" defTabSz="91423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75" algn="l" defTabSz="91423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90" algn="l" defTabSz="91423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06" algn="l" defTabSz="91423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20" algn="l" defTabSz="91423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831" y="2130921"/>
            <a:ext cx="8418751" cy="147036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662" y="3887100"/>
            <a:ext cx="6933089" cy="1753006"/>
          </a:xfrm>
          <a:prstGeom prst="rect">
            <a:avLst/>
          </a:prstGeom>
        </p:spPr>
        <p:txBody>
          <a:bodyPr lIns="91423" tIns="45712" rIns="91423" bIns="45712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88936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701"/>
            <a:ext cx="8913972" cy="114326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221" y="1600572"/>
            <a:ext cx="8913972" cy="4527011"/>
          </a:xfrm>
          <a:prstGeom prst="rect">
            <a:avLst/>
          </a:prstGeom>
        </p:spPr>
        <p:txBody>
          <a:bodyPr lIns="91423" tIns="45712" rIns="91423" bIns="45712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85727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381" y="4407923"/>
            <a:ext cx="8418751" cy="1362390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381" y="2907388"/>
            <a:ext cx="8418751" cy="1500534"/>
          </a:xfrm>
          <a:prstGeom prst="rect">
            <a:avLst/>
          </a:prstGeom>
        </p:spPr>
        <p:txBody>
          <a:bodyPr lIns="91423" tIns="45712" rIns="91423" bIns="45712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4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5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6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980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69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0160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701"/>
            <a:ext cx="8913972" cy="114326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221" y="1600572"/>
            <a:ext cx="4374449" cy="4527011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4743" y="1600572"/>
            <a:ext cx="4374449" cy="4527011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1339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701"/>
            <a:ext cx="8913972" cy="1143265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221" y="1535469"/>
            <a:ext cx="4376169" cy="639910"/>
          </a:xfrm>
          <a:prstGeom prst="rect">
            <a:avLst/>
          </a:prstGeom>
        </p:spPr>
        <p:txBody>
          <a:bodyPr lIns="91423" tIns="45712" rIns="91423" bIns="45712" anchor="b"/>
          <a:lstStyle>
            <a:lvl1pPr marL="0" indent="0">
              <a:buNone/>
              <a:defRPr sz="2400" b="1"/>
            </a:lvl1pPr>
            <a:lvl2pPr marL="457115" indent="0">
              <a:buNone/>
              <a:defRPr sz="2000" b="1"/>
            </a:lvl2pPr>
            <a:lvl3pPr marL="914230" indent="0">
              <a:buNone/>
              <a:defRPr sz="1800" b="1"/>
            </a:lvl3pPr>
            <a:lvl4pPr marL="1371345" indent="0">
              <a:buNone/>
              <a:defRPr sz="1600" b="1"/>
            </a:lvl4pPr>
            <a:lvl5pPr marL="1828460" indent="0">
              <a:buNone/>
              <a:defRPr sz="1600" b="1"/>
            </a:lvl5pPr>
            <a:lvl6pPr marL="2285575" indent="0">
              <a:buNone/>
              <a:defRPr sz="1600" b="1"/>
            </a:lvl6pPr>
            <a:lvl7pPr marL="2742690" indent="0">
              <a:buNone/>
              <a:defRPr sz="1600" b="1"/>
            </a:lvl7pPr>
            <a:lvl8pPr marL="3199806" indent="0">
              <a:buNone/>
              <a:defRPr sz="1600" b="1"/>
            </a:lvl8pPr>
            <a:lvl9pPr marL="365692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221" y="2175379"/>
            <a:ext cx="4376169" cy="3952203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1305" y="1535469"/>
            <a:ext cx="4377889" cy="639910"/>
          </a:xfrm>
          <a:prstGeom prst="rect">
            <a:avLst/>
          </a:prstGeom>
        </p:spPr>
        <p:txBody>
          <a:bodyPr lIns="91423" tIns="45712" rIns="91423" bIns="45712" anchor="b"/>
          <a:lstStyle>
            <a:lvl1pPr marL="0" indent="0">
              <a:buNone/>
              <a:defRPr sz="2400" b="1"/>
            </a:lvl1pPr>
            <a:lvl2pPr marL="457115" indent="0">
              <a:buNone/>
              <a:defRPr sz="2000" b="1"/>
            </a:lvl2pPr>
            <a:lvl3pPr marL="914230" indent="0">
              <a:buNone/>
              <a:defRPr sz="1800" b="1"/>
            </a:lvl3pPr>
            <a:lvl4pPr marL="1371345" indent="0">
              <a:buNone/>
              <a:defRPr sz="1600" b="1"/>
            </a:lvl4pPr>
            <a:lvl5pPr marL="1828460" indent="0">
              <a:buNone/>
              <a:defRPr sz="1600" b="1"/>
            </a:lvl5pPr>
            <a:lvl6pPr marL="2285575" indent="0">
              <a:buNone/>
              <a:defRPr sz="1600" b="1"/>
            </a:lvl6pPr>
            <a:lvl7pPr marL="2742690" indent="0">
              <a:buNone/>
              <a:defRPr sz="1600" b="1"/>
            </a:lvl7pPr>
            <a:lvl8pPr marL="3199806" indent="0">
              <a:buNone/>
              <a:defRPr sz="1600" b="1"/>
            </a:lvl8pPr>
            <a:lvl9pPr marL="365692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1305" y="2175379"/>
            <a:ext cx="4377889" cy="3952203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39866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701"/>
            <a:ext cx="8913972" cy="114326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6597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6649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3113"/>
            <a:ext cx="3258485" cy="1162319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351" y="273115"/>
            <a:ext cx="5536842" cy="5854468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221" y="1435434"/>
            <a:ext cx="3258485" cy="4692149"/>
          </a:xfrm>
          <a:prstGeom prst="rect">
            <a:avLst/>
          </a:prstGeom>
        </p:spPr>
        <p:txBody>
          <a:bodyPr lIns="91423" tIns="45712" rIns="91423" bIns="45712"/>
          <a:lstStyle>
            <a:lvl1pPr marL="0" indent="0">
              <a:buNone/>
              <a:defRPr sz="1500"/>
            </a:lvl1pPr>
            <a:lvl2pPr marL="457115" indent="0">
              <a:buNone/>
              <a:defRPr sz="1200"/>
            </a:lvl2pPr>
            <a:lvl3pPr marL="914230" indent="0">
              <a:buNone/>
              <a:defRPr sz="900"/>
            </a:lvl3pPr>
            <a:lvl4pPr marL="1371345" indent="0">
              <a:buNone/>
              <a:defRPr sz="900"/>
            </a:lvl4pPr>
            <a:lvl5pPr marL="1828460" indent="0">
              <a:buNone/>
              <a:defRPr sz="900"/>
            </a:lvl5pPr>
            <a:lvl6pPr marL="2285575" indent="0">
              <a:buNone/>
              <a:defRPr sz="900"/>
            </a:lvl6pPr>
            <a:lvl7pPr marL="2742690" indent="0">
              <a:buNone/>
              <a:defRPr sz="900"/>
            </a:lvl7pPr>
            <a:lvl8pPr marL="3199806" indent="0">
              <a:buNone/>
              <a:defRPr sz="900"/>
            </a:lvl8pPr>
            <a:lvl9pPr marL="365692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7182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334" y="4801712"/>
            <a:ext cx="5942648" cy="566869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334" y="612917"/>
            <a:ext cx="5942648" cy="4115753"/>
          </a:xfrm>
          <a:prstGeom prst="rect">
            <a:avLst/>
          </a:prstGeom>
        </p:spPr>
        <p:txBody>
          <a:bodyPr lIns="91423" tIns="45712" rIns="91423" bIns="45712"/>
          <a:lstStyle>
            <a:lvl1pPr marL="0" indent="0">
              <a:buNone/>
              <a:defRPr sz="3200"/>
            </a:lvl1pPr>
            <a:lvl2pPr marL="457115" indent="0">
              <a:buNone/>
              <a:defRPr sz="2700"/>
            </a:lvl2pPr>
            <a:lvl3pPr marL="914230" indent="0">
              <a:buNone/>
              <a:defRPr sz="2400"/>
            </a:lvl3pPr>
            <a:lvl4pPr marL="1371345" indent="0">
              <a:buNone/>
              <a:defRPr sz="2000"/>
            </a:lvl4pPr>
            <a:lvl5pPr marL="1828460" indent="0">
              <a:buNone/>
              <a:defRPr sz="2000"/>
            </a:lvl5pPr>
            <a:lvl6pPr marL="2285575" indent="0">
              <a:buNone/>
              <a:defRPr sz="2000"/>
            </a:lvl6pPr>
            <a:lvl7pPr marL="2742690" indent="0">
              <a:buNone/>
              <a:defRPr sz="2000"/>
            </a:lvl7pPr>
            <a:lvl8pPr marL="3199806" indent="0">
              <a:buNone/>
              <a:defRPr sz="2000"/>
            </a:lvl8pPr>
            <a:lvl9pPr marL="365692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334" y="5368581"/>
            <a:ext cx="5942648" cy="805048"/>
          </a:xfrm>
          <a:prstGeom prst="rect">
            <a:avLst/>
          </a:prstGeom>
        </p:spPr>
        <p:txBody>
          <a:bodyPr lIns="91423" tIns="45712" rIns="91423" bIns="45712"/>
          <a:lstStyle>
            <a:lvl1pPr marL="0" indent="0">
              <a:buNone/>
              <a:defRPr sz="1500"/>
            </a:lvl1pPr>
            <a:lvl2pPr marL="457115" indent="0">
              <a:buNone/>
              <a:defRPr sz="1200"/>
            </a:lvl2pPr>
            <a:lvl3pPr marL="914230" indent="0">
              <a:buNone/>
              <a:defRPr sz="900"/>
            </a:lvl3pPr>
            <a:lvl4pPr marL="1371345" indent="0">
              <a:buNone/>
              <a:defRPr sz="900"/>
            </a:lvl4pPr>
            <a:lvl5pPr marL="1828460" indent="0">
              <a:buNone/>
              <a:defRPr sz="900"/>
            </a:lvl5pPr>
            <a:lvl6pPr marL="2285575" indent="0">
              <a:buNone/>
              <a:defRPr sz="900"/>
            </a:lvl6pPr>
            <a:lvl7pPr marL="2742690" indent="0">
              <a:buNone/>
              <a:defRPr sz="900"/>
            </a:lvl7pPr>
            <a:lvl8pPr marL="3199806" indent="0">
              <a:buNone/>
              <a:defRPr sz="900"/>
            </a:lvl8pPr>
            <a:lvl9pPr marL="365692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63956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701"/>
            <a:ext cx="8913972" cy="114326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221" y="1600572"/>
            <a:ext cx="8913972" cy="4527011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40846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9" name="Picture 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2825" cy="685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 userDrawn="1"/>
        </p:nvSpPr>
        <p:spPr>
          <a:xfrm>
            <a:off x="38448" y="723357"/>
            <a:ext cx="3509828" cy="3231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시민건강관리서비스</a:t>
            </a:r>
            <a:endParaRPr lang="ko-KR" altLang="en-US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Rectangle 22"/>
          <p:cNvSpPr>
            <a:spLocks noChangeArrowheads="1"/>
          </p:cNvSpPr>
          <p:nvPr userDrawn="1"/>
        </p:nvSpPr>
        <p:spPr bwMode="auto">
          <a:xfrm>
            <a:off x="4865517" y="6579303"/>
            <a:ext cx="158697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fld id="{96EF6879-C061-4A72-81E7-655F7ABD434F}" type="slidenum">
              <a:rPr lang="en-US" altLang="ko-KR" sz="900" smtClean="0">
                <a:latin typeface="HY견고딕" pitchFamily="18" charset="-127"/>
                <a:ea typeface="HY견고딕" pitchFamily="18" charset="-127"/>
              </a:rPr>
              <a:pPr algn="ctr">
                <a:defRPr/>
              </a:pPr>
              <a:t>‹#›</a:t>
            </a:fld>
            <a:endParaRPr lang="en-US" altLang="ko-KR" sz="6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482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220" y="6357824"/>
            <a:ext cx="2311030" cy="365210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B1071-C048-4BFD-81D3-8DC343C76E3A}" type="datetimeFigureOut">
              <a:rPr lang="ko-KR" altLang="en-US" smtClean="0"/>
              <a:pPr/>
              <a:t>2016-02-19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008" y="6357824"/>
            <a:ext cx="3136397" cy="365210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8163" y="6357824"/>
            <a:ext cx="2311030" cy="365210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9F576-BA6F-4ED7-B2D8-7A5FAE9F5FD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" y="0"/>
            <a:ext cx="9902824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7512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23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7" indent="-342837" algn="l" defTabSz="91423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2" indent="-285697" algn="l" defTabSz="914230" rtl="0" eaLnBrk="1" latinLnBrk="1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88" indent="-228557" algn="l" defTabSz="91423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02" indent="-228557" algn="l" defTabSz="91423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18" indent="-228557" algn="l" defTabSz="91423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33" indent="-228557" algn="l" defTabSz="91423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47" indent="-228557" algn="l" defTabSz="91423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3" indent="-228557" algn="l" defTabSz="91423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78" indent="-228557" algn="l" defTabSz="91423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5" algn="l" defTabSz="91423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0" algn="l" defTabSz="91423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5" algn="l" defTabSz="91423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60" algn="l" defTabSz="91423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75" algn="l" defTabSz="91423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90" algn="l" defTabSz="91423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06" algn="l" defTabSz="91423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20" algn="l" defTabSz="91423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896405" y="1413103"/>
            <a:ext cx="8520297" cy="139449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91423" tIns="45712" rIns="91423" bIns="45712" anchor="ctr">
            <a:noAutofit/>
          </a:bodyPr>
          <a:lstStyle/>
          <a:p>
            <a:pPr algn="ctr"/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시민건강관리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센터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2207" y="3908475"/>
            <a:ext cx="1277880" cy="507815"/>
          </a:xfrm>
          <a:prstGeom prst="rect">
            <a:avLst/>
          </a:prstGeom>
          <a:noFill/>
        </p:spPr>
        <p:txBody>
          <a:bodyPr wrap="none" lIns="91423" tIns="45712" rIns="91423" bIns="45712" rtlCol="0">
            <a:spAutoFit/>
          </a:bodyPr>
          <a:lstStyle/>
          <a:p>
            <a:r>
              <a:rPr lang="en-US" altLang="ko-KR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2016.2</a:t>
            </a:r>
            <a:endParaRPr lang="ko-KR" altLang="en-US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8189" y="5013970"/>
            <a:ext cx="1944215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706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시민건강관리서비스 접수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시상정보 및 대기자 정보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1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22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3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414758" y="1505090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신상정보 등록 및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25" name="Group 141"/>
          <p:cNvGrpSpPr>
            <a:grpSpLocks/>
          </p:cNvGrpSpPr>
          <p:nvPr/>
        </p:nvGrpSpPr>
        <p:grpSpPr bwMode="auto">
          <a:xfrm>
            <a:off x="7224497" y="2172816"/>
            <a:ext cx="173037" cy="184150"/>
            <a:chOff x="207" y="2952"/>
            <a:chExt cx="174" cy="174"/>
          </a:xfrm>
        </p:grpSpPr>
        <p:sp>
          <p:nvSpPr>
            <p:cNvPr id="26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7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400710" y="2160072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유형별 대기자 건수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pic>
        <p:nvPicPr>
          <p:cNvPr id="1026" name="Picture 2" descr="D:\Business data\IonS\서울시대사증후군\시민건강관리서비스\20160215\논병아리\대기자화면_다음방문정보 및 히스토리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53529"/>
            <a:ext cx="7112000" cy="537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141"/>
          <p:cNvGrpSpPr>
            <a:grpSpLocks/>
          </p:cNvGrpSpPr>
          <p:nvPr/>
        </p:nvGrpSpPr>
        <p:grpSpPr bwMode="auto">
          <a:xfrm>
            <a:off x="2054980" y="2421682"/>
            <a:ext cx="173037" cy="184150"/>
            <a:chOff x="207" y="2952"/>
            <a:chExt cx="174" cy="174"/>
          </a:xfrm>
        </p:grpSpPr>
        <p:sp>
          <p:nvSpPr>
            <p:cNvPr id="3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3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grpSp>
        <p:nvGrpSpPr>
          <p:cNvPr id="15" name="Group 141"/>
          <p:cNvGrpSpPr>
            <a:grpSpLocks/>
          </p:cNvGrpSpPr>
          <p:nvPr/>
        </p:nvGrpSpPr>
        <p:grpSpPr bwMode="auto">
          <a:xfrm>
            <a:off x="2071886" y="3245644"/>
            <a:ext cx="173037" cy="184150"/>
            <a:chOff x="207" y="2952"/>
            <a:chExt cx="174" cy="174"/>
          </a:xfrm>
        </p:grpSpPr>
        <p:sp>
          <p:nvSpPr>
            <p:cNvPr id="16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7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55662" y="1272334"/>
            <a:ext cx="6984776" cy="158139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3612" y="2997746"/>
            <a:ext cx="6984776" cy="64807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7514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시민건강관리서비스 접수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개인별 방문내역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다음방문정보 및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히스토리</a:t>
            </a:r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조회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1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22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3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414758" y="1485578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다음방문정보 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pic>
        <p:nvPicPr>
          <p:cNvPr id="1026" name="Picture 2" descr="D:\Business data\IonS\서울시대사증후군\시민건강관리서비스\20160215\논병아리\대기자화면_다음방문정보 및 히스토리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53529"/>
            <a:ext cx="7112000" cy="537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141"/>
          <p:cNvGrpSpPr>
            <a:grpSpLocks/>
          </p:cNvGrpSpPr>
          <p:nvPr/>
        </p:nvGrpSpPr>
        <p:grpSpPr bwMode="auto">
          <a:xfrm>
            <a:off x="746721" y="5013970"/>
            <a:ext cx="173037" cy="184150"/>
            <a:chOff x="207" y="2952"/>
            <a:chExt cx="174" cy="174"/>
          </a:xfrm>
        </p:grpSpPr>
        <p:sp>
          <p:nvSpPr>
            <p:cNvPr id="3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3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63612" y="3645818"/>
            <a:ext cx="6984776" cy="25922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Group 141"/>
          <p:cNvGrpSpPr>
            <a:grpSpLocks/>
          </p:cNvGrpSpPr>
          <p:nvPr/>
        </p:nvGrpSpPr>
        <p:grpSpPr bwMode="auto">
          <a:xfrm>
            <a:off x="4016102" y="4941962"/>
            <a:ext cx="173037" cy="184150"/>
            <a:chOff x="207" y="2952"/>
            <a:chExt cx="174" cy="174"/>
          </a:xfrm>
        </p:grpSpPr>
        <p:sp>
          <p:nvSpPr>
            <p:cNvPr id="34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36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grpSp>
        <p:nvGrpSpPr>
          <p:cNvPr id="37" name="Group 141"/>
          <p:cNvGrpSpPr>
            <a:grpSpLocks/>
          </p:cNvGrpSpPr>
          <p:nvPr/>
        </p:nvGrpSpPr>
        <p:grpSpPr bwMode="auto">
          <a:xfrm>
            <a:off x="7256462" y="1904296"/>
            <a:ext cx="173037" cy="184150"/>
            <a:chOff x="207" y="2952"/>
            <a:chExt cx="174" cy="174"/>
          </a:xfrm>
        </p:grpSpPr>
        <p:sp>
          <p:nvSpPr>
            <p:cNvPr id="38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39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7432675" y="1872040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날짜별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 다음방문정보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19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시민건강관리서비스 접수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대기자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대기자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1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22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3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414758" y="1446397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대기자 명단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pic>
        <p:nvPicPr>
          <p:cNvPr id="2050" name="Picture 2" descr="D:\Business data\IonS\서울시대사증후군\시민건강관리서비스\20160215\논병아리\대기자화면_대기자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15667"/>
            <a:ext cx="7112000" cy="541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직사각형 39"/>
          <p:cNvSpPr/>
          <p:nvPr/>
        </p:nvSpPr>
        <p:spPr>
          <a:xfrm>
            <a:off x="63612" y="3645818"/>
            <a:ext cx="6984776" cy="25922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Group 141"/>
          <p:cNvGrpSpPr>
            <a:grpSpLocks/>
          </p:cNvGrpSpPr>
          <p:nvPr/>
        </p:nvGrpSpPr>
        <p:grpSpPr bwMode="auto">
          <a:xfrm>
            <a:off x="919758" y="3749700"/>
            <a:ext cx="173037" cy="184150"/>
            <a:chOff x="207" y="2952"/>
            <a:chExt cx="174" cy="174"/>
          </a:xfrm>
        </p:grpSpPr>
        <p:sp>
          <p:nvSpPr>
            <p:cNvPr id="42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3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7146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방문자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4758" y="1512000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기간별 방문자 명단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8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9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0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pic>
        <p:nvPicPr>
          <p:cNvPr id="3074" name="Picture 2" descr="D:\Business data\IonS\서울시대사증후군\시민건강관리서비스\20160215\논병아리\대기자화면_방문자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946" y="1049302"/>
            <a:ext cx="7098331" cy="538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41"/>
          <p:cNvGrpSpPr>
            <a:grpSpLocks/>
          </p:cNvGrpSpPr>
          <p:nvPr/>
        </p:nvGrpSpPr>
        <p:grpSpPr bwMode="auto">
          <a:xfrm>
            <a:off x="1826841" y="3821708"/>
            <a:ext cx="173037" cy="184150"/>
            <a:chOff x="207" y="2952"/>
            <a:chExt cx="174" cy="174"/>
          </a:xfrm>
        </p:grpSpPr>
        <p:sp>
          <p:nvSpPr>
            <p:cNvPr id="13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4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시민건강관리서비스 접수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방문자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3612" y="3645818"/>
            <a:ext cx="6984776" cy="25922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2580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예약관리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9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0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414758" y="1472819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예약 저장 및 취소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12" name="Group 141"/>
          <p:cNvGrpSpPr>
            <a:grpSpLocks/>
          </p:cNvGrpSpPr>
          <p:nvPr/>
        </p:nvGrpSpPr>
        <p:grpSpPr bwMode="auto">
          <a:xfrm>
            <a:off x="7224497" y="1892955"/>
            <a:ext cx="173037" cy="184150"/>
            <a:chOff x="207" y="2952"/>
            <a:chExt cx="174" cy="174"/>
          </a:xfrm>
        </p:grpSpPr>
        <p:sp>
          <p:nvSpPr>
            <p:cNvPr id="13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4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400710" y="1847940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개인별 예약 내역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29" name="Group 141"/>
          <p:cNvGrpSpPr>
            <a:grpSpLocks/>
          </p:cNvGrpSpPr>
          <p:nvPr/>
        </p:nvGrpSpPr>
        <p:grpSpPr bwMode="auto">
          <a:xfrm>
            <a:off x="7235369" y="2303665"/>
            <a:ext cx="173037" cy="184150"/>
            <a:chOff x="207" y="2952"/>
            <a:chExt cx="174" cy="174"/>
          </a:xfrm>
        </p:grpSpPr>
        <p:sp>
          <p:nvSpPr>
            <p:cNvPr id="30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31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C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411582" y="2258650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월별 예약 건수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pic>
        <p:nvPicPr>
          <p:cNvPr id="4098" name="Picture 2" descr="D:\Business data\IonS\서울시대사증후군\시민건강관리서비스\20160215\논병아리\대기자화면_예약관리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075" y="1050597"/>
            <a:ext cx="7129075" cy="53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41"/>
          <p:cNvGrpSpPr>
            <a:grpSpLocks/>
          </p:cNvGrpSpPr>
          <p:nvPr/>
        </p:nvGrpSpPr>
        <p:grpSpPr bwMode="auto">
          <a:xfrm>
            <a:off x="2258889" y="4325764"/>
            <a:ext cx="173037" cy="184150"/>
            <a:chOff x="207" y="2952"/>
            <a:chExt cx="174" cy="174"/>
          </a:xfrm>
        </p:grpSpPr>
        <p:sp>
          <p:nvSpPr>
            <p:cNvPr id="2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시민건강관리서비스 접수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예약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3612" y="3645818"/>
            <a:ext cx="6984776" cy="25922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9" name="Group 141"/>
          <p:cNvGrpSpPr>
            <a:grpSpLocks/>
          </p:cNvGrpSpPr>
          <p:nvPr/>
        </p:nvGrpSpPr>
        <p:grpSpPr bwMode="auto">
          <a:xfrm>
            <a:off x="2258889" y="5590034"/>
            <a:ext cx="173037" cy="184150"/>
            <a:chOff x="207" y="2952"/>
            <a:chExt cx="174" cy="174"/>
          </a:xfrm>
        </p:grpSpPr>
        <p:sp>
          <p:nvSpPr>
            <p:cNvPr id="40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1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grpSp>
        <p:nvGrpSpPr>
          <p:cNvPr id="42" name="Group 141"/>
          <p:cNvGrpSpPr>
            <a:grpSpLocks/>
          </p:cNvGrpSpPr>
          <p:nvPr/>
        </p:nvGrpSpPr>
        <p:grpSpPr bwMode="auto">
          <a:xfrm>
            <a:off x="4707161" y="4325764"/>
            <a:ext cx="173037" cy="184150"/>
            <a:chOff x="207" y="2952"/>
            <a:chExt cx="174" cy="174"/>
          </a:xfrm>
        </p:grpSpPr>
        <p:sp>
          <p:nvSpPr>
            <p:cNvPr id="43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4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C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grpSp>
        <p:nvGrpSpPr>
          <p:cNvPr id="45" name="Group 141"/>
          <p:cNvGrpSpPr>
            <a:grpSpLocks/>
          </p:cNvGrpSpPr>
          <p:nvPr/>
        </p:nvGrpSpPr>
        <p:grpSpPr bwMode="auto">
          <a:xfrm>
            <a:off x="4707161" y="5590034"/>
            <a:ext cx="173037" cy="184150"/>
            <a:chOff x="207" y="2952"/>
            <a:chExt cx="174" cy="174"/>
          </a:xfrm>
        </p:grpSpPr>
        <p:sp>
          <p:nvSpPr>
            <p:cNvPr id="46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7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D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grpSp>
        <p:nvGrpSpPr>
          <p:cNvPr id="48" name="Group 141"/>
          <p:cNvGrpSpPr>
            <a:grpSpLocks/>
          </p:cNvGrpSpPr>
          <p:nvPr/>
        </p:nvGrpSpPr>
        <p:grpSpPr bwMode="auto">
          <a:xfrm>
            <a:off x="7256462" y="2709143"/>
            <a:ext cx="173037" cy="184150"/>
            <a:chOff x="207" y="2952"/>
            <a:chExt cx="174" cy="174"/>
          </a:xfrm>
        </p:grpSpPr>
        <p:sp>
          <p:nvSpPr>
            <p:cNvPr id="49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0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D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7432675" y="2664128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예약자 명단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213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의사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Care Plan -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기초정보조회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대상자 기초정보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9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0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414758" y="1477816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대상자 기초정보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051105"/>
            <a:ext cx="7112000" cy="5381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9" name="Group 141"/>
          <p:cNvGrpSpPr>
            <a:grpSpLocks/>
          </p:cNvGrpSpPr>
          <p:nvPr/>
        </p:nvGrpSpPr>
        <p:grpSpPr bwMode="auto">
          <a:xfrm>
            <a:off x="2345407" y="2052775"/>
            <a:ext cx="173037" cy="184150"/>
            <a:chOff x="207" y="2952"/>
            <a:chExt cx="174" cy="174"/>
          </a:xfrm>
        </p:grpSpPr>
        <p:sp>
          <p:nvSpPr>
            <p:cNvPr id="38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39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999878" y="1917055"/>
            <a:ext cx="5048510" cy="432105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6213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의사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Care Plan -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건강관리계획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건강관리계획</a:t>
            </a:r>
            <a:r>
              <a:rPr lang="en-US" altLang="ko-KR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기본검사</a:t>
            </a:r>
            <a:r>
              <a:rPr lang="en-US" altLang="ko-KR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9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0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414758" y="1446397"/>
            <a:ext cx="208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기본검사 </a:t>
            </a:r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케어플랜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- </a:t>
            </a:r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첫방문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, 6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개월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12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개월 </a:t>
            </a:r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주기별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 검사결과 및 </a:t>
            </a:r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케어플랜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 작성내역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12" name="Group 141"/>
          <p:cNvGrpSpPr>
            <a:grpSpLocks/>
          </p:cNvGrpSpPr>
          <p:nvPr/>
        </p:nvGrpSpPr>
        <p:grpSpPr bwMode="auto">
          <a:xfrm>
            <a:off x="7224497" y="2231509"/>
            <a:ext cx="173037" cy="184150"/>
            <a:chOff x="207" y="2952"/>
            <a:chExt cx="174" cy="174"/>
          </a:xfrm>
        </p:grpSpPr>
        <p:sp>
          <p:nvSpPr>
            <p:cNvPr id="13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4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400710" y="2160072"/>
            <a:ext cx="20880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전체 종합판정 및 조합소견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(</a:t>
            </a:r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첫방문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, 6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개월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, 12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개월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종합판정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(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첫방문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, 6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개월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, 12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개월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종합소견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대상자 문제 우선순위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우선 중재 요인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대상자 질의 내용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리마인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31117"/>
            <a:ext cx="7112000" cy="540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" name="Group 141"/>
          <p:cNvGrpSpPr>
            <a:grpSpLocks/>
          </p:cNvGrpSpPr>
          <p:nvPr/>
        </p:nvGrpSpPr>
        <p:grpSpPr bwMode="auto">
          <a:xfrm>
            <a:off x="2071886" y="2309540"/>
            <a:ext cx="173037" cy="184150"/>
            <a:chOff x="207" y="2952"/>
            <a:chExt cx="174" cy="174"/>
          </a:xfrm>
        </p:grpSpPr>
        <p:sp>
          <p:nvSpPr>
            <p:cNvPr id="2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grpSp>
        <p:nvGrpSpPr>
          <p:cNvPr id="23" name="Group 141"/>
          <p:cNvGrpSpPr>
            <a:grpSpLocks/>
          </p:cNvGrpSpPr>
          <p:nvPr/>
        </p:nvGrpSpPr>
        <p:grpSpPr bwMode="auto">
          <a:xfrm>
            <a:off x="2071886" y="4725938"/>
            <a:ext cx="173037" cy="184150"/>
            <a:chOff x="207" y="2952"/>
            <a:chExt cx="174" cy="174"/>
          </a:xfrm>
        </p:grpSpPr>
        <p:sp>
          <p:nvSpPr>
            <p:cNvPr id="24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5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1999878" y="1917055"/>
            <a:ext cx="5048510" cy="2736875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1999878" y="4725938"/>
            <a:ext cx="5048510" cy="151216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1653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의사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Care Plan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수립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기초검사 결과 및 문제파악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기본검사 및 생활습관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14758" y="1446397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기본검사 및 생활습관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요인별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결과 및 문제수준 입력 화면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00710" y="2061642"/>
            <a:ext cx="208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종합판정 및 종합소견 입력 화면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7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8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9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grpSp>
        <p:nvGrpSpPr>
          <p:cNvPr id="11" name="Group 141"/>
          <p:cNvGrpSpPr>
            <a:grpSpLocks/>
          </p:cNvGrpSpPr>
          <p:nvPr/>
        </p:nvGrpSpPr>
        <p:grpSpPr bwMode="auto">
          <a:xfrm>
            <a:off x="7224497" y="2133079"/>
            <a:ext cx="173037" cy="184150"/>
            <a:chOff x="207" y="2952"/>
            <a:chExt cx="174" cy="174"/>
          </a:xfrm>
        </p:grpSpPr>
        <p:sp>
          <p:nvSpPr>
            <p:cNvPr id="12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3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4" y="1034693"/>
            <a:ext cx="7107225" cy="539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직사각형 41"/>
          <p:cNvSpPr/>
          <p:nvPr/>
        </p:nvSpPr>
        <p:spPr>
          <a:xfrm>
            <a:off x="127669" y="1917055"/>
            <a:ext cx="6984329" cy="252085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0" name="Group 141"/>
          <p:cNvGrpSpPr>
            <a:grpSpLocks/>
          </p:cNvGrpSpPr>
          <p:nvPr/>
        </p:nvGrpSpPr>
        <p:grpSpPr bwMode="auto">
          <a:xfrm>
            <a:off x="4866481" y="1943145"/>
            <a:ext cx="173037" cy="184150"/>
            <a:chOff x="207" y="2952"/>
            <a:chExt cx="174" cy="174"/>
          </a:xfrm>
        </p:grpSpPr>
        <p:sp>
          <p:nvSpPr>
            <p:cNvPr id="5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128117" y="4509343"/>
            <a:ext cx="3167905" cy="180077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Group 141"/>
          <p:cNvGrpSpPr>
            <a:grpSpLocks/>
          </p:cNvGrpSpPr>
          <p:nvPr/>
        </p:nvGrpSpPr>
        <p:grpSpPr bwMode="auto">
          <a:xfrm>
            <a:off x="1625550" y="4941962"/>
            <a:ext cx="173037" cy="184150"/>
            <a:chOff x="207" y="2952"/>
            <a:chExt cx="174" cy="174"/>
          </a:xfrm>
        </p:grpSpPr>
        <p:sp>
          <p:nvSpPr>
            <p:cNvPr id="45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6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52245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의사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Care Plan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수립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기초검사 결과 및 문제파악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정신건강 및 약물복용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14758" y="1446397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정신건강 및 약물복용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요인별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결과 및 문제수준 입력 화면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7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8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9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" y="1051106"/>
            <a:ext cx="7111826" cy="538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0" name="Group 141"/>
          <p:cNvGrpSpPr>
            <a:grpSpLocks/>
          </p:cNvGrpSpPr>
          <p:nvPr/>
        </p:nvGrpSpPr>
        <p:grpSpPr bwMode="auto">
          <a:xfrm>
            <a:off x="1567830" y="2088783"/>
            <a:ext cx="173037" cy="184150"/>
            <a:chOff x="207" y="2952"/>
            <a:chExt cx="174" cy="174"/>
          </a:xfrm>
        </p:grpSpPr>
        <p:sp>
          <p:nvSpPr>
            <p:cNvPr id="5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127669" y="1917055"/>
            <a:ext cx="6984329" cy="252085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4463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의사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Care Plan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수립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기초검사 결과 및 문제파악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연계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14758" y="1446397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연계정보 </a:t>
            </a:r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요인별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 결과 및 문제수준 입력 화면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7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8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9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30239"/>
            <a:ext cx="7112000" cy="540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0" name="Group 141"/>
          <p:cNvGrpSpPr>
            <a:grpSpLocks/>
          </p:cNvGrpSpPr>
          <p:nvPr/>
        </p:nvGrpSpPr>
        <p:grpSpPr bwMode="auto">
          <a:xfrm>
            <a:off x="1783854" y="2094677"/>
            <a:ext cx="173037" cy="184150"/>
            <a:chOff x="207" y="2952"/>
            <a:chExt cx="174" cy="174"/>
          </a:xfrm>
        </p:grpSpPr>
        <p:sp>
          <p:nvSpPr>
            <p:cNvPr id="5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127669" y="1917055"/>
            <a:ext cx="6984329" cy="252085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8240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의사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Care Plan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수립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목표수립 및 실천방법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기본검사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14758" y="1446397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기본검사 목표수립 및 실천방법 입력 화면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7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8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9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1105"/>
            <a:ext cx="7112000" cy="538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직사각형 37"/>
          <p:cNvSpPr/>
          <p:nvPr/>
        </p:nvSpPr>
        <p:spPr>
          <a:xfrm>
            <a:off x="127669" y="1917055"/>
            <a:ext cx="6984329" cy="252085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0" name="Group 141"/>
          <p:cNvGrpSpPr>
            <a:grpSpLocks/>
          </p:cNvGrpSpPr>
          <p:nvPr/>
        </p:nvGrpSpPr>
        <p:grpSpPr bwMode="auto">
          <a:xfrm>
            <a:off x="184944" y="2083722"/>
            <a:ext cx="173037" cy="184150"/>
            <a:chOff x="207" y="2952"/>
            <a:chExt cx="174" cy="174"/>
          </a:xfrm>
        </p:grpSpPr>
        <p:sp>
          <p:nvSpPr>
            <p:cNvPr id="5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grpSp>
        <p:nvGrpSpPr>
          <p:cNvPr id="39" name="Group 141"/>
          <p:cNvGrpSpPr>
            <a:grpSpLocks/>
          </p:cNvGrpSpPr>
          <p:nvPr/>
        </p:nvGrpSpPr>
        <p:grpSpPr bwMode="auto">
          <a:xfrm>
            <a:off x="2215902" y="2126829"/>
            <a:ext cx="173037" cy="184150"/>
            <a:chOff x="207" y="2952"/>
            <a:chExt cx="174" cy="174"/>
          </a:xfrm>
        </p:grpSpPr>
        <p:sp>
          <p:nvSpPr>
            <p:cNvPr id="40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1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7432675" y="1990795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문제수준은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기초검사 결과 및 문제파악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]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에서 입력한 내용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43" name="Group 141"/>
          <p:cNvGrpSpPr>
            <a:grpSpLocks/>
          </p:cNvGrpSpPr>
          <p:nvPr/>
        </p:nvGrpSpPr>
        <p:grpSpPr bwMode="auto">
          <a:xfrm>
            <a:off x="7256462" y="2062232"/>
            <a:ext cx="173037" cy="184150"/>
            <a:chOff x="207" y="2952"/>
            <a:chExt cx="174" cy="174"/>
          </a:xfrm>
        </p:grpSpPr>
        <p:sp>
          <p:nvSpPr>
            <p:cNvPr id="44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5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258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의사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Care Plan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수립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목표수립 및 실천방법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생활습관요인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534" y="1042841"/>
            <a:ext cx="7135534" cy="538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0" name="Group 141"/>
          <p:cNvGrpSpPr>
            <a:grpSpLocks/>
          </p:cNvGrpSpPr>
          <p:nvPr/>
        </p:nvGrpSpPr>
        <p:grpSpPr bwMode="auto">
          <a:xfrm>
            <a:off x="703734" y="2051858"/>
            <a:ext cx="173037" cy="184150"/>
            <a:chOff x="207" y="2952"/>
            <a:chExt cx="174" cy="174"/>
          </a:xfrm>
        </p:grpSpPr>
        <p:sp>
          <p:nvSpPr>
            <p:cNvPr id="5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127669" y="1917055"/>
            <a:ext cx="6984329" cy="252085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7414758" y="1446397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생활습관요인 목표수립 및 실천방법 입력 화면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40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4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432675" y="1990795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문제수준은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기초검사 결과 및 문제파악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]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에서 입력한 내용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44" name="Group 141"/>
          <p:cNvGrpSpPr>
            <a:grpSpLocks/>
          </p:cNvGrpSpPr>
          <p:nvPr/>
        </p:nvGrpSpPr>
        <p:grpSpPr bwMode="auto">
          <a:xfrm>
            <a:off x="7256462" y="2062232"/>
            <a:ext cx="173037" cy="184150"/>
            <a:chOff x="207" y="2952"/>
            <a:chExt cx="174" cy="174"/>
          </a:xfrm>
        </p:grpSpPr>
        <p:sp>
          <p:nvSpPr>
            <p:cNvPr id="45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6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</a:p>
          </p:txBody>
        </p:sp>
      </p:grpSp>
      <p:grpSp>
        <p:nvGrpSpPr>
          <p:cNvPr id="47" name="Group 141"/>
          <p:cNvGrpSpPr>
            <a:grpSpLocks/>
          </p:cNvGrpSpPr>
          <p:nvPr/>
        </p:nvGrpSpPr>
        <p:grpSpPr bwMode="auto">
          <a:xfrm>
            <a:off x="2215902" y="2119591"/>
            <a:ext cx="173037" cy="184150"/>
            <a:chOff x="207" y="2952"/>
            <a:chExt cx="174" cy="174"/>
          </a:xfrm>
        </p:grpSpPr>
        <p:sp>
          <p:nvSpPr>
            <p:cNvPr id="48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9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76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의사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Care Plan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수립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목표수립 및 실천방법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정신건강 및 약물복용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6" name="Group 141"/>
          <p:cNvGrpSpPr>
            <a:grpSpLocks/>
          </p:cNvGrpSpPr>
          <p:nvPr/>
        </p:nvGrpSpPr>
        <p:grpSpPr bwMode="auto">
          <a:xfrm>
            <a:off x="6644003" y="3161150"/>
            <a:ext cx="173037" cy="184150"/>
            <a:chOff x="207" y="2952"/>
            <a:chExt cx="174" cy="174"/>
          </a:xfrm>
        </p:grpSpPr>
        <p:sp>
          <p:nvSpPr>
            <p:cNvPr id="57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8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C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464" y="1042785"/>
            <a:ext cx="7124463" cy="5389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0" name="Group 141"/>
          <p:cNvGrpSpPr>
            <a:grpSpLocks/>
          </p:cNvGrpSpPr>
          <p:nvPr/>
        </p:nvGrpSpPr>
        <p:grpSpPr bwMode="auto">
          <a:xfrm>
            <a:off x="1495822" y="2069640"/>
            <a:ext cx="173037" cy="184150"/>
            <a:chOff x="207" y="2952"/>
            <a:chExt cx="174" cy="174"/>
          </a:xfrm>
        </p:grpSpPr>
        <p:sp>
          <p:nvSpPr>
            <p:cNvPr id="5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grpSp>
        <p:nvGrpSpPr>
          <p:cNvPr id="53" name="Group 141"/>
          <p:cNvGrpSpPr>
            <a:grpSpLocks/>
          </p:cNvGrpSpPr>
          <p:nvPr/>
        </p:nvGrpSpPr>
        <p:grpSpPr bwMode="auto">
          <a:xfrm>
            <a:off x="2215902" y="2136315"/>
            <a:ext cx="173037" cy="184150"/>
            <a:chOff x="207" y="2952"/>
            <a:chExt cx="174" cy="174"/>
          </a:xfrm>
        </p:grpSpPr>
        <p:sp>
          <p:nvSpPr>
            <p:cNvPr id="54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5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127669" y="1917055"/>
            <a:ext cx="6984329" cy="252085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7414758" y="1446397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정신건강 및 약물복용 목표수립 및 실천방법 입력 화면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40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4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432675" y="1990795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문제수준은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기초검사 결과 및 문제파악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]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에서 입력한 내용 조회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44" name="Group 141"/>
          <p:cNvGrpSpPr>
            <a:grpSpLocks/>
          </p:cNvGrpSpPr>
          <p:nvPr/>
        </p:nvGrpSpPr>
        <p:grpSpPr bwMode="auto">
          <a:xfrm>
            <a:off x="7256462" y="2062232"/>
            <a:ext cx="173037" cy="184150"/>
            <a:chOff x="207" y="2952"/>
            <a:chExt cx="174" cy="174"/>
          </a:xfrm>
        </p:grpSpPr>
        <p:sp>
          <p:nvSpPr>
            <p:cNvPr id="45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6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53143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415702" y="142373"/>
            <a:ext cx="9202762" cy="530199"/>
          </a:xfrm>
          <a:prstGeom prst="rect">
            <a:avLst/>
          </a:prstGeom>
        </p:spPr>
        <p:txBody>
          <a:bodyPr wrap="square" lIns="91423" tIns="45712" rIns="91423" bIns="45712" anchor="ctr">
            <a:normAutofit/>
          </a:bodyPr>
          <a:lstStyle/>
          <a:p>
            <a:pPr algn="ct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의사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Care Plan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수립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목표수립 및 실천방법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AutoShape 101"/>
          <p:cNvSpPr>
            <a:spLocks noChangeArrowheads="1"/>
          </p:cNvSpPr>
          <p:nvPr/>
        </p:nvSpPr>
        <p:spPr bwMode="auto">
          <a:xfrm>
            <a:off x="7152819" y="1051106"/>
            <a:ext cx="2376000" cy="5381591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4F4F4"/>
              </a:gs>
            </a:gsLst>
            <a:lin ang="5400000" scaled="1"/>
          </a:gradFill>
          <a:ln w="15875" algn="ctr">
            <a:solidFill>
              <a:srgbClr val="DDDF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5" name="AutoShape 101"/>
          <p:cNvSpPr>
            <a:spLocks noChangeArrowheads="1"/>
          </p:cNvSpPr>
          <p:nvPr/>
        </p:nvSpPr>
        <p:spPr bwMode="auto">
          <a:xfrm>
            <a:off x="7213253" y="1123116"/>
            <a:ext cx="2268000" cy="324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80A9F0"/>
              </a:gs>
              <a:gs pos="100000">
                <a:srgbClr val="2760AB"/>
              </a:gs>
            </a:gsLst>
            <a:lin ang="5400000" scaled="1"/>
            <a:tileRect/>
          </a:gradFill>
          <a:ln w="158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24257" y="1118446"/>
            <a:ext cx="2224610" cy="3077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연계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549" y="1051105"/>
            <a:ext cx="7123549" cy="538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직사각형 37"/>
          <p:cNvSpPr/>
          <p:nvPr/>
        </p:nvSpPr>
        <p:spPr>
          <a:xfrm>
            <a:off x="127669" y="1917055"/>
            <a:ext cx="6984329" cy="252085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7414758" y="1446397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연계정보 목표수립 및 실천방법 입력 화면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40" name="Group 141"/>
          <p:cNvGrpSpPr>
            <a:grpSpLocks/>
          </p:cNvGrpSpPr>
          <p:nvPr/>
        </p:nvGrpSpPr>
        <p:grpSpPr bwMode="auto">
          <a:xfrm>
            <a:off x="7238545" y="1517834"/>
            <a:ext cx="173037" cy="184150"/>
            <a:chOff x="207" y="2952"/>
            <a:chExt cx="174" cy="174"/>
          </a:xfrm>
        </p:grpSpPr>
        <p:sp>
          <p:nvSpPr>
            <p:cNvPr id="4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grpSp>
        <p:nvGrpSpPr>
          <p:cNvPr id="50" name="Group 141"/>
          <p:cNvGrpSpPr>
            <a:grpSpLocks/>
          </p:cNvGrpSpPr>
          <p:nvPr/>
        </p:nvGrpSpPr>
        <p:grpSpPr bwMode="auto">
          <a:xfrm>
            <a:off x="1855862" y="2114163"/>
            <a:ext cx="173037" cy="184150"/>
            <a:chOff x="207" y="2952"/>
            <a:chExt cx="174" cy="174"/>
          </a:xfrm>
        </p:grpSpPr>
        <p:sp>
          <p:nvSpPr>
            <p:cNvPr id="51" name="Oval 142"/>
            <p:cNvSpPr>
              <a:spLocks noChangeArrowheads="1"/>
            </p:cNvSpPr>
            <p:nvPr/>
          </p:nvSpPr>
          <p:spPr bwMode="auto">
            <a:xfrm>
              <a:off x="207" y="2952"/>
              <a:ext cx="174" cy="174"/>
            </a:xfrm>
            <a:prstGeom prst="ellipse">
              <a:avLst/>
            </a:prstGeom>
            <a:solidFill>
              <a:srgbClr val="CCECFF"/>
            </a:solidFill>
            <a:ln w="9525" algn="ctr">
              <a:solidFill>
                <a:srgbClr val="3C91D8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2" name="Oval 143"/>
            <p:cNvSpPr>
              <a:spLocks noChangeArrowheads="1"/>
            </p:cNvSpPr>
            <p:nvPr/>
          </p:nvSpPr>
          <p:spPr bwMode="auto">
            <a:xfrm>
              <a:off x="214" y="2959"/>
              <a:ext cx="150" cy="150"/>
            </a:xfrm>
            <a:prstGeom prst="ellipse">
              <a:avLst/>
            </a:prstGeom>
            <a:solidFill>
              <a:srgbClr val="2960B1"/>
            </a:solidFill>
            <a:ln w="63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/>
              <a:r>
                <a:rPr lang="en-US" altLang="ko-KR" sz="1000" b="0" dirty="0" smtClean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rPr>
                <a:t>A</a:t>
              </a:r>
              <a:endParaRPr lang="en-US" altLang="ko-KR" sz="1000" b="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2776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350</Words>
  <Application>Microsoft Office PowerPoint</Application>
  <PresentationFormat>사용자 지정</PresentationFormat>
  <Paragraphs>110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khan</dc:creator>
  <cp:lastModifiedBy>서울시청</cp:lastModifiedBy>
  <cp:revision>72</cp:revision>
  <cp:lastPrinted>2015-05-06T05:57:35Z</cp:lastPrinted>
  <dcterms:created xsi:type="dcterms:W3CDTF">2015-04-24T05:52:28Z</dcterms:created>
  <dcterms:modified xsi:type="dcterms:W3CDTF">2016-02-19T08:15:03Z</dcterms:modified>
</cp:coreProperties>
</file>