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9" r:id="rId2"/>
    <p:sldId id="264" r:id="rId3"/>
    <p:sldId id="265" r:id="rId4"/>
    <p:sldId id="267" r:id="rId5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530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99071-B9D4-4370-80C8-C2E459F4C7F8}" type="datetimeFigureOut">
              <a:rPr lang="ko-KR" altLang="en-US" smtClean="0"/>
              <a:pPr/>
              <a:t>2015-12-09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ECEDA-39CE-4208-BAE8-4B3A9B8EA5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AB5D3-6308-48D4-97A6-DD96F10C923E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AB5D3-6308-48D4-97A6-DD96F10C923E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AB5D3-6308-48D4-97A6-DD96F10C923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AB5D3-6308-48D4-97A6-DD96F10C923E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FF93-C72D-4B35-A698-A5883A516CDF}" type="datetimeFigureOut">
              <a:rPr lang="ko-KR" altLang="en-US" smtClean="0"/>
              <a:pPr/>
              <a:t>2015-12-09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478E-55DB-45E6-8E4C-8D01F0ECE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FF93-C72D-4B35-A698-A5883A516CDF}" type="datetimeFigureOut">
              <a:rPr lang="ko-KR" altLang="en-US" smtClean="0"/>
              <a:pPr/>
              <a:t>2015-12-09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478E-55DB-45E6-8E4C-8D01F0ECE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FF93-C72D-4B35-A698-A5883A516CDF}" type="datetimeFigureOut">
              <a:rPr lang="ko-KR" altLang="en-US" smtClean="0"/>
              <a:pPr/>
              <a:t>2015-12-09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478E-55DB-45E6-8E4C-8D01F0ECE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FF93-C72D-4B35-A698-A5883A516CDF}" type="datetimeFigureOut">
              <a:rPr lang="ko-KR" altLang="en-US" smtClean="0"/>
              <a:pPr/>
              <a:t>2015-12-09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478E-55DB-45E6-8E4C-8D01F0ECE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FF93-C72D-4B35-A698-A5883A516CDF}" type="datetimeFigureOut">
              <a:rPr lang="ko-KR" altLang="en-US" smtClean="0"/>
              <a:pPr/>
              <a:t>2015-12-09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478E-55DB-45E6-8E4C-8D01F0ECE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FF93-C72D-4B35-A698-A5883A516CDF}" type="datetimeFigureOut">
              <a:rPr lang="ko-KR" altLang="en-US" smtClean="0"/>
              <a:pPr/>
              <a:t>2015-12-09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478E-55DB-45E6-8E4C-8D01F0ECE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FF93-C72D-4B35-A698-A5883A516CDF}" type="datetimeFigureOut">
              <a:rPr lang="ko-KR" altLang="en-US" smtClean="0"/>
              <a:pPr/>
              <a:t>2015-12-09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478E-55DB-45E6-8E4C-8D01F0ECE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FF93-C72D-4B35-A698-A5883A516CDF}" type="datetimeFigureOut">
              <a:rPr lang="ko-KR" altLang="en-US" smtClean="0"/>
              <a:pPr/>
              <a:t>2015-12-09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478E-55DB-45E6-8E4C-8D01F0ECE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FF93-C72D-4B35-A698-A5883A516CDF}" type="datetimeFigureOut">
              <a:rPr lang="ko-KR" altLang="en-US" smtClean="0"/>
              <a:pPr/>
              <a:t>2015-12-09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478E-55DB-45E6-8E4C-8D01F0ECE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FF93-C72D-4B35-A698-A5883A516CDF}" type="datetimeFigureOut">
              <a:rPr lang="ko-KR" altLang="en-US" smtClean="0"/>
              <a:pPr/>
              <a:t>2015-12-09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478E-55DB-45E6-8E4C-8D01F0ECE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FF93-C72D-4B35-A698-A5883A516CDF}" type="datetimeFigureOut">
              <a:rPr lang="ko-KR" altLang="en-US" smtClean="0"/>
              <a:pPr/>
              <a:t>2015-12-09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478E-55DB-45E6-8E4C-8D01F0ECE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4FF93-C72D-4B35-A698-A5883A516CDF}" type="datetimeFigureOut">
              <a:rPr lang="ko-KR" altLang="en-US" smtClean="0"/>
              <a:pPr/>
              <a:t>2015-12-09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7478E-55DB-45E6-8E4C-8D01F0ECE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09515" y="115371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7" name="_x35049672" descr="EMB00000ad010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514" y="71406"/>
            <a:ext cx="1430445" cy="449295"/>
          </a:xfrm>
          <a:prstGeom prst="rect">
            <a:avLst/>
          </a:prstGeom>
          <a:noFill/>
        </p:spPr>
      </p:pic>
      <p:sp>
        <p:nvSpPr>
          <p:cNvPr id="11266" name="_x35035520"/>
          <p:cNvSpPr>
            <a:spLocks noChangeArrowheads="1"/>
          </p:cNvSpPr>
          <p:nvPr/>
        </p:nvSpPr>
        <p:spPr bwMode="auto">
          <a:xfrm>
            <a:off x="1563674" y="177771"/>
            <a:ext cx="5126049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265" name="_x67708784"/>
          <p:cNvSpPr>
            <a:spLocks noChangeArrowheads="1"/>
          </p:cNvSpPr>
          <p:nvPr/>
        </p:nvSpPr>
        <p:spPr bwMode="auto">
          <a:xfrm>
            <a:off x="5864248" y="157134"/>
            <a:ext cx="914400" cy="401639"/>
          </a:xfrm>
          <a:prstGeom prst="rect">
            <a:avLst/>
          </a:prstGeom>
          <a:noFill/>
          <a:ln w="4191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굴림" pitchFamily="50" charset="-127"/>
                <a:ea typeface="나눔고딕 ExtraBold"/>
              </a:rPr>
              <a:t>Since 1982</a:t>
            </a:r>
            <a:endParaRPr kumimoji="1" lang="en-US" altLang="ko-KR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_x35035520"/>
          <p:cNvSpPr>
            <a:spLocks noChangeArrowheads="1"/>
          </p:cNvSpPr>
          <p:nvPr/>
        </p:nvSpPr>
        <p:spPr bwMode="auto">
          <a:xfrm>
            <a:off x="214290" y="8572528"/>
            <a:ext cx="6480000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>
          <a:xfrm>
            <a:off x="2614618" y="8677305"/>
            <a:ext cx="1600200" cy="486833"/>
          </a:xfrm>
        </p:spPr>
        <p:txBody>
          <a:bodyPr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- </a:t>
            </a:r>
            <a:fld id="{10C6B2AC-63DF-4551-A70C-F8974CDFE190}" type="slidenum">
              <a:rPr lang="ko-KR" altLang="en-US" b="1" smtClean="0">
                <a:solidFill>
                  <a:schemeClr val="tx1"/>
                </a:solidFill>
              </a:rPr>
              <a:pPr algn="ctr"/>
              <a:t>1</a:t>
            </a:fld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</a:rPr>
              <a:t>-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85729" y="1857357"/>
          <a:ext cx="6286544" cy="6117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2214578"/>
                <a:gridCol w="3143272"/>
              </a:tblGrid>
              <a:tr h="3722755">
                <a:tc gridSpan="3">
                  <a:txBody>
                    <a:bodyPr/>
                    <a:lstStyle/>
                    <a:p>
                      <a:pPr latinLnBrk="1"/>
                      <a:endParaRPr lang="ko-KR" altLang="en-US" sz="1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0743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900" b="1" dirty="0" smtClean="0">
                          <a:latin typeface="+mj-lt"/>
                        </a:rPr>
                        <a:t>방한복</a:t>
                      </a:r>
                      <a:endParaRPr lang="ko-KR" altLang="en-US" sz="19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13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사이즈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95-110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/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latinLnBrk="1">
                        <a:lnSpc>
                          <a:spcPts val="18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5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가지형으로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5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착용가능한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1.2.3 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제품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겉 바람막이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내피 폴리에스테르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3.1.2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번 </a:t>
                      </a:r>
                      <a:r>
                        <a:rPr lang="ko-KR" altLang="en-US" sz="15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합체형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buFont typeface="Arial" pitchFamily="34" charset="0"/>
                        <a:buNone/>
                      </a:pP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5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색   상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+mj-lt"/>
                        </a:rPr>
                        <a:t>연두</a:t>
                      </a:r>
                      <a:r>
                        <a:rPr lang="en-US" altLang="ko-KR" sz="1500" dirty="0" smtClean="0">
                          <a:latin typeface="+mj-lt"/>
                        </a:rPr>
                        <a:t>+</a:t>
                      </a:r>
                      <a:r>
                        <a:rPr lang="ko-KR" altLang="en-US" sz="1500" dirty="0" smtClean="0">
                          <a:latin typeface="+mj-lt"/>
                        </a:rPr>
                        <a:t>쥐색배색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613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소   재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err="1" smtClean="0">
                          <a:latin typeface="+mj-lt"/>
                        </a:rPr>
                        <a:t>폴리에스테리</a:t>
                      </a:r>
                      <a:r>
                        <a:rPr lang="ko-KR" altLang="en-US" sz="1500" dirty="0" smtClean="0">
                          <a:latin typeface="+mj-lt"/>
                        </a:rPr>
                        <a:t> </a:t>
                      </a:r>
                      <a:r>
                        <a:rPr lang="en-US" altLang="ko-KR" sz="1500" dirty="0" smtClean="0">
                          <a:latin typeface="+mj-lt"/>
                        </a:rPr>
                        <a:t>100%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 smtClean="0">
                          <a:latin typeface="+mj-lt"/>
                        </a:rPr>
                        <a:t>(</a:t>
                      </a:r>
                      <a:r>
                        <a:rPr lang="ko-KR" altLang="en-US" sz="1500" dirty="0" smtClean="0">
                          <a:latin typeface="+mj-lt"/>
                        </a:rPr>
                        <a:t>방수방풍기능성원단</a:t>
                      </a:r>
                      <a:r>
                        <a:rPr lang="en-US" altLang="ko-KR" sz="1500" dirty="0" smtClean="0">
                          <a:latin typeface="+mj-lt"/>
                        </a:rPr>
                        <a:t>)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7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구   분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+mj-lt"/>
                        </a:rPr>
                        <a:t>근무용 방한복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7166" y="625449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/>
              <a:t> 방한복 사양서</a:t>
            </a:r>
            <a:endParaRPr lang="en-US" altLang="ko-KR" sz="2400" b="1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357166" y="1214415"/>
            <a:ext cx="621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수요기관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공원녹지사업소</a:t>
            </a: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algn="r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납품업체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선우어패럴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42" y="8534430"/>
            <a:ext cx="6215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+mj-lt"/>
              </a:rPr>
              <a:t>대표번호</a:t>
            </a:r>
            <a:r>
              <a:rPr lang="en-US" altLang="ko-KR" sz="1200" b="1" dirty="0" smtClean="0">
                <a:solidFill>
                  <a:schemeClr val="bg1"/>
                </a:solidFill>
                <a:latin typeface="+mj-lt"/>
              </a:rPr>
              <a:t>: 02-712-6161</a:t>
            </a:r>
          </a:p>
        </p:txBody>
      </p:sp>
      <p:pic>
        <p:nvPicPr>
          <p:cNvPr id="14" name="그림 13" descr="녹지사업소방한복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3701629" y="2859211"/>
            <a:ext cx="3240359" cy="2057425"/>
          </a:xfrm>
          <a:prstGeom prst="rect">
            <a:avLst/>
          </a:prstGeom>
        </p:spPr>
      </p:pic>
      <p:pic>
        <p:nvPicPr>
          <p:cNvPr id="20" name="그림 19" descr="녹지사업소 방한복2.jpg"/>
          <p:cNvPicPr>
            <a:picLocks noChangeAspect="1"/>
          </p:cNvPicPr>
          <p:nvPr/>
        </p:nvPicPr>
        <p:blipFill>
          <a:blip r:embed="rId5" cstate="print"/>
          <a:srcRect t="1467" r="23750"/>
          <a:stretch>
            <a:fillRect/>
          </a:stretch>
        </p:blipFill>
        <p:spPr>
          <a:xfrm rot="5400000">
            <a:off x="201033" y="2399370"/>
            <a:ext cx="3600398" cy="26170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09515" y="115371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7" name="_x35049672" descr="EMB00000ad010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514" y="71406"/>
            <a:ext cx="1430445" cy="449295"/>
          </a:xfrm>
          <a:prstGeom prst="rect">
            <a:avLst/>
          </a:prstGeom>
          <a:noFill/>
        </p:spPr>
      </p:pic>
      <p:sp>
        <p:nvSpPr>
          <p:cNvPr id="11266" name="_x35035520"/>
          <p:cNvSpPr>
            <a:spLocks noChangeArrowheads="1"/>
          </p:cNvSpPr>
          <p:nvPr/>
        </p:nvSpPr>
        <p:spPr bwMode="auto">
          <a:xfrm>
            <a:off x="1563674" y="177771"/>
            <a:ext cx="5126049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265" name="_x67708784"/>
          <p:cNvSpPr>
            <a:spLocks noChangeArrowheads="1"/>
          </p:cNvSpPr>
          <p:nvPr/>
        </p:nvSpPr>
        <p:spPr bwMode="auto">
          <a:xfrm>
            <a:off x="5864248" y="157134"/>
            <a:ext cx="914400" cy="401639"/>
          </a:xfrm>
          <a:prstGeom prst="rect">
            <a:avLst/>
          </a:prstGeom>
          <a:noFill/>
          <a:ln w="4191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굴림" pitchFamily="50" charset="-127"/>
                <a:ea typeface="나눔고딕 ExtraBold"/>
              </a:rPr>
              <a:t>Since 1982</a:t>
            </a:r>
            <a:endParaRPr kumimoji="1" lang="en-US" altLang="ko-KR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_x35035520"/>
          <p:cNvSpPr>
            <a:spLocks noChangeArrowheads="1"/>
          </p:cNvSpPr>
          <p:nvPr/>
        </p:nvSpPr>
        <p:spPr bwMode="auto">
          <a:xfrm>
            <a:off x="214290" y="8572528"/>
            <a:ext cx="6480000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>
          <a:xfrm>
            <a:off x="2614618" y="8677305"/>
            <a:ext cx="1600200" cy="486833"/>
          </a:xfrm>
        </p:spPr>
        <p:txBody>
          <a:bodyPr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- </a:t>
            </a:r>
            <a:fld id="{10C6B2AC-63DF-4551-A70C-F8974CDFE190}" type="slidenum">
              <a:rPr lang="ko-KR" altLang="en-US" b="1" smtClean="0">
                <a:solidFill>
                  <a:schemeClr val="tx1"/>
                </a:solidFill>
              </a:rPr>
              <a:pPr algn="ctr"/>
              <a:t>2</a:t>
            </a:fld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</a:rPr>
              <a:t>-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85729" y="1857357"/>
          <a:ext cx="6286544" cy="6117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2214578"/>
                <a:gridCol w="3143272"/>
              </a:tblGrid>
              <a:tr h="3722755">
                <a:tc gridSpan="3">
                  <a:txBody>
                    <a:bodyPr/>
                    <a:lstStyle/>
                    <a:p>
                      <a:pPr latinLnBrk="1"/>
                      <a:endParaRPr lang="ko-KR" altLang="en-US" sz="1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0743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900" b="1" dirty="0" smtClean="0">
                          <a:latin typeface="+mj-lt"/>
                        </a:rPr>
                        <a:t>바지</a:t>
                      </a:r>
                      <a:endParaRPr lang="ko-KR" altLang="en-US" sz="19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13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사이즈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+mj-lt"/>
                        </a:rPr>
                        <a:t>30-40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latinLnBrk="1">
                        <a:lnSpc>
                          <a:spcPts val="18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전체 </a:t>
                      </a:r>
                      <a:r>
                        <a:rPr lang="ko-KR" altLang="en-US" sz="15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이중스티치로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제작된 등산겸용 방한용 바지로 </a:t>
                      </a:r>
                      <a:r>
                        <a:rPr lang="ko-KR" altLang="en-US" sz="15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스판기능이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있어 활동하기 용이하고 </a:t>
                      </a:r>
                      <a:r>
                        <a:rPr lang="ko-KR" altLang="en-US" sz="15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속기모가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부착되어 방한용으로 적합함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5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색   상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err="1" smtClean="0">
                          <a:latin typeface="+mj-lt"/>
                        </a:rPr>
                        <a:t>곤생</a:t>
                      </a:r>
                      <a:r>
                        <a:rPr lang="ko-KR" altLang="en-US" sz="1500" dirty="0" smtClean="0">
                          <a:latin typeface="+mj-lt"/>
                        </a:rPr>
                        <a:t> </a:t>
                      </a:r>
                      <a:r>
                        <a:rPr lang="ko-KR" altLang="en-US" sz="1500" dirty="0" err="1" smtClean="0">
                          <a:latin typeface="+mj-lt"/>
                        </a:rPr>
                        <a:t>청곤색</a:t>
                      </a:r>
                      <a:r>
                        <a:rPr lang="ko-KR" altLang="en-US" sz="1500" dirty="0" smtClean="0">
                          <a:latin typeface="+mj-lt"/>
                        </a:rPr>
                        <a:t> 배색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613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소   재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>
                          <a:latin typeface="+mj-lt"/>
                        </a:rPr>
                        <a:t>폴리에스테르 </a:t>
                      </a:r>
                      <a:r>
                        <a:rPr lang="en-US" altLang="ko-KR" sz="1500" dirty="0" smtClean="0">
                          <a:latin typeface="+mj-lt"/>
                        </a:rPr>
                        <a:t>100%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 smtClean="0">
                          <a:latin typeface="+mj-lt"/>
                        </a:rPr>
                        <a:t>(</a:t>
                      </a:r>
                      <a:r>
                        <a:rPr lang="ko-KR" altLang="en-US" sz="1500" dirty="0" smtClean="0">
                          <a:latin typeface="+mj-lt"/>
                        </a:rPr>
                        <a:t>안감 기모</a:t>
                      </a:r>
                      <a:r>
                        <a:rPr lang="en-US" altLang="ko-KR" sz="1500" dirty="0" smtClean="0">
                          <a:latin typeface="+mj-lt"/>
                        </a:rPr>
                        <a:t>)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7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구   분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+mj-lt"/>
                        </a:rPr>
                        <a:t>근무용 바지 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7166" y="625449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/>
              <a:t> 방한 바지 사양서</a:t>
            </a:r>
            <a:endParaRPr lang="en-US" altLang="ko-KR" sz="2400" b="1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357166" y="1214415"/>
            <a:ext cx="621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수요기관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공원녹지사업소</a:t>
            </a: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algn="r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납품업체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선우어패럴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42" y="8534430"/>
            <a:ext cx="6215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+mj-lt"/>
              </a:rPr>
              <a:t>대표번호</a:t>
            </a:r>
            <a:r>
              <a:rPr lang="en-US" altLang="ko-KR" sz="1200" b="1" dirty="0" smtClean="0">
                <a:solidFill>
                  <a:schemeClr val="bg1"/>
                </a:solidFill>
                <a:latin typeface="+mj-lt"/>
              </a:rPr>
              <a:t>: 02-712-6161</a:t>
            </a:r>
          </a:p>
        </p:txBody>
      </p:sp>
      <p:pic>
        <p:nvPicPr>
          <p:cNvPr id="13" name="그림 12" descr="방한바지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121132" y="2695290"/>
            <a:ext cx="3600402" cy="2025226"/>
          </a:xfrm>
          <a:prstGeom prst="rect">
            <a:avLst/>
          </a:prstGeom>
        </p:spPr>
      </p:pic>
      <p:pic>
        <p:nvPicPr>
          <p:cNvPr id="14" name="그림 13" descr="방한바지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3073461" y="2695290"/>
            <a:ext cx="3600401" cy="20252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09515" y="115371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7" name="_x35049672" descr="EMB00000ad010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514" y="71406"/>
            <a:ext cx="1430445" cy="449295"/>
          </a:xfrm>
          <a:prstGeom prst="rect">
            <a:avLst/>
          </a:prstGeom>
          <a:noFill/>
        </p:spPr>
      </p:pic>
      <p:sp>
        <p:nvSpPr>
          <p:cNvPr id="11266" name="_x35035520"/>
          <p:cNvSpPr>
            <a:spLocks noChangeArrowheads="1"/>
          </p:cNvSpPr>
          <p:nvPr/>
        </p:nvSpPr>
        <p:spPr bwMode="auto">
          <a:xfrm>
            <a:off x="1563674" y="177771"/>
            <a:ext cx="5126049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265" name="_x67708784"/>
          <p:cNvSpPr>
            <a:spLocks noChangeArrowheads="1"/>
          </p:cNvSpPr>
          <p:nvPr/>
        </p:nvSpPr>
        <p:spPr bwMode="auto">
          <a:xfrm>
            <a:off x="5864248" y="157134"/>
            <a:ext cx="914400" cy="401639"/>
          </a:xfrm>
          <a:prstGeom prst="rect">
            <a:avLst/>
          </a:prstGeom>
          <a:noFill/>
          <a:ln w="4191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굴림" pitchFamily="50" charset="-127"/>
                <a:ea typeface="나눔고딕 ExtraBold"/>
              </a:rPr>
              <a:t>Since 1982</a:t>
            </a:r>
            <a:endParaRPr kumimoji="1" lang="en-US" altLang="ko-KR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_x35035520"/>
          <p:cNvSpPr>
            <a:spLocks noChangeArrowheads="1"/>
          </p:cNvSpPr>
          <p:nvPr/>
        </p:nvSpPr>
        <p:spPr bwMode="auto">
          <a:xfrm>
            <a:off x="214290" y="8572528"/>
            <a:ext cx="6480000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>
          <a:xfrm>
            <a:off x="2614618" y="8677305"/>
            <a:ext cx="1600200" cy="486833"/>
          </a:xfrm>
        </p:spPr>
        <p:txBody>
          <a:bodyPr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- </a:t>
            </a:r>
            <a:fld id="{10C6B2AC-63DF-4551-A70C-F8974CDFE190}" type="slidenum">
              <a:rPr lang="ko-KR" altLang="en-US" b="1" smtClean="0">
                <a:solidFill>
                  <a:schemeClr val="tx1"/>
                </a:solidFill>
              </a:rPr>
              <a:pPr algn="ctr"/>
              <a:t>3</a:t>
            </a:fld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</a:rPr>
              <a:t>-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85729" y="1857357"/>
          <a:ext cx="6286544" cy="656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2214578"/>
                <a:gridCol w="3143272"/>
              </a:tblGrid>
              <a:tr h="3722755">
                <a:tc gridSpan="3">
                  <a:txBody>
                    <a:bodyPr/>
                    <a:lstStyle/>
                    <a:p>
                      <a:pPr latinLnBrk="1"/>
                      <a:endParaRPr lang="ko-KR" altLang="en-US" sz="1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0743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900" b="1" dirty="0" smtClean="0">
                          <a:latin typeface="+mj-lt"/>
                        </a:rPr>
                        <a:t>조끼</a:t>
                      </a:r>
                      <a:endParaRPr lang="ko-KR" altLang="en-US" sz="19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13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사이즈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+mj-lt"/>
                        </a:rPr>
                        <a:t>95~110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latinLnBrk="1">
                        <a:lnSpc>
                          <a:spcPts val="18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5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뱡풍기능과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생활방수기능이 있는 가벼운 보온용 조끼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5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색   상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+mj-lt"/>
                        </a:rPr>
                        <a:t>검정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613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소   재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>
                          <a:latin typeface="+mj-lt"/>
                        </a:rPr>
                        <a:t>겉감</a:t>
                      </a:r>
                      <a:r>
                        <a:rPr lang="en-US" altLang="ko-KR" sz="1500" dirty="0" smtClean="0">
                          <a:latin typeface="+mj-lt"/>
                        </a:rPr>
                        <a:t>-</a:t>
                      </a:r>
                      <a:r>
                        <a:rPr lang="ko-KR" altLang="en-US" sz="1500" dirty="0" smtClean="0">
                          <a:latin typeface="+mj-lt"/>
                        </a:rPr>
                        <a:t>폴리에스테르 </a:t>
                      </a:r>
                      <a:r>
                        <a:rPr lang="en-US" altLang="ko-KR" sz="1500" dirty="0" smtClean="0">
                          <a:latin typeface="+mj-lt"/>
                        </a:rPr>
                        <a:t>100%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err="1" smtClean="0">
                          <a:latin typeface="+mj-lt"/>
                        </a:rPr>
                        <a:t>충전재</a:t>
                      </a:r>
                      <a:r>
                        <a:rPr lang="en-US" altLang="ko-KR" sz="1500" dirty="0" smtClean="0">
                          <a:latin typeface="+mj-lt"/>
                        </a:rPr>
                        <a:t>-</a:t>
                      </a:r>
                      <a:r>
                        <a:rPr lang="ko-KR" altLang="en-US" sz="1500" dirty="0" err="1" smtClean="0">
                          <a:latin typeface="+mj-lt"/>
                        </a:rPr>
                        <a:t>웰론</a:t>
                      </a:r>
                      <a:r>
                        <a:rPr lang="en-US" altLang="ko-KR" sz="1500" dirty="0" smtClean="0">
                          <a:latin typeface="+mj-lt"/>
                        </a:rPr>
                        <a:t>(</a:t>
                      </a:r>
                      <a:r>
                        <a:rPr lang="ko-KR" altLang="en-US" sz="1500" dirty="0" smtClean="0">
                          <a:latin typeface="+mj-lt"/>
                        </a:rPr>
                        <a:t>신소재인조오리털</a:t>
                      </a:r>
                      <a:r>
                        <a:rPr lang="en-US" altLang="ko-KR" sz="1500" dirty="0" smtClean="0">
                          <a:latin typeface="+mj-lt"/>
                        </a:rPr>
                        <a:t>)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7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구   분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+mj-lt"/>
                        </a:rPr>
                        <a:t>조끼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7166" y="625449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/>
              <a:t> 방한 조끼 사양서</a:t>
            </a:r>
            <a:endParaRPr lang="en-US" altLang="ko-KR" sz="2400" b="1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357166" y="1214415"/>
            <a:ext cx="621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수요기관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공원녹지사업소</a:t>
            </a: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algn="r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납품업체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선우어패럴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42" y="8534430"/>
            <a:ext cx="6215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+mj-lt"/>
              </a:rPr>
              <a:t>대표번호</a:t>
            </a:r>
            <a:r>
              <a:rPr lang="en-US" altLang="ko-KR" sz="1200" b="1" dirty="0" smtClean="0">
                <a:solidFill>
                  <a:schemeClr val="bg1"/>
                </a:solidFill>
                <a:latin typeface="+mj-lt"/>
              </a:rPr>
              <a:t>: 02-712-6161</a:t>
            </a:r>
          </a:p>
        </p:txBody>
      </p:sp>
      <p:pic>
        <p:nvPicPr>
          <p:cNvPr id="13" name="그림 12" descr="방한조끼.jpg"/>
          <p:cNvPicPr>
            <a:picLocks noChangeAspect="1"/>
          </p:cNvPicPr>
          <p:nvPr/>
        </p:nvPicPr>
        <p:blipFill>
          <a:blip r:embed="rId4" cstate="print"/>
          <a:srcRect l="11151" t="8934" r="18500" b="1467"/>
          <a:stretch>
            <a:fillRect/>
          </a:stretch>
        </p:blipFill>
        <p:spPr>
          <a:xfrm>
            <a:off x="1124744" y="2051720"/>
            <a:ext cx="4824536" cy="3456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09515" y="115371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7" name="_x35049672" descr="EMB00000ad010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514" y="71406"/>
            <a:ext cx="1430445" cy="449295"/>
          </a:xfrm>
          <a:prstGeom prst="rect">
            <a:avLst/>
          </a:prstGeom>
          <a:noFill/>
        </p:spPr>
      </p:pic>
      <p:sp>
        <p:nvSpPr>
          <p:cNvPr id="11266" name="_x35035520"/>
          <p:cNvSpPr>
            <a:spLocks noChangeArrowheads="1"/>
          </p:cNvSpPr>
          <p:nvPr/>
        </p:nvSpPr>
        <p:spPr bwMode="auto">
          <a:xfrm>
            <a:off x="1563674" y="177771"/>
            <a:ext cx="5126049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265" name="_x67708784"/>
          <p:cNvSpPr>
            <a:spLocks noChangeArrowheads="1"/>
          </p:cNvSpPr>
          <p:nvPr/>
        </p:nvSpPr>
        <p:spPr bwMode="auto">
          <a:xfrm>
            <a:off x="5864248" y="157134"/>
            <a:ext cx="914400" cy="401639"/>
          </a:xfrm>
          <a:prstGeom prst="rect">
            <a:avLst/>
          </a:prstGeom>
          <a:noFill/>
          <a:ln w="4191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굴림" pitchFamily="50" charset="-127"/>
                <a:ea typeface="나눔고딕 ExtraBold"/>
              </a:rPr>
              <a:t>Since 1982</a:t>
            </a:r>
            <a:endParaRPr kumimoji="1" lang="en-US" altLang="ko-KR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_x35035520"/>
          <p:cNvSpPr>
            <a:spLocks noChangeArrowheads="1"/>
          </p:cNvSpPr>
          <p:nvPr/>
        </p:nvSpPr>
        <p:spPr bwMode="auto">
          <a:xfrm>
            <a:off x="214290" y="8572528"/>
            <a:ext cx="6480000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>
          <a:xfrm>
            <a:off x="2614618" y="8677305"/>
            <a:ext cx="1600200" cy="486833"/>
          </a:xfrm>
        </p:spPr>
        <p:txBody>
          <a:bodyPr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- </a:t>
            </a:r>
            <a:fld id="{10C6B2AC-63DF-4551-A70C-F8974CDFE190}" type="slidenum">
              <a:rPr lang="ko-KR" altLang="en-US" b="1" smtClean="0">
                <a:solidFill>
                  <a:schemeClr val="tx1"/>
                </a:solidFill>
              </a:rPr>
              <a:pPr algn="ctr"/>
              <a:t>4</a:t>
            </a:fld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</a:rPr>
              <a:t>-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85729" y="1857357"/>
          <a:ext cx="6286544" cy="6160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2214578"/>
                <a:gridCol w="3143272"/>
              </a:tblGrid>
              <a:tr h="3722755">
                <a:tc gridSpan="3">
                  <a:txBody>
                    <a:bodyPr/>
                    <a:lstStyle/>
                    <a:p>
                      <a:pPr latinLnBrk="1"/>
                      <a:endParaRPr lang="ko-KR" altLang="en-US" sz="1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0743"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9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13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사이즈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</a:rPr>
                        <a:t>원사이</a:t>
                      </a:r>
                      <a:r>
                        <a:rPr kumimoji="0" lang="ko-KR" altLang="en-US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</a:rPr>
                        <a:t>즈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latinLnBrk="1">
                        <a:lnSpc>
                          <a:spcPts val="18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털 귀마개를 뒤로 접어 디자인변형 가능하며 </a:t>
                      </a:r>
                      <a:r>
                        <a:rPr lang="ko-KR" altLang="en-US" sz="15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전체자수스티치로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제작된 고급형 방한모자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정면에 공원녹지사업소 자수 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5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색   상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err="1" smtClean="0">
                          <a:latin typeface="+mj-lt"/>
                        </a:rPr>
                        <a:t>진곤색</a:t>
                      </a:r>
                      <a:r>
                        <a:rPr lang="en-US" altLang="ko-KR" sz="1500" dirty="0" smtClean="0">
                          <a:latin typeface="+mj-lt"/>
                        </a:rPr>
                        <a:t>+</a:t>
                      </a:r>
                      <a:r>
                        <a:rPr lang="ko-KR" altLang="en-US" sz="1500" dirty="0" err="1" smtClean="0">
                          <a:latin typeface="+mj-lt"/>
                        </a:rPr>
                        <a:t>연곤색배색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613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소   재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>
                          <a:latin typeface="+mj-lt"/>
                        </a:rPr>
                        <a:t>겉감</a:t>
                      </a:r>
                      <a:r>
                        <a:rPr lang="en-US" altLang="ko-KR" sz="1500" dirty="0" smtClean="0">
                          <a:latin typeface="+mj-lt"/>
                        </a:rPr>
                        <a:t>-</a:t>
                      </a:r>
                      <a:r>
                        <a:rPr lang="ko-KR" altLang="en-US" sz="1500" dirty="0" smtClean="0">
                          <a:latin typeface="+mj-lt"/>
                        </a:rPr>
                        <a:t>폴리에스테르 </a:t>
                      </a:r>
                      <a:r>
                        <a:rPr lang="en-US" altLang="ko-KR" sz="1500" dirty="0" smtClean="0">
                          <a:latin typeface="+mj-lt"/>
                        </a:rPr>
                        <a:t>100%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>
                          <a:latin typeface="+mj-lt"/>
                        </a:rPr>
                        <a:t>털</a:t>
                      </a:r>
                      <a:r>
                        <a:rPr lang="en-US" altLang="ko-KR" sz="1500" dirty="0" smtClean="0">
                          <a:latin typeface="+mj-lt"/>
                        </a:rPr>
                        <a:t>-</a:t>
                      </a:r>
                      <a:r>
                        <a:rPr lang="ko-KR" altLang="en-US" sz="1500" dirty="0" smtClean="0">
                          <a:latin typeface="+mj-lt"/>
                        </a:rPr>
                        <a:t>폴리에스테르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7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구   분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+mj-lt"/>
                        </a:rPr>
                        <a:t>모자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7166" y="625449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/>
              <a:t> 방한 모자 사양서</a:t>
            </a:r>
            <a:endParaRPr lang="en-US" altLang="ko-KR" sz="2400" b="1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357166" y="1214415"/>
            <a:ext cx="621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수요기관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공원녹지사업소</a:t>
            </a: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algn="r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납품업체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선우어패럴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42" y="8534430"/>
            <a:ext cx="6215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+mj-lt"/>
              </a:rPr>
              <a:t>대표번호</a:t>
            </a:r>
            <a:r>
              <a:rPr lang="en-US" altLang="ko-KR" sz="1200" b="1" dirty="0" smtClean="0">
                <a:solidFill>
                  <a:schemeClr val="bg1"/>
                </a:solidFill>
                <a:latin typeface="+mj-lt"/>
              </a:rPr>
              <a:t>: 02-712-6161</a:t>
            </a:r>
          </a:p>
        </p:txBody>
      </p:sp>
      <p:pic>
        <p:nvPicPr>
          <p:cNvPr id="13" name="그림 12" descr="방한모자1.jpg"/>
          <p:cNvPicPr>
            <a:picLocks noChangeAspect="1"/>
          </p:cNvPicPr>
          <p:nvPr/>
        </p:nvPicPr>
        <p:blipFill>
          <a:blip r:embed="rId4" cstate="print"/>
          <a:srcRect l="18501" t="1467" r="16400" b="1467"/>
          <a:stretch>
            <a:fillRect/>
          </a:stretch>
        </p:blipFill>
        <p:spPr>
          <a:xfrm>
            <a:off x="332656" y="2123728"/>
            <a:ext cx="3744416" cy="3140478"/>
          </a:xfrm>
          <a:prstGeom prst="rect">
            <a:avLst/>
          </a:prstGeom>
        </p:spPr>
      </p:pic>
      <p:pic>
        <p:nvPicPr>
          <p:cNvPr id="14" name="그림 13" descr="방한모자2.jpg"/>
          <p:cNvPicPr>
            <a:picLocks noChangeAspect="1"/>
          </p:cNvPicPr>
          <p:nvPr/>
        </p:nvPicPr>
        <p:blipFill>
          <a:blip r:embed="rId5" cstate="print"/>
          <a:srcRect l="7175" t="2624" r="21426"/>
          <a:stretch>
            <a:fillRect/>
          </a:stretch>
        </p:blipFill>
        <p:spPr>
          <a:xfrm rot="5400000">
            <a:off x="3777528" y="2423272"/>
            <a:ext cx="3191376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216</Words>
  <Application>Microsoft Office PowerPoint</Application>
  <PresentationFormat>화면 슬라이드 쇼(4:3)</PresentationFormat>
  <Paragraphs>77</Paragraphs>
  <Slides>4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1</vt:lpstr>
      <vt:lpstr>슬라이드 2</vt:lpstr>
      <vt:lpstr>슬라이드 3</vt:lpstr>
      <vt:lpstr>슬라이드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마스터 PC</cp:lastModifiedBy>
  <cp:revision>27</cp:revision>
  <dcterms:created xsi:type="dcterms:W3CDTF">2012-11-19T23:18:09Z</dcterms:created>
  <dcterms:modified xsi:type="dcterms:W3CDTF">2015-12-09T04:52:34Z</dcterms:modified>
</cp:coreProperties>
</file>