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0" r:id="rId3"/>
    <p:sldId id="295" r:id="rId4"/>
    <p:sldId id="294" r:id="rId5"/>
    <p:sldId id="282" r:id="rId6"/>
    <p:sldId id="280" r:id="rId7"/>
    <p:sldId id="266" r:id="rId8"/>
    <p:sldId id="261" r:id="rId9"/>
    <p:sldId id="262" r:id="rId10"/>
    <p:sldId id="283" r:id="rId11"/>
    <p:sldId id="268" r:id="rId12"/>
    <p:sldId id="284" r:id="rId13"/>
    <p:sldId id="285" r:id="rId14"/>
    <p:sldId id="286" r:id="rId15"/>
    <p:sldId id="287" r:id="rId16"/>
    <p:sldId id="288" r:id="rId17"/>
    <p:sldId id="269" r:id="rId18"/>
    <p:sldId id="270" r:id="rId19"/>
    <p:sldId id="289" r:id="rId20"/>
    <p:sldId id="290" r:id="rId21"/>
    <p:sldId id="291" r:id="rId22"/>
    <p:sldId id="276" r:id="rId23"/>
    <p:sldId id="292" r:id="rId24"/>
    <p:sldId id="293" r:id="rId25"/>
  </p:sldIdLst>
  <p:sldSz cx="9906000" cy="6858000" type="A4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4" autoAdjust="0"/>
    <p:restoredTop sz="97846" autoAdjust="0"/>
  </p:normalViewPr>
  <p:slideViewPr>
    <p:cSldViewPr snapToGrid="0">
      <p:cViewPr varScale="1">
        <p:scale>
          <a:sx n="101" d="100"/>
          <a:sy n="101" d="100"/>
        </p:scale>
        <p:origin x="-90" y="-174"/>
      </p:cViewPr>
      <p:guideLst>
        <p:guide orient="horz" pos="2160"/>
        <p:guide orient="horz" pos="420"/>
        <p:guide orient="horz" pos="616"/>
        <p:guide orient="horz" pos="4023"/>
        <p:guide pos="3120"/>
        <p:guide pos="176"/>
        <p:guide pos="5970"/>
        <p:guide pos="1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24B38F-6D21-4CCA-96C7-984B82750E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3C48834-87B8-4DAB-9F14-6373DBCF5946}" type="datetimeFigureOut">
              <a:rPr lang="ko-KR" altLang="en-US"/>
              <a:pPr>
                <a:defRPr/>
              </a:pPr>
              <a:t>2016-02-25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EEFBBD8-4F3F-46A2-A04E-A16D11D015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B8502F-2A0D-4500-9660-48025B56F7DA}" type="slidenum">
              <a:rPr lang="ko-KR" altLang="en-US" smtClean="0"/>
              <a:pPr/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E4F0E7-EEE6-4D1F-AC3A-6D901CB1B806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FAF377-B1BA-417E-84B3-CE67FB77FBCD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562383-21BD-46E1-BDDB-ECB9CF32EB6E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8D852E-7396-42F2-8EE7-6A8D2AE4C423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B0D3E7-FE4F-48DD-8B76-A571FD9051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37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DB463B-0868-4884-8650-78DF2A859F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695E55-5668-4A3A-B560-E9C786A05402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582098-DD60-47ED-AC17-EE42D4BE89AC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7A00AB-ABE2-4928-B3B6-529BCA7D20A8}" type="slidenum">
              <a:rPr lang="ko-KR" altLang="en-US" smtClean="0"/>
              <a:pPr/>
              <a:t>10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78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AFD660-1055-4434-A0DD-8EC830331465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2827B4-4CAA-406C-8AA0-B87CE16D7EB5}" type="slidenum">
              <a:rPr lang="ko-KR" altLang="en-US" smtClean="0"/>
              <a:pPr/>
              <a:t>12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E03F97-F02C-4120-A995-6F203B2817AD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059D09-437F-4B5D-864A-66B5AEB566C0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E99D2F-84E1-495C-9BCE-56D860CBE6A3}" type="slidenum">
              <a:rPr lang="ko-KR" altLang="en-US" smtClean="0"/>
              <a:pPr/>
              <a:t>15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D6C718-EAFB-441D-A717-F57BCF811CC7}" type="slidenum">
              <a:rPr lang="ko-KR" altLang="en-US" smtClean="0"/>
              <a:pPr/>
              <a:t>16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DF13EE-91D4-4D4B-B8A0-054C41C74E2D}" type="slidenum">
              <a:rPr lang="ko-KR" altLang="en-US" smtClean="0"/>
              <a:pPr/>
              <a:t>17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50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E2563E-6BC1-4028-A726-645A4E6B18F9}" type="slidenum">
              <a:rPr lang="ko-KR" altLang="en-US" smtClean="0"/>
              <a:pPr/>
              <a:t>18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60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80C557-761E-4ABC-86D5-3256C213AAF9}" type="slidenum">
              <a:rPr lang="ko-KR" altLang="en-US" smtClean="0"/>
              <a:pPr/>
              <a:t>19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71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7918C2-CA0C-4821-A799-2F5C6C059BC2}" type="slidenum">
              <a:rPr lang="ko-KR" altLang="en-US" smtClean="0"/>
              <a:pPr/>
              <a:t>20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81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79F058-FD3E-4229-992A-2A615F55BB54}" type="slidenum">
              <a:rPr lang="ko-KR" altLang="en-US" smtClean="0"/>
              <a:pPr/>
              <a:t>21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91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3FBA91-785D-466F-9038-5DC71F9D8EF3}" type="slidenum">
              <a:rPr lang="ko-KR" altLang="en-US" smtClean="0"/>
              <a:pPr/>
              <a:t>22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018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22A7C7-3FAC-41AE-B412-383AD88CA883}" type="slidenum">
              <a:rPr lang="ko-KR" altLang="en-US" smtClean="0"/>
              <a:pPr/>
              <a:t>23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12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5CDE60-77CD-4370-8EA2-8EE122EE9152}" type="slidenum">
              <a:rPr lang="ko-KR" altLang="en-US" smtClean="0"/>
              <a:pPr/>
              <a:t>24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7"/>
          <p:cNvSpPr>
            <a:spLocks noChangeShapeType="1"/>
          </p:cNvSpPr>
          <p:nvPr userDrawn="1"/>
        </p:nvSpPr>
        <p:spPr bwMode="auto">
          <a:xfrm>
            <a:off x="279400" y="666750"/>
            <a:ext cx="9197975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027" name="Line 8"/>
          <p:cNvSpPr>
            <a:spLocks noChangeShapeType="1"/>
          </p:cNvSpPr>
          <p:nvPr userDrawn="1"/>
        </p:nvSpPr>
        <p:spPr bwMode="auto">
          <a:xfrm>
            <a:off x="279400" y="6389688"/>
            <a:ext cx="91979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028" name="Rectangle 11"/>
          <p:cNvSpPr>
            <a:spLocks noChangeArrowheads="1"/>
          </p:cNvSpPr>
          <p:nvPr userDrawn="1"/>
        </p:nvSpPr>
        <p:spPr bwMode="auto">
          <a:xfrm>
            <a:off x="193675" y="401638"/>
            <a:ext cx="2533650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국가안전대진단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 관리시스템</a:t>
            </a:r>
          </a:p>
        </p:txBody>
      </p:sp>
      <p:sp>
        <p:nvSpPr>
          <p:cNvPr id="1029" name="Rectangle 12"/>
          <p:cNvSpPr>
            <a:spLocks noChangeArrowheads="1"/>
          </p:cNvSpPr>
          <p:nvPr userDrawn="1"/>
        </p:nvSpPr>
        <p:spPr bwMode="auto">
          <a:xfrm>
            <a:off x="7292975" y="409575"/>
            <a:ext cx="2270125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사용자지침서</a:t>
            </a:r>
          </a:p>
        </p:txBody>
      </p:sp>
      <p:sp>
        <p:nvSpPr>
          <p:cNvPr id="1031" name="Rectangle 18"/>
          <p:cNvSpPr>
            <a:spLocks noChangeArrowheads="1"/>
          </p:cNvSpPr>
          <p:nvPr userDrawn="1"/>
        </p:nvSpPr>
        <p:spPr bwMode="auto">
          <a:xfrm>
            <a:off x="4471988" y="3281363"/>
            <a:ext cx="9906000" cy="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endParaRPr lang="ko-KR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fekorea.go.kr/dmtd/CheckSafety/index.j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084513" y="2079625"/>
            <a:ext cx="6091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o-KR" altLang="en-US" sz="2800" b="1">
                <a:latin typeface="맑은 고딕" pitchFamily="50" charset="-127"/>
                <a:ea typeface="맑은 고딕" pitchFamily="50" charset="-127"/>
              </a:rPr>
              <a:t>사용자지침서</a:t>
            </a:r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3028950" y="2682875"/>
            <a:ext cx="60388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52" name="Rectangle 19"/>
          <p:cNvSpPr>
            <a:spLocks noChangeArrowheads="1"/>
          </p:cNvSpPr>
          <p:nvPr/>
        </p:nvSpPr>
        <p:spPr bwMode="auto">
          <a:xfrm>
            <a:off x="4110038" y="31670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2053" name="Text Box 2"/>
          <p:cNvSpPr txBox="1">
            <a:spLocks noChangeArrowheads="1"/>
          </p:cNvSpPr>
          <p:nvPr/>
        </p:nvSpPr>
        <p:spPr bwMode="auto">
          <a:xfrm>
            <a:off x="3078163" y="2774950"/>
            <a:ext cx="60912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        국가안전대진단 관리시스템</a:t>
            </a:r>
          </a:p>
        </p:txBody>
      </p:sp>
      <p:pic>
        <p:nvPicPr>
          <p:cNvPr id="2054" name="Picture 7" descr="C:\Users\User\Desktop\윤정환\기획총괄\안전점검의 날\2015\15년11월\국민안전처-MI-기본형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800" y="508000"/>
            <a:ext cx="1376363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 txBox="1">
            <a:spLocks/>
          </p:cNvSpPr>
          <p:nvPr/>
        </p:nvSpPr>
        <p:spPr>
          <a:xfrm>
            <a:off x="768350" y="854075"/>
            <a:ext cx="8229600" cy="571500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lang="ko-KR" altLang="en-US" sz="2800" b="1" u="sng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목  차</a:t>
            </a: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758825" y="1482725"/>
            <a:ext cx="8301038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2400" b="1" kern="0" dirty="0" smtClean="0"/>
              <a:t>1. </a:t>
            </a:r>
            <a:r>
              <a:rPr lang="ko-KR" altLang="en-US" sz="2400" b="1" kern="0" dirty="0" err="1" smtClean="0"/>
              <a:t>국가안전대진단</a:t>
            </a:r>
            <a:r>
              <a:rPr lang="ko-KR" altLang="en-US" sz="2400" b="1" kern="0" dirty="0" smtClean="0"/>
              <a:t> 관리시스템 접속방법</a:t>
            </a:r>
            <a:r>
              <a:rPr lang="en-US" altLang="ko-KR" sz="2400" b="1" kern="0" dirty="0" smtClean="0"/>
              <a:t>··························· 1 </a:t>
            </a: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1800" b="1" kern="0" dirty="0" smtClean="0"/>
              <a:t>   - </a:t>
            </a:r>
            <a:r>
              <a:rPr lang="ko-KR" altLang="en-US" sz="1800" b="1" kern="0" dirty="0" smtClean="0"/>
              <a:t>시스템 접속방법</a:t>
            </a:r>
            <a:r>
              <a:rPr lang="en-US" altLang="ko-KR" sz="1800" b="1" kern="0" dirty="0" smtClean="0"/>
              <a:t>,</a:t>
            </a:r>
            <a:r>
              <a:rPr lang="ko-KR" altLang="en-US" sz="1800" b="1" kern="0" dirty="0" smtClean="0"/>
              <a:t> 사용자 등록 방법</a:t>
            </a:r>
            <a:endParaRPr lang="en-US" altLang="ko-KR" sz="1800" b="1" kern="0" dirty="0" smtClean="0"/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altLang="ko-KR" sz="2400" b="1" kern="0" dirty="0"/>
              <a:t>2. </a:t>
            </a:r>
            <a:r>
              <a:rPr lang="ko-KR" altLang="en-US" sz="2400" b="1" kern="0" dirty="0"/>
              <a:t>시스템 </a:t>
            </a:r>
            <a:r>
              <a:rPr lang="ko-KR" altLang="en-US" sz="2400" b="1" kern="0" dirty="0" smtClean="0"/>
              <a:t>구성</a:t>
            </a:r>
            <a:r>
              <a:rPr lang="en-US" altLang="ko-KR" sz="2400" b="1" kern="0" dirty="0" smtClean="0"/>
              <a:t>························································· 6 </a:t>
            </a:r>
            <a:endParaRPr lang="en-US" altLang="ko-KR" sz="2400" b="1" kern="0" dirty="0"/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1800" b="1" kern="0" dirty="0" smtClean="0"/>
              <a:t>   </a:t>
            </a:r>
            <a:r>
              <a:rPr lang="en-US" altLang="ko-KR" sz="1800" b="1" kern="0" dirty="0"/>
              <a:t>- </a:t>
            </a:r>
            <a:r>
              <a:rPr lang="ko-KR" altLang="en-US" sz="1800" b="1" kern="0" dirty="0" smtClean="0"/>
              <a:t>메뉴구조</a:t>
            </a:r>
            <a:r>
              <a:rPr lang="en-US" altLang="ko-KR" sz="1800" b="1" kern="0" dirty="0" smtClean="0"/>
              <a:t>, </a:t>
            </a:r>
            <a:r>
              <a:rPr lang="ko-KR" altLang="en-US" sz="1800" b="1" kern="0" dirty="0" smtClean="0"/>
              <a:t>기능화면</a:t>
            </a:r>
            <a:endParaRPr lang="en-US" altLang="ko-KR" sz="1800" b="1" kern="0" dirty="0"/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altLang="ko-KR" sz="2400" b="1" kern="0" dirty="0"/>
              <a:t>3. </a:t>
            </a:r>
            <a:r>
              <a:rPr lang="ko-KR" altLang="en-US" sz="2400" b="1" kern="0" dirty="0" err="1" smtClean="0"/>
              <a:t>국가안전대진단</a:t>
            </a:r>
            <a:r>
              <a:rPr lang="ko-KR" altLang="en-US" sz="2400" b="1" kern="0" dirty="0" smtClean="0"/>
              <a:t> 대상 등록</a:t>
            </a:r>
            <a:r>
              <a:rPr lang="en-US" altLang="ko-KR" sz="2400" b="1" kern="0" dirty="0" smtClean="0"/>
              <a:t>········································ 8 </a:t>
            </a:r>
            <a:endParaRPr lang="en-US" altLang="ko-KR" sz="2400" b="1" kern="0" dirty="0"/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- 3.1 [</a:t>
            </a:r>
            <a:r>
              <a:rPr lang="ko-KR" altLang="en-US" sz="1800" b="1" kern="0" dirty="0" smtClean="0"/>
              <a:t>개별</a:t>
            </a:r>
            <a:r>
              <a:rPr lang="en-US" altLang="ko-KR" sz="1800" b="1" kern="0" dirty="0" smtClean="0"/>
              <a:t>] </a:t>
            </a:r>
            <a:r>
              <a:rPr lang="ko-KR" altLang="en-US" sz="1800" b="1" kern="0" dirty="0" err="1" smtClean="0"/>
              <a:t>국가안전대진단</a:t>
            </a:r>
            <a:r>
              <a:rPr lang="ko-KR" altLang="en-US" sz="1800" b="1" kern="0" dirty="0" smtClean="0"/>
              <a:t> 대상의 개별 입력</a:t>
            </a:r>
            <a:r>
              <a:rPr lang="en-US" altLang="ko-KR" sz="1800" b="1" kern="0" dirty="0" smtClean="0"/>
              <a:t>·</a:t>
            </a:r>
            <a:r>
              <a:rPr lang="ko-KR" altLang="en-US" sz="1800" b="1" kern="0" dirty="0" smtClean="0"/>
              <a:t>등록</a:t>
            </a:r>
            <a:r>
              <a:rPr lang="en-US" altLang="ko-KR" sz="1800" b="1" kern="0" dirty="0" smtClean="0"/>
              <a:t>································ 8</a:t>
            </a: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1800" b="1" kern="0" dirty="0" smtClean="0"/>
              <a:t>   - 3.2 [</a:t>
            </a:r>
            <a:r>
              <a:rPr lang="ko-KR" altLang="en-US" sz="1800" b="1" kern="0" dirty="0" smtClean="0"/>
              <a:t>엑</a:t>
            </a:r>
            <a:r>
              <a:rPr lang="ko-KR" altLang="en-US" sz="1800" b="1" kern="0" dirty="0"/>
              <a:t>셀</a:t>
            </a:r>
            <a:r>
              <a:rPr lang="en-US" altLang="ko-KR" sz="1800" b="1" kern="0" dirty="0" smtClean="0"/>
              <a:t>] </a:t>
            </a:r>
            <a:r>
              <a:rPr lang="ko-KR" altLang="en-US" sz="1800" b="1" kern="0" dirty="0" smtClean="0"/>
              <a:t>엑셀을 이용한 </a:t>
            </a:r>
            <a:r>
              <a:rPr lang="ko-KR" altLang="en-US" sz="1800" b="1" kern="0" dirty="0" err="1" smtClean="0"/>
              <a:t>국가안전대진단</a:t>
            </a:r>
            <a:r>
              <a:rPr lang="ko-KR" altLang="en-US" sz="1800" b="1" kern="0" dirty="0" smtClean="0"/>
              <a:t> 대상의 일괄 입력</a:t>
            </a:r>
            <a:r>
              <a:rPr lang="en-US" altLang="ko-KR" sz="1800" b="1" kern="0" dirty="0" smtClean="0"/>
              <a:t>·</a:t>
            </a:r>
            <a:r>
              <a:rPr lang="ko-KR" altLang="en-US" sz="1800" b="1" kern="0" dirty="0" smtClean="0"/>
              <a:t>등록 </a:t>
            </a:r>
            <a:r>
              <a:rPr lang="en-US" altLang="ko-KR" sz="1800" b="1" kern="0" dirty="0" smtClean="0"/>
              <a:t>·············10</a:t>
            </a:r>
            <a:endParaRPr lang="en-US" altLang="ko-KR" sz="1800" b="1" kern="0" dirty="0"/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altLang="ko-KR" sz="2400" b="1" kern="0" dirty="0" smtClean="0"/>
              <a:t>4. </a:t>
            </a:r>
            <a:r>
              <a:rPr lang="ko-KR" altLang="en-US" sz="2400" b="1" kern="0" dirty="0" err="1" smtClean="0"/>
              <a:t>국가안전대진단</a:t>
            </a:r>
            <a:r>
              <a:rPr lang="ko-KR" altLang="en-US" sz="2400" b="1" kern="0" dirty="0" smtClean="0"/>
              <a:t> 점검결과 입력</a:t>
            </a:r>
            <a:r>
              <a:rPr lang="en-US" altLang="ko-KR" sz="2400" b="1" kern="0" dirty="0" smtClean="0"/>
              <a:t>··································13</a:t>
            </a:r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altLang="ko-KR" sz="1800" b="1" kern="0" dirty="0" smtClean="0"/>
              <a:t>   - 4.1 [</a:t>
            </a:r>
            <a:r>
              <a:rPr lang="ko-KR" altLang="en-US" sz="1800" b="1" kern="0" dirty="0" smtClean="0"/>
              <a:t>개별</a:t>
            </a:r>
            <a:r>
              <a:rPr lang="en-US" altLang="ko-KR" sz="1800" b="1" kern="0" dirty="0" smtClean="0"/>
              <a:t>] </a:t>
            </a:r>
            <a:r>
              <a:rPr lang="ko-KR" altLang="en-US" sz="1800" b="1" kern="0" dirty="0" err="1" smtClean="0"/>
              <a:t>국가안전대진단</a:t>
            </a:r>
            <a:r>
              <a:rPr lang="ko-KR" altLang="en-US" sz="1800" b="1" kern="0" dirty="0" smtClean="0"/>
              <a:t> 점검결과의 </a:t>
            </a:r>
            <a:r>
              <a:rPr lang="ko-KR" altLang="en-US" sz="1800" b="1" kern="0" dirty="0" err="1" smtClean="0"/>
              <a:t>대</a:t>
            </a:r>
            <a:r>
              <a:rPr lang="ko-KR" altLang="en-US" sz="1800" b="1" kern="0" dirty="0" err="1"/>
              <a:t>상</a:t>
            </a:r>
            <a:r>
              <a:rPr lang="ko-KR" altLang="en-US" sz="1800" b="1" kern="0" dirty="0" err="1" smtClean="0"/>
              <a:t>별</a:t>
            </a:r>
            <a:r>
              <a:rPr lang="ko-KR" altLang="en-US" sz="1800" b="1" kern="0" dirty="0" smtClean="0"/>
              <a:t> 입력</a:t>
            </a:r>
            <a:r>
              <a:rPr lang="en-US" altLang="ko-KR" sz="1800" b="1" kern="0" dirty="0" smtClean="0"/>
              <a:t>·</a:t>
            </a:r>
            <a:r>
              <a:rPr lang="ko-KR" altLang="en-US" sz="1800" b="1" kern="0" dirty="0" smtClean="0"/>
              <a:t>수정</a:t>
            </a:r>
            <a:r>
              <a:rPr lang="en-US" altLang="ko-KR" sz="1800" b="1" kern="0" dirty="0" smtClean="0"/>
              <a:t>······················· 13</a:t>
            </a: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1800" b="1" kern="0" dirty="0" smtClean="0"/>
              <a:t>   - 4.2 [</a:t>
            </a:r>
            <a:r>
              <a:rPr lang="ko-KR" altLang="en-US" sz="1800" b="1" kern="0" dirty="0" smtClean="0"/>
              <a:t>엑셀</a:t>
            </a:r>
            <a:r>
              <a:rPr lang="en-US" altLang="ko-KR" sz="1800" b="1" kern="0" dirty="0" smtClean="0"/>
              <a:t>] </a:t>
            </a:r>
            <a:r>
              <a:rPr lang="ko-KR" altLang="en-US" sz="1800" b="1" kern="0" dirty="0" smtClean="0"/>
              <a:t>엑셀을 이용한 </a:t>
            </a:r>
            <a:r>
              <a:rPr lang="ko-KR" altLang="en-US" sz="1800" b="1" kern="0" dirty="0" err="1" smtClean="0"/>
              <a:t>국가안전대진단</a:t>
            </a:r>
            <a:r>
              <a:rPr lang="ko-KR" altLang="en-US" sz="1800" b="1" kern="0" dirty="0" smtClean="0"/>
              <a:t> 점검결과의 일괄 입력</a:t>
            </a:r>
            <a:r>
              <a:rPr lang="en-US" altLang="ko-KR" sz="1800" b="1" kern="0" dirty="0" smtClean="0"/>
              <a:t>·</a:t>
            </a:r>
            <a:r>
              <a:rPr lang="ko-KR" altLang="en-US" sz="1800" b="1" kern="0" dirty="0" smtClean="0"/>
              <a:t>수</a:t>
            </a:r>
            <a:r>
              <a:rPr lang="ko-KR" altLang="en-US" sz="1800" b="1" kern="0" dirty="0"/>
              <a:t>정</a:t>
            </a:r>
            <a:r>
              <a:rPr lang="ko-KR" altLang="en-US" sz="1800" b="1" kern="0" dirty="0" smtClean="0"/>
              <a:t> </a:t>
            </a:r>
            <a:r>
              <a:rPr lang="en-US" altLang="ko-KR" sz="1800" b="1" kern="0" dirty="0" smtClean="0"/>
              <a:t>······· 17</a:t>
            </a:r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altLang="ko-KR" sz="2400" b="1" kern="0" dirty="0" smtClean="0"/>
              <a:t>5. </a:t>
            </a:r>
            <a:r>
              <a:rPr lang="ko-KR" altLang="en-US" sz="2400" b="1" kern="0" dirty="0" smtClean="0"/>
              <a:t>기타사항</a:t>
            </a:r>
            <a:r>
              <a:rPr lang="en-US" altLang="ko-KR" sz="2400" b="1" kern="0" dirty="0" smtClean="0"/>
              <a:t>····························································20</a:t>
            </a: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ko-KR" sz="1800" b="1" kern="0" dirty="0" smtClean="0"/>
              <a:t>   </a:t>
            </a:r>
            <a:r>
              <a:rPr lang="en-US" altLang="ko-KR" sz="1800" b="1" kern="0" dirty="0"/>
              <a:t>- </a:t>
            </a:r>
            <a:r>
              <a:rPr lang="ko-KR" altLang="en-US" sz="1800" b="1" kern="0" dirty="0" smtClean="0"/>
              <a:t>화면 일그러짐 발생 시 조치방법</a:t>
            </a:r>
            <a:endParaRPr lang="en-US" altLang="ko-KR" sz="1800" b="1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관리시스템 접속방법 </a:t>
            </a:r>
          </a:p>
        </p:txBody>
      </p:sp>
      <p:sp>
        <p:nvSpPr>
          <p:cNvPr id="4099" name="TextBox 30"/>
          <p:cNvSpPr txBox="1">
            <a:spLocks noChangeArrowheads="1"/>
          </p:cNvSpPr>
          <p:nvPr/>
        </p:nvSpPr>
        <p:spPr bwMode="auto">
          <a:xfrm>
            <a:off x="365125" y="1155700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Tx/>
              <a:buAutoNum type="arabicParenR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국가재난정보센터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  <a:hlinkClick r:id="rId3"/>
              </a:rPr>
              <a:t>www.safekorea.go.kr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의 하단 배너를 통해 접속한다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010150" y="4114800"/>
            <a:ext cx="1019175" cy="3683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101" name="Group 78"/>
          <p:cNvGrpSpPr>
            <a:grpSpLocks/>
          </p:cNvGrpSpPr>
          <p:nvPr/>
        </p:nvGrpSpPr>
        <p:grpSpPr bwMode="auto">
          <a:xfrm>
            <a:off x="5345113" y="4287838"/>
            <a:ext cx="762000" cy="676275"/>
            <a:chOff x="1536" y="384"/>
            <a:chExt cx="480" cy="425"/>
          </a:xfrm>
        </p:grpSpPr>
        <p:pic>
          <p:nvPicPr>
            <p:cNvPr id="4108" name="Picture 79" descr="손가락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9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pic>
        <p:nvPicPr>
          <p:cNvPr id="4102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950" y="1527175"/>
            <a:ext cx="8886825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990600" y="5105400"/>
            <a:ext cx="1647825" cy="3683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104" name="Group 78"/>
          <p:cNvGrpSpPr>
            <a:grpSpLocks/>
          </p:cNvGrpSpPr>
          <p:nvPr/>
        </p:nvGrpSpPr>
        <p:grpSpPr bwMode="auto">
          <a:xfrm>
            <a:off x="1325563" y="5297488"/>
            <a:ext cx="762000" cy="676275"/>
            <a:chOff x="1536" y="384"/>
            <a:chExt cx="480" cy="425"/>
          </a:xfrm>
        </p:grpSpPr>
        <p:pic>
          <p:nvPicPr>
            <p:cNvPr id="4106" name="Picture 79" descr="손가락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7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4105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1.1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관리시스템 접속방법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사용자등록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5123" name="TextBox 30"/>
          <p:cNvSpPr txBox="1">
            <a:spLocks noChangeArrowheads="1"/>
          </p:cNvSpPr>
          <p:nvPr/>
        </p:nvSpPr>
        <p:spPr bwMode="auto">
          <a:xfrm>
            <a:off x="365125" y="1173163"/>
            <a:ext cx="9097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Tx/>
              <a:buAutoNum type="arabicParenR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사이트 최초 접속하면 이하 로그인 화면이 표시된다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228600" indent="-228600">
              <a:buFontTx/>
              <a:buAutoNum type="arabicParenR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사용자 등록을 위하여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회원가입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버튼을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124" name="Group 194"/>
          <p:cNvGrpSpPr>
            <a:grpSpLocks/>
          </p:cNvGrpSpPr>
          <p:nvPr/>
        </p:nvGrpSpPr>
        <p:grpSpPr bwMode="auto">
          <a:xfrm>
            <a:off x="365125" y="1687513"/>
            <a:ext cx="8959850" cy="301625"/>
            <a:chOff x="181" y="1369"/>
            <a:chExt cx="5933" cy="190"/>
          </a:xfrm>
        </p:grpSpPr>
        <p:pic>
          <p:nvPicPr>
            <p:cNvPr id="5132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3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로그인 화면</a:t>
              </a:r>
            </a:p>
          </p:txBody>
        </p:sp>
      </p:grpSp>
      <p:pic>
        <p:nvPicPr>
          <p:cNvPr id="5125" name="Picture 8" descr="F:\국가안전대진단\화면\1. 로그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6350" y="2055813"/>
            <a:ext cx="7353300" cy="41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4138" y="3167063"/>
            <a:ext cx="4967287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5010150" y="4156075"/>
            <a:ext cx="1019175" cy="3683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128" name="Group 78"/>
          <p:cNvGrpSpPr>
            <a:grpSpLocks/>
          </p:cNvGrpSpPr>
          <p:nvPr/>
        </p:nvGrpSpPr>
        <p:grpSpPr bwMode="auto">
          <a:xfrm>
            <a:off x="5345113" y="4329113"/>
            <a:ext cx="762000" cy="676275"/>
            <a:chOff x="1536" y="384"/>
            <a:chExt cx="480" cy="425"/>
          </a:xfrm>
        </p:grpSpPr>
        <p:pic>
          <p:nvPicPr>
            <p:cNvPr id="5130" name="Picture 79" descr="손가락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1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5129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- 2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3" cstate="print"/>
          <a:srcRect r="21889"/>
          <a:stretch>
            <a:fillRect/>
          </a:stretch>
        </p:blipFill>
        <p:spPr bwMode="auto">
          <a:xfrm>
            <a:off x="365125" y="1257300"/>
            <a:ext cx="61976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103"/>
          <p:cNvGraphicFramePr>
            <a:graphicFrameLocks noGrp="1"/>
          </p:cNvGraphicFramePr>
          <p:nvPr/>
        </p:nvGraphicFramePr>
        <p:xfrm>
          <a:off x="6743700" y="1233488"/>
          <a:ext cx="2719388" cy="5035551"/>
        </p:xfrm>
        <a:graphic>
          <a:graphicData uri="http://schemas.openxmlformats.org/drawingml/2006/table">
            <a:tbl>
              <a:tblPr/>
              <a:tblGrid>
                <a:gridCol w="571499"/>
                <a:gridCol w="2147889"/>
              </a:tblGrid>
              <a:tr h="630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⑴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사용할 아이디를 입력한다</a:t>
                      </a:r>
                    </a:p>
                  </a:txBody>
                  <a:tcPr marL="91432" marR="91432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42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⑵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사용할 비밀번호를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91432" marR="91432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9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⑶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에서 입력한 비밀번호를 다시 입력한다</a:t>
                      </a:r>
                      <a:endParaRPr lang="en-US" altLang="ko-KR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70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⑷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사용자의 실명을 입력한다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273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사용자의 소속을 입력한다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첫번째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선택박스는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중앙부처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지자체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공공기관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을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선택박스는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첫번째를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선택한 정보에 맞는 정보가 표시된다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첫번째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선택박스를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공공기관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선택하면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선택박스는 직접 입력할 수 있는 입력 박스로 변경된다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91432" marR="91432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⑹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가입 신청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3117850" y="2276475"/>
            <a:ext cx="923925" cy="2095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⑴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117850" y="2813050"/>
            <a:ext cx="923925" cy="2063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⑶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117850" y="3073400"/>
            <a:ext cx="923925" cy="2047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⑷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49588" y="3322638"/>
            <a:ext cx="1400175" cy="23018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⑸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63675" y="3581400"/>
            <a:ext cx="2505075" cy="29051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⑹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6175" name="Group 194"/>
          <p:cNvGrpSpPr>
            <a:grpSpLocks/>
          </p:cNvGrpSpPr>
          <p:nvPr/>
        </p:nvGrpSpPr>
        <p:grpSpPr bwMode="auto">
          <a:xfrm>
            <a:off x="365125" y="809625"/>
            <a:ext cx="8959850" cy="301625"/>
            <a:chOff x="181" y="1369"/>
            <a:chExt cx="5933" cy="190"/>
          </a:xfrm>
        </p:grpSpPr>
        <p:pic>
          <p:nvPicPr>
            <p:cNvPr id="6178" name="Picture 195" descr="s_tit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9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사용자 등록</a:t>
              </a: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3117850" y="2533650"/>
            <a:ext cx="923925" cy="2476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⑵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77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- 3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94"/>
          <p:cNvGrpSpPr>
            <a:grpSpLocks/>
          </p:cNvGrpSpPr>
          <p:nvPr/>
        </p:nvGrpSpPr>
        <p:grpSpPr bwMode="auto">
          <a:xfrm>
            <a:off x="365125" y="1587500"/>
            <a:ext cx="8959850" cy="301625"/>
            <a:chOff x="181" y="1369"/>
            <a:chExt cx="5933" cy="190"/>
          </a:xfrm>
        </p:grpSpPr>
        <p:pic>
          <p:nvPicPr>
            <p:cNvPr id="7180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1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로그인 화면</a:t>
              </a:r>
            </a:p>
          </p:txBody>
        </p:sp>
      </p:grpSp>
      <p:pic>
        <p:nvPicPr>
          <p:cNvPr id="7171" name="Picture 8" descr="F:\국가안전대진단\화면\1. 로그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6350" y="1989138"/>
            <a:ext cx="7353300" cy="41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4138" y="3100388"/>
            <a:ext cx="4967287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5991225" y="4108450"/>
            <a:ext cx="1019175" cy="3683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7174" name="Group 78"/>
          <p:cNvGrpSpPr>
            <a:grpSpLocks/>
          </p:cNvGrpSpPr>
          <p:nvPr/>
        </p:nvGrpSpPr>
        <p:grpSpPr bwMode="auto">
          <a:xfrm>
            <a:off x="6326188" y="4281488"/>
            <a:ext cx="762000" cy="676275"/>
            <a:chOff x="1536" y="384"/>
            <a:chExt cx="480" cy="425"/>
          </a:xfrm>
        </p:grpSpPr>
        <p:pic>
          <p:nvPicPr>
            <p:cNvPr id="7178" name="Picture 79" descr="손가락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9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7175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- 4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7176" name="TextBox 4"/>
          <p:cNvSpPr txBox="1">
            <a:spLocks noChangeArrowheads="1"/>
          </p:cNvSpPr>
          <p:nvPr/>
        </p:nvSpPr>
        <p:spPr bwMode="auto">
          <a:xfrm>
            <a:off x="255588" y="796925"/>
            <a:ext cx="92249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1.2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관리시스템 접속방법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로그인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7177" name="TextBox 30"/>
          <p:cNvSpPr txBox="1">
            <a:spLocks noChangeArrowheads="1"/>
          </p:cNvSpPr>
          <p:nvPr/>
        </p:nvSpPr>
        <p:spPr bwMode="auto">
          <a:xfrm>
            <a:off x="492125" y="119856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등록한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아이디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비밀번호를 입력하고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로그인 버튼을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94"/>
          <p:cNvGrpSpPr>
            <a:grpSpLocks/>
          </p:cNvGrpSpPr>
          <p:nvPr/>
        </p:nvGrpSpPr>
        <p:grpSpPr bwMode="auto">
          <a:xfrm>
            <a:off x="365125" y="1114425"/>
            <a:ext cx="8959850" cy="301625"/>
            <a:chOff x="181" y="1369"/>
            <a:chExt cx="5933" cy="190"/>
          </a:xfrm>
        </p:grpSpPr>
        <p:pic>
          <p:nvPicPr>
            <p:cNvPr id="8198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9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메인 화면</a:t>
              </a:r>
            </a:p>
          </p:txBody>
        </p:sp>
      </p:grpSp>
      <p:pic>
        <p:nvPicPr>
          <p:cNvPr id="8195" name="Picture 8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013" y="1522413"/>
            <a:ext cx="8418512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- 5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8197" name="TextBox 30"/>
          <p:cNvSpPr txBox="1">
            <a:spLocks noChangeArrowheads="1"/>
          </p:cNvSpPr>
          <p:nvPr/>
        </p:nvSpPr>
        <p:spPr bwMode="auto">
          <a:xfrm>
            <a:off x="365125" y="768350"/>
            <a:ext cx="89074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입력한 아이디와 패스워드가 적합한 경우 아래의 메인 화면으로 접속된다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시스템 구성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메뉴구성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566738" y="1341438"/>
            <a:ext cx="1809750" cy="3905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국가안전대진단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566738" y="2852738"/>
            <a:ext cx="1809750" cy="438150"/>
          </a:xfrm>
          <a:prstGeom prst="flowChartDisplay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메인 화면</a:t>
            </a:r>
            <a:endParaRPr lang="ko-KR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 flipH="1">
            <a:off x="1471613" y="1741488"/>
            <a:ext cx="0" cy="116840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3376613" y="3973513"/>
            <a:ext cx="2471737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집중기간외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진단</a:t>
            </a:r>
            <a:endParaRPr lang="ko-KR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376613" y="5237163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안전진단 통계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" name="꺾인 연결선 5128"/>
          <p:cNvCxnSpPr>
            <a:cxnSpLocks noChangeShapeType="1"/>
            <a:stCxn id="4" idx="3"/>
            <a:endCxn id="8" idx="1"/>
          </p:cNvCxnSpPr>
          <p:nvPr/>
        </p:nvCxnSpPr>
        <p:spPr bwMode="auto">
          <a:xfrm>
            <a:off x="2376488" y="3071813"/>
            <a:ext cx="1000125" cy="2359025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14" name="꺾인 연결선 5128"/>
          <p:cNvCxnSpPr>
            <a:cxnSpLocks noChangeShapeType="1"/>
            <a:stCxn id="4" idx="3"/>
            <a:endCxn id="15" idx="1"/>
          </p:cNvCxnSpPr>
          <p:nvPr/>
        </p:nvCxnSpPr>
        <p:spPr bwMode="auto">
          <a:xfrm flipV="1">
            <a:off x="2376488" y="2654300"/>
            <a:ext cx="1000125" cy="417513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5" name="Rectangle 46"/>
          <p:cNvSpPr>
            <a:spLocks noChangeArrowheads="1"/>
          </p:cNvSpPr>
          <p:nvPr/>
        </p:nvSpPr>
        <p:spPr bwMode="auto">
          <a:xfrm>
            <a:off x="3376613" y="2460625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국가안전대진단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5128"/>
          <p:cNvCxnSpPr>
            <a:cxnSpLocks noChangeShapeType="1"/>
            <a:stCxn id="4" idx="3"/>
            <a:endCxn id="5" idx="1"/>
          </p:cNvCxnSpPr>
          <p:nvPr/>
        </p:nvCxnSpPr>
        <p:spPr bwMode="auto">
          <a:xfrm>
            <a:off x="2376488" y="3071813"/>
            <a:ext cx="1000125" cy="1095375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2" name="Rectangle 46"/>
          <p:cNvSpPr>
            <a:spLocks noChangeArrowheads="1"/>
          </p:cNvSpPr>
          <p:nvPr/>
        </p:nvSpPr>
        <p:spPr bwMode="auto">
          <a:xfrm>
            <a:off x="6491288" y="2114550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시설점검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Rectangle 46"/>
          <p:cNvSpPr>
            <a:spLocks noChangeArrowheads="1"/>
          </p:cNvSpPr>
          <p:nvPr/>
        </p:nvSpPr>
        <p:spPr bwMode="auto">
          <a:xfrm>
            <a:off x="6491288" y="2970213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점검진행관리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Rectangle 46"/>
          <p:cNvSpPr>
            <a:spLocks noChangeArrowheads="1"/>
          </p:cNvSpPr>
          <p:nvPr/>
        </p:nvSpPr>
        <p:spPr bwMode="auto">
          <a:xfrm>
            <a:off x="6491288" y="3619500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시설점검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Rectangle 46"/>
          <p:cNvSpPr>
            <a:spLocks noChangeArrowheads="1"/>
          </p:cNvSpPr>
          <p:nvPr/>
        </p:nvSpPr>
        <p:spPr bwMode="auto">
          <a:xfrm>
            <a:off x="6491288" y="4475163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점검진행관리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꺾인 연결선 5128"/>
          <p:cNvCxnSpPr>
            <a:cxnSpLocks noChangeShapeType="1"/>
            <a:stCxn id="15" idx="3"/>
            <a:endCxn id="32" idx="1"/>
          </p:cNvCxnSpPr>
          <p:nvPr/>
        </p:nvCxnSpPr>
        <p:spPr bwMode="auto">
          <a:xfrm flipV="1">
            <a:off x="5846763" y="2308225"/>
            <a:ext cx="644525" cy="346075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39" name="꺾인 연결선 5128"/>
          <p:cNvCxnSpPr>
            <a:cxnSpLocks noChangeShapeType="1"/>
            <a:stCxn id="15" idx="3"/>
            <a:endCxn id="33" idx="1"/>
          </p:cNvCxnSpPr>
          <p:nvPr/>
        </p:nvCxnSpPr>
        <p:spPr bwMode="auto">
          <a:xfrm>
            <a:off x="5846763" y="2654300"/>
            <a:ext cx="644525" cy="509588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42" name="꺾인 연결선 5128"/>
          <p:cNvCxnSpPr>
            <a:cxnSpLocks noChangeShapeType="1"/>
            <a:stCxn id="5" idx="3"/>
            <a:endCxn id="34" idx="1"/>
          </p:cNvCxnSpPr>
          <p:nvPr/>
        </p:nvCxnSpPr>
        <p:spPr bwMode="auto">
          <a:xfrm flipV="1">
            <a:off x="5848350" y="3813175"/>
            <a:ext cx="642938" cy="354013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45" name="꺾인 연결선 5128"/>
          <p:cNvCxnSpPr>
            <a:cxnSpLocks noChangeShapeType="1"/>
            <a:stCxn id="5" idx="3"/>
            <a:endCxn id="35" idx="1"/>
          </p:cNvCxnSpPr>
          <p:nvPr/>
        </p:nvCxnSpPr>
        <p:spPr bwMode="auto">
          <a:xfrm>
            <a:off x="5848350" y="4167188"/>
            <a:ext cx="642938" cy="501650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3378200" y="1354138"/>
            <a:ext cx="2470150" cy="387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사용자 등록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Line 20"/>
          <p:cNvSpPr>
            <a:spLocks noChangeShapeType="1"/>
          </p:cNvSpPr>
          <p:nvPr/>
        </p:nvSpPr>
        <p:spPr bwMode="auto">
          <a:xfrm>
            <a:off x="2376488" y="1547813"/>
            <a:ext cx="1001712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9238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- 6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시스템 구성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기능화면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graphicFrame>
        <p:nvGraphicFramePr>
          <p:cNvPr id="7" name="Group 103"/>
          <p:cNvGraphicFramePr>
            <a:graphicFrameLocks noGrp="1"/>
          </p:cNvGraphicFramePr>
          <p:nvPr/>
        </p:nvGraphicFramePr>
        <p:xfrm>
          <a:off x="6507163" y="1624013"/>
          <a:ext cx="2741612" cy="4005263"/>
        </p:xfrm>
        <a:graphic>
          <a:graphicData uri="http://schemas.openxmlformats.org/drawingml/2006/table">
            <a:tbl>
              <a:tblPr/>
              <a:tblGrid>
                <a:gridCol w="827502"/>
                <a:gridCol w="1914110"/>
              </a:tblGrid>
              <a:tr h="685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1" dirty="0" smtClean="0"/>
                        <a:t>①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메뉴바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5" marB="45715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상단 선택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Menu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의 표시 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imes New Roman" pitchFamily="18" charset="0"/>
                      </a:endParaRPr>
                    </a:p>
                  </a:txBody>
                  <a:tcPr marL="91432" marR="91432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37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1" dirty="0" smtClean="0"/>
                        <a:t>②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사용자 </a:t>
                      </a:r>
                    </a:p>
                  </a:txBody>
                  <a:tcPr marL="91432" marR="91432" marT="45715" marB="45715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로그인한 사용자의 이름 과 로그아웃 버튼 표시</a:t>
                      </a:r>
                    </a:p>
                  </a:txBody>
                  <a:tcPr marL="91432" marR="91432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69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1" dirty="0" smtClean="0"/>
                        <a:t>③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좌측메뉴</a:t>
                      </a:r>
                    </a:p>
                  </a:txBody>
                  <a:tcPr marL="91432" marR="91432" marT="45715" marB="45715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좌측의 세부 메뉴 표시</a:t>
                      </a:r>
                    </a:p>
                  </a:txBody>
                  <a:tcPr marL="91432" marR="91432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62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검색조건</a:t>
                      </a:r>
                    </a:p>
                  </a:txBody>
                  <a:tcPr marL="91432" marR="91432" marT="45715" marB="45715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 점검내역을 조회하기 위한 검색조건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검색결과의 엑셀출력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216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검색결과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5" marB="45715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검색조건을 선택하고 검색 버튼을 클릭하면 해당조건에 맞는 정보 조회</a:t>
                      </a:r>
                    </a:p>
                  </a:txBody>
                  <a:tcPr marL="91432" marR="91432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263" name="Group 194"/>
          <p:cNvGrpSpPr>
            <a:grpSpLocks/>
          </p:cNvGrpSpPr>
          <p:nvPr/>
        </p:nvGrpSpPr>
        <p:grpSpPr bwMode="auto">
          <a:xfrm>
            <a:off x="288925" y="1209675"/>
            <a:ext cx="8959850" cy="301625"/>
            <a:chOff x="181" y="1369"/>
            <a:chExt cx="5933" cy="190"/>
          </a:xfrm>
        </p:grpSpPr>
        <p:pic>
          <p:nvPicPr>
            <p:cNvPr id="10286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7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화면 구성</a:t>
              </a:r>
            </a:p>
          </p:txBody>
        </p:sp>
      </p:grpSp>
      <p:pic>
        <p:nvPicPr>
          <p:cNvPr id="10264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704975"/>
            <a:ext cx="591661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65" name="Group 104"/>
          <p:cNvGrpSpPr>
            <a:grpSpLocks/>
          </p:cNvGrpSpPr>
          <p:nvPr/>
        </p:nvGrpSpPr>
        <p:grpSpPr bwMode="auto">
          <a:xfrm>
            <a:off x="3810000" y="2925763"/>
            <a:ext cx="762000" cy="674687"/>
            <a:chOff x="1536" y="384"/>
            <a:chExt cx="480" cy="425"/>
          </a:xfrm>
        </p:grpSpPr>
        <p:pic>
          <p:nvPicPr>
            <p:cNvPr id="10284" name="Picture 105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5" name="Rectangle 106"/>
            <p:cNvSpPr>
              <a:spLocks noChangeArrowheads="1"/>
            </p:cNvSpPr>
            <p:nvPr/>
          </p:nvSpPr>
          <p:spPr bwMode="auto">
            <a:xfrm>
              <a:off x="1628" y="484"/>
              <a:ext cx="1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000" b="1"/>
                <a:t>④</a:t>
              </a:r>
            </a:p>
          </p:txBody>
        </p:sp>
      </p:grpSp>
      <p:grpSp>
        <p:nvGrpSpPr>
          <p:cNvPr id="10266" name="Group 104"/>
          <p:cNvGrpSpPr>
            <a:grpSpLocks/>
          </p:cNvGrpSpPr>
          <p:nvPr/>
        </p:nvGrpSpPr>
        <p:grpSpPr bwMode="auto">
          <a:xfrm>
            <a:off x="3390900" y="4264025"/>
            <a:ext cx="762000" cy="674688"/>
            <a:chOff x="1536" y="384"/>
            <a:chExt cx="480" cy="425"/>
          </a:xfrm>
        </p:grpSpPr>
        <p:pic>
          <p:nvPicPr>
            <p:cNvPr id="10282" name="Picture 105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3" name="Rectangle 106"/>
            <p:cNvSpPr>
              <a:spLocks noChangeArrowheads="1"/>
            </p:cNvSpPr>
            <p:nvPr/>
          </p:nvSpPr>
          <p:spPr bwMode="auto">
            <a:xfrm>
              <a:off x="1628" y="484"/>
              <a:ext cx="1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000" b="1"/>
                <a:t>⑤</a:t>
              </a: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339725" y="1646238"/>
            <a:ext cx="6000750" cy="3683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0268" name="Group 78"/>
          <p:cNvGrpSpPr>
            <a:grpSpLocks/>
          </p:cNvGrpSpPr>
          <p:nvPr/>
        </p:nvGrpSpPr>
        <p:grpSpPr bwMode="auto">
          <a:xfrm>
            <a:off x="2430463" y="1716088"/>
            <a:ext cx="762000" cy="676275"/>
            <a:chOff x="1536" y="384"/>
            <a:chExt cx="480" cy="425"/>
          </a:xfrm>
        </p:grpSpPr>
        <p:pic>
          <p:nvPicPr>
            <p:cNvPr id="10280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1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000" b="1"/>
                <a:t>①</a:t>
              </a: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349250" y="2619375"/>
            <a:ext cx="1069975" cy="6445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49250" y="2054225"/>
            <a:ext cx="1069975" cy="4032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0271" name="Group 83"/>
          <p:cNvGrpSpPr>
            <a:grpSpLocks/>
          </p:cNvGrpSpPr>
          <p:nvPr/>
        </p:nvGrpSpPr>
        <p:grpSpPr bwMode="auto">
          <a:xfrm>
            <a:off x="731838" y="2119313"/>
            <a:ext cx="762000" cy="676275"/>
            <a:chOff x="1536" y="384"/>
            <a:chExt cx="480" cy="425"/>
          </a:xfrm>
        </p:grpSpPr>
        <p:pic>
          <p:nvPicPr>
            <p:cNvPr id="10278" name="Picture 84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79" name="Rectangle 85"/>
            <p:cNvSpPr>
              <a:spLocks noChangeArrowheads="1"/>
            </p:cNvSpPr>
            <p:nvPr/>
          </p:nvSpPr>
          <p:spPr bwMode="auto">
            <a:xfrm>
              <a:off x="1628" y="484"/>
              <a:ext cx="1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000" b="1"/>
                <a:t>②</a:t>
              </a:r>
            </a:p>
          </p:txBody>
        </p:sp>
      </p:grpSp>
      <p:grpSp>
        <p:nvGrpSpPr>
          <p:cNvPr id="10272" name="Group 86"/>
          <p:cNvGrpSpPr>
            <a:grpSpLocks/>
          </p:cNvGrpSpPr>
          <p:nvPr/>
        </p:nvGrpSpPr>
        <p:grpSpPr bwMode="auto">
          <a:xfrm>
            <a:off x="877888" y="2795588"/>
            <a:ext cx="762000" cy="673100"/>
            <a:chOff x="1536" y="384"/>
            <a:chExt cx="480" cy="425"/>
          </a:xfrm>
        </p:grpSpPr>
        <p:pic>
          <p:nvPicPr>
            <p:cNvPr id="10276" name="Picture 87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77" name="Rectangle 88"/>
            <p:cNvSpPr>
              <a:spLocks noChangeArrowheads="1"/>
            </p:cNvSpPr>
            <p:nvPr/>
          </p:nvSpPr>
          <p:spPr bwMode="auto">
            <a:xfrm>
              <a:off x="1628" y="484"/>
              <a:ext cx="1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000" b="1"/>
                <a:t>③</a:t>
              </a:r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1419225" y="2603500"/>
            <a:ext cx="4813300" cy="7254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1419225" y="3495675"/>
            <a:ext cx="4813300" cy="20510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75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- 7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3.1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대상등록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개별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11267" name="Group 194"/>
          <p:cNvGrpSpPr>
            <a:grpSpLocks/>
          </p:cNvGrpSpPr>
          <p:nvPr/>
        </p:nvGrpSpPr>
        <p:grpSpPr bwMode="auto">
          <a:xfrm>
            <a:off x="288925" y="1209675"/>
            <a:ext cx="8959850" cy="301625"/>
            <a:chOff x="181" y="1369"/>
            <a:chExt cx="5933" cy="190"/>
          </a:xfrm>
        </p:grpSpPr>
        <p:pic>
          <p:nvPicPr>
            <p:cNvPr id="11274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5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대상등록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개별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 대상의 개별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등록</a:t>
              </a:r>
            </a:p>
          </p:txBody>
        </p:sp>
      </p:grpSp>
      <p:pic>
        <p:nvPicPr>
          <p:cNvPr id="11268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704975"/>
            <a:ext cx="88582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3781425" y="3371850"/>
            <a:ext cx="1019175" cy="2571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1270" name="Group 78"/>
          <p:cNvGrpSpPr>
            <a:grpSpLocks/>
          </p:cNvGrpSpPr>
          <p:nvPr/>
        </p:nvGrpSpPr>
        <p:grpSpPr bwMode="auto">
          <a:xfrm>
            <a:off x="4125913" y="3392488"/>
            <a:ext cx="762000" cy="676275"/>
            <a:chOff x="1536" y="384"/>
            <a:chExt cx="480" cy="425"/>
          </a:xfrm>
        </p:grpSpPr>
        <p:pic>
          <p:nvPicPr>
            <p:cNvPr id="11272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3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11271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- 8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94"/>
          <p:cNvGrpSpPr>
            <a:grpSpLocks/>
          </p:cNvGrpSpPr>
          <p:nvPr/>
        </p:nvGrpSpPr>
        <p:grpSpPr bwMode="auto">
          <a:xfrm>
            <a:off x="279400" y="809625"/>
            <a:ext cx="9045575" cy="301625"/>
            <a:chOff x="181" y="1369"/>
            <a:chExt cx="5933" cy="190"/>
          </a:xfrm>
        </p:grpSpPr>
        <p:pic>
          <p:nvPicPr>
            <p:cNvPr id="12328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9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대상등록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개별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 대상의 개별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등록</a:t>
              </a:r>
            </a:p>
          </p:txBody>
        </p:sp>
      </p:grpSp>
      <p:pic>
        <p:nvPicPr>
          <p:cNvPr id="12291" name="Picture 2" descr="F:\국가안전대진단\화면\4. 시설물점검사항 등록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400" y="1492250"/>
            <a:ext cx="6365875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103"/>
          <p:cNvGraphicFramePr>
            <a:graphicFrameLocks noGrp="1"/>
          </p:cNvGraphicFramePr>
          <p:nvPr/>
        </p:nvGraphicFramePr>
        <p:xfrm>
          <a:off x="6743700" y="1204913"/>
          <a:ext cx="2719388" cy="5059367"/>
        </p:xfrm>
        <a:graphic>
          <a:graphicData uri="http://schemas.openxmlformats.org/drawingml/2006/table">
            <a:tbl>
              <a:tblPr/>
              <a:tblGrid>
                <a:gridCol w="409575"/>
                <a:gridCol w="2309813"/>
              </a:tblGrid>
              <a:tr h="9631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⑴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시설물의 점검 분야를 선택하고 해당점검분야에 맞는 점검대상을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해당시설물의 중앙부처 중 소관부처를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imes New Roman" pitchFamily="18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746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⑵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시설물의 관리 주체 선택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첫번째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선택박스는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중앙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지자체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공공기관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을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선택박스는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첫번째를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선택한 정보에 맞는 정보가 표시된다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첫번째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선택박스를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공공기관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선택하면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두번째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선택박스는 직접 입력할 수 있는 입력 박스로 변경된다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해당관리주체에 맞는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담당자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를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⑶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시설물의 소재지를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39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⑷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해당 시설물의 명칭을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5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시설의 소유 주체를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⑹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시특법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기타를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⑺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0" marB="4571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‘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등록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’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버튼을 눌러 등록한다</a:t>
                      </a: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438275" y="2400300"/>
            <a:ext cx="5108575" cy="8001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⑴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438275" y="3500438"/>
            <a:ext cx="5108575" cy="3254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⑵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438275" y="3887788"/>
            <a:ext cx="2505075" cy="2746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⑶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041775" y="3887788"/>
            <a:ext cx="2505075" cy="2746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⑷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438275" y="4213225"/>
            <a:ext cx="2505075" cy="23971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⑸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041775" y="4213225"/>
            <a:ext cx="2505075" cy="23971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⑹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334000" y="4657725"/>
            <a:ext cx="600075" cy="29051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⑺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325" name="Picture 4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81475" y="2752725"/>
            <a:ext cx="174783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6" name="Picture 4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62450" y="2771775"/>
            <a:ext cx="401638" cy="16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7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- 9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3.2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대상등록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엑셀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13315" name="Group 194"/>
          <p:cNvGrpSpPr>
            <a:grpSpLocks/>
          </p:cNvGrpSpPr>
          <p:nvPr/>
        </p:nvGrpSpPr>
        <p:grpSpPr bwMode="auto">
          <a:xfrm>
            <a:off x="307975" y="1247775"/>
            <a:ext cx="8959850" cy="301625"/>
            <a:chOff x="181" y="1369"/>
            <a:chExt cx="5933" cy="190"/>
          </a:xfrm>
        </p:grpSpPr>
        <p:pic>
          <p:nvPicPr>
            <p:cNvPr id="13324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5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20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대상등록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엑셀을 이용한 국가안전대진단 대상의 일괄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등록 </a:t>
              </a:r>
            </a:p>
          </p:txBody>
        </p:sp>
      </p:grpSp>
      <p:pic>
        <p:nvPicPr>
          <p:cNvPr id="13316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895475"/>
            <a:ext cx="8858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990725" y="3340100"/>
            <a:ext cx="942975" cy="2571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3318" name="Group 78"/>
          <p:cNvGrpSpPr>
            <a:grpSpLocks/>
          </p:cNvGrpSpPr>
          <p:nvPr/>
        </p:nvGrpSpPr>
        <p:grpSpPr bwMode="auto">
          <a:xfrm>
            <a:off x="2411413" y="3386138"/>
            <a:ext cx="762000" cy="676275"/>
            <a:chOff x="1536" y="384"/>
            <a:chExt cx="480" cy="425"/>
          </a:xfrm>
        </p:grpSpPr>
        <p:pic>
          <p:nvPicPr>
            <p:cNvPr id="13322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3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13319" name="TextBox 30"/>
          <p:cNvSpPr txBox="1">
            <a:spLocks noChangeArrowheads="1"/>
          </p:cNvSpPr>
          <p:nvPr/>
        </p:nvSpPr>
        <p:spPr bwMode="auto">
          <a:xfrm>
            <a:off x="288925" y="157321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1) ‘Excel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양식다운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버튼을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20" name="TextBox 30"/>
          <p:cNvSpPr txBox="1">
            <a:spLocks noChangeArrowheads="1"/>
          </p:cNvSpPr>
          <p:nvPr/>
        </p:nvSpPr>
        <p:spPr bwMode="auto">
          <a:xfrm>
            <a:off x="288925" y="597376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2) 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양식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시설물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안전점검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엑셀서식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.xls)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을 저장한다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21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- 10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94"/>
          <p:cNvGrpSpPr>
            <a:grpSpLocks/>
          </p:cNvGrpSpPr>
          <p:nvPr/>
        </p:nvGrpSpPr>
        <p:grpSpPr bwMode="auto">
          <a:xfrm>
            <a:off x="307975" y="844550"/>
            <a:ext cx="8959850" cy="301625"/>
            <a:chOff x="181" y="1369"/>
            <a:chExt cx="5933" cy="190"/>
          </a:xfrm>
        </p:grpSpPr>
        <p:pic>
          <p:nvPicPr>
            <p:cNvPr id="14347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8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-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대상등록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엑셀을 이용한 국가안전대진단 대상의 일괄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등록 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1990725" y="2873375"/>
            <a:ext cx="942975" cy="2571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4340" name="Group 78"/>
          <p:cNvGrpSpPr>
            <a:grpSpLocks/>
          </p:cNvGrpSpPr>
          <p:nvPr/>
        </p:nvGrpSpPr>
        <p:grpSpPr bwMode="auto">
          <a:xfrm>
            <a:off x="2335213" y="2894013"/>
            <a:ext cx="762000" cy="676275"/>
            <a:chOff x="1536" y="384"/>
            <a:chExt cx="480" cy="425"/>
          </a:xfrm>
        </p:grpSpPr>
        <p:pic>
          <p:nvPicPr>
            <p:cNvPr id="14345" name="Picture 79" descr="손가락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6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" y="1557338"/>
            <a:ext cx="8953500" cy="444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Box 30"/>
          <p:cNvSpPr txBox="1">
            <a:spLocks noChangeArrowheads="1"/>
          </p:cNvSpPr>
          <p:nvPr/>
        </p:nvSpPr>
        <p:spPr bwMode="auto">
          <a:xfrm>
            <a:off x="314325" y="1201738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3)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엑셀 파일에 대상을 직접 입력한다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7175" y="1473200"/>
            <a:ext cx="9077325" cy="6000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344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- 11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94"/>
          <p:cNvGrpSpPr>
            <a:grpSpLocks/>
          </p:cNvGrpSpPr>
          <p:nvPr/>
        </p:nvGrpSpPr>
        <p:grpSpPr bwMode="auto">
          <a:xfrm>
            <a:off x="307975" y="803275"/>
            <a:ext cx="8959850" cy="301625"/>
            <a:chOff x="181" y="1369"/>
            <a:chExt cx="5933" cy="190"/>
          </a:xfrm>
        </p:grpSpPr>
        <p:pic>
          <p:nvPicPr>
            <p:cNvPr id="15372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3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87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대상등록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엑셀을 이용한 국가안전대진단 대상의 일괄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등록 </a:t>
              </a:r>
            </a:p>
          </p:txBody>
        </p:sp>
      </p:grpSp>
      <p:pic>
        <p:nvPicPr>
          <p:cNvPr id="15363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509713"/>
            <a:ext cx="8858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2867025" y="2967038"/>
            <a:ext cx="942975" cy="2571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5365" name="Group 78"/>
          <p:cNvGrpSpPr>
            <a:grpSpLocks/>
          </p:cNvGrpSpPr>
          <p:nvPr/>
        </p:nvGrpSpPr>
        <p:grpSpPr bwMode="auto">
          <a:xfrm>
            <a:off x="3211513" y="2987675"/>
            <a:ext cx="762000" cy="676275"/>
            <a:chOff x="1536" y="384"/>
            <a:chExt cx="480" cy="425"/>
          </a:xfrm>
        </p:grpSpPr>
        <p:pic>
          <p:nvPicPr>
            <p:cNvPr id="15370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1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15366" name="TextBox 30"/>
          <p:cNvSpPr txBox="1">
            <a:spLocks noChangeArrowheads="1"/>
          </p:cNvSpPr>
          <p:nvPr/>
        </p:nvSpPr>
        <p:spPr bwMode="auto">
          <a:xfrm>
            <a:off x="288925" y="1187450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4) ‘Excel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일괄등록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버튼을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7" name="TextBox 30"/>
          <p:cNvSpPr txBox="1">
            <a:spLocks noChangeArrowheads="1"/>
          </p:cNvSpPr>
          <p:nvPr/>
        </p:nvSpPr>
        <p:spPr bwMode="auto">
          <a:xfrm>
            <a:off x="288925" y="5588000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5)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편집한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파일을 등록한다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81475" y="3087688"/>
            <a:ext cx="2105025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- 12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4.1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점검결과 입력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개별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16387" name="Group 194"/>
          <p:cNvGrpSpPr>
            <a:grpSpLocks/>
          </p:cNvGrpSpPr>
          <p:nvPr/>
        </p:nvGrpSpPr>
        <p:grpSpPr bwMode="auto">
          <a:xfrm>
            <a:off x="288925" y="1209675"/>
            <a:ext cx="8959850" cy="301625"/>
            <a:chOff x="181" y="1369"/>
            <a:chExt cx="5933" cy="190"/>
          </a:xfrm>
        </p:grpSpPr>
        <p:pic>
          <p:nvPicPr>
            <p:cNvPr id="16395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6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개별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 점검결과의 대상별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</a:t>
              </a:r>
            </a:p>
          </p:txBody>
        </p:sp>
      </p:grpSp>
      <p:pic>
        <p:nvPicPr>
          <p:cNvPr id="16388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905000"/>
            <a:ext cx="88582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2336800" y="4051300"/>
            <a:ext cx="457200" cy="177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6390" name="Group 78"/>
          <p:cNvGrpSpPr>
            <a:grpSpLocks/>
          </p:cNvGrpSpPr>
          <p:nvPr/>
        </p:nvGrpSpPr>
        <p:grpSpPr bwMode="auto">
          <a:xfrm>
            <a:off x="2525713" y="4002088"/>
            <a:ext cx="762000" cy="676275"/>
            <a:chOff x="1536" y="384"/>
            <a:chExt cx="480" cy="425"/>
          </a:xfrm>
        </p:grpSpPr>
        <p:pic>
          <p:nvPicPr>
            <p:cNvPr id="16393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16391" name="TextBox 30"/>
          <p:cNvSpPr txBox="1">
            <a:spLocks noChangeArrowheads="1"/>
          </p:cNvSpPr>
          <p:nvPr/>
        </p:nvSpPr>
        <p:spPr bwMode="auto">
          <a:xfrm>
            <a:off x="288925" y="157321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점검결과를 입력할 해당 시설물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분야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를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2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- 13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94"/>
          <p:cNvGrpSpPr>
            <a:grpSpLocks/>
          </p:cNvGrpSpPr>
          <p:nvPr/>
        </p:nvGrpSpPr>
        <p:grpSpPr bwMode="auto">
          <a:xfrm>
            <a:off x="365125" y="809625"/>
            <a:ext cx="8959850" cy="301625"/>
            <a:chOff x="181" y="1369"/>
            <a:chExt cx="5933" cy="190"/>
          </a:xfrm>
        </p:grpSpPr>
        <p:pic>
          <p:nvPicPr>
            <p:cNvPr id="17418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9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개별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 점검결과의 대상별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</a:t>
              </a:r>
            </a:p>
          </p:txBody>
        </p:sp>
      </p:grpSp>
      <p:pic>
        <p:nvPicPr>
          <p:cNvPr id="17411" name="Picture 2" descr="F:\국가안전대진단\화면\4. 시설물점검사항 등록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1663700"/>
            <a:ext cx="885190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30"/>
          <p:cNvSpPr txBox="1">
            <a:spLocks noChangeArrowheads="1"/>
          </p:cNvSpPr>
          <p:nvPr/>
        </p:nvSpPr>
        <p:spPr bwMode="auto">
          <a:xfrm>
            <a:off x="327025" y="120491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1) ‘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안전점검 및 예산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진행상태 입력하기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를 클릭하여 펼친다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911600" y="5283200"/>
            <a:ext cx="3175000" cy="3175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7414" name="Group 78"/>
          <p:cNvGrpSpPr>
            <a:grpSpLocks/>
          </p:cNvGrpSpPr>
          <p:nvPr/>
        </p:nvGrpSpPr>
        <p:grpSpPr bwMode="auto">
          <a:xfrm>
            <a:off x="5548313" y="5411788"/>
            <a:ext cx="762000" cy="676275"/>
            <a:chOff x="1536" y="384"/>
            <a:chExt cx="480" cy="425"/>
          </a:xfrm>
        </p:grpSpPr>
        <p:pic>
          <p:nvPicPr>
            <p:cNvPr id="17416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7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17415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- 14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94"/>
          <p:cNvGrpSpPr>
            <a:grpSpLocks/>
          </p:cNvGrpSpPr>
          <p:nvPr/>
        </p:nvGrpSpPr>
        <p:grpSpPr bwMode="auto">
          <a:xfrm>
            <a:off x="365125" y="809625"/>
            <a:ext cx="8959850" cy="301625"/>
            <a:chOff x="181" y="1369"/>
            <a:chExt cx="5933" cy="190"/>
          </a:xfrm>
        </p:grpSpPr>
        <p:pic>
          <p:nvPicPr>
            <p:cNvPr id="18470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71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개별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 점검결과의 대상별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</a:t>
              </a:r>
            </a:p>
          </p:txBody>
        </p:sp>
      </p:grpSp>
      <p:graphicFrame>
        <p:nvGraphicFramePr>
          <p:cNvPr id="8" name="Group 103"/>
          <p:cNvGraphicFramePr>
            <a:graphicFrameLocks noGrp="1"/>
          </p:cNvGraphicFramePr>
          <p:nvPr/>
        </p:nvGraphicFramePr>
        <p:xfrm>
          <a:off x="6743700" y="1233488"/>
          <a:ext cx="2719388" cy="5099050"/>
        </p:xfrm>
        <a:graphic>
          <a:graphicData uri="http://schemas.openxmlformats.org/drawingml/2006/table">
            <a:tbl>
              <a:tblPr/>
              <a:tblGrid>
                <a:gridCol w="561974"/>
                <a:gridCol w="2157414"/>
              </a:tblGrid>
              <a:tr h="42669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⑴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시설물을 점검한 날짜를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imes New Roman" pitchFamily="18" charset="0"/>
                      </a:endParaRP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959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⑵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시설물을 점검한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점검자를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”/”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표본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을 먼저 선택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민관합동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점검자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를 선택하고 내용 입력</a:t>
                      </a: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69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⑶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점검인원을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민간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나누어 인원수를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69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⑷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해당시설물의 점검 주체를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민간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31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안전점검 결과에 따른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지적사항을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구조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지적사항과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비구조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지적사항을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나누어 입력하고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각각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몇건씩인지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⑹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 점검결과에 따른 조치 방법을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9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⑺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11" marB="4571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 조치방법이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보강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을 선택한 경우 활성화 됨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 점검결과에 따른 조치를 언제 완료할 것인지를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입력 날짜에 따라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개월 이상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“3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개월 이하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는 자동 선택된다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91432" marR="9143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461" name="Picture 3" descr="F:\국가안전대진단\화면\5. 시설물 점검사항 등록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400" y="1262063"/>
            <a:ext cx="6407150" cy="363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1390650" y="1511300"/>
            <a:ext cx="2505075" cy="2222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⑴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90650" y="1733550"/>
            <a:ext cx="2505075" cy="2190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⑶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895725" y="1743075"/>
            <a:ext cx="2790825" cy="2095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⑷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90650" y="1952625"/>
            <a:ext cx="2505075" cy="7810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⑸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95725" y="1952625"/>
            <a:ext cx="2790825" cy="3905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⑹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906838" y="2352675"/>
            <a:ext cx="2779712" cy="381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⑺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95725" y="1511300"/>
            <a:ext cx="2790825" cy="2317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⑵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469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- 15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194"/>
          <p:cNvGrpSpPr>
            <a:grpSpLocks/>
          </p:cNvGrpSpPr>
          <p:nvPr/>
        </p:nvGrpSpPr>
        <p:grpSpPr bwMode="auto">
          <a:xfrm>
            <a:off x="365125" y="809625"/>
            <a:ext cx="8959850" cy="301625"/>
            <a:chOff x="181" y="1369"/>
            <a:chExt cx="5933" cy="190"/>
          </a:xfrm>
        </p:grpSpPr>
        <p:pic>
          <p:nvPicPr>
            <p:cNvPr id="19478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9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-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개별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 점검결과의 대상별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</a:t>
              </a:r>
            </a:p>
          </p:txBody>
        </p:sp>
      </p:grpSp>
      <p:graphicFrame>
        <p:nvGraphicFramePr>
          <p:cNvPr id="8" name="Group 103"/>
          <p:cNvGraphicFramePr>
            <a:graphicFrameLocks noGrp="1"/>
          </p:cNvGraphicFramePr>
          <p:nvPr/>
        </p:nvGraphicFramePr>
        <p:xfrm>
          <a:off x="6743700" y="1595438"/>
          <a:ext cx="2719388" cy="1938337"/>
        </p:xfrm>
        <a:graphic>
          <a:graphicData uri="http://schemas.openxmlformats.org/drawingml/2006/table">
            <a:tbl>
              <a:tblPr/>
              <a:tblGrid>
                <a:gridCol w="561974"/>
                <a:gridCol w="2157414"/>
              </a:tblGrid>
              <a:tr h="79547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⑴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6" marB="4570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소요금액을 세목 및 확보시기에 맞춰 입력한다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85725" marR="0" lvl="0" indent="-8572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각각의 합계는 자동 계산되어 표시된다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imes New Roman" pitchFamily="18" charset="0"/>
                        </a:rPr>
                        <a:t>.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imes New Roman" pitchFamily="18" charset="0"/>
                      </a:endParaRPr>
                    </a:p>
                  </a:txBody>
                  <a:tcPr marL="91432" marR="91432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194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⑵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6" marB="4570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시설물 점검과 관련된 진행상태를 선택한다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예산확보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조치중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조치완료 선택</a:t>
                      </a:r>
                    </a:p>
                  </a:txBody>
                  <a:tcPr marL="91432" marR="91432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HY울릉도M"/>
                          <a:ea typeface="HY울릉도M"/>
                        </a:rPr>
                        <a:t>⑶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32" marR="91432" marT="45706" marB="4570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‘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수정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’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버튼 클릭한다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91432" marR="91432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73" name="Picture 2" descr="F:\국가안전대진단\화면\6. 시설물점검사항 등록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400" y="1238250"/>
            <a:ext cx="63944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1314450" y="2492375"/>
            <a:ext cx="5219700" cy="15652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⑴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314450" y="4333875"/>
            <a:ext cx="5219700" cy="3143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⑵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65800" y="4591050"/>
            <a:ext cx="495300" cy="2349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FF0000"/>
                </a:solidFill>
                <a:latin typeface="HY울릉도M"/>
                <a:ea typeface="HY울릉도M"/>
              </a:rPr>
              <a:t>⑶</a:t>
            </a: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477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- 16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4.2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국가안전대진단 점검결과 입력 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엑셀</a:t>
            </a:r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grpSp>
        <p:nvGrpSpPr>
          <p:cNvPr id="20483" name="Group 194"/>
          <p:cNvGrpSpPr>
            <a:grpSpLocks/>
          </p:cNvGrpSpPr>
          <p:nvPr/>
        </p:nvGrpSpPr>
        <p:grpSpPr bwMode="auto">
          <a:xfrm>
            <a:off x="307975" y="1247775"/>
            <a:ext cx="8959850" cy="301625"/>
            <a:chOff x="181" y="1369"/>
            <a:chExt cx="5933" cy="190"/>
          </a:xfrm>
        </p:grpSpPr>
        <p:pic>
          <p:nvPicPr>
            <p:cNvPr id="20492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3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엑셀을 이용한 국가안전대진단 점검결과의 일괄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0484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895475"/>
            <a:ext cx="8858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990725" y="3340100"/>
            <a:ext cx="942975" cy="2571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0486" name="Group 78"/>
          <p:cNvGrpSpPr>
            <a:grpSpLocks/>
          </p:cNvGrpSpPr>
          <p:nvPr/>
        </p:nvGrpSpPr>
        <p:grpSpPr bwMode="auto">
          <a:xfrm>
            <a:off x="2411413" y="3386138"/>
            <a:ext cx="762000" cy="676275"/>
            <a:chOff x="1536" y="384"/>
            <a:chExt cx="480" cy="425"/>
          </a:xfrm>
        </p:grpSpPr>
        <p:pic>
          <p:nvPicPr>
            <p:cNvPr id="20490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1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20487" name="TextBox 30"/>
          <p:cNvSpPr txBox="1">
            <a:spLocks noChangeArrowheads="1"/>
          </p:cNvSpPr>
          <p:nvPr/>
        </p:nvSpPr>
        <p:spPr bwMode="auto">
          <a:xfrm>
            <a:off x="288925" y="157321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1) ‘Excel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양식다운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버튼을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88" name="TextBox 30"/>
          <p:cNvSpPr txBox="1">
            <a:spLocks noChangeArrowheads="1"/>
          </p:cNvSpPr>
          <p:nvPr/>
        </p:nvSpPr>
        <p:spPr bwMode="auto">
          <a:xfrm>
            <a:off x="288925" y="597376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2) 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양식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시설물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안전점검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엑셀서식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.xls)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을 저장한다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89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- 17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19250"/>
            <a:ext cx="881380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7" name="Group 194"/>
          <p:cNvGrpSpPr>
            <a:grpSpLocks/>
          </p:cNvGrpSpPr>
          <p:nvPr/>
        </p:nvGrpSpPr>
        <p:grpSpPr bwMode="auto">
          <a:xfrm>
            <a:off x="307975" y="811213"/>
            <a:ext cx="8959850" cy="301625"/>
            <a:chOff x="181" y="1369"/>
            <a:chExt cx="5933" cy="190"/>
          </a:xfrm>
        </p:grpSpPr>
        <p:pic>
          <p:nvPicPr>
            <p:cNvPr id="21514" name="Picture 195" descr="s_tit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5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33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엑셀을 이용한 국가안전대진단 점검결과의 일괄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1508" name="TextBox 30"/>
          <p:cNvSpPr txBox="1">
            <a:spLocks noChangeArrowheads="1"/>
          </p:cNvSpPr>
          <p:nvPr/>
        </p:nvSpPr>
        <p:spPr bwMode="auto">
          <a:xfrm>
            <a:off x="314325" y="1235075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3)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엑셀 파일에 점검결과를 직접 입력한다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09" name="TextBox 30"/>
          <p:cNvSpPr txBox="1">
            <a:spLocks noChangeArrowheads="1"/>
          </p:cNvSpPr>
          <p:nvPr/>
        </p:nvSpPr>
        <p:spPr bwMode="auto">
          <a:xfrm>
            <a:off x="314325" y="3741738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4)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엑셀 파일에 소요예산을 직접 입력한다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15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" y="4060825"/>
            <a:ext cx="8867775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257175" y="1531938"/>
            <a:ext cx="9077325" cy="6000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5750" y="4022725"/>
            <a:ext cx="9077325" cy="4953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513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- 18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194"/>
          <p:cNvGrpSpPr>
            <a:grpSpLocks/>
          </p:cNvGrpSpPr>
          <p:nvPr/>
        </p:nvGrpSpPr>
        <p:grpSpPr bwMode="auto">
          <a:xfrm>
            <a:off x="307975" y="854075"/>
            <a:ext cx="8959850" cy="301625"/>
            <a:chOff x="181" y="1369"/>
            <a:chExt cx="5933" cy="190"/>
          </a:xfrm>
        </p:grpSpPr>
        <p:pic>
          <p:nvPicPr>
            <p:cNvPr id="22540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1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5920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국가안전대진단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점검결과 입력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 ※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엑셀을 이용한 국가안전대진단 점검결과의 일괄 입력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수정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2531" name="Picture 56" descr="F:\국가안전대진단\화면\3. 국가안전대진단 메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1576388"/>
            <a:ext cx="8858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2867025" y="3033713"/>
            <a:ext cx="942975" cy="2571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2533" name="Group 78"/>
          <p:cNvGrpSpPr>
            <a:grpSpLocks/>
          </p:cNvGrpSpPr>
          <p:nvPr/>
        </p:nvGrpSpPr>
        <p:grpSpPr bwMode="auto">
          <a:xfrm>
            <a:off x="3211513" y="3054350"/>
            <a:ext cx="762000" cy="676275"/>
            <a:chOff x="1536" y="384"/>
            <a:chExt cx="480" cy="425"/>
          </a:xfrm>
        </p:grpSpPr>
        <p:pic>
          <p:nvPicPr>
            <p:cNvPr id="22538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9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22534" name="TextBox 30"/>
          <p:cNvSpPr txBox="1">
            <a:spLocks noChangeArrowheads="1"/>
          </p:cNvSpPr>
          <p:nvPr/>
        </p:nvSpPr>
        <p:spPr bwMode="auto">
          <a:xfrm>
            <a:off x="288925" y="1212850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5) ‘Excel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일괄등록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버튼을 클릭한다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535" name="TextBox 30"/>
          <p:cNvSpPr txBox="1">
            <a:spLocks noChangeArrowheads="1"/>
          </p:cNvSpPr>
          <p:nvPr/>
        </p:nvSpPr>
        <p:spPr bwMode="auto">
          <a:xfrm>
            <a:off x="288925" y="5680075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6)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편집한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Excel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파일을 등록한다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81475" y="3154363"/>
            <a:ext cx="2105025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- 19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238125" y="771525"/>
            <a:ext cx="9224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000" b="1"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" y="1701800"/>
            <a:ext cx="86741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6" name="Group 194"/>
          <p:cNvGrpSpPr>
            <a:grpSpLocks/>
          </p:cNvGrpSpPr>
          <p:nvPr/>
        </p:nvGrpSpPr>
        <p:grpSpPr bwMode="auto">
          <a:xfrm>
            <a:off x="307975" y="1247775"/>
            <a:ext cx="8959850" cy="301625"/>
            <a:chOff x="181" y="1369"/>
            <a:chExt cx="5933" cy="190"/>
          </a:xfrm>
        </p:grpSpPr>
        <p:pic>
          <p:nvPicPr>
            <p:cNvPr id="23558" name="Picture 195" descr="s_tit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9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화면 일그러짐 발생 시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예시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</a:t>
              </a:r>
              <a:endPara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3557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- 20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194"/>
          <p:cNvGrpSpPr>
            <a:grpSpLocks/>
          </p:cNvGrpSpPr>
          <p:nvPr/>
        </p:nvGrpSpPr>
        <p:grpSpPr bwMode="auto">
          <a:xfrm>
            <a:off x="307975" y="790575"/>
            <a:ext cx="8959850" cy="301625"/>
            <a:chOff x="181" y="1369"/>
            <a:chExt cx="5933" cy="190"/>
          </a:xfrm>
        </p:grpSpPr>
        <p:pic>
          <p:nvPicPr>
            <p:cNvPr id="24586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7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화면 일그러짐 발생 시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예시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</a:t>
              </a:r>
              <a:endPara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651000"/>
            <a:ext cx="8978900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30"/>
          <p:cNvSpPr txBox="1">
            <a:spLocks noChangeArrowheads="1"/>
          </p:cNvSpPr>
          <p:nvPr/>
        </p:nvSpPr>
        <p:spPr bwMode="auto">
          <a:xfrm>
            <a:off x="276225" y="119221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메뉴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도구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호환성 보기 설정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95325" y="3130550"/>
            <a:ext cx="2371725" cy="2032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4582" name="Group 78"/>
          <p:cNvGrpSpPr>
            <a:grpSpLocks/>
          </p:cNvGrpSpPr>
          <p:nvPr/>
        </p:nvGrpSpPr>
        <p:grpSpPr bwMode="auto">
          <a:xfrm>
            <a:off x="1827213" y="3106738"/>
            <a:ext cx="762000" cy="676275"/>
            <a:chOff x="1536" y="384"/>
            <a:chExt cx="480" cy="425"/>
          </a:xfrm>
        </p:grpSpPr>
        <p:pic>
          <p:nvPicPr>
            <p:cNvPr id="24584" name="Picture 79" descr="손가락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24583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- 21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94"/>
          <p:cNvGrpSpPr>
            <a:grpSpLocks/>
          </p:cNvGrpSpPr>
          <p:nvPr/>
        </p:nvGrpSpPr>
        <p:grpSpPr bwMode="auto">
          <a:xfrm>
            <a:off x="307975" y="790575"/>
            <a:ext cx="8959850" cy="301625"/>
            <a:chOff x="181" y="1369"/>
            <a:chExt cx="5933" cy="190"/>
          </a:xfrm>
        </p:grpSpPr>
        <p:pic>
          <p:nvPicPr>
            <p:cNvPr id="25614" name="Picture 195" descr="s_titl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" y="1371"/>
              <a:ext cx="5933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Rectangle 196"/>
            <p:cNvSpPr>
              <a:spLocks noChangeArrowheads="1"/>
            </p:cNvSpPr>
            <p:nvPr/>
          </p:nvSpPr>
          <p:spPr bwMode="auto">
            <a:xfrm>
              <a:off x="181" y="1369"/>
              <a:ext cx="2639" cy="1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59977" tIns="0" rIns="0" bIns="0" anchor="ctr"/>
            <a:lstStyle/>
            <a:p>
              <a:pPr>
                <a:buSzPct val="80000"/>
              </a:pP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화면 일그러짐 발생 시 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lang="ko-KR" altLang="en-US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예시</a:t>
              </a:r>
              <a:r>
                <a:rPr lang="en-US" altLang="ko-KR" sz="12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]</a:t>
              </a:r>
              <a:endPara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5603" name="TextBox 30"/>
          <p:cNvSpPr txBox="1">
            <a:spLocks noChangeArrowheads="1"/>
          </p:cNvSpPr>
          <p:nvPr/>
        </p:nvSpPr>
        <p:spPr bwMode="auto">
          <a:xfrm>
            <a:off x="276225" y="1192213"/>
            <a:ext cx="909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호환성 보기에서 모든 웹 사이트 표시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(E)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선택 제거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1500" y="3149600"/>
            <a:ext cx="2641600" cy="2032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5605" name="Group 78"/>
          <p:cNvGrpSpPr>
            <a:grpSpLocks/>
          </p:cNvGrpSpPr>
          <p:nvPr/>
        </p:nvGrpSpPr>
        <p:grpSpPr bwMode="auto">
          <a:xfrm>
            <a:off x="1827213" y="3106738"/>
            <a:ext cx="762000" cy="676275"/>
            <a:chOff x="1536" y="384"/>
            <a:chExt cx="480" cy="425"/>
          </a:xfrm>
        </p:grpSpPr>
        <p:pic>
          <p:nvPicPr>
            <p:cNvPr id="25612" name="Picture 79" descr="손가락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3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5438" y="1511300"/>
            <a:ext cx="9034462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482600" y="3467100"/>
            <a:ext cx="1651000" cy="2032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5608" name="Group 78"/>
          <p:cNvGrpSpPr>
            <a:grpSpLocks/>
          </p:cNvGrpSpPr>
          <p:nvPr/>
        </p:nvGrpSpPr>
        <p:grpSpPr bwMode="auto">
          <a:xfrm>
            <a:off x="404813" y="3449638"/>
            <a:ext cx="762000" cy="676275"/>
            <a:chOff x="1536" y="384"/>
            <a:chExt cx="480" cy="425"/>
          </a:xfrm>
        </p:grpSpPr>
        <p:pic>
          <p:nvPicPr>
            <p:cNvPr id="25610" name="Picture 79" descr="손가락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" y="384"/>
              <a:ext cx="480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1" name="Rectangle 80"/>
            <p:cNvSpPr>
              <a:spLocks noChangeArrowheads="1"/>
            </p:cNvSpPr>
            <p:nvPr/>
          </p:nvSpPr>
          <p:spPr bwMode="auto">
            <a:xfrm>
              <a:off x="1628" y="484"/>
              <a:ext cx="1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altLang="ko-KR" sz="1000" b="1"/>
            </a:p>
          </p:txBody>
        </p:sp>
      </p:grp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3817938" y="6421438"/>
            <a:ext cx="2270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- 22</a:t>
            </a:r>
            <a:r>
              <a:rPr lang="ko-KR" altLang="en-US" sz="9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2547</TotalTime>
  <Words>1130</Words>
  <Application>Microsoft Office PowerPoint</Application>
  <PresentationFormat>A4 용지(210x297mm)</PresentationFormat>
  <Paragraphs>227</Paragraphs>
  <Slides>24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2" baseType="lpstr">
      <vt:lpstr>굴림</vt:lpstr>
      <vt:lpstr>Arial</vt:lpstr>
      <vt:lpstr>맑은 고딕</vt:lpstr>
      <vt:lpstr>HY헤드라인M</vt:lpstr>
      <vt:lpstr>HY울릉도M</vt:lpstr>
      <vt:lpstr>나눔고딕</vt:lpstr>
      <vt:lpstr>Times New Roman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Company>한화S&amp;C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김은령</dc:creator>
  <cp:lastModifiedBy>서울시청</cp:lastModifiedBy>
  <cp:revision>175</cp:revision>
  <cp:lastPrinted>2016-02-02T04:52:16Z</cp:lastPrinted>
  <dcterms:created xsi:type="dcterms:W3CDTF">2006-01-31T07:22:20Z</dcterms:created>
  <dcterms:modified xsi:type="dcterms:W3CDTF">2016-02-25T04:05:28Z</dcterms:modified>
</cp:coreProperties>
</file>