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2" r:id="rId2"/>
    <p:sldId id="265" r:id="rId3"/>
    <p:sldId id="256" r:id="rId4"/>
    <p:sldId id="260" r:id="rId5"/>
    <p:sldId id="264" r:id="rId6"/>
    <p:sldId id="263" r:id="rId7"/>
    <p:sldId id="266" r:id="rId8"/>
    <p:sldId id="267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06" autoAdjust="0"/>
    <p:restoredTop sz="94678" autoAdjust="0"/>
  </p:normalViewPr>
  <p:slideViewPr>
    <p:cSldViewPr>
      <p:cViewPr varScale="1">
        <p:scale>
          <a:sx n="107" d="100"/>
          <a:sy n="107" d="100"/>
        </p:scale>
        <p:origin x="-9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2C0B3-48B5-45E9-A827-94ED7CB45308}" type="datetimeFigureOut">
              <a:rPr lang="ko-KR" altLang="en-US" smtClean="0"/>
              <a:pPr/>
              <a:t>2014-10-15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1E727-13D9-4275-8D0E-C89D90E6A7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545A-1393-4540-B8EF-1A58307BD021}" type="datetimeFigureOut">
              <a:rPr lang="ko-KR" altLang="en-US" smtClean="0"/>
              <a:pPr/>
              <a:t>2014-10-15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266C-0AFE-4000-A361-792E3B862A6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545A-1393-4540-B8EF-1A58307BD021}" type="datetimeFigureOut">
              <a:rPr lang="ko-KR" altLang="en-US" smtClean="0"/>
              <a:pPr/>
              <a:t>2014-10-15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266C-0AFE-4000-A361-792E3B862A6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545A-1393-4540-B8EF-1A58307BD021}" type="datetimeFigureOut">
              <a:rPr lang="ko-KR" altLang="en-US" smtClean="0"/>
              <a:pPr/>
              <a:t>2014-10-15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266C-0AFE-4000-A361-792E3B862A6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545A-1393-4540-B8EF-1A58307BD021}" type="datetimeFigureOut">
              <a:rPr lang="ko-KR" altLang="en-US" smtClean="0"/>
              <a:pPr/>
              <a:t>2014-10-15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266C-0AFE-4000-A361-792E3B862A6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545A-1393-4540-B8EF-1A58307BD021}" type="datetimeFigureOut">
              <a:rPr lang="ko-KR" altLang="en-US" smtClean="0"/>
              <a:pPr/>
              <a:t>2014-10-15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266C-0AFE-4000-A361-792E3B862A6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545A-1393-4540-B8EF-1A58307BD021}" type="datetimeFigureOut">
              <a:rPr lang="ko-KR" altLang="en-US" smtClean="0"/>
              <a:pPr/>
              <a:t>2014-10-15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266C-0AFE-4000-A361-792E3B862A6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545A-1393-4540-B8EF-1A58307BD021}" type="datetimeFigureOut">
              <a:rPr lang="ko-KR" altLang="en-US" smtClean="0"/>
              <a:pPr/>
              <a:t>2014-10-15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266C-0AFE-4000-A361-792E3B862A6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545A-1393-4540-B8EF-1A58307BD021}" type="datetimeFigureOut">
              <a:rPr lang="ko-KR" altLang="en-US" smtClean="0"/>
              <a:pPr/>
              <a:t>2014-10-15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266C-0AFE-4000-A361-792E3B862A6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545A-1393-4540-B8EF-1A58307BD021}" type="datetimeFigureOut">
              <a:rPr lang="ko-KR" altLang="en-US" smtClean="0"/>
              <a:pPr/>
              <a:t>2014-10-15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266C-0AFE-4000-A361-792E3B862A6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545A-1393-4540-B8EF-1A58307BD021}" type="datetimeFigureOut">
              <a:rPr lang="ko-KR" altLang="en-US" smtClean="0"/>
              <a:pPr/>
              <a:t>2014-10-15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266C-0AFE-4000-A361-792E3B862A6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545A-1393-4540-B8EF-1A58307BD021}" type="datetimeFigureOut">
              <a:rPr lang="ko-KR" altLang="en-US" smtClean="0"/>
              <a:pPr/>
              <a:t>2014-10-15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266C-0AFE-4000-A361-792E3B862A6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E545A-1393-4540-B8EF-1A58307BD021}" type="datetimeFigureOut">
              <a:rPr lang="ko-KR" altLang="en-US" smtClean="0"/>
              <a:pPr/>
              <a:t>2014-10-15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A266C-0AFE-4000-A361-792E3B862A6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42910" y="714356"/>
            <a:ext cx="8143932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</a:t>
            </a:r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1.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권한 체계</a:t>
            </a: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-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담당자 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: </a:t>
            </a:r>
            <a:r>
              <a:rPr lang="ko-KR" altLang="en-US" sz="1400" b="1" dirty="0" smtClean="0"/>
              <a:t>모니터링 </a:t>
            </a:r>
            <a:r>
              <a:rPr lang="ko-KR" altLang="en-US" sz="1400" b="1" dirty="0" err="1" smtClean="0"/>
              <a:t>시나리오별</a:t>
            </a:r>
            <a:r>
              <a:rPr lang="ko-KR" altLang="en-US" sz="1400" b="1" dirty="0" smtClean="0"/>
              <a:t> </a:t>
            </a:r>
            <a:r>
              <a:rPr lang="ko-KR" altLang="en-US" sz="1400" b="1" u="sng" dirty="0" smtClean="0"/>
              <a:t>세무부서 담당자 등록</a:t>
            </a:r>
            <a:endParaRPr lang="ko-KR" altLang="en-US" sz="1400" dirty="0" smtClean="0"/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-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관리자 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: </a:t>
            </a:r>
            <a:r>
              <a:rPr lang="ko-KR" altLang="en-US" sz="1400" b="1" u="sng" dirty="0" smtClean="0"/>
              <a:t>세무부서장</a:t>
            </a:r>
            <a:r>
              <a:rPr lang="en-US" altLang="ko-KR" sz="1400" b="1" dirty="0" smtClean="0"/>
              <a:t>(</a:t>
            </a:r>
            <a:r>
              <a:rPr lang="en-US" altLang="ko-KR" sz="1400" b="1" u="sng" dirty="0" smtClean="0"/>
              <a:t>※ </a:t>
            </a:r>
            <a:r>
              <a:rPr lang="ko-KR" altLang="en-US" sz="1400" b="1" u="sng" dirty="0" smtClean="0"/>
              <a:t>타 실과 부서장은 권한 주면 안됨</a:t>
            </a:r>
            <a:r>
              <a:rPr lang="en-US" altLang="ko-KR" sz="1400" b="1" dirty="0" smtClean="0"/>
              <a:t>)</a:t>
            </a:r>
            <a:endParaRPr lang="ko-KR" altLang="en-US" sz="1400" dirty="0" smtClean="0"/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-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감사자 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: </a:t>
            </a:r>
            <a:r>
              <a:rPr lang="ko-KR" altLang="en-US" sz="1400" b="1" dirty="0" smtClean="0"/>
              <a:t>감사부서 담당자 등록 </a:t>
            </a:r>
            <a:endParaRPr lang="ko-KR" altLang="en-US" sz="1400" dirty="0" smtClean="0"/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/>
              <a:t>         ※ </a:t>
            </a:r>
            <a:r>
              <a:rPr lang="ko-KR" altLang="en-US" sz="1400" b="1" dirty="0" smtClean="0"/>
              <a:t>권한 부여시 ‘세무종합시스템 접근권한 관리규정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훈령 제</a:t>
            </a:r>
            <a:r>
              <a:rPr lang="en-US" altLang="ko-KR" sz="1400" b="1" dirty="0" smtClean="0"/>
              <a:t>973</a:t>
            </a:r>
            <a:r>
              <a:rPr lang="ko-KR" altLang="en-US" sz="1400" b="1" dirty="0" smtClean="0"/>
              <a:t>호</a:t>
            </a:r>
            <a:r>
              <a:rPr lang="en-US" altLang="ko-KR" sz="1400" b="1" dirty="0" smtClean="0"/>
              <a:t>)’</a:t>
            </a:r>
            <a:r>
              <a:rPr lang="ko-KR" altLang="en-US" sz="1400" b="1" dirty="0" smtClean="0"/>
              <a:t>에 따른 </a:t>
            </a:r>
            <a:r>
              <a:rPr lang="ko-KR" altLang="en-US" sz="1400" b="1" dirty="0" smtClean="0"/>
              <a:t>절차</a:t>
            </a:r>
            <a:endParaRPr lang="en-US" altLang="ko-KR" sz="1400" b="1" dirty="0" smtClean="0"/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/>
              <a:t> </a:t>
            </a:r>
            <a:r>
              <a:rPr lang="en-US" altLang="ko-KR" sz="1400" b="1" dirty="0" smtClean="0"/>
              <a:t>           (</a:t>
            </a:r>
            <a:r>
              <a:rPr lang="ko-KR" altLang="en-US" sz="1400" b="1" dirty="0" smtClean="0"/>
              <a:t>접근권한신청서 등 제출</a:t>
            </a:r>
            <a:r>
              <a:rPr lang="en-US" altLang="ko-KR" sz="1400" b="1" dirty="0" smtClean="0"/>
              <a:t>)</a:t>
            </a:r>
            <a:r>
              <a:rPr lang="ko-KR" altLang="en-US" sz="1400" b="1" dirty="0" smtClean="0"/>
              <a:t>를 반드시 준수해야 함</a:t>
            </a:r>
            <a:endParaRPr lang="ko-KR" altLang="en-US" sz="1400" dirty="0" smtClean="0"/>
          </a:p>
          <a:p>
            <a:pPr marL="342900" indent="-342900">
              <a:lnSpc>
                <a:spcPct val="130000"/>
              </a:lnSpc>
            </a:pP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2.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권한 지정방법</a:t>
            </a: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-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담당자 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: 1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단계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)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사용자등록관리에서 담당 업무 등록</a:t>
            </a: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                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                           담당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행정동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등록 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(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행정동별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관리되는 세목에 한함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)</a:t>
            </a:r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              2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단계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)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시나리오별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모니터링 담당자 지정 </a:t>
            </a: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-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관리자 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: 1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단계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)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사용자등록관리의 담당업무 등록</a:t>
            </a: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              2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단계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)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사용자 권한부여 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(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관리자 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상시모니터링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메뉴에 수정권한 부여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)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             </a:t>
            </a:r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              3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단계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)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시나리오별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모니터링 담당자 지정 </a:t>
            </a: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-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감사자 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: 1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단계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)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세무종합사용자로 등록</a:t>
            </a: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              2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단계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)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사용자 권한부여 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(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감사자 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상시모니터링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메뉴에 수정권한 부여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)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              </a:t>
            </a:r>
          </a:p>
          <a:p>
            <a:pPr marL="342900" indent="-342900">
              <a:lnSpc>
                <a:spcPct val="130000"/>
              </a:lnSpc>
            </a:pP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3.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사용자 및 권한정보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,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알람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정보의 송수신 주기 </a:t>
            </a: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-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청백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-e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시스템과 </a:t>
            </a:r>
            <a:r>
              <a:rPr lang="ko-KR" altLang="en-US" sz="1400" b="1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익일 새벽 </a:t>
            </a:r>
            <a:r>
              <a:rPr lang="en-US" altLang="ko-KR" sz="1400" b="1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4</a:t>
            </a:r>
            <a:r>
              <a:rPr lang="ko-KR" altLang="en-US" sz="1400" b="1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시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에 송수신 처리됨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</a:t>
            </a:r>
            <a:endParaRPr lang="en-US" altLang="ko-KR" sz="14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2285984" y="352449"/>
            <a:ext cx="4929222" cy="576221"/>
          </a:xfrm>
          <a:prstGeom prst="roundRect">
            <a:avLst>
              <a:gd name="adj" fmla="val 6176"/>
            </a:avLst>
          </a:prstGeom>
          <a:gradFill rotWithShape="1">
            <a:gsLst>
              <a:gs pos="0">
                <a:srgbClr val="B6E7FF"/>
              </a:gs>
              <a:gs pos="100000">
                <a:srgbClr val="66CCFF"/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lIns="49081" tIns="41555" rIns="49081" bIns="41555" anchor="ctr"/>
          <a:lstStyle/>
          <a:p>
            <a:pPr marL="85725" indent="-85725" latinLnBrk="0">
              <a:lnSpc>
                <a:spcPct val="120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None/>
            </a:pPr>
            <a:endParaRPr kumimoji="0" lang="ko-KR" altLang="ko-KR" sz="1100">
              <a:latin typeface="가는각진제목체" pitchFamily="18" charset="-127"/>
              <a:ea typeface="가는각진제목체" pitchFamily="18" charset="-127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86833" y="357166"/>
            <a:ext cx="8657167" cy="463576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lIns="17996" tIns="17996" rIns="17996" bIns="17996">
            <a:spAutoFit/>
          </a:bodyPr>
          <a:lstStyle/>
          <a:p>
            <a:pPr marL="342900" indent="-342900" algn="ctr">
              <a:lnSpc>
                <a:spcPct val="130000"/>
              </a:lnSpc>
            </a:pPr>
            <a:r>
              <a:rPr lang="ko-KR" altLang="en-US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청백</a:t>
            </a:r>
            <a:r>
              <a:rPr lang="en-US" altLang="ko-KR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-e </a:t>
            </a:r>
            <a:r>
              <a:rPr lang="ko-KR" altLang="en-US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시스템 권한 지정 방법 </a:t>
            </a:r>
            <a:endParaRPr lang="en-US" altLang="ko-KR" sz="2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42944" y="500042"/>
            <a:ext cx="8001056" cy="1012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</a:pPr>
            <a:r>
              <a:rPr lang="en-US" altLang="ko-KR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1. </a:t>
            </a:r>
            <a:r>
              <a:rPr lang="ko-KR" altLang="en-US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담당자 권한 지정</a:t>
            </a:r>
            <a:endParaRPr lang="en-US" altLang="ko-KR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800100" lvl="1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1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단계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사용자등록관리 </a:t>
            </a:r>
            <a:r>
              <a:rPr lang="ko-KR" altLang="en-US" sz="1400" b="1" u="sng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담담업무 및 </a:t>
            </a:r>
            <a:r>
              <a:rPr lang="ko-KR" altLang="en-US" sz="1400" b="1" u="sng" dirty="0" err="1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담당행정동</a:t>
            </a:r>
            <a:r>
              <a:rPr lang="ko-KR" altLang="en-US" sz="1400" b="1" u="sng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지정 확인</a:t>
            </a: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800100" lvl="1" indent="-342900">
              <a:lnSpc>
                <a:spcPct val="130000"/>
              </a:lnSpc>
            </a:pP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#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메뉴위치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: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지역세무→ 시스템관리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→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사용자등록관리</a:t>
            </a: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500166" y="1714488"/>
            <a:ext cx="5909871" cy="3714776"/>
            <a:chOff x="1500166" y="1714488"/>
            <a:chExt cx="5909871" cy="3714776"/>
          </a:xfrm>
        </p:grpSpPr>
        <p:sp>
          <p:nvSpPr>
            <p:cNvPr id="11" name="직사각형 10"/>
            <p:cNvSpPr/>
            <p:nvPr/>
          </p:nvSpPr>
          <p:spPr>
            <a:xfrm>
              <a:off x="1785918" y="2857496"/>
              <a:ext cx="785818" cy="25003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00166" y="1714488"/>
              <a:ext cx="5909871" cy="3571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직사각형 6"/>
            <p:cNvSpPr/>
            <p:nvPr/>
          </p:nvSpPr>
          <p:spPr>
            <a:xfrm>
              <a:off x="3000364" y="2428868"/>
              <a:ext cx="2071702" cy="1143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143108" y="3786190"/>
              <a:ext cx="428628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2500298" y="5000636"/>
              <a:ext cx="642942" cy="71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2143108" y="4214818"/>
              <a:ext cx="500066" cy="71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357422" y="5357826"/>
              <a:ext cx="714380" cy="71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4572000" y="3929066"/>
              <a:ext cx="2786082" cy="10001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sp>
        <p:nvSpPr>
          <p:cNvPr id="16" name="직사각형 15"/>
          <p:cNvSpPr/>
          <p:nvPr/>
        </p:nvSpPr>
        <p:spPr>
          <a:xfrm>
            <a:off x="1357290" y="5214950"/>
            <a:ext cx="6858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SzPct val="80000"/>
              <a:defRPr/>
            </a:pPr>
            <a:endParaRPr lang="en-US" altLang="ko-KR" sz="1200" b="1" dirty="0" smtClean="0"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228600" indent="-228600">
              <a:buSzPct val="80000"/>
              <a:defRPr/>
            </a:pP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-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청백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-e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시스템의  </a:t>
            </a:r>
            <a:r>
              <a:rPr lang="ko-KR" altLang="en-US" sz="1200" b="1" dirty="0" err="1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시나리오별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담당자를 지정하기 위해서는 담당업무를 지정해야 함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228600" indent="-228600">
              <a:buSzPct val="80000"/>
              <a:defRPr/>
            </a:pP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예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)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대형사업장의 주민세 과세누락 방지 시나리오 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: 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담당업무 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(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주민세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)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지정 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228600" indent="-228600">
              <a:buSzPct val="80000"/>
              <a:defRPr/>
            </a:pP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- 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재산세 등 </a:t>
            </a:r>
            <a:r>
              <a:rPr lang="ko-KR" altLang="en-US" sz="1200" b="1" dirty="0" err="1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행정동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단위까지 담당이 지정된 업무는 담당 </a:t>
            </a:r>
            <a:r>
              <a:rPr lang="ko-KR" altLang="en-US" sz="1200" b="1" dirty="0" err="1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행정동을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지정해야 함 </a:t>
            </a:r>
            <a:endParaRPr lang="ko-KR" altLang="ko-KR" sz="1200" b="1" dirty="0" smtClean="0"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42944" y="428604"/>
            <a:ext cx="7358146" cy="73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</a:pPr>
            <a:r>
              <a:rPr lang="en-US" altLang="ko-KR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2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단계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모니터링 담당자 등록 </a:t>
            </a: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342900" indent="-342900">
              <a:lnSpc>
                <a:spcPct val="130000"/>
              </a:lnSpc>
            </a:pP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   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#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메뉴위치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: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지역세무→ 총괄관리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→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지방세상시모니터링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→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모니터링 담당자등록</a:t>
            </a:r>
            <a:endParaRPr lang="en-US" altLang="ko-KR" sz="14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357290" y="5143512"/>
            <a:ext cx="642942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SzPct val="80000"/>
              <a:defRPr/>
            </a:pP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청백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-e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통합모니터링 </a:t>
            </a:r>
            <a:r>
              <a:rPr lang="ko-KR" altLang="en-US" sz="1200" dirty="0" err="1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체크후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자료 조회를 하면 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15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종의 통합모니터링 대상업무가 조회되며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, </a:t>
            </a:r>
          </a:p>
          <a:p>
            <a:pPr marL="228600" indent="-228600">
              <a:buSzPct val="80000"/>
              <a:defRPr/>
            </a:pP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오른쪽의 세무종합 사용자중 </a:t>
            </a:r>
            <a:r>
              <a:rPr lang="ko-KR" altLang="en-US" sz="1200" b="1" dirty="0" err="1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시나리오별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담당자를 지정 후 저장한다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 </a:t>
            </a:r>
          </a:p>
          <a:p>
            <a:pPr marL="228600" indent="-228600">
              <a:buSzPct val="80000"/>
              <a:defRPr/>
            </a:pPr>
            <a:r>
              <a:rPr lang="en-US" altLang="ko-KR" sz="12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- </a:t>
            </a:r>
            <a:r>
              <a:rPr lang="ko-KR" altLang="en-US" sz="12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지정결과만 보기 옵션    </a:t>
            </a:r>
            <a:r>
              <a:rPr lang="en-US" altLang="ko-KR" sz="12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: 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시나리오별</a:t>
            </a:r>
            <a:r>
              <a:rPr lang="ko-KR" altLang="en-US" sz="12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담당이 지정된 사용자만 조회됨</a:t>
            </a:r>
            <a:endParaRPr lang="en-US" altLang="ko-KR" sz="1200" b="1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228600" indent="-228600">
              <a:buSzPct val="80000"/>
              <a:defRPr/>
            </a:pPr>
            <a:r>
              <a:rPr lang="en-US" altLang="ko-KR" sz="12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- </a:t>
            </a:r>
            <a:r>
              <a:rPr lang="ko-KR" altLang="en-US" sz="12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사용자 담당업무만 보기 </a:t>
            </a:r>
            <a:r>
              <a:rPr lang="en-US" altLang="ko-KR" sz="12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: </a:t>
            </a:r>
            <a:r>
              <a:rPr lang="ko-KR" altLang="en-US" sz="12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시나리오의 담당업무와 동일한 사용자만 조회됨</a:t>
            </a:r>
            <a:endParaRPr lang="ko-KR" altLang="ko-KR" sz="1200" b="1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1500166" y="1500174"/>
            <a:ext cx="6072229" cy="3357586"/>
            <a:chOff x="1500166" y="1643050"/>
            <a:chExt cx="6072229" cy="335758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00166" y="1643050"/>
              <a:ext cx="6072229" cy="33575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직사각형 10"/>
            <p:cNvSpPr/>
            <p:nvPr/>
          </p:nvSpPr>
          <p:spPr>
            <a:xfrm>
              <a:off x="1928794" y="2214554"/>
              <a:ext cx="724136" cy="2357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000100" y="785794"/>
            <a:ext cx="7429552" cy="333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</a:pPr>
            <a:r>
              <a:rPr lang="en-US" altLang="ko-KR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2. </a:t>
            </a:r>
            <a:r>
              <a:rPr lang="ko-KR" altLang="en-US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관리자 권한 지정</a:t>
            </a:r>
            <a:endParaRPr lang="en-US" altLang="ko-KR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342900" indent="-342900">
              <a:lnSpc>
                <a:spcPct val="130000"/>
              </a:lnSpc>
            </a:pPr>
            <a:endParaRPr lang="en-US" altLang="ko-KR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800100" lvl="1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1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단계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사용자등록관리 담담업무 지정 확인</a:t>
            </a: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800100" lvl="1" indent="-342900">
              <a:lnSpc>
                <a:spcPct val="130000"/>
              </a:lnSpc>
            </a:pP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#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메뉴위치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: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지역세무→ 시스템관리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→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사용자등록관리</a:t>
            </a: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  2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단계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관리자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상시모니터링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메뉴 권한 부여</a:t>
            </a: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>
              <a:lnSpc>
                <a:spcPct val="130000"/>
              </a:lnSpc>
            </a:pP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     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#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메뉴위치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: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지역세무→ 시스템관리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→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사용자등록관리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→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메뉴권한</a:t>
            </a: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>
              <a:lnSpc>
                <a:spcPct val="130000"/>
              </a:lnSpc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           사용자등록관리에서 </a:t>
            </a:r>
            <a:r>
              <a:rPr lang="ko-KR" altLang="en-US" sz="1200" b="1" dirty="0" err="1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관리자상시모니터링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메뉴에  </a:t>
            </a:r>
            <a:r>
              <a:rPr lang="ko-KR" altLang="en-US" sz="1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수정 권한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부여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  3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단계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모니터링 담당자 등록 </a:t>
            </a: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342900" indent="-342900">
              <a:lnSpc>
                <a:spcPct val="130000"/>
              </a:lnSpc>
            </a:pP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     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#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메뉴위치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: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지역세무→ 총괄관</a:t>
            </a:r>
            <a:r>
              <a:rPr lang="ko-KR" altLang="en-US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리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</a:t>
            </a:r>
            <a:r>
              <a:rPr lang="en-US" altLang="ko-KR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→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지방세상시모니터링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→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모니터링 담당자등록</a:t>
            </a: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342900" lvl="1" indent="-342900">
              <a:lnSpc>
                <a:spcPct val="130000"/>
              </a:lnSpc>
            </a:pPr>
            <a:endParaRPr lang="en-US" altLang="ko-KR" sz="16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342900" indent="-342900">
              <a:lnSpc>
                <a:spcPct val="130000"/>
              </a:lnSpc>
            </a:pPr>
            <a:endParaRPr lang="en-US" altLang="ko-KR" sz="14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071538" y="285728"/>
            <a:ext cx="6286544" cy="95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3. </a:t>
            </a:r>
            <a:r>
              <a:rPr lang="ko-KR" altLang="en-US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감사자 권한 등록</a:t>
            </a:r>
            <a:endParaRPr lang="en-US" altLang="ko-KR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#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메뉴위치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: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지역세무→ 시스템관리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</a:t>
            </a:r>
            <a:r>
              <a:rPr lang="en-US" altLang="ko-KR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→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사용자등록관리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→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메뉴권한</a:t>
            </a: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>
              <a:lnSpc>
                <a:spcPct val="130000"/>
              </a:lnSpc>
            </a:pP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  사용자 등록 후 사용자등록관리에서 </a:t>
            </a:r>
            <a:r>
              <a:rPr lang="ko-KR" altLang="en-US" sz="1100" b="1" dirty="0" err="1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감사자상시모니터링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메뉴에 </a:t>
            </a:r>
            <a:r>
              <a:rPr lang="ko-KR" altLang="en-US" sz="11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수정 권한 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부여</a:t>
            </a:r>
            <a:endParaRPr lang="en-US" altLang="ko-KR" sz="14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357298"/>
            <a:ext cx="628654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직사각형 7"/>
          <p:cNvSpPr/>
          <p:nvPr/>
        </p:nvSpPr>
        <p:spPr>
          <a:xfrm>
            <a:off x="1785918" y="1928802"/>
            <a:ext cx="285752" cy="142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143108" y="3500438"/>
            <a:ext cx="4214842" cy="1428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785786" y="857232"/>
            <a:ext cx="7500990" cy="1972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30000"/>
              </a:lnSpc>
            </a:pPr>
            <a:endParaRPr lang="en-US" altLang="ko-KR" sz="8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342900" indent="-342900">
              <a:lnSpc>
                <a:spcPct val="130000"/>
              </a:lnSpc>
            </a:pPr>
            <a:r>
              <a:rPr lang="en-US" altLang="ko-KR" sz="16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-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청백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e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통합모니터링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시나리오별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/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담당자별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발생건수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및 조치건수를 조회한다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</a:t>
            </a:r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-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발생된 자료를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더블클릭하면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청백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e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시스템으로 로그인 되어 대상자료를 확인할 수 있다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</a:t>
            </a:r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-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대상자료를 확인 후 부과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누락분에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대한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수시분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부과 등 조치한다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</a:t>
            </a:r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-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모니터링 대상 자료에 대한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알람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창은 총괄과세현황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조회시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자동으로 조회되며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,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세무  종합시스템 상단 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“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상시모니터링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”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버튼을 통해서도 수시 확인할 수 있다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</a:t>
            </a:r>
          </a:p>
          <a:p>
            <a:pPr marL="342900" indent="-342900">
              <a:lnSpc>
                <a:spcPct val="130000"/>
              </a:lnSpc>
            </a:pP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- 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모니터링 대상에 대한 상세한 사항은 </a:t>
            </a:r>
            <a:r>
              <a:rPr lang="en-US" altLang="ko-KR" sz="1400" b="1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“</a:t>
            </a:r>
            <a:r>
              <a:rPr lang="ko-KR" altLang="en-US" sz="1400" b="1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청백</a:t>
            </a:r>
            <a:r>
              <a:rPr lang="en-US" altLang="ko-KR" sz="1400" b="1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-e </a:t>
            </a:r>
            <a:r>
              <a:rPr lang="ko-KR" altLang="en-US" sz="1400" b="1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보급확산사업단 </a:t>
            </a:r>
            <a:r>
              <a:rPr lang="en-US" altLang="ko-KR" sz="1400" b="1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(tel. 721-5900)”</a:t>
            </a:r>
            <a:r>
              <a:rPr lang="ko-KR" altLang="en-US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에 문의</a:t>
            </a:r>
            <a:endParaRPr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1428728" y="2857496"/>
            <a:ext cx="6119828" cy="3488668"/>
            <a:chOff x="1428728" y="2786058"/>
            <a:chExt cx="6119828" cy="3488668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28728" y="2786058"/>
              <a:ext cx="6119828" cy="3488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직사각형 5"/>
            <p:cNvSpPr/>
            <p:nvPr/>
          </p:nvSpPr>
          <p:spPr>
            <a:xfrm>
              <a:off x="5286380" y="2786058"/>
              <a:ext cx="785818" cy="2143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7000892" y="4071942"/>
              <a:ext cx="214314" cy="1571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직사각형 7"/>
          <p:cNvSpPr/>
          <p:nvPr/>
        </p:nvSpPr>
        <p:spPr>
          <a:xfrm>
            <a:off x="2084871" y="428604"/>
            <a:ext cx="4143404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AutoShape 3"/>
          <p:cNvSpPr>
            <a:spLocks noChangeArrowheads="1"/>
          </p:cNvSpPr>
          <p:nvPr/>
        </p:nvSpPr>
        <p:spPr bwMode="auto">
          <a:xfrm>
            <a:off x="2013433" y="352449"/>
            <a:ext cx="4929222" cy="576221"/>
          </a:xfrm>
          <a:prstGeom prst="roundRect">
            <a:avLst>
              <a:gd name="adj" fmla="val 6176"/>
            </a:avLst>
          </a:prstGeom>
          <a:gradFill rotWithShape="1">
            <a:gsLst>
              <a:gs pos="0">
                <a:srgbClr val="B6E7FF"/>
              </a:gs>
              <a:gs pos="100000">
                <a:srgbClr val="66CCFF"/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lIns="49081" tIns="41555" rIns="49081" bIns="41555" anchor="ctr"/>
          <a:lstStyle/>
          <a:p>
            <a:pPr marL="85725" indent="-85725" latinLnBrk="0">
              <a:lnSpc>
                <a:spcPct val="120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None/>
            </a:pPr>
            <a:endParaRPr kumimoji="0" lang="ko-KR" altLang="ko-KR" sz="1100">
              <a:latin typeface="가는각진제목체" pitchFamily="18" charset="-127"/>
              <a:ea typeface="가는각진제목체" pitchFamily="18" charset="-127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14282" y="357166"/>
            <a:ext cx="8657167" cy="516475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lIns="17996" tIns="17996" rIns="17996" bIns="17996">
            <a:spAutoFit/>
          </a:bodyPr>
          <a:lstStyle/>
          <a:p>
            <a:pPr marL="342900" indent="-342900" algn="ctr">
              <a:lnSpc>
                <a:spcPct val="130000"/>
              </a:lnSpc>
            </a:pPr>
            <a:r>
              <a:rPr lang="ko-KR" altLang="en-US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청백</a:t>
            </a:r>
            <a:r>
              <a:rPr lang="en-US" altLang="ko-KR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-e </a:t>
            </a:r>
            <a:r>
              <a:rPr lang="ko-KR" altLang="en-US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시스템 </a:t>
            </a:r>
            <a:r>
              <a:rPr lang="ko-KR" altLang="en-US" sz="2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알람</a:t>
            </a:r>
            <a:r>
              <a:rPr lang="ko-KR" altLang="en-US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기능</a:t>
            </a:r>
            <a:endParaRPr lang="en-US" altLang="ko-KR" sz="2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000628" y="4143380"/>
            <a:ext cx="642942" cy="16430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929322" y="4714884"/>
            <a:ext cx="1928826" cy="3571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rgbClr val="00B0F0"/>
                </a:solidFill>
              </a:rPr>
              <a:t>건수를 클릭하여 청백</a:t>
            </a:r>
            <a:r>
              <a:rPr lang="en-US" altLang="ko-KR" sz="1100" b="1" dirty="0" smtClean="0">
                <a:solidFill>
                  <a:srgbClr val="00B0F0"/>
                </a:solidFill>
              </a:rPr>
              <a:t>-e</a:t>
            </a:r>
          </a:p>
          <a:p>
            <a:pPr algn="ctr"/>
            <a:r>
              <a:rPr lang="ko-KR" altLang="en-US" sz="1100" b="1" dirty="0" smtClean="0">
                <a:solidFill>
                  <a:srgbClr val="00B0F0"/>
                </a:solidFill>
              </a:rPr>
              <a:t>시스템으로 이동 </a:t>
            </a:r>
            <a:r>
              <a:rPr lang="en-US" altLang="ko-KR" sz="1100" b="1" dirty="0" smtClean="0">
                <a:solidFill>
                  <a:srgbClr val="00B0F0"/>
                </a:solidFill>
              </a:rPr>
              <a:t>!!</a:t>
            </a:r>
            <a:endParaRPr lang="ko-KR" altLang="en-US" sz="1100" b="1" dirty="0">
              <a:solidFill>
                <a:srgbClr val="00B0F0"/>
              </a:solidFill>
            </a:endParaRPr>
          </a:p>
        </p:txBody>
      </p:sp>
      <p:sp>
        <p:nvSpPr>
          <p:cNvPr id="17" name="오른쪽 화살표 16"/>
          <p:cNvSpPr/>
          <p:nvPr/>
        </p:nvSpPr>
        <p:spPr>
          <a:xfrm>
            <a:off x="5643570" y="4857760"/>
            <a:ext cx="214314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1214414" y="1142984"/>
          <a:ext cx="6905652" cy="4859922"/>
        </p:xfrm>
        <a:graphic>
          <a:graphicData uri="http://schemas.openxmlformats.org/drawingml/2006/table">
            <a:tbl>
              <a:tblPr/>
              <a:tblGrid>
                <a:gridCol w="590425"/>
                <a:gridCol w="5184716"/>
                <a:gridCol w="1130511"/>
              </a:tblGrid>
              <a:tr h="2484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No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시나리오 명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담당업무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026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대형사업장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식당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병원 등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의 주민세 과세누락 방지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주민세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6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지방세 체납자 공사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용역 등 대금 지급 시 지방세 체납자의 체납금액 압류 누락 방지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압류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6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국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도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시유지 매각 이후 취득세 과세누락 방지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압류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6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국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도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시유지 매각에 따른 재산세 소유자정보 변경 누락 방지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재산세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6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인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허가된 유흥주점에 대한 취득세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중과세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누락 방지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취득세부동산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6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인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허가된 유흥주점에 대한 재산세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중과세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누락 방지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재산세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6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건축행정 준공허가자료에 대한 재산세 신규 등록 누락 방지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재산세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6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8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건축행정 준공허가자료에 대한 취득세 신고 누락 방지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취득세부동산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6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국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공유 자산 매입에 따른 지방세 지출예산 자료 누락 방지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취득세부동산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6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불법건축물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이행강제금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부과에 따른 취득세 부과 누락 방지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취득세부동산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6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11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불법건축물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이행강제금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부과에 따른 재산세 정보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면적 등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변경 누락 방지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재산세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6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12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부동산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실명법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위반자에 대한 취득세 부과 누락 방지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취득세부동산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6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13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지방세체납자 세외수입 환급액 충당 지원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체납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6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14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건축물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지역자원시설세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중과세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누락 방지 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재산세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6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15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가설 건축물에 대한 취득세 부과 누락 방지</a:t>
                      </a: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취등록부동산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018" marR="9018" marT="90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2084871" y="428604"/>
            <a:ext cx="4143404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AutoShape 3"/>
          <p:cNvSpPr>
            <a:spLocks noChangeArrowheads="1"/>
          </p:cNvSpPr>
          <p:nvPr/>
        </p:nvSpPr>
        <p:spPr bwMode="auto">
          <a:xfrm>
            <a:off x="1500166" y="352449"/>
            <a:ext cx="6072230" cy="576221"/>
          </a:xfrm>
          <a:prstGeom prst="roundRect">
            <a:avLst>
              <a:gd name="adj" fmla="val 6176"/>
            </a:avLst>
          </a:prstGeom>
          <a:gradFill rotWithShape="1">
            <a:gsLst>
              <a:gs pos="0">
                <a:srgbClr val="B6E7FF"/>
              </a:gs>
              <a:gs pos="100000">
                <a:srgbClr val="66CCFF"/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lIns="49081" tIns="41555" rIns="49081" bIns="41555" anchor="ctr"/>
          <a:lstStyle/>
          <a:p>
            <a:pPr marL="85725" indent="-85725" latinLnBrk="0">
              <a:lnSpc>
                <a:spcPct val="120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None/>
            </a:pPr>
            <a:endParaRPr kumimoji="0" lang="ko-KR" altLang="ko-KR" sz="1100">
              <a:latin typeface="가는각진제목체" pitchFamily="18" charset="-127"/>
              <a:ea typeface="가는각진제목체" pitchFamily="18" charset="-127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14282" y="357166"/>
            <a:ext cx="8657167" cy="516475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lIns="17996" tIns="17996" rIns="17996" bIns="17996">
            <a:spAutoFit/>
          </a:bodyPr>
          <a:lstStyle/>
          <a:p>
            <a:pPr marL="342900" indent="-342900" algn="ctr">
              <a:lnSpc>
                <a:spcPct val="130000"/>
              </a:lnSpc>
            </a:pPr>
            <a:r>
              <a:rPr lang="en-US" altLang="ko-KR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(</a:t>
            </a:r>
            <a:r>
              <a:rPr lang="ko-KR" altLang="en-US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참고</a:t>
            </a:r>
            <a:r>
              <a:rPr lang="en-US" altLang="ko-KR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) </a:t>
            </a:r>
            <a:r>
              <a:rPr lang="ko-KR" altLang="en-US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청백</a:t>
            </a:r>
            <a:r>
              <a:rPr lang="en-US" altLang="ko-KR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-e </a:t>
            </a:r>
            <a:r>
              <a:rPr lang="ko-KR" altLang="en-US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시스템 </a:t>
            </a:r>
            <a:r>
              <a:rPr lang="ko-KR" altLang="en-US" sz="2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시나리오별</a:t>
            </a:r>
            <a:r>
              <a:rPr lang="ko-KR" altLang="en-US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담당업무</a:t>
            </a:r>
            <a:endParaRPr lang="en-US" altLang="ko-KR" sz="2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2084871" y="428604"/>
            <a:ext cx="4143404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AutoShape 3"/>
          <p:cNvSpPr>
            <a:spLocks noChangeArrowheads="1"/>
          </p:cNvSpPr>
          <p:nvPr/>
        </p:nvSpPr>
        <p:spPr bwMode="auto">
          <a:xfrm>
            <a:off x="1857356" y="352449"/>
            <a:ext cx="5357849" cy="576221"/>
          </a:xfrm>
          <a:prstGeom prst="roundRect">
            <a:avLst>
              <a:gd name="adj" fmla="val 6176"/>
            </a:avLst>
          </a:prstGeom>
          <a:gradFill rotWithShape="1">
            <a:gsLst>
              <a:gs pos="0">
                <a:srgbClr val="B6E7FF"/>
              </a:gs>
              <a:gs pos="100000">
                <a:srgbClr val="66CCFF"/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lIns="49081" tIns="41555" rIns="49081" bIns="41555" anchor="ctr"/>
          <a:lstStyle/>
          <a:p>
            <a:pPr marL="85725" indent="-85725" latinLnBrk="0">
              <a:lnSpc>
                <a:spcPct val="120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None/>
            </a:pPr>
            <a:endParaRPr kumimoji="0" lang="ko-KR" altLang="ko-KR" sz="1100">
              <a:latin typeface="가는각진제목체" pitchFamily="18" charset="-127"/>
              <a:ea typeface="가는각진제목체" pitchFamily="18" charset="-127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14282" y="357166"/>
            <a:ext cx="8657167" cy="516475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lIns="17996" tIns="17996" rIns="17996" bIns="17996">
            <a:spAutoFit/>
          </a:bodyPr>
          <a:lstStyle/>
          <a:p>
            <a:pPr marL="342900" indent="-342900" algn="ctr">
              <a:lnSpc>
                <a:spcPct val="130000"/>
              </a:lnSpc>
            </a:pPr>
            <a:r>
              <a:rPr lang="en-US" altLang="ko-KR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(</a:t>
            </a:r>
            <a:r>
              <a:rPr lang="ko-KR" altLang="en-US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참고</a:t>
            </a:r>
            <a:r>
              <a:rPr lang="en-US" altLang="ko-KR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) </a:t>
            </a:r>
            <a:r>
              <a:rPr lang="ko-KR" altLang="en-US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청백</a:t>
            </a:r>
            <a:r>
              <a:rPr lang="en-US" altLang="ko-KR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-e </a:t>
            </a:r>
            <a:r>
              <a:rPr lang="ko-KR" altLang="en-US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시스템 제공정보 현황</a:t>
            </a:r>
            <a:endParaRPr lang="en-US" altLang="ko-KR" sz="2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642911" y="1285853"/>
          <a:ext cx="8001055" cy="4652846"/>
        </p:xfrm>
        <a:graphic>
          <a:graphicData uri="http://schemas.openxmlformats.org/drawingml/2006/table">
            <a:tbl>
              <a:tblPr/>
              <a:tblGrid>
                <a:gridCol w="1143007"/>
                <a:gridCol w="4143404"/>
                <a:gridCol w="857256"/>
                <a:gridCol w="1857388"/>
              </a:tblGrid>
              <a:tr h="26676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연계정보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제공 목적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주기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제공 자료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0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주민세재산분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대형사업장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식당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병원 등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의 주민세 재산분 과세 누락 방지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반기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(15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(8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15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  10.01~07.31 </a:t>
                      </a:r>
                      <a:b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(10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15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 08.01~09.30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6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체납정보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공사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용역 등 대금 지급 시 지방세 체납자의 체납금액 압류누락 방지 등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매일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전일 체납자료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6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부동산취득세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국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도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시유지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매각이후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취득세 과세 누락 방지 등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매월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(15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전월 과세자료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2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재산세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인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허가된 유흥주점에 대한 재산세 중과세 누락 방지 등 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반기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(15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(6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  10.01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∼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05.31 </a:t>
                      </a:r>
                      <a:b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(10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 06.01 ∼ 09.30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15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재산세대장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국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도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시유지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매각이후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재산세 소유자정보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미변경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과세 누락 방지 등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반기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(15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(6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전년도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현년도대장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(10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현년도 대장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15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압류정보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체납자 압류재산 매각으로 세외 수입 과태료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체납분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교부 청구 누락 방지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화요일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전주 자료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월요일 ∼ 일요일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59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사업장정보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세외수입 체납자에 대한 결손 처리 누락 방지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분기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(15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01.01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∼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03.31 </a:t>
                      </a:r>
                      <a:b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04.01 ~ 06.30</a:t>
                      </a:r>
                      <a:b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07.01 ~ 09.30</a:t>
                      </a:r>
                      <a:b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10.01 ~ 12.31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15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환급정보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주정차위반과태료 체납자에 대한 지방세 과오납 환급금 압류 누락 방지 등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매일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매일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6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소득세특별징수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공무원 급여 중 근로소득세 횡령 방지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매월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(15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전월 과세자료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6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취득세 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부동산 등기 지연 신청자에 대한 과태료 누락 방지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매월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(15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전월 과세자료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15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사용자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권한정보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사용자정보 및 사용자권한 정보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매일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매일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6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부과처리실적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실적정보관리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매일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매일</a:t>
                      </a:r>
                    </a:p>
                  </a:txBody>
                  <a:tcPr marL="7350" marR="7350" marT="7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921</Words>
  <Application>Microsoft Office PowerPoint</Application>
  <PresentationFormat>화면 슬라이드 쇼(4:3)</PresentationFormat>
  <Paragraphs>157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서울시청</dc:creator>
  <cp:lastModifiedBy>서울시청</cp:lastModifiedBy>
  <cp:revision>38</cp:revision>
  <dcterms:created xsi:type="dcterms:W3CDTF">2014-07-01T09:14:17Z</dcterms:created>
  <dcterms:modified xsi:type="dcterms:W3CDTF">2014-10-15T09:51:34Z</dcterms:modified>
</cp:coreProperties>
</file>