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544" r:id="rId2"/>
    <p:sldId id="552" r:id="rId3"/>
    <p:sldId id="553" r:id="rId4"/>
    <p:sldId id="554" r:id="rId5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B03DA"/>
    <a:srgbClr val="210E3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4859" autoAdjust="0"/>
  </p:normalViewPr>
  <p:slideViewPr>
    <p:cSldViewPr>
      <p:cViewPr varScale="1">
        <p:scale>
          <a:sx n="64" d="100"/>
          <a:sy n="64" d="100"/>
        </p:scale>
        <p:origin x="-120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5650777-C7F7-4609-A0C9-9DA03E638C7B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6288287-606E-48ED-8A60-73AB595B67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29A11AB-5B45-4ACD-A076-A88A80F6298A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130695A-FAD3-46D2-B75F-2B93C85570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1506D8-7E53-43E9-9895-DDF9BDD92E3F}" type="slidenum">
              <a:rPr lang="ko-KR" altLang="en-US" smtClean="0"/>
              <a:pPr>
                <a:defRPr/>
              </a:pPr>
              <a:t>1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1506D8-7E53-43E9-9895-DDF9BDD92E3F}" type="slidenum">
              <a:rPr lang="ko-KR" altLang="en-US" smtClean="0"/>
              <a:pPr>
                <a:defRPr/>
              </a:pPr>
              <a:t>3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6710E-882E-4AC3-A135-9BE468AB74E5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BA5F3-68C3-40C0-A98C-94ECF7EF46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8C04B-9AA8-49D4-B0E0-782A3058C67A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66D87-ABF0-49BC-B4A6-234415F32F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F649B-0EA3-4711-B164-70DB34C45448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B20D8-0FA2-48B4-A47B-B191F6EFE94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92BC8-136B-453C-96C5-488C78DAB04B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B3559-6C94-453E-B100-23739639C7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46C36-68AA-4EE2-BE2E-8E96DC6AC5CF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5108-3804-4509-8AA8-E97F7CC675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296D8-0A58-4087-BDB6-E47B14322941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B8E95-2996-438C-BD27-F074A639216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59985-37C9-4C93-B4D7-86EA9429C636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87ECE-838F-40A3-9FB8-A1041F7BAA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D05C6-91C8-4AD3-80AB-D72880E03A68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356FA-5538-4073-88F6-3D3297FAED1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F6BC0-F4C8-44CC-9B88-954F518E6ABB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54BA1-F848-40D7-9BD7-2470D68D68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FE99E-C37D-4F9B-9FA8-E4DC60C3DB2D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4D18-9966-4BC8-825E-2112605197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5CCE0-B1C1-4AB6-9617-D74F06D21344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39E72-0CF2-40D0-AFC7-B367584CB87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D767F15-E51B-417D-9088-0E8B796A396E}" type="datetimeFigureOut">
              <a:rPr lang="ko-KR" altLang="en-US"/>
              <a:pPr>
                <a:defRPr/>
              </a:pPr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7462216-307D-4E4D-8489-1AAE2CF484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08서울남산체 B" pitchFamily="18" charset="-127"/>
              <a:ea typeface="08서울남산체 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pic>
        <p:nvPicPr>
          <p:cNvPr id="1032" name="그림 10" descr="회의자료 바탕2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그림 23" descr="seoul zoo BI11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37500" y="115888"/>
            <a:ext cx="110013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그림 25" descr="나무무늬 사본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03575" y="1052513"/>
            <a:ext cx="59404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539552" y="1700808"/>
            <a:ext cx="8208912" cy="100811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611560" y="1556792"/>
            <a:ext cx="8064896" cy="1584176"/>
          </a:xfrm>
          <a:prstGeom prst="roundRect">
            <a:avLst>
              <a:gd name="adj" fmla="val 189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27088" y="115888"/>
            <a:ext cx="67691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동물복지과</a:t>
            </a:r>
            <a:r>
              <a:rPr kumimoji="0"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복지</a:t>
            </a:r>
            <a:r>
              <a:rPr kumimoji="0"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팀</a:t>
            </a:r>
            <a:r>
              <a:rPr kumimoji="0"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1" name="내용 개체 틀 2"/>
          <p:cNvSpPr>
            <a:spLocks noGrp="1"/>
          </p:cNvSpPr>
          <p:nvPr>
            <p:ph idx="1"/>
          </p:nvPr>
        </p:nvSpPr>
        <p:spPr>
          <a:xfrm>
            <a:off x="179388" y="980728"/>
            <a:ext cx="8785225" cy="576064"/>
          </a:xfrm>
        </p:spPr>
        <p:txBody>
          <a:bodyPr/>
          <a:lstStyle/>
          <a:p>
            <a:pPr>
              <a:buFont typeface="Arial" charset="0"/>
              <a:buNone/>
              <a:tabLst>
                <a:tab pos="2328863" algn="l"/>
              </a:tabLst>
            </a:pP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err="1" smtClean="0">
                <a:latin typeface="HY견고딕" pitchFamily="18" charset="-127"/>
                <a:ea typeface="HY견고딕" pitchFamily="18" charset="-127"/>
              </a:rPr>
              <a:t>타동물원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동물이동 검토보고 </a:t>
            </a:r>
            <a:endParaRPr lang="ko-KR" altLang="en-US" sz="2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2" name="TextBox 14"/>
          <p:cNvSpPr txBox="1">
            <a:spLocks noChangeArrowheads="1"/>
          </p:cNvSpPr>
          <p:nvPr/>
        </p:nvSpPr>
        <p:spPr bwMode="auto">
          <a:xfrm>
            <a:off x="395536" y="2708920"/>
            <a:ext cx="8568952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1878013" algn="l"/>
              </a:tabLst>
            </a:pPr>
            <a:r>
              <a:rPr lang="en-US" altLang="ko-KR" sz="2000" dirty="0" smtClean="0"/>
              <a:t>  </a:t>
            </a:r>
            <a:r>
              <a:rPr lang="en-US" altLang="ko-KR" sz="2400" b="1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■</a:t>
            </a:r>
            <a:r>
              <a:rPr lang="en-US" altLang="ko-KR" sz="2400" b="1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dirty="0" smtClean="0">
                <a:latin typeface="08서울한강체 M" pitchFamily="18" charset="-127"/>
                <a:ea typeface="08서울한강체 M" pitchFamily="18" charset="-127"/>
              </a:rPr>
              <a:t>검토동물원 </a:t>
            </a: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:2</a:t>
            </a:r>
            <a:r>
              <a:rPr lang="ko-KR" altLang="en-US" sz="2000" b="1" dirty="0" smtClean="0">
                <a:latin typeface="08서울한강체 M" pitchFamily="18" charset="-127"/>
                <a:ea typeface="08서울한강체 M" pitchFamily="18" charset="-127"/>
              </a:rPr>
              <a:t>개소</a:t>
            </a: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sz="2000" b="1" dirty="0" smtClean="0">
                <a:latin typeface="08서울한강체 M" pitchFamily="18" charset="-127"/>
                <a:ea typeface="08서울한강체 M" pitchFamily="18" charset="-127"/>
              </a:rPr>
              <a:t>어린이대공원</a:t>
            </a: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2000" b="1" dirty="0" err="1" smtClean="0">
                <a:latin typeface="08서울한강체 M" pitchFamily="18" charset="-127"/>
                <a:ea typeface="08서울한강체 M" pitchFamily="18" charset="-127"/>
              </a:rPr>
              <a:t>국립수목원</a:t>
            </a: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)</a:t>
            </a:r>
            <a:endParaRPr lang="en-US" altLang="ko-KR" sz="2000" b="1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tabLst>
                <a:tab pos="1878013" algn="l"/>
              </a:tabLst>
            </a:pP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  </a:t>
            </a:r>
            <a:r>
              <a:rPr lang="en-US" altLang="ko-KR" sz="2000" b="1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■</a:t>
            </a: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dirty="0" smtClean="0">
                <a:latin typeface="08서울한강체 M" pitchFamily="18" charset="-127"/>
                <a:ea typeface="08서울한강체 M" pitchFamily="18" charset="-127"/>
              </a:rPr>
              <a:t>검토내용 </a:t>
            </a:r>
            <a:r>
              <a:rPr lang="en-US" altLang="ko-KR" sz="2000" b="1" dirty="0" smtClean="0">
                <a:latin typeface="08서울한강체 M" pitchFamily="18" charset="-127"/>
                <a:ea typeface="08서울한강체 M" pitchFamily="18" charset="-127"/>
              </a:rPr>
              <a:t>:</a:t>
            </a:r>
          </a:p>
          <a:p>
            <a:pPr>
              <a:tabLst>
                <a:tab pos="1878013" algn="l"/>
                <a:tab pos="2149475" algn="l"/>
              </a:tabLst>
            </a:pPr>
            <a:r>
              <a:rPr lang="en-US" altLang="ko-KR" sz="2400" b="1" dirty="0" smtClean="0">
                <a:latin typeface="08서울한강체 M" pitchFamily="18" charset="-127"/>
                <a:ea typeface="08서울한강체 M" pitchFamily="18" charset="-127"/>
              </a:rPr>
              <a:t>    </a:t>
            </a:r>
            <a:r>
              <a:rPr lang="en-US" altLang="ko-KR" b="1" dirty="0" smtClean="0">
                <a:latin typeface="08서울남산체 M"/>
                <a:ea typeface="08서울남산체 M"/>
              </a:rPr>
              <a:t>▶ </a:t>
            </a:r>
            <a:r>
              <a:rPr lang="ko-KR" altLang="en-US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어린이대공원</a:t>
            </a:r>
            <a:r>
              <a:rPr lang="en-US" altLang="ko-KR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서울 광진구 </a:t>
            </a:r>
            <a:r>
              <a:rPr lang="ko-KR" altLang="en-US" b="1" dirty="0" err="1" smtClean="0">
                <a:solidFill>
                  <a:srgbClr val="0000FF"/>
                </a:solidFill>
                <a:latin typeface="08서울남산체 M"/>
                <a:ea typeface="08서울남산체 M"/>
              </a:rPr>
              <a:t>능동로</a:t>
            </a:r>
            <a:r>
              <a:rPr lang="ko-KR" altLang="en-US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216)</a:t>
            </a:r>
            <a:endParaRPr lang="en-US" altLang="ko-KR" sz="2000" b="1" dirty="0" smtClean="0">
              <a:solidFill>
                <a:srgbClr val="0000FF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서울남산체 M" pitchFamily="18" charset="-127"/>
                <a:ea typeface="서울남산체 M" pitchFamily="18" charset="-127"/>
              </a:rPr>
              <a:t>          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호랑이 사육 </a:t>
            </a:r>
            <a:r>
              <a:rPr lang="ko-KR" altLang="en-US" b="1" dirty="0" err="1" smtClean="0">
                <a:latin typeface="08서울남산체 M" pitchFamily="18" charset="-127"/>
                <a:ea typeface="08서울남산체 M" pitchFamily="18" charset="-127"/>
              </a:rPr>
              <a:t>마리수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: 5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마리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새끼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2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수 포함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002060"/>
                </a:solidFill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solidFill>
                  <a:srgbClr val="002060"/>
                </a:solidFill>
                <a:latin typeface="08서울남산체 M" pitchFamily="18" charset="-127"/>
                <a:ea typeface="08서울남산체 M" pitchFamily="18" charset="-127"/>
              </a:rPr>
              <a:t>         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내실면적이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18.6</a:t>
            </a:r>
            <a:r>
              <a:rPr lang="en-US" altLang="ko-KR" b="1" dirty="0" smtClean="0">
                <a:latin typeface="08서울남산체 M"/>
                <a:ea typeface="08서울남산체 M"/>
              </a:rPr>
              <a:t>㎡, </a:t>
            </a:r>
            <a:r>
              <a:rPr lang="ko-KR" altLang="en-US" b="1" dirty="0" smtClean="0">
                <a:latin typeface="08서울남산체 M"/>
                <a:ea typeface="08서울남산체 M"/>
              </a:rPr>
              <a:t>철망 견고하고 튼튼함</a:t>
            </a:r>
            <a:endParaRPr lang="en-US" altLang="ko-KR" b="1" dirty="0" smtClean="0">
              <a:latin typeface="08서울남산체 M"/>
              <a:ea typeface="08서울남산체 M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남산체 M"/>
                <a:ea typeface="08서울남산체 M"/>
              </a:rPr>
              <a:t>          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내실 환기시설이 불량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– 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악취 발생 심함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– 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현 내실 수용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b="1" dirty="0" err="1" smtClean="0">
                <a:latin typeface="08서울남산체 M" pitchFamily="18" charset="-127"/>
                <a:ea typeface="08서울남산체 M" pitchFamily="18" charset="-127"/>
              </a:rPr>
              <a:t>비전시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    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사료는 캥거루 고기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b="1" dirty="0" err="1" smtClean="0">
                <a:latin typeface="08서울남산체 M" pitchFamily="18" charset="-127"/>
                <a:ea typeface="08서울남산체 M" pitchFamily="18" charset="-127"/>
              </a:rPr>
              <a:t>지육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포함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)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와 닭고기 급여</a:t>
            </a:r>
            <a:endParaRPr lang="en-US" altLang="ko-KR" b="1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</a:t>
            </a:r>
            <a:r>
              <a:rPr lang="en-US" altLang="ko-KR" b="1" dirty="0" smtClean="0">
                <a:latin typeface="맑은 고딕"/>
                <a:ea typeface="맑은 고딕"/>
              </a:rPr>
              <a:t>※ </a:t>
            </a:r>
            <a:r>
              <a:rPr lang="ko-KR" altLang="en-US" b="1" dirty="0" smtClean="0">
                <a:latin typeface="맑은 고딕"/>
                <a:ea typeface="맑은 고딕"/>
              </a:rPr>
              <a:t>의견 </a:t>
            </a:r>
            <a:r>
              <a:rPr lang="en-US" altLang="ko-KR" b="1" dirty="0" smtClean="0">
                <a:latin typeface="맑은 고딕"/>
                <a:ea typeface="맑은 고딕"/>
              </a:rPr>
              <a:t>- </a:t>
            </a:r>
            <a:r>
              <a:rPr lang="ko-KR" altLang="en-US" b="1" dirty="0" err="1" smtClean="0">
                <a:latin typeface="맑은 고딕"/>
                <a:ea typeface="맑은 고딕"/>
              </a:rPr>
              <a:t>호랑이사</a:t>
            </a:r>
            <a:r>
              <a:rPr lang="ko-KR" altLang="en-US" b="1" dirty="0" smtClean="0">
                <a:latin typeface="맑은 고딕"/>
                <a:ea typeface="맑은 고딕"/>
              </a:rPr>
              <a:t> 공사기간 동안 내실 수용 가능성 </a:t>
            </a:r>
            <a:r>
              <a:rPr lang="en-US" altLang="ko-KR" b="1" dirty="0" smtClean="0">
                <a:latin typeface="맑은 고딕"/>
                <a:ea typeface="맑은 고딕"/>
              </a:rPr>
              <a:t>– </a:t>
            </a:r>
            <a:r>
              <a:rPr lang="ko-KR" altLang="en-US" b="1" dirty="0" smtClean="0">
                <a:latin typeface="맑은 고딕"/>
                <a:ea typeface="맑은 고딕"/>
              </a:rPr>
              <a:t>동물스트레스 증가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/>
                <a:ea typeface="맑은 고딕"/>
              </a:rPr>
              <a:t>                - </a:t>
            </a:r>
            <a:r>
              <a:rPr lang="ko-KR" altLang="en-US" b="1" dirty="0" smtClean="0">
                <a:latin typeface="맑은 고딕"/>
                <a:ea typeface="맑은 고딕"/>
              </a:rPr>
              <a:t>외부 </a:t>
            </a:r>
            <a:r>
              <a:rPr lang="ko-KR" altLang="en-US" b="1" dirty="0" err="1" smtClean="0">
                <a:latin typeface="맑은 고딕"/>
                <a:ea typeface="맑은 고딕"/>
              </a:rPr>
              <a:t>방사장</a:t>
            </a:r>
            <a:r>
              <a:rPr lang="ko-KR" altLang="en-US" b="1" dirty="0" smtClean="0">
                <a:latin typeface="맑은 고딕"/>
                <a:ea typeface="맑은 고딕"/>
              </a:rPr>
              <a:t> 규모가 작아 순차적 이동 방사 어려움</a:t>
            </a:r>
            <a:r>
              <a:rPr kumimoji="0"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   </a:t>
            </a:r>
            <a:endParaRPr kumimoji="0" lang="en-US" altLang="ko-KR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054" name="TextBox 12"/>
          <p:cNvSpPr txBox="1">
            <a:spLocks noChangeArrowheads="1"/>
          </p:cNvSpPr>
          <p:nvPr/>
        </p:nvSpPr>
        <p:spPr bwMode="auto">
          <a:xfrm>
            <a:off x="539552" y="1340768"/>
            <a:ext cx="8352928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08서울한강체 M" pitchFamily="18" charset="-127"/>
                <a:ea typeface="08서울한강체 M" pitchFamily="18" charset="-127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  </a:t>
            </a:r>
            <a:r>
              <a:rPr lang="en-US" altLang="ko-KR" dirty="0" smtClean="0">
                <a:latin typeface="08서울한강체 M" pitchFamily="18" charset="-127"/>
                <a:ea typeface="08서울한강체 M" pitchFamily="18" charset="-127"/>
              </a:rPr>
              <a:t>  </a:t>
            </a:r>
            <a:r>
              <a:rPr lang="ko-KR" altLang="en-US" b="1" dirty="0" smtClean="0">
                <a:latin typeface="08서울한강체 M" pitchFamily="18" charset="-127"/>
                <a:ea typeface="08서울한강체 M" pitchFamily="18" charset="-127"/>
              </a:rPr>
              <a:t>호랑이 </a:t>
            </a:r>
            <a:r>
              <a:rPr lang="ko-KR" altLang="en-US" b="1" dirty="0" err="1" smtClean="0">
                <a:latin typeface="08서울한강체 M" pitchFamily="18" charset="-127"/>
                <a:ea typeface="08서울한강체 M" pitchFamily="18" charset="-127"/>
              </a:rPr>
              <a:t>리뉴얼</a:t>
            </a:r>
            <a:r>
              <a:rPr lang="ko-KR" altLang="en-US" b="1" dirty="0" smtClean="0">
                <a:latin typeface="08서울한강체 M" pitchFamily="18" charset="-127"/>
                <a:ea typeface="08서울한강체 M" pitchFamily="18" charset="-127"/>
              </a:rPr>
              <a:t> 공사에 따른 전시 수용 동물</a:t>
            </a:r>
            <a:r>
              <a:rPr lang="en-US" altLang="ko-KR" b="1" dirty="0" smtClean="0"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b="1" dirty="0" smtClean="0">
                <a:latin typeface="08서울한강체 M" pitchFamily="18" charset="-127"/>
                <a:ea typeface="08서울한강체 M" pitchFamily="18" charset="-127"/>
              </a:rPr>
              <a:t>호랑이</a:t>
            </a:r>
            <a:r>
              <a:rPr lang="en-US" altLang="ko-KR" b="1" dirty="0" smtClean="0">
                <a:latin typeface="08서울한강체 M" pitchFamily="18" charset="-127"/>
                <a:ea typeface="08서울한강체 M" pitchFamily="18" charset="-127"/>
              </a:rPr>
              <a:t>)</a:t>
            </a:r>
            <a:r>
              <a:rPr lang="ko-KR" altLang="en-US" b="1" dirty="0" smtClean="0">
                <a:latin typeface="08서울한강체 M" pitchFamily="18" charset="-127"/>
                <a:ea typeface="08서울한강체 M" pitchFamily="18" charset="-127"/>
              </a:rPr>
              <a:t>의 공사 소음 으로 스트레스 </a:t>
            </a:r>
            <a:endParaRPr lang="en-US" altLang="ko-KR" b="1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en-US" altLang="ko-KR" b="1" dirty="0" smtClean="0">
                <a:latin typeface="08서울한강체 M" pitchFamily="18" charset="-127"/>
                <a:ea typeface="08서울한강체 M" pitchFamily="18" charset="-127"/>
              </a:rPr>
              <a:t>  </a:t>
            </a:r>
            <a:r>
              <a:rPr lang="ko-KR" altLang="en-US" b="1" dirty="0" smtClean="0">
                <a:latin typeface="08서울한강체 M" pitchFamily="18" charset="-127"/>
                <a:ea typeface="08서울한강체 M" pitchFamily="18" charset="-127"/>
              </a:rPr>
              <a:t>최소화 방안으로  인근 동물원 위탁 사육가능 여부 검토 결과 보고</a:t>
            </a:r>
            <a:endParaRPr lang="en-US" altLang="ko-KR" b="1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latin typeface="08서울한강체 M" pitchFamily="18" charset="-127"/>
              <a:ea typeface="08서울한강체 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95536" y="548680"/>
            <a:ext cx="835292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  </a:t>
            </a:r>
            <a:r>
              <a:rPr lang="en-US" altLang="ko-KR" b="1" dirty="0" smtClean="0">
                <a:latin typeface="맑은 고딕"/>
                <a:ea typeface="맑은 고딕"/>
              </a:rPr>
              <a:t> </a:t>
            </a:r>
            <a:r>
              <a:rPr lang="en-US" altLang="ko-KR" b="1" dirty="0" smtClean="0">
                <a:latin typeface="맑은 고딕"/>
                <a:ea typeface="맑은 고딕"/>
              </a:rPr>
              <a:t>- </a:t>
            </a:r>
            <a:r>
              <a:rPr lang="ko-KR" altLang="en-US" b="1" dirty="0" smtClean="0">
                <a:latin typeface="맑은 고딕"/>
                <a:ea typeface="맑은 고딕"/>
              </a:rPr>
              <a:t>어린이대공원 </a:t>
            </a:r>
            <a:r>
              <a:rPr lang="ko-KR" altLang="en-US" b="1" dirty="0" err="1" smtClean="0">
                <a:latin typeface="맑은 고딕"/>
                <a:ea typeface="맑은 고딕"/>
              </a:rPr>
              <a:t>호랑이사</a:t>
            </a:r>
            <a:r>
              <a:rPr lang="ko-KR" altLang="en-US" b="1" dirty="0" smtClean="0">
                <a:latin typeface="맑은 고딕"/>
                <a:ea typeface="맑은 고딕"/>
              </a:rPr>
              <a:t> </a:t>
            </a:r>
            <a:r>
              <a:rPr lang="ko-KR" altLang="en-US" b="1" dirty="0" err="1" smtClean="0">
                <a:latin typeface="맑은 고딕"/>
                <a:ea typeface="맑은 고딕"/>
              </a:rPr>
              <a:t>리뉴얼</a:t>
            </a:r>
            <a:r>
              <a:rPr lang="ko-KR" altLang="en-US" b="1" dirty="0" smtClean="0">
                <a:latin typeface="맑은 고딕"/>
                <a:ea typeface="맑은 고딕"/>
              </a:rPr>
              <a:t> </a:t>
            </a:r>
            <a:r>
              <a:rPr lang="ko-KR" altLang="en-US" b="1" dirty="0" err="1" smtClean="0">
                <a:latin typeface="맑은 고딕"/>
                <a:ea typeface="맑은 고딕"/>
              </a:rPr>
              <a:t>공사시에</a:t>
            </a:r>
            <a:r>
              <a:rPr lang="ko-KR" altLang="en-US" b="1" dirty="0" smtClean="0">
                <a:latin typeface="맑은 고딕"/>
                <a:ea typeface="맑은 고딕"/>
              </a:rPr>
              <a:t> 동물 이동 없이 진행했으나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/>
                <a:ea typeface="맑은 고딕"/>
              </a:rPr>
              <a:t>            별다른 사항 </a:t>
            </a:r>
            <a:r>
              <a:rPr lang="ko-KR" altLang="en-US" b="1" dirty="0" err="1" smtClean="0">
                <a:latin typeface="맑은 고딕"/>
                <a:ea typeface="맑은 고딕"/>
              </a:rPr>
              <a:t>없었다는바</a:t>
            </a:r>
            <a:r>
              <a:rPr lang="ko-KR" altLang="en-US" b="1" dirty="0" smtClean="0">
                <a:latin typeface="맑은 고딕"/>
                <a:ea typeface="맑은 고딕"/>
              </a:rPr>
              <a:t> </a:t>
            </a:r>
            <a:r>
              <a:rPr lang="en-US" altLang="ko-KR" b="1" dirty="0" smtClean="0">
                <a:latin typeface="맑은 고딕"/>
                <a:ea typeface="맑은 고딕"/>
              </a:rPr>
              <a:t>,</a:t>
            </a: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우리공원에서 공사소음을 최소화하고 방음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            </a:t>
            </a: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차단막을</a:t>
            </a: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 보강하여 자체 관리필요 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 </a:t>
            </a:r>
            <a:endParaRPr lang="en-US" altLang="ko-KR" dirty="0">
              <a:solidFill>
                <a:schemeClr val="accent6">
                  <a:lumMod val="50000"/>
                </a:schemeClr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7" name="그림 6" descr="어대공호랑내실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570" y="2293497"/>
            <a:ext cx="4429886" cy="2880000"/>
          </a:xfrm>
          <a:prstGeom prst="rect">
            <a:avLst/>
          </a:prstGeom>
        </p:spPr>
      </p:pic>
      <p:pic>
        <p:nvPicPr>
          <p:cNvPr id="8" name="그림 7" descr="어대공방사장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3688" y="3284984"/>
            <a:ext cx="4431600" cy="27325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70732" y="5220816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어린이대공원내실철책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08712" y="281902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외부전시방사장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14"/>
          <p:cNvSpPr txBox="1">
            <a:spLocks noChangeArrowheads="1"/>
          </p:cNvSpPr>
          <p:nvPr/>
        </p:nvSpPr>
        <p:spPr bwMode="auto">
          <a:xfrm>
            <a:off x="395536" y="1052736"/>
            <a:ext cx="856895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1878013" algn="l"/>
              </a:tabLst>
            </a:pPr>
            <a:r>
              <a:rPr lang="en-US" altLang="ko-KR" b="1" dirty="0" smtClean="0">
                <a:latin typeface="08서울남산체 M"/>
                <a:ea typeface="08서울남산체 M"/>
              </a:rPr>
              <a:t>     ▶</a:t>
            </a:r>
            <a:r>
              <a:rPr lang="en-US" altLang="ko-KR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 </a:t>
            </a:r>
            <a:r>
              <a:rPr lang="ko-KR" altLang="en-US" b="1" dirty="0" err="1" smtClean="0">
                <a:solidFill>
                  <a:srgbClr val="0000FF"/>
                </a:solidFill>
                <a:latin typeface="08서울남산체 M"/>
                <a:ea typeface="08서울남산체 M"/>
              </a:rPr>
              <a:t>국립수목원</a:t>
            </a:r>
            <a:r>
              <a:rPr lang="en-US" altLang="ko-KR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경기  포천 </a:t>
            </a:r>
            <a:r>
              <a:rPr lang="ko-KR" altLang="en-US" b="1" dirty="0" err="1" smtClean="0">
                <a:solidFill>
                  <a:srgbClr val="0000FF"/>
                </a:solidFill>
                <a:latin typeface="08서울남산체 M"/>
                <a:ea typeface="08서울남산체 M"/>
              </a:rPr>
              <a:t>소흘읍</a:t>
            </a:r>
            <a:r>
              <a:rPr lang="ko-KR" altLang="en-US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 광릉 수목원로 </a:t>
            </a:r>
            <a:r>
              <a:rPr lang="en-US" altLang="ko-KR" b="1" dirty="0" smtClean="0">
                <a:solidFill>
                  <a:srgbClr val="0000FF"/>
                </a:solidFill>
                <a:latin typeface="08서울남산체 M"/>
                <a:ea typeface="08서울남산체 M"/>
              </a:rPr>
              <a:t>415)</a:t>
            </a:r>
            <a:endParaRPr lang="en-US" altLang="ko-KR" sz="2000" b="1" dirty="0" smtClean="0">
              <a:solidFill>
                <a:srgbClr val="0000FF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서울남산체 M" pitchFamily="18" charset="-127"/>
                <a:ea typeface="서울남산체 M" pitchFamily="18" charset="-127"/>
              </a:rPr>
              <a:t>          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호랑이 사육 </a:t>
            </a:r>
            <a:r>
              <a:rPr lang="ko-KR" altLang="en-US" b="1" dirty="0" err="1" smtClean="0">
                <a:latin typeface="08서울남산체 M" pitchFamily="18" charset="-127"/>
                <a:ea typeface="08서울남산체 M" pitchFamily="18" charset="-127"/>
              </a:rPr>
              <a:t>마리수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: 1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마리</a:t>
            </a:r>
            <a:endParaRPr lang="en-US" altLang="ko-KR" b="1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002060"/>
                </a:solidFill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solidFill>
                  <a:srgbClr val="002060"/>
                </a:solidFill>
                <a:latin typeface="08서울남산체 M" pitchFamily="18" charset="-127"/>
                <a:ea typeface="08서울남산체 M" pitchFamily="18" charset="-127"/>
              </a:rPr>
              <a:t>         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내실 및 외부 </a:t>
            </a:r>
            <a:r>
              <a:rPr lang="ko-KR" altLang="en-US" b="1" dirty="0" err="1" smtClean="0">
                <a:latin typeface="08서울남산체 M" pitchFamily="18" charset="-127"/>
                <a:ea typeface="08서울남산체 M" pitchFamily="18" charset="-127"/>
              </a:rPr>
              <a:t>방사장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시설물 노후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– 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긴급 보수 요함</a:t>
            </a:r>
            <a:endParaRPr lang="en-US" altLang="ko-KR" b="1" dirty="0" smtClean="0">
              <a:latin typeface="08서울남산체 M"/>
              <a:ea typeface="08서울남산체 M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남산체 M"/>
                <a:ea typeface="08서울남산체 M"/>
              </a:rPr>
              <a:t>          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전문 사육사가 아닌 일용직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노령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) 1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명이 근무 중</a:t>
            </a:r>
            <a:endParaRPr lang="en-US" altLang="ko-KR" b="1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    ○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 사료는 쇠고기와  닭고기 급여</a:t>
            </a:r>
            <a:endParaRPr lang="en-US" altLang="ko-KR" b="1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</a:t>
            </a:r>
            <a:r>
              <a:rPr lang="en-US" altLang="ko-KR" b="1" dirty="0" smtClean="0">
                <a:latin typeface="맑은 고딕"/>
                <a:ea typeface="맑은 고딕"/>
              </a:rPr>
              <a:t>※ </a:t>
            </a:r>
            <a:r>
              <a:rPr lang="ko-KR" altLang="en-US" b="1" dirty="0" smtClean="0">
                <a:latin typeface="맑은 고딕"/>
                <a:ea typeface="맑은 고딕"/>
              </a:rPr>
              <a:t>의견 </a:t>
            </a:r>
            <a:r>
              <a:rPr lang="en-US" altLang="ko-KR" b="1" dirty="0" smtClean="0">
                <a:latin typeface="맑은 고딕"/>
                <a:ea typeface="맑은 고딕"/>
              </a:rPr>
              <a:t>– “</a:t>
            </a:r>
            <a:r>
              <a:rPr lang="ko-KR" altLang="en-US" b="1" dirty="0" err="1" smtClean="0">
                <a:latin typeface="맑은 고딕"/>
                <a:ea typeface="맑은 고딕"/>
              </a:rPr>
              <a:t>백두대간호랑이종보전센터</a:t>
            </a:r>
            <a:r>
              <a:rPr lang="en-US" altLang="ko-KR" b="1" dirty="0" smtClean="0">
                <a:latin typeface="맑은 고딕"/>
                <a:ea typeface="맑은 고딕"/>
              </a:rPr>
              <a:t>(</a:t>
            </a:r>
            <a:r>
              <a:rPr lang="ko-KR" altLang="en-US" b="1" dirty="0" smtClean="0">
                <a:latin typeface="맑은 고딕"/>
                <a:ea typeface="맑은 고딕"/>
              </a:rPr>
              <a:t>경북 봉화 </a:t>
            </a:r>
            <a:r>
              <a:rPr lang="ko-KR" altLang="en-US" b="1" dirty="0" err="1" smtClean="0">
                <a:latin typeface="맑은 고딕"/>
                <a:ea typeface="맑은 고딕"/>
              </a:rPr>
              <a:t>춘양면</a:t>
            </a:r>
            <a:r>
              <a:rPr lang="ko-KR" altLang="en-US" b="1" dirty="0" smtClean="0">
                <a:latin typeface="맑은 고딕"/>
                <a:ea typeface="맑은 고딕"/>
              </a:rPr>
              <a:t> </a:t>
            </a:r>
            <a:r>
              <a:rPr lang="ko-KR" altLang="en-US" b="1" dirty="0" err="1" smtClean="0">
                <a:latin typeface="맑은 고딕"/>
                <a:ea typeface="맑은 고딕"/>
              </a:rPr>
              <a:t>서평리</a:t>
            </a:r>
            <a:r>
              <a:rPr lang="en-US" altLang="ko-KR" b="1" dirty="0" smtClean="0">
                <a:latin typeface="맑은 고딕"/>
                <a:ea typeface="맑은 고딕"/>
              </a:rPr>
              <a:t>)”</a:t>
            </a:r>
            <a:r>
              <a:rPr lang="ko-KR" altLang="en-US" b="1" dirty="0" smtClean="0">
                <a:latin typeface="맑은 고딕"/>
                <a:ea typeface="맑은 고딕"/>
              </a:rPr>
              <a:t>설립운영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/>
                <a:ea typeface="맑은 고딕"/>
              </a:rPr>
              <a:t> </a:t>
            </a:r>
            <a:r>
              <a:rPr lang="en-US" altLang="ko-KR" b="1" dirty="0" smtClean="0">
                <a:latin typeface="맑은 고딕"/>
                <a:ea typeface="맑은 고딕"/>
              </a:rPr>
              <a:t>                 </a:t>
            </a:r>
            <a:r>
              <a:rPr lang="ko-KR" altLang="en-US" b="1" dirty="0" smtClean="0">
                <a:latin typeface="맑은 고딕"/>
                <a:ea typeface="맑은 고딕"/>
              </a:rPr>
              <a:t>계획에 의거 </a:t>
            </a:r>
            <a:r>
              <a:rPr lang="en-US" altLang="ko-KR" b="1" dirty="0" smtClean="0">
                <a:latin typeface="맑은 고딕"/>
                <a:ea typeface="맑은 고딕"/>
              </a:rPr>
              <a:t>2015</a:t>
            </a:r>
            <a:r>
              <a:rPr lang="ko-KR" altLang="en-US" b="1" dirty="0" err="1" smtClean="0">
                <a:latin typeface="맑은 고딕"/>
                <a:ea typeface="맑은 고딕"/>
              </a:rPr>
              <a:t>년초에</a:t>
            </a:r>
            <a:r>
              <a:rPr lang="ko-KR" altLang="en-US" b="1" dirty="0" smtClean="0">
                <a:latin typeface="맑은 고딕"/>
                <a:ea typeface="맑은 고딕"/>
              </a:rPr>
              <a:t> 동물</a:t>
            </a:r>
            <a:r>
              <a:rPr lang="en-US" altLang="ko-KR" b="1" dirty="0" smtClean="0">
                <a:latin typeface="맑은 고딕"/>
                <a:ea typeface="맑은 고딕"/>
              </a:rPr>
              <a:t>(</a:t>
            </a:r>
            <a:r>
              <a:rPr lang="ko-KR" altLang="en-US" b="1" dirty="0" smtClean="0">
                <a:latin typeface="맑은 고딕"/>
                <a:ea typeface="맑은 고딕"/>
              </a:rPr>
              <a:t>호랑이</a:t>
            </a:r>
            <a:r>
              <a:rPr lang="en-US" altLang="ko-KR" b="1" dirty="0" smtClean="0">
                <a:latin typeface="맑은 고딕"/>
                <a:ea typeface="맑은 고딕"/>
              </a:rPr>
              <a:t>)</a:t>
            </a:r>
            <a:r>
              <a:rPr lang="ko-KR" altLang="en-US" b="1" dirty="0" smtClean="0">
                <a:latin typeface="맑은 고딕"/>
                <a:ea typeface="맑은 고딕"/>
              </a:rPr>
              <a:t>이동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  <a:tabLst>
                <a:tab pos="1790700" algn="l"/>
              </a:tabLst>
            </a:pPr>
            <a:r>
              <a:rPr lang="en-US" altLang="ko-KR" b="1" dirty="0" smtClean="0">
                <a:latin typeface="맑은 고딕"/>
                <a:ea typeface="맑은 고딕"/>
              </a:rPr>
              <a:t>              –  2014</a:t>
            </a:r>
            <a:r>
              <a:rPr lang="ko-KR" altLang="en-US" b="1" dirty="0" smtClean="0">
                <a:latin typeface="맑은 고딕"/>
                <a:ea typeface="맑은 고딕"/>
              </a:rPr>
              <a:t>년도 말까지 기타동물원 또는 자체 처분 예정에 있어 시설물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/>
                <a:ea typeface="맑은 고딕"/>
              </a:rPr>
              <a:t> </a:t>
            </a:r>
            <a:r>
              <a:rPr lang="en-US" altLang="ko-KR" b="1" dirty="0" smtClean="0">
                <a:latin typeface="맑은 고딕"/>
                <a:ea typeface="맑은 고딕"/>
              </a:rPr>
              <a:t>                </a:t>
            </a:r>
            <a:r>
              <a:rPr lang="ko-KR" altLang="en-US" b="1" dirty="0" smtClean="0">
                <a:latin typeface="맑은 고딕"/>
                <a:ea typeface="맑은 고딕"/>
              </a:rPr>
              <a:t>보수 정비에 소극적임 </a:t>
            </a:r>
            <a:r>
              <a:rPr lang="en-US" altLang="ko-KR" b="1" dirty="0" smtClean="0">
                <a:latin typeface="맑은 고딕"/>
                <a:ea typeface="맑은 고딕"/>
              </a:rPr>
              <a:t>– </a:t>
            </a:r>
            <a:r>
              <a:rPr lang="ko-KR" altLang="en-US" b="1" dirty="0" smtClean="0">
                <a:latin typeface="맑은 고딕"/>
                <a:ea typeface="맑은 고딕"/>
              </a:rPr>
              <a:t>동물 전시 않음</a:t>
            </a:r>
            <a:r>
              <a:rPr kumimoji="0"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</a:p>
          <a:p>
            <a:pPr defTabSz="877888">
              <a:lnSpc>
                <a:spcPct val="150000"/>
              </a:lnSpc>
            </a:pPr>
            <a:r>
              <a:rPr kumimoji="0" lang="en-US" altLang="ko-KR" b="1" dirty="0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kumimoji="0" lang="en-US" altLang="ko-KR" b="1" dirty="0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              </a:t>
            </a:r>
            <a:r>
              <a:rPr kumimoji="0" lang="en-US" altLang="ko-KR" sz="2400" b="1" dirty="0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-</a:t>
            </a:r>
            <a:r>
              <a:rPr kumimoji="0" lang="en-US" altLang="ko-KR" b="1" dirty="0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  </a:t>
            </a:r>
            <a:r>
              <a:rPr kumimoji="0"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수목원측에</a:t>
            </a: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08서울남산체 M" pitchFamily="18" charset="-127"/>
                <a:ea typeface="08서울남산체 M" pitchFamily="18" charset="-127"/>
              </a:rPr>
              <a:t> 위탁관리 불가</a:t>
            </a:r>
            <a:endParaRPr kumimoji="0" lang="en-US" altLang="ko-KR" b="1" dirty="0" smtClean="0">
              <a:solidFill>
                <a:schemeClr val="accent6">
                  <a:lumMod val="50000"/>
                </a:schemeClr>
              </a:solidFill>
              <a:latin typeface="08서울남산체 M" pitchFamily="18" charset="-127"/>
              <a:ea typeface="08서울남산체 M" pitchFamily="18" charset="-127"/>
            </a:endParaRPr>
          </a:p>
          <a:p>
            <a:pPr defTabSz="877888">
              <a:lnSpc>
                <a:spcPct val="150000"/>
              </a:lnSpc>
            </a:pPr>
            <a:endParaRPr kumimoji="0" lang="en-US" altLang="ko-KR" b="1" dirty="0" smtClean="0">
              <a:solidFill>
                <a:schemeClr val="accent6">
                  <a:lumMod val="50000"/>
                </a:schemeClr>
              </a:solidFill>
              <a:latin typeface="08서울남산체 M" pitchFamily="18" charset="-127"/>
              <a:ea typeface="08서울남산체 M" pitchFamily="18" charset="-127"/>
            </a:endParaRPr>
          </a:p>
          <a:p>
            <a:pPr defTabSz="877888">
              <a:lnSpc>
                <a:spcPct val="150000"/>
              </a:lnSpc>
            </a:pPr>
            <a:r>
              <a:rPr kumimoji="0"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</a:t>
            </a:r>
            <a:r>
              <a:rPr kumimoji="0"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시설물 사진 </a:t>
            </a:r>
            <a:r>
              <a:rPr kumimoji="0" lang="en-US" altLang="ko-KR" b="1" dirty="0" smtClean="0">
                <a:latin typeface="08서울남산체 M" pitchFamily="18" charset="-127"/>
                <a:ea typeface="08서울남산체 M" pitchFamily="18" charset="-127"/>
              </a:rPr>
              <a:t>: </a:t>
            </a:r>
            <a:r>
              <a:rPr kumimoji="0"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다음</a:t>
            </a:r>
            <a:r>
              <a:rPr kumimoji="0"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       </a:t>
            </a:r>
            <a:r>
              <a:rPr kumimoji="0" lang="en-US" altLang="ko-KR" b="1" dirty="0" smtClean="0">
                <a:latin typeface="08서울남산체 M" pitchFamily="18" charset="-127"/>
                <a:ea typeface="08서울남산체 M" pitchFamily="18" charset="-127"/>
              </a:rPr>
              <a:t>        </a:t>
            </a:r>
            <a:endParaRPr kumimoji="0" lang="en-US" altLang="ko-KR" dirty="0"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내용 개체 틀 5" descr="부식철망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68971" y="-603448"/>
            <a:ext cx="4557303" cy="3060000"/>
          </a:xfrm>
        </p:spPr>
      </p:pic>
      <p:pic>
        <p:nvPicPr>
          <p:cNvPr id="7" name="그림 6" descr="부식철망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603448"/>
            <a:ext cx="4558652" cy="3060000"/>
          </a:xfrm>
          <a:prstGeom prst="rect">
            <a:avLst/>
          </a:prstGeom>
        </p:spPr>
      </p:pic>
      <p:pic>
        <p:nvPicPr>
          <p:cNvPr id="10" name="그림 9" descr="부식철망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9980" y="2996952"/>
            <a:ext cx="4572000" cy="3264390"/>
          </a:xfrm>
          <a:prstGeom prst="rect">
            <a:avLst/>
          </a:prstGeom>
        </p:spPr>
      </p:pic>
      <p:pic>
        <p:nvPicPr>
          <p:cNvPr id="12" name="내용 개체 틀 11" descr="수목방사장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4557010" y="3026932"/>
            <a:ext cx="4572000" cy="3212977"/>
          </a:xfrm>
        </p:spPr>
      </p:pic>
      <p:sp>
        <p:nvSpPr>
          <p:cNvPr id="13" name="TextBox 12"/>
          <p:cNvSpPr txBox="1"/>
          <p:nvPr/>
        </p:nvSpPr>
        <p:spPr>
          <a:xfrm>
            <a:off x="1232594" y="2472022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외부방사장출입구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17010" y="2472022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내실 격리 출입문</a:t>
            </a:r>
            <a:endParaRPr lang="ko-KR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82494" y="6237312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외부방사장</a:t>
            </a:r>
            <a:r>
              <a:rPr lang="ko-KR" altLang="en-US" b="1" dirty="0" smtClean="0"/>
              <a:t> 철책</a:t>
            </a:r>
            <a:endParaRPr lang="ko-KR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96136" y="6237312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외부방사장철책일체</a:t>
            </a:r>
            <a:endParaRPr lang="ko-KR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2839</TotalTime>
  <Words>275</Words>
  <Application>Microsoft Office PowerPoint</Application>
  <PresentationFormat>화면 슬라이드 쇼(4:3)</PresentationFormat>
  <Paragraphs>38</Paragraphs>
  <Slides>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테마1</vt:lpstr>
      <vt:lpstr>슬라이드 1</vt:lpstr>
      <vt:lpstr>슬라이드 2</vt:lpstr>
      <vt:lpstr>슬라이드 3</vt:lpstr>
      <vt:lpstr>슬라이드 4</vt:lpstr>
    </vt:vector>
  </TitlesOfParts>
  <Company>서울대공원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이광구</cp:lastModifiedBy>
  <cp:revision>377</cp:revision>
  <dcterms:created xsi:type="dcterms:W3CDTF">2011-07-01T09:04:21Z</dcterms:created>
  <dcterms:modified xsi:type="dcterms:W3CDTF">2013-01-30T07:52:21Z</dcterms:modified>
</cp:coreProperties>
</file>