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0"/>
  </p:notesMasterIdLst>
  <p:handoutMasterIdLst>
    <p:handoutMasterId r:id="rId11"/>
  </p:handoutMasterIdLst>
  <p:sldIdLst>
    <p:sldId id="273" r:id="rId2"/>
    <p:sldId id="274" r:id="rId3"/>
    <p:sldId id="275" r:id="rId4"/>
    <p:sldId id="276" r:id="rId5"/>
    <p:sldId id="279" r:id="rId6"/>
    <p:sldId id="278" r:id="rId7"/>
    <p:sldId id="280" r:id="rId8"/>
    <p:sldId id="281" r:id="rId9"/>
  </p:sldIdLst>
  <p:sldSz cx="9144000" cy="6858000" type="screen4x3"/>
  <p:notesSz cx="9866313" cy="673576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1"/>
  <p:showPr>
    <p:present/>
    <p:sldAll/>
    <p:penClr>
      <a:srgbClr val="FF0000"/>
    </p:penClr>
  </p:showPr>
  <p:clrMru>
    <a:srgbClr val="0C0CE4"/>
  </p:clrMru>
  <p:extLs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EDF2F87-84AD-4230-966E-E561DF79DAAB}" styleName="Generic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lt1"/>
            </a:lnRef>
          </a:left>
          <a:right>
            <a:lnRef idx="1">
              <a:schemeClr val="lt1"/>
            </a:lnRef>
          </a:right>
          <a:top>
            <a:lnRef idx="1">
              <a:schemeClr val="lt1"/>
            </a:lnRef>
          </a:top>
          <a:bottom>
            <a:lnRef idx="1">
              <a:schemeClr val="lt1"/>
            </a:lnRef>
          </a:bottom>
          <a:insideH>
            <a:lnRef idx="1">
              <a:schemeClr val="lt1"/>
            </a:lnRef>
          </a:insideH>
          <a:insideV>
            <a:lnRef idx="1">
              <a:schemeClr val="l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lt1"/>
            </a:lnRef>
          </a:top>
          <a:bottom>
            <a:lnRef idx="1">
              <a:schemeClr val="lt1"/>
            </a:lnRef>
          </a:bottom>
        </a:tcBdr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lt1"/>
            </a:lnRef>
          </a:left>
          <a:right>
            <a:lnRef idx="1">
              <a:schemeClr val="lt1"/>
            </a:lnRef>
          </a:right>
          <a:top>
            <a:lnRef idx="1">
              <a:schemeClr val="lt1"/>
            </a:lnRef>
          </a:top>
          <a:bottom>
            <a:lnRef idx="1">
              <a:schemeClr val="lt1"/>
            </a:lnRef>
          </a:bottom>
          <a:insideH>
            <a:lnRef idx="1">
              <a:schemeClr val="l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lt1"/>
            </a:lnRef>
          </a:left>
          <a:right>
            <a:lnRef idx="2">
              <a:schemeClr val="lt1"/>
            </a:lnRef>
          </a:right>
          <a:top>
            <a:lnRef idx="1">
              <a:schemeClr val="lt1"/>
            </a:lnRef>
          </a:top>
          <a:bottom>
            <a:lnRef idx="1">
              <a:schemeClr val="lt1"/>
            </a:lnRef>
          </a:bottom>
          <a:insideH>
            <a:lnRef idx="1">
              <a:schemeClr val="l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lt1"/>
            </a:lnRef>
          </a:left>
          <a:right>
            <a:lnRef idx="1">
              <a:schemeClr val="lt1"/>
            </a:lnRef>
          </a:right>
          <a:top>
            <a:lnRef idx="2">
              <a:schemeClr val="l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3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gradFill rotWithShape="1">
            <a:gsLst>
              <a:gs pos="0">
                <a:schemeClr val="accent1">
                  <a:shade val="61000"/>
                  <a:satMod val="130000"/>
                </a:schemeClr>
              </a:gs>
              <a:gs pos="5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9000"/>
                  <a:satMod val="135000"/>
                </a:schemeClr>
              </a:gs>
            </a:gsLst>
            <a:lin ang="16200000" scaled="0"/>
          </a:gra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46" autoAdjust="0"/>
    <p:restoredTop sz="94957" autoAdjust="0"/>
  </p:normalViewPr>
  <p:slideViewPr>
    <p:cSldViewPr>
      <p:cViewPr varScale="1">
        <p:scale>
          <a:sx n="116" d="100"/>
          <a:sy n="116" d="100"/>
        </p:scale>
        <p:origin x="-1698" y="-96"/>
      </p:cViewPr>
      <p:guideLst>
        <p:guide orient="horz" pos="2158"/>
        <p:guide pos="28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4020" y="-108"/>
      </p:cViewPr>
      <p:guideLst>
        <p:guide orient="horz" pos="2120"/>
        <p:guide pos="3105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9" y="0"/>
            <a:ext cx="4275401" cy="336788"/>
          </a:xfrm>
          <a:prstGeom prst="rect">
            <a:avLst/>
          </a:prstGeom>
        </p:spPr>
        <p:txBody>
          <a:bodyPr vert="horz" lIns="90763" tIns="45380" rIns="90763" bIns="4538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588643" y="0"/>
            <a:ext cx="4275401" cy="336788"/>
          </a:xfrm>
          <a:prstGeom prst="rect">
            <a:avLst/>
          </a:prstGeom>
        </p:spPr>
        <p:txBody>
          <a:bodyPr vert="horz" lIns="90763" tIns="45380" rIns="90763" bIns="4538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9" y="6397805"/>
            <a:ext cx="4275401" cy="336788"/>
          </a:xfrm>
          <a:prstGeom prst="rect">
            <a:avLst/>
          </a:prstGeom>
        </p:spPr>
        <p:txBody>
          <a:bodyPr vert="horz" lIns="90763" tIns="45380" rIns="90763" bIns="4538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588643" y="6397805"/>
            <a:ext cx="4275401" cy="336788"/>
          </a:xfrm>
          <a:prstGeom prst="rect">
            <a:avLst/>
          </a:prstGeom>
        </p:spPr>
        <p:txBody>
          <a:bodyPr vert="horz" lIns="90763" tIns="45380" rIns="90763" bIns="4538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B7D40210-A3D6-42B8-96D1-1FEBCEF381A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9" y="0"/>
            <a:ext cx="4275401" cy="336788"/>
          </a:xfrm>
          <a:prstGeom prst="rect">
            <a:avLst/>
          </a:prstGeom>
        </p:spPr>
        <p:txBody>
          <a:bodyPr vert="horz" lIns="90763" tIns="45380" rIns="90763" bIns="4538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8643" y="0"/>
            <a:ext cx="4275401" cy="336788"/>
          </a:xfrm>
          <a:prstGeom prst="rect">
            <a:avLst/>
          </a:prstGeom>
        </p:spPr>
        <p:txBody>
          <a:bodyPr vert="horz" lIns="90763" tIns="45380" rIns="90763" bIns="4538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248025" y="504825"/>
            <a:ext cx="3370263" cy="2527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3" tIns="45380" rIns="90763" bIns="4538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634" y="3199493"/>
            <a:ext cx="7893050" cy="3031094"/>
          </a:xfrm>
          <a:prstGeom prst="rect">
            <a:avLst/>
          </a:prstGeom>
        </p:spPr>
        <p:txBody>
          <a:bodyPr vert="horz" lIns="90763" tIns="45380" rIns="90763" bIns="4538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9" y="6397805"/>
            <a:ext cx="4275401" cy="336788"/>
          </a:xfrm>
          <a:prstGeom prst="rect">
            <a:avLst/>
          </a:prstGeom>
        </p:spPr>
        <p:txBody>
          <a:bodyPr vert="horz" lIns="90763" tIns="45380" rIns="90763" bIns="4538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8643" y="6397805"/>
            <a:ext cx="4275401" cy="336788"/>
          </a:xfrm>
          <a:prstGeom prst="rect">
            <a:avLst/>
          </a:prstGeom>
        </p:spPr>
        <p:txBody>
          <a:bodyPr vert="horz" lIns="90763" tIns="45380" rIns="90763" bIns="4538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0D5B1F94-6540-4BF9-BF83-C383088BEE94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0D5B1F94-6540-4BF9-BF83-C383088BEE94}" type="slidenum">
              <a:rPr lang="ko-KR" altLang="en-US"/>
              <a:pPr lvl="0">
                <a:defRPr lang="ko-KR" altLang="en-US"/>
              </a:pPr>
              <a:t>1</a:t>
            </a:fld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0D5B1F94-6540-4BF9-BF83-C383088BEE94}" type="slidenum">
              <a:rPr lang="ko-KR" altLang="en-US"/>
              <a:pPr lvl="0">
                <a:defRPr lang="ko-KR" altLang="en-US"/>
              </a:pPr>
              <a:t>2</a:t>
            </a:fld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0D5B1F94-6540-4BF9-BF83-C383088BEE94}" type="slidenum">
              <a:rPr lang="ko-KR" altLang="en-US"/>
              <a:pPr lvl="0">
                <a:defRPr lang="ko-KR" altLang="en-US"/>
              </a:pPr>
              <a:t>3</a:t>
            </a:fld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0D5B1F94-6540-4BF9-BF83-C383088BEE94}" type="slidenum">
              <a:rPr lang="ko-KR" altLang="en-US"/>
              <a:pPr lvl="0">
                <a:defRPr lang="ko-KR" altLang="en-US"/>
              </a:pPr>
              <a:t>4</a:t>
            </a:fld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0D5B1F94-6540-4BF9-BF83-C383088BEE94}" type="slidenum">
              <a:rPr lang="ko-KR" altLang="en-US"/>
              <a:pPr lvl="0">
                <a:defRPr lang="ko-KR" altLang="en-US"/>
              </a:pPr>
              <a:t>5</a:t>
            </a:fld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0D5B1F94-6540-4BF9-BF83-C383088BEE94}" type="slidenum">
              <a:rPr lang="ko-KR" altLang="en-US"/>
              <a:pPr lvl="0">
                <a:defRPr lang="ko-KR" altLang="en-US"/>
              </a:pPr>
              <a:t>6</a:t>
            </a:fld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0D5B1F94-6540-4BF9-BF83-C383088BEE94}" type="slidenum">
              <a:rPr lang="ko-KR" altLang="en-US"/>
              <a:pPr lvl="0">
                <a:defRPr lang="ko-KR" altLang="en-US"/>
              </a:pPr>
              <a:t>7</a:t>
            </a:fld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0D5B1F94-6540-4BF9-BF83-C383088BEE94}" type="slidenum">
              <a:rPr lang="ko-KR" altLang="en-US"/>
              <a:pPr lvl="0">
                <a:defRPr lang="ko-KR" altLang="en-US"/>
              </a:pPr>
              <a:t>8</a:t>
            </a:fld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제목 및 내용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 name="4_디자인 사용자 지정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9" descr="속지2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027" name="Picture 60" descr="속지1_소방관"/>
          <p:cNvPicPr>
            <a:picLocks noChangeAspect="1" noChangeArrowheads="1"/>
          </p:cNvPicPr>
          <p:nvPr/>
        </p:nvPicPr>
        <p:blipFill rotWithShape="1">
          <a:blip r:embed="rId4" cstate="print"/>
          <a:srcRect l="82290" t="69950"/>
          <a:stretch>
            <a:fillRect/>
          </a:stretch>
        </p:blipFill>
        <p:spPr>
          <a:xfrm>
            <a:off x="7524750" y="4797425"/>
            <a:ext cx="1619250" cy="2060575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165225"/>
            <a:ext cx="7786688" cy="4525963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1440" tIns="45720" rIns="91440" bIns="45720" anchor="t" anchorCtr="0"/>
          <a:lstStyle>
            <a:lvl1pPr fontAlgn="auto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403F3B"/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en-US" altLang="ko-KR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1440" tIns="45720" rIns="91440" bIns="45720" anchor="t" anchorCtr="0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403F3B"/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en-US" altLang="ko-KR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1440" tIns="45720" rIns="91440" bIns="45720" anchor="t" anchorCtr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403F3B"/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4818F3AC-E4C6-4335-9F96-D1F8560A2E1A}" type="slidenum">
              <a:rPr lang="en-US" altLang="ko-KR"/>
              <a:pPr>
                <a:defRPr lang="ko-KR"/>
              </a:pPr>
              <a:t>‹#›</a:t>
            </a:fld>
            <a:endParaRPr lang="en-US" altLang="ko-KR"/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>
          <a:xfrm>
            <a:off x="180975" y="0"/>
            <a:ext cx="7780338" cy="836613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ctr" anchorCtr="0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200" b="1">
          <a:solidFill>
            <a:srgbClr val="403F3B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200" b="1">
          <a:solidFill>
            <a:srgbClr val="403F3B"/>
          </a:solidFill>
          <a:latin typeface="맑은 고딕"/>
          <a:ea typeface="맑은 고딕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200" b="1">
          <a:solidFill>
            <a:srgbClr val="403F3B"/>
          </a:solidFill>
          <a:latin typeface="맑은 고딕"/>
          <a:ea typeface="맑은 고딕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200" b="1">
          <a:solidFill>
            <a:srgbClr val="403F3B"/>
          </a:solidFill>
          <a:latin typeface="맑은 고딕"/>
          <a:ea typeface="맑은 고딕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200" b="1">
          <a:solidFill>
            <a:srgbClr val="403F3B"/>
          </a:solidFill>
          <a:latin typeface="맑은 고딕"/>
          <a:ea typeface="맑은 고딕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200" b="1">
          <a:solidFill>
            <a:srgbClr val="403F3B"/>
          </a:solidFill>
          <a:latin typeface="맑은 고딕"/>
          <a:ea typeface="맑은 고딕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200" b="1">
          <a:solidFill>
            <a:srgbClr val="403F3B"/>
          </a:solidFill>
          <a:latin typeface="맑은 고딕"/>
          <a:ea typeface="맑은 고딕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200" b="1">
          <a:solidFill>
            <a:srgbClr val="403F3B"/>
          </a:solidFill>
          <a:latin typeface="맑은 고딕"/>
          <a:ea typeface="맑은 고딕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200" b="1">
          <a:solidFill>
            <a:srgbClr val="403F3B"/>
          </a:solidFill>
          <a:latin typeface="맑은 고딕"/>
          <a:ea typeface="맑은 고딕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rgbClr val="403F3B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rgbClr val="403F3B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rgbClr val="403F3B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rgbClr val="403F3B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rgbClr val="403F3B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rgbClr val="403F3B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rgbClr val="403F3B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rgbClr val="403F3B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rgbClr val="403F3B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내용 개체 틀 2"/>
          <p:cNvSpPr txBox="1"/>
          <p:nvPr/>
        </p:nvSpPr>
        <p:spPr>
          <a:xfrm>
            <a:off x="5076056" y="315224"/>
            <a:ext cx="3672408" cy="78581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274320" indent="-274320" algn="ctr">
              <a:lnSpc>
                <a:spcPct val="80000"/>
              </a:lnSpc>
              <a:spcBef>
                <a:spcPct val="23000"/>
              </a:spcBef>
              <a:spcAft>
                <a:spcPct val="0"/>
              </a:spcAft>
              <a:buClr>
                <a:srgbClr val="727CA3"/>
              </a:buClr>
              <a:buSzPct val="76000"/>
              <a:buFont typeface="Wingdings 3"/>
              <a:buNone/>
              <a:defRPr lang="ko-KR"/>
            </a:pPr>
            <a:r>
              <a:rPr lang="en-US" altLang="ko-KR" sz="3200" dirty="0" smtClean="0">
                <a:solidFill>
                  <a:srgbClr val="0000FF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</a:rPr>
              <a:t>  </a:t>
            </a:r>
            <a:r>
              <a:rPr lang="ko-KR" altLang="en-US" sz="3200" dirty="0" smtClean="0">
                <a:solidFill>
                  <a:srgbClr val="0000FF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</a:rPr>
              <a:t>상도</a:t>
            </a:r>
            <a:r>
              <a:rPr lang="en-US" altLang="ko-KR" sz="3200" dirty="0" smtClean="0">
                <a:solidFill>
                  <a:srgbClr val="0000FF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</a:rPr>
              <a:t>119</a:t>
            </a:r>
            <a:r>
              <a:rPr lang="ko-KR" altLang="en-US" sz="3200" dirty="0" smtClean="0">
                <a:solidFill>
                  <a:srgbClr val="0000FF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</a:rPr>
              <a:t>안전센터</a:t>
            </a:r>
            <a:endParaRPr lang="en-US" altLang="ko-KR" sz="3200" dirty="0">
              <a:solidFill>
                <a:srgbClr val="0000FF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헤드라인M"/>
              <a:ea typeface="HY헤드라인M"/>
            </a:endParaRPr>
          </a:p>
        </p:txBody>
      </p:sp>
      <p:pic>
        <p:nvPicPr>
          <p:cNvPr id="12" name="Picture 2" descr="C:\DOCUME~1\user\LOCALS~1\Temp\UNI0000062c3c5f.gif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357188" y="981869"/>
            <a:ext cx="8319268" cy="155242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5" name="Rectangle 458"/>
          <p:cNvSpPr>
            <a:spLocks noChangeArrowheads="1"/>
          </p:cNvSpPr>
          <p:nvPr/>
        </p:nvSpPr>
        <p:spPr bwMode="auto">
          <a:xfrm>
            <a:off x="428596" y="908720"/>
            <a:ext cx="8210263" cy="5112568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 anchor="t"/>
          <a:lstStyle/>
          <a:p>
            <a:pPr marL="457200" indent="-457200">
              <a:lnSpc>
                <a:spcPct val="90000"/>
              </a:lnSpc>
              <a:spcBef>
                <a:spcPct val="3000"/>
              </a:spcBef>
              <a:spcAft>
                <a:spcPct val="36000"/>
              </a:spcAft>
              <a:defRPr lang="ko-KR" altLang="en-US"/>
            </a:pPr>
            <a:endParaRPr lang="en-US" altLang="ko-KR" sz="3200" spc="10" dirty="0" smtClean="0">
              <a:solidFill>
                <a:srgbClr val="0C0CE4"/>
              </a:solidFill>
              <a:latin typeface="08서울남산체 EB" pitchFamily="18" charset="-127"/>
              <a:ea typeface="08서울남산체 EB" pitchFamily="18" charset="-127"/>
            </a:endParaRPr>
          </a:p>
          <a:p>
            <a:pPr marL="457200" indent="-457200">
              <a:lnSpc>
                <a:spcPct val="90000"/>
              </a:lnSpc>
              <a:spcBef>
                <a:spcPct val="3000"/>
              </a:spcBef>
              <a:spcAft>
                <a:spcPct val="36000"/>
              </a:spcAft>
              <a:defRPr lang="ko-KR" altLang="en-US"/>
            </a:pPr>
            <a:r>
              <a:rPr lang="ko-KR" altLang="en-US" sz="3200" spc="10" dirty="0" smtClean="0">
                <a:solidFill>
                  <a:srgbClr val="0C0CE4"/>
                </a:solidFill>
                <a:latin typeface="08서울남산체 EB" pitchFamily="18" charset="-127"/>
                <a:ea typeface="08서울남산체 EB" pitchFamily="18" charset="-127"/>
              </a:rPr>
              <a:t>저소득 취약계층 기초소방시설 보급개선을 통한 </a:t>
            </a:r>
            <a:endParaRPr lang="en-US" altLang="ko-KR" sz="3200" spc="10" dirty="0" smtClean="0">
              <a:solidFill>
                <a:srgbClr val="0C0CE4"/>
              </a:solidFill>
              <a:latin typeface="08서울남산체 EB" pitchFamily="18" charset="-127"/>
              <a:ea typeface="08서울남산체 EB" pitchFamily="18" charset="-127"/>
            </a:endParaRPr>
          </a:p>
          <a:p>
            <a:pPr marL="457200" indent="-457200" algn="ctr">
              <a:lnSpc>
                <a:spcPct val="90000"/>
              </a:lnSpc>
              <a:spcBef>
                <a:spcPct val="3000"/>
              </a:spcBef>
              <a:spcAft>
                <a:spcPct val="36000"/>
              </a:spcAft>
              <a:defRPr lang="ko-KR" altLang="en-US"/>
            </a:pPr>
            <a:r>
              <a:rPr lang="ko-KR" altLang="en-US" sz="3200" spc="10" dirty="0" smtClean="0">
                <a:solidFill>
                  <a:srgbClr val="0C0CE4"/>
                </a:solidFill>
                <a:latin typeface="08서울남산체 EB" pitchFamily="18" charset="-127"/>
                <a:ea typeface="08서울남산체 EB" pitchFamily="18" charset="-127"/>
              </a:rPr>
              <a:t>인명피해 저감대책</a:t>
            </a:r>
            <a:endParaRPr lang="en-US" altLang="ko-KR" sz="3200" b="1" dirty="0" smtClean="0">
              <a:solidFill>
                <a:srgbClr val="0C0CE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236585088" descr="EMB00003e0c56ad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5831" t="56300" r="43414" b="26335"/>
          <a:stretch>
            <a:fillRect/>
          </a:stretch>
        </p:blipFill>
        <p:spPr bwMode="auto">
          <a:xfrm>
            <a:off x="3059832" y="2996952"/>
            <a:ext cx="2808312" cy="25504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내용 개체 틀 2"/>
          <p:cNvSpPr txBox="1"/>
          <p:nvPr/>
        </p:nvSpPr>
        <p:spPr>
          <a:xfrm>
            <a:off x="5796136" y="315224"/>
            <a:ext cx="2952328" cy="78581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274320" indent="-274320" algn="ctr">
              <a:lnSpc>
                <a:spcPct val="80000"/>
              </a:lnSpc>
              <a:spcBef>
                <a:spcPct val="23000"/>
              </a:spcBef>
              <a:spcAft>
                <a:spcPct val="0"/>
              </a:spcAft>
              <a:buClr>
                <a:srgbClr val="727CA3"/>
              </a:buClr>
              <a:buSzPct val="76000"/>
              <a:buFont typeface="Wingdings 3"/>
              <a:buNone/>
              <a:defRPr lang="ko-KR"/>
            </a:pPr>
            <a:r>
              <a:rPr lang="en-US" altLang="ko-KR" sz="3200" dirty="0" smtClean="0">
                <a:solidFill>
                  <a:srgbClr val="0000FF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</a:rPr>
              <a:t>  </a:t>
            </a:r>
            <a:endParaRPr lang="en-US" altLang="ko-KR" sz="3200" dirty="0">
              <a:solidFill>
                <a:srgbClr val="0000FF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헤드라인M"/>
              <a:ea typeface="HY헤드라인M"/>
            </a:endParaRPr>
          </a:p>
        </p:txBody>
      </p:sp>
      <p:pic>
        <p:nvPicPr>
          <p:cNvPr id="12" name="Picture 2" descr="C:\DOCUME~1\user\LOCALS~1\Temp\UNI0000062c3c5f.gif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357188" y="981869"/>
            <a:ext cx="8319268" cy="155242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5" name="Rectangle 458"/>
          <p:cNvSpPr>
            <a:spLocks noChangeArrowheads="1"/>
          </p:cNvSpPr>
          <p:nvPr/>
        </p:nvSpPr>
        <p:spPr bwMode="auto">
          <a:xfrm>
            <a:off x="428596" y="908720"/>
            <a:ext cx="8210263" cy="5112568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 anchor="t"/>
          <a:lstStyle/>
          <a:p>
            <a:pPr marL="457200" indent="-457200">
              <a:lnSpc>
                <a:spcPct val="90000"/>
              </a:lnSpc>
              <a:spcBef>
                <a:spcPct val="3000"/>
              </a:spcBef>
              <a:spcAft>
                <a:spcPct val="36000"/>
              </a:spcAft>
              <a:defRPr lang="ko-KR" altLang="en-US"/>
            </a:pPr>
            <a:endParaRPr lang="en-US" altLang="ko-KR" sz="1400" b="1" dirty="0" smtClean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457200" indent="-457200">
              <a:lnSpc>
                <a:spcPct val="90000"/>
              </a:lnSpc>
              <a:spcBef>
                <a:spcPct val="3000"/>
              </a:spcBef>
              <a:spcAft>
                <a:spcPct val="36000"/>
              </a:spcAft>
              <a:defRPr lang="ko-KR" altLang="en-US"/>
            </a:pPr>
            <a:endParaRPr lang="en-US" altLang="ko-KR" sz="2000" b="1" dirty="0" smtClean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457200" indent="-457200" algn="ctr">
              <a:lnSpc>
                <a:spcPct val="90000"/>
              </a:lnSpc>
              <a:spcBef>
                <a:spcPct val="3000"/>
              </a:spcBef>
              <a:spcAft>
                <a:spcPct val="36000"/>
              </a:spcAft>
              <a:defRPr lang="ko-KR" altLang="en-US"/>
            </a:pPr>
            <a:r>
              <a:rPr lang="ko-KR" altLang="en-US" sz="4000" b="1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  목  차</a:t>
            </a:r>
            <a:endParaRPr lang="en-US" altLang="ko-KR" sz="4000" b="1" dirty="0" smtClean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857250" indent="-857250">
              <a:lnSpc>
                <a:spcPct val="90000"/>
              </a:lnSpc>
              <a:spcBef>
                <a:spcPct val="3000"/>
              </a:spcBef>
              <a:spcAft>
                <a:spcPct val="36000"/>
              </a:spcAft>
              <a:defRPr lang="ko-KR" altLang="en-US"/>
            </a:pPr>
            <a:endParaRPr lang="en-US" altLang="ko-KR" sz="2400" b="1" dirty="0" smtClean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857250" indent="-857250">
              <a:lnSpc>
                <a:spcPct val="150000"/>
              </a:lnSpc>
              <a:spcBef>
                <a:spcPct val="3000"/>
              </a:spcBef>
              <a:spcAft>
                <a:spcPct val="36000"/>
              </a:spcAft>
              <a:defRPr lang="ko-KR" altLang="en-US"/>
            </a:pPr>
            <a:r>
              <a:rPr lang="en-US" altLang="ko-KR" sz="3000" b="1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  Ⅰ.   </a:t>
            </a:r>
            <a:r>
              <a:rPr lang="ko-KR" altLang="en-US" sz="3000" b="1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화재발생현황 및 분석</a:t>
            </a:r>
            <a:endParaRPr lang="en-US" altLang="ko-KR" sz="3000" b="1" dirty="0" smtClean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857250" indent="-857250">
              <a:lnSpc>
                <a:spcPct val="150000"/>
              </a:lnSpc>
              <a:spcBef>
                <a:spcPct val="3000"/>
              </a:spcBef>
              <a:spcAft>
                <a:spcPct val="36000"/>
              </a:spcAft>
              <a:defRPr lang="ko-KR" altLang="en-US"/>
            </a:pPr>
            <a:r>
              <a:rPr lang="en-US" altLang="ko-KR" sz="3000" b="1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  Ⅱ.   </a:t>
            </a:r>
            <a:r>
              <a:rPr lang="ko-KR" altLang="en-US" sz="3000" b="1" dirty="0" err="1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현실태</a:t>
            </a:r>
            <a:endParaRPr lang="en-US" altLang="ko-KR" sz="3000" b="1" dirty="0" smtClean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857250" indent="-857250">
              <a:lnSpc>
                <a:spcPct val="150000"/>
              </a:lnSpc>
              <a:spcBef>
                <a:spcPct val="3000"/>
              </a:spcBef>
              <a:spcAft>
                <a:spcPct val="36000"/>
              </a:spcAft>
              <a:defRPr lang="ko-KR" altLang="en-US"/>
            </a:pPr>
            <a:r>
              <a:rPr lang="en-US" altLang="ko-KR" sz="3000" b="1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  Ⅲ.   </a:t>
            </a:r>
            <a:r>
              <a:rPr lang="ko-KR" altLang="en-US" sz="3000" b="1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대책</a:t>
            </a:r>
            <a:r>
              <a:rPr lang="en-US" altLang="ko-KR" sz="3000" b="1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" name="_x236585088" descr="EMB00003e0c56ad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5831" t="56300" r="43414" b="26335"/>
          <a:stretch>
            <a:fillRect/>
          </a:stretch>
        </p:blipFill>
        <p:spPr bwMode="auto">
          <a:xfrm>
            <a:off x="7335813" y="-99392"/>
            <a:ext cx="1268635" cy="1152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DOCUME~1\user\LOCALS~1\Temp\UNI0000062c3c5f.gif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357188" y="981869"/>
            <a:ext cx="8319268" cy="155242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5" name="Rectangle 458"/>
          <p:cNvSpPr>
            <a:spLocks noChangeArrowheads="1"/>
          </p:cNvSpPr>
          <p:nvPr/>
        </p:nvSpPr>
        <p:spPr bwMode="auto">
          <a:xfrm>
            <a:off x="428596" y="908720"/>
            <a:ext cx="8210263" cy="5112568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 anchor="t"/>
          <a:lstStyle/>
          <a:p>
            <a:pPr marL="457200" indent="-457200">
              <a:lnSpc>
                <a:spcPct val="90000"/>
              </a:lnSpc>
              <a:spcBef>
                <a:spcPct val="3000"/>
              </a:spcBef>
              <a:spcAft>
                <a:spcPct val="36000"/>
              </a:spcAft>
              <a:defRPr lang="ko-KR" altLang="en-US"/>
            </a:pPr>
            <a:endParaRPr lang="en-US" altLang="ko-KR" sz="4000" b="1" dirty="0" smtClean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23528" y="1196752"/>
            <a:ext cx="8352928" cy="53285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95536" y="1196752"/>
            <a:ext cx="81369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000" b="1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 Ⅰ.   </a:t>
            </a:r>
            <a:r>
              <a:rPr lang="ko-KR" altLang="en-US" sz="3000" b="1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화재발생현황 및 분석</a:t>
            </a:r>
            <a:endParaRPr lang="ko-KR" altLang="en-US" sz="3000" dirty="0"/>
          </a:p>
        </p:txBody>
      </p:sp>
      <p:sp>
        <p:nvSpPr>
          <p:cNvPr id="10" name="직사각형 9"/>
          <p:cNvSpPr/>
          <p:nvPr/>
        </p:nvSpPr>
        <p:spPr>
          <a:xfrm>
            <a:off x="899592" y="1916832"/>
            <a:ext cx="8136904" cy="44644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Font typeface="Wingdings" pitchFamily="2" charset="2"/>
              <a:buChar char="u"/>
            </a:pP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</a:rPr>
              <a:t>서울시</a:t>
            </a:r>
            <a:r>
              <a:rPr lang="en-US" altLang="ko-KR" dirty="0" smtClean="0">
                <a:solidFill>
                  <a:schemeClr val="tx1"/>
                </a:solidFill>
              </a:rPr>
              <a:t>(2007~2013)</a:t>
            </a:r>
          </a:p>
          <a:p>
            <a:endParaRPr lang="en-US" altLang="ko-KR" dirty="0" smtClean="0">
              <a:solidFill>
                <a:schemeClr val="tx1"/>
              </a:solidFill>
            </a:endParaRPr>
          </a:p>
          <a:p>
            <a:endParaRPr lang="en-US" altLang="ko-KR" dirty="0" smtClean="0">
              <a:solidFill>
                <a:schemeClr val="tx1"/>
              </a:solidFill>
            </a:endParaRPr>
          </a:p>
          <a:p>
            <a:endParaRPr lang="en-US" altLang="ko-KR" dirty="0" smtClean="0">
              <a:solidFill>
                <a:schemeClr val="tx1"/>
              </a:solidFill>
            </a:endParaRPr>
          </a:p>
          <a:p>
            <a:endParaRPr lang="en-US" altLang="ko-KR" dirty="0" smtClean="0">
              <a:solidFill>
                <a:schemeClr val="tx1"/>
              </a:solidFill>
            </a:endParaRPr>
          </a:p>
          <a:p>
            <a:endParaRPr lang="en-US" altLang="ko-KR" dirty="0" smtClean="0">
              <a:solidFill>
                <a:schemeClr val="tx1"/>
              </a:solidFill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611560" y="2348881"/>
          <a:ext cx="8064895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1"/>
                <a:gridCol w="336037"/>
                <a:gridCol w="336038"/>
                <a:gridCol w="336037"/>
                <a:gridCol w="336037"/>
                <a:gridCol w="336038"/>
                <a:gridCol w="336037"/>
                <a:gridCol w="336037"/>
                <a:gridCol w="336038"/>
                <a:gridCol w="336037"/>
                <a:gridCol w="336037"/>
                <a:gridCol w="336038"/>
                <a:gridCol w="336037"/>
                <a:gridCol w="336037"/>
                <a:gridCol w="336038"/>
                <a:gridCol w="336037"/>
                <a:gridCol w="336037"/>
                <a:gridCol w="336038"/>
                <a:gridCol w="336037"/>
                <a:gridCol w="336037"/>
                <a:gridCol w="336038"/>
                <a:gridCol w="336037"/>
              </a:tblGrid>
              <a:tr h="2976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</a:rPr>
                        <a:t>년도  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2007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2008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2009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2010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2011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2012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2013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588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발생</a:t>
                      </a:r>
                      <a:endParaRPr lang="en-US" altLang="ko-KR" sz="1600" dirty="0" smtClean="0"/>
                    </a:p>
                    <a:p>
                      <a:pPr algn="ctr" latinLnBrk="1"/>
                      <a:r>
                        <a:rPr lang="ko-KR" altLang="en-US" sz="1600" dirty="0" smtClean="0"/>
                        <a:t>건수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/>
                        <a:t>6,698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/>
                        <a:t>6,731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/>
                        <a:t>6,318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/>
                        <a:t>5,321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/>
                        <a:t>5,526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/>
                        <a:t>5,724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5,646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487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원인별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부주의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전기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방화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부주의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전기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방화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부주의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전기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방화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부주의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전기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방화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부주의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전기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방화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부주의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전기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방화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부주의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전기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기계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  <a:tr h="566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3,183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1,682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922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3,114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1,854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861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2,971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1,719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709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2,222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1,729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524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2,525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1,728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447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2,956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1,644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294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3,007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1,598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267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611560" y="4797152"/>
          <a:ext cx="8064895" cy="1913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1"/>
                <a:gridCol w="336037"/>
                <a:gridCol w="336038"/>
                <a:gridCol w="336037"/>
                <a:gridCol w="336037"/>
                <a:gridCol w="336038"/>
                <a:gridCol w="336037"/>
                <a:gridCol w="336037"/>
                <a:gridCol w="336038"/>
                <a:gridCol w="336037"/>
                <a:gridCol w="336037"/>
                <a:gridCol w="336038"/>
                <a:gridCol w="336037"/>
                <a:gridCol w="336037"/>
                <a:gridCol w="336038"/>
                <a:gridCol w="336037"/>
                <a:gridCol w="336037"/>
                <a:gridCol w="336038"/>
                <a:gridCol w="336037"/>
                <a:gridCol w="336037"/>
                <a:gridCol w="336038"/>
                <a:gridCol w="336037"/>
              </a:tblGrid>
              <a:tr h="4040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</a:rPr>
                        <a:t>년도  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2007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2008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2009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2010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2011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2012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2013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9865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장소별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</a:rPr>
                        <a:t>주택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차량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음식점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</a:rPr>
                        <a:t>주택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차량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음식점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</a:rPr>
                        <a:t>주택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차량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음식점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</a:rPr>
                        <a:t>주택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차량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음식점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</a:rPr>
                        <a:t>주택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차량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음식점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</a:rPr>
                        <a:t>주택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차량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음식점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</a:rPr>
                        <a:t>주택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차량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음식점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  <a:tr h="8694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2,283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696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617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2,173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804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612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2,104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696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640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1,704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603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599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1,769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619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557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1,990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620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542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2,201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633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510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pic>
        <p:nvPicPr>
          <p:cNvPr id="16" name="_x236585088" descr="EMB00003e0c56ad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5831" t="56300" r="43414" b="26335"/>
          <a:stretch>
            <a:fillRect/>
          </a:stretch>
        </p:blipFill>
        <p:spPr bwMode="auto">
          <a:xfrm>
            <a:off x="7335813" y="-99392"/>
            <a:ext cx="1268635" cy="1152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DOCUME~1\user\LOCALS~1\Temp\UNI0000062c3c5f.gif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357188" y="981869"/>
            <a:ext cx="8319268" cy="155242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5" name="Rectangle 458"/>
          <p:cNvSpPr>
            <a:spLocks noChangeArrowheads="1"/>
          </p:cNvSpPr>
          <p:nvPr/>
        </p:nvSpPr>
        <p:spPr bwMode="auto">
          <a:xfrm>
            <a:off x="428596" y="908720"/>
            <a:ext cx="8210263" cy="5112568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 anchor="t"/>
          <a:lstStyle/>
          <a:p>
            <a:pPr marL="457200" indent="-457200">
              <a:lnSpc>
                <a:spcPct val="90000"/>
              </a:lnSpc>
              <a:spcBef>
                <a:spcPct val="3000"/>
              </a:spcBef>
              <a:spcAft>
                <a:spcPct val="36000"/>
              </a:spcAft>
              <a:defRPr lang="ko-KR" altLang="en-US"/>
            </a:pPr>
            <a:endParaRPr lang="en-US" altLang="ko-KR" sz="4000" b="1" dirty="0" smtClean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611560" y="1340768"/>
          <a:ext cx="8064895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1"/>
                <a:gridCol w="336037"/>
                <a:gridCol w="336038"/>
                <a:gridCol w="336037"/>
                <a:gridCol w="336037"/>
                <a:gridCol w="336038"/>
                <a:gridCol w="336037"/>
                <a:gridCol w="336037"/>
                <a:gridCol w="336038"/>
                <a:gridCol w="336037"/>
                <a:gridCol w="336037"/>
                <a:gridCol w="336038"/>
                <a:gridCol w="336037"/>
                <a:gridCol w="336037"/>
                <a:gridCol w="336038"/>
                <a:gridCol w="336037"/>
                <a:gridCol w="336037"/>
                <a:gridCol w="336038"/>
                <a:gridCol w="336037"/>
                <a:gridCol w="336037"/>
                <a:gridCol w="336038"/>
                <a:gridCol w="336037"/>
              </a:tblGrid>
              <a:tr h="2976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년도  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2007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2008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2009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2010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2011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2012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2013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90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재산</a:t>
                      </a:r>
                      <a:endParaRPr lang="en-US" altLang="ko-KR" sz="1400" dirty="0" smtClean="0"/>
                    </a:p>
                    <a:p>
                      <a:pPr algn="ctr" latinLnBrk="1"/>
                      <a:r>
                        <a:rPr lang="ko-KR" altLang="en-US" sz="1400" dirty="0" smtClean="0"/>
                        <a:t>피해</a:t>
                      </a:r>
                      <a:endParaRPr lang="en-US" altLang="ko-KR" sz="1400" dirty="0" smtClean="0"/>
                    </a:p>
                    <a:p>
                      <a:pPr algn="ctr" latinLnBrk="1"/>
                      <a:r>
                        <a:rPr lang="en-US" altLang="ko-KR" sz="1200" dirty="0" smtClean="0"/>
                        <a:t>(</a:t>
                      </a:r>
                      <a:r>
                        <a:rPr lang="ko-KR" altLang="en-US" sz="1200" dirty="0" err="1" smtClean="0"/>
                        <a:t>백만원</a:t>
                      </a:r>
                      <a:r>
                        <a:rPr lang="en-US" altLang="ko-KR" sz="1200" dirty="0" smtClean="0"/>
                        <a:t>)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/>
                        <a:t>17,895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16,352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15,571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14,504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14,186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17,415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21,495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487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인명</a:t>
                      </a:r>
                      <a:endParaRPr lang="en-US" altLang="ko-KR" sz="1400" dirty="0" smtClean="0"/>
                    </a:p>
                    <a:p>
                      <a:pPr algn="ctr" latinLnBrk="1"/>
                      <a:r>
                        <a:rPr lang="ko-KR" altLang="en-US" sz="1400" dirty="0" smtClean="0"/>
                        <a:t>피해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사망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부상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사망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부상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사망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부상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사망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부상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사망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부상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사망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부상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사망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부상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  <a:tr h="566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463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/>
                        <a:t>60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/>
                        <a:t>403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340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54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286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/>
                        <a:t>257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37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220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230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42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188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197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29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168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277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31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246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233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31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202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pic>
        <p:nvPicPr>
          <p:cNvPr id="7" name="_x236585088" descr="EMB00003e0c56ad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5831" t="56300" r="43414" b="26335"/>
          <a:stretch>
            <a:fillRect/>
          </a:stretch>
        </p:blipFill>
        <p:spPr bwMode="auto">
          <a:xfrm>
            <a:off x="7335813" y="-99392"/>
            <a:ext cx="1268635" cy="1152128"/>
          </a:xfrm>
          <a:prstGeom prst="rect">
            <a:avLst/>
          </a:prstGeom>
          <a:noFill/>
        </p:spPr>
      </p:pic>
      <p:sp>
        <p:nvSpPr>
          <p:cNvPr id="8" name="직사각형 7"/>
          <p:cNvSpPr/>
          <p:nvPr/>
        </p:nvSpPr>
        <p:spPr>
          <a:xfrm>
            <a:off x="611560" y="3789040"/>
            <a:ext cx="8352928" cy="223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</a:rPr>
              <a:t>서울시 화재발생건수는 </a:t>
            </a:r>
            <a:r>
              <a:rPr lang="en-US" altLang="ko-KR" sz="1600" dirty="0" smtClean="0">
                <a:solidFill>
                  <a:schemeClr val="tx1"/>
                </a:solidFill>
              </a:rPr>
              <a:t>2007</a:t>
            </a:r>
            <a:r>
              <a:rPr lang="ko-KR" altLang="en-US" sz="1600" dirty="0" smtClean="0">
                <a:solidFill>
                  <a:schemeClr val="tx1"/>
                </a:solidFill>
              </a:rPr>
              <a:t>년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부터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2013</a:t>
            </a:r>
            <a:r>
              <a:rPr lang="ko-KR" altLang="en-US" sz="1600" dirty="0" smtClean="0">
                <a:solidFill>
                  <a:schemeClr val="tx1"/>
                </a:solidFill>
              </a:rPr>
              <a:t>년까지 최근 </a:t>
            </a:r>
            <a:r>
              <a:rPr lang="en-US" altLang="ko-KR" sz="1600" dirty="0" smtClean="0">
                <a:solidFill>
                  <a:schemeClr val="tx1"/>
                </a:solidFill>
              </a:rPr>
              <a:t>7</a:t>
            </a:r>
            <a:r>
              <a:rPr lang="ko-KR" altLang="en-US" sz="1600" dirty="0" smtClean="0">
                <a:solidFill>
                  <a:schemeClr val="tx1"/>
                </a:solidFill>
              </a:rPr>
              <a:t>년간 </a:t>
            </a:r>
            <a:r>
              <a:rPr lang="en-US" altLang="ko-KR" sz="1600" dirty="0" smtClean="0">
                <a:solidFill>
                  <a:schemeClr val="tx1"/>
                </a:solidFill>
              </a:rPr>
              <a:t>41,964</a:t>
            </a:r>
            <a:r>
              <a:rPr lang="ko-KR" altLang="en-US" sz="1600" dirty="0" smtClean="0">
                <a:solidFill>
                  <a:schemeClr val="tx1"/>
                </a:solidFill>
              </a:rPr>
              <a:t>건이 발생하고</a:t>
            </a:r>
            <a:r>
              <a:rPr lang="en-US" altLang="ko-KR" sz="1600" dirty="0" smtClean="0">
                <a:solidFill>
                  <a:schemeClr val="tx1"/>
                </a:solidFill>
              </a:rPr>
              <a:t>,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rgbClr val="FF0000"/>
                </a:solidFill>
              </a:rPr>
              <a:t>주택은 </a:t>
            </a:r>
            <a:r>
              <a:rPr lang="en-US" altLang="ko-KR" sz="1600" dirty="0" smtClean="0">
                <a:solidFill>
                  <a:srgbClr val="FF0000"/>
                </a:solidFill>
              </a:rPr>
              <a:t>13,952</a:t>
            </a:r>
            <a:r>
              <a:rPr lang="ko-KR" altLang="en-US" sz="1600" dirty="0" smtClean="0">
                <a:solidFill>
                  <a:srgbClr val="FF0000"/>
                </a:solidFill>
              </a:rPr>
              <a:t>건으로 약 </a:t>
            </a:r>
            <a:r>
              <a:rPr lang="en-US" altLang="ko-KR" sz="1600" dirty="0" smtClean="0">
                <a:solidFill>
                  <a:srgbClr val="FF0000"/>
                </a:solidFill>
              </a:rPr>
              <a:t>33%</a:t>
            </a:r>
            <a:r>
              <a:rPr lang="ko-KR" altLang="en-US" sz="1600" dirty="0" smtClean="0">
                <a:solidFill>
                  <a:srgbClr val="FF0000"/>
                </a:solidFill>
              </a:rPr>
              <a:t>를 차지하고</a:t>
            </a:r>
            <a:r>
              <a:rPr lang="en-US" altLang="ko-KR" sz="1600" dirty="0" smtClean="0">
                <a:solidFill>
                  <a:srgbClr val="FF0000"/>
                </a:solidFill>
              </a:rPr>
              <a:t>,</a:t>
            </a:r>
          </a:p>
          <a:p>
            <a:pPr>
              <a:lnSpc>
                <a:spcPct val="150000"/>
              </a:lnSpc>
            </a:pPr>
            <a:endParaRPr lang="en-US" altLang="ko-KR" sz="16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</a:rPr>
              <a:t>인명피해는 총 </a:t>
            </a:r>
            <a:r>
              <a:rPr lang="en-US" altLang="ko-KR" sz="1600" dirty="0" smtClean="0">
                <a:solidFill>
                  <a:schemeClr val="tx1"/>
                </a:solidFill>
              </a:rPr>
              <a:t>1,950</a:t>
            </a:r>
            <a:r>
              <a:rPr lang="ko-KR" altLang="en-US" sz="1600" dirty="0" smtClean="0">
                <a:solidFill>
                  <a:schemeClr val="tx1"/>
                </a:solidFill>
              </a:rPr>
              <a:t>명</a:t>
            </a:r>
            <a:r>
              <a:rPr lang="en-US" altLang="ko-KR" sz="1600" dirty="0" smtClean="0">
                <a:solidFill>
                  <a:schemeClr val="tx1"/>
                </a:solidFill>
              </a:rPr>
              <a:t>(</a:t>
            </a:r>
            <a:r>
              <a:rPr lang="ko-KR" altLang="en-US" sz="1600" dirty="0" smtClean="0">
                <a:solidFill>
                  <a:schemeClr val="tx1"/>
                </a:solidFill>
              </a:rPr>
              <a:t>사망 </a:t>
            </a:r>
            <a:r>
              <a:rPr lang="en-US" altLang="ko-KR" sz="1600" dirty="0" smtClean="0">
                <a:solidFill>
                  <a:schemeClr val="tx1"/>
                </a:solidFill>
              </a:rPr>
              <a:t>291</a:t>
            </a:r>
            <a:r>
              <a:rPr lang="ko-KR" altLang="en-US" sz="1600" dirty="0" smtClean="0">
                <a:solidFill>
                  <a:schemeClr val="tx1"/>
                </a:solidFill>
              </a:rPr>
              <a:t>명</a:t>
            </a:r>
            <a:r>
              <a:rPr lang="en-US" altLang="ko-KR" sz="1600" dirty="0" smtClean="0">
                <a:solidFill>
                  <a:schemeClr val="tx1"/>
                </a:solidFill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</a:rPr>
              <a:t>부상 </a:t>
            </a:r>
            <a:r>
              <a:rPr lang="en-US" altLang="ko-KR" sz="1600" dirty="0" smtClean="0">
                <a:solidFill>
                  <a:schemeClr val="tx1"/>
                </a:solidFill>
              </a:rPr>
              <a:t>1,659</a:t>
            </a:r>
            <a:r>
              <a:rPr lang="ko-KR" altLang="en-US" sz="1600" dirty="0" smtClean="0">
                <a:solidFill>
                  <a:schemeClr val="tx1"/>
                </a:solidFill>
              </a:rPr>
              <a:t>명</a:t>
            </a:r>
            <a:r>
              <a:rPr lang="en-US" altLang="ko-KR" sz="1600" dirty="0" smtClean="0">
                <a:solidFill>
                  <a:schemeClr val="tx1"/>
                </a:solidFill>
              </a:rPr>
              <a:t>)</a:t>
            </a:r>
            <a:r>
              <a:rPr lang="ko-KR" altLang="en-US" sz="1600" dirty="0" smtClean="0">
                <a:solidFill>
                  <a:schemeClr val="tx1"/>
                </a:solidFill>
              </a:rPr>
              <a:t>중 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rgbClr val="FF0000"/>
                </a:solidFill>
              </a:rPr>
              <a:t>주택화재는 총 </a:t>
            </a:r>
            <a:r>
              <a:rPr lang="en-US" altLang="ko-KR" sz="1600" dirty="0" smtClean="0">
                <a:solidFill>
                  <a:srgbClr val="FF0000"/>
                </a:solidFill>
              </a:rPr>
              <a:t>992</a:t>
            </a:r>
            <a:r>
              <a:rPr lang="ko-KR" altLang="en-US" sz="1600" dirty="0" smtClean="0">
                <a:solidFill>
                  <a:srgbClr val="FF0000"/>
                </a:solidFill>
              </a:rPr>
              <a:t>명</a:t>
            </a:r>
            <a:r>
              <a:rPr lang="en-US" altLang="ko-KR" sz="1600" dirty="0" smtClean="0">
                <a:solidFill>
                  <a:srgbClr val="FF0000"/>
                </a:solidFill>
              </a:rPr>
              <a:t>(</a:t>
            </a:r>
            <a:r>
              <a:rPr lang="ko-KR" altLang="en-US" sz="1600" dirty="0" smtClean="0">
                <a:solidFill>
                  <a:srgbClr val="FF0000"/>
                </a:solidFill>
              </a:rPr>
              <a:t>사망 </a:t>
            </a:r>
            <a:r>
              <a:rPr lang="en-US" altLang="ko-KR" sz="1600" dirty="0" smtClean="0">
                <a:solidFill>
                  <a:srgbClr val="FF0000"/>
                </a:solidFill>
              </a:rPr>
              <a:t>192</a:t>
            </a:r>
            <a:r>
              <a:rPr lang="ko-KR" altLang="en-US" sz="1600" dirty="0" smtClean="0">
                <a:solidFill>
                  <a:srgbClr val="FF0000"/>
                </a:solidFill>
              </a:rPr>
              <a:t>명</a:t>
            </a:r>
            <a:r>
              <a:rPr lang="en-US" altLang="ko-KR" sz="1600" dirty="0" smtClean="0">
                <a:solidFill>
                  <a:srgbClr val="FF0000"/>
                </a:solidFill>
              </a:rPr>
              <a:t>, </a:t>
            </a:r>
            <a:r>
              <a:rPr lang="ko-KR" altLang="en-US" sz="1600" dirty="0" smtClean="0">
                <a:solidFill>
                  <a:srgbClr val="FF0000"/>
                </a:solidFill>
              </a:rPr>
              <a:t>부상</a:t>
            </a:r>
            <a:r>
              <a:rPr lang="en-US" altLang="ko-KR" sz="1600" dirty="0" smtClean="0">
                <a:solidFill>
                  <a:srgbClr val="FF0000"/>
                </a:solidFill>
              </a:rPr>
              <a:t>800</a:t>
            </a:r>
            <a:r>
              <a:rPr lang="ko-KR" altLang="en-US" sz="1600" dirty="0" smtClean="0">
                <a:solidFill>
                  <a:srgbClr val="FF0000"/>
                </a:solidFill>
              </a:rPr>
              <a:t>명</a:t>
            </a:r>
            <a:r>
              <a:rPr lang="en-US" altLang="ko-KR" sz="1600" dirty="0" smtClean="0">
                <a:solidFill>
                  <a:srgbClr val="FF0000"/>
                </a:solidFill>
              </a:rPr>
              <a:t>)</a:t>
            </a:r>
            <a:r>
              <a:rPr lang="ko-KR" altLang="en-US" sz="1600" dirty="0" smtClean="0">
                <a:solidFill>
                  <a:srgbClr val="FF0000"/>
                </a:solidFill>
              </a:rPr>
              <a:t>으로 </a:t>
            </a:r>
            <a:endParaRPr lang="en-US" altLang="ko-KR" sz="16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rgbClr val="FF0000"/>
                </a:solidFill>
              </a:rPr>
              <a:t>전체 인명피해 중 </a:t>
            </a:r>
            <a:r>
              <a:rPr lang="en-US" altLang="ko-KR" sz="1600" dirty="0" smtClean="0">
                <a:solidFill>
                  <a:srgbClr val="FF0000"/>
                </a:solidFill>
              </a:rPr>
              <a:t>50%</a:t>
            </a:r>
            <a:r>
              <a:rPr lang="ko-KR" altLang="en-US" sz="1600" dirty="0" smtClean="0">
                <a:solidFill>
                  <a:srgbClr val="FF0000"/>
                </a:solidFill>
              </a:rPr>
              <a:t>를 상회함</a:t>
            </a:r>
            <a:r>
              <a:rPr lang="en-US" altLang="ko-KR" sz="1600" dirty="0" smtClean="0">
                <a:solidFill>
                  <a:srgbClr val="FF0000"/>
                </a:solidFill>
              </a:rPr>
              <a:t>.</a:t>
            </a:r>
            <a:r>
              <a:rPr lang="ko-KR" altLang="en-US" sz="1600" dirty="0" smtClean="0">
                <a:solidFill>
                  <a:srgbClr val="FF0000"/>
                </a:solidFill>
              </a:rPr>
              <a:t> 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DOCUME~1\user\LOCALS~1\Temp\UNI0000062c3c5f.gif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357188" y="981869"/>
            <a:ext cx="8319268" cy="155242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5" name="Rectangle 458"/>
          <p:cNvSpPr>
            <a:spLocks noChangeArrowheads="1"/>
          </p:cNvSpPr>
          <p:nvPr/>
        </p:nvSpPr>
        <p:spPr bwMode="auto">
          <a:xfrm>
            <a:off x="428596" y="908720"/>
            <a:ext cx="8210263" cy="5112568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 anchor="t"/>
          <a:lstStyle/>
          <a:p>
            <a:pPr marL="457200" indent="-457200">
              <a:lnSpc>
                <a:spcPct val="90000"/>
              </a:lnSpc>
              <a:spcBef>
                <a:spcPct val="3000"/>
              </a:spcBef>
              <a:spcAft>
                <a:spcPct val="36000"/>
              </a:spcAft>
              <a:defRPr lang="ko-KR" altLang="en-US"/>
            </a:pPr>
            <a:endParaRPr lang="en-US" altLang="ko-KR" sz="4000" b="1" dirty="0" smtClean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" name="_x236585088" descr="EMB00003e0c56ad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5831" t="56300" r="43414" b="26335"/>
          <a:stretch>
            <a:fillRect/>
          </a:stretch>
        </p:blipFill>
        <p:spPr bwMode="auto">
          <a:xfrm>
            <a:off x="7335813" y="-99392"/>
            <a:ext cx="1268635" cy="1152128"/>
          </a:xfrm>
          <a:prstGeom prst="rect">
            <a:avLst/>
          </a:prstGeom>
          <a:noFill/>
        </p:spPr>
      </p:pic>
      <p:sp>
        <p:nvSpPr>
          <p:cNvPr id="8" name="직사각형 7"/>
          <p:cNvSpPr/>
          <p:nvPr/>
        </p:nvSpPr>
        <p:spPr>
          <a:xfrm>
            <a:off x="899592" y="1196752"/>
            <a:ext cx="8136904" cy="44644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Font typeface="Wingdings" pitchFamily="2" charset="2"/>
              <a:buChar char="u"/>
            </a:pP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</a:rPr>
              <a:t>동작구 </a:t>
            </a:r>
            <a:r>
              <a:rPr lang="en-US" altLang="ko-KR" dirty="0" smtClean="0">
                <a:solidFill>
                  <a:schemeClr val="tx1"/>
                </a:solidFill>
              </a:rPr>
              <a:t>(2007 ~ 2013</a:t>
            </a:r>
            <a:r>
              <a:rPr lang="ko-KR" altLang="en-US" dirty="0" smtClean="0">
                <a:solidFill>
                  <a:schemeClr val="tx1"/>
                </a:solidFill>
              </a:rPr>
              <a:t>년</a:t>
            </a:r>
            <a:r>
              <a:rPr lang="en-US" altLang="ko-KR" dirty="0" smtClean="0">
                <a:solidFill>
                  <a:schemeClr val="tx1"/>
                </a:solidFill>
              </a:rPr>
              <a:t>)</a:t>
            </a:r>
          </a:p>
          <a:p>
            <a:endParaRPr lang="en-US" altLang="ko-KR" dirty="0" smtClean="0">
              <a:solidFill>
                <a:schemeClr val="tx1"/>
              </a:solidFill>
            </a:endParaRPr>
          </a:p>
          <a:p>
            <a:endParaRPr lang="en-US" altLang="ko-KR" dirty="0" smtClean="0">
              <a:solidFill>
                <a:schemeClr val="tx1"/>
              </a:solidFill>
            </a:endParaRPr>
          </a:p>
          <a:p>
            <a:endParaRPr lang="en-US" altLang="ko-KR" dirty="0" smtClean="0">
              <a:solidFill>
                <a:schemeClr val="tx1"/>
              </a:solidFill>
            </a:endParaRPr>
          </a:p>
          <a:p>
            <a:endParaRPr lang="en-US" altLang="ko-KR" dirty="0" smtClean="0">
              <a:solidFill>
                <a:schemeClr val="tx1"/>
              </a:solidFill>
            </a:endParaRPr>
          </a:p>
          <a:p>
            <a:endParaRPr lang="en-US" altLang="ko-KR" dirty="0" smtClean="0">
              <a:solidFill>
                <a:schemeClr val="tx1"/>
              </a:solidFill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611557" y="1772816"/>
          <a:ext cx="8208921" cy="216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2279"/>
                <a:gridCol w="347935"/>
                <a:gridCol w="347936"/>
                <a:gridCol w="347935"/>
                <a:gridCol w="347935"/>
                <a:gridCol w="347936"/>
                <a:gridCol w="347935"/>
                <a:gridCol w="347935"/>
                <a:gridCol w="347936"/>
                <a:gridCol w="347935"/>
                <a:gridCol w="347935"/>
                <a:gridCol w="347936"/>
                <a:gridCol w="347935"/>
                <a:gridCol w="347935"/>
                <a:gridCol w="347936"/>
                <a:gridCol w="347935"/>
                <a:gridCol w="347935"/>
                <a:gridCol w="347936"/>
                <a:gridCol w="347935"/>
                <a:gridCol w="347935"/>
                <a:gridCol w="347936"/>
                <a:gridCol w="347935"/>
              </a:tblGrid>
              <a:tr h="2976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년도  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2007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2008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2009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2010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2011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2012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2013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588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발생</a:t>
                      </a:r>
                      <a:endParaRPr lang="en-US" altLang="ko-KR" sz="1600" dirty="0" smtClean="0"/>
                    </a:p>
                    <a:p>
                      <a:pPr algn="ctr" latinLnBrk="1"/>
                      <a:r>
                        <a:rPr lang="ko-KR" altLang="en-US" sz="1600" dirty="0" smtClean="0"/>
                        <a:t>건수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229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212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237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226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197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209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159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487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/>
                        <a:t>원인별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부주의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전기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방화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부주의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전기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방화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부주의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전기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방화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부주의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전기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방화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부주의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전기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방화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부주의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전기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방화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부주의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전기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기계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  <a:tr h="566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1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2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5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6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7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9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3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7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0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0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9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5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7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4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1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2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3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7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1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1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0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1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7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/>
                        <a:t>1</a:t>
                      </a:r>
                    </a:p>
                    <a:p>
                      <a:pPr algn="ctr" latinLnBrk="1"/>
                      <a:r>
                        <a:rPr lang="en-US" altLang="ko-KR" sz="1200" smtClean="0"/>
                        <a:t>8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1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7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6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5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9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2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5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2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5</a:t>
                      </a:r>
                      <a:endParaRPr lang="ko-KR" alt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611553" y="4221088"/>
          <a:ext cx="8208918" cy="1913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113"/>
                <a:gridCol w="342038"/>
                <a:gridCol w="342039"/>
                <a:gridCol w="342038"/>
                <a:gridCol w="342038"/>
                <a:gridCol w="342039"/>
                <a:gridCol w="342038"/>
                <a:gridCol w="342038"/>
                <a:gridCol w="342039"/>
                <a:gridCol w="342038"/>
                <a:gridCol w="342038"/>
                <a:gridCol w="342039"/>
                <a:gridCol w="342038"/>
                <a:gridCol w="342038"/>
                <a:gridCol w="342039"/>
                <a:gridCol w="342038"/>
                <a:gridCol w="342038"/>
                <a:gridCol w="342039"/>
                <a:gridCol w="342038"/>
                <a:gridCol w="342038"/>
                <a:gridCol w="342039"/>
                <a:gridCol w="342038"/>
              </a:tblGrid>
              <a:tr h="4040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</a:rPr>
                        <a:t>년도  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2007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2008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2009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2010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2011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2012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2013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9865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장소별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</a:rPr>
                        <a:t>주택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음식점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차량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</a:rPr>
                        <a:t>주택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음식점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차량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</a:rPr>
                        <a:t>주택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차량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음식점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</a:rPr>
                        <a:t>주택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음식점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차량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</a:rPr>
                        <a:t>주택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음식점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차량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</a:rPr>
                        <a:t>주택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음식점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차량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</a:rPr>
                        <a:t>주택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음식점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차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ko-KR" altLang="en-US" sz="1200" dirty="0" smtClean="0"/>
                        <a:t>량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  <a:tr h="8694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69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27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81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42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83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29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27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92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48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16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81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31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19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75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40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15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32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17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DOCUME~1\user\LOCALS~1\Temp\UNI0000062c3c5f.gif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357188" y="981869"/>
            <a:ext cx="8319268" cy="155242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5" name="Rectangle 458"/>
          <p:cNvSpPr>
            <a:spLocks noChangeArrowheads="1"/>
          </p:cNvSpPr>
          <p:nvPr/>
        </p:nvSpPr>
        <p:spPr bwMode="auto">
          <a:xfrm>
            <a:off x="428596" y="908720"/>
            <a:ext cx="8210263" cy="5112568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 anchor="t"/>
          <a:lstStyle/>
          <a:p>
            <a:pPr marL="457200" indent="-457200">
              <a:lnSpc>
                <a:spcPct val="90000"/>
              </a:lnSpc>
              <a:spcBef>
                <a:spcPct val="3000"/>
              </a:spcBef>
              <a:spcAft>
                <a:spcPct val="36000"/>
              </a:spcAft>
              <a:defRPr lang="ko-KR" altLang="en-US"/>
            </a:pPr>
            <a:endParaRPr lang="en-US" altLang="ko-KR" sz="4000" b="1" dirty="0" smtClean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" name="_x236585088" descr="EMB00003e0c56ad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5831" t="56300" r="43414" b="26335"/>
          <a:stretch>
            <a:fillRect/>
          </a:stretch>
        </p:blipFill>
        <p:spPr bwMode="auto">
          <a:xfrm>
            <a:off x="7335813" y="-99392"/>
            <a:ext cx="1268635" cy="1152128"/>
          </a:xfrm>
          <a:prstGeom prst="rect">
            <a:avLst/>
          </a:prstGeom>
          <a:noFill/>
        </p:spPr>
      </p:pic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611560" y="1340768"/>
          <a:ext cx="7992894" cy="2029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9110"/>
                <a:gridCol w="333037"/>
                <a:gridCol w="333038"/>
                <a:gridCol w="333037"/>
                <a:gridCol w="333037"/>
                <a:gridCol w="333038"/>
                <a:gridCol w="333037"/>
                <a:gridCol w="333037"/>
                <a:gridCol w="333038"/>
                <a:gridCol w="333037"/>
                <a:gridCol w="333037"/>
                <a:gridCol w="333038"/>
                <a:gridCol w="333037"/>
                <a:gridCol w="333037"/>
                <a:gridCol w="333038"/>
                <a:gridCol w="333037"/>
                <a:gridCol w="333037"/>
                <a:gridCol w="333038"/>
                <a:gridCol w="333037"/>
                <a:gridCol w="333037"/>
                <a:gridCol w="333038"/>
                <a:gridCol w="333037"/>
              </a:tblGrid>
              <a:tr h="2976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년도  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2007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2008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2009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2010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2011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2012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2013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90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재산</a:t>
                      </a:r>
                      <a:endParaRPr lang="en-US" altLang="ko-KR" sz="1400" dirty="0" smtClean="0"/>
                    </a:p>
                    <a:p>
                      <a:pPr algn="ctr" latinLnBrk="1"/>
                      <a:r>
                        <a:rPr lang="ko-KR" altLang="en-US" sz="1400" dirty="0" smtClean="0"/>
                        <a:t>피해</a:t>
                      </a:r>
                      <a:endParaRPr lang="en-US" altLang="ko-KR" sz="1400" dirty="0" smtClean="0"/>
                    </a:p>
                    <a:p>
                      <a:pPr algn="ctr" latinLnBrk="1"/>
                      <a:r>
                        <a:rPr lang="en-US" altLang="ko-KR" sz="1200" dirty="0" smtClean="0"/>
                        <a:t>(</a:t>
                      </a:r>
                      <a:r>
                        <a:rPr lang="ko-KR" altLang="en-US" sz="1200" dirty="0" err="1" smtClean="0"/>
                        <a:t>백만원</a:t>
                      </a:r>
                      <a:r>
                        <a:rPr lang="en-US" altLang="ko-KR" sz="1200" dirty="0" smtClean="0"/>
                        <a:t>)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484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503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375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526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486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228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171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487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인명</a:t>
                      </a:r>
                      <a:endParaRPr lang="en-US" altLang="ko-KR" sz="1400" dirty="0" smtClean="0"/>
                    </a:p>
                    <a:p>
                      <a:pPr algn="ctr" latinLnBrk="1"/>
                      <a:r>
                        <a:rPr lang="ko-KR" altLang="en-US" sz="1400" dirty="0" smtClean="0"/>
                        <a:t>피해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사망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부상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사망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부상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사망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부상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사망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부상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사망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부상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사망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부상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사망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부상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  <a:tr h="566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7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7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7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4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4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5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5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611560" y="3645024"/>
            <a:ext cx="8352928" cy="30963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600" dirty="0" smtClean="0">
                <a:solidFill>
                  <a:schemeClr val="tx1"/>
                </a:solidFill>
              </a:rPr>
              <a:t>동작구 화재발생건수는  </a:t>
            </a:r>
            <a:r>
              <a:rPr lang="en-US" altLang="ko-KR" sz="1600" dirty="0" smtClean="0">
                <a:solidFill>
                  <a:schemeClr val="tx1"/>
                </a:solidFill>
              </a:rPr>
              <a:t>2007</a:t>
            </a:r>
            <a:r>
              <a:rPr lang="ko-KR" altLang="en-US" sz="1600" dirty="0" smtClean="0">
                <a:solidFill>
                  <a:schemeClr val="tx1"/>
                </a:solidFill>
              </a:rPr>
              <a:t>년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부터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2013</a:t>
            </a:r>
            <a:r>
              <a:rPr lang="ko-KR" altLang="en-US" sz="1600" dirty="0" smtClean="0">
                <a:solidFill>
                  <a:schemeClr val="tx1"/>
                </a:solidFill>
              </a:rPr>
              <a:t>년까지 최근 </a:t>
            </a:r>
            <a:r>
              <a:rPr lang="en-US" altLang="ko-KR" sz="1600" dirty="0" smtClean="0">
                <a:solidFill>
                  <a:schemeClr val="tx1"/>
                </a:solidFill>
              </a:rPr>
              <a:t>7</a:t>
            </a:r>
            <a:r>
              <a:rPr lang="ko-KR" altLang="en-US" sz="1600" dirty="0" smtClean="0">
                <a:solidFill>
                  <a:schemeClr val="tx1"/>
                </a:solidFill>
              </a:rPr>
              <a:t>년간 </a:t>
            </a:r>
            <a:r>
              <a:rPr lang="en-US" altLang="ko-KR" sz="1600" dirty="0" smtClean="0">
                <a:solidFill>
                  <a:schemeClr val="tx1"/>
                </a:solidFill>
              </a:rPr>
              <a:t>1,469</a:t>
            </a:r>
            <a:r>
              <a:rPr lang="ko-KR" altLang="en-US" sz="1600" dirty="0" smtClean="0">
                <a:solidFill>
                  <a:schemeClr val="tx1"/>
                </a:solidFill>
              </a:rPr>
              <a:t>건 중 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>
              <a:lnSpc>
                <a:spcPct val="130000"/>
              </a:lnSpc>
            </a:pPr>
            <a:r>
              <a:rPr lang="ko-KR" altLang="en-US" sz="1600" dirty="0" smtClean="0">
                <a:solidFill>
                  <a:srgbClr val="FF0000"/>
                </a:solidFill>
              </a:rPr>
              <a:t>주택은 </a:t>
            </a:r>
            <a:r>
              <a:rPr lang="en-US" altLang="ko-KR" sz="1600" dirty="0" smtClean="0">
                <a:solidFill>
                  <a:srgbClr val="FF0000"/>
                </a:solidFill>
              </a:rPr>
              <a:t>541</a:t>
            </a:r>
            <a:r>
              <a:rPr lang="ko-KR" altLang="en-US" sz="1600" dirty="0" smtClean="0">
                <a:solidFill>
                  <a:srgbClr val="FF0000"/>
                </a:solidFill>
              </a:rPr>
              <a:t>건으로 약 </a:t>
            </a:r>
            <a:r>
              <a:rPr lang="en-US" altLang="ko-KR" sz="1600" dirty="0" smtClean="0">
                <a:solidFill>
                  <a:srgbClr val="FF0000"/>
                </a:solidFill>
              </a:rPr>
              <a:t>37%</a:t>
            </a:r>
            <a:r>
              <a:rPr lang="ko-KR" altLang="en-US" sz="1600" dirty="0" smtClean="0">
                <a:solidFill>
                  <a:srgbClr val="FF0000"/>
                </a:solidFill>
              </a:rPr>
              <a:t>를 차지하고</a:t>
            </a:r>
            <a:r>
              <a:rPr lang="en-US" altLang="ko-KR" sz="1600" dirty="0" smtClean="0">
                <a:solidFill>
                  <a:srgbClr val="FF0000"/>
                </a:solidFill>
              </a:rPr>
              <a:t>,</a:t>
            </a:r>
          </a:p>
          <a:p>
            <a:pPr>
              <a:lnSpc>
                <a:spcPct val="130000"/>
              </a:lnSpc>
            </a:pPr>
            <a:endParaRPr lang="en-US" altLang="ko-KR" sz="1600" dirty="0" smtClean="0">
              <a:solidFill>
                <a:srgbClr val="FF0000"/>
              </a:solidFill>
            </a:endParaRPr>
          </a:p>
          <a:p>
            <a:pPr>
              <a:lnSpc>
                <a:spcPct val="130000"/>
              </a:lnSpc>
            </a:pPr>
            <a:r>
              <a:rPr lang="ko-KR" altLang="en-US" sz="1600" dirty="0" smtClean="0">
                <a:solidFill>
                  <a:schemeClr val="tx1"/>
                </a:solidFill>
              </a:rPr>
              <a:t>인명피해는 총 </a:t>
            </a:r>
            <a:r>
              <a:rPr lang="en-US" altLang="ko-KR" sz="1600" dirty="0" smtClean="0">
                <a:solidFill>
                  <a:schemeClr val="tx1"/>
                </a:solidFill>
              </a:rPr>
              <a:t>36</a:t>
            </a:r>
            <a:r>
              <a:rPr lang="ko-KR" altLang="en-US" sz="1600" dirty="0" smtClean="0">
                <a:solidFill>
                  <a:schemeClr val="tx1"/>
                </a:solidFill>
              </a:rPr>
              <a:t>명</a:t>
            </a:r>
            <a:r>
              <a:rPr lang="en-US" altLang="ko-KR" sz="1600" dirty="0" smtClean="0">
                <a:solidFill>
                  <a:schemeClr val="tx1"/>
                </a:solidFill>
              </a:rPr>
              <a:t>(</a:t>
            </a:r>
            <a:r>
              <a:rPr lang="ko-KR" altLang="en-US" sz="1600" dirty="0" smtClean="0">
                <a:solidFill>
                  <a:schemeClr val="tx1"/>
                </a:solidFill>
              </a:rPr>
              <a:t>사망 </a:t>
            </a:r>
            <a:r>
              <a:rPr lang="en-US" altLang="ko-KR" sz="1600" dirty="0" smtClean="0">
                <a:solidFill>
                  <a:schemeClr val="tx1"/>
                </a:solidFill>
              </a:rPr>
              <a:t>6</a:t>
            </a:r>
            <a:r>
              <a:rPr lang="ko-KR" altLang="en-US" sz="1600" dirty="0" smtClean="0">
                <a:solidFill>
                  <a:schemeClr val="tx1"/>
                </a:solidFill>
              </a:rPr>
              <a:t>명</a:t>
            </a:r>
            <a:r>
              <a:rPr lang="en-US" altLang="ko-KR" sz="1600" dirty="0" smtClean="0">
                <a:solidFill>
                  <a:schemeClr val="tx1"/>
                </a:solidFill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</a:rPr>
              <a:t>부상 </a:t>
            </a:r>
            <a:r>
              <a:rPr lang="en-US" altLang="ko-KR" sz="1600" dirty="0" smtClean="0">
                <a:solidFill>
                  <a:schemeClr val="tx1"/>
                </a:solidFill>
              </a:rPr>
              <a:t>30</a:t>
            </a:r>
            <a:r>
              <a:rPr lang="ko-KR" altLang="en-US" sz="1600" dirty="0" smtClean="0">
                <a:solidFill>
                  <a:schemeClr val="tx1"/>
                </a:solidFill>
              </a:rPr>
              <a:t>명</a:t>
            </a:r>
            <a:r>
              <a:rPr lang="en-US" altLang="ko-KR" sz="1600" dirty="0" smtClean="0">
                <a:solidFill>
                  <a:schemeClr val="tx1"/>
                </a:solidFill>
              </a:rPr>
              <a:t>)</a:t>
            </a:r>
            <a:r>
              <a:rPr lang="ko-KR" altLang="en-US" sz="1600" dirty="0" smtClean="0">
                <a:solidFill>
                  <a:schemeClr val="tx1"/>
                </a:solidFill>
              </a:rPr>
              <a:t>중 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>
              <a:lnSpc>
                <a:spcPct val="130000"/>
              </a:lnSpc>
            </a:pPr>
            <a:r>
              <a:rPr lang="ko-KR" altLang="en-US" sz="1600" dirty="0" smtClean="0">
                <a:solidFill>
                  <a:srgbClr val="FF0000"/>
                </a:solidFill>
              </a:rPr>
              <a:t>주택화재는 총 </a:t>
            </a:r>
            <a:r>
              <a:rPr lang="en-US" altLang="ko-KR" sz="1600" dirty="0" smtClean="0">
                <a:solidFill>
                  <a:srgbClr val="FF0000"/>
                </a:solidFill>
              </a:rPr>
              <a:t>24</a:t>
            </a:r>
            <a:r>
              <a:rPr lang="ko-KR" altLang="en-US" sz="1600" dirty="0" smtClean="0">
                <a:solidFill>
                  <a:srgbClr val="FF0000"/>
                </a:solidFill>
              </a:rPr>
              <a:t>명</a:t>
            </a:r>
            <a:r>
              <a:rPr lang="en-US" altLang="ko-KR" sz="1600" dirty="0" smtClean="0">
                <a:solidFill>
                  <a:srgbClr val="FF0000"/>
                </a:solidFill>
              </a:rPr>
              <a:t>(</a:t>
            </a:r>
            <a:r>
              <a:rPr lang="ko-KR" altLang="en-US" sz="1600" dirty="0" smtClean="0">
                <a:solidFill>
                  <a:srgbClr val="FF0000"/>
                </a:solidFill>
              </a:rPr>
              <a:t>사망</a:t>
            </a:r>
            <a:r>
              <a:rPr lang="en-US" altLang="ko-KR" sz="1600" dirty="0" smtClean="0">
                <a:solidFill>
                  <a:srgbClr val="FF0000"/>
                </a:solidFill>
              </a:rPr>
              <a:t>5</a:t>
            </a:r>
            <a:r>
              <a:rPr lang="ko-KR" altLang="en-US" sz="1600" dirty="0" smtClean="0">
                <a:solidFill>
                  <a:srgbClr val="FF0000"/>
                </a:solidFill>
              </a:rPr>
              <a:t>명</a:t>
            </a:r>
            <a:r>
              <a:rPr lang="en-US" altLang="ko-KR" sz="1600" dirty="0" smtClean="0">
                <a:solidFill>
                  <a:srgbClr val="FF0000"/>
                </a:solidFill>
              </a:rPr>
              <a:t>, </a:t>
            </a:r>
            <a:r>
              <a:rPr lang="ko-KR" altLang="en-US" sz="1600" dirty="0" smtClean="0">
                <a:solidFill>
                  <a:srgbClr val="FF0000"/>
                </a:solidFill>
              </a:rPr>
              <a:t>부상</a:t>
            </a:r>
            <a:r>
              <a:rPr lang="en-US" altLang="ko-KR" sz="1600" dirty="0" smtClean="0">
                <a:solidFill>
                  <a:srgbClr val="FF0000"/>
                </a:solidFill>
              </a:rPr>
              <a:t>19</a:t>
            </a:r>
            <a:r>
              <a:rPr lang="ko-KR" altLang="en-US" sz="1600" dirty="0" smtClean="0">
                <a:solidFill>
                  <a:srgbClr val="FF0000"/>
                </a:solidFill>
              </a:rPr>
              <a:t>명 </a:t>
            </a:r>
            <a:r>
              <a:rPr lang="en-US" altLang="ko-KR" sz="1600" dirty="0" smtClean="0">
                <a:solidFill>
                  <a:srgbClr val="0C0CE4"/>
                </a:solidFill>
              </a:rPr>
              <a:t>※ </a:t>
            </a:r>
            <a:r>
              <a:rPr lang="ko-KR" altLang="en-US" sz="1600" dirty="0" smtClean="0">
                <a:solidFill>
                  <a:srgbClr val="0C0CE4"/>
                </a:solidFill>
              </a:rPr>
              <a:t>단독주택 </a:t>
            </a:r>
            <a:r>
              <a:rPr lang="en-US" altLang="ko-KR" sz="1600" dirty="0" smtClean="0">
                <a:solidFill>
                  <a:srgbClr val="0C0CE4"/>
                </a:solidFill>
              </a:rPr>
              <a:t>14</a:t>
            </a:r>
            <a:r>
              <a:rPr lang="ko-KR" altLang="en-US" sz="1600" dirty="0" smtClean="0">
                <a:solidFill>
                  <a:srgbClr val="0C0CE4"/>
                </a:solidFill>
              </a:rPr>
              <a:t>명</a:t>
            </a:r>
            <a:r>
              <a:rPr lang="en-US" altLang="ko-KR" sz="1600" dirty="0" smtClean="0">
                <a:solidFill>
                  <a:srgbClr val="0C0CE4"/>
                </a:solidFill>
              </a:rPr>
              <a:t>(</a:t>
            </a:r>
            <a:r>
              <a:rPr lang="ko-KR" altLang="en-US" sz="1600" dirty="0" smtClean="0">
                <a:solidFill>
                  <a:srgbClr val="0C0CE4"/>
                </a:solidFill>
              </a:rPr>
              <a:t>사망 </a:t>
            </a:r>
            <a:r>
              <a:rPr lang="en-US" altLang="ko-KR" sz="1600" dirty="0" smtClean="0">
                <a:solidFill>
                  <a:srgbClr val="0C0CE4"/>
                </a:solidFill>
              </a:rPr>
              <a:t>4</a:t>
            </a:r>
            <a:r>
              <a:rPr lang="ko-KR" altLang="en-US" sz="1600" dirty="0" smtClean="0">
                <a:solidFill>
                  <a:srgbClr val="0C0CE4"/>
                </a:solidFill>
              </a:rPr>
              <a:t>명</a:t>
            </a:r>
            <a:r>
              <a:rPr lang="en-US" altLang="ko-KR" sz="1600" dirty="0" smtClean="0">
                <a:solidFill>
                  <a:srgbClr val="0C0CE4"/>
                </a:solidFill>
              </a:rPr>
              <a:t>, </a:t>
            </a:r>
            <a:r>
              <a:rPr lang="ko-KR" altLang="en-US" sz="1600" dirty="0" smtClean="0">
                <a:solidFill>
                  <a:srgbClr val="0C0CE4"/>
                </a:solidFill>
              </a:rPr>
              <a:t>부상</a:t>
            </a:r>
            <a:r>
              <a:rPr lang="en-US" altLang="ko-KR" sz="1600" dirty="0" smtClean="0">
                <a:solidFill>
                  <a:srgbClr val="0C0CE4"/>
                </a:solidFill>
              </a:rPr>
              <a:t>10</a:t>
            </a:r>
            <a:r>
              <a:rPr lang="ko-KR" altLang="en-US" sz="1600" dirty="0" smtClean="0">
                <a:solidFill>
                  <a:srgbClr val="0C0CE4"/>
                </a:solidFill>
              </a:rPr>
              <a:t>명</a:t>
            </a:r>
            <a:r>
              <a:rPr lang="en-US" altLang="ko-KR" sz="1600" dirty="0" smtClean="0">
                <a:solidFill>
                  <a:srgbClr val="0C0CE4"/>
                </a:solidFill>
              </a:rPr>
              <a:t>)</a:t>
            </a:r>
            <a:r>
              <a:rPr lang="en-US" altLang="ko-KR" sz="1600" dirty="0" smtClean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ko-KR" altLang="en-US" sz="1600" dirty="0" smtClean="0">
                <a:solidFill>
                  <a:srgbClr val="FF0000"/>
                </a:solidFill>
              </a:rPr>
              <a:t>전체 인명피해 중 </a:t>
            </a:r>
            <a:r>
              <a:rPr lang="en-US" altLang="ko-KR" sz="1600" dirty="0" smtClean="0">
                <a:solidFill>
                  <a:srgbClr val="FF0000"/>
                </a:solidFill>
              </a:rPr>
              <a:t>66%</a:t>
            </a:r>
            <a:r>
              <a:rPr lang="ko-KR" altLang="en-US" sz="1600" dirty="0" smtClean="0">
                <a:solidFill>
                  <a:srgbClr val="FF0000"/>
                </a:solidFill>
              </a:rPr>
              <a:t>를 상회함</a:t>
            </a:r>
            <a:r>
              <a:rPr lang="en-US" altLang="ko-KR" sz="1600" dirty="0" smtClean="0">
                <a:solidFill>
                  <a:srgbClr val="FF0000"/>
                </a:solidFill>
              </a:rPr>
              <a:t>.</a:t>
            </a:r>
            <a:r>
              <a:rPr lang="ko-KR" altLang="en-US" sz="1600" dirty="0" smtClean="0">
                <a:solidFill>
                  <a:srgbClr val="FF0000"/>
                </a:solidFill>
              </a:rPr>
              <a:t> </a:t>
            </a:r>
            <a:endParaRPr lang="en-US" altLang="ko-KR" sz="1600" dirty="0" smtClean="0">
              <a:solidFill>
                <a:srgbClr val="FF0000"/>
              </a:solidFill>
            </a:endParaRPr>
          </a:p>
          <a:p>
            <a:pPr>
              <a:lnSpc>
                <a:spcPct val="130000"/>
              </a:lnSpc>
            </a:pPr>
            <a:endParaRPr lang="en-US" altLang="ko-KR" sz="1600" dirty="0" smtClean="0">
              <a:solidFill>
                <a:srgbClr val="FF0000"/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600" dirty="0" smtClean="0">
                <a:solidFill>
                  <a:srgbClr val="FF0000"/>
                </a:solidFill>
              </a:rPr>
              <a:t>2014</a:t>
            </a:r>
            <a:r>
              <a:rPr lang="ko-KR" altLang="en-US" sz="1600" dirty="0" smtClean="0">
                <a:solidFill>
                  <a:srgbClr val="FF0000"/>
                </a:solidFill>
              </a:rPr>
              <a:t>년 </a:t>
            </a:r>
            <a:r>
              <a:rPr lang="en-US" altLang="ko-KR" sz="1600" dirty="0" smtClean="0">
                <a:solidFill>
                  <a:srgbClr val="FF0000"/>
                </a:solidFill>
              </a:rPr>
              <a:t>11</a:t>
            </a:r>
            <a:r>
              <a:rPr lang="ko-KR" altLang="en-US" sz="1600" dirty="0" smtClean="0">
                <a:solidFill>
                  <a:srgbClr val="FF0000"/>
                </a:solidFill>
              </a:rPr>
              <a:t>월 </a:t>
            </a:r>
            <a:r>
              <a:rPr lang="en-US" altLang="ko-KR" sz="1600" dirty="0" smtClean="0">
                <a:solidFill>
                  <a:srgbClr val="FF0000"/>
                </a:solidFill>
              </a:rPr>
              <a:t>30</a:t>
            </a:r>
            <a:r>
              <a:rPr lang="ko-KR" altLang="en-US" sz="1600" dirty="0" smtClean="0">
                <a:solidFill>
                  <a:srgbClr val="FF0000"/>
                </a:solidFill>
              </a:rPr>
              <a:t>일까지 총 </a:t>
            </a:r>
            <a:r>
              <a:rPr lang="en-US" altLang="ko-KR" sz="1600" dirty="0" smtClean="0">
                <a:solidFill>
                  <a:srgbClr val="FF0000"/>
                </a:solidFill>
              </a:rPr>
              <a:t>156</a:t>
            </a:r>
            <a:r>
              <a:rPr lang="ko-KR" altLang="en-US" sz="1600" dirty="0" smtClean="0">
                <a:solidFill>
                  <a:srgbClr val="FF0000"/>
                </a:solidFill>
              </a:rPr>
              <a:t>건 중 주택이 </a:t>
            </a:r>
            <a:r>
              <a:rPr lang="en-US" altLang="ko-KR" sz="1600" dirty="0" smtClean="0">
                <a:solidFill>
                  <a:srgbClr val="FF0000"/>
                </a:solidFill>
              </a:rPr>
              <a:t>67</a:t>
            </a:r>
            <a:r>
              <a:rPr lang="ko-KR" altLang="en-US" sz="1600" dirty="0" smtClean="0">
                <a:solidFill>
                  <a:srgbClr val="FF0000"/>
                </a:solidFill>
              </a:rPr>
              <a:t>건이며</a:t>
            </a:r>
            <a:r>
              <a:rPr lang="en-US" altLang="ko-KR" sz="1600" dirty="0" smtClean="0">
                <a:solidFill>
                  <a:srgbClr val="FF0000"/>
                </a:solidFill>
              </a:rPr>
              <a:t>, </a:t>
            </a:r>
          </a:p>
          <a:p>
            <a:pPr>
              <a:lnSpc>
                <a:spcPct val="130000"/>
              </a:lnSpc>
            </a:pPr>
            <a:r>
              <a:rPr lang="ko-KR" altLang="en-US" sz="1600" dirty="0" smtClean="0">
                <a:solidFill>
                  <a:srgbClr val="FF0000"/>
                </a:solidFill>
              </a:rPr>
              <a:t>인명피해 </a:t>
            </a:r>
            <a:r>
              <a:rPr lang="en-US" altLang="ko-KR" sz="1600" dirty="0" smtClean="0">
                <a:solidFill>
                  <a:srgbClr val="FF0000"/>
                </a:solidFill>
              </a:rPr>
              <a:t>8</a:t>
            </a:r>
            <a:r>
              <a:rPr lang="ko-KR" altLang="en-US" sz="1600" dirty="0" smtClean="0">
                <a:solidFill>
                  <a:srgbClr val="FF0000"/>
                </a:solidFill>
              </a:rPr>
              <a:t>명</a:t>
            </a:r>
            <a:r>
              <a:rPr lang="en-US" altLang="ko-KR" sz="1600" dirty="0" smtClean="0">
                <a:solidFill>
                  <a:srgbClr val="FF0000"/>
                </a:solidFill>
              </a:rPr>
              <a:t>(</a:t>
            </a:r>
            <a:r>
              <a:rPr lang="ko-KR" altLang="en-US" sz="1600" dirty="0" smtClean="0">
                <a:solidFill>
                  <a:srgbClr val="FF0000"/>
                </a:solidFill>
              </a:rPr>
              <a:t>부상 </a:t>
            </a:r>
            <a:r>
              <a:rPr lang="en-US" altLang="ko-KR" sz="1600" dirty="0" smtClean="0">
                <a:solidFill>
                  <a:srgbClr val="FF0000"/>
                </a:solidFill>
              </a:rPr>
              <a:t>8</a:t>
            </a:r>
            <a:r>
              <a:rPr lang="ko-KR" altLang="en-US" sz="1600" dirty="0" smtClean="0">
                <a:solidFill>
                  <a:srgbClr val="FF0000"/>
                </a:solidFill>
              </a:rPr>
              <a:t>명</a:t>
            </a:r>
            <a:r>
              <a:rPr lang="en-US" altLang="ko-KR" sz="1600" dirty="0" smtClean="0">
                <a:solidFill>
                  <a:srgbClr val="FF0000"/>
                </a:solidFill>
              </a:rPr>
              <a:t>)</a:t>
            </a:r>
            <a:r>
              <a:rPr lang="ko-KR" altLang="en-US" sz="1600" dirty="0" smtClean="0">
                <a:solidFill>
                  <a:srgbClr val="FF0000"/>
                </a:solidFill>
              </a:rPr>
              <a:t>이 모두 주택에서 발생됨</a:t>
            </a:r>
            <a:r>
              <a:rPr lang="en-US" altLang="ko-KR" sz="1600" dirty="0" smtClean="0">
                <a:solidFill>
                  <a:srgbClr val="FF0000"/>
                </a:solidFill>
              </a:rPr>
              <a:t>.</a:t>
            </a:r>
            <a:r>
              <a:rPr lang="ko-KR" altLang="en-US" sz="1600" dirty="0" smtClean="0">
                <a:solidFill>
                  <a:srgbClr val="FF0000"/>
                </a:solidFill>
              </a:rPr>
              <a:t> 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DOCUME~1\user\LOCALS~1\Temp\UNI0000062c3c5f.gif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357188" y="981869"/>
            <a:ext cx="8319268" cy="155242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5" name="Rectangle 458"/>
          <p:cNvSpPr>
            <a:spLocks noChangeArrowheads="1"/>
          </p:cNvSpPr>
          <p:nvPr/>
        </p:nvSpPr>
        <p:spPr bwMode="auto">
          <a:xfrm>
            <a:off x="428596" y="908720"/>
            <a:ext cx="8210263" cy="5112568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 anchor="t"/>
          <a:lstStyle/>
          <a:p>
            <a:pPr marL="457200" indent="-457200">
              <a:lnSpc>
                <a:spcPct val="90000"/>
              </a:lnSpc>
              <a:spcBef>
                <a:spcPct val="3000"/>
              </a:spcBef>
              <a:spcAft>
                <a:spcPct val="36000"/>
              </a:spcAft>
              <a:defRPr lang="ko-KR" altLang="en-US"/>
            </a:pPr>
            <a:endParaRPr lang="en-US" altLang="ko-KR" sz="4000" b="1" dirty="0" smtClean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" name="_x236585088" descr="EMB00003e0c56ad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5831" t="56300" r="43414" b="26335"/>
          <a:stretch>
            <a:fillRect/>
          </a:stretch>
        </p:blipFill>
        <p:spPr bwMode="auto">
          <a:xfrm>
            <a:off x="7335813" y="-99392"/>
            <a:ext cx="1268635" cy="1152128"/>
          </a:xfrm>
          <a:prstGeom prst="rect">
            <a:avLst/>
          </a:prstGeom>
          <a:noFill/>
        </p:spPr>
      </p:pic>
      <p:sp>
        <p:nvSpPr>
          <p:cNvPr id="6" name="Rectangle 458"/>
          <p:cNvSpPr>
            <a:spLocks noChangeArrowheads="1"/>
          </p:cNvSpPr>
          <p:nvPr/>
        </p:nvSpPr>
        <p:spPr bwMode="auto">
          <a:xfrm>
            <a:off x="580996" y="1061120"/>
            <a:ext cx="8210263" cy="5112568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 anchor="t"/>
          <a:lstStyle/>
          <a:p>
            <a:pPr marL="457200" indent="-457200">
              <a:lnSpc>
                <a:spcPct val="90000"/>
              </a:lnSpc>
              <a:spcBef>
                <a:spcPct val="3000"/>
              </a:spcBef>
              <a:spcAft>
                <a:spcPct val="36000"/>
              </a:spcAft>
              <a:defRPr lang="ko-KR" altLang="en-US"/>
            </a:pPr>
            <a:endParaRPr lang="en-US" altLang="ko-KR" sz="1400" b="1" dirty="0" smtClean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457200" indent="-457200">
              <a:lnSpc>
                <a:spcPct val="90000"/>
              </a:lnSpc>
              <a:spcBef>
                <a:spcPct val="3000"/>
              </a:spcBef>
              <a:spcAft>
                <a:spcPct val="36000"/>
              </a:spcAft>
              <a:defRPr lang="ko-KR" altLang="en-US"/>
            </a:pPr>
            <a:r>
              <a:rPr lang="en-US" altLang="ko-KR" sz="2000" b="1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endParaRPr lang="en-US" altLang="ko-KR" sz="3000" b="1" dirty="0" smtClean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95536" y="1196752"/>
            <a:ext cx="81369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000" b="1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 Ⅱ.   </a:t>
            </a:r>
            <a:r>
              <a:rPr lang="ko-KR" altLang="en-US" sz="3000" b="1" dirty="0" err="1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현실태</a:t>
            </a:r>
            <a:endParaRPr lang="ko-KR" altLang="en-US" sz="3000" dirty="0"/>
          </a:p>
        </p:txBody>
      </p:sp>
      <p:sp>
        <p:nvSpPr>
          <p:cNvPr id="9" name="직사각형 8"/>
          <p:cNvSpPr/>
          <p:nvPr/>
        </p:nvSpPr>
        <p:spPr>
          <a:xfrm>
            <a:off x="755576" y="1772816"/>
            <a:ext cx="7848872" cy="47525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ko-KR" sz="1400" dirty="0" smtClean="0">
              <a:solidFill>
                <a:schemeClr val="tx1"/>
              </a:solidFill>
            </a:endParaRPr>
          </a:p>
          <a:p>
            <a:endParaRPr lang="en-US" altLang="ko-KR" sz="1400" dirty="0" smtClean="0">
              <a:solidFill>
                <a:schemeClr val="tx1"/>
              </a:solidFill>
            </a:endParaRPr>
          </a:p>
          <a:p>
            <a:r>
              <a:rPr lang="ko-KR" altLang="en-US" sz="1400" dirty="0" smtClean="0">
                <a:solidFill>
                  <a:schemeClr val="tx1"/>
                </a:solidFill>
              </a:rPr>
              <a:t>    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endParaRPr lang="en-US" altLang="ko-KR" sz="1400" dirty="0" smtClean="0">
              <a:solidFill>
                <a:schemeClr val="tx1"/>
              </a:solidFill>
            </a:endParaRPr>
          </a:p>
          <a:p>
            <a:endParaRPr lang="en-US" altLang="ko-KR" sz="1400" dirty="0" smtClean="0">
              <a:solidFill>
                <a:schemeClr val="tx1"/>
              </a:solidFill>
            </a:endParaRPr>
          </a:p>
          <a:p>
            <a:endParaRPr lang="en-US" altLang="ko-KR" sz="1400" dirty="0" smtClean="0">
              <a:solidFill>
                <a:schemeClr val="tx1"/>
              </a:solidFill>
            </a:endParaRPr>
          </a:p>
          <a:p>
            <a:endParaRPr lang="en-US" altLang="ko-KR" sz="1400" dirty="0" smtClean="0">
              <a:solidFill>
                <a:schemeClr val="tx1"/>
              </a:solidFill>
            </a:endParaRPr>
          </a:p>
          <a:p>
            <a:endParaRPr lang="en-US" altLang="ko-KR" sz="1400" dirty="0" smtClean="0">
              <a:solidFill>
                <a:schemeClr val="tx1"/>
              </a:solidFill>
            </a:endParaRPr>
          </a:p>
          <a:p>
            <a:endParaRPr lang="en-US" altLang="ko-KR" sz="1400" dirty="0" smtClean="0">
              <a:solidFill>
                <a:schemeClr val="tx1"/>
              </a:solidFill>
            </a:endParaRPr>
          </a:p>
          <a:p>
            <a:endParaRPr lang="en-US" altLang="ko-KR" sz="1400" dirty="0" smtClean="0">
              <a:solidFill>
                <a:schemeClr val="tx1"/>
              </a:solidFill>
            </a:endParaRPr>
          </a:p>
          <a:p>
            <a:endParaRPr lang="en-US" altLang="ko-KR" sz="1400" dirty="0" smtClean="0">
              <a:solidFill>
                <a:schemeClr val="tx1"/>
              </a:solidFill>
            </a:endParaRPr>
          </a:p>
          <a:p>
            <a:endParaRPr lang="en-US" altLang="ko-KR" sz="1400" dirty="0" smtClean="0">
              <a:solidFill>
                <a:schemeClr val="tx1"/>
              </a:solidFill>
            </a:endParaRPr>
          </a:p>
          <a:p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971600" y="1700808"/>
            <a:ext cx="7272808" cy="44644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1"/>
                </a:solidFill>
              </a:rPr>
              <a:t>  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주택에 기초소방시설인 소화기와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단독경보형감지기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설치는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</a:rPr>
              <a:t>  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관련법령에 따라 기존주택은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2017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년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월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4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일 까지 설치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</a:rPr>
              <a:t>  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신축∙증축∙개축∙이전 및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대수선은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2012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년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월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5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일 부터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</a:rPr>
              <a:t>   -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소방시설 설치유지 및 안전관리에 관한 법률 제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8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조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</a:rPr>
              <a:t>   -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서울특별시 주택의 소방시설 설치조례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조례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5326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호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)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14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1400" dirty="0" smtClean="0">
                <a:solidFill>
                  <a:schemeClr val="tx1"/>
                </a:solidFill>
              </a:rPr>
              <a:t> </a:t>
            </a:r>
            <a:r>
              <a:rPr lang="ko-KR" altLang="en-US" sz="1400" b="1" dirty="0" smtClean="0">
                <a:solidFill>
                  <a:srgbClr val="0C0CE4"/>
                </a:solidFill>
              </a:rPr>
              <a:t>관련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400" b="1" dirty="0" smtClean="0">
                <a:solidFill>
                  <a:srgbClr val="0C0CE4"/>
                </a:solidFill>
              </a:rPr>
              <a:t>법령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에는 </a:t>
            </a:r>
            <a:r>
              <a:rPr lang="ko-KR" altLang="en-US" sz="1400" b="1" dirty="0" smtClean="0">
                <a:solidFill>
                  <a:srgbClr val="0C0CE4"/>
                </a:solidFill>
              </a:rPr>
              <a:t>구획된 실 별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로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단독경보형감지기를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설치를 </a:t>
            </a:r>
            <a:r>
              <a:rPr lang="ko-KR" altLang="en-US" sz="1400" b="1" dirty="0" smtClean="0">
                <a:solidFill>
                  <a:srgbClr val="0C0CE4"/>
                </a:solidFill>
              </a:rPr>
              <a:t>명시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했는데</a:t>
            </a:r>
            <a:r>
              <a:rPr lang="en-US" altLang="ko-KR" sz="1400" b="1" spc="-150" dirty="0" smtClean="0">
                <a:solidFill>
                  <a:schemeClr val="tx1"/>
                </a:solidFill>
              </a:rPr>
              <a:t>,</a:t>
            </a:r>
          </a:p>
          <a:p>
            <a:pPr algn="dist">
              <a:lnSpc>
                <a:spcPct val="150000"/>
              </a:lnSpc>
            </a:pPr>
            <a:r>
              <a:rPr lang="ko-KR" altLang="en-US" sz="1400" b="1" spc="-30" dirty="0" smtClean="0">
                <a:solidFill>
                  <a:schemeClr val="tx1"/>
                </a:solidFill>
              </a:rPr>
              <a:t>   홀몸노인</a:t>
            </a:r>
            <a:r>
              <a:rPr lang="en-US" altLang="ko-KR" sz="1400" b="1" spc="-30" dirty="0" smtClean="0">
                <a:solidFill>
                  <a:schemeClr val="tx1"/>
                </a:solidFill>
              </a:rPr>
              <a:t>, </a:t>
            </a:r>
            <a:r>
              <a:rPr lang="ko-KR" altLang="en-US" sz="1400" b="1" spc="-30" dirty="0" smtClean="0">
                <a:solidFill>
                  <a:schemeClr val="tx1"/>
                </a:solidFill>
              </a:rPr>
              <a:t>소년소녀가장</a:t>
            </a:r>
            <a:r>
              <a:rPr lang="en-US" altLang="ko-KR" sz="1400" b="1" spc="-30" dirty="0" smtClean="0">
                <a:solidFill>
                  <a:schemeClr val="tx1"/>
                </a:solidFill>
              </a:rPr>
              <a:t>, </a:t>
            </a:r>
            <a:r>
              <a:rPr lang="ko-KR" altLang="en-US" sz="1400" b="1" spc="-30" dirty="0" err="1" smtClean="0">
                <a:solidFill>
                  <a:schemeClr val="tx1"/>
                </a:solidFill>
              </a:rPr>
              <a:t>기초생활수급자</a:t>
            </a:r>
            <a:r>
              <a:rPr lang="ko-KR" altLang="en-US" sz="1400" b="1" spc="-30" dirty="0" smtClean="0">
                <a:solidFill>
                  <a:schemeClr val="tx1"/>
                </a:solidFill>
              </a:rPr>
              <a:t> 등 저소득 취약계층에게 무상으로 </a:t>
            </a:r>
            <a:r>
              <a:rPr lang="en-US" altLang="ko-KR" sz="1400" b="1" spc="-30" dirty="0" smtClean="0">
                <a:solidFill>
                  <a:schemeClr val="tx1"/>
                </a:solidFill>
              </a:rPr>
              <a:t>2011</a:t>
            </a:r>
            <a:r>
              <a:rPr lang="ko-KR" altLang="en-US" sz="1400" b="1" spc="-30" dirty="0" smtClean="0">
                <a:solidFill>
                  <a:schemeClr val="tx1"/>
                </a:solidFill>
              </a:rPr>
              <a:t>년부터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    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1"/>
                </a:solidFill>
              </a:rPr>
              <a:t>   기초소방시설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단독경보형감지기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및 소화기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)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을 </a:t>
            </a:r>
            <a:r>
              <a:rPr lang="ko-KR" altLang="en-US" sz="1400" b="1" dirty="0" smtClean="0">
                <a:solidFill>
                  <a:srgbClr val="0C0CE4"/>
                </a:solidFill>
              </a:rPr>
              <a:t>가구별로 각 </a:t>
            </a:r>
            <a:r>
              <a:rPr lang="en-US" altLang="ko-KR" sz="1400" b="1" dirty="0" smtClean="0">
                <a:solidFill>
                  <a:srgbClr val="0C0CE4"/>
                </a:solidFill>
              </a:rPr>
              <a:t>1</a:t>
            </a:r>
            <a:r>
              <a:rPr lang="ko-KR" altLang="en-US" sz="1400" b="1" dirty="0" smtClean="0">
                <a:solidFill>
                  <a:srgbClr val="0C0CE4"/>
                </a:solidFill>
              </a:rPr>
              <a:t>개씩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설치해오고 있음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.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1"/>
                </a:solidFill>
              </a:rPr>
              <a:t>  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  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14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대부분의 시민이 아직도 주택에 기초소방시설 설치 법령이 있는 것을 모르는 상태임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DOCUME~1\user\LOCALS~1\Temp\UNI0000062c3c5f.gif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357188" y="981869"/>
            <a:ext cx="8319268" cy="155242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5" name="Rectangle 458"/>
          <p:cNvSpPr>
            <a:spLocks noChangeArrowheads="1"/>
          </p:cNvSpPr>
          <p:nvPr/>
        </p:nvSpPr>
        <p:spPr bwMode="auto">
          <a:xfrm>
            <a:off x="428596" y="908720"/>
            <a:ext cx="8210263" cy="5112568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 anchor="t"/>
          <a:lstStyle/>
          <a:p>
            <a:pPr marL="457200" indent="-457200">
              <a:lnSpc>
                <a:spcPct val="90000"/>
              </a:lnSpc>
              <a:spcBef>
                <a:spcPct val="3000"/>
              </a:spcBef>
              <a:spcAft>
                <a:spcPct val="36000"/>
              </a:spcAft>
              <a:defRPr lang="ko-KR" altLang="en-US"/>
            </a:pPr>
            <a:endParaRPr lang="en-US" altLang="ko-KR" sz="4000" b="1" dirty="0" smtClean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" name="_x236585088" descr="EMB00003e0c56ad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5831" t="56300" r="43414" b="26335"/>
          <a:stretch>
            <a:fillRect/>
          </a:stretch>
        </p:blipFill>
        <p:spPr bwMode="auto">
          <a:xfrm>
            <a:off x="7335813" y="-99392"/>
            <a:ext cx="1268635" cy="1152128"/>
          </a:xfrm>
          <a:prstGeom prst="rect">
            <a:avLst/>
          </a:prstGeom>
          <a:noFill/>
        </p:spPr>
      </p:pic>
      <p:sp>
        <p:nvSpPr>
          <p:cNvPr id="8" name="직사각형 7"/>
          <p:cNvSpPr/>
          <p:nvPr/>
        </p:nvSpPr>
        <p:spPr>
          <a:xfrm>
            <a:off x="395536" y="1196752"/>
            <a:ext cx="81369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000" b="1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 Ⅲ.   </a:t>
            </a:r>
            <a:r>
              <a:rPr lang="ko-KR" altLang="en-US" sz="3000" b="1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대책</a:t>
            </a:r>
            <a:endParaRPr lang="ko-KR" altLang="en-US" sz="3000" dirty="0"/>
          </a:p>
        </p:txBody>
      </p:sp>
      <p:sp>
        <p:nvSpPr>
          <p:cNvPr id="9" name="직사각형 8"/>
          <p:cNvSpPr/>
          <p:nvPr/>
        </p:nvSpPr>
        <p:spPr>
          <a:xfrm>
            <a:off x="683568" y="1916832"/>
            <a:ext cx="8136904" cy="4176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ko-KR" altLang="en-US" spc="-50" dirty="0" smtClean="0">
                <a:solidFill>
                  <a:schemeClr val="tx1"/>
                </a:solidFill>
              </a:rPr>
              <a:t>홀몸노인</a:t>
            </a:r>
            <a:r>
              <a:rPr lang="en-US" altLang="ko-KR" spc="-50" dirty="0" smtClean="0">
                <a:solidFill>
                  <a:schemeClr val="tx1"/>
                </a:solidFill>
              </a:rPr>
              <a:t>, </a:t>
            </a:r>
            <a:r>
              <a:rPr lang="ko-KR" altLang="en-US" spc="-50" dirty="0" smtClean="0">
                <a:solidFill>
                  <a:schemeClr val="tx1"/>
                </a:solidFill>
              </a:rPr>
              <a:t>소년소녀가장</a:t>
            </a:r>
            <a:r>
              <a:rPr lang="en-US" altLang="ko-KR" spc="-50" dirty="0" smtClean="0">
                <a:solidFill>
                  <a:schemeClr val="tx1"/>
                </a:solidFill>
              </a:rPr>
              <a:t>, </a:t>
            </a:r>
            <a:r>
              <a:rPr lang="ko-KR" altLang="en-US" spc="-50" dirty="0" err="1" smtClean="0">
                <a:solidFill>
                  <a:schemeClr val="tx1"/>
                </a:solidFill>
              </a:rPr>
              <a:t>기초생활수급자</a:t>
            </a:r>
            <a:r>
              <a:rPr lang="ko-KR" altLang="en-US" spc="-50" dirty="0" smtClean="0">
                <a:solidFill>
                  <a:schemeClr val="tx1"/>
                </a:solidFill>
              </a:rPr>
              <a:t> 등 저소득 취약계층에게 무상으로      </a:t>
            </a:r>
            <a:endParaRPr lang="en-US" altLang="ko-KR" spc="-5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spc="-50" dirty="0" smtClean="0">
                <a:solidFill>
                  <a:schemeClr val="tx1"/>
                </a:solidFill>
              </a:rPr>
              <a:t>    </a:t>
            </a:r>
            <a:r>
              <a:rPr lang="ko-KR" altLang="en-US" spc="-30" dirty="0" smtClean="0">
                <a:solidFill>
                  <a:schemeClr val="tx1"/>
                </a:solidFill>
              </a:rPr>
              <a:t>설치해주는 </a:t>
            </a:r>
            <a:r>
              <a:rPr lang="ko-KR" altLang="en-US" spc="-30" dirty="0" err="1" smtClean="0">
                <a:solidFill>
                  <a:schemeClr val="tx1"/>
                </a:solidFill>
              </a:rPr>
              <a:t>단독경보형감지기를</a:t>
            </a:r>
            <a:r>
              <a:rPr lang="ko-KR" altLang="en-US" spc="-30" dirty="0" smtClean="0">
                <a:solidFill>
                  <a:schemeClr val="tx1"/>
                </a:solidFill>
              </a:rPr>
              <a:t> 대상자에게 실 별로 </a:t>
            </a:r>
            <a:r>
              <a:rPr lang="ko-KR" altLang="en-US" spc="-40" dirty="0" smtClean="0">
                <a:solidFill>
                  <a:schemeClr val="tx1"/>
                </a:solidFill>
              </a:rPr>
              <a:t>관련 법령에 맞게 설치     </a:t>
            </a:r>
            <a:endParaRPr lang="en-US" altLang="ko-KR" spc="-4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pc="-40" dirty="0" smtClean="0">
                <a:solidFill>
                  <a:schemeClr val="tx1"/>
                </a:solidFill>
              </a:rPr>
              <a:t>             </a:t>
            </a:r>
            <a:r>
              <a:rPr lang="ko-KR" altLang="en-US" spc="-40" dirty="0" err="1" smtClean="0">
                <a:solidFill>
                  <a:schemeClr val="tx1"/>
                </a:solidFill>
              </a:rPr>
              <a:t>화재시</a:t>
            </a:r>
            <a:r>
              <a:rPr lang="ko-KR" altLang="en-US" spc="-40" dirty="0" smtClean="0">
                <a:solidFill>
                  <a:schemeClr val="tx1"/>
                </a:solidFill>
              </a:rPr>
              <a:t> 거주자가 조기 인지하여 대피로 </a:t>
            </a:r>
            <a:r>
              <a:rPr lang="ko-KR" altLang="en-US" spc="-30" dirty="0" smtClean="0">
                <a:solidFill>
                  <a:schemeClr val="tx1"/>
                </a:solidFill>
              </a:rPr>
              <a:t>인명피해 방지</a:t>
            </a:r>
            <a:endParaRPr lang="en-US" altLang="ko-KR" spc="-3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pc="-9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spc="-90" dirty="0" smtClean="0">
                <a:solidFill>
                  <a:schemeClr val="tx1"/>
                </a:solidFill>
              </a:rPr>
              <a:t> 지속적인 홍보로 주택에 기초소방시설 설치 홍보하여 설치 증가로 </a:t>
            </a:r>
            <a:endParaRPr lang="en-US" altLang="ko-KR" spc="-9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pc="-90" dirty="0" smtClean="0">
                <a:solidFill>
                  <a:schemeClr val="tx1"/>
                </a:solidFill>
              </a:rPr>
              <a:t>    </a:t>
            </a:r>
            <a:r>
              <a:rPr lang="ko-KR" altLang="en-US" spc="-90" dirty="0" err="1" smtClean="0">
                <a:solidFill>
                  <a:schemeClr val="tx1"/>
                </a:solidFill>
              </a:rPr>
              <a:t>주택화재시</a:t>
            </a:r>
            <a:r>
              <a:rPr lang="ko-KR" altLang="en-US" spc="-90" dirty="0" smtClean="0">
                <a:solidFill>
                  <a:schemeClr val="tx1"/>
                </a:solidFill>
              </a:rPr>
              <a:t> 거주자가 조기 인지하여 대피로 인명피해 방지</a:t>
            </a:r>
            <a:endParaRPr lang="en-US" altLang="ko-KR" spc="-90" dirty="0" smtClean="0">
              <a:solidFill>
                <a:schemeClr val="tx1"/>
              </a:solidFill>
            </a:endParaRPr>
          </a:p>
        </p:txBody>
      </p:sp>
      <p:sp>
        <p:nvSpPr>
          <p:cNvPr id="11" name="줄무늬가 있는 오른쪽 화살표 10"/>
          <p:cNvSpPr/>
          <p:nvPr/>
        </p:nvSpPr>
        <p:spPr>
          <a:xfrm>
            <a:off x="1115616" y="2852936"/>
            <a:ext cx="504056" cy="360040"/>
          </a:xfrm>
          <a:prstGeom prst="stripedRightArrow">
            <a:avLst/>
          </a:prstGeom>
          <a:solidFill>
            <a:srgbClr val="00B05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맑은 고딕"/>
        <a:ea typeface="맑은 고딕"/>
        <a:cs typeface=""/>
      </a:majorFont>
      <a:minorFont>
        <a:latin typeface="맑은 고딕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457200" indent="-457200">
          <a:spcBef>
            <a:spcPts val="500"/>
          </a:spcBef>
          <a:spcAft>
            <a:spcPts val="500"/>
          </a:spcAft>
          <a:defRPr sz="2200" dirty="0" smtClean="0">
            <a:solidFill>
              <a:srgbClr val="0000CC"/>
            </a:solidFill>
            <a:latin typeface="HY헤드라인M"/>
            <a:ea typeface="HY헤드라인M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1935</TotalTime>
  <Words>751</Words>
  <Application>Microsoft Office PowerPoint</Application>
  <PresentationFormat>화면 슬라이드 쇼(4:3)</PresentationFormat>
  <Paragraphs>448</Paragraphs>
  <Slides>8</Slides>
  <Notes>8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4_디자인 사용자 지정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</vt:vector>
  </TitlesOfParts>
  <Company>Your Company Name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Your User Name</dc:creator>
  <cp:lastModifiedBy>user</cp:lastModifiedBy>
  <cp:revision>1201</cp:revision>
  <dcterms:created xsi:type="dcterms:W3CDTF">2012-04-30T02:21:08Z</dcterms:created>
  <dcterms:modified xsi:type="dcterms:W3CDTF">2014-12-10T05:54:46Z</dcterms:modified>
</cp:coreProperties>
</file>