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47"/>
    <p:restoredTop sz="98595"/>
  </p:normalViewPr>
  <p:slideViewPr>
    <p:cSldViewPr>
      <p:cViewPr>
        <p:scale>
          <a:sx n="75" d="100"/>
          <a:sy n="75" d="100"/>
        </p:scale>
        <p:origin x="-1272" y="-804"/>
      </p:cViewPr>
      <p:guideLst>
        <p:guide orient="horz" pos="980"/>
        <p:guide orient="horz" pos="4042"/>
        <p:guide orient="horz" pos="1887"/>
        <p:guide orient="horz" pos="2794"/>
        <p:guide pos="1654"/>
        <p:guide pos="5647"/>
        <p:guide pos="1891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세로 제목 및 텍스트" preserve="1" userDrawn="1">
  <p:cSld name="1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/>
          <a:stretch>
            <a:fillRect/>
          </a:stretch>
        </p:blipFill>
        <p:spPr>
          <a:xfrm>
            <a:off x="0" y="0"/>
            <a:ext cx="9144000" cy="66693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9" descr="롯데카드_표지.jpg"/>
          <p:cNvPicPr/>
          <p:nvPr userDrawn="1"/>
        </p:nvPicPr>
        <p:blipFill rotWithShape="1">
          <a:blip r:embed="rId2" cstate="print"/>
          <a:srcRect t="45700" b="6320"/>
          <a:stretch>
            <a:fillRect/>
          </a:stretch>
        </p:blipFill>
        <p:spPr>
          <a:xfrm>
            <a:off x="0" y="0"/>
            <a:ext cx="9922296" cy="685800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B 기본" userDrawn="1">
  <p:cSld name="SB 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디자인 사용자 지정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9" descr="롯데카드_표지.jpg"/>
          <p:cNvPicPr/>
          <p:nvPr/>
        </p:nvPicPr>
        <p:blipFill rotWithShape="1">
          <a:blip r:embed="rId2" cstate="print"/>
          <a:srcRect t="45700" b="6320"/>
          <a:stretch>
            <a:fillRect/>
          </a:stretch>
        </p:blipFill>
        <p:spPr>
          <a:xfrm>
            <a:off x="0" y="0"/>
            <a:ext cx="9159043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" name="TextBox 9"/>
          <p:cNvSpPr txBox="1"/>
          <p:nvPr/>
        </p:nvSpPr>
        <p:spPr>
          <a:xfrm>
            <a:off x="939669" y="1455196"/>
            <a:ext cx="7127299" cy="686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defRPr lang="ko-KR" altLang="en-US"/>
            </a:pPr>
            <a:r>
              <a:rPr lang="ko-KR" altLang="en-US" sz="3600" b="1" spc="4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rPr>
              <a:t>민간경상 보조금관리시스템 소개</a:t>
            </a:r>
          </a:p>
        </p:txBody>
      </p:sp>
      <p:sp>
        <p:nvSpPr>
          <p:cNvPr id="12" name="직사각형 38"/>
          <p:cNvSpPr>
            <a:spLocks noChangeArrowheads="1"/>
          </p:cNvSpPr>
          <p:nvPr/>
        </p:nvSpPr>
        <p:spPr>
          <a:xfrm>
            <a:off x="7794025" y="5661250"/>
            <a:ext cx="1022315" cy="30777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400">
                <a:latin typeface="Arial"/>
                <a:ea typeface="HY헤드라인M"/>
                <a:cs typeface="Arial"/>
              </a:rPr>
              <a:t>2014. 2.11</a:t>
            </a:r>
            <a:endParaRPr lang="ko-KR" altLang="en-US" sz="1400">
              <a:latin typeface="Arial"/>
              <a:ea typeface="HY헤드라인M"/>
              <a:cs typeface="Arial"/>
            </a:endParaRPr>
          </a:p>
        </p:txBody>
      </p:sp>
      <p:pic>
        <p:nvPicPr>
          <p:cNvPr id="7" name="그림 6" descr="서울시.png"/>
          <p:cNvPicPr>
            <a:picLocks noChangeAspect="1"/>
          </p:cNvPicPr>
          <p:nvPr/>
        </p:nvPicPr>
        <p:blipFill rotWithShape="1">
          <a:blip r:embed="rId3" cstate="print"/>
          <a:stretch>
            <a:fillRect/>
          </a:stretch>
        </p:blipFill>
        <p:spPr>
          <a:xfrm>
            <a:off x="483549" y="500044"/>
            <a:ext cx="611945" cy="7143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5901105" y="3824643"/>
            <a:ext cx="2659673" cy="2774950"/>
            <a:chOff x="334" y="73"/>
            <a:chExt cx="1788" cy="1722"/>
          </a:xfrm>
        </p:grpSpPr>
        <p:grpSp>
          <p:nvGrpSpPr>
            <p:cNvPr id="3" name="Group 9"/>
            <p:cNvGrpSpPr/>
            <p:nvPr/>
          </p:nvGrpSpPr>
          <p:grpSpPr>
            <a:xfrm>
              <a:off x="444" y="73"/>
              <a:ext cx="1678" cy="1678"/>
              <a:chOff x="625" y="1434"/>
              <a:chExt cx="2042" cy="2042"/>
            </a:xfrm>
          </p:grpSpPr>
          <p:sp>
            <p:nvSpPr>
              <p:cNvPr id="32" name="Oval 10"/>
              <p:cNvSpPr>
                <a:spLocks noChangeArrowheads="1"/>
              </p:cNvSpPr>
              <p:nvPr/>
            </p:nvSpPr>
            <p:spPr bwMode="gray">
              <a:xfrm>
                <a:off x="625" y="1434"/>
                <a:ext cx="2042" cy="2042"/>
              </a:xfrm>
              <a:prstGeom prst="ellipse">
                <a:avLst/>
              </a:prstGeom>
              <a:solidFill>
                <a:srgbClr val="EAEAEA"/>
              </a:solidFill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  <p:pic>
            <p:nvPicPr>
              <p:cNvPr id="33" name="Picture 11" descr="Graphic1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/>
              <a:stretch>
                <a:fillRect/>
              </a:stretch>
            </p:blipFill>
            <p:spPr bwMode="gray">
              <a:xfrm>
                <a:off x="811" y="1620"/>
                <a:ext cx="1670" cy="1670"/>
              </a:xfrm>
              <a:prstGeom prst="rect">
                <a:avLst/>
              </a:prstGeom>
              <a:noFill/>
              <a:effectLst>
                <a:outerShdw dist="35921" dir="2700000" algn="ctr" rotWithShape="0">
                  <a:srgbClr val="808080"/>
                </a:outerShdw>
              </a:effectLst>
            </p:spPr>
          </p:pic>
        </p:grpSp>
        <p:pic>
          <p:nvPicPr>
            <p:cNvPr id="31" name="Picture 12" descr="Untitled-1 copy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 bwMode="gray">
            <a:xfrm>
              <a:off x="334" y="638"/>
              <a:ext cx="1655" cy="1157"/>
            </a:xfrm>
            <a:prstGeom prst="rect">
              <a:avLst/>
            </a:prstGeom>
            <a:noFill/>
          </p:spPr>
        </p:pic>
      </p:grpSp>
      <p:sp>
        <p:nvSpPr>
          <p:cNvPr id="16" name="직사각형 38"/>
          <p:cNvSpPr>
            <a:spLocks noChangeArrowheads="1"/>
          </p:cNvSpPr>
          <p:nvPr/>
        </p:nvSpPr>
        <p:spPr>
          <a:xfrm>
            <a:off x="982679" y="1693739"/>
            <a:ext cx="1804336" cy="390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>
                <a:latin typeface="Arial"/>
                <a:ea typeface="HY헤드라인M"/>
                <a:cs typeface="Arial"/>
              </a:rPr>
              <a:t>1. </a:t>
            </a:r>
            <a:r>
              <a:rPr lang="ko-KR" altLang="en-US" sz="2000">
                <a:latin typeface="Arial"/>
                <a:ea typeface="HY헤드라인M"/>
                <a:cs typeface="Arial"/>
              </a:rPr>
              <a:t>서비스 개요</a:t>
            </a:r>
          </a:p>
        </p:txBody>
      </p:sp>
      <p:sp>
        <p:nvSpPr>
          <p:cNvPr id="19" name="직사각형 38"/>
          <p:cNvSpPr>
            <a:spLocks noChangeArrowheads="1"/>
          </p:cNvSpPr>
          <p:nvPr/>
        </p:nvSpPr>
        <p:spPr>
          <a:xfrm>
            <a:off x="984885" y="2257075"/>
            <a:ext cx="2897505" cy="38896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>
                <a:latin typeface="Arial"/>
                <a:ea typeface="HY헤드라인M"/>
                <a:cs typeface="Arial"/>
              </a:rPr>
              <a:t>2. </a:t>
            </a:r>
            <a:r>
              <a:rPr lang="ko-KR" altLang="en-US" sz="2000">
                <a:latin typeface="Arial"/>
                <a:ea typeface="HY헤드라인M"/>
                <a:cs typeface="Arial"/>
              </a:rPr>
              <a:t>사용자별 서비스 구성</a:t>
            </a:r>
          </a:p>
        </p:txBody>
      </p:sp>
      <p:sp>
        <p:nvSpPr>
          <p:cNvPr id="21" name="직사각형 38"/>
          <p:cNvSpPr>
            <a:spLocks noChangeArrowheads="1"/>
          </p:cNvSpPr>
          <p:nvPr/>
        </p:nvSpPr>
        <p:spPr>
          <a:xfrm>
            <a:off x="982679" y="2853068"/>
            <a:ext cx="1480486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>
                <a:latin typeface="Arial"/>
                <a:ea typeface="HY헤드라인M"/>
                <a:cs typeface="Arial"/>
              </a:rPr>
              <a:t>3. </a:t>
            </a:r>
            <a:r>
              <a:rPr lang="ko-KR" altLang="en-US" sz="2000">
                <a:latin typeface="Arial"/>
                <a:ea typeface="HY헤드라인M"/>
                <a:cs typeface="Arial"/>
              </a:rPr>
              <a:t>주요기능</a:t>
            </a:r>
          </a:p>
        </p:txBody>
      </p:sp>
      <p:sp>
        <p:nvSpPr>
          <p:cNvPr id="25" name="TextBox 179"/>
          <p:cNvSpPr txBox="1">
            <a:spLocks noChangeArrowheads="1"/>
          </p:cNvSpPr>
          <p:nvPr/>
        </p:nvSpPr>
        <p:spPr>
          <a:xfrm>
            <a:off x="175847" y="219077"/>
            <a:ext cx="8814319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algn="ctr">
              <a:defRPr lang="ko-KR" altLang="en-US"/>
            </a:pPr>
            <a:r>
              <a:rPr lang="ko-KR" altLang="en-US">
                <a:latin typeface="Arial"/>
                <a:ea typeface="HY헤드라인M"/>
                <a:cs typeface="Arial"/>
              </a:rPr>
              <a:t>목   차</a:t>
            </a:r>
          </a:p>
        </p:txBody>
      </p:sp>
      <p:sp>
        <p:nvSpPr>
          <p:cNvPr id="28" name="직사각형 40"/>
          <p:cNvSpPr>
            <a:spLocks noChangeArrowheads="1"/>
          </p:cNvSpPr>
          <p:nvPr/>
        </p:nvSpPr>
        <p:spPr>
          <a:xfrm>
            <a:off x="1338738" y="3349824"/>
            <a:ext cx="2772252" cy="184892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600">
                <a:latin typeface="Arial"/>
                <a:ea typeface="HY헤드라인M"/>
                <a:cs typeface="Arial"/>
              </a:rPr>
              <a:t>1) </a:t>
            </a:r>
            <a:r>
              <a:rPr lang="ko-KR" altLang="en-US" sz="1600">
                <a:latin typeface="Arial"/>
                <a:ea typeface="HY헤드라인M"/>
                <a:cs typeface="Arial"/>
              </a:rPr>
              <a:t>보조금사업 처리 프로세스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600">
                <a:latin typeface="Arial"/>
                <a:ea typeface="HY헤드라인M"/>
                <a:cs typeface="Arial"/>
              </a:rPr>
              <a:t>2) </a:t>
            </a:r>
            <a:r>
              <a:rPr lang="ko-KR" altLang="en-US" sz="1600">
                <a:latin typeface="Arial"/>
                <a:ea typeface="HY헤드라인M"/>
                <a:cs typeface="Arial"/>
              </a:rPr>
              <a:t>사업관리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600">
                <a:latin typeface="Arial"/>
                <a:ea typeface="HY헤드라인M"/>
                <a:cs typeface="Arial"/>
              </a:rPr>
              <a:t>3) </a:t>
            </a:r>
            <a:r>
              <a:rPr lang="ko-KR" altLang="en-US" sz="1600">
                <a:latin typeface="Arial"/>
                <a:ea typeface="HY헤드라인M"/>
                <a:cs typeface="Arial"/>
              </a:rPr>
              <a:t>사업진행관리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600">
                <a:latin typeface="Arial"/>
                <a:ea typeface="HY헤드라인M"/>
                <a:cs typeface="Arial"/>
              </a:rPr>
              <a:t>4) </a:t>
            </a:r>
            <a:r>
              <a:rPr lang="ko-KR" altLang="en-US" sz="1600">
                <a:latin typeface="Arial"/>
                <a:ea typeface="HY헤드라인M"/>
                <a:cs typeface="Arial"/>
              </a:rPr>
              <a:t>지출</a:t>
            </a:r>
            <a:r>
              <a:rPr lang="en-US" altLang="ko-KR" sz="16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600">
                <a:latin typeface="Arial"/>
                <a:ea typeface="HY헤드라인M"/>
                <a:cs typeface="Arial"/>
              </a:rPr>
              <a:t>정산관리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600">
                <a:latin typeface="Arial"/>
                <a:ea typeface="HY헤드라인M"/>
                <a:cs typeface="Arial"/>
              </a:rPr>
              <a:t>5) </a:t>
            </a:r>
            <a:r>
              <a:rPr lang="ko-KR" altLang="en-US" sz="1600">
                <a:latin typeface="Arial"/>
                <a:ea typeface="HY헤드라인M"/>
                <a:cs typeface="Arial"/>
              </a:rPr>
              <a:t>통계</a:t>
            </a:r>
            <a:r>
              <a:rPr lang="en-US" altLang="ko-KR" sz="16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600">
                <a:latin typeface="Arial"/>
                <a:ea typeface="HY헤드라인M"/>
                <a:cs typeface="Arial"/>
              </a:rPr>
              <a:t>모니터링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600">
                <a:latin typeface="Arial"/>
                <a:ea typeface="HY헤드라인M"/>
                <a:cs typeface="Arial"/>
              </a:rPr>
              <a:t>6) </a:t>
            </a:r>
            <a:r>
              <a:rPr lang="ko-KR" altLang="en-US" sz="1600">
                <a:latin typeface="Arial"/>
                <a:ea typeface="HY헤드라인M"/>
                <a:cs typeface="Arial"/>
              </a:rPr>
              <a:t>커뮤니티 기능</a:t>
            </a:r>
            <a:endParaRPr lang="en-US" altLang="ko-KR" sz="1600">
              <a:latin typeface="Arial"/>
              <a:ea typeface="HY헤드라인M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79"/>
          <p:cNvSpPr txBox="1">
            <a:spLocks noChangeArrowheads="1"/>
          </p:cNvSpPr>
          <p:nvPr/>
        </p:nvSpPr>
        <p:spPr>
          <a:xfrm>
            <a:off x="175847" y="219077"/>
            <a:ext cx="1462453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algn="l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1. </a:t>
            </a:r>
            <a:r>
              <a:rPr lang="ko-KR" altLang="en-US">
                <a:latin typeface="Arial"/>
                <a:ea typeface="HY헤드라인M"/>
                <a:cs typeface="Arial"/>
              </a:rPr>
              <a:t>서비스 개요</a:t>
            </a:r>
            <a:endParaRPr lang="ko-KR" altLang="en-US" sz="1800">
              <a:latin typeface="Arial"/>
              <a:ea typeface="HY헤드라인M"/>
              <a:cs typeface="Arial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11810" y="980728"/>
            <a:ext cx="3988135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latin typeface="Arial"/>
                <a:ea typeface="HY헤드라인M"/>
                <a:cs typeface="Arial"/>
              </a:rPr>
              <a:t>보조사업자 </a:t>
            </a:r>
            <a:r>
              <a:rPr lang="en-US" altLang="ko-KR" sz="1200">
                <a:latin typeface="Arial"/>
                <a:ea typeface="HY헤드라인M"/>
                <a:cs typeface="Arial"/>
              </a:rPr>
              <a:t>:</a:t>
            </a:r>
            <a:r>
              <a:rPr lang="ko-KR" altLang="en-US" sz="1200">
                <a:latin typeface="Arial"/>
                <a:ea typeface="HY헤드라인M"/>
                <a:cs typeface="Arial"/>
              </a:rPr>
              <a:t> </a:t>
            </a:r>
            <a:r>
              <a:rPr lang="en-US" altLang="ko-KR" sz="1200">
                <a:latin typeface="Arial"/>
                <a:ea typeface="HY헤드라인M"/>
                <a:cs typeface="Arial"/>
              </a:rPr>
              <a:t>http://ssd.wooribank.com/mapo/</a:t>
            </a:r>
            <a:endParaRPr lang="ko-KR" altLang="en-US" sz="1200">
              <a:latin typeface="Arial"/>
              <a:ea typeface="HY헤드라인M"/>
              <a:cs typeface="Arial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837877" y="980728"/>
            <a:ext cx="3899513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latin typeface="Arial"/>
                <a:ea typeface="HY헤드라인M"/>
                <a:cs typeface="Arial"/>
              </a:rPr>
              <a:t>지자체 담당자 </a:t>
            </a:r>
            <a:r>
              <a:rPr lang="en-US" altLang="ko-KR" sz="1200">
                <a:latin typeface="Arial"/>
                <a:ea typeface="HY헤드라인M"/>
                <a:cs typeface="Arial"/>
              </a:rPr>
              <a:t>: http://ssd.wooribank.com/mapo/ssd/</a:t>
            </a:r>
            <a:endParaRPr lang="ko-KR" altLang="en-US" sz="1200">
              <a:latin typeface="Arial"/>
              <a:ea typeface="HY헤드라인M"/>
              <a:cs typeface="Arial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4638470" y="1318057"/>
            <a:ext cx="4391319" cy="304704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85051" y="1318057"/>
            <a:ext cx="4391319" cy="3047048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AutoShape 36"/>
          <p:cNvSpPr>
            <a:spLocks noChangeArrowheads="1"/>
          </p:cNvSpPr>
          <p:nvPr/>
        </p:nvSpPr>
        <p:spPr>
          <a:xfrm>
            <a:off x="185053" y="4685792"/>
            <a:ext cx="731159" cy="366618"/>
          </a:xfrm>
          <a:prstGeom prst="homePlate">
            <a:avLst>
              <a:gd name="adj" fmla="val 38838"/>
            </a:avLst>
          </a:prstGeom>
          <a:solidFill>
            <a:srgbClr val="5DB45A"/>
          </a:solidFill>
          <a:ln w="9525" algn="ctr">
            <a:solidFill>
              <a:schemeClr val="tx1"/>
            </a:solidFill>
            <a:miter/>
          </a:ln>
          <a:effectLst/>
        </p:spPr>
        <p:txBody>
          <a:bodyPr wrap="none" anchor="ctr"/>
          <a:lstStyle/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HY헤드라인M"/>
                <a:ea typeface="HY헤드라인M"/>
              </a:rPr>
              <a:t>주요 기능</a:t>
            </a:r>
            <a:endParaRPr lang="en-US" altLang="ko-KR" sz="1200">
              <a:solidFill>
                <a:schemeClr val="bg1"/>
              </a:solidFill>
              <a:latin typeface="HY헤드라인M"/>
              <a:ea typeface="HY헤드라인M"/>
            </a:endParaRPr>
          </a:p>
        </p:txBody>
      </p:sp>
      <p:sp>
        <p:nvSpPr>
          <p:cNvPr id="12" name="직사각형 40"/>
          <p:cNvSpPr>
            <a:spLocks noChangeArrowheads="1"/>
          </p:cNvSpPr>
          <p:nvPr/>
        </p:nvSpPr>
        <p:spPr>
          <a:xfrm>
            <a:off x="916210" y="4581130"/>
            <a:ext cx="3124039" cy="19892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사업공모 조회 및 신청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온라인 사업실행 계획 등록 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인터넷뱅킹 거래내역 조회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지출결의 및 정산보고서 출력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복수사업 관리 기능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개인화 서비스 </a:t>
            </a: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(MY 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서비스</a:t>
            </a: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)</a:t>
            </a:r>
          </a:p>
        </p:txBody>
      </p:sp>
      <p:sp>
        <p:nvSpPr>
          <p:cNvPr id="13" name="AutoShape 36"/>
          <p:cNvSpPr>
            <a:spLocks noChangeArrowheads="1"/>
          </p:cNvSpPr>
          <p:nvPr/>
        </p:nvSpPr>
        <p:spPr>
          <a:xfrm>
            <a:off x="4623911" y="4685792"/>
            <a:ext cx="731159" cy="366618"/>
          </a:xfrm>
          <a:prstGeom prst="homePlate">
            <a:avLst>
              <a:gd name="adj" fmla="val 38838"/>
            </a:avLst>
          </a:prstGeom>
          <a:solidFill>
            <a:srgbClr val="5DB45A"/>
          </a:solidFill>
          <a:ln w="9525" algn="ctr">
            <a:solidFill>
              <a:schemeClr val="tx1"/>
            </a:solidFill>
            <a:miter/>
          </a:ln>
          <a:effectLst/>
        </p:spPr>
        <p:txBody>
          <a:bodyPr wrap="none" anchor="ctr"/>
          <a:lstStyle/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HY헤드라인M"/>
                <a:ea typeface="HY헤드라인M"/>
              </a:rPr>
              <a:t>주요 기능</a:t>
            </a:r>
            <a:endParaRPr lang="en-US" altLang="ko-KR" sz="1200">
              <a:solidFill>
                <a:schemeClr val="bg1"/>
              </a:solidFill>
              <a:latin typeface="HY헤드라인M"/>
              <a:ea typeface="HY헤드라인M"/>
            </a:endParaRPr>
          </a:p>
        </p:txBody>
      </p:sp>
      <p:sp>
        <p:nvSpPr>
          <p:cNvPr id="14" name="직사각형 40"/>
          <p:cNvSpPr>
            <a:spLocks noChangeArrowheads="1"/>
          </p:cNvSpPr>
          <p:nvPr/>
        </p:nvSpPr>
        <p:spPr>
          <a:xfrm>
            <a:off x="5355070" y="4581130"/>
            <a:ext cx="3585095" cy="198921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온라인 보조사업 공모 및  선정</a:t>
            </a: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(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옵션</a:t>
            </a: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)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온라인 보조사업관리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보조사업자 사업진행 관리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지원사업 통계</a:t>
            </a: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모니터링 기능  추가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시</a:t>
            </a: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구청 보조사업 통합관리 </a:t>
            </a:r>
          </a:p>
          <a:p>
            <a:pPr marL="90488" indent="-90488" algn="l">
              <a:lnSpc>
                <a:spcPct val="130000"/>
              </a:lnSpc>
              <a:buFont typeface="Arial"/>
              <a:buChar char="•"/>
              <a:tabLst>
                <a:tab pos="90011" algn="l"/>
              </a:tabLst>
              <a:defRPr lang="ko-KR" altLang="en-US"/>
            </a:pP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 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중복</a:t>
            </a:r>
            <a:r>
              <a:rPr lang="en-US" altLang="ko-KR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6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유의 보조사업자 관리</a:t>
            </a:r>
            <a:endParaRPr lang="en-US" altLang="ko-KR" sz="1600">
              <a:solidFill>
                <a:srgbClr val="0070C0"/>
              </a:solidFill>
              <a:latin typeface="Arial"/>
              <a:ea typeface="HY헤드라인M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9"/>
          <p:cNvSpPr txBox="1">
            <a:spLocks noChangeArrowheads="1"/>
          </p:cNvSpPr>
          <p:nvPr/>
        </p:nvSpPr>
        <p:spPr>
          <a:xfrm>
            <a:off x="175849" y="219077"/>
            <a:ext cx="2443526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algn="l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2. </a:t>
            </a:r>
            <a:r>
              <a:rPr lang="ko-KR" altLang="en-US">
                <a:latin typeface="Arial"/>
                <a:ea typeface="HY헤드라인M"/>
                <a:cs typeface="Arial"/>
              </a:rPr>
              <a:t>사용자별 서비스 구성</a:t>
            </a:r>
            <a:endParaRPr lang="ko-KR" altLang="en-US" sz="1800">
              <a:latin typeface="Arial"/>
              <a:ea typeface="HY헤드라인M"/>
              <a:cs typeface="Arial"/>
            </a:endParaRPr>
          </a:p>
        </p:txBody>
      </p:sp>
      <p:sp>
        <p:nvSpPr>
          <p:cNvPr id="55" name="TextBox 4"/>
          <p:cNvSpPr txBox="1">
            <a:spLocks noChangeArrowheads="1"/>
          </p:cNvSpPr>
          <p:nvPr/>
        </p:nvSpPr>
        <p:spPr>
          <a:xfrm>
            <a:off x="483577" y="1031875"/>
            <a:ext cx="5758963" cy="215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en-US" altLang="ko-KR" sz="1400">
                <a:latin typeface="Arial"/>
                <a:ea typeface="HY헤드라인M"/>
                <a:cs typeface="Arial"/>
              </a:rPr>
              <a:t>1) </a:t>
            </a:r>
            <a:r>
              <a:rPr lang="ko-KR" altLang="en-US" sz="1400">
                <a:latin typeface="Arial"/>
                <a:ea typeface="HY헤드라인M"/>
                <a:cs typeface="Arial"/>
              </a:rPr>
              <a:t>보조사업자</a:t>
            </a:r>
          </a:p>
        </p:txBody>
      </p:sp>
      <p:sp>
        <p:nvSpPr>
          <p:cNvPr id="45" name="Rectangle 146"/>
          <p:cNvSpPr>
            <a:spLocks noChangeArrowheads="1"/>
          </p:cNvSpPr>
          <p:nvPr/>
        </p:nvSpPr>
        <p:spPr>
          <a:xfrm>
            <a:off x="3752846" y="1240465"/>
            <a:ext cx="1544527" cy="379760"/>
          </a:xfrm>
          <a:prstGeom prst="rect">
            <a:avLst/>
          </a:prstGeom>
          <a:solidFill>
            <a:schemeClr val="tx1"/>
          </a:solidFill>
          <a:ln w="6350" algn="ctr">
            <a:solidFill>
              <a:srgbClr val="BFBFBF"/>
            </a:solidFill>
            <a:miter/>
          </a:ln>
        </p:spPr>
        <p:txBody>
          <a:bodyPr wrap="none" lIns="36000" tIns="36000" rIns="36000" bIns="36000" anchor="ctr"/>
          <a:lstStyle/>
          <a:p>
            <a:pPr algn="ctr" latinLnBrk="0">
              <a:lnSpc>
                <a:spcPct val="90000"/>
              </a:lnSpc>
              <a:buFont typeface="Wingdings"/>
              <a:buNone/>
              <a:defRPr lang="ko-KR" altLang="en-US"/>
            </a:pPr>
            <a:r>
              <a:rPr lang="ko-KR" altLang="en-US" sz="1000" b="1">
                <a:solidFill>
                  <a:srgbClr val="FFFFFF"/>
                </a:solidFill>
                <a:latin typeface="Arial"/>
                <a:ea typeface="HY헤드라인M"/>
                <a:cs typeface="Arial"/>
              </a:rPr>
              <a:t>보조금관리시스템</a:t>
            </a:r>
          </a:p>
          <a:p>
            <a:pPr algn="ctr" latinLnBrk="0">
              <a:lnSpc>
                <a:spcPct val="90000"/>
              </a:lnSpc>
              <a:buFont typeface="Wingdings"/>
              <a:buNone/>
              <a:defRPr lang="ko-KR" altLang="en-US"/>
            </a:pPr>
            <a:r>
              <a:rPr lang="en-US" altLang="ko-KR" sz="1000" b="1">
                <a:solidFill>
                  <a:srgbClr val="FFFFFF"/>
                </a:solidFill>
                <a:latin typeface="Arial"/>
                <a:ea typeface="HY헤드라인M"/>
                <a:cs typeface="Arial"/>
              </a:rPr>
              <a:t>(</a:t>
            </a:r>
            <a:r>
              <a:rPr lang="ko-KR" altLang="en-US" sz="1000" b="1">
                <a:solidFill>
                  <a:srgbClr val="FFFFFF"/>
                </a:solidFill>
                <a:latin typeface="Arial"/>
                <a:ea typeface="HY헤드라인M"/>
                <a:cs typeface="Arial"/>
              </a:rPr>
              <a:t>보조사업자</a:t>
            </a:r>
            <a:r>
              <a:rPr lang="en-US" altLang="ko-KR" sz="1000" b="1">
                <a:solidFill>
                  <a:srgbClr val="FFFFFF"/>
                </a:solidFill>
                <a:latin typeface="Arial"/>
                <a:ea typeface="HY헤드라인M"/>
                <a:cs typeface="Arial"/>
              </a:rPr>
              <a:t>)</a:t>
            </a:r>
            <a:endParaRPr lang="ko-KR" altLang="en-US" sz="1000" b="1">
              <a:solidFill>
                <a:srgbClr val="FFFFFF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46" name="Rectangle 147"/>
          <p:cNvSpPr>
            <a:spLocks noChangeArrowheads="1"/>
          </p:cNvSpPr>
          <p:nvPr/>
        </p:nvSpPr>
        <p:spPr>
          <a:xfrm>
            <a:off x="1719998" y="4773229"/>
            <a:ext cx="1321543" cy="2397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en-US" altLang="ko-KR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MY </a:t>
            </a: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47" name="Rectangle 157"/>
          <p:cNvSpPr>
            <a:spLocks noChangeArrowheads="1"/>
          </p:cNvSpPr>
          <p:nvPr/>
        </p:nvSpPr>
        <p:spPr>
          <a:xfrm>
            <a:off x="1814921" y="5012940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MY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서비스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48" name="Rectangle 157"/>
          <p:cNvSpPr>
            <a:spLocks noChangeArrowheads="1"/>
          </p:cNvSpPr>
          <p:nvPr/>
        </p:nvSpPr>
        <p:spPr>
          <a:xfrm>
            <a:off x="1814921" y="6056909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사이트맵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155702" y="4717435"/>
            <a:ext cx="532197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 sz="900" b="1">
                <a:latin typeface="Arial"/>
                <a:ea typeface="HY헤드라인M"/>
                <a:cs typeface="Arial"/>
              </a:rPr>
              <a:t>* </a:t>
            </a:r>
            <a:r>
              <a:rPr lang="ko-KR" altLang="en-US" sz="900" b="1">
                <a:latin typeface="Arial"/>
                <a:ea typeface="HY헤드라인M"/>
                <a:cs typeface="Arial"/>
              </a:rPr>
              <a:t>참고사항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55703" y="4976379"/>
            <a:ext cx="259685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171450" indent="-171450">
              <a:buFont typeface="Arial"/>
              <a:buChar char="•"/>
              <a:defRPr lang="ko-KR" altLang="en-US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 .</a:t>
            </a:r>
            <a:endParaRPr lang="ko-KR" altLang="en-US" sz="800">
              <a:latin typeface="Arial"/>
              <a:ea typeface="HY헤드라인M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92896" y="4960195"/>
            <a:ext cx="207579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또는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839128" y="4960195"/>
            <a:ext cx="746999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ko-KR" altLang="en-US" sz="800" u="sng">
                <a:solidFill>
                  <a:srgbClr val="EE6F17"/>
                </a:solidFill>
                <a:latin typeface="Arial"/>
                <a:ea typeface="HY헤드라인M"/>
                <a:cs typeface="Arial"/>
              </a:rPr>
              <a:t>카드신청서 출력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81525" y="4960195"/>
            <a:ext cx="2571749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과 같이 표시된 부분은 기존 시스템에 추가된 메뉴입니다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.</a:t>
            </a:r>
            <a:endParaRPr lang="ko-KR" altLang="en-US" sz="800">
              <a:latin typeface="Arial"/>
              <a:ea typeface="HY헤드라인M"/>
              <a:cs typeface="Arial"/>
            </a:endParaRPr>
          </a:p>
        </p:txBody>
      </p:sp>
      <p:sp>
        <p:nvSpPr>
          <p:cNvPr id="59" name="Rectangle 167"/>
          <p:cNvSpPr>
            <a:spLocks noChangeArrowheads="1"/>
          </p:cNvSpPr>
          <p:nvPr/>
        </p:nvSpPr>
        <p:spPr>
          <a:xfrm>
            <a:off x="3284437" y="4960266"/>
            <a:ext cx="220236" cy="1396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81350" y="5211047"/>
            <a:ext cx="6048375" cy="7386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171450" indent="-171450"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1:1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상담내역관리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신규 메뉴추가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),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운영자 메일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,Q&amp;A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 메뉴의 경우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,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메뉴성격이 동일하여 혼란의 소지를 줄 수 있으므로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/>
            </a:r>
            <a:br>
              <a:rPr lang="en-US" altLang="ko-KR" sz="800">
                <a:latin typeface="Arial"/>
                <a:ea typeface="HY헤드라인M"/>
                <a:cs typeface="Arial"/>
              </a:rPr>
            </a:br>
            <a:r>
              <a:rPr lang="en-US" altLang="ko-KR" sz="800">
                <a:latin typeface="Arial"/>
                <a:ea typeface="HY헤드라인M"/>
                <a:cs typeface="Arial"/>
              </a:rPr>
              <a:t>‘Q&amp;A’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으로 통합하며 업무를 구분합니다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지출결의서 작성의 경우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,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개별 메뉴에서 지출결의서 작성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통합메뉴로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)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구성되며 세부 구분의 경우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, Tab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등으로 구분하여 표시합니다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‘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업무연락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’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의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경우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,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공적 연락과 같은 효력을 가지며 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MY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관리 내 위치합니다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.</a:t>
            </a:r>
          </a:p>
        </p:txBody>
      </p:sp>
      <p:sp>
        <p:nvSpPr>
          <p:cNvPr id="61" name="Rectangle 148"/>
          <p:cNvSpPr>
            <a:spLocks noChangeArrowheads="1"/>
          </p:cNvSpPr>
          <p:nvPr/>
        </p:nvSpPr>
        <p:spPr>
          <a:xfrm>
            <a:off x="3173263" y="2199663"/>
            <a:ext cx="1322776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사업관리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62" name="Rectangle 149"/>
          <p:cNvSpPr>
            <a:spLocks noChangeArrowheads="1"/>
          </p:cNvSpPr>
          <p:nvPr/>
        </p:nvSpPr>
        <p:spPr>
          <a:xfrm>
            <a:off x="4646438" y="2199663"/>
            <a:ext cx="1322775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카드관리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63" name="Rectangle 150"/>
          <p:cNvSpPr>
            <a:spLocks noChangeArrowheads="1"/>
          </p:cNvSpPr>
          <p:nvPr/>
        </p:nvSpPr>
        <p:spPr>
          <a:xfrm>
            <a:off x="6104819" y="2191724"/>
            <a:ext cx="1322776" cy="239712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지출관리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64" name="Rectangle 161"/>
          <p:cNvSpPr>
            <a:spLocks noChangeArrowheads="1"/>
          </p:cNvSpPr>
          <p:nvPr/>
        </p:nvSpPr>
        <p:spPr>
          <a:xfrm>
            <a:off x="3270652" y="2440325"/>
            <a:ext cx="1225387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사업정보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69" name="Rectangle 162"/>
          <p:cNvSpPr>
            <a:spLocks noChangeArrowheads="1"/>
          </p:cNvSpPr>
          <p:nvPr/>
        </p:nvSpPr>
        <p:spPr>
          <a:xfrm>
            <a:off x="3270652" y="2692738"/>
            <a:ext cx="1225387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사업비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71" name="Rectangle 164"/>
          <p:cNvSpPr>
            <a:spLocks noChangeArrowheads="1"/>
          </p:cNvSpPr>
          <p:nvPr/>
        </p:nvSpPr>
        <p:spPr>
          <a:xfrm>
            <a:off x="4742593" y="3369569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승인내역 조회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72" name="Rectangle 165"/>
          <p:cNvSpPr>
            <a:spLocks noChangeArrowheads="1"/>
          </p:cNvSpPr>
          <p:nvPr/>
        </p:nvSpPr>
        <p:spPr>
          <a:xfrm>
            <a:off x="4742593" y="3618807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매입내역 조회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74" name="Rectangle 167"/>
          <p:cNvSpPr>
            <a:spLocks noChangeArrowheads="1"/>
          </p:cNvSpPr>
          <p:nvPr/>
        </p:nvSpPr>
        <p:spPr>
          <a:xfrm>
            <a:off x="4742593" y="2441948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카드신청서 출력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76" name="Rectangle 168"/>
          <p:cNvSpPr>
            <a:spLocks noChangeArrowheads="1"/>
          </p:cNvSpPr>
          <p:nvPr/>
        </p:nvSpPr>
        <p:spPr>
          <a:xfrm>
            <a:off x="6200976" y="2431438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지출결의서 작성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77" name="Rectangle 169"/>
          <p:cNvSpPr>
            <a:spLocks noChangeArrowheads="1"/>
          </p:cNvSpPr>
          <p:nvPr/>
        </p:nvSpPr>
        <p:spPr>
          <a:xfrm>
            <a:off x="6200976" y="3365722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지출결의서 조회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79" name="Rectangle 147"/>
          <p:cNvSpPr>
            <a:spLocks noChangeArrowheads="1"/>
          </p:cNvSpPr>
          <p:nvPr/>
        </p:nvSpPr>
        <p:spPr>
          <a:xfrm>
            <a:off x="249117" y="2199663"/>
            <a:ext cx="1321543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서비스 안내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81" name="Rectangle 157"/>
          <p:cNvSpPr>
            <a:spLocks noChangeArrowheads="1"/>
          </p:cNvSpPr>
          <p:nvPr/>
        </p:nvSpPr>
        <p:spPr>
          <a:xfrm>
            <a:off x="344040" y="2439375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WithUS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서비스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안내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82" name="Rectangle 158"/>
          <p:cNvSpPr>
            <a:spLocks noChangeArrowheads="1"/>
          </p:cNvSpPr>
          <p:nvPr/>
        </p:nvSpPr>
        <p:spPr>
          <a:xfrm>
            <a:off x="344040" y="2933088"/>
            <a:ext cx="1226619" cy="2524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Easy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가이드 안내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84" name="Rectangle 157"/>
          <p:cNvSpPr>
            <a:spLocks noChangeArrowheads="1"/>
          </p:cNvSpPr>
          <p:nvPr/>
        </p:nvSpPr>
        <p:spPr>
          <a:xfrm>
            <a:off x="344040" y="2687025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시스템 특장점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86" name="Rectangle 149"/>
          <p:cNvSpPr>
            <a:spLocks noChangeArrowheads="1"/>
          </p:cNvSpPr>
          <p:nvPr/>
        </p:nvSpPr>
        <p:spPr>
          <a:xfrm>
            <a:off x="7568459" y="2199663"/>
            <a:ext cx="1322775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정산관리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87" name="Rectangle 164"/>
          <p:cNvSpPr>
            <a:spLocks noChangeArrowheads="1"/>
          </p:cNvSpPr>
          <p:nvPr/>
        </p:nvSpPr>
        <p:spPr>
          <a:xfrm>
            <a:off x="7664615" y="2441260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정산보고서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cxnSp>
        <p:nvCxnSpPr>
          <p:cNvPr id="89" name="꺾인 연결선 88"/>
          <p:cNvCxnSpPr>
            <a:stCxn id="79" idx="0"/>
            <a:endCxn id="45" idx="2"/>
          </p:cNvCxnSpPr>
          <p:nvPr/>
        </p:nvCxnSpPr>
        <p:spPr>
          <a:xfrm rot="5400000" flipH="1" flipV="1">
            <a:off x="2427779" y="102334"/>
            <a:ext cx="579436" cy="361522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90"/>
          <p:cNvCxnSpPr>
            <a:stCxn id="61" idx="0"/>
            <a:endCxn id="45" idx="2"/>
          </p:cNvCxnSpPr>
          <p:nvPr/>
        </p:nvCxnSpPr>
        <p:spPr>
          <a:xfrm rot="5400000" flipH="1" flipV="1">
            <a:off x="3890162" y="1564714"/>
            <a:ext cx="579436" cy="690459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꺾인 연결선 91"/>
          <p:cNvCxnSpPr>
            <a:stCxn id="62" idx="0"/>
            <a:endCxn id="45" idx="2"/>
          </p:cNvCxnSpPr>
          <p:nvPr/>
        </p:nvCxnSpPr>
        <p:spPr>
          <a:xfrm rot="16200000" flipV="1">
            <a:off x="4626749" y="1518586"/>
            <a:ext cx="579436" cy="78271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63" idx="0"/>
            <a:endCxn id="45" idx="2"/>
          </p:cNvCxnSpPr>
          <p:nvPr/>
        </p:nvCxnSpPr>
        <p:spPr>
          <a:xfrm rot="16200000" flipV="1">
            <a:off x="5359909" y="785426"/>
            <a:ext cx="571499" cy="2241099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꺾인 연결선 93"/>
          <p:cNvCxnSpPr>
            <a:stCxn id="86" idx="0"/>
            <a:endCxn id="45" idx="2"/>
          </p:cNvCxnSpPr>
          <p:nvPr/>
        </p:nvCxnSpPr>
        <p:spPr>
          <a:xfrm rot="16200000" flipV="1">
            <a:off x="6087759" y="57574"/>
            <a:ext cx="579436" cy="3704739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159"/>
          <p:cNvSpPr>
            <a:spLocks noChangeArrowheads="1"/>
          </p:cNvSpPr>
          <p:nvPr/>
        </p:nvSpPr>
        <p:spPr>
          <a:xfrm>
            <a:off x="4843681" y="2691266"/>
            <a:ext cx="1125531" cy="424800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 b="1" u="sng">
                <a:solidFill>
                  <a:srgbClr val="FF8022"/>
                </a:solidFill>
                <a:latin typeface="Arial"/>
                <a:ea typeface="HY헤드라인M"/>
                <a:cs typeface="Arial"/>
              </a:rPr>
              <a:t> 카드발급 신청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 b="1" u="sng">
                <a:solidFill>
                  <a:srgbClr val="FF8022"/>
                </a:solidFill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 b="1" u="sng">
                <a:solidFill>
                  <a:srgbClr val="FF8022"/>
                </a:solidFill>
                <a:latin typeface="Arial"/>
                <a:ea typeface="HY헤드라인M"/>
                <a:cs typeface="Arial"/>
              </a:rPr>
              <a:t>카드재발급 신청</a:t>
            </a:r>
            <a:endParaRPr lang="en-US" altLang="ko-KR" sz="800" b="1" u="sng">
              <a:solidFill>
                <a:srgbClr val="FF8022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96" name="Rectangle 159"/>
          <p:cNvSpPr>
            <a:spLocks noChangeArrowheads="1"/>
          </p:cNvSpPr>
          <p:nvPr/>
        </p:nvSpPr>
        <p:spPr>
          <a:xfrm>
            <a:off x="6302064" y="2680305"/>
            <a:ext cx="1125531" cy="684000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카드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자부담카드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계좌이체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현금현물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97" name="Rectangle 148"/>
          <p:cNvSpPr>
            <a:spLocks noChangeArrowheads="1"/>
          </p:cNvSpPr>
          <p:nvPr/>
        </p:nvSpPr>
        <p:spPr>
          <a:xfrm>
            <a:off x="1718763" y="2199663"/>
            <a:ext cx="1322776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사업공고</a:t>
            </a:r>
            <a:r>
              <a:rPr lang="en-US" altLang="ko-KR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/</a:t>
            </a: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신청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99" name="Rectangle 160"/>
          <p:cNvSpPr>
            <a:spLocks noChangeArrowheads="1"/>
          </p:cNvSpPr>
          <p:nvPr/>
        </p:nvSpPr>
        <p:spPr>
          <a:xfrm>
            <a:off x="1816153" y="2441260"/>
            <a:ext cx="1225387" cy="2524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사업공고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00" name="Rectangle 150"/>
          <p:cNvSpPr>
            <a:spLocks noChangeArrowheads="1"/>
          </p:cNvSpPr>
          <p:nvPr/>
        </p:nvSpPr>
        <p:spPr>
          <a:xfrm>
            <a:off x="263895" y="4772711"/>
            <a:ext cx="1322776" cy="239712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고객센터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01" name="Rectangle 168"/>
          <p:cNvSpPr>
            <a:spLocks noChangeArrowheads="1"/>
          </p:cNvSpPr>
          <p:nvPr/>
        </p:nvSpPr>
        <p:spPr>
          <a:xfrm>
            <a:off x="360052" y="5012425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공지사항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02" name="Rectangle 169"/>
          <p:cNvSpPr>
            <a:spLocks noChangeArrowheads="1"/>
          </p:cNvSpPr>
          <p:nvPr/>
        </p:nvSpPr>
        <p:spPr>
          <a:xfrm>
            <a:off x="360052" y="5261661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FAQ</a:t>
            </a:r>
          </a:p>
        </p:txBody>
      </p:sp>
      <p:sp>
        <p:nvSpPr>
          <p:cNvPr id="104" name="Rectangle 169"/>
          <p:cNvSpPr>
            <a:spLocks noChangeArrowheads="1"/>
          </p:cNvSpPr>
          <p:nvPr/>
        </p:nvSpPr>
        <p:spPr>
          <a:xfrm>
            <a:off x="360052" y="5504423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Q&amp;A</a:t>
            </a:r>
          </a:p>
        </p:txBody>
      </p:sp>
      <p:cxnSp>
        <p:nvCxnSpPr>
          <p:cNvPr id="105" name="꺾인 연결선 104"/>
          <p:cNvCxnSpPr>
            <a:stCxn id="97" idx="0"/>
            <a:endCxn id="45" idx="2"/>
          </p:cNvCxnSpPr>
          <p:nvPr/>
        </p:nvCxnSpPr>
        <p:spPr>
          <a:xfrm rot="5400000" flipH="1" flipV="1">
            <a:off x="3162911" y="837466"/>
            <a:ext cx="579436" cy="214495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62"/>
          <p:cNvSpPr>
            <a:spLocks noChangeArrowheads="1"/>
          </p:cNvSpPr>
          <p:nvPr/>
        </p:nvSpPr>
        <p:spPr>
          <a:xfrm>
            <a:off x="3270652" y="2943591"/>
            <a:ext cx="1225387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사용자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07" name="Rectangle 162"/>
          <p:cNvSpPr>
            <a:spLocks noChangeArrowheads="1"/>
          </p:cNvSpPr>
          <p:nvPr/>
        </p:nvSpPr>
        <p:spPr>
          <a:xfrm>
            <a:off x="3270652" y="3184683"/>
            <a:ext cx="1225387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결재선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08" name="Rectangle 160"/>
          <p:cNvSpPr>
            <a:spLocks noChangeArrowheads="1"/>
          </p:cNvSpPr>
          <p:nvPr/>
        </p:nvSpPr>
        <p:spPr>
          <a:xfrm>
            <a:off x="1816153" y="5265354"/>
            <a:ext cx="1225387" cy="2524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업무연락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09" name="Rectangle 159"/>
          <p:cNvSpPr>
            <a:spLocks noChangeArrowheads="1"/>
          </p:cNvSpPr>
          <p:nvPr/>
        </p:nvSpPr>
        <p:spPr>
          <a:xfrm>
            <a:off x="1916009" y="5517030"/>
            <a:ext cx="1125531" cy="4252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받은 업무연락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보낸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업무연락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18" name="Rectangle 169"/>
          <p:cNvSpPr>
            <a:spLocks noChangeArrowheads="1"/>
          </p:cNvSpPr>
          <p:nvPr/>
        </p:nvSpPr>
        <p:spPr>
          <a:xfrm>
            <a:off x="6200976" y="3616575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계좌이체 안내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52" name="Rectangle 160"/>
          <p:cNvSpPr>
            <a:spLocks noChangeArrowheads="1"/>
          </p:cNvSpPr>
          <p:nvPr/>
        </p:nvSpPr>
        <p:spPr>
          <a:xfrm>
            <a:off x="1816153" y="3499671"/>
            <a:ext cx="1225387" cy="2524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사업등록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53" name="Rectangle 164"/>
          <p:cNvSpPr>
            <a:spLocks noChangeArrowheads="1"/>
          </p:cNvSpPr>
          <p:nvPr/>
        </p:nvSpPr>
        <p:spPr>
          <a:xfrm>
            <a:off x="4742593" y="3116478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카드연결관리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9"/>
          <p:cNvSpPr txBox="1">
            <a:spLocks noChangeArrowheads="1"/>
          </p:cNvSpPr>
          <p:nvPr/>
        </p:nvSpPr>
        <p:spPr>
          <a:xfrm>
            <a:off x="175849" y="219077"/>
            <a:ext cx="2443526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algn="l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2. </a:t>
            </a:r>
            <a:r>
              <a:rPr lang="ko-KR" altLang="en-US">
                <a:latin typeface="Arial"/>
                <a:ea typeface="HY헤드라인M"/>
                <a:cs typeface="Arial"/>
              </a:rPr>
              <a:t>사용자별 서비스 구성</a:t>
            </a:r>
            <a:endParaRPr lang="ko-KR" altLang="en-US" sz="1800">
              <a:latin typeface="Arial"/>
              <a:ea typeface="HY헤드라인M"/>
              <a:cs typeface="Arial"/>
            </a:endParaRPr>
          </a:p>
        </p:txBody>
      </p:sp>
      <p:sp>
        <p:nvSpPr>
          <p:cNvPr id="55" name="TextBox 4"/>
          <p:cNvSpPr txBox="1">
            <a:spLocks noChangeArrowheads="1"/>
          </p:cNvSpPr>
          <p:nvPr/>
        </p:nvSpPr>
        <p:spPr>
          <a:xfrm>
            <a:off x="483577" y="1031875"/>
            <a:ext cx="5758963" cy="215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en-US" altLang="ko-KR" sz="1400">
                <a:latin typeface="Arial"/>
                <a:ea typeface="HY헤드라인M"/>
                <a:cs typeface="Arial"/>
              </a:rPr>
              <a:t>2) </a:t>
            </a:r>
            <a:r>
              <a:rPr lang="ko-KR" altLang="en-US" sz="1400">
                <a:latin typeface="Arial"/>
                <a:ea typeface="HY헤드라인M"/>
                <a:cs typeface="Arial"/>
              </a:rPr>
              <a:t>지방자치단체 담당자</a:t>
            </a:r>
          </a:p>
        </p:txBody>
      </p:sp>
      <p:sp>
        <p:nvSpPr>
          <p:cNvPr id="119" name="Rectangle 146"/>
          <p:cNvSpPr>
            <a:spLocks noChangeArrowheads="1"/>
          </p:cNvSpPr>
          <p:nvPr/>
        </p:nvSpPr>
        <p:spPr>
          <a:xfrm>
            <a:off x="3752846" y="1234627"/>
            <a:ext cx="1544527" cy="379760"/>
          </a:xfrm>
          <a:prstGeom prst="rect">
            <a:avLst/>
          </a:prstGeom>
          <a:solidFill>
            <a:schemeClr val="tx1"/>
          </a:solidFill>
          <a:ln w="6350" algn="ctr">
            <a:solidFill>
              <a:srgbClr val="BFBFBF"/>
            </a:solidFill>
            <a:miter/>
          </a:ln>
        </p:spPr>
        <p:txBody>
          <a:bodyPr wrap="none" lIns="36000" tIns="36000" rIns="36000" bIns="36000" anchor="ctr"/>
          <a:lstStyle/>
          <a:p>
            <a:pPr algn="ctr" latinLnBrk="0">
              <a:lnSpc>
                <a:spcPct val="90000"/>
              </a:lnSpc>
              <a:buFont typeface="Wingdings"/>
              <a:buNone/>
              <a:defRPr lang="ko-KR" altLang="en-US"/>
            </a:pPr>
            <a:r>
              <a:rPr lang="ko-KR" altLang="en-US" sz="1000" b="1">
                <a:solidFill>
                  <a:srgbClr val="FFFFFF"/>
                </a:solidFill>
                <a:latin typeface="Arial"/>
                <a:ea typeface="HY헤드라인M"/>
                <a:cs typeface="Arial"/>
              </a:rPr>
              <a:t>보조금관리시스템</a:t>
            </a:r>
          </a:p>
          <a:p>
            <a:pPr algn="ctr" latinLnBrk="0">
              <a:lnSpc>
                <a:spcPct val="90000"/>
              </a:lnSpc>
              <a:buFont typeface="Wingdings"/>
              <a:buNone/>
              <a:defRPr lang="ko-KR" altLang="en-US"/>
            </a:pPr>
            <a:r>
              <a:rPr lang="en-US" altLang="ko-KR" sz="1000" b="1">
                <a:solidFill>
                  <a:srgbClr val="FFFFFF"/>
                </a:solidFill>
                <a:latin typeface="Arial"/>
                <a:ea typeface="HY헤드라인M"/>
                <a:cs typeface="Arial"/>
              </a:rPr>
              <a:t>(</a:t>
            </a:r>
            <a:r>
              <a:rPr lang="ko-KR" altLang="en-US" sz="1000" b="1">
                <a:solidFill>
                  <a:srgbClr val="FFFFFF"/>
                </a:solidFill>
                <a:latin typeface="Arial"/>
                <a:ea typeface="HY헤드라인M"/>
                <a:cs typeface="Arial"/>
              </a:rPr>
              <a:t>지자체 담당자</a:t>
            </a:r>
            <a:r>
              <a:rPr lang="en-US" altLang="ko-KR" sz="1000" b="1">
                <a:solidFill>
                  <a:srgbClr val="FFFFFF"/>
                </a:solidFill>
                <a:latin typeface="Arial"/>
                <a:ea typeface="HY헤드라인M"/>
                <a:cs typeface="Arial"/>
              </a:rPr>
              <a:t>)</a:t>
            </a:r>
            <a:endParaRPr lang="ko-KR" altLang="en-US" sz="1000" b="1">
              <a:solidFill>
                <a:srgbClr val="FFFFFF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20" name="Rectangle 148"/>
          <p:cNvSpPr>
            <a:spLocks noChangeArrowheads="1"/>
          </p:cNvSpPr>
          <p:nvPr/>
        </p:nvSpPr>
        <p:spPr>
          <a:xfrm>
            <a:off x="1716127" y="1924771"/>
            <a:ext cx="1322776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사업관리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21" name="Rectangle 149"/>
          <p:cNvSpPr>
            <a:spLocks noChangeArrowheads="1"/>
          </p:cNvSpPr>
          <p:nvPr/>
        </p:nvSpPr>
        <p:spPr>
          <a:xfrm>
            <a:off x="3189303" y="1924771"/>
            <a:ext cx="1322775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지출관리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22" name="Rectangle 150"/>
          <p:cNvSpPr>
            <a:spLocks noChangeArrowheads="1"/>
          </p:cNvSpPr>
          <p:nvPr/>
        </p:nvSpPr>
        <p:spPr>
          <a:xfrm>
            <a:off x="4647681" y="1916832"/>
            <a:ext cx="1322776" cy="239712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정산관리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23" name="Rectangle 160"/>
          <p:cNvSpPr>
            <a:spLocks noChangeArrowheads="1"/>
          </p:cNvSpPr>
          <p:nvPr/>
        </p:nvSpPr>
        <p:spPr>
          <a:xfrm>
            <a:off x="1813517" y="2157979"/>
            <a:ext cx="1225387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보조사업자 권한 접속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24" name="Rectangle 161"/>
          <p:cNvSpPr>
            <a:spLocks noChangeArrowheads="1"/>
          </p:cNvSpPr>
          <p:nvPr/>
        </p:nvSpPr>
        <p:spPr>
          <a:xfrm>
            <a:off x="1813517" y="2653131"/>
            <a:ext cx="1225387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사업공고관리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25" name="Rectangle 164"/>
          <p:cNvSpPr>
            <a:spLocks noChangeArrowheads="1"/>
          </p:cNvSpPr>
          <p:nvPr/>
        </p:nvSpPr>
        <p:spPr>
          <a:xfrm>
            <a:off x="3285459" y="2166368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지출결의서 조회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26" name="Rectangle 168"/>
          <p:cNvSpPr>
            <a:spLocks noChangeArrowheads="1"/>
          </p:cNvSpPr>
          <p:nvPr/>
        </p:nvSpPr>
        <p:spPr>
          <a:xfrm>
            <a:off x="4743840" y="2156546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정산보고서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27" name="Rectangle 160"/>
          <p:cNvSpPr>
            <a:spLocks noChangeArrowheads="1"/>
          </p:cNvSpPr>
          <p:nvPr/>
        </p:nvSpPr>
        <p:spPr>
          <a:xfrm>
            <a:off x="1813517" y="2403058"/>
            <a:ext cx="1225387" cy="2524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지원사업관리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28" name="Rectangle 147"/>
          <p:cNvSpPr>
            <a:spLocks noChangeArrowheads="1"/>
          </p:cNvSpPr>
          <p:nvPr/>
        </p:nvSpPr>
        <p:spPr>
          <a:xfrm>
            <a:off x="250350" y="1924771"/>
            <a:ext cx="1321543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서비스 안내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29" name="Rectangle 157"/>
          <p:cNvSpPr>
            <a:spLocks noChangeArrowheads="1"/>
          </p:cNvSpPr>
          <p:nvPr/>
        </p:nvSpPr>
        <p:spPr>
          <a:xfrm>
            <a:off x="345273" y="2164482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WithUS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서비스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안내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30" name="Rectangle 158"/>
          <p:cNvSpPr>
            <a:spLocks noChangeArrowheads="1"/>
          </p:cNvSpPr>
          <p:nvPr/>
        </p:nvSpPr>
        <p:spPr>
          <a:xfrm>
            <a:off x="345273" y="2658196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Easy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가이드 안내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31" name="Rectangle 157"/>
          <p:cNvSpPr>
            <a:spLocks noChangeArrowheads="1"/>
          </p:cNvSpPr>
          <p:nvPr/>
        </p:nvSpPr>
        <p:spPr>
          <a:xfrm>
            <a:off x="345273" y="2412132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시스템 특장점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32" name="Rectangle 149"/>
          <p:cNvSpPr>
            <a:spLocks noChangeArrowheads="1"/>
          </p:cNvSpPr>
          <p:nvPr/>
        </p:nvSpPr>
        <p:spPr>
          <a:xfrm>
            <a:off x="6111325" y="1924771"/>
            <a:ext cx="1322775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카드관리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33" name="Rectangle 150"/>
          <p:cNvSpPr>
            <a:spLocks noChangeArrowheads="1"/>
          </p:cNvSpPr>
          <p:nvPr/>
        </p:nvSpPr>
        <p:spPr>
          <a:xfrm>
            <a:off x="7569705" y="1916832"/>
            <a:ext cx="1322776" cy="239712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통계관리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34" name="Rectangle 164"/>
          <p:cNvSpPr>
            <a:spLocks noChangeArrowheads="1"/>
          </p:cNvSpPr>
          <p:nvPr/>
        </p:nvSpPr>
        <p:spPr>
          <a:xfrm>
            <a:off x="6207480" y="2166071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보유카드 조회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35" name="Rectangle 169"/>
          <p:cNvSpPr>
            <a:spLocks noChangeArrowheads="1"/>
          </p:cNvSpPr>
          <p:nvPr/>
        </p:nvSpPr>
        <p:spPr>
          <a:xfrm>
            <a:off x="7665863" y="2806836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사업비 집행현황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cxnSp>
        <p:nvCxnSpPr>
          <p:cNvPr id="136" name="꺾인 연결선 135"/>
          <p:cNvCxnSpPr>
            <a:stCxn id="128" idx="0"/>
            <a:endCxn id="119" idx="2"/>
          </p:cNvCxnSpPr>
          <p:nvPr/>
        </p:nvCxnSpPr>
        <p:spPr>
          <a:xfrm rot="5400000" flipH="1" flipV="1">
            <a:off x="2562923" y="-37414"/>
            <a:ext cx="310383" cy="361398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꺾인 연결선 136"/>
          <p:cNvCxnSpPr>
            <a:stCxn id="120" idx="0"/>
            <a:endCxn id="119" idx="2"/>
          </p:cNvCxnSpPr>
          <p:nvPr/>
        </p:nvCxnSpPr>
        <p:spPr>
          <a:xfrm rot="5400000" flipH="1" flipV="1">
            <a:off x="3296121" y="695784"/>
            <a:ext cx="310383" cy="214759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꺾인 연결선 137"/>
          <p:cNvCxnSpPr>
            <a:stCxn id="121" idx="0"/>
            <a:endCxn id="119" idx="2"/>
          </p:cNvCxnSpPr>
          <p:nvPr/>
        </p:nvCxnSpPr>
        <p:spPr>
          <a:xfrm rot="5400000" flipH="1" flipV="1">
            <a:off x="4032709" y="1432368"/>
            <a:ext cx="310383" cy="67441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꺾인 연결선 138"/>
          <p:cNvCxnSpPr>
            <a:stCxn id="122" idx="0"/>
            <a:endCxn id="119" idx="2"/>
          </p:cNvCxnSpPr>
          <p:nvPr/>
        </p:nvCxnSpPr>
        <p:spPr>
          <a:xfrm rot="16200000" flipV="1">
            <a:off x="4765868" y="1373629"/>
            <a:ext cx="302446" cy="78396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꺾인 연결선 139"/>
          <p:cNvCxnSpPr>
            <a:stCxn id="133" idx="0"/>
            <a:endCxn id="119" idx="2"/>
          </p:cNvCxnSpPr>
          <p:nvPr/>
        </p:nvCxnSpPr>
        <p:spPr>
          <a:xfrm rot="16200000" flipV="1">
            <a:off x="6226878" y="-87382"/>
            <a:ext cx="302446" cy="370598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꺾인 연결선 140"/>
          <p:cNvCxnSpPr>
            <a:stCxn id="132" idx="0"/>
            <a:endCxn id="119" idx="2"/>
          </p:cNvCxnSpPr>
          <p:nvPr/>
        </p:nvCxnSpPr>
        <p:spPr>
          <a:xfrm rot="16200000" flipV="1">
            <a:off x="5493719" y="645776"/>
            <a:ext cx="310383" cy="224760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 147"/>
          <p:cNvSpPr>
            <a:spLocks noChangeArrowheads="1"/>
          </p:cNvSpPr>
          <p:nvPr/>
        </p:nvSpPr>
        <p:spPr>
          <a:xfrm>
            <a:off x="6148538" y="4594215"/>
            <a:ext cx="1321543" cy="239713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en-US" altLang="ko-KR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MY </a:t>
            </a: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44" name="Rectangle 157"/>
          <p:cNvSpPr>
            <a:spLocks noChangeArrowheads="1"/>
          </p:cNvSpPr>
          <p:nvPr/>
        </p:nvSpPr>
        <p:spPr>
          <a:xfrm>
            <a:off x="6243461" y="5577864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사이트맵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46" name="Rectangle 164"/>
          <p:cNvSpPr>
            <a:spLocks noChangeArrowheads="1"/>
          </p:cNvSpPr>
          <p:nvPr/>
        </p:nvSpPr>
        <p:spPr>
          <a:xfrm>
            <a:off x="6207480" y="2416925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승인내역 조회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47" name="Rectangle 164"/>
          <p:cNvSpPr>
            <a:spLocks noChangeArrowheads="1"/>
          </p:cNvSpPr>
          <p:nvPr/>
        </p:nvSpPr>
        <p:spPr>
          <a:xfrm>
            <a:off x="6207480" y="2667777"/>
            <a:ext cx="1226619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매입내역 조회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48" name="Rectangle 147"/>
          <p:cNvSpPr>
            <a:spLocks noChangeArrowheads="1"/>
          </p:cNvSpPr>
          <p:nvPr/>
        </p:nvSpPr>
        <p:spPr>
          <a:xfrm>
            <a:off x="3187783" y="4597170"/>
            <a:ext cx="1321543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모니터링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49" name="Rectangle 157"/>
          <p:cNvSpPr>
            <a:spLocks noChangeArrowheads="1"/>
          </p:cNvSpPr>
          <p:nvPr/>
        </p:nvSpPr>
        <p:spPr>
          <a:xfrm>
            <a:off x="3282708" y="4836882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중복사업자관리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50" name="Rectangle 158"/>
          <p:cNvSpPr>
            <a:spLocks noChangeArrowheads="1"/>
          </p:cNvSpPr>
          <p:nvPr/>
        </p:nvSpPr>
        <p:spPr>
          <a:xfrm>
            <a:off x="3282708" y="5092685"/>
            <a:ext cx="1226619" cy="2524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행정처분 사업자관리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52" name="Rectangle 158"/>
          <p:cNvSpPr>
            <a:spLocks noChangeArrowheads="1"/>
          </p:cNvSpPr>
          <p:nvPr/>
        </p:nvSpPr>
        <p:spPr>
          <a:xfrm>
            <a:off x="3282708" y="5339243"/>
            <a:ext cx="1226619" cy="2524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사업배제 대상관리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53" name="Rectangle 157"/>
          <p:cNvSpPr>
            <a:spLocks noChangeArrowheads="1"/>
          </p:cNvSpPr>
          <p:nvPr/>
        </p:nvSpPr>
        <p:spPr>
          <a:xfrm>
            <a:off x="3282708" y="5590791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지출조회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54" name="Rectangle 147"/>
          <p:cNvSpPr>
            <a:spLocks noChangeArrowheads="1"/>
          </p:cNvSpPr>
          <p:nvPr/>
        </p:nvSpPr>
        <p:spPr>
          <a:xfrm>
            <a:off x="4650979" y="4581130"/>
            <a:ext cx="1321543" cy="2397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FFFFFF">
                <a:lumMod val="50000"/>
              </a:srgbClr>
            </a:solidFill>
            <a:miter/>
          </a:ln>
        </p:spPr>
        <p:txBody>
          <a:bodyPr wrap="none" lIns="89999" tIns="10799" rIns="89999" bIns="10799" anchor="ctr"/>
          <a:lstStyle/>
          <a:p>
            <a:pPr algn="ctr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 b="1">
                <a:solidFill>
                  <a:sysClr val="windowText" lastClr="000000"/>
                </a:solidFill>
                <a:latin typeface="Arial"/>
                <a:ea typeface="HY헤드라인M"/>
                <a:cs typeface="Arial"/>
              </a:rPr>
              <a:t>기타업무 관리</a:t>
            </a:r>
            <a:endParaRPr lang="en-US" altLang="ko-KR" sz="800" b="1">
              <a:solidFill>
                <a:sysClr val="windowText" lastClr="00000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55" name="Rectangle 157"/>
          <p:cNvSpPr>
            <a:spLocks noChangeArrowheads="1"/>
          </p:cNvSpPr>
          <p:nvPr/>
        </p:nvSpPr>
        <p:spPr>
          <a:xfrm>
            <a:off x="4746307" y="4822078"/>
            <a:ext cx="1226215" cy="252000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관리부서 관리</a:t>
            </a:r>
          </a:p>
        </p:txBody>
      </p:sp>
      <p:sp>
        <p:nvSpPr>
          <p:cNvPr id="156" name="Rectangle 157"/>
          <p:cNvSpPr>
            <a:spLocks noChangeArrowheads="1"/>
          </p:cNvSpPr>
          <p:nvPr/>
        </p:nvSpPr>
        <p:spPr>
          <a:xfrm>
            <a:off x="4746307" y="5074490"/>
            <a:ext cx="1226215" cy="252000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사용자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57" name="Rectangle 159"/>
          <p:cNvSpPr>
            <a:spLocks noChangeArrowheads="1"/>
          </p:cNvSpPr>
          <p:nvPr/>
        </p:nvSpPr>
        <p:spPr>
          <a:xfrm>
            <a:off x="1913373" y="2903179"/>
            <a:ext cx="1125531" cy="424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사업공고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사업진행 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58" name="Rectangle 168"/>
          <p:cNvSpPr>
            <a:spLocks noChangeArrowheads="1"/>
          </p:cNvSpPr>
          <p:nvPr/>
        </p:nvSpPr>
        <p:spPr>
          <a:xfrm>
            <a:off x="4746307" y="5318937"/>
            <a:ext cx="1226215" cy="252000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공지사항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59" name="Rectangle 169"/>
          <p:cNvSpPr>
            <a:spLocks noChangeArrowheads="1"/>
          </p:cNvSpPr>
          <p:nvPr/>
        </p:nvSpPr>
        <p:spPr>
          <a:xfrm>
            <a:off x="4746307" y="5568175"/>
            <a:ext cx="1226215" cy="252000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FAQ</a:t>
            </a:r>
          </a:p>
        </p:txBody>
      </p:sp>
      <p:sp>
        <p:nvSpPr>
          <p:cNvPr id="160" name="Rectangle 169"/>
          <p:cNvSpPr>
            <a:spLocks noChangeArrowheads="1"/>
          </p:cNvSpPr>
          <p:nvPr/>
        </p:nvSpPr>
        <p:spPr>
          <a:xfrm>
            <a:off x="4746307" y="5810936"/>
            <a:ext cx="1226215" cy="25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Q&amp;A</a:t>
            </a:r>
          </a:p>
        </p:txBody>
      </p:sp>
      <p:sp>
        <p:nvSpPr>
          <p:cNvPr id="161" name="Rectangle 159"/>
          <p:cNvSpPr>
            <a:spLocks noChangeArrowheads="1"/>
          </p:cNvSpPr>
          <p:nvPr/>
        </p:nvSpPr>
        <p:spPr>
          <a:xfrm>
            <a:off x="3383796" y="5849822"/>
            <a:ext cx="1125531" cy="3750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72000" tIns="46800" rIns="89999" bIns="46800" anchor="ctr"/>
          <a:lstStyle/>
          <a:p>
            <a:pPr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금액초과 지출조회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/>
            </a:r>
            <a:br>
              <a:rPr lang="en-US" altLang="ko-KR" sz="800">
                <a:latin typeface="Arial"/>
                <a:ea typeface="HY헤드라인M"/>
                <a:cs typeface="Arial"/>
              </a:rPr>
            </a:br>
            <a:r>
              <a:rPr lang="en-US" altLang="ko-KR" sz="80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특정시간대 지출조회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62" name="Rectangle 157"/>
          <p:cNvSpPr>
            <a:spLocks noChangeArrowheads="1"/>
          </p:cNvSpPr>
          <p:nvPr/>
        </p:nvSpPr>
        <p:spPr>
          <a:xfrm>
            <a:off x="6243461" y="4827546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업무연락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63" name="Rectangle 159"/>
          <p:cNvSpPr>
            <a:spLocks noChangeArrowheads="1"/>
          </p:cNvSpPr>
          <p:nvPr/>
        </p:nvSpPr>
        <p:spPr>
          <a:xfrm>
            <a:off x="6344549" y="5083160"/>
            <a:ext cx="1125531" cy="4053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받은 업무연락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보낸</a:t>
            </a: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업무연락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64" name="Rectangle 161"/>
          <p:cNvSpPr>
            <a:spLocks noChangeArrowheads="1"/>
          </p:cNvSpPr>
          <p:nvPr/>
        </p:nvSpPr>
        <p:spPr>
          <a:xfrm>
            <a:off x="1813517" y="3332501"/>
            <a:ext cx="1225387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사업정보관리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65" name="Rectangle 162"/>
          <p:cNvSpPr>
            <a:spLocks noChangeArrowheads="1"/>
          </p:cNvSpPr>
          <p:nvPr/>
        </p:nvSpPr>
        <p:spPr>
          <a:xfrm>
            <a:off x="1813517" y="4110483"/>
            <a:ext cx="1225387" cy="252413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사후관리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66" name="Rectangle 159"/>
          <p:cNvSpPr>
            <a:spLocks noChangeArrowheads="1"/>
          </p:cNvSpPr>
          <p:nvPr/>
        </p:nvSpPr>
        <p:spPr>
          <a:xfrm>
            <a:off x="1913373" y="4359264"/>
            <a:ext cx="1125531" cy="4968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사업연도이관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사업완료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평가관리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67" name="Rectangle 159"/>
          <p:cNvSpPr>
            <a:spLocks noChangeArrowheads="1"/>
          </p:cNvSpPr>
          <p:nvPr/>
        </p:nvSpPr>
        <p:spPr>
          <a:xfrm>
            <a:off x="1913373" y="3582695"/>
            <a:ext cx="1125531" cy="5317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사업승인관리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보조사업정보관리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예산변경관리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68" name="Rectangle 169"/>
          <p:cNvSpPr>
            <a:spLocks noChangeArrowheads="1"/>
          </p:cNvSpPr>
          <p:nvPr/>
        </p:nvSpPr>
        <p:spPr>
          <a:xfrm>
            <a:off x="7665863" y="3771675"/>
            <a:ext cx="1226619" cy="252412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보조사업 진행현황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69" name="Rectangle 169"/>
          <p:cNvSpPr>
            <a:spLocks noChangeArrowheads="1"/>
          </p:cNvSpPr>
          <p:nvPr/>
        </p:nvSpPr>
        <p:spPr>
          <a:xfrm>
            <a:off x="7665863" y="4439585"/>
            <a:ext cx="1226619" cy="252412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사업자 현황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70" name="Rectangle 159"/>
          <p:cNvSpPr>
            <a:spLocks noChangeArrowheads="1"/>
          </p:cNvSpPr>
          <p:nvPr/>
        </p:nvSpPr>
        <p:spPr>
          <a:xfrm>
            <a:off x="7766951" y="3060608"/>
            <a:ext cx="1125531" cy="711069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사업비구성현황</a:t>
            </a:r>
          </a:p>
          <a:p>
            <a:pPr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보조금집행현황 </a:t>
            </a:r>
          </a:p>
          <a:p>
            <a:pPr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사회적기업현황</a:t>
            </a:r>
          </a:p>
          <a:p>
            <a:pPr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공공구매실적현황</a:t>
            </a:r>
          </a:p>
        </p:txBody>
      </p:sp>
      <p:sp>
        <p:nvSpPr>
          <p:cNvPr id="171" name="Rectangle 169"/>
          <p:cNvSpPr>
            <a:spLocks noChangeArrowheads="1"/>
          </p:cNvSpPr>
          <p:nvPr/>
        </p:nvSpPr>
        <p:spPr>
          <a:xfrm>
            <a:off x="7665863" y="2158329"/>
            <a:ext cx="1226619" cy="252412"/>
          </a:xfrm>
          <a:prstGeom prst="rect">
            <a:avLst/>
          </a:prstGeom>
          <a:solidFill>
            <a:srgbClr val="FFFFFF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카드이용현황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172" name="Rectangle 159"/>
          <p:cNvSpPr>
            <a:spLocks noChangeArrowheads="1"/>
          </p:cNvSpPr>
          <p:nvPr/>
        </p:nvSpPr>
        <p:spPr>
          <a:xfrm>
            <a:off x="7766951" y="2403641"/>
            <a:ext cx="1125531" cy="405345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카드발급현황</a:t>
            </a:r>
          </a:p>
          <a:p>
            <a:pPr algn="l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en-US" altLang="ko-KR" sz="8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800">
                <a:latin typeface="Arial"/>
                <a:ea typeface="HY헤드라인M"/>
                <a:cs typeface="Arial"/>
              </a:rPr>
              <a:t>카드사용내역 현황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  <p:sp>
        <p:nvSpPr>
          <p:cNvPr id="58" name="Rectangle 159"/>
          <p:cNvSpPr>
            <a:spLocks noChangeArrowheads="1"/>
          </p:cNvSpPr>
          <p:nvPr/>
        </p:nvSpPr>
        <p:spPr>
          <a:xfrm>
            <a:off x="7766951" y="4028282"/>
            <a:ext cx="1125531" cy="4053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보조사업진행현황</a:t>
            </a:r>
          </a:p>
          <a:p>
            <a:pPr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har char="-"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 보조사업선정현황</a:t>
            </a:r>
          </a:p>
        </p:txBody>
      </p:sp>
      <p:sp>
        <p:nvSpPr>
          <p:cNvPr id="56" name="Rectangle 157"/>
          <p:cNvSpPr>
            <a:spLocks noChangeArrowheads="1"/>
          </p:cNvSpPr>
          <p:nvPr/>
        </p:nvSpPr>
        <p:spPr>
          <a:xfrm>
            <a:off x="3278913" y="6224028"/>
            <a:ext cx="1226619" cy="252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rgbClr val="808080"/>
            </a:solidFill>
            <a:miter/>
          </a:ln>
        </p:spPr>
        <p:txBody>
          <a:bodyPr wrap="none" lIns="144000" tIns="46800" rIns="89999" bIns="46800" anchor="ctr"/>
          <a:lstStyle/>
          <a:p>
            <a:pPr algn="l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r>
              <a:rPr lang="ko-KR" altLang="en-US" sz="800">
                <a:latin typeface="Arial"/>
                <a:ea typeface="HY헤드라인M"/>
                <a:cs typeface="Arial"/>
              </a:rPr>
              <a:t>지출결의현황</a:t>
            </a:r>
            <a:endParaRPr lang="en-US" altLang="ko-KR" sz="800">
              <a:latin typeface="Arial"/>
              <a:ea typeface="HY헤드라인M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직사각형 66"/>
          <p:cNvSpPr/>
          <p:nvPr/>
        </p:nvSpPr>
        <p:spPr>
          <a:xfrm>
            <a:off x="118583" y="836713"/>
            <a:ext cx="8893829" cy="568863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/>
              <a:t>33]:</a:t>
            </a:r>
          </a:p>
          <a:p>
            <a:pPr lvl="0">
              <a:defRPr lang="ko-KR" altLang="en-US"/>
            </a:pPr>
            <a:r>
              <a:rPr lang="ko-KR" altLang="en-US"/>
              <a:t>가능하지 않을까 싶은데</a:t>
            </a:r>
            <a:r>
              <a:rPr lang="en-US" altLang="ko-KR"/>
              <a:t>..</a:t>
            </a:r>
            <a:endParaRPr lang="ko-KR" altLang="en-US"/>
          </a:p>
        </p:txBody>
      </p:sp>
      <p:sp>
        <p:nvSpPr>
          <p:cNvPr id="17" name="TextBox 179"/>
          <p:cNvSpPr txBox="1">
            <a:spLocks noChangeArrowheads="1"/>
          </p:cNvSpPr>
          <p:nvPr/>
        </p:nvSpPr>
        <p:spPr>
          <a:xfrm>
            <a:off x="209550" y="219077"/>
            <a:ext cx="3028950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3.1 </a:t>
            </a:r>
            <a:r>
              <a:rPr lang="ko-KR" altLang="en-US">
                <a:latin typeface="Arial"/>
                <a:ea typeface="HY헤드라인M"/>
                <a:cs typeface="Arial"/>
              </a:rPr>
              <a:t>보조금사업 처리 프로세스</a:t>
            </a:r>
            <a:endParaRPr lang="en-US" altLang="ko-KR">
              <a:latin typeface="Arial"/>
              <a:ea typeface="HY헤드라인M"/>
              <a:cs typeface="Arial"/>
            </a:endParaRPr>
          </a:p>
        </p:txBody>
      </p:sp>
      <p:sp>
        <p:nvSpPr>
          <p:cNvPr id="93" name="아래쪽 화살표 92"/>
          <p:cNvSpPr/>
          <p:nvPr/>
        </p:nvSpPr>
        <p:spPr>
          <a:xfrm>
            <a:off x="237165" y="908722"/>
            <a:ext cx="398815" cy="5472608"/>
          </a:xfrm>
          <a:prstGeom prst="downArrow">
            <a:avLst>
              <a:gd name="adj1" fmla="val 50000"/>
              <a:gd name="adj2" fmla="val 59448"/>
            </a:avLst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aphicFrame>
        <p:nvGraphicFramePr>
          <p:cNvPr id="170" name="표 169"/>
          <p:cNvGraphicFramePr>
            <a:graphicFrameLocks noGrp="1"/>
          </p:cNvGraphicFramePr>
          <p:nvPr/>
        </p:nvGraphicFramePr>
        <p:xfrm>
          <a:off x="650336" y="1412776"/>
          <a:ext cx="8242145" cy="4968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4661"/>
                <a:gridCol w="930565"/>
                <a:gridCol w="2326412"/>
                <a:gridCol w="864096"/>
                <a:gridCol w="2326411"/>
              </a:tblGrid>
              <a:tr h="477292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은행관리자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en-US" altLang="ko-KR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시스템 사용자 등록</a:t>
                      </a:r>
                      <a:endParaRPr lang="en-US" altLang="ko-KR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0174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지원사업관리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지원사업정보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, </a:t>
                      </a:r>
                      <a:r>
                        <a:rPr lang="ko-KR" altLang="en-US" sz="900">
                          <a:latin typeface="+mn-lt"/>
                          <a:ea typeface="HY헤드라인M"/>
                        </a:rPr>
                        <a:t>비목정보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, </a:t>
                      </a: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지원사업유형 등록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477292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사업공고관리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en-US" altLang="ko-KR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공모사업 등록 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(</a:t>
                      </a: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옵션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)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0174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100" b="1">
                        <a:ea typeface="HY헤드라인M"/>
                      </a:endParaRP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서울시 홈페이지 공고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0174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사업공고</a:t>
                      </a:r>
                      <a:r>
                        <a:rPr lang="en-US" altLang="ko-KR" sz="1100" b="1">
                          <a:ea typeface="HY헤드라인M"/>
                        </a:rPr>
                        <a:t>/</a:t>
                      </a:r>
                      <a:r>
                        <a:rPr lang="ko-KR" altLang="en-US" sz="1100" b="1">
                          <a:ea typeface="HY헤드라인M"/>
                        </a:rPr>
                        <a:t>신청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공모신청 및 등록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(</a:t>
                      </a: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옵션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)</a:t>
                      </a: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0174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사업공고관리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공모 접수 조회 및 승인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0174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100" b="1">
                        <a:ea typeface="HY헤드라인M"/>
                      </a:endParaRP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보조금통장 개설 및 보조금전용카드 신규</a:t>
                      </a:r>
                    </a:p>
                  </a:txBody>
                  <a:tcPr marL="84407" marR="84407" anchor="ctr">
                    <a:noFill/>
                  </a:tcPr>
                </a:tc>
              </a:tr>
              <a:tr h="50174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사업관리</a:t>
                      </a:r>
                      <a:r>
                        <a:rPr lang="en-US" altLang="ko-KR" sz="1100" b="1">
                          <a:ea typeface="HY헤드라인M"/>
                        </a:rPr>
                        <a:t>/</a:t>
                      </a:r>
                      <a:r>
                        <a:rPr lang="ko-KR" altLang="en-US" sz="1100" b="1">
                          <a:ea typeface="HY헤드라인M"/>
                        </a:rPr>
                        <a:t>카드연결관리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사업자 관리 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,</a:t>
                      </a: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사업비관리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, </a:t>
                      </a: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카드연결관리 등록</a:t>
                      </a:r>
                    </a:p>
                  </a:txBody>
                  <a:tcPr marL="84407" marR="84407" anchor="ctr">
                    <a:noFill/>
                  </a:tcPr>
                </a:tc>
              </a:tr>
              <a:tr h="50174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사업정보관리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사용자 승인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0174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세출</a:t>
                      </a:r>
                      <a:r>
                        <a:rPr lang="en-US" altLang="ko-KR" sz="1100" b="1">
                          <a:ea typeface="HY헤드라인M"/>
                        </a:rPr>
                        <a:t>e-</a:t>
                      </a:r>
                      <a:r>
                        <a:rPr lang="ko-KR" altLang="en-US" sz="1100" b="1">
                          <a:ea typeface="HY헤드라인M"/>
                        </a:rPr>
                        <a:t>뱅킹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사업비 교부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</a:tbl>
          </a:graphicData>
        </a:graphic>
      </p:graphicFrame>
      <p:cxnSp>
        <p:nvCxnSpPr>
          <p:cNvPr id="91" name="직선 연결선 90"/>
          <p:cNvCxnSpPr/>
          <p:nvPr/>
        </p:nvCxnSpPr>
        <p:spPr>
          <a:xfrm>
            <a:off x="5768441" y="1484784"/>
            <a:ext cx="0" cy="489654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94"/>
          <p:cNvGrpSpPr/>
          <p:nvPr/>
        </p:nvGrpSpPr>
        <p:grpSpPr>
          <a:xfrm>
            <a:off x="2359816" y="908733"/>
            <a:ext cx="3275689" cy="373102"/>
            <a:chOff x="2659" y="3238"/>
            <a:chExt cx="384" cy="113"/>
          </a:xfrm>
        </p:grpSpPr>
        <p:sp>
          <p:nvSpPr>
            <p:cNvPr id="175" name="Rectangle 95"/>
            <p:cNvSpPr>
              <a:spLocks noChangeArrowheads="1"/>
            </p:cNvSpPr>
            <p:nvPr/>
          </p:nvSpPr>
          <p:spPr>
            <a:xfrm>
              <a:off x="2659" y="3239"/>
              <a:ext cx="384" cy="11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B79E59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  <p:sp>
          <p:nvSpPr>
            <p:cNvPr id="176" name="Rectangle 96"/>
            <p:cNvSpPr>
              <a:spLocks noChangeArrowheads="1"/>
            </p:cNvSpPr>
            <p:nvPr/>
          </p:nvSpPr>
          <p:spPr>
            <a:xfrm>
              <a:off x="2659" y="3238"/>
              <a:ext cx="384" cy="11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C3BF77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</p:grpSp>
      <p:sp>
        <p:nvSpPr>
          <p:cNvPr id="177" name="Rectangle 121"/>
          <p:cNvSpPr>
            <a:spLocks noChangeArrowheads="1"/>
          </p:cNvSpPr>
          <p:nvPr/>
        </p:nvSpPr>
        <p:spPr>
          <a:xfrm>
            <a:off x="3301499" y="899356"/>
            <a:ext cx="1559595" cy="3508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9pPr>
          </a:lstStyle>
          <a:p>
            <a:pPr algn="ctr" ea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5670709" algn="l"/>
              </a:tabLst>
              <a:defRPr lang="ko-KR"/>
            </a:pPr>
            <a:r>
              <a:rPr lang="ko-KR" altLang="en-US" sz="1400" spc="-145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Arial"/>
              </a:rPr>
              <a:t>사업 부서</a:t>
            </a:r>
            <a:endParaRPr lang="en-US" altLang="ko-KR" sz="1400" spc="-145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Arial"/>
            </a:endParaRPr>
          </a:p>
        </p:txBody>
      </p:sp>
      <p:grpSp>
        <p:nvGrpSpPr>
          <p:cNvPr id="3" name="Group 94"/>
          <p:cNvGrpSpPr/>
          <p:nvPr/>
        </p:nvGrpSpPr>
        <p:grpSpPr>
          <a:xfrm>
            <a:off x="5701973" y="908733"/>
            <a:ext cx="3275689" cy="373102"/>
            <a:chOff x="2659" y="3238"/>
            <a:chExt cx="384" cy="113"/>
          </a:xfrm>
        </p:grpSpPr>
        <p:sp>
          <p:nvSpPr>
            <p:cNvPr id="179" name="Rectangle 95"/>
            <p:cNvSpPr>
              <a:spLocks noChangeArrowheads="1"/>
            </p:cNvSpPr>
            <p:nvPr/>
          </p:nvSpPr>
          <p:spPr>
            <a:xfrm>
              <a:off x="2659" y="3239"/>
              <a:ext cx="384" cy="11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B79E59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  <p:sp>
          <p:nvSpPr>
            <p:cNvPr id="180" name="Rectangle 96"/>
            <p:cNvSpPr>
              <a:spLocks noChangeArrowheads="1"/>
            </p:cNvSpPr>
            <p:nvPr/>
          </p:nvSpPr>
          <p:spPr>
            <a:xfrm>
              <a:off x="2659" y="3238"/>
              <a:ext cx="384" cy="11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C3BF77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</p:grpSp>
      <p:sp>
        <p:nvSpPr>
          <p:cNvPr id="181" name="Rectangle 121"/>
          <p:cNvSpPr>
            <a:spLocks noChangeArrowheads="1"/>
          </p:cNvSpPr>
          <p:nvPr/>
        </p:nvSpPr>
        <p:spPr>
          <a:xfrm>
            <a:off x="6643656" y="918697"/>
            <a:ext cx="1559595" cy="3508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9pPr>
          </a:lstStyle>
          <a:p>
            <a:pPr algn="ctr" ea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5670709" algn="l"/>
              </a:tabLst>
              <a:defRPr lang="ko-KR"/>
            </a:pPr>
            <a:r>
              <a:rPr lang="ko-KR" altLang="en-US" sz="1400" spc="-145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Arial"/>
              </a:rPr>
              <a:t>보조사업자</a:t>
            </a:r>
            <a:endParaRPr lang="en-US" altLang="ko-KR" sz="1400" spc="-145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2843809" y="1484784"/>
            <a:ext cx="398815" cy="53491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2843809" y="1988840"/>
            <a:ext cx="421603" cy="43204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82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2843808" y="2492896"/>
            <a:ext cx="421603" cy="43204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2843809" y="2996953"/>
            <a:ext cx="400448" cy="50405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2843808" y="5445226"/>
            <a:ext cx="467376" cy="55454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2843809" y="3933057"/>
            <a:ext cx="414023" cy="50405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2843808" y="5877274"/>
            <a:ext cx="461597" cy="5810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8" cstate="print"/>
          <a:srcRect/>
          <a:stretch>
            <a:fillRect/>
          </a:stretch>
        </p:blipFill>
        <p:spPr>
          <a:xfrm>
            <a:off x="6034317" y="4437113"/>
            <a:ext cx="461596" cy="366712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9" cstate="print"/>
          <a:srcRect/>
          <a:stretch>
            <a:fillRect/>
          </a:stretch>
        </p:blipFill>
        <p:spPr>
          <a:xfrm>
            <a:off x="6051198" y="4941169"/>
            <a:ext cx="457911" cy="62363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8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6034317" y="3501008"/>
            <a:ext cx="421603" cy="432048"/>
          </a:xfrm>
          <a:prstGeom prst="rect">
            <a:avLst/>
          </a:prstGeom>
          <a:noFill/>
          <a:ln w="9525">
            <a:noFill/>
            <a:miter/>
          </a:ln>
        </p:spPr>
      </p:pic>
      <p:cxnSp>
        <p:nvCxnSpPr>
          <p:cNvPr id="184" name="꺾인 연결선 183"/>
          <p:cNvCxnSpPr/>
          <p:nvPr/>
        </p:nvCxnSpPr>
        <p:spPr>
          <a:xfrm>
            <a:off x="4572001" y="3113536"/>
            <a:ext cx="1462316" cy="531488"/>
          </a:xfrm>
          <a:prstGeom prst="bentConnector3">
            <a:avLst>
              <a:gd name="adj1" fmla="val 68471"/>
            </a:avLst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꺾인 연결선 191"/>
          <p:cNvCxnSpPr>
            <a:endCxn id="1033" idx="1"/>
          </p:cNvCxnSpPr>
          <p:nvPr/>
        </p:nvCxnSpPr>
        <p:spPr>
          <a:xfrm>
            <a:off x="4638470" y="4121649"/>
            <a:ext cx="1395847" cy="498820"/>
          </a:xfrm>
          <a:prstGeom prst="bentConnector3">
            <a:avLst>
              <a:gd name="adj1" fmla="val 65722"/>
            </a:avLst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꺾인 연결선 193"/>
          <p:cNvCxnSpPr/>
          <p:nvPr/>
        </p:nvCxnSpPr>
        <p:spPr>
          <a:xfrm rot="10800000" flipV="1">
            <a:off x="4228749" y="5085184"/>
            <a:ext cx="1782779" cy="547520"/>
          </a:xfrm>
          <a:prstGeom prst="bentConnector3">
            <a:avLst>
              <a:gd name="adj1" fmla="val 26327"/>
            </a:avLst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직사각형 66"/>
          <p:cNvSpPr/>
          <p:nvPr/>
        </p:nvSpPr>
        <p:spPr>
          <a:xfrm>
            <a:off x="118583" y="836713"/>
            <a:ext cx="8893829" cy="568863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/>
              <a:t>33]:</a:t>
            </a:r>
          </a:p>
          <a:p>
            <a:pPr lvl="0">
              <a:defRPr lang="ko-KR" altLang="en-US"/>
            </a:pPr>
            <a:r>
              <a:rPr lang="ko-KR" altLang="en-US"/>
              <a:t>가능하지 않을까 싶은데</a:t>
            </a:r>
            <a:r>
              <a:rPr lang="en-US" altLang="ko-KR"/>
              <a:t>..</a:t>
            </a:r>
            <a:endParaRPr lang="ko-KR" altLang="en-US"/>
          </a:p>
        </p:txBody>
      </p:sp>
      <p:sp>
        <p:nvSpPr>
          <p:cNvPr id="93" name="아래쪽 화살표 92"/>
          <p:cNvSpPr/>
          <p:nvPr/>
        </p:nvSpPr>
        <p:spPr>
          <a:xfrm>
            <a:off x="237165" y="908722"/>
            <a:ext cx="398815" cy="5472608"/>
          </a:xfrm>
          <a:prstGeom prst="downArrow">
            <a:avLst>
              <a:gd name="adj1" fmla="val 50000"/>
              <a:gd name="adj2" fmla="val 59448"/>
            </a:avLst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aphicFrame>
        <p:nvGraphicFramePr>
          <p:cNvPr id="170" name="표 169"/>
          <p:cNvGraphicFramePr>
            <a:graphicFrameLocks noGrp="1"/>
          </p:cNvGraphicFramePr>
          <p:nvPr/>
        </p:nvGraphicFramePr>
        <p:xfrm>
          <a:off x="650336" y="1412778"/>
          <a:ext cx="8242145" cy="3168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4661"/>
                <a:gridCol w="930565"/>
                <a:gridCol w="2326412"/>
                <a:gridCol w="864096"/>
                <a:gridCol w="2326411"/>
              </a:tblGrid>
              <a:tr h="52638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지출관리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사업집행</a:t>
                      </a:r>
                    </a:p>
                  </a:txBody>
                  <a:tcPr marL="84407" marR="84407" anchor="ctr">
                    <a:noFill/>
                  </a:tcPr>
                </a:tc>
              </a:tr>
              <a:tr h="52638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사업비관리</a:t>
                      </a:r>
                      <a:r>
                        <a:rPr lang="en-US" altLang="ko-KR" sz="1100" b="1">
                          <a:ea typeface="HY헤드라인M"/>
                        </a:rPr>
                        <a:t>/</a:t>
                      </a:r>
                      <a:r>
                        <a:rPr lang="ko-KR" altLang="en-US" sz="1100" b="1">
                          <a:ea typeface="HY헤드라인M"/>
                        </a:rPr>
                        <a:t>비목별예산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예산변경 요청 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(</a:t>
                      </a:r>
                      <a:r>
                        <a:rPr lang="ko-KR" altLang="en-US" sz="900">
                          <a:latin typeface="+mn-lt"/>
                          <a:ea typeface="HY헤드라인M"/>
                        </a:rPr>
                        <a:t>변경 발생 시</a:t>
                      </a:r>
                      <a:r>
                        <a:rPr lang="en-US" altLang="ko-KR" sz="900">
                          <a:latin typeface="+mn-lt"/>
                          <a:ea typeface="HY헤드라인M"/>
                        </a:rPr>
                        <a:t>)</a:t>
                      </a: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36410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사업정보관리</a:t>
                      </a:r>
                      <a:r>
                        <a:rPr lang="en-US" altLang="ko-KR" sz="1100" b="1">
                          <a:ea typeface="HY헤드라인M"/>
                        </a:rPr>
                        <a:t>/</a:t>
                      </a:r>
                      <a:r>
                        <a:rPr lang="ko-KR" altLang="en-US" sz="1100" b="1">
                          <a:ea typeface="HY헤드라인M"/>
                        </a:rPr>
                        <a:t>예산변경관리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예산변경 승인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2638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통계관리</a:t>
                      </a:r>
                      <a:r>
                        <a:rPr lang="en-US" altLang="ko-KR" sz="1100" b="1">
                          <a:ea typeface="HY헤드라인M"/>
                        </a:rPr>
                        <a:t>/</a:t>
                      </a:r>
                      <a:r>
                        <a:rPr lang="ko-KR" altLang="en-US" sz="1100" b="1">
                          <a:ea typeface="HY헤드라인M"/>
                        </a:rPr>
                        <a:t>모니터링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사업 모니터링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  <a:tr h="52638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정산관리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사업정산 및 보고</a:t>
                      </a:r>
                    </a:p>
                  </a:txBody>
                  <a:tcPr marL="84407" marR="84407" anchor="ctr">
                    <a:noFill/>
                  </a:tcPr>
                </a:tc>
              </a:tr>
              <a:tr h="52638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1">
                          <a:ea typeface="HY헤드라인M"/>
                        </a:rPr>
                        <a:t>사업비집행현황</a:t>
                      </a:r>
                      <a:r>
                        <a:rPr lang="en-US" altLang="ko-KR" sz="1100" b="1">
                          <a:ea typeface="HY헤드라인M"/>
                        </a:rPr>
                        <a:t>/</a:t>
                      </a:r>
                      <a:r>
                        <a:rPr lang="ko-KR" altLang="en-US" sz="1100" b="1">
                          <a:ea typeface="HY헤드라인M"/>
                        </a:rPr>
                        <a:t>통계관리</a:t>
                      </a:r>
                    </a:p>
                  </a:txBody>
                  <a:tcPr marL="84407" marR="84407" anchor="ctr"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100"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900">
                          <a:latin typeface="+mn-lt"/>
                          <a:ea typeface="HY헤드라인M"/>
                        </a:rPr>
                        <a:t>사업 정산 검토 및 확인</a:t>
                      </a: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900">
                        <a:latin typeface="+mn-lt"/>
                        <a:ea typeface="HY헤드라인M"/>
                      </a:endParaRPr>
                    </a:p>
                  </a:txBody>
                  <a:tcPr marL="84407" marR="84407" anchor="ctr">
                    <a:noFill/>
                  </a:tcPr>
                </a:tc>
              </a:tr>
            </a:tbl>
          </a:graphicData>
        </a:graphic>
      </p:graphicFrame>
      <p:cxnSp>
        <p:nvCxnSpPr>
          <p:cNvPr id="91" name="직선 연결선 90"/>
          <p:cNvCxnSpPr/>
          <p:nvPr/>
        </p:nvCxnSpPr>
        <p:spPr>
          <a:xfrm>
            <a:off x="5768441" y="1484784"/>
            <a:ext cx="0" cy="489654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94"/>
          <p:cNvGrpSpPr/>
          <p:nvPr/>
        </p:nvGrpSpPr>
        <p:grpSpPr>
          <a:xfrm>
            <a:off x="2359816" y="908733"/>
            <a:ext cx="3275689" cy="373102"/>
            <a:chOff x="2659" y="3238"/>
            <a:chExt cx="384" cy="113"/>
          </a:xfrm>
        </p:grpSpPr>
        <p:sp>
          <p:nvSpPr>
            <p:cNvPr id="175" name="Rectangle 95"/>
            <p:cNvSpPr>
              <a:spLocks noChangeArrowheads="1"/>
            </p:cNvSpPr>
            <p:nvPr/>
          </p:nvSpPr>
          <p:spPr>
            <a:xfrm>
              <a:off x="2659" y="3239"/>
              <a:ext cx="384" cy="11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B79E59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  <p:sp>
          <p:nvSpPr>
            <p:cNvPr id="176" name="Rectangle 96"/>
            <p:cNvSpPr>
              <a:spLocks noChangeArrowheads="1"/>
            </p:cNvSpPr>
            <p:nvPr/>
          </p:nvSpPr>
          <p:spPr>
            <a:xfrm>
              <a:off x="2659" y="3238"/>
              <a:ext cx="384" cy="11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C3BF77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</p:grpSp>
      <p:sp>
        <p:nvSpPr>
          <p:cNvPr id="177" name="Rectangle 121"/>
          <p:cNvSpPr>
            <a:spLocks noChangeArrowheads="1"/>
          </p:cNvSpPr>
          <p:nvPr/>
        </p:nvSpPr>
        <p:spPr>
          <a:xfrm>
            <a:off x="3301499" y="899356"/>
            <a:ext cx="1559595" cy="3508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9pPr>
          </a:lstStyle>
          <a:p>
            <a:pPr algn="ctr" ea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5670709" algn="l"/>
              </a:tabLst>
              <a:defRPr lang="ko-KR"/>
            </a:pPr>
            <a:r>
              <a:rPr lang="ko-KR" altLang="en-US" sz="1400" spc="-145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Arial"/>
              </a:rPr>
              <a:t>사업 부서</a:t>
            </a:r>
            <a:endParaRPr lang="en-US" altLang="ko-KR" sz="1400" spc="-145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Arial"/>
            </a:endParaRPr>
          </a:p>
        </p:txBody>
      </p:sp>
      <p:grpSp>
        <p:nvGrpSpPr>
          <p:cNvPr id="3" name="Group 94"/>
          <p:cNvGrpSpPr/>
          <p:nvPr/>
        </p:nvGrpSpPr>
        <p:grpSpPr>
          <a:xfrm>
            <a:off x="5701973" y="908733"/>
            <a:ext cx="3275689" cy="373102"/>
            <a:chOff x="2659" y="3238"/>
            <a:chExt cx="384" cy="113"/>
          </a:xfrm>
        </p:grpSpPr>
        <p:sp>
          <p:nvSpPr>
            <p:cNvPr id="179" name="Rectangle 95"/>
            <p:cNvSpPr>
              <a:spLocks noChangeArrowheads="1"/>
            </p:cNvSpPr>
            <p:nvPr/>
          </p:nvSpPr>
          <p:spPr>
            <a:xfrm>
              <a:off x="2659" y="3239"/>
              <a:ext cx="384" cy="11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B79E59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  <p:sp>
          <p:nvSpPr>
            <p:cNvPr id="180" name="Rectangle 96"/>
            <p:cNvSpPr>
              <a:spLocks noChangeArrowheads="1"/>
            </p:cNvSpPr>
            <p:nvPr/>
          </p:nvSpPr>
          <p:spPr>
            <a:xfrm>
              <a:off x="2659" y="3238"/>
              <a:ext cx="384" cy="11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C3BF77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</p:grpSp>
      <p:sp>
        <p:nvSpPr>
          <p:cNvPr id="181" name="Rectangle 121"/>
          <p:cNvSpPr>
            <a:spLocks noChangeArrowheads="1"/>
          </p:cNvSpPr>
          <p:nvPr/>
        </p:nvSpPr>
        <p:spPr>
          <a:xfrm>
            <a:off x="6643656" y="918697"/>
            <a:ext cx="1559595" cy="3508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9pPr>
          </a:lstStyle>
          <a:p>
            <a:pPr algn="ctr" ea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5670709" algn="l"/>
              </a:tabLst>
              <a:defRPr lang="ko-KR"/>
            </a:pPr>
            <a:r>
              <a:rPr lang="ko-KR" altLang="en-US" sz="1400" spc="-145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Arial"/>
              </a:rPr>
              <a:t>보조사업자</a:t>
            </a:r>
            <a:endParaRPr lang="en-US" altLang="ko-KR" sz="1400" spc="-145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2976747" y="3143027"/>
            <a:ext cx="398815" cy="501999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043217" y="4197086"/>
            <a:ext cx="332345" cy="456051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6100786" y="3645026"/>
            <a:ext cx="461596" cy="457199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6100785" y="2060848"/>
            <a:ext cx="421603" cy="43204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2976746" y="2564906"/>
            <a:ext cx="398815" cy="448507"/>
          </a:xfrm>
          <a:prstGeom prst="rect">
            <a:avLst/>
          </a:prstGeom>
          <a:noFill/>
          <a:ln w="9525">
            <a:noFill/>
            <a:miter/>
          </a:ln>
        </p:spPr>
      </p:pic>
      <p:cxnSp>
        <p:nvCxnSpPr>
          <p:cNvPr id="21" name="꺾인 연결선 20"/>
          <p:cNvCxnSpPr>
            <a:endCxn id="2052" idx="1"/>
          </p:cNvCxnSpPr>
          <p:nvPr/>
        </p:nvCxnSpPr>
        <p:spPr>
          <a:xfrm>
            <a:off x="4306124" y="3263643"/>
            <a:ext cx="1794661" cy="609982"/>
          </a:xfrm>
          <a:prstGeom prst="bentConnector3">
            <a:avLst>
              <a:gd name="adj1" fmla="val 71164"/>
            </a:avLst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22"/>
          <p:cNvCxnSpPr/>
          <p:nvPr/>
        </p:nvCxnSpPr>
        <p:spPr>
          <a:xfrm rot="10800000" flipV="1">
            <a:off x="4239655" y="2204864"/>
            <a:ext cx="1861131" cy="504057"/>
          </a:xfrm>
          <a:prstGeom prst="bentConnector3">
            <a:avLst>
              <a:gd name="adj1" fmla="val 27777"/>
            </a:avLst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6167254" y="1412777"/>
            <a:ext cx="284867" cy="576064"/>
          </a:xfrm>
          <a:prstGeom prst="rect">
            <a:avLst/>
          </a:prstGeom>
          <a:noFill/>
          <a:ln w="9525">
            <a:noFill/>
            <a:miter/>
          </a:ln>
        </p:spPr>
      </p:pic>
      <p:cxnSp>
        <p:nvCxnSpPr>
          <p:cNvPr id="39" name="꺾인 연결선 38"/>
          <p:cNvCxnSpPr/>
          <p:nvPr/>
        </p:nvCxnSpPr>
        <p:spPr>
          <a:xfrm rot="10800000" flipV="1">
            <a:off x="4650781" y="3933057"/>
            <a:ext cx="1427217" cy="382912"/>
          </a:xfrm>
          <a:prstGeom prst="bentConnector3">
            <a:avLst>
              <a:gd name="adj1" fmla="val 34623"/>
            </a:avLst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79"/>
          <p:cNvSpPr txBox="1">
            <a:spLocks noChangeArrowheads="1"/>
          </p:cNvSpPr>
          <p:nvPr/>
        </p:nvSpPr>
        <p:spPr>
          <a:xfrm>
            <a:off x="180975" y="219077"/>
            <a:ext cx="3095625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3.1 </a:t>
            </a:r>
            <a:r>
              <a:rPr lang="ko-KR" altLang="en-US">
                <a:latin typeface="Arial"/>
                <a:ea typeface="HY헤드라인M"/>
                <a:cs typeface="Arial"/>
              </a:rPr>
              <a:t>보조금사업 처리  프로세스</a:t>
            </a:r>
            <a:endParaRPr lang="en-US" altLang="ko-KR">
              <a:latin typeface="Arial"/>
              <a:ea typeface="HY헤드라인M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9"/>
          <p:cNvSpPr txBox="1">
            <a:spLocks noChangeArrowheads="1"/>
          </p:cNvSpPr>
          <p:nvPr/>
        </p:nvSpPr>
        <p:spPr>
          <a:xfrm>
            <a:off x="175846" y="219077"/>
            <a:ext cx="1308050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3.2 </a:t>
            </a:r>
            <a:r>
              <a:rPr lang="ko-KR" altLang="en-US">
                <a:latin typeface="Arial"/>
                <a:ea typeface="HY헤드라인M"/>
                <a:cs typeface="Arial"/>
              </a:rPr>
              <a:t>사업관리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298781" y="929461"/>
            <a:ext cx="4007345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latin typeface="Arial"/>
                <a:ea typeface="HY헤드라인M"/>
                <a:cs typeface="Arial"/>
              </a:rPr>
              <a:t>지원사업 관리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4564306" y="929461"/>
            <a:ext cx="4007345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latin typeface="Arial"/>
                <a:ea typeface="HY헤드라인M"/>
                <a:cs typeface="Arial"/>
              </a:rPr>
              <a:t>사업공고 관리</a:t>
            </a:r>
          </a:p>
        </p:txBody>
      </p:sp>
      <p:sp>
        <p:nvSpPr>
          <p:cNvPr id="79" name="모서리가 둥근 직사각형 78"/>
          <p:cNvSpPr/>
          <p:nvPr/>
        </p:nvSpPr>
        <p:spPr>
          <a:xfrm>
            <a:off x="305476" y="1275457"/>
            <a:ext cx="4027877" cy="713384"/>
          </a:xfrm>
          <a:prstGeom prst="roundRect">
            <a:avLst>
              <a:gd name="adj" fmla="val 86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 lang="ko-KR" altLang="en-US"/>
            </a:pPr>
            <a:endParaRPr lang="ko-KR" altLang="en-US"/>
          </a:p>
        </p:txBody>
      </p:sp>
      <p:sp>
        <p:nvSpPr>
          <p:cNvPr id="80" name="모서리가 둥근 직사각형 79"/>
          <p:cNvSpPr/>
          <p:nvPr/>
        </p:nvSpPr>
        <p:spPr>
          <a:xfrm>
            <a:off x="4572000" y="1275457"/>
            <a:ext cx="4104456" cy="713384"/>
          </a:xfrm>
          <a:prstGeom prst="roundRect">
            <a:avLst>
              <a:gd name="adj" fmla="val 86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 lang="ko-KR" altLang="en-US"/>
            </a:pPr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333375" y="1412776"/>
            <a:ext cx="3952875" cy="37792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050">
                <a:latin typeface="Arial"/>
                <a:ea typeface="HY헤드라인M"/>
                <a:cs typeface="Arial"/>
              </a:rPr>
              <a:t>지원사업 사업정보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비목정보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사업유형관리 등 사업정보 관리 제공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/>
            </a:r>
            <a:br>
              <a:rPr lang="en-US" altLang="ko-KR" sz="1050">
                <a:latin typeface="Arial"/>
                <a:ea typeface="HY헤드라인M"/>
                <a:cs typeface="Arial"/>
              </a:rPr>
            </a:br>
            <a:r>
              <a:rPr lang="en-US" altLang="ko-KR" sz="105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기본정보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기간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담당부서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비목정보 관리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,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사업유형 관리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)</a:t>
            </a:r>
            <a:endParaRPr lang="ko-KR" altLang="en-US" sz="1050">
              <a:latin typeface="Arial"/>
              <a:ea typeface="HY헤드라인M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610100" y="1412778"/>
            <a:ext cx="4038600" cy="1938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050">
                <a:latin typeface="Arial"/>
                <a:ea typeface="HY헤드라인M"/>
                <a:cs typeface="Arial"/>
              </a:rPr>
              <a:t>사업공고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사업기간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신청기간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,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상세 사업정보 및 파일첨부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)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 관리 기능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772967" y="3393946"/>
            <a:ext cx="3732565" cy="3059390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3" name="그룹 14"/>
          <p:cNvGrpSpPr/>
          <p:nvPr/>
        </p:nvGrpSpPr>
        <p:grpSpPr>
          <a:xfrm>
            <a:off x="317990" y="2132857"/>
            <a:ext cx="2658463" cy="2655260"/>
            <a:chOff x="344488" y="2132856"/>
            <a:chExt cx="2880000" cy="265526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344488" y="2132856"/>
              <a:ext cx="2880000" cy="265526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2" name="Picture 2"/>
            <p:cNvPicPr>
              <a:picLocks noChangeArrowheads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374551" y="2141244"/>
              <a:ext cx="403200" cy="144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4" name="그룹 19"/>
          <p:cNvGrpSpPr/>
          <p:nvPr/>
        </p:nvGrpSpPr>
        <p:grpSpPr>
          <a:xfrm>
            <a:off x="4564526" y="2154644"/>
            <a:ext cx="2658463" cy="2936250"/>
            <a:chOff x="4944903" y="2154644"/>
            <a:chExt cx="2880000" cy="2936250"/>
          </a:xfrm>
        </p:grpSpPr>
        <p:pic>
          <p:nvPicPr>
            <p:cNvPr id="66" name="Picture 2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4944903" y="2154644"/>
              <a:ext cx="2880000" cy="293625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16" name="Picture 2"/>
            <p:cNvPicPr>
              <a:picLocks noChangeArrowheads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4983063" y="2171308"/>
              <a:ext cx="403200" cy="144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5" name="그룹 18"/>
          <p:cNvGrpSpPr/>
          <p:nvPr/>
        </p:nvGrpSpPr>
        <p:grpSpPr>
          <a:xfrm>
            <a:off x="5244195" y="3376389"/>
            <a:ext cx="3382892" cy="3041831"/>
            <a:chOff x="5681211" y="3376387"/>
            <a:chExt cx="3664800" cy="3041831"/>
          </a:xfrm>
        </p:grpSpPr>
        <p:pic>
          <p:nvPicPr>
            <p:cNvPr id="67" name="Picture 3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4020"/>
            <a:stretch>
              <a:fillRect/>
            </a:stretch>
          </p:blipFill>
          <p:spPr>
            <a:xfrm>
              <a:off x="5681211" y="3376387"/>
              <a:ext cx="3664800" cy="3041831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18" name="Picture 2"/>
            <p:cNvPicPr>
              <a:picLocks noChangeArrowheads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5736699" y="3387055"/>
              <a:ext cx="504000" cy="162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직사각형 33"/>
          <p:cNvSpPr/>
          <p:nvPr/>
        </p:nvSpPr>
        <p:spPr>
          <a:xfrm>
            <a:off x="298779" y="1268415"/>
            <a:ext cx="4605567" cy="20462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endParaRPr lang="ko-KR" altLang="en-US"/>
          </a:p>
        </p:txBody>
      </p:sp>
      <p:sp>
        <p:nvSpPr>
          <p:cNvPr id="9" name="TextBox 179"/>
          <p:cNvSpPr txBox="1">
            <a:spLocks noChangeArrowheads="1"/>
          </p:cNvSpPr>
          <p:nvPr/>
        </p:nvSpPr>
        <p:spPr>
          <a:xfrm>
            <a:off x="175847" y="219077"/>
            <a:ext cx="1757728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3.3 </a:t>
            </a:r>
            <a:r>
              <a:rPr lang="ko-KR" altLang="en-US">
                <a:latin typeface="Arial"/>
                <a:ea typeface="HY헤드라인M"/>
                <a:cs typeface="Arial"/>
              </a:rPr>
              <a:t>사업진행관리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98782" y="929461"/>
            <a:ext cx="3092663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latin typeface="Arial"/>
                <a:ea typeface="HY헤드라인M"/>
                <a:cs typeface="Arial"/>
              </a:rPr>
              <a:t>사업진행관리</a:t>
            </a:r>
          </a:p>
        </p:txBody>
      </p:sp>
      <p:sp>
        <p:nvSpPr>
          <p:cNvPr id="2" name="오른쪽 화살표 1"/>
          <p:cNvSpPr/>
          <p:nvPr/>
        </p:nvSpPr>
        <p:spPr>
          <a:xfrm>
            <a:off x="315060" y="3795431"/>
            <a:ext cx="8643891" cy="360040"/>
          </a:xfrm>
          <a:prstGeom prst="rightArrow">
            <a:avLst>
              <a:gd name="adj1" fmla="val 50000"/>
              <a:gd name="adj2" fmla="val 70408"/>
            </a:avLst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256233" y="3717034"/>
            <a:ext cx="271307" cy="293915"/>
          </a:xfrm>
          <a:prstGeom prst="ellipse">
            <a:avLst/>
          </a:prstGeom>
          <a:solidFill>
            <a:srgbClr val="00B0F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1400" b="1">
                <a:latin typeface="Arial"/>
                <a:cs typeface="Arial"/>
              </a:rPr>
              <a:t>1</a:t>
            </a:r>
            <a:endParaRPr lang="ko-KR" altLang="en-US" sz="1400" b="1">
              <a:latin typeface="Arial"/>
              <a:cs typeface="Arial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3172643" y="3717034"/>
            <a:ext cx="271307" cy="293915"/>
          </a:xfrm>
          <a:prstGeom prst="ellipse">
            <a:avLst/>
          </a:prstGeom>
          <a:solidFill>
            <a:srgbClr val="00B0F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1400" b="1">
                <a:latin typeface="Arial"/>
                <a:cs typeface="Arial"/>
              </a:rPr>
              <a:t>2</a:t>
            </a:r>
            <a:endParaRPr lang="ko-KR" altLang="en-US" sz="1400" b="1">
              <a:latin typeface="Arial"/>
              <a:cs typeface="Arial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6059029" y="3717034"/>
            <a:ext cx="271307" cy="293915"/>
          </a:xfrm>
          <a:prstGeom prst="ellipse">
            <a:avLst/>
          </a:prstGeom>
          <a:solidFill>
            <a:srgbClr val="00B0F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1400" b="1">
                <a:latin typeface="Arial"/>
                <a:cs typeface="Arial"/>
              </a:rPr>
              <a:t>3</a:t>
            </a:r>
            <a:endParaRPr lang="ko-KR" altLang="en-US" sz="1400" b="1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6725" y="3750044"/>
            <a:ext cx="1469250" cy="2585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1400">
                <a:latin typeface="Arial"/>
                <a:ea typeface="HY헤드라인M"/>
                <a:cs typeface="Arial"/>
              </a:rPr>
              <a:t>사업진행관리 목록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1875" y="3750044"/>
            <a:ext cx="1524000" cy="2585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1400">
                <a:latin typeface="Arial"/>
                <a:ea typeface="HY헤드라인M"/>
                <a:cs typeface="Arial"/>
              </a:rPr>
              <a:t>참가신청 정보</a:t>
            </a:r>
            <a:r>
              <a:rPr lang="en-US" altLang="ko-KR" sz="14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400">
                <a:latin typeface="Arial"/>
                <a:ea typeface="HY헤드라인M"/>
                <a:cs typeface="Arial"/>
              </a:rPr>
              <a:t>상세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403" y="3750044"/>
            <a:ext cx="1289847" cy="2585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1400">
                <a:latin typeface="Arial"/>
                <a:ea typeface="HY헤드라인M"/>
                <a:cs typeface="Arial"/>
              </a:rPr>
              <a:t>사업자 선정관리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7827" y="1665059"/>
            <a:ext cx="1155798" cy="81144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20000"/>
              </a:lnSpc>
              <a:defRPr lang="ko-KR" altLang="en-US"/>
            </a:pPr>
            <a:r>
              <a:rPr lang="ko-KR" altLang="en-US" sz="900">
                <a:latin typeface="Arial"/>
                <a:ea typeface="HY헤드라인M"/>
                <a:cs typeface="Arial"/>
              </a:rPr>
              <a:t>접수정보 조회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 -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접수현황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접수완료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ko-KR" altLang="en-US" sz="900">
                <a:latin typeface="Arial"/>
                <a:ea typeface="HY헤드라인M"/>
                <a:cs typeface="Arial"/>
              </a:rPr>
              <a:t>보조사업자 선정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보조사업자 정보 조회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  (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보조사업 접수정보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)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602550" y="1633396"/>
            <a:ext cx="512959" cy="555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159503" y="1662930"/>
            <a:ext cx="483047" cy="523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/>
          <p:cNvSpPr txBox="1"/>
          <p:nvPr/>
        </p:nvSpPr>
        <p:spPr>
          <a:xfrm>
            <a:off x="3737395" y="1801040"/>
            <a:ext cx="872034" cy="1661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900">
                <a:latin typeface="Arial"/>
                <a:ea typeface="HY헤드라인M"/>
                <a:cs typeface="Arial"/>
              </a:rPr>
              <a:t>사업 대상자 선정</a:t>
            </a:r>
            <a:endParaRPr lang="en-US" altLang="ko-KR" sz="900">
              <a:latin typeface="Arial"/>
              <a:ea typeface="HY헤드라인M"/>
              <a:cs typeface="Arial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4" cstate="print"/>
          <a:stretch>
            <a:fillRect/>
          </a:stretch>
        </p:blipFill>
        <p:spPr>
          <a:xfrm>
            <a:off x="3159379" y="2316404"/>
            <a:ext cx="473575" cy="51303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37395" y="2390999"/>
            <a:ext cx="955390" cy="66479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20000"/>
              </a:lnSpc>
              <a:defRPr lang="ko-KR" altLang="en-US"/>
            </a:pPr>
            <a:r>
              <a:rPr lang="ko-KR" altLang="en-US" sz="900">
                <a:latin typeface="Arial"/>
                <a:ea typeface="HY헤드라인M"/>
                <a:cs typeface="Arial"/>
              </a:rPr>
              <a:t>보조사업정보 등록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보조사업 정보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/>
            </a:r>
            <a:br>
              <a:rPr lang="en-US" altLang="ko-KR" sz="900">
                <a:latin typeface="Arial"/>
                <a:ea typeface="HY헤드라인M"/>
                <a:cs typeface="Arial"/>
              </a:rPr>
            </a:br>
            <a:r>
              <a:rPr lang="en-US" altLang="ko-KR" sz="90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예산정보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/>
            </a:r>
            <a:br>
              <a:rPr lang="en-US" altLang="ko-KR" sz="900">
                <a:latin typeface="Arial"/>
                <a:ea typeface="HY헤드라인M"/>
                <a:cs typeface="Arial"/>
              </a:rPr>
            </a:br>
            <a:r>
              <a:rPr lang="en-US" altLang="ko-KR" sz="90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참여자정보</a:t>
            </a:r>
            <a:endParaRPr lang="en-US" altLang="ko-KR" sz="900">
              <a:latin typeface="Arial"/>
              <a:ea typeface="HY헤드라인M"/>
              <a:cs typeface="Arial"/>
            </a:endParaRP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599935" y="2503850"/>
            <a:ext cx="475511" cy="51513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1155218" y="2592978"/>
            <a:ext cx="955390" cy="33119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20000"/>
              </a:lnSpc>
              <a:defRPr lang="ko-KR" altLang="en-US"/>
            </a:pPr>
            <a:r>
              <a:rPr lang="ko-KR" altLang="en-US" sz="900">
                <a:latin typeface="Arial"/>
                <a:ea typeface="HY헤드라인M"/>
                <a:cs typeface="Arial"/>
              </a:rPr>
              <a:t>보조사업정보 승인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시스템 접속 승인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)</a:t>
            </a: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2341766" y="1952436"/>
            <a:ext cx="66461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26"/>
          <p:cNvCxnSpPr/>
          <p:nvPr/>
        </p:nvCxnSpPr>
        <p:spPr>
          <a:xfrm rot="16200000" flipH="1">
            <a:off x="3285693" y="2254745"/>
            <a:ext cx="205876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 flipH="1">
            <a:off x="2292882" y="2556593"/>
            <a:ext cx="66461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타원 28"/>
          <p:cNvSpPr/>
          <p:nvPr/>
        </p:nvSpPr>
        <p:spPr>
          <a:xfrm>
            <a:off x="517397" y="1509278"/>
            <a:ext cx="236371" cy="256069"/>
          </a:xfrm>
          <a:prstGeom prst="ellipse">
            <a:avLst/>
          </a:prstGeom>
          <a:solidFill>
            <a:srgbClr val="FF8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1400" b="1">
                <a:latin typeface="Arial"/>
                <a:cs typeface="Arial"/>
              </a:rPr>
              <a:t>1</a:t>
            </a:r>
            <a:endParaRPr lang="ko-KR" altLang="en-US" sz="1400" b="1">
              <a:latin typeface="Arial"/>
              <a:cs typeface="Arial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3069428" y="1541936"/>
            <a:ext cx="236371" cy="256069"/>
          </a:xfrm>
          <a:prstGeom prst="ellipse">
            <a:avLst/>
          </a:prstGeom>
          <a:solidFill>
            <a:srgbClr val="FF8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1400" b="1">
                <a:latin typeface="Arial"/>
                <a:cs typeface="Arial"/>
              </a:rPr>
              <a:t>2</a:t>
            </a:r>
            <a:endParaRPr lang="ko-KR" altLang="en-US" sz="1400" b="1">
              <a:latin typeface="Arial"/>
              <a:cs typeface="Arial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517397" y="2359434"/>
            <a:ext cx="236371" cy="256069"/>
          </a:xfrm>
          <a:prstGeom prst="ellipse">
            <a:avLst/>
          </a:prstGeom>
          <a:solidFill>
            <a:srgbClr val="FF8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1400" b="1">
                <a:latin typeface="Arial"/>
                <a:cs typeface="Arial"/>
              </a:rPr>
              <a:t>4</a:t>
            </a:r>
            <a:endParaRPr lang="ko-KR" altLang="en-US" sz="1400" b="1">
              <a:latin typeface="Arial"/>
              <a:cs typeface="Arial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3069428" y="2211407"/>
            <a:ext cx="236371" cy="256069"/>
          </a:xfrm>
          <a:prstGeom prst="ellipse">
            <a:avLst/>
          </a:prstGeom>
          <a:solidFill>
            <a:srgbClr val="FF8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1400" b="1">
                <a:latin typeface="Arial"/>
                <a:cs typeface="Arial"/>
              </a:rPr>
              <a:t>3</a:t>
            </a:r>
            <a:endParaRPr lang="ko-KR" altLang="en-US" sz="1400" b="1">
              <a:latin typeface="Arial"/>
              <a:cs typeface="Arial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5035675" y="1280619"/>
            <a:ext cx="3525103" cy="2034082"/>
          </a:xfrm>
          <a:prstGeom prst="roundRect">
            <a:avLst>
              <a:gd name="adj" fmla="val 379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010150" y="1417940"/>
            <a:ext cx="3429000" cy="18225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050">
                <a:latin typeface="Arial"/>
                <a:ea typeface="HY헤드라인M"/>
                <a:cs typeface="Arial"/>
              </a:rPr>
              <a:t>사업진행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보조사업자 신청정보 조회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선정기능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)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관리기능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48275" y="1793495"/>
            <a:ext cx="2609850" cy="1938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참가신청 정보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: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사업공고 참가 대상자 조회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48275" y="2103736"/>
            <a:ext cx="2781299" cy="1822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참가신청 상세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: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참가신청정보 조회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접수완료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47956" y="2595195"/>
            <a:ext cx="1867217" cy="1938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</a:rPr>
              <a:t>-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사업자 선정관리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: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사업자 선정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19800" y="2324172"/>
            <a:ext cx="2486025" cy="1661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접수완료 시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,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사업참여신청자 메일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접수증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)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 발송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)</a:t>
            </a:r>
            <a:endParaRPr lang="ko-KR" altLang="en-US" sz="900">
              <a:latin typeface="Arial"/>
              <a:ea typeface="HY헤드라인M"/>
              <a:cs typeface="Arial"/>
            </a:endParaRPr>
          </a:p>
        </p:txBody>
      </p:sp>
      <p:grpSp>
        <p:nvGrpSpPr>
          <p:cNvPr id="4" name="그룹 46"/>
          <p:cNvGrpSpPr/>
          <p:nvPr/>
        </p:nvGrpSpPr>
        <p:grpSpPr>
          <a:xfrm>
            <a:off x="315059" y="4044112"/>
            <a:ext cx="2824615" cy="2136339"/>
            <a:chOff x="341313" y="4044110"/>
            <a:chExt cx="3060000" cy="213633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9430"/>
            <a:stretch>
              <a:fillRect/>
            </a:stretch>
          </p:blipFill>
          <p:spPr>
            <a:xfrm>
              <a:off x="341313" y="4044110"/>
              <a:ext cx="3060000" cy="2136339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42" name="Picture 2"/>
            <p:cNvPicPr>
              <a:picLocks noChangeArrowheads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424885" y="4063787"/>
              <a:ext cx="403200" cy="144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5" name="그룹 45"/>
          <p:cNvGrpSpPr/>
          <p:nvPr/>
        </p:nvGrpSpPr>
        <p:grpSpPr>
          <a:xfrm>
            <a:off x="3206986" y="4051462"/>
            <a:ext cx="2824615" cy="2128986"/>
            <a:chOff x="3474234" y="4051462"/>
            <a:chExt cx="3060000" cy="2128986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b="3150"/>
            <a:stretch>
              <a:fillRect/>
            </a:stretch>
          </p:blipFill>
          <p:spPr>
            <a:xfrm>
              <a:off x="3474234" y="4051462"/>
              <a:ext cx="3060000" cy="212898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43" name="Picture 2"/>
            <p:cNvPicPr>
              <a:picLocks noChangeArrowheads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3546396" y="4060294"/>
              <a:ext cx="403200" cy="144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6" name="그룹 44"/>
          <p:cNvGrpSpPr/>
          <p:nvPr/>
        </p:nvGrpSpPr>
        <p:grpSpPr>
          <a:xfrm>
            <a:off x="6100478" y="4044112"/>
            <a:ext cx="2824615" cy="2136339"/>
            <a:chOff x="6608850" y="4044110"/>
            <a:chExt cx="3060000" cy="2136339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/>
            <a:stretch>
              <a:fillRect/>
            </a:stretch>
          </p:blipFill>
          <p:spPr>
            <a:xfrm>
              <a:off x="6608850" y="4044110"/>
              <a:ext cx="3060000" cy="2136339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44" name="Picture 2"/>
            <p:cNvPicPr>
              <a:picLocks noChangeArrowheads="1"/>
            </p:cNvPicPr>
            <p:nvPr/>
          </p:nvPicPr>
          <p:blipFill rotWithShape="1">
            <a:blip r:embed="rId10" cstate="print"/>
            <a:srcRect/>
            <a:stretch>
              <a:fillRect/>
            </a:stretch>
          </p:blipFill>
          <p:spPr>
            <a:xfrm>
              <a:off x="6667907" y="4060294"/>
              <a:ext cx="414000" cy="144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79"/>
          <p:cNvSpPr txBox="1">
            <a:spLocks noChangeArrowheads="1"/>
          </p:cNvSpPr>
          <p:nvPr/>
        </p:nvSpPr>
        <p:spPr>
          <a:xfrm>
            <a:off x="175847" y="219077"/>
            <a:ext cx="1814878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3.4 </a:t>
            </a:r>
            <a:r>
              <a:rPr lang="ko-KR" altLang="en-US">
                <a:latin typeface="Arial"/>
                <a:ea typeface="HY헤드라인M"/>
                <a:cs typeface="Arial"/>
              </a:rPr>
              <a:t>지출</a:t>
            </a:r>
            <a:r>
              <a:rPr lang="en-US" altLang="ko-KR">
                <a:latin typeface="Arial"/>
                <a:ea typeface="HY헤드라인M"/>
                <a:cs typeface="Arial"/>
              </a:rPr>
              <a:t>/</a:t>
            </a:r>
            <a:r>
              <a:rPr lang="ko-KR" altLang="en-US">
                <a:latin typeface="Arial"/>
                <a:ea typeface="HY헤드라인M"/>
                <a:cs typeface="Arial"/>
              </a:rPr>
              <a:t>정산기능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98782" y="929461"/>
            <a:ext cx="3092663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latin typeface="Arial"/>
                <a:ea typeface="HY헤드라인M"/>
                <a:cs typeface="Arial"/>
              </a:rPr>
              <a:t>지출기능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18257" y="1327460"/>
            <a:ext cx="3743753" cy="1068262"/>
          </a:xfrm>
          <a:prstGeom prst="roundRect">
            <a:avLst>
              <a:gd name="adj" fmla="val 379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48965" y="1379384"/>
            <a:ext cx="2337085" cy="95424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 algn="l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050">
                <a:latin typeface="Arial"/>
                <a:ea typeface="HY헤드라인M"/>
                <a:cs typeface="Arial"/>
              </a:rPr>
              <a:t>보조금 통장 거래내역 조회 제공</a:t>
            </a:r>
          </a:p>
          <a:p>
            <a:pPr marL="90488" indent="-90488" algn="l">
              <a:lnSpc>
                <a:spcPct val="120000"/>
              </a:lnSpc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</a:rPr>
              <a:t>   -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이체 거래 지출결의서 작성 용이</a:t>
            </a:r>
          </a:p>
          <a:p>
            <a:pPr marL="90488" indent="-90488" algn="l">
              <a:lnSpc>
                <a:spcPct val="120000"/>
              </a:lnSpc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</a:rPr>
              <a:t>   -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통장 거래 순서대로 지출결의서 작성</a:t>
            </a:r>
          </a:p>
          <a:p>
            <a:pPr marL="90488" indent="-90488" algn="l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050">
                <a:latin typeface="Arial"/>
                <a:ea typeface="HY헤드라인M"/>
                <a:cs typeface="Arial"/>
              </a:rPr>
              <a:t>지출결의서 적요 예시 서비스</a:t>
            </a:r>
          </a:p>
          <a:p>
            <a:pPr marL="90488" indent="-90488" algn="l">
              <a:lnSpc>
                <a:spcPct val="120000"/>
              </a:lnSpc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</a:rPr>
              <a:t>   -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적요 작성 가이드 제공</a:t>
            </a:r>
            <a:endParaRPr lang="ko-KR" altLang="en-US" sz="1050">
              <a:solidFill>
                <a:srgbClr val="0070C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95501" y="801092"/>
            <a:ext cx="4310374" cy="7109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 algn="l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400">
                <a:latin typeface="Arial"/>
                <a:ea typeface="HY헤드라인M"/>
                <a:cs typeface="Arial"/>
              </a:rPr>
              <a:t>인터넷뱅킹</a:t>
            </a:r>
            <a:r>
              <a:rPr lang="en-US" altLang="ko-KR" sz="1400">
                <a:latin typeface="Arial"/>
                <a:ea typeface="HY헤드라인M"/>
                <a:cs typeface="Arial"/>
              </a:rPr>
              <a:t>(</a:t>
            </a:r>
            <a:r>
              <a:rPr lang="ko-KR" altLang="en-US" sz="1400">
                <a:latin typeface="Arial"/>
                <a:ea typeface="HY헤드라인M"/>
                <a:cs typeface="Arial"/>
              </a:rPr>
              <a:t>스피드조회</a:t>
            </a:r>
            <a:r>
              <a:rPr lang="en-US" altLang="ko-KR" sz="1400">
                <a:latin typeface="Arial"/>
                <a:ea typeface="HY헤드라인M"/>
                <a:cs typeface="Arial"/>
              </a:rPr>
              <a:t>)</a:t>
            </a:r>
            <a:r>
              <a:rPr lang="ko-KR" altLang="en-US" sz="1400">
                <a:latin typeface="Arial"/>
                <a:ea typeface="HY헤드라인M"/>
                <a:cs typeface="Arial"/>
              </a:rPr>
              <a:t> 서비스를 통한 거래내역 조회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400">
                <a:latin typeface="Arial"/>
                <a:ea typeface="HY헤드라인M"/>
                <a:cs typeface="Arial"/>
              </a:rPr>
              <a:t>  </a:t>
            </a:r>
            <a:r>
              <a:rPr lang="en-US" altLang="ko-KR" sz="1400">
                <a:latin typeface="Arial"/>
                <a:ea typeface="HY헤드라인M"/>
                <a:cs typeface="Arial"/>
                <a:sym typeface="Wingdings"/>
              </a:rPr>
              <a:t></a:t>
            </a:r>
            <a:r>
              <a:rPr lang="ko-KR" altLang="en-US" sz="14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계좌이체 내역 선택 후 지출결의서 작성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>      (</a:t>
            </a:r>
            <a:r>
              <a:rPr lang="ko-KR" altLang="en-US" sz="1050">
                <a:latin typeface="Arial"/>
                <a:ea typeface="HY헤드라인M"/>
                <a:cs typeface="Arial"/>
                <a:sym typeface="Wingdings"/>
              </a:rPr>
              <a:t>이체내역 자동 입력 시</a:t>
            </a: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>,</a:t>
            </a:r>
            <a:r>
              <a:rPr lang="ko-KR" altLang="en-US" sz="1050">
                <a:latin typeface="Arial"/>
                <a:ea typeface="HY헤드라인M"/>
                <a:cs typeface="Arial"/>
                <a:sym typeface="Wingdings"/>
              </a:rPr>
              <a:t> 비목정보</a:t>
            </a: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>,</a:t>
            </a:r>
            <a:r>
              <a:rPr lang="ko-KR" altLang="en-US" sz="1050">
                <a:latin typeface="Arial"/>
                <a:ea typeface="HY헤드라인M"/>
                <a:cs typeface="Arial"/>
                <a:sym typeface="Wingdings"/>
              </a:rPr>
              <a:t> 적요만 입력하여 지출결의서 작성</a:t>
            </a: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>)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317991" y="2492898"/>
            <a:ext cx="4254011" cy="34251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748800" y="1561992"/>
            <a:ext cx="2658757" cy="2731104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4723052" y="4968203"/>
            <a:ext cx="2466336" cy="15571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" name="TextBox 9"/>
          <p:cNvSpPr txBox="1"/>
          <p:nvPr/>
        </p:nvSpPr>
        <p:spPr>
          <a:xfrm>
            <a:off x="4633893" y="4451139"/>
            <a:ext cx="2786081" cy="51138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 algn="l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400">
                <a:latin typeface="Arial"/>
                <a:ea typeface="HY헤드라인M"/>
                <a:cs typeface="Arial"/>
              </a:rPr>
              <a:t>지출결의 예시 제공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400">
                <a:latin typeface="Arial"/>
                <a:ea typeface="HY헤드라인M"/>
                <a:cs typeface="Arial"/>
              </a:rPr>
              <a:t>  </a:t>
            </a:r>
            <a:r>
              <a:rPr lang="en-US" altLang="ko-KR" sz="1200">
                <a:latin typeface="Arial"/>
                <a:ea typeface="HY헤드라인M"/>
                <a:cs typeface="Arial"/>
                <a:sym typeface="Wingdings"/>
              </a:rPr>
              <a:t> </a:t>
            </a:r>
            <a:r>
              <a:rPr lang="ko-KR" altLang="en-US" sz="12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비목 선택 시</a:t>
            </a:r>
            <a:r>
              <a:rPr lang="en-US" altLang="ko-KR" sz="12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,</a:t>
            </a:r>
            <a:r>
              <a:rPr lang="ko-KR" altLang="en-US" sz="12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 </a:t>
            </a:r>
            <a:r>
              <a:rPr lang="en-US" altLang="ko-KR" sz="12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‘</a:t>
            </a:r>
            <a:r>
              <a:rPr lang="ko-KR" altLang="en-US" sz="12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적요</a:t>
            </a:r>
            <a:r>
              <a:rPr lang="en-US" altLang="ko-KR" sz="12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’</a:t>
            </a:r>
            <a:r>
              <a:rPr lang="ko-KR" altLang="en-US" sz="12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 예시 조회 서비스</a:t>
            </a:r>
            <a:endParaRPr lang="en-US" altLang="ko-KR" sz="1200">
              <a:solidFill>
                <a:srgbClr val="0070C0"/>
              </a:solidFill>
              <a:latin typeface="Arial"/>
              <a:ea typeface="HY헤드라인M"/>
              <a:cs typeface="Arial"/>
              <a:sym typeface="Wingding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4837877" y="1892050"/>
            <a:ext cx="2619420" cy="327427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/>
          </a:ln>
        </p:spPr>
      </p:pic>
      <p:sp>
        <p:nvSpPr>
          <p:cNvPr id="8" name="TextBox 179"/>
          <p:cNvSpPr txBox="1">
            <a:spLocks noChangeArrowheads="1"/>
          </p:cNvSpPr>
          <p:nvPr/>
        </p:nvSpPr>
        <p:spPr>
          <a:xfrm>
            <a:off x="175847" y="219077"/>
            <a:ext cx="1814878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3.4 </a:t>
            </a:r>
            <a:r>
              <a:rPr lang="ko-KR" altLang="en-US">
                <a:latin typeface="Arial"/>
                <a:ea typeface="HY헤드라인M"/>
                <a:cs typeface="Arial"/>
              </a:rPr>
              <a:t>지출</a:t>
            </a:r>
            <a:r>
              <a:rPr lang="en-US" altLang="ko-KR">
                <a:latin typeface="Arial"/>
                <a:ea typeface="HY헤드라인M"/>
                <a:cs typeface="Arial"/>
              </a:rPr>
              <a:t>/</a:t>
            </a:r>
            <a:r>
              <a:rPr lang="ko-KR" altLang="en-US">
                <a:latin typeface="Arial"/>
                <a:ea typeface="HY헤드라인M"/>
                <a:cs typeface="Arial"/>
              </a:rPr>
              <a:t>정산기능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98782" y="929461"/>
            <a:ext cx="3092663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latin typeface="Arial"/>
                <a:ea typeface="HY헤드라인M"/>
                <a:cs typeface="Arial"/>
              </a:rPr>
              <a:t>지출</a:t>
            </a:r>
            <a:r>
              <a:rPr lang="en-US" altLang="ko-KR" sz="12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200">
                <a:latin typeface="Arial"/>
                <a:ea typeface="HY헤드라인M"/>
                <a:cs typeface="Arial"/>
              </a:rPr>
              <a:t>정산기능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18257" y="1280619"/>
            <a:ext cx="3893703" cy="564206"/>
          </a:xfrm>
          <a:prstGeom prst="roundRect">
            <a:avLst>
              <a:gd name="adj" fmla="val 379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64753" y="1391489"/>
            <a:ext cx="3816721" cy="38016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 algn="l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050">
                <a:latin typeface="Arial"/>
                <a:ea typeface="HY헤드라인M"/>
                <a:cs typeface="Arial"/>
              </a:rPr>
              <a:t>지출결의서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정산보고서 기능 제공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05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  </a:t>
            </a:r>
            <a:r>
              <a:rPr lang="ko-KR" altLang="en-US" sz="105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화면 </a:t>
            </a:r>
            <a:r>
              <a:rPr lang="en-US" altLang="ko-KR" sz="105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UI </a:t>
            </a:r>
            <a:r>
              <a:rPr lang="ko-KR" altLang="en-US" sz="105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개선 및 </a:t>
            </a:r>
            <a:r>
              <a:rPr lang="en-US" altLang="ko-KR" sz="105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Reporting Tool </a:t>
            </a:r>
            <a:r>
              <a:rPr lang="ko-KR" altLang="en-US" sz="105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적용을 통한 사용 편의성 강화</a:t>
            </a:r>
            <a:endParaRPr lang="ko-KR" altLang="en-US" sz="1050">
              <a:solidFill>
                <a:srgbClr val="0070C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67943" y="939963"/>
            <a:ext cx="3542607" cy="88883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 algn="l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400">
                <a:latin typeface="Arial"/>
                <a:ea typeface="HY헤드라인M"/>
                <a:cs typeface="Arial"/>
              </a:rPr>
              <a:t>화면 </a:t>
            </a:r>
            <a:r>
              <a:rPr lang="en-US" altLang="ko-KR" sz="1400">
                <a:latin typeface="Arial"/>
                <a:ea typeface="HY헤드라인M"/>
                <a:cs typeface="Arial"/>
              </a:rPr>
              <a:t>UI </a:t>
            </a:r>
            <a:r>
              <a:rPr lang="ko-KR" altLang="en-US" sz="1400">
                <a:latin typeface="Arial"/>
                <a:ea typeface="HY헤드라인M"/>
                <a:cs typeface="Arial"/>
              </a:rPr>
              <a:t>개선 및 </a:t>
            </a:r>
            <a:r>
              <a:rPr lang="en-US" altLang="ko-KR" sz="1400">
                <a:latin typeface="Arial"/>
                <a:ea typeface="HY헤드라인M"/>
                <a:cs typeface="Arial"/>
              </a:rPr>
              <a:t>Reporting Tool </a:t>
            </a:r>
            <a:r>
              <a:rPr lang="ko-KR" altLang="en-US" sz="1400">
                <a:latin typeface="Arial"/>
                <a:ea typeface="HY헤드라인M"/>
                <a:cs typeface="Arial"/>
              </a:rPr>
              <a:t>적용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400">
                <a:latin typeface="Arial"/>
                <a:ea typeface="HY헤드라인M"/>
                <a:cs typeface="Arial"/>
              </a:rPr>
              <a:t>  </a:t>
            </a:r>
            <a:r>
              <a:rPr lang="en-US" altLang="ko-KR" sz="1400">
                <a:latin typeface="Arial"/>
                <a:ea typeface="HY헤드라인M"/>
                <a:cs typeface="Arial"/>
                <a:sym typeface="Wingdings"/>
              </a:rPr>
              <a:t></a:t>
            </a:r>
            <a:r>
              <a:rPr lang="ko-KR" altLang="en-US" sz="1400">
                <a:solidFill>
                  <a:srgbClr val="0070C0"/>
                </a:solidFill>
                <a:latin typeface="Arial"/>
                <a:ea typeface="HY헤드라인M"/>
                <a:cs typeface="Arial"/>
                <a:sym typeface="Wingdings"/>
              </a:rPr>
              <a:t>보조사업자 담당자들의 가장 큰 어려움</a:t>
            </a:r>
          </a:p>
          <a:p>
            <a:pPr algn="l">
              <a:lnSpc>
                <a:spcPct val="120000"/>
              </a:lnSpc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>      (</a:t>
            </a:r>
            <a:r>
              <a:rPr lang="ko-KR" altLang="en-US" sz="1050">
                <a:latin typeface="Arial"/>
                <a:ea typeface="HY헤드라인M"/>
                <a:cs typeface="Arial"/>
                <a:sym typeface="Wingdings"/>
              </a:rPr>
              <a:t>지출결의서 작성 후 인쇄 시</a:t>
            </a: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>, </a:t>
            </a:r>
            <a:r>
              <a:rPr lang="ko-KR" altLang="en-US" sz="1050">
                <a:latin typeface="Arial"/>
                <a:ea typeface="HY헤드라인M"/>
                <a:cs typeface="Arial"/>
                <a:sym typeface="Wingdings"/>
              </a:rPr>
              <a:t>지출내용이 길어짐에 따라 </a:t>
            </a: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/>
            </a:r>
            <a:b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</a:b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>       </a:t>
            </a:r>
            <a:r>
              <a:rPr lang="ko-KR" altLang="en-US" sz="1050">
                <a:latin typeface="Arial"/>
                <a:ea typeface="HY헤드라인M"/>
                <a:cs typeface="Arial"/>
                <a:sym typeface="Wingdings"/>
              </a:rPr>
              <a:t>화면이 인쇄영역을 벗어나 매번 다수의 작업진행 함</a:t>
            </a:r>
            <a:r>
              <a:rPr lang="en-US" altLang="ko-KR" sz="1050">
                <a:latin typeface="Arial"/>
                <a:ea typeface="HY헤드라인M"/>
                <a:cs typeface="Arial"/>
                <a:sym typeface="Wingdings"/>
              </a:rPr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32411" y="1862484"/>
            <a:ext cx="4506059" cy="401478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5744369" y="3040740"/>
            <a:ext cx="2862367" cy="295232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/>
          </a:ln>
        </p:spPr>
      </p:pic>
      <p:sp>
        <p:nvSpPr>
          <p:cNvPr id="15" name="타원 14"/>
          <p:cNvSpPr/>
          <p:nvPr/>
        </p:nvSpPr>
        <p:spPr>
          <a:xfrm>
            <a:off x="7961917" y="5546191"/>
            <a:ext cx="930563" cy="907147"/>
          </a:xfrm>
          <a:prstGeom prst="ellipse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lang="ko-KR" altLang="en-US"/>
            </a:pPr>
            <a:r>
              <a:rPr lang="en-US" altLang="ko-KR" sz="1100">
                <a:latin typeface="Arial"/>
                <a:ea typeface="HY헤드라인M"/>
                <a:cs typeface="Arial"/>
              </a:rPr>
              <a:t>Reporting</a:t>
            </a:r>
          </a:p>
          <a:p>
            <a:pPr algn="ctr">
              <a:defRPr lang="ko-KR" altLang="en-US"/>
            </a:pPr>
            <a:r>
              <a:rPr lang="en-US" altLang="ko-KR" sz="1100">
                <a:latin typeface="Arial"/>
                <a:ea typeface="HY헤드라인M"/>
                <a:cs typeface="Arial"/>
              </a:rPr>
              <a:t>Tool </a:t>
            </a:r>
            <a:r>
              <a:rPr lang="ko-KR" altLang="en-US" sz="1100">
                <a:latin typeface="Arial"/>
                <a:ea typeface="HY헤드라인M"/>
                <a:cs typeface="Arial"/>
              </a:rPr>
              <a:t>적용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79"/>
          <p:cNvSpPr txBox="1">
            <a:spLocks noChangeArrowheads="1"/>
          </p:cNvSpPr>
          <p:nvPr/>
        </p:nvSpPr>
        <p:spPr>
          <a:xfrm>
            <a:off x="175847" y="219077"/>
            <a:ext cx="1814878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3.5 </a:t>
            </a:r>
            <a:r>
              <a:rPr lang="ko-KR" altLang="en-US">
                <a:latin typeface="Arial"/>
                <a:ea typeface="HY헤드라인M"/>
                <a:cs typeface="Arial"/>
              </a:rPr>
              <a:t>통계</a:t>
            </a:r>
            <a:r>
              <a:rPr lang="en-US" altLang="ko-KR">
                <a:latin typeface="Arial"/>
                <a:ea typeface="HY헤드라인M"/>
                <a:cs typeface="Arial"/>
              </a:rPr>
              <a:t>/</a:t>
            </a:r>
            <a:r>
              <a:rPr lang="ko-KR" altLang="en-US">
                <a:latin typeface="Arial"/>
                <a:ea typeface="HY헤드라인M"/>
                <a:cs typeface="Arial"/>
              </a:rPr>
              <a:t>모니터링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98782" y="929461"/>
            <a:ext cx="3092663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latin typeface="Arial"/>
                <a:ea typeface="HY헤드라인M"/>
                <a:cs typeface="Arial"/>
              </a:rPr>
              <a:t>통계</a:t>
            </a:r>
            <a:r>
              <a:rPr lang="en-US" altLang="ko-KR" sz="12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200">
                <a:latin typeface="Arial"/>
                <a:ea typeface="HY헤드라인M"/>
                <a:cs typeface="Arial"/>
              </a:rPr>
              <a:t>모니터링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18257" y="1280619"/>
            <a:ext cx="3743753" cy="662482"/>
          </a:xfrm>
          <a:prstGeom prst="roundRect">
            <a:avLst>
              <a:gd name="adj" fmla="val 379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47675" y="1417938"/>
            <a:ext cx="3762375" cy="37276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90488" indent="-90488">
              <a:lnSpc>
                <a:spcPct val="120000"/>
              </a:lnSpc>
              <a:buFont typeface="Arial"/>
              <a:buChar char="•"/>
              <a:defRPr lang="ko-KR" altLang="en-US"/>
            </a:pPr>
            <a:r>
              <a:rPr lang="ko-KR" altLang="en-US" sz="1050">
                <a:latin typeface="Arial"/>
                <a:ea typeface="HY헤드라인M"/>
                <a:cs typeface="Arial"/>
              </a:rPr>
              <a:t>다양한 통계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모니터링 기능 제공을 통한 보조사업 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>/ </a:t>
            </a:r>
            <a:r>
              <a:rPr lang="ko-KR" altLang="en-US" sz="1050">
                <a:latin typeface="Arial"/>
                <a:ea typeface="HY헤드라인M"/>
                <a:cs typeface="Arial"/>
              </a:rPr>
              <a:t>사업자관리</a:t>
            </a:r>
            <a:r>
              <a:rPr lang="en-US" altLang="ko-KR" sz="1050">
                <a:latin typeface="Arial"/>
                <a:ea typeface="HY헤드라인M"/>
                <a:cs typeface="Arial"/>
              </a:rPr>
              <a:t/>
            </a:r>
            <a:br>
              <a:rPr lang="en-US" altLang="ko-KR" sz="1050">
                <a:latin typeface="Arial"/>
                <a:ea typeface="HY헤드라인M"/>
                <a:cs typeface="Arial"/>
              </a:rPr>
            </a:br>
            <a:r>
              <a:rPr lang="ko-KR" altLang="en-US" sz="1050">
                <a:latin typeface="Arial"/>
                <a:ea typeface="HY헤드라인M"/>
                <a:cs typeface="Arial"/>
              </a:rPr>
              <a:t>기능 강화</a:t>
            </a:r>
            <a:endParaRPr lang="ko-KR" altLang="en-US" sz="1050">
              <a:solidFill>
                <a:srgbClr val="0070C0"/>
              </a:solidFill>
              <a:latin typeface="Arial"/>
              <a:ea typeface="HY헤드라인M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325154" y="2083874"/>
            <a:ext cx="3731815" cy="43564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4572002" y="1268412"/>
          <a:ext cx="3988137" cy="523155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82827"/>
                <a:gridCol w="1536483"/>
                <a:gridCol w="1868827"/>
              </a:tblGrid>
              <a:tr h="323247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구분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분류 </a:t>
                      </a:r>
                      <a:r>
                        <a:rPr lang="en-US" altLang="ko-KR" sz="1000" b="0">
                          <a:latin typeface="Arial"/>
                          <a:ea typeface="HY헤드라인M"/>
                          <a:cs typeface="Arial"/>
                        </a:rPr>
                        <a:t>1</a:t>
                      </a: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분류 </a:t>
                      </a:r>
                      <a:r>
                        <a:rPr lang="en-US" altLang="ko-KR" sz="1000" b="0">
                          <a:latin typeface="Arial"/>
                          <a:ea typeface="HY헤드라인M"/>
                          <a:cs typeface="Arial"/>
                        </a:rPr>
                        <a:t>2</a:t>
                      </a: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3247">
                <a:tc rowSpan="9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통</a:t>
                      </a:r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계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카드이용현황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카드발급현황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23247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카드사용내역 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33180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사업비 집행현황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사업비 구성현황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23247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보조금 집행현황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23247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사회적 기업현황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23247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공공구매실적현황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33180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보조사업 진행현황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보조사업진행현황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23247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보조사업선정현황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23247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사업자 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33180">
                <a:tc rowSpan="6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모</a:t>
                      </a:r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니</a:t>
                      </a:r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터</a:t>
                      </a:r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링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중복사업자관리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33180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행정처분 사업자관리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33180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사업배제 대상관리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23247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지출조회 관리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금액초과 지출조회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33180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HY헤드라인M"/>
                        <a:ea typeface="HY헤드라인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특정시간대 지출조회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  <a:tr h="323247">
                <a:tc vMerge="1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8000" marR="18000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000" b="0">
                          <a:latin typeface="Arial"/>
                          <a:ea typeface="HY헤드라인M"/>
                          <a:cs typeface="Arial"/>
                        </a:rPr>
                        <a:t>지출결의 현황</a:t>
                      </a: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000" b="0">
                        <a:latin typeface="Arial"/>
                        <a:ea typeface="HY헤드라인M"/>
                        <a:cs typeface="Arial"/>
                      </a:endParaRPr>
                    </a:p>
                  </a:txBody>
                  <a:tcPr marL="16615" marR="16615" marT="18000" marB="18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pic>
        <p:nvPicPr>
          <p:cNvPr id="12" name="Picture 2"/>
          <p:cNvPicPr>
            <a:picLocks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76715" y="2060848"/>
            <a:ext cx="531692" cy="216024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79"/>
          <p:cNvSpPr txBox="1">
            <a:spLocks noChangeArrowheads="1"/>
          </p:cNvSpPr>
          <p:nvPr/>
        </p:nvSpPr>
        <p:spPr>
          <a:xfrm>
            <a:off x="175846" y="219077"/>
            <a:ext cx="1308050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latin typeface="Arial"/>
                <a:ea typeface="HY헤드라인M"/>
                <a:cs typeface="Arial"/>
              </a:rPr>
              <a:t>3.6 </a:t>
            </a:r>
            <a:r>
              <a:rPr lang="ko-KR" altLang="en-US">
                <a:latin typeface="Arial"/>
                <a:ea typeface="HY헤드라인M"/>
                <a:cs typeface="Arial"/>
              </a:rPr>
              <a:t>커뮤니티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/>
          <a:stretch>
            <a:fillRect/>
          </a:stretch>
        </p:blipFill>
        <p:spPr>
          <a:xfrm>
            <a:off x="353594" y="3356993"/>
            <a:ext cx="704151" cy="798973"/>
          </a:xfrm>
          <a:prstGeom prst="rect">
            <a:avLst/>
          </a:prstGeom>
        </p:spPr>
      </p:pic>
      <p:sp>
        <p:nvSpPr>
          <p:cNvPr id="128" name="직사각형 127"/>
          <p:cNvSpPr/>
          <p:nvPr/>
        </p:nvSpPr>
        <p:spPr>
          <a:xfrm>
            <a:off x="3177634" y="700861"/>
            <a:ext cx="2003845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050">
                <a:latin typeface="Arial"/>
                <a:ea typeface="HY헤드라인M"/>
                <a:cs typeface="Arial"/>
              </a:rPr>
              <a:t>업무연락</a:t>
            </a:r>
          </a:p>
        </p:txBody>
      </p:sp>
      <p:sp>
        <p:nvSpPr>
          <p:cNvPr id="129" name="직사각형 128"/>
          <p:cNvSpPr/>
          <p:nvPr/>
        </p:nvSpPr>
        <p:spPr>
          <a:xfrm>
            <a:off x="3177634" y="2390868"/>
            <a:ext cx="2003845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</a:rPr>
              <a:t>Q&amp;A</a:t>
            </a:r>
            <a:endParaRPr lang="ko-KR" altLang="en-US" sz="1050">
              <a:latin typeface="Arial"/>
              <a:ea typeface="HY헤드라인M"/>
              <a:cs typeface="Arial"/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3177634" y="4391118"/>
            <a:ext cx="2003845" cy="232826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50">
                <a:latin typeface="Arial"/>
                <a:ea typeface="HY헤드라인M"/>
                <a:cs typeface="Arial"/>
              </a:rPr>
              <a:t>FAQ</a:t>
            </a:r>
            <a:endParaRPr lang="ko-KR" altLang="en-US" sz="1050">
              <a:latin typeface="Arial"/>
              <a:ea typeface="HY헤드라인M"/>
              <a:cs typeface="Arial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5355502" y="892589"/>
            <a:ext cx="3470511" cy="1379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endParaRPr lang="ko-KR" altLang="en-US">
              <a:latin typeface="Arial"/>
              <a:ea typeface="HY헤드라인M"/>
              <a:cs typeface="Arial"/>
            </a:endParaRPr>
          </a:p>
        </p:txBody>
      </p:sp>
      <p:sp>
        <p:nvSpPr>
          <p:cNvPr id="141" name="Text Box 4"/>
          <p:cNvSpPr txBox="1">
            <a:spLocks noChangeArrowheads="1"/>
          </p:cNvSpPr>
          <p:nvPr/>
        </p:nvSpPr>
        <p:spPr>
          <a:xfrm>
            <a:off x="5436096" y="1427050"/>
            <a:ext cx="1317129" cy="64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l" eaLnBrk="1" hangingPunct="1">
              <a:lnSpc>
                <a:spcPct val="120000"/>
              </a:lnSpc>
              <a:buFont typeface="Wingdings"/>
              <a:buChar char="§"/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받은 업무연락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조회 기능</a:t>
            </a:r>
          </a:p>
          <a:p>
            <a:pPr algn="l" eaLnBrk="1" hangingPunct="1">
              <a:lnSpc>
                <a:spcPct val="120000"/>
              </a:lnSpc>
              <a:buFont typeface="Wingdings"/>
              <a:buChar char="§"/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보낸 업무연락 조회 기능</a:t>
            </a:r>
          </a:p>
          <a:p>
            <a:pPr algn="l" eaLnBrk="1" hangingPunct="1">
              <a:lnSpc>
                <a:spcPct val="120000"/>
              </a:lnSpc>
              <a:buFont typeface="Wingdings"/>
              <a:buChar char="§"/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업무연락 작성 기능</a:t>
            </a:r>
          </a:p>
          <a:p>
            <a:pPr algn="l" eaLnBrk="1" hangingPunct="1">
              <a:lnSpc>
                <a:spcPct val="120000"/>
              </a:lnSpc>
              <a:buFont typeface="Wingdings"/>
              <a:buChar char="§"/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수신확인 기능</a:t>
            </a:r>
            <a:endParaRPr lang="en-US" altLang="ko-KR" sz="900">
              <a:latin typeface="Arial"/>
              <a:ea typeface="HY헤드라인M"/>
              <a:cs typeface="Arial"/>
            </a:endParaRPr>
          </a:p>
        </p:txBody>
      </p:sp>
      <p:sp>
        <p:nvSpPr>
          <p:cNvPr id="142" name="Text Box 4"/>
          <p:cNvSpPr txBox="1">
            <a:spLocks noChangeArrowheads="1"/>
          </p:cNvSpPr>
          <p:nvPr/>
        </p:nvSpPr>
        <p:spPr>
          <a:xfrm>
            <a:off x="5436097" y="978016"/>
            <a:ext cx="3256979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lnSpc>
                <a:spcPct val="120000"/>
              </a:lnSpc>
              <a:defRPr lang="ko-KR" altLang="en-US"/>
            </a:pPr>
            <a:r>
              <a:rPr lang="ko-KR" altLang="en-US" sz="1200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업무연락</a:t>
            </a:r>
            <a:endParaRPr lang="en-US" altLang="ko-KR" sz="1200">
              <a:solidFill>
                <a:srgbClr val="0070C0"/>
              </a:solidFill>
              <a:latin typeface="Arial"/>
              <a:ea typeface="HY헤드라인M"/>
              <a:cs typeface="Arial"/>
            </a:endParaRPr>
          </a:p>
        </p:txBody>
      </p:sp>
      <p:sp>
        <p:nvSpPr>
          <p:cNvPr id="143" name="Text Box 4"/>
          <p:cNvSpPr txBox="1">
            <a:spLocks noChangeArrowheads="1"/>
          </p:cNvSpPr>
          <p:nvPr/>
        </p:nvSpPr>
        <p:spPr>
          <a:xfrm>
            <a:off x="5438775" y="1222946"/>
            <a:ext cx="3114675" cy="1661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lnSpc>
                <a:spcPct val="120000"/>
              </a:lnSpc>
              <a:defRPr lang="ko-KR" altLang="en-US"/>
            </a:pPr>
            <a:r>
              <a:rPr lang="ko-KR" altLang="en-US" sz="900">
                <a:latin typeface="Arial"/>
                <a:ea typeface="HY헤드라인M"/>
                <a:cs typeface="Arial"/>
              </a:rPr>
              <a:t>보조사업자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지자체 담당자간의  상호 의사소통 채널 역할 담당</a:t>
            </a:r>
            <a:endParaRPr lang="en-US" altLang="ko-KR" sz="900">
              <a:latin typeface="Arial"/>
              <a:ea typeface="HY헤드라인M"/>
              <a:cs typeface="Arial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5355502" y="2664239"/>
            <a:ext cx="3470511" cy="1379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endParaRPr lang="ko-KR" altLang="en-US">
              <a:latin typeface="Arial"/>
              <a:ea typeface="HY헤드라인M"/>
              <a:cs typeface="Arial"/>
            </a:endParaRPr>
          </a:p>
        </p:txBody>
      </p:sp>
      <p:sp>
        <p:nvSpPr>
          <p:cNvPr id="145" name="Text Box 4"/>
          <p:cNvSpPr txBox="1">
            <a:spLocks noChangeArrowheads="1"/>
          </p:cNvSpPr>
          <p:nvPr/>
        </p:nvSpPr>
        <p:spPr>
          <a:xfrm>
            <a:off x="5436096" y="3373980"/>
            <a:ext cx="2469654" cy="3312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l" eaLnBrk="1" hangingPunct="1">
              <a:lnSpc>
                <a:spcPct val="120000"/>
              </a:lnSpc>
              <a:buFont typeface="Wingdings"/>
              <a:buChar char="§"/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행정문의 시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,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해당 지자체 담당자 답변</a:t>
            </a:r>
          </a:p>
          <a:p>
            <a:pPr algn="l" eaLnBrk="1" hangingPunct="1">
              <a:lnSpc>
                <a:spcPct val="120000"/>
              </a:lnSpc>
              <a:buFont typeface="Wingdings"/>
              <a:buChar char="§"/>
              <a:defRPr lang="ko-KR" altLang="en-US"/>
            </a:pPr>
            <a:r>
              <a:rPr lang="en-US" altLang="ko-KR" sz="900">
                <a:latin typeface="Arial"/>
                <a:ea typeface="HY헤드라인M"/>
                <a:cs typeface="Arial"/>
              </a:rPr>
              <a:t>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시스템 문의 시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, 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우리은행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우리카드 담당자 답변</a:t>
            </a:r>
            <a:endParaRPr lang="en-US" altLang="ko-KR" sz="900">
              <a:latin typeface="Arial"/>
              <a:ea typeface="HY헤드라인M"/>
              <a:cs typeface="Arial"/>
            </a:endParaRPr>
          </a:p>
        </p:txBody>
      </p:sp>
      <p:sp>
        <p:nvSpPr>
          <p:cNvPr id="146" name="Text Box 4"/>
          <p:cNvSpPr txBox="1">
            <a:spLocks noChangeArrowheads="1"/>
          </p:cNvSpPr>
          <p:nvPr/>
        </p:nvSpPr>
        <p:spPr>
          <a:xfrm>
            <a:off x="5436097" y="2924945"/>
            <a:ext cx="3256979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lnSpc>
                <a:spcPct val="120000"/>
              </a:lnSpc>
              <a:defRPr lang="ko-KR" altLang="en-US"/>
            </a:pPr>
            <a:r>
              <a:rPr lang="en-US" altLang="ko-KR" sz="1200" b="1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Q&amp;A</a:t>
            </a:r>
          </a:p>
        </p:txBody>
      </p:sp>
      <p:sp>
        <p:nvSpPr>
          <p:cNvPr id="147" name="Text Box 4"/>
          <p:cNvSpPr txBox="1">
            <a:spLocks noChangeArrowheads="1"/>
          </p:cNvSpPr>
          <p:nvPr/>
        </p:nvSpPr>
        <p:spPr>
          <a:xfrm>
            <a:off x="5438775" y="3169875"/>
            <a:ext cx="2628899" cy="15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lnSpc>
                <a:spcPct val="120000"/>
              </a:lnSpc>
              <a:defRPr lang="ko-KR" altLang="en-US"/>
            </a:pPr>
            <a:r>
              <a:rPr lang="ko-KR" altLang="en-US" sz="900">
                <a:latin typeface="Arial"/>
                <a:ea typeface="HY헤드라인M"/>
                <a:cs typeface="Arial"/>
              </a:rPr>
              <a:t>사업단위의 행정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시스템에 대한 문의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답변 역할 담당</a:t>
            </a:r>
            <a:endParaRPr lang="en-US" altLang="ko-KR" sz="900">
              <a:latin typeface="Arial"/>
              <a:ea typeface="HY헤드라인M"/>
              <a:cs typeface="Arial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5355502" y="4599175"/>
            <a:ext cx="3470511" cy="1379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endParaRPr lang="ko-KR" altLang="en-US">
              <a:latin typeface="Arial"/>
              <a:ea typeface="HY헤드라인M"/>
              <a:cs typeface="Arial"/>
            </a:endParaRPr>
          </a:p>
        </p:txBody>
      </p:sp>
      <p:sp>
        <p:nvSpPr>
          <p:cNvPr id="150" name="Text Box 4"/>
          <p:cNvSpPr txBox="1">
            <a:spLocks noChangeArrowheads="1"/>
          </p:cNvSpPr>
          <p:nvPr/>
        </p:nvSpPr>
        <p:spPr>
          <a:xfrm>
            <a:off x="5436097" y="4867897"/>
            <a:ext cx="3256979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lnSpc>
                <a:spcPct val="120000"/>
              </a:lnSpc>
              <a:defRPr lang="ko-KR" altLang="en-US"/>
            </a:pPr>
            <a:r>
              <a:rPr lang="en-US" altLang="ko-KR" sz="1200" b="1">
                <a:solidFill>
                  <a:srgbClr val="0070C0"/>
                </a:solidFill>
                <a:latin typeface="Arial"/>
                <a:ea typeface="HY헤드라인M"/>
                <a:cs typeface="Arial"/>
              </a:rPr>
              <a:t>FAQ</a:t>
            </a:r>
          </a:p>
        </p:txBody>
      </p:sp>
      <p:sp>
        <p:nvSpPr>
          <p:cNvPr id="151" name="Text Box 4"/>
          <p:cNvSpPr txBox="1">
            <a:spLocks noChangeArrowheads="1"/>
          </p:cNvSpPr>
          <p:nvPr/>
        </p:nvSpPr>
        <p:spPr>
          <a:xfrm>
            <a:off x="5436098" y="5112827"/>
            <a:ext cx="3222127" cy="3259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l" eaLnBrk="1" hangingPunct="1">
              <a:lnSpc>
                <a:spcPct val="120000"/>
              </a:lnSpc>
              <a:defRPr lang="ko-KR" altLang="en-US"/>
            </a:pPr>
            <a:r>
              <a:rPr lang="ko-KR" altLang="en-US" sz="900">
                <a:latin typeface="Arial"/>
                <a:ea typeface="HY헤드라인M"/>
                <a:cs typeface="Arial"/>
              </a:rPr>
              <a:t>보조사업자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900">
                <a:latin typeface="Arial"/>
                <a:ea typeface="HY헤드라인M"/>
                <a:cs typeface="Arial"/>
              </a:rPr>
              <a:t>지자체 담당자가 사업수행 중 자주하는 질문에 대한 </a:t>
            </a:r>
            <a:r>
              <a:rPr lang="en-US" altLang="ko-KR" sz="900">
                <a:latin typeface="Arial"/>
                <a:ea typeface="HY헤드라인M"/>
                <a:cs typeface="Arial"/>
              </a:rPr>
              <a:t/>
            </a:r>
            <a:br>
              <a:rPr lang="en-US" altLang="ko-KR" sz="900">
                <a:latin typeface="Arial"/>
                <a:ea typeface="HY헤드라인M"/>
                <a:cs typeface="Arial"/>
              </a:rPr>
            </a:br>
            <a:r>
              <a:rPr lang="ko-KR" altLang="en-US" sz="900">
                <a:latin typeface="Arial"/>
                <a:ea typeface="HY헤드라인M"/>
                <a:cs typeface="Arial"/>
              </a:rPr>
              <a:t>안내기능 제공</a:t>
            </a:r>
            <a:endParaRPr lang="en-US" altLang="ko-KR" sz="900">
              <a:latin typeface="Arial"/>
              <a:ea typeface="HY헤드라인M"/>
              <a:cs typeface="Arial"/>
            </a:endParaRPr>
          </a:p>
        </p:txBody>
      </p:sp>
      <p:grpSp>
        <p:nvGrpSpPr>
          <p:cNvPr id="2" name="Group 94"/>
          <p:cNvGrpSpPr/>
          <p:nvPr/>
        </p:nvGrpSpPr>
        <p:grpSpPr>
          <a:xfrm>
            <a:off x="25775" y="873578"/>
            <a:ext cx="2818035" cy="372919"/>
            <a:chOff x="2659" y="3238"/>
            <a:chExt cx="384" cy="119"/>
          </a:xfrm>
        </p:grpSpPr>
        <p:sp>
          <p:nvSpPr>
            <p:cNvPr id="154" name="Rectangle 95"/>
            <p:cNvSpPr>
              <a:spLocks noChangeArrowheads="1"/>
            </p:cNvSpPr>
            <p:nvPr/>
          </p:nvSpPr>
          <p:spPr>
            <a:xfrm>
              <a:off x="2659" y="3239"/>
              <a:ext cx="384" cy="118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B79E59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  <p:sp>
          <p:nvSpPr>
            <p:cNvPr id="155" name="Rectangle 96"/>
            <p:cNvSpPr>
              <a:spLocks noChangeArrowheads="1"/>
            </p:cNvSpPr>
            <p:nvPr/>
          </p:nvSpPr>
          <p:spPr>
            <a:xfrm>
              <a:off x="2659" y="3238"/>
              <a:ext cx="384" cy="118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C3BF77"/>
                </a:gs>
                <a:gs pos="100000">
                  <a:schemeClr val="bg1"/>
                </a:gs>
              </a:gsLst>
              <a:lin ang="0" scaled="1"/>
            </a:gradFill>
            <a:ln w="12700" algn="ctr">
              <a:noFill/>
              <a:miter/>
            </a:ln>
            <a:effectLst/>
          </p:spPr>
          <p:txBody>
            <a:bodyPr anchor="ctr">
              <a:spAutoFit/>
            </a:bodyPr>
            <a:lstStyle/>
            <a:p>
              <a:pPr>
                <a:defRPr lang="ko-KR"/>
              </a:pPr>
              <a:endParaRPr lang="ko-KR" altLang="en-US">
                <a:latin typeface="HY헤드라인M"/>
                <a:ea typeface="HY헤드라인M"/>
              </a:endParaRPr>
            </a:p>
          </p:txBody>
        </p:sp>
      </p:grpSp>
      <p:sp>
        <p:nvSpPr>
          <p:cNvPr id="156" name="Rectangle 121"/>
          <p:cNvSpPr>
            <a:spLocks noChangeArrowheads="1"/>
          </p:cNvSpPr>
          <p:nvPr/>
        </p:nvSpPr>
        <p:spPr>
          <a:xfrm>
            <a:off x="635263" y="868680"/>
            <a:ext cx="1559595" cy="53238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rgbClr val="000000"/>
                </a:solidFill>
                <a:latin typeface="나눔고딕 ExtraBold"/>
                <a:ea typeface="굴림"/>
                <a:cs typeface="+mn-cs"/>
              </a:defRPr>
            </a:lvl9pPr>
          </a:lstStyle>
          <a:p>
            <a:pPr algn="ctr" ea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5670709" algn="l"/>
              </a:tabLst>
              <a:defRPr lang="ko-KR"/>
            </a:pPr>
            <a:r>
              <a:rPr lang="ko-KR" altLang="en-US" sz="1200" spc="-148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Arial"/>
              </a:rPr>
              <a:t>지자체담당자  웹 서비스</a:t>
            </a:r>
            <a:endParaRPr lang="en-US" altLang="ko-KR" sz="1200" spc="-148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Arial"/>
            </a:endParaRPr>
          </a:p>
        </p:txBody>
      </p:sp>
      <p:sp>
        <p:nvSpPr>
          <p:cNvPr id="157" name="Text Box 4"/>
          <p:cNvSpPr txBox="1">
            <a:spLocks noChangeArrowheads="1"/>
          </p:cNvSpPr>
          <p:nvPr/>
        </p:nvSpPr>
        <p:spPr>
          <a:xfrm>
            <a:off x="1038225" y="3563413"/>
            <a:ext cx="1514475" cy="4062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lnSpc>
                <a:spcPct val="120000"/>
              </a:lnSpc>
              <a:defRPr lang="ko-KR" altLang="en-US"/>
            </a:pPr>
            <a:r>
              <a:rPr lang="ko-KR" altLang="en-US" sz="1100">
                <a:latin typeface="Arial"/>
                <a:ea typeface="HY헤드라인M"/>
                <a:cs typeface="Arial"/>
              </a:rPr>
              <a:t>지자체</a:t>
            </a:r>
            <a:r>
              <a:rPr lang="en-US" altLang="ko-KR" sz="1100">
                <a:latin typeface="Arial"/>
                <a:ea typeface="HY헤드라인M"/>
                <a:cs typeface="Arial"/>
              </a:rPr>
              <a:t>/</a:t>
            </a:r>
            <a:r>
              <a:rPr lang="ko-KR" altLang="en-US" sz="1100">
                <a:latin typeface="Arial"/>
                <a:ea typeface="HY헤드라인M"/>
                <a:cs typeface="Arial"/>
              </a:rPr>
              <a:t>보조사업자 간</a:t>
            </a:r>
            <a:r>
              <a:rPr lang="en-US" altLang="ko-KR" sz="1100">
                <a:latin typeface="Arial"/>
                <a:ea typeface="HY헤드라인M"/>
                <a:cs typeface="Arial"/>
              </a:rPr>
              <a:t/>
            </a:r>
            <a:br>
              <a:rPr lang="en-US" altLang="ko-KR" sz="1100">
                <a:latin typeface="Arial"/>
                <a:ea typeface="HY헤드라인M"/>
                <a:cs typeface="Arial"/>
              </a:rPr>
            </a:br>
            <a:r>
              <a:rPr lang="ko-KR" altLang="en-US" sz="1100">
                <a:latin typeface="Arial"/>
                <a:ea typeface="HY헤드라인M"/>
                <a:cs typeface="Arial"/>
              </a:rPr>
              <a:t>상호 의사소통 채널 강화</a:t>
            </a:r>
            <a:endParaRPr lang="en-US" altLang="ko-KR" sz="1100">
              <a:latin typeface="Arial"/>
              <a:ea typeface="HY헤드라인M"/>
              <a:cs typeface="Arial"/>
            </a:endParaRPr>
          </a:p>
        </p:txBody>
      </p:sp>
      <p:cxnSp>
        <p:nvCxnSpPr>
          <p:cNvPr id="158" name="직선 화살표 연결선 157"/>
          <p:cNvCxnSpPr>
            <a:endCxn id="161" idx="3"/>
          </p:cNvCxnSpPr>
          <p:nvPr/>
        </p:nvCxnSpPr>
        <p:spPr>
          <a:xfrm flipV="1">
            <a:off x="1736733" y="1375423"/>
            <a:ext cx="1390840" cy="1007855"/>
          </a:xfrm>
          <a:prstGeom prst="straightConnector1">
            <a:avLst/>
          </a:prstGeom>
          <a:ln w="28575">
            <a:solidFill>
              <a:srgbClr val="EE6F17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/>
          <p:cNvSpPr/>
          <p:nvPr/>
        </p:nvSpPr>
        <p:spPr>
          <a:xfrm>
            <a:off x="1233042" y="2191329"/>
            <a:ext cx="380223" cy="411908"/>
          </a:xfrm>
          <a:prstGeom prst="ellipse">
            <a:avLst/>
          </a:prstGeom>
          <a:noFill/>
          <a:ln w="57150">
            <a:solidFill>
              <a:srgbClr val="EE6F17"/>
            </a:solidFill>
          </a:ln>
          <a:effectLst>
            <a:outerShdw blurRad="40005" dist="20320" dir="5400000" algn="tl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black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7" name="타원 166"/>
          <p:cNvSpPr/>
          <p:nvPr/>
        </p:nvSpPr>
        <p:spPr>
          <a:xfrm>
            <a:off x="1127534" y="2074747"/>
            <a:ext cx="596089" cy="645763"/>
          </a:xfrm>
          <a:prstGeom prst="ellipse">
            <a:avLst/>
          </a:prstGeom>
          <a:noFill/>
          <a:ln w="57150">
            <a:solidFill>
              <a:srgbClr val="EE6F17"/>
            </a:solidFill>
          </a:ln>
          <a:effectLst>
            <a:outerShdw blurRad="40005" dist="20320" dir="5400000" algn="tl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black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69" name="직선 화살표 연결선 168"/>
          <p:cNvCxnSpPr/>
          <p:nvPr/>
        </p:nvCxnSpPr>
        <p:spPr>
          <a:xfrm>
            <a:off x="1736733" y="2383277"/>
            <a:ext cx="1439419" cy="2585257"/>
          </a:xfrm>
          <a:prstGeom prst="straightConnector1">
            <a:avLst/>
          </a:prstGeom>
          <a:ln w="28575">
            <a:solidFill>
              <a:srgbClr val="EE6F17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화살표 연결선 169"/>
          <p:cNvCxnSpPr/>
          <p:nvPr/>
        </p:nvCxnSpPr>
        <p:spPr>
          <a:xfrm>
            <a:off x="1737028" y="2388232"/>
            <a:ext cx="1330233" cy="0"/>
          </a:xfrm>
          <a:prstGeom prst="straightConnector1">
            <a:avLst/>
          </a:prstGeom>
          <a:ln w="28575">
            <a:solidFill>
              <a:srgbClr val="EE6F17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40"/>
          <p:cNvGrpSpPr/>
          <p:nvPr/>
        </p:nvGrpSpPr>
        <p:grpSpPr>
          <a:xfrm>
            <a:off x="314766" y="1355912"/>
            <a:ext cx="2229687" cy="1790435"/>
            <a:chOff x="340995" y="1355910"/>
            <a:chExt cx="2415493" cy="1790435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10620"/>
            <a:stretch>
              <a:fillRect/>
            </a:stretch>
          </p:blipFill>
          <p:spPr>
            <a:xfrm>
              <a:off x="344488" y="1355910"/>
              <a:ext cx="2412000" cy="1790435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39" name="Picture 2"/>
            <p:cNvPicPr>
              <a:picLocks noChangeArrowheads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340995" y="1365935"/>
              <a:ext cx="396000" cy="108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4" name="그룹 41"/>
          <p:cNvGrpSpPr/>
          <p:nvPr/>
        </p:nvGrpSpPr>
        <p:grpSpPr>
          <a:xfrm>
            <a:off x="314388" y="4221089"/>
            <a:ext cx="2226463" cy="1767040"/>
            <a:chOff x="340587" y="4221088"/>
            <a:chExt cx="2412000" cy="1767040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10620"/>
            <a:stretch>
              <a:fillRect/>
            </a:stretch>
          </p:blipFill>
          <p:spPr>
            <a:xfrm>
              <a:off x="340587" y="4221088"/>
              <a:ext cx="2412000" cy="176704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40" name="Picture 2"/>
            <p:cNvPicPr>
              <a:picLocks noChangeArrowheads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352877" y="4229477"/>
              <a:ext cx="396000" cy="108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5" name="그룹 45"/>
          <p:cNvGrpSpPr/>
          <p:nvPr/>
        </p:nvGrpSpPr>
        <p:grpSpPr>
          <a:xfrm>
            <a:off x="3176153" y="4697543"/>
            <a:ext cx="2032963" cy="1700835"/>
            <a:chOff x="3440831" y="4697541"/>
            <a:chExt cx="2202377" cy="1700835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/>
            <a:stretch>
              <a:fillRect/>
            </a:stretch>
          </p:blipFill>
          <p:spPr>
            <a:xfrm>
              <a:off x="3440831" y="4699824"/>
              <a:ext cx="2202377" cy="169855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43" name="Picture 2"/>
            <p:cNvPicPr>
              <a:picLocks noChangeArrowheads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3440872" y="4697541"/>
              <a:ext cx="360000" cy="108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6" name="그룹 44"/>
          <p:cNvGrpSpPr/>
          <p:nvPr/>
        </p:nvGrpSpPr>
        <p:grpSpPr>
          <a:xfrm>
            <a:off x="3176154" y="2708093"/>
            <a:ext cx="2025428" cy="1496514"/>
            <a:chOff x="3440832" y="2708093"/>
            <a:chExt cx="2194214" cy="1496514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/>
            <a:stretch>
              <a:fillRect/>
            </a:stretch>
          </p:blipFill>
          <p:spPr>
            <a:xfrm>
              <a:off x="3465518" y="2708093"/>
              <a:ext cx="2169528" cy="1496514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44" name="Picture 2"/>
            <p:cNvPicPr>
              <a:picLocks noChangeArrowheads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3440832" y="2722205"/>
              <a:ext cx="360000" cy="108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7" name="그룹 47"/>
          <p:cNvGrpSpPr/>
          <p:nvPr/>
        </p:nvGrpSpPr>
        <p:grpSpPr>
          <a:xfrm>
            <a:off x="3180673" y="979901"/>
            <a:ext cx="2020907" cy="1291990"/>
            <a:chOff x="3445728" y="979900"/>
            <a:chExt cx="2189316" cy="1291990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/>
            <a:stretch>
              <a:fillRect/>
            </a:stretch>
          </p:blipFill>
          <p:spPr>
            <a:xfrm>
              <a:off x="3465517" y="979900"/>
              <a:ext cx="2169527" cy="129199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/>
            </a:ln>
          </p:spPr>
        </p:pic>
        <p:pic>
          <p:nvPicPr>
            <p:cNvPr id="47" name="Picture 2"/>
            <p:cNvPicPr>
              <a:picLocks noChangeArrowheads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3445728" y="980728"/>
              <a:ext cx="360000" cy="1080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sp>
        <p:nvSpPr>
          <p:cNvPr id="161" name="타원 160"/>
          <p:cNvSpPr/>
          <p:nvPr/>
        </p:nvSpPr>
        <p:spPr>
          <a:xfrm>
            <a:off x="3071890" y="1023837"/>
            <a:ext cx="380223" cy="411908"/>
          </a:xfrm>
          <a:prstGeom prst="ellipse">
            <a:avLst/>
          </a:prstGeom>
          <a:noFill/>
          <a:ln w="57150">
            <a:solidFill>
              <a:srgbClr val="EE6F17"/>
            </a:solidFill>
          </a:ln>
          <a:effectLst>
            <a:outerShdw blurRad="40005" dist="20320" dir="5400000" algn="tl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black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2" name="타원 161"/>
          <p:cNvSpPr/>
          <p:nvPr/>
        </p:nvSpPr>
        <p:spPr>
          <a:xfrm>
            <a:off x="3071890" y="2272950"/>
            <a:ext cx="380223" cy="411908"/>
          </a:xfrm>
          <a:prstGeom prst="ellipse">
            <a:avLst/>
          </a:prstGeom>
          <a:noFill/>
          <a:ln w="57150">
            <a:solidFill>
              <a:srgbClr val="EE6F17"/>
            </a:solidFill>
          </a:ln>
          <a:effectLst>
            <a:outerShdw blurRad="40005" dist="20320" dir="5400000" algn="tl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black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5" name="타원 164"/>
          <p:cNvSpPr/>
          <p:nvPr/>
        </p:nvSpPr>
        <p:spPr>
          <a:xfrm>
            <a:off x="3071890" y="4893708"/>
            <a:ext cx="380223" cy="411908"/>
          </a:xfrm>
          <a:prstGeom prst="ellipse">
            <a:avLst/>
          </a:prstGeom>
          <a:noFill/>
          <a:ln w="57150">
            <a:solidFill>
              <a:srgbClr val="EE6F17"/>
            </a:solidFill>
          </a:ln>
          <a:effectLst>
            <a:outerShdw blurRad="40005" dist="20320" dir="5400000" algn="tl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 lang="ko-KR" altLang="en-US"/>
            </a:pPr>
            <a:endParaRPr lang="ko-KR" altLang="en-US" sz="1600">
              <a:solidFill>
                <a:prstClr val="black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879</Words>
  <Application>Microsoft Office PowerPoint</Application>
  <PresentationFormat>화면 슬라이드 쇼(4:3)</PresentationFormat>
  <Paragraphs>283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Company>이미지클래스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파워포인트 템플릿</dc:title>
  <dc:creator>피피티로</dc:creator>
  <dc:description>본 저작권은 이미지클래스에 있습니다.</dc:description>
  <cp:lastModifiedBy>서울시청</cp:lastModifiedBy>
  <cp:revision>800</cp:revision>
  <dcterms:created xsi:type="dcterms:W3CDTF">2009-12-01T13:21:56Z</dcterms:created>
  <dcterms:modified xsi:type="dcterms:W3CDTF">2014-04-23T01:05:44Z</dcterms:modified>
</cp:coreProperties>
</file>