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  <p:sldId id="261" r:id="rId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0F906F-353F-4476-A8D8-001FCEAF24F5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866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9909C5-04D7-4A3F-8FF6-FC9D6C1F03B3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231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5202D3-BD45-4D61-8C3E-339DBE47D191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327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C57B2B-F71E-4CDC-BE3E-530A87F01854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347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D31356-8177-4044-BF19-C4BCB46493F5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7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DA8DD8-0F77-4BD4-A18A-734457277351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892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21C9DF-6717-4A9C-92AE-320ECC876363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494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BAD638-F825-4C3C-92F3-31968C49724E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787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A6352-C962-4313-BEBA-977D39D4A47B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983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61933B-4A18-48EF-9A8A-73F2304EC64F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383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FE605-A57D-413E-A068-B52205C7BC04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4964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C0205A-EBC2-4E11-9E60-799038FEF476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985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351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1351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1351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34D8A9A-FA5C-4E6F-B29F-E7EB709045B5}" type="slidenum">
              <a:rPr kumimoji="1" lang="en-US" altLang="ko-K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824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6" descr="야외교육-마취시범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772816"/>
            <a:ext cx="5970747" cy="508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1" name="AutoShape 16"/>
          <p:cNvSpPr>
            <a:spLocks noChangeArrowheads="1"/>
          </p:cNvSpPr>
          <p:nvPr/>
        </p:nvSpPr>
        <p:spPr bwMode="gray">
          <a:xfrm>
            <a:off x="2195513" y="1412875"/>
            <a:ext cx="6769100" cy="2736850"/>
          </a:xfrm>
          <a:prstGeom prst="roundRect">
            <a:avLst>
              <a:gd name="adj" fmla="val 9093"/>
            </a:avLst>
          </a:prstGeom>
          <a:noFill/>
          <a:ln w="9525">
            <a:solidFill>
              <a:srgbClr val="B2B2B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kumimoji="1" lang="ko-KR" altLang="ko-KR">
              <a:solidFill>
                <a:srgbClr val="000000"/>
              </a:solidFill>
            </a:endParaRPr>
          </a:p>
        </p:txBody>
      </p:sp>
      <p:sp>
        <p:nvSpPr>
          <p:cNvPr id="2052" name="WordArt 8"/>
          <p:cNvSpPr>
            <a:spLocks noChangeArrowheads="1" noChangeShapeType="1" noTextEdit="1"/>
          </p:cNvSpPr>
          <p:nvPr/>
        </p:nvSpPr>
        <p:spPr bwMode="auto">
          <a:xfrm>
            <a:off x="6444208" y="2276872"/>
            <a:ext cx="2152972" cy="50442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00" kern="10" dirty="0" smtClean="0">
                <a:solidFill>
                  <a:schemeClr val="bg2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휴먼모음T"/>
                <a:ea typeface="휴먼모음T"/>
              </a:rPr>
              <a:t>강 동 소 방 서</a:t>
            </a:r>
            <a:endParaRPr kumimoji="1" lang="ko-KR" altLang="en-US" sz="1000" kern="10" dirty="0">
              <a:solidFill>
                <a:schemeClr val="bg2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휴먼모음T"/>
              <a:ea typeface="휴먼모음T"/>
            </a:endParaRPr>
          </a:p>
        </p:txBody>
      </p:sp>
      <p:sp>
        <p:nvSpPr>
          <p:cNvPr id="2053" name="WordArt 9"/>
          <p:cNvSpPr>
            <a:spLocks noChangeArrowheads="1" noChangeShapeType="1" noTextEdit="1"/>
          </p:cNvSpPr>
          <p:nvPr/>
        </p:nvSpPr>
        <p:spPr bwMode="auto">
          <a:xfrm>
            <a:off x="6667500" y="3819525"/>
            <a:ext cx="2152650" cy="2571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pt-BR" altLang="ko-KR" sz="2000" b="1" kern="10" dirty="0">
                <a:solidFill>
                  <a:srgbClr val="FF99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HY나무B"/>
                <a:ea typeface="HY나무B"/>
              </a:rPr>
              <a:t>D E C E M B E R 2 0 1 5</a:t>
            </a:r>
            <a:endParaRPr kumimoji="1" lang="ko-KR" altLang="en-US" sz="2000" b="1" kern="10" dirty="0">
              <a:solidFill>
                <a:srgbClr val="FF99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HY나무B"/>
              <a:ea typeface="HY나무B"/>
            </a:endParaRPr>
          </a:p>
        </p:txBody>
      </p:sp>
      <p:pic>
        <p:nvPicPr>
          <p:cNvPr id="2054" name="Picture 10" descr="협회로고-수정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5643563"/>
            <a:ext cx="2770188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WordArt 8"/>
          <p:cNvSpPr>
            <a:spLocks noChangeArrowheads="1" noChangeShapeType="1" noTextEdit="1"/>
          </p:cNvSpPr>
          <p:nvPr/>
        </p:nvSpPr>
        <p:spPr bwMode="auto">
          <a:xfrm>
            <a:off x="2699792" y="404664"/>
            <a:ext cx="3729980" cy="64807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00" kern="10" dirty="0" smtClean="0">
                <a:solidFill>
                  <a:srgbClr val="0070C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휴먼모음T"/>
                <a:ea typeface="휴먼모음T"/>
              </a:rPr>
              <a:t>동 물 구 조 교 육</a:t>
            </a:r>
            <a:endParaRPr kumimoji="1" lang="ko-KR" altLang="en-US" sz="1000" kern="10" dirty="0">
              <a:solidFill>
                <a:srgbClr val="0070C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휴먼모음T"/>
              <a:ea typeface="휴먼모음T"/>
            </a:endParaRPr>
          </a:p>
        </p:txBody>
      </p:sp>
    </p:spTree>
    <p:extLst>
      <p:ext uri="{BB962C8B-B14F-4D97-AF65-F5344CB8AC3E}">
        <p14:creationId xmlns:p14="http://schemas.microsoft.com/office/powerpoint/2010/main" val="19412816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utoShape 13"/>
          <p:cNvSpPr>
            <a:spLocks noChangeArrowheads="1"/>
          </p:cNvSpPr>
          <p:nvPr/>
        </p:nvSpPr>
        <p:spPr bwMode="gray">
          <a:xfrm rot="10800000">
            <a:off x="4970492" y="1268760"/>
            <a:ext cx="3816350" cy="5184576"/>
          </a:xfrm>
          <a:prstGeom prst="homePlate">
            <a:avLst>
              <a:gd name="adj" fmla="val 10935"/>
            </a:avLst>
          </a:prstGeom>
          <a:solidFill>
            <a:srgbClr val="DDDDDD">
              <a:alpha val="92940"/>
            </a:srgbClr>
          </a:solidFill>
          <a:ln w="9525" algn="ctr">
            <a:solidFill>
              <a:srgbClr val="C0C0C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ko-KR" altLang="en-US"/>
          </a:p>
        </p:txBody>
      </p:sp>
      <p:sp>
        <p:nvSpPr>
          <p:cNvPr id="4" name="AutoShape 16"/>
          <p:cNvSpPr>
            <a:spLocks noChangeArrowheads="1"/>
          </p:cNvSpPr>
          <p:nvPr/>
        </p:nvSpPr>
        <p:spPr bwMode="gray">
          <a:xfrm>
            <a:off x="214282" y="142876"/>
            <a:ext cx="8715436" cy="571480"/>
          </a:xfrm>
          <a:prstGeom prst="roundRect">
            <a:avLst>
              <a:gd name="adj" fmla="val 9093"/>
            </a:avLst>
          </a:prstGeom>
          <a:solidFill>
            <a:srgbClr val="0070C0"/>
          </a:solidFill>
          <a:ln w="12700" cmpd="sng">
            <a:noFill/>
            <a:prstDash val="solid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</a:rPr>
              <a:t>동물의 특성</a:t>
            </a:r>
            <a:endParaRPr lang="ko-KR" altLang="ko-KR" sz="2000" b="1" dirty="0">
              <a:solidFill>
                <a:schemeClr val="bg1"/>
              </a:solidFill>
            </a:endParaRPr>
          </a:p>
        </p:txBody>
      </p:sp>
      <p:sp>
        <p:nvSpPr>
          <p:cNvPr id="6" name="AutoShape 13"/>
          <p:cNvSpPr>
            <a:spLocks noChangeArrowheads="1"/>
          </p:cNvSpPr>
          <p:nvPr/>
        </p:nvSpPr>
        <p:spPr bwMode="gray">
          <a:xfrm>
            <a:off x="363538" y="1268760"/>
            <a:ext cx="3816350" cy="5184576"/>
          </a:xfrm>
          <a:prstGeom prst="homePlate">
            <a:avLst>
              <a:gd name="adj" fmla="val 10935"/>
            </a:avLst>
          </a:prstGeom>
          <a:solidFill>
            <a:srgbClr val="DDDDDD">
              <a:alpha val="92940"/>
            </a:srgbClr>
          </a:solidFill>
          <a:ln w="9525" algn="ctr">
            <a:solidFill>
              <a:srgbClr val="C0C0C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ko-KR" altLang="en-US"/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gray">
          <a:xfrm>
            <a:off x="420688" y="1340768"/>
            <a:ext cx="3335337" cy="461968"/>
          </a:xfrm>
          <a:prstGeom prst="rect">
            <a:avLst/>
          </a:prstGeom>
          <a:solidFill>
            <a:srgbClr val="3A4972"/>
          </a:solidFill>
          <a:ln w="9525" algn="ctr">
            <a:solidFill>
              <a:srgbClr val="1D528D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spcBef>
                <a:spcPct val="30000"/>
              </a:spcBef>
            </a:pPr>
            <a:r>
              <a:rPr kumimoji="0" lang="ko-KR" altLang="en-US" sz="1500" b="1" dirty="0" smtClean="0">
                <a:solidFill>
                  <a:srgbClr val="FFFFFF"/>
                </a:solidFill>
                <a:latin typeface="돋움" pitchFamily="50" charset="-127"/>
                <a:ea typeface="돋움" pitchFamily="50" charset="-127"/>
              </a:rPr>
              <a:t>유기동물</a:t>
            </a:r>
            <a:endParaRPr kumimoji="0" lang="ko-KR" altLang="en-US" sz="1500" b="1" dirty="0">
              <a:solidFill>
                <a:srgbClr val="FFFFFF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8" name="Rectangle 16"/>
          <p:cNvSpPr>
            <a:spLocks noChangeArrowheads="1"/>
          </p:cNvSpPr>
          <p:nvPr/>
        </p:nvSpPr>
        <p:spPr bwMode="auto">
          <a:xfrm>
            <a:off x="420688" y="1844824"/>
            <a:ext cx="3335337" cy="4536504"/>
          </a:xfrm>
          <a:prstGeom prst="rect">
            <a:avLst/>
          </a:prstGeom>
          <a:solidFill>
            <a:srgbClr val="FFFFFF"/>
          </a:solidFill>
          <a:ln w="12700">
            <a:solidFill>
              <a:srgbClr val="1D528D"/>
            </a:solidFill>
            <a:miter lim="800000"/>
            <a:headEnd/>
            <a:tailEnd/>
          </a:ln>
        </p:spPr>
        <p:txBody>
          <a:bodyPr lIns="108000" tIns="36000" rIns="36000" bIns="36000" anchor="ctr"/>
          <a:lstStyle/>
          <a:p>
            <a:pPr marL="139700" indent="-139700" latinLnBrk="0">
              <a:spcBef>
                <a:spcPct val="50000"/>
              </a:spcBef>
              <a:buSzPct val="85000"/>
              <a:buFont typeface="Wingdings" pitchFamily="2" charset="2"/>
              <a:buChar char="§"/>
            </a:pPr>
            <a:r>
              <a:rPr lang="ko-KR" altLang="en-US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관리자</a:t>
            </a:r>
            <a:r>
              <a:rPr lang="en-US" altLang="ko-KR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(</a:t>
            </a:r>
            <a:r>
              <a:rPr lang="ko-KR" altLang="en-US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친화력</a:t>
            </a:r>
            <a:r>
              <a:rPr lang="en-US" altLang="ko-KR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)</a:t>
            </a:r>
            <a:r>
              <a:rPr lang="ko-KR" altLang="en-US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 부재의 상태</a:t>
            </a:r>
            <a:endParaRPr lang="en-US" altLang="ko-KR" sz="1500" b="1" dirty="0" smtClean="0">
              <a:solidFill>
                <a:srgbClr val="1D528D"/>
              </a:solidFill>
              <a:latin typeface="Arial" charset="0"/>
              <a:ea typeface="돋움" pitchFamily="50" charset="-127"/>
            </a:endParaRPr>
          </a:p>
          <a:p>
            <a:pPr marL="139700" indent="-139700" latinLnBrk="0">
              <a:spcBef>
                <a:spcPct val="50000"/>
              </a:spcBef>
              <a:buSzPct val="85000"/>
              <a:buFont typeface="Wingdings" pitchFamily="2" charset="2"/>
              <a:buChar char="§"/>
            </a:pPr>
            <a:r>
              <a:rPr lang="ko-KR" altLang="en-US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사람을 경계하는 정도의 차이 존재</a:t>
            </a:r>
            <a:endParaRPr lang="en-US" altLang="ko-KR" sz="1500" b="1" dirty="0" smtClean="0">
              <a:solidFill>
                <a:srgbClr val="1D528D"/>
              </a:solidFill>
              <a:latin typeface="Arial" charset="0"/>
              <a:ea typeface="돋움" pitchFamily="50" charset="-127"/>
            </a:endParaRPr>
          </a:p>
          <a:p>
            <a:pPr marL="139700" indent="-139700" latinLnBrk="0">
              <a:spcBef>
                <a:spcPct val="50000"/>
              </a:spcBef>
              <a:buSzPct val="85000"/>
              <a:buFont typeface="Wingdings" pitchFamily="2" charset="2"/>
              <a:buChar char="§"/>
            </a:pPr>
            <a:r>
              <a:rPr lang="ko-KR" altLang="en-US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부상이나 상해의 정도에 따라 경계수준의 차이 발생</a:t>
            </a:r>
            <a:endParaRPr lang="en-US" altLang="ko-KR" sz="1500" b="1" dirty="0" smtClean="0">
              <a:solidFill>
                <a:srgbClr val="1D528D"/>
              </a:solidFill>
              <a:latin typeface="Arial" charset="0"/>
              <a:ea typeface="돋움" pitchFamily="50" charset="-127"/>
            </a:endParaRPr>
          </a:p>
          <a:p>
            <a:pPr marL="139700" indent="-139700" latinLnBrk="0">
              <a:spcBef>
                <a:spcPct val="50000"/>
              </a:spcBef>
              <a:buSzPct val="85000"/>
              <a:buFont typeface="Wingdings" pitchFamily="2" charset="2"/>
              <a:buChar char="§"/>
            </a:pPr>
            <a:r>
              <a:rPr lang="ko-KR" altLang="en-US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반응속도 사람보다 현저히 높음</a:t>
            </a:r>
            <a:endParaRPr lang="en-US" altLang="ko-KR" sz="1500" b="1" dirty="0" smtClean="0">
              <a:solidFill>
                <a:srgbClr val="1D528D"/>
              </a:solidFill>
              <a:latin typeface="Arial" charset="0"/>
              <a:ea typeface="돋움" pitchFamily="50" charset="-127"/>
            </a:endParaRPr>
          </a:p>
          <a:p>
            <a:pPr marL="139700" indent="-139700" latinLnBrk="0">
              <a:spcBef>
                <a:spcPct val="50000"/>
              </a:spcBef>
              <a:buSzPct val="85000"/>
              <a:buFont typeface="Wingdings" pitchFamily="2" charset="2"/>
              <a:buChar char="§"/>
            </a:pPr>
            <a:r>
              <a:rPr lang="ko-KR" altLang="en-US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개 </a:t>
            </a:r>
            <a:r>
              <a:rPr lang="en-US" altLang="ko-KR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: </a:t>
            </a:r>
            <a:r>
              <a:rPr lang="ko-KR" altLang="en-US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턱 관절 발달</a:t>
            </a:r>
            <a:endParaRPr lang="en-US" altLang="ko-KR" sz="1500" b="1" dirty="0" smtClean="0">
              <a:solidFill>
                <a:srgbClr val="1D528D"/>
              </a:solidFill>
              <a:latin typeface="Arial" charset="0"/>
              <a:ea typeface="돋움" pitchFamily="50" charset="-127"/>
            </a:endParaRPr>
          </a:p>
          <a:p>
            <a:pPr marL="139700" indent="-139700" latinLnBrk="0">
              <a:spcBef>
                <a:spcPct val="50000"/>
              </a:spcBef>
              <a:buSzPct val="85000"/>
              <a:buFont typeface="Wingdings" pitchFamily="2" charset="2"/>
              <a:buChar char="§"/>
            </a:pPr>
            <a:r>
              <a:rPr lang="ko-KR" altLang="en-US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고양이 </a:t>
            </a:r>
            <a:r>
              <a:rPr lang="en-US" altLang="ko-KR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: </a:t>
            </a:r>
            <a:r>
              <a:rPr lang="ko-KR" altLang="en-US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턱 관절 및 발톱발달</a:t>
            </a:r>
            <a:endParaRPr lang="en-US" altLang="ko-KR" sz="1500" b="1" dirty="0" smtClean="0">
              <a:solidFill>
                <a:srgbClr val="1D528D"/>
              </a:solidFill>
              <a:latin typeface="Arial" charset="0"/>
              <a:ea typeface="돋움" pitchFamily="50" charset="-127"/>
            </a:endParaRPr>
          </a:p>
          <a:p>
            <a:pPr marL="139700" indent="-139700" latinLnBrk="0">
              <a:spcBef>
                <a:spcPct val="50000"/>
              </a:spcBef>
              <a:buSzPct val="85000"/>
              <a:buFont typeface="Wingdings" pitchFamily="2" charset="2"/>
              <a:buChar char="§"/>
            </a:pPr>
            <a:r>
              <a:rPr lang="ko-KR" altLang="en-US" sz="1500" b="1" dirty="0" err="1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아이컨택</a:t>
            </a:r>
            <a:r>
              <a:rPr lang="ko-KR" altLang="en-US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 이후 반응으로 </a:t>
            </a:r>
            <a:r>
              <a:rPr lang="ko-KR" altLang="en-US" sz="1500" b="1" dirty="0" err="1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경계정도</a:t>
            </a:r>
            <a:r>
              <a:rPr lang="ko-KR" altLang="en-US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 파악가능</a:t>
            </a:r>
            <a:endParaRPr lang="en-US" altLang="ko-KR" sz="1500" b="1" dirty="0" smtClean="0">
              <a:solidFill>
                <a:srgbClr val="1D528D"/>
              </a:solidFill>
              <a:latin typeface="Arial" charset="0"/>
              <a:ea typeface="돋움" pitchFamily="50" charset="-127"/>
            </a:endParaRPr>
          </a:p>
          <a:p>
            <a:pPr marL="139700" indent="-139700" latinLnBrk="0">
              <a:spcBef>
                <a:spcPct val="50000"/>
              </a:spcBef>
              <a:buSzPct val="85000"/>
              <a:buFont typeface="Wingdings" pitchFamily="2" charset="2"/>
              <a:buChar char="§"/>
            </a:pPr>
            <a:r>
              <a:rPr lang="ko-KR" altLang="en-US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동물의 구분할 수 있는 사물 등을 통해 구조활동의 난이도 예측 가능</a:t>
            </a:r>
            <a:endParaRPr lang="en-US" altLang="ko-KR" sz="1500" b="1" dirty="0" smtClean="0">
              <a:solidFill>
                <a:srgbClr val="1D528D"/>
              </a:solidFill>
              <a:latin typeface="Arial" charset="0"/>
              <a:ea typeface="돋움" pitchFamily="50" charset="-127"/>
            </a:endParaRPr>
          </a:p>
          <a:p>
            <a:pPr marL="139700" indent="-139700" latinLnBrk="0">
              <a:spcBef>
                <a:spcPct val="50000"/>
              </a:spcBef>
              <a:buSzPct val="85000"/>
              <a:buFont typeface="Wingdings" pitchFamily="2" charset="2"/>
              <a:buChar char="§"/>
            </a:pPr>
            <a:r>
              <a:rPr lang="ko-KR" altLang="en-US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반복 된 구조활동으로 인한 스트레스 최소화 필요</a:t>
            </a:r>
            <a:endParaRPr lang="en-US" altLang="ko-KR" b="1" dirty="0">
              <a:solidFill>
                <a:srgbClr val="1D528D"/>
              </a:solidFill>
              <a:latin typeface="Arial" charset="0"/>
              <a:ea typeface="돋움" pitchFamily="50" charset="-127"/>
            </a:endParaRPr>
          </a:p>
        </p:txBody>
      </p:sp>
      <p:sp>
        <p:nvSpPr>
          <p:cNvPr id="9" name="AutoShape 18"/>
          <p:cNvSpPr>
            <a:spLocks noChangeArrowheads="1"/>
          </p:cNvSpPr>
          <p:nvPr/>
        </p:nvSpPr>
        <p:spPr bwMode="auto">
          <a:xfrm>
            <a:off x="3898900" y="3284984"/>
            <a:ext cx="1362075" cy="1038225"/>
          </a:xfrm>
          <a:prstGeom prst="hexagon">
            <a:avLst>
              <a:gd name="adj" fmla="val 27370"/>
              <a:gd name="vf" fmla="val 115470"/>
            </a:avLst>
          </a:prstGeom>
          <a:gradFill rotWithShape="0">
            <a:gsLst>
              <a:gs pos="0">
                <a:srgbClr val="B3AEBE"/>
              </a:gs>
              <a:gs pos="50000">
                <a:srgbClr val="B3AEBE">
                  <a:gamma/>
                  <a:tint val="0"/>
                  <a:invGamma/>
                </a:srgbClr>
              </a:gs>
              <a:gs pos="100000">
                <a:srgbClr val="B3AEBE"/>
              </a:gs>
            </a:gsLst>
            <a:lin ang="2700000" scaled="1"/>
          </a:gradFill>
          <a:ln w="9525">
            <a:solidFill>
              <a:srgbClr val="1D528D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ko-KR" altLang="en-US" sz="1400" b="1" dirty="0" smtClean="0">
                <a:solidFill>
                  <a:srgbClr val="000000"/>
                </a:solidFill>
                <a:latin typeface="Arial" pitchFamily="34" charset="0"/>
                <a:ea typeface="돋움" pitchFamily="50" charset="-127"/>
              </a:rPr>
              <a:t>유기동물 </a:t>
            </a:r>
            <a:endParaRPr lang="en-US" altLang="ko-KR" sz="1400" b="1" dirty="0" smtClean="0">
              <a:solidFill>
                <a:srgbClr val="000000"/>
              </a:solidFill>
              <a:latin typeface="Arial" pitchFamily="34" charset="0"/>
              <a:ea typeface="돋움" pitchFamily="50" charset="-127"/>
            </a:endParaRPr>
          </a:p>
          <a:p>
            <a:pPr algn="ctr">
              <a:defRPr/>
            </a:pPr>
            <a:r>
              <a:rPr lang="en-US" altLang="ko-KR" sz="1400" b="1" dirty="0" smtClean="0">
                <a:solidFill>
                  <a:srgbClr val="000000"/>
                </a:solidFill>
                <a:latin typeface="Arial" pitchFamily="34" charset="0"/>
                <a:ea typeface="돋움" pitchFamily="50" charset="-127"/>
              </a:rPr>
              <a:t>/ </a:t>
            </a:r>
          </a:p>
          <a:p>
            <a:pPr algn="ctr">
              <a:defRPr/>
            </a:pPr>
            <a:r>
              <a:rPr lang="ko-KR" altLang="en-US" sz="1400" b="1" dirty="0" smtClean="0">
                <a:solidFill>
                  <a:srgbClr val="000000"/>
                </a:solidFill>
                <a:latin typeface="Arial" pitchFamily="34" charset="0"/>
                <a:ea typeface="돋움" pitchFamily="50" charset="-127"/>
              </a:rPr>
              <a:t>야생동물</a:t>
            </a:r>
            <a:endParaRPr lang="ko-KR" altLang="en-US" sz="1400" b="1" dirty="0">
              <a:solidFill>
                <a:srgbClr val="000000"/>
              </a:solidFill>
              <a:latin typeface="Arial" pitchFamily="34" charset="0"/>
              <a:ea typeface="돋움" pitchFamily="50" charset="-127"/>
            </a:endParaRPr>
          </a:p>
        </p:txBody>
      </p:sp>
      <p:sp>
        <p:nvSpPr>
          <p:cNvPr id="11" name="AutoShape 16"/>
          <p:cNvSpPr>
            <a:spLocks noChangeArrowheads="1"/>
          </p:cNvSpPr>
          <p:nvPr/>
        </p:nvSpPr>
        <p:spPr bwMode="gray">
          <a:xfrm>
            <a:off x="179388" y="1071546"/>
            <a:ext cx="8785225" cy="5643602"/>
          </a:xfrm>
          <a:prstGeom prst="roundRect">
            <a:avLst>
              <a:gd name="adj" fmla="val 9093"/>
            </a:avLst>
          </a:prstGeom>
          <a:noFill/>
          <a:ln w="9525">
            <a:solidFill>
              <a:srgbClr val="B2B2B2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pPr algn="r"/>
            <a:endParaRPr lang="ko-KR" altLang="ko-KR"/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gray">
          <a:xfrm>
            <a:off x="5413127" y="1340768"/>
            <a:ext cx="3335337" cy="461968"/>
          </a:xfrm>
          <a:prstGeom prst="rect">
            <a:avLst/>
          </a:prstGeom>
          <a:solidFill>
            <a:srgbClr val="3A4972"/>
          </a:solidFill>
          <a:ln w="9525" algn="ctr">
            <a:solidFill>
              <a:srgbClr val="1D528D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spcBef>
                <a:spcPct val="30000"/>
              </a:spcBef>
            </a:pPr>
            <a:r>
              <a:rPr lang="ko-KR" altLang="en-US" sz="1500" b="1" dirty="0" smtClean="0">
                <a:solidFill>
                  <a:srgbClr val="FFFFFF"/>
                </a:solidFill>
                <a:latin typeface="돋움" pitchFamily="50" charset="-127"/>
                <a:ea typeface="돋움" pitchFamily="50" charset="-127"/>
              </a:rPr>
              <a:t>야생동</a:t>
            </a:r>
            <a:r>
              <a:rPr lang="ko-KR" altLang="en-US" sz="1500" b="1" dirty="0">
                <a:solidFill>
                  <a:srgbClr val="FFFFFF"/>
                </a:solidFill>
                <a:latin typeface="돋움" pitchFamily="50" charset="-127"/>
                <a:ea typeface="돋움" pitchFamily="50" charset="-127"/>
              </a:rPr>
              <a:t>물</a:t>
            </a:r>
            <a:endParaRPr kumimoji="0" lang="ko-KR" altLang="en-US" sz="1500" b="1" dirty="0">
              <a:solidFill>
                <a:srgbClr val="FFFFFF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5413127" y="1844824"/>
            <a:ext cx="3335337" cy="4536504"/>
          </a:xfrm>
          <a:prstGeom prst="rect">
            <a:avLst/>
          </a:prstGeom>
          <a:solidFill>
            <a:srgbClr val="FFFFFF"/>
          </a:solidFill>
          <a:ln w="12700">
            <a:solidFill>
              <a:srgbClr val="1D528D"/>
            </a:solidFill>
            <a:miter lim="800000"/>
            <a:headEnd/>
            <a:tailEnd/>
          </a:ln>
        </p:spPr>
        <p:txBody>
          <a:bodyPr lIns="108000" tIns="36000" rIns="36000" bIns="36000" anchor="ctr"/>
          <a:lstStyle/>
          <a:p>
            <a:pPr marL="139700" indent="-139700" latinLnBrk="0">
              <a:spcBef>
                <a:spcPct val="50000"/>
              </a:spcBef>
              <a:buSzPct val="85000"/>
              <a:buFont typeface="Wingdings" pitchFamily="2" charset="2"/>
              <a:buChar char="§"/>
            </a:pPr>
            <a:r>
              <a:rPr lang="ko-KR" altLang="en-US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상대적으로 사람에 대한 친화력 없음</a:t>
            </a:r>
            <a:endParaRPr lang="en-US" altLang="ko-KR" sz="1500" b="1" dirty="0" smtClean="0">
              <a:solidFill>
                <a:srgbClr val="1D528D"/>
              </a:solidFill>
              <a:latin typeface="Arial" charset="0"/>
              <a:ea typeface="돋움" pitchFamily="50" charset="-127"/>
            </a:endParaRPr>
          </a:p>
          <a:p>
            <a:pPr marL="139700" indent="-139700" latinLnBrk="0">
              <a:spcBef>
                <a:spcPct val="50000"/>
              </a:spcBef>
              <a:buSzPct val="85000"/>
              <a:buFont typeface="Wingdings" pitchFamily="2" charset="2"/>
              <a:buChar char="§"/>
            </a:pPr>
            <a:r>
              <a:rPr lang="ko-KR" altLang="en-US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사람을 공포의 대상으로 인식</a:t>
            </a:r>
            <a:endParaRPr lang="en-US" altLang="ko-KR" sz="1500" b="1" dirty="0" smtClean="0">
              <a:solidFill>
                <a:srgbClr val="1D528D"/>
              </a:solidFill>
              <a:latin typeface="Arial" charset="0"/>
              <a:ea typeface="돋움" pitchFamily="50" charset="-127"/>
            </a:endParaRPr>
          </a:p>
          <a:p>
            <a:pPr marL="139700" indent="-139700" latinLnBrk="0">
              <a:spcBef>
                <a:spcPct val="50000"/>
              </a:spcBef>
              <a:buSzPct val="85000"/>
              <a:buFont typeface="Wingdings" pitchFamily="2" charset="2"/>
              <a:buChar char="§"/>
            </a:pPr>
            <a:r>
              <a:rPr lang="ko-KR" altLang="en-US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사람이 접근 시 극도의 흥분상태</a:t>
            </a:r>
            <a:endParaRPr lang="en-US" altLang="ko-KR" sz="1500" b="1" dirty="0" smtClean="0">
              <a:solidFill>
                <a:srgbClr val="1D528D"/>
              </a:solidFill>
              <a:latin typeface="Arial" charset="0"/>
              <a:ea typeface="돋움" pitchFamily="50" charset="-127"/>
            </a:endParaRPr>
          </a:p>
          <a:p>
            <a:pPr marL="139700" indent="-139700" latinLnBrk="0">
              <a:spcBef>
                <a:spcPct val="50000"/>
              </a:spcBef>
              <a:buSzPct val="85000"/>
              <a:buFont typeface="Wingdings" pitchFamily="2" charset="2"/>
              <a:buChar char="§"/>
            </a:pPr>
            <a:r>
              <a:rPr lang="ko-KR" altLang="en-US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시야차단을 통하여 흥분상태 조절 가능</a:t>
            </a:r>
            <a:endParaRPr lang="en-US" altLang="ko-KR" sz="1500" b="1" dirty="0" smtClean="0">
              <a:solidFill>
                <a:srgbClr val="1D528D"/>
              </a:solidFill>
              <a:latin typeface="Arial" charset="0"/>
              <a:ea typeface="돋움" pitchFamily="50" charset="-127"/>
            </a:endParaRPr>
          </a:p>
          <a:p>
            <a:pPr marL="139700" indent="-139700" latinLnBrk="0">
              <a:spcBef>
                <a:spcPct val="50000"/>
              </a:spcBef>
              <a:buSzPct val="85000"/>
              <a:buFont typeface="Wingdings" pitchFamily="2" charset="2"/>
              <a:buChar char="§"/>
            </a:pPr>
            <a:r>
              <a:rPr lang="ko-KR" altLang="en-US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너구리 </a:t>
            </a:r>
            <a:r>
              <a:rPr lang="en-US" altLang="ko-KR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: </a:t>
            </a:r>
            <a:r>
              <a:rPr lang="ko-KR" altLang="en-US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턱 관절 발달</a:t>
            </a:r>
            <a:endParaRPr lang="en-US" altLang="ko-KR" sz="1500" b="1" dirty="0" smtClean="0">
              <a:solidFill>
                <a:srgbClr val="1D528D"/>
              </a:solidFill>
              <a:latin typeface="Arial" charset="0"/>
              <a:ea typeface="돋움" pitchFamily="50" charset="-127"/>
            </a:endParaRPr>
          </a:p>
          <a:p>
            <a:pPr latinLnBrk="0">
              <a:spcBef>
                <a:spcPct val="50000"/>
              </a:spcBef>
              <a:buSzPct val="85000"/>
            </a:pPr>
            <a:r>
              <a:rPr lang="en-US" altLang="ko-KR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                </a:t>
            </a:r>
            <a:r>
              <a:rPr lang="ko-KR" altLang="en-US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낮은 포복의 형태로 이동</a:t>
            </a:r>
            <a:endParaRPr lang="en-US" altLang="ko-KR" sz="1500" b="1" dirty="0" smtClean="0">
              <a:solidFill>
                <a:srgbClr val="1D528D"/>
              </a:solidFill>
              <a:latin typeface="Arial" charset="0"/>
              <a:ea typeface="돋움" pitchFamily="50" charset="-127"/>
            </a:endParaRPr>
          </a:p>
          <a:p>
            <a:pPr marL="139700" indent="-139700" latinLnBrk="0">
              <a:spcBef>
                <a:spcPct val="50000"/>
              </a:spcBef>
              <a:buSzPct val="85000"/>
              <a:buFont typeface="Wingdings" pitchFamily="2" charset="2"/>
              <a:buChar char="§"/>
            </a:pPr>
            <a:r>
              <a:rPr lang="ko-KR" altLang="en-US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고라니 </a:t>
            </a:r>
            <a:r>
              <a:rPr lang="en-US" altLang="ko-KR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: </a:t>
            </a:r>
            <a:r>
              <a:rPr lang="ko-KR" altLang="en-US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후지 발달</a:t>
            </a:r>
            <a:r>
              <a:rPr lang="en-US" altLang="ko-KR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(</a:t>
            </a:r>
            <a:r>
              <a:rPr lang="ko-KR" altLang="en-US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파괴력 경비</a:t>
            </a:r>
            <a:r>
              <a:rPr lang="en-US" altLang="ko-KR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)</a:t>
            </a:r>
          </a:p>
          <a:p>
            <a:pPr latinLnBrk="0">
              <a:spcBef>
                <a:spcPct val="50000"/>
              </a:spcBef>
              <a:buSzPct val="85000"/>
            </a:pPr>
            <a:r>
              <a:rPr lang="en-US" altLang="ko-KR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                 </a:t>
            </a:r>
            <a:r>
              <a:rPr lang="ko-KR" altLang="en-US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럭비공의 형태로 이동</a:t>
            </a:r>
            <a:endParaRPr lang="en-US" altLang="ko-KR" sz="1500" b="1" dirty="0" smtClean="0">
              <a:solidFill>
                <a:srgbClr val="1D528D"/>
              </a:solidFill>
              <a:latin typeface="Arial" charset="0"/>
              <a:ea typeface="돋움" pitchFamily="50" charset="-127"/>
            </a:endParaRPr>
          </a:p>
          <a:p>
            <a:pPr marL="139700" indent="-139700" latinLnBrk="0">
              <a:spcBef>
                <a:spcPct val="50000"/>
              </a:spcBef>
              <a:buSzPct val="85000"/>
              <a:buFont typeface="Wingdings" pitchFamily="2" charset="2"/>
              <a:buChar char="§"/>
            </a:pPr>
            <a:r>
              <a:rPr lang="ko-KR" altLang="en-US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멧돼지 </a:t>
            </a:r>
            <a:r>
              <a:rPr lang="en-US" altLang="ko-KR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: </a:t>
            </a:r>
            <a:r>
              <a:rPr lang="ko-KR" altLang="en-US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공격대상으로 돌진</a:t>
            </a:r>
            <a:endParaRPr lang="en-US" altLang="ko-KR" sz="1500" b="1" dirty="0" smtClean="0">
              <a:solidFill>
                <a:srgbClr val="1D528D"/>
              </a:solidFill>
              <a:latin typeface="Arial" charset="0"/>
              <a:ea typeface="돋움" pitchFamily="50" charset="-127"/>
            </a:endParaRPr>
          </a:p>
          <a:p>
            <a:pPr latinLnBrk="0">
              <a:spcBef>
                <a:spcPct val="50000"/>
              </a:spcBef>
              <a:buSzPct val="85000"/>
            </a:pPr>
            <a:r>
              <a:rPr lang="en-US" altLang="ko-KR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                 </a:t>
            </a:r>
            <a:r>
              <a:rPr lang="ko-KR" altLang="en-US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가동할 만한 추진력 발생</a:t>
            </a:r>
            <a:endParaRPr lang="en-US" altLang="ko-KR" sz="1500" b="1" dirty="0" smtClean="0">
              <a:solidFill>
                <a:srgbClr val="1D528D"/>
              </a:solidFill>
              <a:latin typeface="Arial" charset="0"/>
              <a:ea typeface="돋움" pitchFamily="50" charset="-127"/>
            </a:endParaRPr>
          </a:p>
          <a:p>
            <a:pPr marL="139700" indent="-139700" latinLnBrk="0">
              <a:spcBef>
                <a:spcPct val="50000"/>
              </a:spcBef>
              <a:buSzPct val="85000"/>
              <a:buFont typeface="Wingdings" pitchFamily="2" charset="2"/>
              <a:buChar char="§"/>
            </a:pPr>
            <a:r>
              <a:rPr lang="ko-KR" altLang="en-US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조    류 </a:t>
            </a:r>
            <a:r>
              <a:rPr lang="en-US" altLang="ko-KR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: </a:t>
            </a:r>
            <a:r>
              <a:rPr lang="ko-KR" altLang="en-US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부리 공격 </a:t>
            </a:r>
            <a:r>
              <a:rPr lang="ko-KR" altLang="en-US" sz="1500" b="1" dirty="0" smtClean="0">
                <a:solidFill>
                  <a:srgbClr val="1D528D"/>
                </a:solidFill>
                <a:latin typeface="Arial" charset="0"/>
                <a:ea typeface="돋움" pitchFamily="50" charset="-127"/>
              </a:rPr>
              <a:t> </a:t>
            </a:r>
            <a:endParaRPr lang="en-US" altLang="ko-KR" sz="1500" b="1" dirty="0">
              <a:solidFill>
                <a:srgbClr val="1D528D"/>
              </a:solidFill>
              <a:latin typeface="Arial" charset="0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228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utoShape 16"/>
          <p:cNvSpPr>
            <a:spLocks noChangeArrowheads="1"/>
          </p:cNvSpPr>
          <p:nvPr/>
        </p:nvSpPr>
        <p:spPr bwMode="gray">
          <a:xfrm>
            <a:off x="214282" y="142876"/>
            <a:ext cx="8715436" cy="571480"/>
          </a:xfrm>
          <a:prstGeom prst="roundRect">
            <a:avLst>
              <a:gd name="adj" fmla="val 9093"/>
            </a:avLst>
          </a:prstGeom>
          <a:solidFill>
            <a:srgbClr val="0070C0"/>
          </a:solidFill>
          <a:ln w="12700" cmpd="sng">
            <a:noFill/>
            <a:prstDash val="solid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</a:rPr>
              <a:t>동물구조 요령</a:t>
            </a:r>
            <a:endParaRPr lang="ko-KR" altLang="ko-KR" sz="2000" b="1" dirty="0">
              <a:solidFill>
                <a:schemeClr val="bg1"/>
              </a:solidFill>
            </a:endParaRPr>
          </a:p>
        </p:txBody>
      </p:sp>
      <p:sp>
        <p:nvSpPr>
          <p:cNvPr id="24" name="AutoShape 45"/>
          <p:cNvSpPr>
            <a:spLocks noChangeArrowheads="1"/>
          </p:cNvSpPr>
          <p:nvPr/>
        </p:nvSpPr>
        <p:spPr bwMode="auto">
          <a:xfrm>
            <a:off x="214282" y="908720"/>
            <a:ext cx="1725613" cy="1830164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EAEAEA"/>
              </a:gs>
              <a:gs pos="100000">
                <a:srgbClr val="FFFFFF"/>
              </a:gs>
            </a:gsLst>
            <a:lin ang="5400000" scaled="1"/>
          </a:gradFill>
          <a:ln w="9525" algn="ctr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54000" tIns="46800" rIns="54000" bIns="46800" anchor="ctr"/>
          <a:lstStyle/>
          <a:p>
            <a:pPr algn="ctr" defTabSz="839788" latinLnBrk="0"/>
            <a:r>
              <a:rPr lang="ko-KR" altLang="en-US" sz="1500" b="1" dirty="0" smtClean="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rPr>
              <a:t>개 </a:t>
            </a:r>
            <a:r>
              <a:rPr lang="en-US" altLang="ko-KR" sz="1500" b="1" dirty="0" smtClean="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rPr>
              <a:t>(</a:t>
            </a:r>
            <a:r>
              <a:rPr lang="ko-KR" altLang="en-US" sz="1500" b="1" dirty="0" err="1" smtClean="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rPr>
              <a:t>방견</a:t>
            </a:r>
            <a:r>
              <a:rPr lang="en-US" altLang="ko-KR" sz="1500" b="1" dirty="0" smtClean="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rPr>
              <a:t>)</a:t>
            </a:r>
            <a:endParaRPr lang="ko-KR" altLang="en-US" sz="1500" b="1" dirty="0">
              <a:solidFill>
                <a:srgbClr val="000000"/>
              </a:solidFill>
              <a:latin typeface="Arial" pitchFamily="34" charset="0"/>
              <a:ea typeface="돋움" pitchFamily="50" charset="-127"/>
              <a:cs typeface="Arial" pitchFamily="34" charset="0"/>
            </a:endParaRPr>
          </a:p>
        </p:txBody>
      </p:sp>
      <p:sp>
        <p:nvSpPr>
          <p:cNvPr id="25" name="Rectangle 47"/>
          <p:cNvSpPr>
            <a:spLocks noChangeArrowheads="1"/>
          </p:cNvSpPr>
          <p:nvPr/>
        </p:nvSpPr>
        <p:spPr bwMode="auto">
          <a:xfrm>
            <a:off x="2082770" y="934120"/>
            <a:ext cx="6846948" cy="1804764"/>
          </a:xfrm>
          <a:prstGeom prst="rect">
            <a:avLst/>
          </a:prstGeom>
          <a:solidFill>
            <a:srgbClr val="FFFFFF"/>
          </a:solidFill>
          <a:ln w="3175" algn="ctr">
            <a:solidFill>
              <a:srgbClr val="808080"/>
            </a:solidFill>
            <a:miter lim="800000"/>
            <a:headEnd/>
            <a:tailEnd/>
          </a:ln>
        </p:spPr>
        <p:txBody>
          <a:bodyPr lIns="162000" tIns="90000" rIns="90000" bIns="90000" anchor="ctr"/>
          <a:lstStyle/>
          <a:p>
            <a:pPr marL="114300" indent="-114300" eaLnBrk="0" latinLnBrk="0" hangingPunct="0">
              <a:lnSpc>
                <a:spcPct val="110000"/>
              </a:lnSpc>
              <a:buClr>
                <a:srgbClr val="328030"/>
              </a:buClr>
              <a:buFontTx/>
              <a:buChar char="•"/>
            </a:pPr>
            <a:r>
              <a:rPr lang="ko-KR" altLang="en-US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음성적으로 구조활동 전개</a:t>
            </a:r>
            <a:endParaRPr lang="en-US" altLang="ko-KR" sz="1500" b="1" dirty="0" smtClean="0">
              <a:solidFill>
                <a:srgbClr val="4D4D4D"/>
              </a:solidFill>
              <a:latin typeface="Arial" pitchFamily="34" charset="0"/>
              <a:ea typeface="돋움" pitchFamily="50" charset="-127"/>
            </a:endParaRPr>
          </a:p>
          <a:p>
            <a:pPr marL="114300" indent="-114300" eaLnBrk="0" latinLnBrk="0" hangingPunct="0">
              <a:lnSpc>
                <a:spcPct val="110000"/>
              </a:lnSpc>
              <a:buClr>
                <a:srgbClr val="328030"/>
              </a:buClr>
              <a:buFontTx/>
              <a:buChar char="•"/>
            </a:pPr>
            <a:r>
              <a:rPr lang="ko-KR" altLang="en-US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운동신경의 월등한 차이를 인정하고 구조활동 전개</a:t>
            </a:r>
            <a:endParaRPr lang="en-US" altLang="ko-KR" sz="1500" b="1" dirty="0" smtClean="0">
              <a:solidFill>
                <a:srgbClr val="4D4D4D"/>
              </a:solidFill>
              <a:latin typeface="Arial" pitchFamily="34" charset="0"/>
              <a:ea typeface="돋움" pitchFamily="50" charset="-127"/>
            </a:endParaRPr>
          </a:p>
          <a:p>
            <a:pPr marL="114300" indent="-114300" eaLnBrk="0" latinLnBrk="0" hangingPunct="0">
              <a:lnSpc>
                <a:spcPct val="110000"/>
              </a:lnSpc>
              <a:buClr>
                <a:srgbClr val="328030"/>
              </a:buClr>
              <a:buFontTx/>
              <a:buChar char="•"/>
            </a:pPr>
            <a:r>
              <a:rPr lang="ko-KR" altLang="en-US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자석의 </a:t>
            </a:r>
            <a:r>
              <a:rPr lang="en-US" altLang="ko-KR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N(S)</a:t>
            </a:r>
            <a:r>
              <a:rPr lang="ko-KR" altLang="en-US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극과 </a:t>
            </a:r>
            <a:r>
              <a:rPr lang="en-US" altLang="ko-KR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N(S)</a:t>
            </a:r>
            <a:r>
              <a:rPr lang="ko-KR" altLang="en-US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극의 원리 인식필요</a:t>
            </a:r>
            <a:endParaRPr lang="en-US" altLang="ko-KR" sz="1500" b="1" dirty="0" smtClean="0">
              <a:solidFill>
                <a:srgbClr val="4D4D4D"/>
              </a:solidFill>
              <a:latin typeface="Arial" pitchFamily="34" charset="0"/>
              <a:ea typeface="돋움" pitchFamily="50" charset="-127"/>
            </a:endParaRPr>
          </a:p>
          <a:p>
            <a:pPr marL="114300" indent="-114300" eaLnBrk="0" latinLnBrk="0" hangingPunct="0">
              <a:lnSpc>
                <a:spcPct val="110000"/>
              </a:lnSpc>
              <a:buClr>
                <a:srgbClr val="328030"/>
              </a:buClr>
              <a:buFontTx/>
              <a:buChar char="•"/>
            </a:pPr>
            <a:r>
              <a:rPr lang="ko-KR" altLang="en-US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마취장비 활용 시 해당개체의 이동경로 파악 필요</a:t>
            </a:r>
            <a:endParaRPr lang="en-US" altLang="ko-KR" sz="1500" b="1" dirty="0" smtClean="0">
              <a:solidFill>
                <a:srgbClr val="4D4D4D"/>
              </a:solidFill>
              <a:latin typeface="Arial" pitchFamily="34" charset="0"/>
              <a:ea typeface="돋움" pitchFamily="50" charset="-127"/>
            </a:endParaRPr>
          </a:p>
          <a:p>
            <a:pPr marL="114300" indent="-114300" eaLnBrk="0" latinLnBrk="0" hangingPunct="0">
              <a:lnSpc>
                <a:spcPct val="110000"/>
              </a:lnSpc>
              <a:buClr>
                <a:srgbClr val="328030"/>
              </a:buClr>
              <a:buFontTx/>
              <a:buChar char="•"/>
            </a:pPr>
            <a:r>
              <a:rPr kumimoji="0" lang="ko-KR" altLang="en-US" sz="1500" b="1" dirty="0" err="1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입마개</a:t>
            </a:r>
            <a:r>
              <a:rPr kumimoji="0" lang="ko-KR" altLang="en-US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 등을 통하여 구조자의 안전확보</a:t>
            </a:r>
            <a:endParaRPr kumimoji="0" lang="en-US" altLang="ko-KR" sz="1500" b="1" dirty="0" smtClean="0">
              <a:solidFill>
                <a:srgbClr val="4D4D4D"/>
              </a:solidFill>
              <a:latin typeface="Arial" pitchFamily="34" charset="0"/>
              <a:ea typeface="돋움" pitchFamily="50" charset="-127"/>
            </a:endParaRPr>
          </a:p>
          <a:p>
            <a:pPr marL="114300" indent="-114300" eaLnBrk="0" latinLnBrk="0" hangingPunct="0">
              <a:lnSpc>
                <a:spcPct val="110000"/>
              </a:lnSpc>
              <a:buClr>
                <a:srgbClr val="328030"/>
              </a:buClr>
              <a:buFontTx/>
              <a:buChar char="•"/>
            </a:pPr>
            <a:r>
              <a:rPr lang="ko-KR" altLang="en-US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현장상황 파악 후 적절한 구조장비 적극 활용</a:t>
            </a:r>
            <a:r>
              <a:rPr lang="en-US" altLang="ko-KR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(</a:t>
            </a:r>
            <a:r>
              <a:rPr lang="ko-KR" altLang="en-US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올가미</a:t>
            </a:r>
            <a:r>
              <a:rPr lang="en-US" altLang="ko-KR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, </a:t>
            </a:r>
            <a:r>
              <a:rPr lang="ko-KR" altLang="en-US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뜰채</a:t>
            </a:r>
            <a:r>
              <a:rPr lang="en-US" altLang="ko-KR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, </a:t>
            </a:r>
            <a:r>
              <a:rPr lang="ko-KR" altLang="en-US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마취장비 등</a:t>
            </a:r>
            <a:r>
              <a:rPr lang="en-US" altLang="ko-KR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)</a:t>
            </a:r>
            <a:endParaRPr kumimoji="0" lang="en-US" altLang="ko-KR" sz="1500" b="1" dirty="0">
              <a:solidFill>
                <a:srgbClr val="4D4D4D"/>
              </a:solidFill>
              <a:latin typeface="Arial" pitchFamily="34" charset="0"/>
              <a:ea typeface="돋움" pitchFamily="50" charset="-127"/>
            </a:endParaRPr>
          </a:p>
        </p:txBody>
      </p:sp>
      <p:sp>
        <p:nvSpPr>
          <p:cNvPr id="28" name="AutoShape 45"/>
          <p:cNvSpPr>
            <a:spLocks noChangeArrowheads="1"/>
          </p:cNvSpPr>
          <p:nvPr/>
        </p:nvSpPr>
        <p:spPr bwMode="auto">
          <a:xfrm>
            <a:off x="224337" y="2852936"/>
            <a:ext cx="1725613" cy="1830164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EAEAEA"/>
              </a:gs>
              <a:gs pos="100000">
                <a:srgbClr val="FFFFFF"/>
              </a:gs>
            </a:gsLst>
            <a:lin ang="5400000" scaled="1"/>
          </a:gradFill>
          <a:ln w="9525" algn="ctr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54000" tIns="46800" rIns="54000" bIns="46800" anchor="ctr"/>
          <a:lstStyle/>
          <a:p>
            <a:pPr algn="ctr" defTabSz="839788" latinLnBrk="0"/>
            <a:r>
              <a:rPr lang="ko-KR" altLang="en-US" sz="1500" b="1" dirty="0" smtClean="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rPr>
              <a:t>고양이</a:t>
            </a:r>
            <a:endParaRPr lang="ko-KR" altLang="en-US" sz="1500" b="1" dirty="0">
              <a:solidFill>
                <a:srgbClr val="000000"/>
              </a:solidFill>
              <a:latin typeface="Arial" pitchFamily="34" charset="0"/>
              <a:ea typeface="돋움" pitchFamily="50" charset="-127"/>
              <a:cs typeface="Arial" pitchFamily="34" charset="0"/>
            </a:endParaRPr>
          </a:p>
        </p:txBody>
      </p:sp>
      <p:sp>
        <p:nvSpPr>
          <p:cNvPr id="29" name="Rectangle 47"/>
          <p:cNvSpPr>
            <a:spLocks noChangeArrowheads="1"/>
          </p:cNvSpPr>
          <p:nvPr/>
        </p:nvSpPr>
        <p:spPr bwMode="auto">
          <a:xfrm>
            <a:off x="2092825" y="2878336"/>
            <a:ext cx="6846948" cy="1804764"/>
          </a:xfrm>
          <a:prstGeom prst="rect">
            <a:avLst/>
          </a:prstGeom>
          <a:solidFill>
            <a:srgbClr val="FFFFFF"/>
          </a:solidFill>
          <a:ln w="3175" algn="ctr">
            <a:solidFill>
              <a:srgbClr val="808080"/>
            </a:solidFill>
            <a:miter lim="800000"/>
            <a:headEnd/>
            <a:tailEnd/>
          </a:ln>
        </p:spPr>
        <p:txBody>
          <a:bodyPr lIns="162000" tIns="90000" rIns="90000" bIns="90000" anchor="ctr"/>
          <a:lstStyle/>
          <a:p>
            <a:pPr marL="114300" indent="-114300" eaLnBrk="0" latinLnBrk="0" hangingPunct="0">
              <a:lnSpc>
                <a:spcPct val="110000"/>
              </a:lnSpc>
              <a:buClr>
                <a:srgbClr val="328030"/>
              </a:buClr>
              <a:buFontTx/>
              <a:buChar char="•"/>
            </a:pPr>
            <a:r>
              <a:rPr lang="ko-KR" altLang="en-US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개에 비해 상대적으로 월등한 운동신경을 가지고 있음</a:t>
            </a:r>
            <a:endParaRPr lang="en-US" altLang="ko-KR" sz="1500" b="1" dirty="0" smtClean="0">
              <a:solidFill>
                <a:srgbClr val="4D4D4D"/>
              </a:solidFill>
              <a:latin typeface="Arial" pitchFamily="34" charset="0"/>
              <a:ea typeface="돋움" pitchFamily="50" charset="-127"/>
            </a:endParaRPr>
          </a:p>
          <a:p>
            <a:pPr marL="114300" indent="-114300" eaLnBrk="0" latinLnBrk="0" hangingPunct="0">
              <a:lnSpc>
                <a:spcPct val="110000"/>
              </a:lnSpc>
              <a:buClr>
                <a:srgbClr val="328030"/>
              </a:buClr>
              <a:buFontTx/>
              <a:buChar char="•"/>
            </a:pPr>
            <a:r>
              <a:rPr kumimoji="0" lang="ko-KR" altLang="en-US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도주공간의 확보도 상대적으로 자유로움</a:t>
            </a:r>
            <a:endParaRPr kumimoji="0" lang="en-US" altLang="ko-KR" sz="1500" b="1" dirty="0" smtClean="0">
              <a:solidFill>
                <a:srgbClr val="4D4D4D"/>
              </a:solidFill>
              <a:latin typeface="Arial" pitchFamily="34" charset="0"/>
              <a:ea typeface="돋움" pitchFamily="50" charset="-127"/>
            </a:endParaRPr>
          </a:p>
          <a:p>
            <a:pPr marL="114300" indent="-114300" eaLnBrk="0" latinLnBrk="0" hangingPunct="0">
              <a:lnSpc>
                <a:spcPct val="110000"/>
              </a:lnSpc>
              <a:buClr>
                <a:srgbClr val="328030"/>
              </a:buClr>
              <a:buFontTx/>
              <a:buChar char="•"/>
            </a:pPr>
            <a:r>
              <a:rPr lang="ko-KR" altLang="en-US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두꺼운 천 등을 이용하여 개체를 덮어주듯이 구조</a:t>
            </a:r>
            <a:endParaRPr lang="en-US" altLang="ko-KR" sz="1500" b="1" dirty="0" smtClean="0">
              <a:solidFill>
                <a:srgbClr val="4D4D4D"/>
              </a:solidFill>
              <a:latin typeface="Arial" pitchFamily="34" charset="0"/>
              <a:ea typeface="돋움" pitchFamily="50" charset="-127"/>
            </a:endParaRPr>
          </a:p>
          <a:p>
            <a:pPr marL="114300" indent="-114300" eaLnBrk="0" latinLnBrk="0" hangingPunct="0">
              <a:lnSpc>
                <a:spcPct val="110000"/>
              </a:lnSpc>
              <a:buClr>
                <a:srgbClr val="328030"/>
              </a:buClr>
              <a:buFontTx/>
              <a:buChar char="•"/>
            </a:pPr>
            <a:r>
              <a:rPr kumimoji="0" lang="ko-KR" altLang="en-US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턱 관절 및 사지발톱을 이용하여 구조자의 안전 위협</a:t>
            </a:r>
            <a:r>
              <a:rPr kumimoji="0" lang="en-US" altLang="ko-KR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(</a:t>
            </a:r>
            <a:r>
              <a:rPr kumimoji="0" lang="ko-KR" altLang="en-US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유연성</a:t>
            </a:r>
            <a:r>
              <a:rPr kumimoji="0" lang="en-US" altLang="ko-KR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)</a:t>
            </a:r>
          </a:p>
          <a:p>
            <a:pPr marL="114300" indent="-114300" eaLnBrk="0" latinLnBrk="0" hangingPunct="0">
              <a:lnSpc>
                <a:spcPct val="110000"/>
              </a:lnSpc>
              <a:buClr>
                <a:srgbClr val="328030"/>
              </a:buClr>
              <a:buFontTx/>
              <a:buChar char="•"/>
            </a:pPr>
            <a:r>
              <a:rPr lang="ko-KR" altLang="en-US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현장상황 파악 후 적절한 구조장비 적극 활용</a:t>
            </a:r>
            <a:r>
              <a:rPr lang="en-US" altLang="ko-KR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(</a:t>
            </a:r>
            <a:r>
              <a:rPr lang="ko-KR" altLang="en-US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올가미</a:t>
            </a:r>
            <a:r>
              <a:rPr lang="en-US" altLang="ko-KR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, </a:t>
            </a:r>
            <a:r>
              <a:rPr lang="ko-KR" altLang="en-US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뜰채</a:t>
            </a:r>
            <a:r>
              <a:rPr lang="en-US" altLang="ko-KR" sz="1500" b="1" dirty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 </a:t>
            </a:r>
            <a:r>
              <a:rPr lang="ko-KR" altLang="en-US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등</a:t>
            </a:r>
            <a:r>
              <a:rPr lang="en-US" altLang="ko-KR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)</a:t>
            </a:r>
            <a:endParaRPr kumimoji="0" lang="en-US" altLang="ko-KR" sz="1500" b="1" dirty="0">
              <a:solidFill>
                <a:srgbClr val="4D4D4D"/>
              </a:solidFill>
              <a:latin typeface="Arial" pitchFamily="34" charset="0"/>
              <a:ea typeface="돋움" pitchFamily="50" charset="-127"/>
            </a:endParaRPr>
          </a:p>
        </p:txBody>
      </p:sp>
      <p:sp>
        <p:nvSpPr>
          <p:cNvPr id="30" name="AutoShape 45"/>
          <p:cNvSpPr>
            <a:spLocks noChangeArrowheads="1"/>
          </p:cNvSpPr>
          <p:nvPr/>
        </p:nvSpPr>
        <p:spPr bwMode="auto">
          <a:xfrm>
            <a:off x="224337" y="4843760"/>
            <a:ext cx="1725613" cy="1830164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EAEAEA"/>
              </a:gs>
              <a:gs pos="100000">
                <a:srgbClr val="FFFFFF"/>
              </a:gs>
            </a:gsLst>
            <a:lin ang="5400000" scaled="1"/>
          </a:gradFill>
          <a:ln w="9525" algn="ctr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54000" tIns="46800" rIns="54000" bIns="46800" anchor="ctr"/>
          <a:lstStyle/>
          <a:p>
            <a:pPr algn="ctr" defTabSz="839788" latinLnBrk="0"/>
            <a:r>
              <a:rPr lang="ko-KR" altLang="en-US" sz="1500" b="1" dirty="0" smtClean="0">
                <a:solidFill>
                  <a:srgbClr val="000000"/>
                </a:solidFill>
                <a:latin typeface="Arial" pitchFamily="34" charset="0"/>
                <a:ea typeface="돋움" pitchFamily="50" charset="-127"/>
                <a:cs typeface="Arial" pitchFamily="34" charset="0"/>
              </a:rPr>
              <a:t>야생동물</a:t>
            </a:r>
            <a:endParaRPr lang="ko-KR" altLang="en-US" sz="1500" b="1" dirty="0">
              <a:solidFill>
                <a:srgbClr val="000000"/>
              </a:solidFill>
              <a:latin typeface="Arial" pitchFamily="34" charset="0"/>
              <a:ea typeface="돋움" pitchFamily="50" charset="-127"/>
              <a:cs typeface="Arial" pitchFamily="34" charset="0"/>
            </a:endParaRPr>
          </a:p>
        </p:txBody>
      </p:sp>
      <p:sp>
        <p:nvSpPr>
          <p:cNvPr id="31" name="Rectangle 47"/>
          <p:cNvSpPr>
            <a:spLocks noChangeArrowheads="1"/>
          </p:cNvSpPr>
          <p:nvPr/>
        </p:nvSpPr>
        <p:spPr bwMode="auto">
          <a:xfrm>
            <a:off x="2092825" y="4869160"/>
            <a:ext cx="6846948" cy="1804764"/>
          </a:xfrm>
          <a:prstGeom prst="rect">
            <a:avLst/>
          </a:prstGeom>
          <a:solidFill>
            <a:srgbClr val="FFFFFF"/>
          </a:solidFill>
          <a:ln w="3175" algn="ctr">
            <a:solidFill>
              <a:srgbClr val="808080"/>
            </a:solidFill>
            <a:miter lim="800000"/>
            <a:headEnd/>
            <a:tailEnd/>
          </a:ln>
        </p:spPr>
        <p:txBody>
          <a:bodyPr lIns="162000" tIns="90000" rIns="90000" bIns="90000" anchor="ctr"/>
          <a:lstStyle/>
          <a:p>
            <a:pPr marL="114300" indent="-114300" eaLnBrk="0" latinLnBrk="0" hangingPunct="0">
              <a:lnSpc>
                <a:spcPct val="110000"/>
              </a:lnSpc>
              <a:buClr>
                <a:srgbClr val="328030"/>
              </a:buClr>
              <a:buFontTx/>
              <a:buChar char="•"/>
            </a:pPr>
            <a:r>
              <a:rPr kumimoji="0" lang="ko-KR" altLang="en-US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가능한 시야를 차단하는 것이 관건</a:t>
            </a:r>
            <a:r>
              <a:rPr kumimoji="0" lang="en-US" altLang="ko-KR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(</a:t>
            </a:r>
            <a:r>
              <a:rPr kumimoji="0" lang="ko-KR" altLang="en-US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특히 조류</a:t>
            </a:r>
            <a:r>
              <a:rPr kumimoji="0" lang="en-US" altLang="ko-KR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)</a:t>
            </a:r>
          </a:p>
          <a:p>
            <a:pPr marL="114300" indent="-114300" eaLnBrk="0" latinLnBrk="0" hangingPunct="0">
              <a:lnSpc>
                <a:spcPct val="110000"/>
              </a:lnSpc>
              <a:buClr>
                <a:srgbClr val="328030"/>
              </a:buClr>
              <a:buFontTx/>
              <a:buChar char="•"/>
            </a:pPr>
            <a:r>
              <a:rPr lang="ko-KR" altLang="en-US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너구리 </a:t>
            </a:r>
            <a:r>
              <a:rPr lang="en-US" altLang="ko-KR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: </a:t>
            </a:r>
            <a:r>
              <a:rPr lang="ko-KR" altLang="en-US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목덜미 외 제압은 가급적 피함</a:t>
            </a:r>
            <a:endParaRPr lang="en-US" altLang="ko-KR" sz="1500" b="1" dirty="0" smtClean="0">
              <a:solidFill>
                <a:srgbClr val="4D4D4D"/>
              </a:solidFill>
              <a:latin typeface="Arial" pitchFamily="34" charset="0"/>
              <a:ea typeface="돋움" pitchFamily="50" charset="-127"/>
            </a:endParaRPr>
          </a:p>
          <a:p>
            <a:pPr marL="114300" indent="-114300" eaLnBrk="0" latinLnBrk="0" hangingPunct="0">
              <a:lnSpc>
                <a:spcPct val="110000"/>
              </a:lnSpc>
              <a:buClr>
                <a:srgbClr val="328030"/>
              </a:buClr>
              <a:buFontTx/>
              <a:buChar char="•"/>
            </a:pPr>
            <a:r>
              <a:rPr kumimoji="0" lang="ko-KR" altLang="en-US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고라니 </a:t>
            </a:r>
            <a:r>
              <a:rPr kumimoji="0" lang="en-US" altLang="ko-KR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: </a:t>
            </a:r>
            <a:r>
              <a:rPr kumimoji="0" lang="ko-KR" altLang="en-US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개체를 마주보는 방향 우선</a:t>
            </a:r>
            <a:endParaRPr kumimoji="0" lang="en-US" altLang="ko-KR" sz="1500" b="1" dirty="0" smtClean="0">
              <a:solidFill>
                <a:srgbClr val="4D4D4D"/>
              </a:solidFill>
              <a:latin typeface="Arial" pitchFamily="34" charset="0"/>
              <a:ea typeface="돋움" pitchFamily="50" charset="-127"/>
            </a:endParaRPr>
          </a:p>
          <a:p>
            <a:pPr marL="114300" indent="-114300" eaLnBrk="0" latinLnBrk="0" hangingPunct="0">
              <a:lnSpc>
                <a:spcPct val="110000"/>
              </a:lnSpc>
              <a:buClr>
                <a:srgbClr val="328030"/>
              </a:buClr>
              <a:buFontTx/>
              <a:buChar char="•"/>
            </a:pPr>
            <a:r>
              <a:rPr lang="ko-KR" altLang="en-US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멧돼지 </a:t>
            </a:r>
            <a:r>
              <a:rPr lang="en-US" altLang="ko-KR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: </a:t>
            </a:r>
            <a:r>
              <a:rPr lang="ko-KR" altLang="en-US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개체를 마주보지 않는 방향 우선</a:t>
            </a:r>
            <a:endParaRPr lang="en-US" altLang="ko-KR" sz="1500" b="1" dirty="0" smtClean="0">
              <a:solidFill>
                <a:srgbClr val="4D4D4D"/>
              </a:solidFill>
              <a:latin typeface="Arial" pitchFamily="34" charset="0"/>
              <a:ea typeface="돋움" pitchFamily="50" charset="-127"/>
            </a:endParaRPr>
          </a:p>
          <a:p>
            <a:pPr marL="114300" indent="-114300" eaLnBrk="0" latinLnBrk="0" hangingPunct="0">
              <a:lnSpc>
                <a:spcPct val="110000"/>
              </a:lnSpc>
              <a:buClr>
                <a:srgbClr val="328030"/>
              </a:buClr>
              <a:buFontTx/>
              <a:buChar char="•"/>
            </a:pPr>
            <a:r>
              <a:rPr kumimoji="0" lang="ko-KR" altLang="en-US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조    류 </a:t>
            </a:r>
            <a:r>
              <a:rPr kumimoji="0" lang="en-US" altLang="ko-KR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: </a:t>
            </a:r>
            <a:r>
              <a:rPr kumimoji="0" lang="ko-KR" altLang="en-US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두꺼운 천 등을 이용하여 개체를 덮어주듯이 구조</a:t>
            </a:r>
            <a:endParaRPr kumimoji="0" lang="en-US" altLang="ko-KR" sz="1500" b="1" dirty="0" smtClean="0">
              <a:solidFill>
                <a:srgbClr val="4D4D4D"/>
              </a:solidFill>
              <a:latin typeface="Arial" pitchFamily="34" charset="0"/>
              <a:ea typeface="돋움" pitchFamily="50" charset="-127"/>
            </a:endParaRPr>
          </a:p>
          <a:p>
            <a:pPr eaLnBrk="0" latinLnBrk="0" hangingPunct="0">
              <a:lnSpc>
                <a:spcPct val="110000"/>
              </a:lnSpc>
              <a:buClr>
                <a:srgbClr val="328030"/>
              </a:buClr>
            </a:pPr>
            <a:r>
              <a:rPr lang="en-US" altLang="ko-KR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                 (</a:t>
            </a:r>
            <a:r>
              <a:rPr lang="ko-KR" altLang="en-US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개체의 등을 구조자의 가슴 방향 우선</a:t>
            </a:r>
            <a:r>
              <a:rPr lang="en-US" altLang="ko-KR" sz="1500" b="1" dirty="0" smtClean="0">
                <a:solidFill>
                  <a:srgbClr val="4D4D4D"/>
                </a:solidFill>
                <a:latin typeface="Arial" pitchFamily="34" charset="0"/>
                <a:ea typeface="돋움" pitchFamily="50" charset="-127"/>
              </a:rPr>
              <a:t>)</a:t>
            </a:r>
            <a:endParaRPr kumimoji="0" lang="en-US" altLang="ko-KR" sz="1500" b="1" dirty="0">
              <a:solidFill>
                <a:srgbClr val="4D4D4D"/>
              </a:solidFill>
              <a:latin typeface="Arial" pitchFamily="34" charset="0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7211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그림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188" y="1268413"/>
            <a:ext cx="7716837" cy="481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198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284</Words>
  <Application>Microsoft Office PowerPoint</Application>
  <PresentationFormat>화면 슬라이드 쇼(4:3)</PresentationFormat>
  <Paragraphs>50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기본 디자인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Jooyon</dc:creator>
  <cp:lastModifiedBy>Jooyon</cp:lastModifiedBy>
  <cp:revision>12</cp:revision>
  <dcterms:created xsi:type="dcterms:W3CDTF">2015-12-03T01:16:43Z</dcterms:created>
  <dcterms:modified xsi:type="dcterms:W3CDTF">2015-12-03T03:22:25Z</dcterms:modified>
</cp:coreProperties>
</file>