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4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027"/>
    <a:srgbClr val="5B8EA7"/>
    <a:srgbClr val="5C8EA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0758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3701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0863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7432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8267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3590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9226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0670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2383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0608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2028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FE615-735A-4100-8C35-1B74090ABEE0}" type="datetimeFigureOut">
              <a:rPr lang="ko-KR" altLang="en-US" smtClean="0"/>
              <a:pPr/>
              <a:t>2017-06-15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28BF1-B5B0-4DA8-94D8-875B9EFB4F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335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순서도: 대체 처리 5"/>
          <p:cNvSpPr/>
          <p:nvPr/>
        </p:nvSpPr>
        <p:spPr>
          <a:xfrm>
            <a:off x="118846" y="2446681"/>
            <a:ext cx="5824758" cy="134539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48239" y="2662512"/>
            <a:ext cx="540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smtClean="0"/>
              <a:t>스트레스 관리 교육 </a:t>
            </a:r>
            <a:endParaRPr lang="ko-KR" alt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1039898" y="5710533"/>
            <a:ext cx="3424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/>
              <a:t>17</a:t>
            </a:r>
            <a:r>
              <a:rPr lang="ko-KR" altLang="en-US" sz="3600" dirty="0" smtClean="0"/>
              <a:t>병동  이유나 </a:t>
            </a:r>
            <a:endParaRPr lang="ko-KR" alt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4254616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4153" y="1890972"/>
            <a:ext cx="3079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+mn-ea"/>
              </a:rPr>
              <a:t>1. </a:t>
            </a:r>
            <a:r>
              <a:rPr lang="ko-KR" altLang="en-US" sz="3200" dirty="0" smtClean="0">
                <a:latin typeface="+mn-ea"/>
              </a:rPr>
              <a:t>스트레스란</a:t>
            </a:r>
            <a:r>
              <a:rPr lang="en-US" altLang="ko-KR" sz="3200" dirty="0" smtClean="0">
                <a:latin typeface="+mn-ea"/>
              </a:rPr>
              <a:t>? </a:t>
            </a:r>
            <a:endParaRPr lang="ko-KR" altLang="en-US" sz="3200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2093" y="2551792"/>
            <a:ext cx="3284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+mn-ea"/>
              </a:rPr>
              <a:t>2. </a:t>
            </a:r>
            <a:r>
              <a:rPr lang="ko-KR" altLang="en-US" sz="3200" dirty="0" smtClean="0">
                <a:latin typeface="+mn-ea"/>
              </a:rPr>
              <a:t>스트레스 증상</a:t>
            </a:r>
            <a:endParaRPr lang="ko-KR" altLang="en-US" sz="3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2093" y="3273794"/>
            <a:ext cx="4179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latin typeface="+mn-ea"/>
              </a:rPr>
              <a:t>3</a:t>
            </a:r>
            <a:r>
              <a:rPr lang="en-US" altLang="ko-KR" sz="3200" dirty="0" smtClean="0">
                <a:latin typeface="+mn-ea"/>
              </a:rPr>
              <a:t>. </a:t>
            </a:r>
            <a:r>
              <a:rPr lang="ko-KR" altLang="en-US" sz="3200" dirty="0" smtClean="0">
                <a:latin typeface="+mn-ea"/>
              </a:rPr>
              <a:t>스트레스 해소법 </a:t>
            </a:r>
            <a:r>
              <a:rPr lang="en-US" altLang="ko-KR" sz="3200" dirty="0" smtClean="0">
                <a:latin typeface="+mn-ea"/>
              </a:rPr>
              <a:t>1</a:t>
            </a:r>
            <a:r>
              <a:rPr lang="ko-KR" altLang="en-US" sz="2400" dirty="0" smtClean="0">
                <a:latin typeface="+mn-ea"/>
              </a:rPr>
              <a:t> </a:t>
            </a:r>
            <a:endParaRPr lang="ko-KR" altLang="en-US" sz="32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4461" y="3921983"/>
            <a:ext cx="407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+mn-ea"/>
              </a:rPr>
              <a:t>4. </a:t>
            </a:r>
            <a:r>
              <a:rPr lang="ko-KR" altLang="en-US" sz="3200" dirty="0" smtClean="0">
                <a:latin typeface="+mn-ea"/>
              </a:rPr>
              <a:t>스트레스 해소법 </a:t>
            </a:r>
            <a:r>
              <a:rPr lang="en-US" altLang="ko-KR" sz="3200" dirty="0" smtClean="0">
                <a:latin typeface="+mn-ea"/>
              </a:rPr>
              <a:t>2</a:t>
            </a:r>
            <a:endParaRPr lang="ko-KR" altLang="en-US" sz="320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5852" y="4557293"/>
            <a:ext cx="407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+mn-ea"/>
              </a:rPr>
              <a:t>5. </a:t>
            </a:r>
            <a:r>
              <a:rPr lang="ko-KR" altLang="en-US" sz="3200" dirty="0" smtClean="0">
                <a:latin typeface="+mn-ea"/>
              </a:rPr>
              <a:t>스트레스 해소법 </a:t>
            </a:r>
            <a:r>
              <a:rPr lang="en-US" altLang="ko-KR" sz="3200" dirty="0" smtClean="0">
                <a:latin typeface="+mn-ea"/>
              </a:rPr>
              <a:t>3</a:t>
            </a:r>
            <a:endParaRPr lang="ko-KR" altLang="en-US" sz="3200" dirty="0">
              <a:latin typeface="+mn-ea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2276" b="99697" l="10000" r="49141">
                        <a14:backgroundMark x1="31641" y1="93020" x2="31641" y2="93020"/>
                        <a14:backgroundMark x1="17188" y1="74962" x2="17188" y2="74962"/>
                        <a14:backgroundMark x1="21250" y1="10774" x2="21250" y2="10774"/>
                        <a14:backgroundMark x1="21484" y1="8649" x2="21484" y2="8649"/>
                        <a14:backgroundMark x1="34297" y1="8194" x2="34297" y2="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917" y="5407759"/>
            <a:ext cx="2403584" cy="1237470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379" b="98011" l="47852" r="89502">
                        <a14:backgroundMark x1="56201" y1="62689" x2="56201" y2="62689"/>
                        <a14:backgroundMark x1="83789" y1="63163" x2="83789" y2="63163"/>
                        <a14:backgroundMark x1="61523" y1="8712" x2="61523" y2="8712"/>
                        <a14:backgroundMark x1="74707" y1="5492" x2="74707" y2="5492"/>
                        <a14:backgroundMark x1="78857" y1="8712" x2="78857" y2="8712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58" y="5407759"/>
            <a:ext cx="2406869" cy="1241042"/>
          </a:xfrm>
          <a:prstGeom prst="rect">
            <a:avLst/>
          </a:prstGeom>
        </p:spPr>
      </p:pic>
      <p:sp>
        <p:nvSpPr>
          <p:cNvPr id="28" name="순서도: 대체 처리 27"/>
          <p:cNvSpPr/>
          <p:nvPr/>
        </p:nvSpPr>
        <p:spPr>
          <a:xfrm>
            <a:off x="-243068" y="224320"/>
            <a:ext cx="3078853" cy="597483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19853" y="10690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solidFill>
                  <a:srgbClr val="5C8EA7"/>
                </a:solidFill>
                <a:latin typeface="+mj-ea"/>
                <a:ea typeface="+mj-ea"/>
              </a:rPr>
              <a:t>목</a:t>
            </a:r>
            <a:r>
              <a:rPr lang="ko-KR" altLang="en-US" sz="4000" b="1" dirty="0" smtClean="0">
                <a:solidFill>
                  <a:srgbClr val="5C8EA7"/>
                </a:solidFill>
                <a:latin typeface="+mj-ea"/>
                <a:ea typeface="+mj-ea"/>
              </a:rPr>
              <a:t>차</a:t>
            </a:r>
            <a:endParaRPr lang="ko-KR" altLang="en-US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18683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순서도: 대체 처리 9"/>
          <p:cNvSpPr/>
          <p:nvPr/>
        </p:nvSpPr>
        <p:spPr>
          <a:xfrm>
            <a:off x="2587086" y="479296"/>
            <a:ext cx="2560189" cy="327171"/>
          </a:xfrm>
          <a:prstGeom prst="flowChartAlternateProcess">
            <a:avLst/>
          </a:prstGeom>
          <a:solidFill>
            <a:srgbClr val="5B8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대체 처리 5"/>
          <p:cNvSpPr/>
          <p:nvPr/>
        </p:nvSpPr>
        <p:spPr>
          <a:xfrm>
            <a:off x="-243068" y="224320"/>
            <a:ext cx="5948409" cy="83174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79" b="98011" l="47852" r="89502">
                        <a14:backgroundMark x1="56201" y1="62689" x2="56201" y2="62689"/>
                        <a14:backgroundMark x1="83789" y1="63163" x2="83789" y2="63163"/>
                        <a14:backgroundMark x1="61523" y1="8712" x2="61523" y2="8712"/>
                        <a14:backgroundMark x1="74707" y1="5492" x2="74707" y2="5492"/>
                        <a14:backgroundMark x1="78857" y1="8712" x2="78857" y2="8712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282" y="300373"/>
            <a:ext cx="885274" cy="456469"/>
          </a:xfrm>
          <a:prstGeom prst="rect">
            <a:avLst/>
          </a:prstGeom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11310" y="228959"/>
            <a:ext cx="4456231" cy="98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rPr>
              <a:t>웃음의</a:t>
            </a:r>
            <a:r>
              <a:rPr lang="ko-KR" altLang="en-US" sz="32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rPr>
              <a:t>반대말 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932913" y="1990094"/>
            <a:ext cx="7056438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8000" dirty="0">
                <a:solidFill>
                  <a:schemeClr val="accent2"/>
                </a:solidFill>
                <a:latin typeface="Goudy Stout" pitchFamily="18" charset="0"/>
                <a:ea typeface="HY수평선M" pitchFamily="18" charset="-127"/>
              </a:rPr>
              <a:t>STRESS</a:t>
            </a:r>
          </a:p>
          <a:p>
            <a:pPr algn="ctr">
              <a:defRPr/>
            </a:pPr>
            <a:endParaRPr lang="en-US" altLang="ko-KR" b="1" dirty="0">
              <a:solidFill>
                <a:schemeClr val="accent2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>
              <a:defRPr/>
            </a:pPr>
            <a:r>
              <a:rPr lang="en-US" altLang="ko-KR" sz="4800" b="1" dirty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  </a:t>
            </a:r>
            <a:r>
              <a:rPr lang="ko-KR" altLang="en-US" sz="4800" b="1" dirty="0" err="1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스</a:t>
            </a:r>
            <a:r>
              <a:rPr lang="ko-KR" altLang="en-US" sz="4800" b="1" dirty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4800" b="1" dirty="0" err="1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트</a:t>
            </a:r>
            <a:r>
              <a:rPr lang="ko-KR" altLang="en-US" sz="4800" b="1" dirty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4800" b="1" dirty="0" err="1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레</a:t>
            </a:r>
            <a:r>
              <a:rPr lang="ko-KR" altLang="en-US" sz="4800" b="1" dirty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4800" b="1" dirty="0" err="1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</a:rPr>
              <a:t>스</a:t>
            </a:r>
            <a:r>
              <a:rPr lang="ko-KR" altLang="en-US" sz="4800" b="1" dirty="0">
                <a:solidFill>
                  <a:schemeClr val="accent2"/>
                </a:solidFill>
                <a:latin typeface="HY수평선M" pitchFamily="18" charset="-127"/>
                <a:ea typeface="HY수평선M" pitchFamily="18" charset="-127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7186571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2488437" y="1684291"/>
            <a:ext cx="6077835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latin typeface="+mn-ea"/>
              </a:rPr>
              <a:t>살아가는데 위협을 주는</a:t>
            </a:r>
          </a:p>
          <a:p>
            <a:pPr>
              <a:defRPr/>
            </a:pPr>
            <a:r>
              <a:rPr lang="ko-KR" altLang="en-US" sz="4000" dirty="0">
                <a:latin typeface="+mn-ea"/>
              </a:rPr>
              <a:t>모든 내부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외부적 자극</a:t>
            </a:r>
            <a:r>
              <a:rPr lang="en-US" altLang="ko-KR" sz="4000" dirty="0">
                <a:latin typeface="+mn-ea"/>
              </a:rPr>
              <a:t>.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2877351" y="3441380"/>
            <a:ext cx="5184824" cy="1938992"/>
          </a:xfrm>
          <a:prstGeom prst="rect">
            <a:avLst/>
          </a:prstGeom>
          <a:noFill/>
          <a:ln w="38100" cmpd="dbl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solidFill>
                  <a:srgbClr val="DE186D"/>
                </a:solidFill>
                <a:latin typeface="+mn-ea"/>
              </a:rPr>
              <a:t>교감신경의 반응이  </a:t>
            </a:r>
            <a:endParaRPr lang="en-US" altLang="ko-KR" sz="4000" dirty="0" smtClean="0">
              <a:solidFill>
                <a:srgbClr val="DE186D"/>
              </a:solidFill>
              <a:latin typeface="+mn-ea"/>
            </a:endParaRPr>
          </a:p>
          <a:p>
            <a:pPr>
              <a:defRPr/>
            </a:pPr>
            <a:r>
              <a:rPr lang="ko-KR" altLang="en-US" sz="4000" dirty="0" smtClean="0">
                <a:solidFill>
                  <a:srgbClr val="DE186D"/>
                </a:solidFill>
                <a:latin typeface="+mn-ea"/>
              </a:rPr>
              <a:t>폭발적으로 </a:t>
            </a:r>
            <a:r>
              <a:rPr lang="ko-KR" altLang="en-US" sz="4000" dirty="0">
                <a:solidFill>
                  <a:srgbClr val="DE186D"/>
                </a:solidFill>
                <a:latin typeface="+mn-ea"/>
              </a:rPr>
              <a:t>일어나</a:t>
            </a:r>
          </a:p>
          <a:p>
            <a:pPr>
              <a:defRPr/>
            </a:pPr>
            <a:r>
              <a:rPr lang="ko-KR" altLang="en-US" sz="4000" dirty="0">
                <a:solidFill>
                  <a:srgbClr val="DE186D"/>
                </a:solidFill>
                <a:latin typeface="+mn-ea"/>
              </a:rPr>
              <a:t>스트레스 호르몬 분비</a:t>
            </a:r>
            <a:r>
              <a:rPr lang="en-US" altLang="ko-KR" sz="4000" dirty="0">
                <a:solidFill>
                  <a:srgbClr val="DE186D"/>
                </a:solidFill>
                <a:latin typeface="+mn-ea"/>
              </a:rPr>
              <a:t>.</a:t>
            </a:r>
          </a:p>
        </p:txBody>
      </p:sp>
      <p:sp>
        <p:nvSpPr>
          <p:cNvPr id="23" name="AutoShape 26"/>
          <p:cNvSpPr>
            <a:spLocks noChangeArrowheads="1"/>
          </p:cNvSpPr>
          <p:nvPr/>
        </p:nvSpPr>
        <p:spPr bwMode="auto">
          <a:xfrm rot="20886862">
            <a:off x="580511" y="1954252"/>
            <a:ext cx="2016125" cy="3095625"/>
          </a:xfrm>
          <a:prstGeom prst="curvedRightArrow">
            <a:avLst>
              <a:gd name="adj1" fmla="val 30709"/>
              <a:gd name="adj2" fmla="val 61417"/>
              <a:gd name="adj3" fmla="val 43912"/>
            </a:avLst>
          </a:prstGeom>
          <a:gradFill rotWithShape="1">
            <a:gsLst>
              <a:gs pos="0">
                <a:srgbClr val="4F3944"/>
              </a:gs>
              <a:gs pos="100000">
                <a:srgbClr val="E1A3C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-442637" y="77274"/>
            <a:ext cx="5267938" cy="806467"/>
            <a:chOff x="-442637" y="77274"/>
            <a:chExt cx="5267938" cy="806467"/>
          </a:xfrm>
        </p:grpSpPr>
        <p:sp>
          <p:nvSpPr>
            <p:cNvPr id="10" name="순서도: 대체 처리 9"/>
            <p:cNvSpPr/>
            <p:nvPr/>
          </p:nvSpPr>
          <p:spPr>
            <a:xfrm>
              <a:off x="103029" y="77274"/>
              <a:ext cx="4722272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115911" y="115911"/>
              <a:ext cx="445622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스트레스란</a:t>
              </a:r>
              <a:r>
                <a:rPr lang="en-US" altLang="ko-KR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? </a:t>
              </a: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31" name="순서도: 대체 처리 30"/>
            <p:cNvSpPr/>
            <p:nvPr/>
          </p:nvSpPr>
          <p:spPr>
            <a:xfrm>
              <a:off x="-347730" y="185682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300374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2874440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592433" y="789063"/>
            <a:ext cx="84485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algn="ctr">
              <a:defRPr/>
            </a:pPr>
            <a:endParaRPr lang="en-US" altLang="ko-KR" sz="3600" b="1" dirty="0" smtClean="0">
              <a:solidFill>
                <a:srgbClr val="DD052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  <a:p>
            <a:pPr marL="274638">
              <a:buBlip>
                <a:blip r:embed="rId2"/>
              </a:buBlip>
              <a:defRPr/>
            </a:pPr>
            <a:r>
              <a:rPr lang="en-US" altLang="ko-KR" sz="3600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 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혈관수축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혈액순환 장애</a:t>
            </a:r>
          </a:p>
          <a:p>
            <a:pPr marL="274638">
              <a:buBlip>
                <a:blip r:embed="rId2"/>
              </a:buBlip>
              <a:defRPr/>
            </a:pP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혈압상승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긴장상태 및 중압감 </a:t>
            </a:r>
          </a:p>
          <a:p>
            <a:pPr marL="274638">
              <a:buBlip>
                <a:blip r:embed="rId2"/>
              </a:buBlip>
              <a:defRPr/>
            </a:pP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당과 산소 소모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집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중력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상실 </a:t>
            </a:r>
          </a:p>
          <a:p>
            <a:pPr marL="274638">
              <a:buBlip>
                <a:blip r:embed="rId2"/>
              </a:buBlip>
              <a:defRPr/>
            </a:pP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이산화탄소 발생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두통 및 경련</a:t>
            </a:r>
          </a:p>
          <a:p>
            <a:pPr marL="274638">
              <a:buBlip>
                <a:blip r:embed="rId2"/>
              </a:buBlip>
              <a:defRPr/>
            </a:pP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체온상승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판단력 상실 </a:t>
            </a:r>
          </a:p>
          <a:p>
            <a:pPr marL="274638">
              <a:buBlip>
                <a:blip r:embed="rId2"/>
              </a:buBlip>
              <a:defRPr/>
            </a:pP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스트레스호르몬의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분비</a:t>
            </a: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,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면역력 </a:t>
            </a:r>
            <a:endParaRPr lang="en-US" altLang="ko-KR" sz="3600" dirty="0" smtClean="0"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  <a:p>
            <a:pPr marL="274638">
              <a:defRPr/>
            </a:pP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 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떨어짐</a:t>
            </a:r>
            <a:endParaRPr lang="en-US" altLang="ko-KR" sz="3600" dirty="0" smtClean="0"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  <a:p>
            <a:pPr marL="274638">
              <a:buBlip>
                <a:blip r:embed="rId2"/>
              </a:buBlip>
              <a:defRPr/>
            </a:pPr>
            <a:r>
              <a:rPr lang="en-US" altLang="ko-KR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각종 질병의 원인</a:t>
            </a:r>
            <a:endParaRPr lang="ko-KR" altLang="en-US" sz="3600" dirty="0"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-404000" y="167426"/>
            <a:ext cx="5267938" cy="806467"/>
            <a:chOff x="-442637" y="77274"/>
            <a:chExt cx="5267938" cy="806467"/>
          </a:xfrm>
        </p:grpSpPr>
        <p:sp>
          <p:nvSpPr>
            <p:cNvPr id="28" name="순서도: 대체 처리 27"/>
            <p:cNvSpPr/>
            <p:nvPr/>
          </p:nvSpPr>
          <p:spPr>
            <a:xfrm>
              <a:off x="103029" y="77274"/>
              <a:ext cx="4722272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115911" y="115911"/>
              <a:ext cx="445622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스트레스 증상 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30" name="순서도: 대체 처리 29"/>
            <p:cNvSpPr/>
            <p:nvPr/>
          </p:nvSpPr>
          <p:spPr>
            <a:xfrm>
              <a:off x="-347730" y="185682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300374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2747250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63638" y="1661377"/>
            <a:ext cx="824247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7538" indent="-342900" algn="ctr">
              <a:defRPr/>
            </a:pPr>
            <a:r>
              <a:rPr lang="ko-KR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전문의들이 제시한 </a:t>
            </a:r>
          </a:p>
          <a:p>
            <a:pPr marL="617538" indent="-342900" algn="ctr">
              <a:defRPr/>
            </a:pPr>
            <a:r>
              <a:rPr lang="ko-KR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스트레스 푸는 법 </a:t>
            </a:r>
            <a:r>
              <a:rPr lang="en-US" altLang="ko-KR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10</a:t>
            </a:r>
            <a:r>
              <a:rPr lang="ko-KR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가지 </a:t>
            </a:r>
          </a:p>
          <a:p>
            <a:pPr marL="617538" indent="-342900">
              <a:defRPr/>
            </a:pPr>
            <a:endParaRPr lang="en-US" altLang="ko-KR" sz="4400" b="1" dirty="0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  <a:p>
            <a:pPr marL="617538" indent="-342900">
              <a:defRPr/>
            </a:pPr>
            <a:endParaRPr lang="ko-KR" altLang="en-US" sz="4400" b="1" dirty="0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  <a:p>
            <a:pPr marL="617538" indent="-342900">
              <a:defRPr/>
            </a:pPr>
            <a:r>
              <a:rPr lang="en-US" altLang="ko-KR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            -</a:t>
            </a:r>
            <a:r>
              <a:rPr lang="ko-KR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미국 </a:t>
            </a:r>
            <a:r>
              <a:rPr lang="en-US" altLang="ko-KR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NBC </a:t>
            </a:r>
            <a:r>
              <a:rPr lang="ko-KR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방송</a:t>
            </a:r>
            <a:r>
              <a:rPr lang="en-US" altLang="ko-KR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-</a:t>
            </a:r>
            <a:endParaRPr lang="en-US" altLang="ko-KR" sz="4400" b="1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-429759" y="206063"/>
            <a:ext cx="6276768" cy="806467"/>
            <a:chOff x="-442637" y="77274"/>
            <a:chExt cx="5576896" cy="806467"/>
          </a:xfrm>
        </p:grpSpPr>
        <p:sp>
          <p:nvSpPr>
            <p:cNvPr id="27" name="순서도: 대체 처리 26"/>
            <p:cNvSpPr/>
            <p:nvPr/>
          </p:nvSpPr>
          <p:spPr>
            <a:xfrm>
              <a:off x="103029" y="77274"/>
              <a:ext cx="5031230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115911" y="115911"/>
              <a:ext cx="482381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    스트레스 해소법 </a:t>
              </a:r>
              <a:r>
                <a:rPr lang="en-US" altLang="ko-KR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1</a:t>
              </a: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29" name="순서도: 대체 처리 28"/>
            <p:cNvSpPr/>
            <p:nvPr/>
          </p:nvSpPr>
          <p:spPr>
            <a:xfrm>
              <a:off x="-347730" y="185682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300374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9914755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순서도: 대체 처리 9"/>
          <p:cNvSpPr/>
          <p:nvPr/>
        </p:nvSpPr>
        <p:spPr>
          <a:xfrm>
            <a:off x="2484054" y="479296"/>
            <a:ext cx="2560189" cy="327171"/>
          </a:xfrm>
          <a:prstGeom prst="flowChartAlternateProcess">
            <a:avLst/>
          </a:prstGeom>
          <a:solidFill>
            <a:srgbClr val="5B8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대체 처리 5"/>
          <p:cNvSpPr/>
          <p:nvPr/>
        </p:nvSpPr>
        <p:spPr>
          <a:xfrm>
            <a:off x="-243068" y="224320"/>
            <a:ext cx="4377186" cy="597483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10117" y="232709"/>
            <a:ext cx="3466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+mj-ea"/>
                <a:ea typeface="+mj-ea"/>
              </a:rPr>
              <a:t>스트레스 푸는 법 </a:t>
            </a:r>
            <a:endParaRPr lang="ko-KR" altLang="en-US" sz="3200" dirty="0">
              <a:latin typeface="+mj-ea"/>
              <a:ea typeface="+mj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79" b="98011" l="47852" r="89502">
                        <a14:backgroundMark x1="56201" y1="62689" x2="56201" y2="62689"/>
                        <a14:backgroundMark x1="83789" y1="63163" x2="83789" y2="63163"/>
                        <a14:backgroundMark x1="61523" y1="8712" x2="61523" y2="8712"/>
                        <a14:backgroundMark x1="74707" y1="5492" x2="74707" y2="5492"/>
                        <a14:backgroundMark x1="78857" y1="8712" x2="78857" y2="8712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912" y="364768"/>
            <a:ext cx="885274" cy="456469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283337" y="1004548"/>
            <a:ext cx="86932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88988" indent="-514350">
              <a:buFont typeface="+mj-lt"/>
              <a:buAutoNum type="arabicPeriod"/>
              <a:defRPr/>
            </a:pPr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가족이나 친구의 도움을 받으라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매일 하던 일을 계속하라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운동을 충분히 하라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카페인이나 알코올의 과다 섭취를 피하라       </a:t>
            </a:r>
            <a:endParaRPr lang="ko-KR" altLang="en-US" sz="3200" b="1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충분한 휴식을 취하라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식사를 제대로 하라 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사교활동을 하라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자원봉사를 하라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TV 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앞에 붙어 있지 말라</a:t>
            </a:r>
          </a:p>
          <a:p>
            <a:pPr marL="788988" indent="-514350">
              <a:buFont typeface="+mj-lt"/>
              <a:buAutoNum type="arabicPeriod"/>
              <a:defRPr/>
            </a:pP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자신의 증세를 인정하라</a:t>
            </a:r>
            <a:endParaRPr lang="ko-KR" altLang="en-US" sz="3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5237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991672" y="1197735"/>
            <a:ext cx="69159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1838" indent="-457200" algn="ctr">
              <a:defRPr/>
            </a:pPr>
            <a:r>
              <a:rPr lang="en-US" altLang="ko-KR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[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스트레스에 대처하는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3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가지 법칙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]</a:t>
            </a:r>
            <a:endParaRPr lang="en-US" altLang="ko-KR" sz="32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  <a:p>
            <a:pPr marL="731838" indent="-457200" algn="ctr">
              <a:defRPr/>
            </a:pPr>
            <a:r>
              <a:rPr lang="en-US" altLang="ko-KR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            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미국 심장전문의 ‘</a:t>
            </a:r>
            <a:r>
              <a:rPr lang="ko-KR" alt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로버트</a:t>
            </a:r>
            <a:r>
              <a:rPr lang="ko-KR" alt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 </a:t>
            </a:r>
            <a:r>
              <a:rPr lang="ko-KR" alt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엘리엇</a:t>
            </a:r>
            <a:r>
              <a:rPr lang="ko-KR" alt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’</a:t>
            </a:r>
            <a:r>
              <a:rPr lang="en-US" altLang="ko-KR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-</a:t>
            </a:r>
          </a:p>
          <a:p>
            <a:pPr marL="731838" indent="-457200">
              <a:defRPr/>
            </a:pPr>
            <a:endParaRPr lang="en-US" altLang="ko-KR" sz="3200" b="1" dirty="0" smtClean="0">
              <a:solidFill>
                <a:srgbClr val="92003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  <a:p>
            <a:pPr marL="731838" indent="-457200">
              <a:defRPr/>
            </a:pPr>
            <a:r>
              <a:rPr lang="en-US" altLang="ko-KR" sz="3200" b="1" dirty="0" smtClean="0">
                <a:solidFill>
                  <a:srgbClr val="E20071"/>
                </a:solidFill>
                <a:latin typeface="+mn-ea"/>
              </a:rPr>
              <a:t>1. 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작은 일에 땀 흘리지 않는 것</a:t>
            </a:r>
          </a:p>
          <a:p>
            <a:pPr marL="731838" indent="-457200">
              <a:defRPr/>
            </a:pPr>
            <a:endParaRPr lang="en-US" altLang="ko-KR" sz="3200" b="1" dirty="0" smtClean="0">
              <a:solidFill>
                <a:srgbClr val="E20071"/>
              </a:solidFill>
              <a:latin typeface="+mn-ea"/>
            </a:endParaRPr>
          </a:p>
          <a:p>
            <a:pPr marL="731838" indent="-457200">
              <a:defRPr/>
            </a:pPr>
            <a:r>
              <a:rPr lang="en-US" altLang="ko-KR" sz="3200" b="1" dirty="0" smtClean="0">
                <a:solidFill>
                  <a:srgbClr val="E20071"/>
                </a:solidFill>
                <a:latin typeface="+mn-ea"/>
              </a:rPr>
              <a:t>2.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 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모든 것은 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작은 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일에 불과하다고 생각하는 것</a:t>
            </a:r>
          </a:p>
          <a:p>
            <a:pPr marL="731838" indent="-457200">
              <a:defRPr/>
            </a:pPr>
            <a:endParaRPr lang="ko-KR" altLang="en-US" sz="3200" b="1" dirty="0" smtClean="0">
              <a:solidFill>
                <a:srgbClr val="E20071"/>
              </a:solidFill>
              <a:latin typeface="+mn-ea"/>
            </a:endParaRPr>
          </a:p>
          <a:p>
            <a:pPr marL="731838" indent="-457200">
              <a:defRPr/>
            </a:pPr>
            <a:r>
              <a:rPr lang="en-US" altLang="ko-KR" sz="3200" b="1" dirty="0" smtClean="0">
                <a:solidFill>
                  <a:srgbClr val="E20071"/>
                </a:solidFill>
                <a:latin typeface="+mn-ea"/>
              </a:rPr>
              <a:t>3.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 </a:t>
            </a:r>
            <a:r>
              <a:rPr lang="ko-KR" altLang="en-US" sz="3200" b="1" dirty="0" smtClean="0">
                <a:solidFill>
                  <a:srgbClr val="E20071"/>
                </a:solidFill>
                <a:latin typeface="+mn-ea"/>
              </a:rPr>
              <a:t>흐르는 데로 자신을 맡기는 것</a:t>
            </a:r>
            <a:endParaRPr lang="ko-KR" altLang="en-US" sz="3200" b="1" dirty="0">
              <a:solidFill>
                <a:srgbClr val="E20071"/>
              </a:solidFill>
              <a:latin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-429759" y="167427"/>
            <a:ext cx="6276768" cy="806467"/>
            <a:chOff x="-442637" y="77274"/>
            <a:chExt cx="5576896" cy="806467"/>
          </a:xfrm>
        </p:grpSpPr>
        <p:sp>
          <p:nvSpPr>
            <p:cNvPr id="28" name="순서도: 대체 처리 27"/>
            <p:cNvSpPr/>
            <p:nvPr/>
          </p:nvSpPr>
          <p:spPr>
            <a:xfrm>
              <a:off x="103029" y="77274"/>
              <a:ext cx="5031230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115911" y="115911"/>
              <a:ext cx="482381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    스트레스 해소법  </a:t>
              </a:r>
              <a:r>
                <a:rPr lang="en-US" altLang="ko-KR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2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30" name="순서도: 대체 처리 29"/>
            <p:cNvSpPr/>
            <p:nvPr/>
          </p:nvSpPr>
          <p:spPr>
            <a:xfrm>
              <a:off x="-347730" y="185682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300374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795237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054177" y="1656481"/>
            <a:ext cx="5492835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algn="ctr">
              <a:defRPr/>
            </a:pPr>
            <a:r>
              <a:rPr lang="ko-KR" altLang="en-US" sz="4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프랑스 의사들이 </a:t>
            </a:r>
          </a:p>
          <a:p>
            <a:pPr marL="274638" algn="ctr">
              <a:defRPr/>
            </a:pPr>
            <a:r>
              <a:rPr lang="ko-KR" altLang="en-US" sz="4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가장 많이 권하는 </a:t>
            </a:r>
            <a:endParaRPr lang="en-US" altLang="ko-KR" sz="4000" dirty="0" smtClean="0">
              <a:effectLst>
                <a:outerShdw blurRad="38100" dist="38100" dir="2700000" algn="tl">
                  <a:srgbClr val="FFFFFF"/>
                </a:outerShdw>
              </a:effectLst>
              <a:latin typeface="HY강B" pitchFamily="18" charset="-127"/>
              <a:ea typeface="HY강B" pitchFamily="18" charset="-127"/>
            </a:endParaRPr>
          </a:p>
          <a:p>
            <a:pPr marL="274638" algn="ctr">
              <a:defRPr/>
            </a:pPr>
            <a:r>
              <a:rPr lang="ko-KR" altLang="en-US" sz="4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처방</a:t>
            </a:r>
            <a:endParaRPr lang="ko-KR" altLang="en-US" sz="4000" dirty="0" smtClean="0">
              <a:effectLst>
                <a:outerShdw blurRad="38100" dist="38100" dir="2700000" algn="tl">
                  <a:srgbClr val="FFFFFF"/>
                </a:outerShdw>
              </a:effectLst>
              <a:latin typeface="HY강B" pitchFamily="18" charset="-127"/>
              <a:ea typeface="HY강B" pitchFamily="18" charset="-127"/>
            </a:endParaRPr>
          </a:p>
          <a:p>
            <a:pPr marL="274638" algn="ctr">
              <a:defRPr/>
            </a:pPr>
            <a:endParaRPr lang="ko-KR" altLang="en-US" dirty="0" smtClean="0">
              <a:effectLst>
                <a:outerShdw blurRad="38100" dist="38100" dir="2700000" algn="tl">
                  <a:srgbClr val="FFFFFF"/>
                </a:outerShdw>
              </a:effectLst>
              <a:latin typeface="HY강B" pitchFamily="18" charset="-127"/>
              <a:ea typeface="HY강B" pitchFamily="18" charset="-127"/>
            </a:endParaRPr>
          </a:p>
          <a:p>
            <a:pPr marL="274638" algn="ctr">
              <a:defRPr/>
            </a:pPr>
            <a:r>
              <a:rPr lang="ko-KR" alt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체"/>
                <a:ea typeface="HY강B" pitchFamily="18" charset="-127"/>
              </a:rPr>
              <a:t>“</a:t>
            </a:r>
            <a:r>
              <a:rPr lang="ko-KR" alt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강B" pitchFamily="18" charset="-127"/>
                <a:ea typeface="HY강B" pitchFamily="18" charset="-127"/>
              </a:rPr>
              <a:t>웃음</a:t>
            </a:r>
            <a:r>
              <a:rPr lang="ko-KR" alt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체"/>
                <a:ea typeface="HY강B" pitchFamily="18" charset="-127"/>
              </a:rPr>
              <a:t>”</a:t>
            </a:r>
            <a:endParaRPr lang="ko-KR" altLang="en-US" sz="6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강B" pitchFamily="18" charset="-127"/>
              <a:ea typeface="HY강B" pitchFamily="18" charset="-127"/>
            </a:endParaRPr>
          </a:p>
          <a:p>
            <a:pPr marL="274638">
              <a:defRPr/>
            </a:pPr>
            <a:endParaRPr lang="ko-KR" altLang="en-US" dirty="0" smtClean="0">
              <a:effectLst>
                <a:outerShdw blurRad="38100" dist="38100" dir="2700000" algn="tl">
                  <a:srgbClr val="FFFFFF"/>
                </a:outerShdw>
              </a:effectLst>
              <a:latin typeface="HY강B" pitchFamily="18" charset="-127"/>
              <a:ea typeface="HY강B" pitchFamily="18" charset="-127"/>
            </a:endParaRPr>
          </a:p>
          <a:p>
            <a:pPr marL="274638">
              <a:defRPr/>
            </a:pPr>
            <a:r>
              <a:rPr lang="en-US" altLang="ko-KR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-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프랑스의 보건전문지</a:t>
            </a:r>
            <a:r>
              <a:rPr lang="en-US" altLang="ko-KR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[</a:t>
            </a:r>
            <a:r>
              <a:rPr lang="ko-KR" altLang="en-US" sz="24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상떼</a:t>
            </a:r>
            <a:r>
              <a:rPr lang="en-US" altLang="ko-KR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HY강B" pitchFamily="18" charset="-127"/>
                <a:ea typeface="HY강B" pitchFamily="18" charset="-127"/>
              </a:rPr>
              <a:t>]-</a:t>
            </a:r>
          </a:p>
          <a:p>
            <a:pPr marL="274638" algn="ctr">
              <a:defRPr/>
            </a:pPr>
            <a:endParaRPr lang="en-US" altLang="ko-KR" sz="1100" b="1" dirty="0">
              <a:solidFill>
                <a:srgbClr val="92003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3" name="Picture 23" descr="스마일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 contrast="6000"/>
          </a:blip>
          <a:srcRect/>
          <a:stretch>
            <a:fillRect/>
          </a:stretch>
        </p:blipFill>
        <p:spPr bwMode="auto">
          <a:xfrm rot="20417802">
            <a:off x="528033" y="2276779"/>
            <a:ext cx="2207826" cy="220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그룹 23"/>
          <p:cNvGrpSpPr/>
          <p:nvPr/>
        </p:nvGrpSpPr>
        <p:grpSpPr>
          <a:xfrm>
            <a:off x="-429759" y="167427"/>
            <a:ext cx="6276768" cy="806467"/>
            <a:chOff x="-442637" y="77274"/>
            <a:chExt cx="5576896" cy="806467"/>
          </a:xfrm>
        </p:grpSpPr>
        <p:sp>
          <p:nvSpPr>
            <p:cNvPr id="25" name="순서도: 대체 처리 24"/>
            <p:cNvSpPr/>
            <p:nvPr/>
          </p:nvSpPr>
          <p:spPr>
            <a:xfrm>
              <a:off x="103029" y="77274"/>
              <a:ext cx="5031230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115911" y="115911"/>
              <a:ext cx="482381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    스트레스 해소법  </a:t>
              </a:r>
              <a:r>
                <a:rPr lang="en-US" altLang="ko-KR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3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27" name="순서도: 대체 처리 26"/>
            <p:cNvSpPr/>
            <p:nvPr/>
          </p:nvSpPr>
          <p:spPr>
            <a:xfrm>
              <a:off x="-347730" y="185682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300374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795237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1307 C -0.01372 -0.0488 -0.02708 -0.22831 0.02101 -0.33541 C 0.06927 -0.44251 0.1868 -0.51145 0.28941 -0.51214 C 0.39219 -0.5126 0.57674 -0.41753 0.63767 -0.33911 C 0.69861 -0.26069 0.67656 -0.15151 0.65451 -0.04233 " pathEditMode="relative" rAng="0" ptsTypes="aaa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" y="-3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335635" y="1602476"/>
            <a:ext cx="2439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미나리</a:t>
            </a:r>
            <a: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도토리</a:t>
            </a:r>
            <a: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개나리</a:t>
            </a:r>
            <a:endParaRPr lang="ko-KR" altLang="en-US" sz="4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E3D4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72906" y="2648129"/>
            <a:ext cx="2499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베시시</a:t>
            </a:r>
            <a: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그렇지</a:t>
            </a:r>
            <a: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4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3D4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우습지 </a:t>
            </a:r>
            <a:endParaRPr lang="ko-KR" altLang="en-US" sz="4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E3D4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5" name="Picture 20" descr="웃음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7133" y="2820902"/>
            <a:ext cx="34893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그룹 25"/>
          <p:cNvGrpSpPr/>
          <p:nvPr/>
        </p:nvGrpSpPr>
        <p:grpSpPr>
          <a:xfrm>
            <a:off x="-481276" y="206064"/>
            <a:ext cx="8182841" cy="806467"/>
            <a:chOff x="-442637" y="77274"/>
            <a:chExt cx="5576896" cy="806467"/>
          </a:xfrm>
        </p:grpSpPr>
        <p:sp>
          <p:nvSpPr>
            <p:cNvPr id="27" name="순서도: 대체 처리 26"/>
            <p:cNvSpPr/>
            <p:nvPr/>
          </p:nvSpPr>
          <p:spPr>
            <a:xfrm>
              <a:off x="103029" y="77274"/>
              <a:ext cx="5031230" cy="806467"/>
            </a:xfrm>
            <a:prstGeom prst="flowChartAlternateProcess">
              <a:avLst/>
            </a:prstGeom>
            <a:solidFill>
              <a:srgbClr val="5B8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115911" y="103032"/>
              <a:ext cx="482381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    웃음실천</a:t>
              </a:r>
              <a:r>
                <a:rPr lang="en-US" altLang="ko-KR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-</a:t>
              </a:r>
              <a:r>
                <a:rPr lang="ko-KR" altLang="en-US" sz="4000" dirty="0" err="1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입꼬리</a:t>
              </a:r>
              <a:r>
                <a:rPr lang="ko-KR" altLang="en-US" sz="4000" dirty="0" smtClean="0">
                  <a:solidFill>
                    <a:srgbClr val="FFFF00"/>
                  </a:solidFill>
                  <a:latin typeface="HY수평선B" pitchFamily="18" charset="-127"/>
                  <a:ea typeface="HY수평선B" pitchFamily="18" charset="-127"/>
                </a:rPr>
                <a:t> 올리기</a:t>
              </a:r>
              <a:endParaRPr lang="ko-KR" altLang="en-US" sz="4000" dirty="0">
                <a:solidFill>
                  <a:srgbClr val="FFFF00"/>
                </a:solidFill>
                <a:latin typeface="HY수평선B" pitchFamily="18" charset="-127"/>
                <a:ea typeface="HY수평선B" pitchFamily="18" charset="-127"/>
              </a:endParaRPr>
            </a:p>
          </p:txBody>
        </p:sp>
        <p:sp>
          <p:nvSpPr>
            <p:cNvPr id="29" name="순서도: 대체 처리 28"/>
            <p:cNvSpPr/>
            <p:nvPr/>
          </p:nvSpPr>
          <p:spPr>
            <a:xfrm>
              <a:off x="-347730" y="172803"/>
              <a:ext cx="1010176" cy="612807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ackgroundRemoval t="379" b="98011" l="47852" r="89502">
                          <a14:backgroundMark x1="56201" y1="62689" x2="56201" y2="62689"/>
                          <a14:backgroundMark x1="83789" y1="63163" x2="83789" y2="63163"/>
                          <a14:backgroundMark x1="61523" y1="8712" x2="61523" y2="8712"/>
                          <a14:backgroundMark x1="74707" y1="5492" x2="74707" y2="5492"/>
                          <a14:backgroundMark x1="78857" y1="8712" x2="78857" y2="871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2637" y="287495"/>
              <a:ext cx="885274" cy="45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795237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/>
          <p:cNvSpPr/>
          <p:nvPr/>
        </p:nvSpPr>
        <p:spPr>
          <a:xfrm>
            <a:off x="3067292" y="3185536"/>
            <a:ext cx="5870646" cy="1416444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54827" y="3327167"/>
            <a:ext cx="46634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 smtClean="0">
                <a:latin typeface="PNH복고만화" panose="02020603020101020101" pitchFamily="18" charset="-127"/>
                <a:ea typeface="PNH복고만화" panose="02020603020101020101" pitchFamily="18" charset="-127"/>
              </a:rPr>
              <a:t>감사합니다</a:t>
            </a:r>
            <a:r>
              <a:rPr lang="en-US" altLang="ko-KR" sz="6600" dirty="0" smtClean="0">
                <a:latin typeface="PNH복고만화" panose="02020603020101020101" pitchFamily="18" charset="-127"/>
                <a:ea typeface="PNH복고만화" panose="02020603020101020101" pitchFamily="18" charset="-127"/>
              </a:rPr>
              <a:t>.</a:t>
            </a:r>
            <a:endParaRPr lang="ko-KR" altLang="en-US" sz="6600" dirty="0">
              <a:latin typeface="PNH복고만화" panose="02020603020101020101" pitchFamily="18" charset="-127"/>
              <a:ea typeface="PNH복고만화" panose="02020603020101020101" pitchFamily="18" charset="-127"/>
            </a:endParaRPr>
          </a:p>
        </p:txBody>
      </p:sp>
      <p:pic>
        <p:nvPicPr>
          <p:cNvPr id="4" name="Picture 15" descr="Untitled-1 copy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5229" y="3377352"/>
            <a:ext cx="1033474" cy="100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0314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236</Words>
  <Application>Microsoft Office PowerPoint</Application>
  <PresentationFormat>화면 슬라이드 쇼(4:3)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chunjae</dc:creator>
  <cp:lastModifiedBy>F2193571</cp:lastModifiedBy>
  <cp:revision>75</cp:revision>
  <dcterms:created xsi:type="dcterms:W3CDTF">2014-02-03T15:43:13Z</dcterms:created>
  <dcterms:modified xsi:type="dcterms:W3CDTF">2017-06-15T10:57:01Z</dcterms:modified>
</cp:coreProperties>
</file>