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26" r:id="rId30"/>
  </p:sldMasterIdLst>
  <p:notesMasterIdLst>
    <p:notesMasterId r:id="rId32"/>
  </p:notesMasterIdLst>
  <p:handoutMasterIdLst>
    <p:handoutMasterId r:id="rId33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8135" cy="68611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prnWhat="handouts6" scaleToFitPaper="1"/>
  <p:showPr>
    <p:sldAll/>
    <p:penClr>
      <a:schemeClr val="tx1"/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6327"/>
    <p:restoredTop sz="90100"/>
  </p:normalViewPr>
  <p:slideViewPr>
    <p:cSldViewPr>
      <p:cViewPr varScale="1">
        <p:scale>
          <a:sx n="100" d="100"/>
          <a:sy n="100" d="100"/>
        </p:scale>
        <p:origin x="0" y="0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slide" Target="slides/slide19.xml"  /><Relationship Id="rId2" Type="http://schemas.openxmlformats.org/officeDocument/2006/relationships/slide" Target="slides/slide2.xml"  /><Relationship Id="rId20" Type="http://schemas.openxmlformats.org/officeDocument/2006/relationships/slide" Target="slides/slide20.xml"  /><Relationship Id="rId21" Type="http://schemas.openxmlformats.org/officeDocument/2006/relationships/slide" Target="slides/slide21.xml"  /><Relationship Id="rId22" Type="http://schemas.openxmlformats.org/officeDocument/2006/relationships/slide" Target="slides/slide22.xml"  /><Relationship Id="rId23" Type="http://schemas.openxmlformats.org/officeDocument/2006/relationships/slide" Target="slides/slide23.xml"  /><Relationship Id="rId24" Type="http://schemas.openxmlformats.org/officeDocument/2006/relationships/slide" Target="slides/slide24.xml"  /><Relationship Id="rId25" Type="http://schemas.openxmlformats.org/officeDocument/2006/relationships/slide" Target="slides/slide25.xml"  /><Relationship Id="rId26" Type="http://schemas.openxmlformats.org/officeDocument/2006/relationships/slide" Target="slides/slide26.xml"  /><Relationship Id="rId27" Type="http://schemas.openxmlformats.org/officeDocument/2006/relationships/slide" Target="slides/slide27.xml"  /><Relationship Id="rId28" Type="http://schemas.openxmlformats.org/officeDocument/2006/relationships/presProps" Target="presProps.xml"  /><Relationship Id="rId29" Type="http://schemas.openxmlformats.org/officeDocument/2006/relationships/viewProps" Target="viewProps.xml"  /><Relationship Id="rId3" Type="http://schemas.openxmlformats.org/officeDocument/2006/relationships/slide" Target="slides/slide3.xml"  /><Relationship Id="rId30" Type="http://schemas.openxmlformats.org/officeDocument/2006/relationships/slideMaster" Target="slideMasters/slideMaster1.xml"  /><Relationship Id="rId31" Type="http://schemas.openxmlformats.org/officeDocument/2006/relationships/theme" Target="theme/theme1.xml"  /><Relationship Id="rId32" Type="http://schemas.openxmlformats.org/officeDocument/2006/relationships/notesMaster" Target="notesMasters/notesMaster1.xml"  /><Relationship Id="rId33" Type="http://schemas.openxmlformats.org/officeDocument/2006/relationships/handoutMaster" Target="handoutMasters/handoutMaster1.xml"  /><Relationship Id="rId34" Type="http://schemas.openxmlformats.org/officeDocument/2006/relationships/tableStyles" Target="tableStyles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101FA86-8D90-44CB-859B-1916FF84CB11}" type="datetimeFigureOut">
              <a:rPr lang="ko-KR" altLang="en-US"/>
              <a:pPr lvl="0">
                <a:defRPr lang="ko-KR" altLang="en-US"/>
              </a:pPr>
              <a:t>2009-03-26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2009-03-26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9" y="685800"/>
            <a:ext cx="4571981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2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6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en-US" altLang="en-US"/>
              <a:pPr lvl="0">
                <a:defRPr lang="ko-KR" altLang="en-US"/>
              </a:pPr>
              <a:t>12</a:t>
            </a:fld>
            <a:endParaRPr lang="en-US" altLang="en-US"/>
          </a:p>
        </p:txBody>
      </p:sp>
    </p:spTree>
  </p:cSld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en-US" altLang="en-US"/>
              <a:pPr lvl="0">
                <a:defRPr lang="ko-KR" altLang="en-US"/>
              </a:pPr>
              <a:t>26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제목 슬라이드" type="title" preserve="1">
  <p:cSld name="제목 슬라이드">
    <p:bg>
      <p:bgPr shadeToTitle="0">
        <a:blipFill rotWithShape="1">
          <a:blip r:embed="rId2">
            <a:alphaModFix/>
            <a:lum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image" Target="../media/image2.jpe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blipFill rotWithShape="1">
          <a:blip r:embed="rId14">
            <a:alphaModFix/>
            <a:lum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6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63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4.jpeg"  /><Relationship Id="rId3" Type="http://schemas.openxmlformats.org/officeDocument/2006/relationships/image" Target="../media/image5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6.jpeg"  /><Relationship Id="rId3" Type="http://schemas.openxmlformats.org/officeDocument/2006/relationships/image" Target="../media/image7.jpeg"  /><Relationship Id="rId4" Type="http://schemas.openxmlformats.org/officeDocument/2006/relationships/image" Target="../media/image8.jpeg"  /><Relationship Id="rId5" Type="http://schemas.openxmlformats.org/officeDocument/2006/relationships/image" Target="../media/image9.jpeg"  /><Relationship Id="rId6" Type="http://schemas.openxmlformats.org/officeDocument/2006/relationships/image" Target="../media/image10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Relationship Id="rId3" Type="http://schemas.openxmlformats.org/officeDocument/2006/relationships/image" Target="../media/image12.jpeg"  /><Relationship Id="rId4" Type="http://schemas.openxmlformats.org/officeDocument/2006/relationships/image" Target="../media/image13.jpeg"  /><Relationship Id="rId5" Type="http://schemas.openxmlformats.org/officeDocument/2006/relationships/image" Target="../media/image14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5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6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7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8.png"  /><Relationship Id="rId3" Type="http://schemas.openxmlformats.org/officeDocument/2006/relationships/notesSlide" Target="../notesSlides/notesSlide1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9.png"  /><Relationship Id="rId3" Type="http://schemas.openxmlformats.org/officeDocument/2006/relationships/image" Target="../media/image20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notesSlide" Target="../notesSlides/notesSlide2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51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고혈압의 이해</a:t>
            </a:r>
            <a:endParaRPr xmlns:mc="http://schemas.openxmlformats.org/markup-compatibility/2006" xmlns:hp="http://schemas.haansoft.com/office/presentation/8.0" lang="ko-KR" altLang="en-US" sz="5100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부제목 2"/>
          <p:cNvSpPr>
            <a:spLocks noGrp="1"/>
          </p:cNvSpPr>
          <p:nvPr>
            <p:ph type="subTitle" idx="1"/>
          </p:nvPr>
        </p:nvSpPr>
        <p:spPr>
          <a:xfrm>
            <a:off x="2053122" y="4414191"/>
            <a:ext cx="6403694" cy="1753399"/>
          </a:xfrm>
        </p:spPr>
        <p:txBody>
          <a:bodyPr>
            <a:normAutofit fontScale="84840" lnSpcReduction="0"/>
          </a:bodyPr>
          <a:lstStyle/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 algn="r">
              <a:defRPr lang="ko-KR" altLang="en-US"/>
            </a:pPr>
            <a:r>
              <a:rPr lang="ko-KR" altLang="en-US" sz="3300">
                <a:solidFill>
                  <a:schemeClr val="bg1"/>
                </a:solidFill>
              </a:rPr>
              <a:t>34병동 간호사 박아랑</a:t>
            </a:r>
            <a:endParaRPr lang="ko-KR" altLang="en-US" sz="33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목차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4435" y="1600930"/>
            <a:ext cx="8427158" cy="4853204"/>
          </a:xfrm>
        </p:spPr>
        <p:txBody>
          <a:bodyPr>
            <a:noAutofit/>
          </a:bodyPr>
          <a:lstStyle/>
          <a:p>
            <a:pPr algn="ctr">
              <a:buNone/>
              <a:defRPr lang="ko-KR" altLang="en-US"/>
            </a:pPr>
            <a:r>
              <a:rPr lang="ko-KR" altLang="en-US" sz="3000"/>
              <a:t>1. 고혈압이란?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2. 왜 고혈압에 대해 관심을 가져야 할까?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3. 고혈압의 원인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4. 고혈압의 증상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5. 고혈압이 신체에 미치는 영향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6. 고혈압의 치료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7. 고혈압의 예방법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8. 고혈압에 관한 궁금증</a:t>
            </a:r>
            <a:endParaRPr lang="ko-KR" altLang="en-US" sz="3000"/>
          </a:p>
          <a:p>
            <a:pPr algn="ctr">
              <a:buNone/>
              <a:defRPr lang="ko-KR" altLang="en-US"/>
            </a:pPr>
            <a:r>
              <a:rPr lang="ko-KR" altLang="en-US" sz="3000"/>
              <a:t>9. 고혈압에 관한 퀴즈</a:t>
            </a:r>
            <a:endParaRPr lang="ko-KR" altLang="en-US" sz="3000"/>
          </a:p>
        </p:txBody>
      </p: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4985404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튼튼체B"/>
                <a:ea typeface="양재튼튼체B"/>
                <a:sym typeface="Wingdings"/>
              </a:rPr>
              <a:t>1. </a:t>
            </a:r>
            <a:r>
              <a:rPr xmlns:mc="http://schemas.openxmlformats.org/markup-compatibility/2006" xmlns:hp="http://schemas.haansoft.com/office/presentation/8.0" lang="ko-KR" altLang="en-US" sz="440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고혈압이란</a:t>
            </a:r>
            <a:r>
              <a:rPr xmlns:mc="http://schemas.openxmlformats.org/markup-compatibility/2006" xmlns:hp="http://schemas.haansoft.com/office/presentation/8.0" lang="ko-KR" altLang="en-US" sz="440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튼튼체B"/>
                <a:ea typeface="양재튼튼체B"/>
                <a:sym typeface="Wingdings"/>
              </a:rPr>
              <a:t>?</a:t>
            </a:r>
            <a:endParaRPr xmlns:mc="http://schemas.openxmlformats.org/markup-compatibility/2006" xmlns:hp="http://schemas.haansoft.com/office/presentation/8.0" lang="ko-KR" altLang="en-US" sz="440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양재튼튼체B"/>
              <a:ea typeface="양재튼튼체B"/>
              <a:sym typeface="Wingding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484990"/>
            <a:ext cx="8716791" cy="151195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Verdana"/>
                <a:ea typeface="굴림"/>
                <a:sym typeface="Wingdings"/>
              </a:rPr>
              <a:t>  </a:t>
            </a: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혈압이란?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심장이 혈액을 내보낼 때 혈관벽에 가해지는 압력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943144" y="189001"/>
            <a:ext cx="3204990" cy="18724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7" name="내용 개체 틀 3"/>
          <p:cNvSpPr>
            <a:spLocks noGrp="1"/>
          </p:cNvSpPr>
          <p:nvPr>
            <p:ph sz="quarter" idx="3"/>
          </p:nvPr>
        </p:nvSpPr>
        <p:spPr>
          <a:xfrm>
            <a:off x="424849" y="3656911"/>
            <a:ext cx="8298436" cy="193446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고혈압은 혈압을 재어서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최고혈압(수축기혈압)이 140mmHg 이상,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최저혈압(이완기혈압)이 90mmHg 이상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/>
              <a:buChar char="•"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96501" y="261261"/>
            <a:ext cx="8897212" cy="100849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8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2. 왜 고혈압에 대해 관심을 가져야 할까?               </a:t>
            </a:r>
            <a:endParaRPr xmlns:mc="http://schemas.openxmlformats.org/markup-compatibility/2006" xmlns:hp="http://schemas.haansoft.com/office/presentation/8.0" lang="ko-KR" altLang="en-US" sz="38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24011" y="1700960"/>
            <a:ext cx="8824124" cy="151357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고혈압은 돌연사의 원인이 되는 </a:t>
            </a: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rgbClr val="cc0000">
                    <a:alpha val="100000"/>
                  </a:srgbClr>
                </a:solidFill>
                <a:latin typeface="서울남산체 B"/>
                <a:sym typeface="Wingdings"/>
              </a:rPr>
              <a:t>심장마비</a:t>
            </a: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나 </a:t>
            </a: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rgbClr val="cc0000">
                    <a:alpha val="100000"/>
                  </a:srgbClr>
                </a:solidFill>
                <a:latin typeface="서울남산체 B"/>
                <a:sym typeface="Wingdings"/>
              </a:rPr>
              <a:t>뇌졸중</a:t>
            </a: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등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심각한 신체적 손상의 위험을</a:t>
            </a:r>
            <a:r>
              <a:rPr xmlns:mc="http://schemas.openxmlformats.org/markup-compatibility/2006" xmlns:hp="http://schemas.haansoft.com/office/presentation/8.0" lang="ko-KR" altLang="en-US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가중시킴</a:t>
            </a:r>
            <a:endParaRPr xmlns:mc="http://schemas.openxmlformats.org/markup-compatibility/2006" xmlns:hp="http://schemas.haansoft.com/office/presentation/8.0" lang="ko-KR" altLang="en-US" sz="28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468512" y="3430564"/>
            <a:ext cx="3941958" cy="25220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006063" y="3502033"/>
            <a:ext cx="3735480" cy="24394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5633427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3. </a:t>
            </a: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chemeClr val="tx2"/>
                </a:solidFill>
                <a:latin typeface="서울남산체 B"/>
                <a:sym typeface="Wingdings"/>
              </a:rPr>
              <a:t>고혈압의</a:t>
            </a: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 원인</a:t>
            </a:r>
            <a:endParaRPr xmlns:mc="http://schemas.openxmlformats.org/markup-compatibility/2006" xmlns:hp="http://schemas.haansoft.com/office/presentation/8.0" lang="ko-KR" altLang="en-US" sz="44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81158" y="1523617"/>
            <a:ext cx="8385818" cy="46439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위험요소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       연령(특히 60세 이상)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       당뇨 및 고지혈증                          비활동적인 생활습관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630000" lvl="0" indent="-63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222089" y="1990018"/>
            <a:ext cx="2973107" cy="152468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/>
          <p:nvPr/>
        </p:nvSpPr>
        <p:spPr>
          <a:xfrm>
            <a:off x="5003534" y="3621406"/>
            <a:ext cx="3964180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염분(소금끼)의 과다섭취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404879" y="1905875"/>
            <a:ext cx="3169188" cy="152468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3133577" y="4078530"/>
            <a:ext cx="1524689" cy="137225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1403973" y="4078530"/>
            <a:ext cx="1448474" cy="137225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5150620" y="4151619"/>
            <a:ext cx="2896892" cy="144847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188003" y="1558022"/>
            <a:ext cx="2668192" cy="2072654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438060" y="1558022"/>
            <a:ext cx="2896948" cy="207103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116534" y="4151619"/>
            <a:ext cx="2668192" cy="22775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/>
          <p:nvPr/>
        </p:nvSpPr>
        <p:spPr>
          <a:xfrm>
            <a:off x="1919987" y="3681764"/>
            <a:ext cx="6327457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과음                                               흡연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601186" y="6376970"/>
            <a:ext cx="2180584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과도한 스트레스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5782658" y="4257527"/>
            <a:ext cx="2896948" cy="198209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6806904" y="6311644"/>
            <a:ext cx="682975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비만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9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5633427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3. </a:t>
            </a: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chemeClr val="tx2"/>
                </a:solidFill>
                <a:latin typeface="서울남산체 B"/>
                <a:sym typeface="Wingdings"/>
              </a:rPr>
              <a:t>고혈압의</a:t>
            </a: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 원인</a:t>
            </a:r>
            <a:endParaRPr xmlns:mc="http://schemas.openxmlformats.org/markup-compatibility/2006" xmlns:hp="http://schemas.haansoft.com/office/presentation/8.0" lang="ko-KR" altLang="en-US" sz="44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5129961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4. 고혈압의 증상</a:t>
            </a:r>
            <a:endParaRPr xmlns:mc="http://schemas.openxmlformats.org/markup-compatibility/2006" xmlns:hp="http://schemas.haansoft.com/office/presentation/8.0" lang="ko-KR" altLang="en-US" sz="44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81186" y="1524689"/>
            <a:ext cx="8385818" cy="4499416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고혈압의 증상은 없습니다     </a:t>
            </a:r>
            <a:endParaRPr xmlns:mc="http://schemas.openxmlformats.org/markup-compatibility/2006" xmlns:hp="http://schemas.haansoft.com/office/presentation/8.0" lang="ko-KR" altLang="en-US" sz="3200" b="1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</a:t>
            </a:r>
            <a:r>
              <a: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cc0000">
                    <a:alpha val="100000"/>
                  </a:srgbClr>
                </a:solidFill>
                <a:latin typeface="서울남산체 B"/>
                <a:sym typeface="Wingdings"/>
              </a:rPr>
              <a:t>“침묵의 살인자”</a:t>
            </a:r>
            <a:endParaRPr xmlns:mc="http://schemas.openxmlformats.org/markup-compatibility/2006" xmlns:hp="http://schemas.haansoft.com/office/presentation/8.0" lang="ko-KR" altLang="en-US" sz="3200" b="1" i="0" spc="5" mc:Ignorable="hp" hp:hslEmbossed="0">
              <a:solidFill>
                <a:srgbClr val="cc0000">
                  <a:alpha val="100000"/>
                </a:srgbClr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1" i="0" spc="5" mc:Ignorable="hp" hp:hslEmbossed="0">
              <a:solidFill>
                <a:srgbClr val="cc0000">
                  <a:alpha val="100000"/>
                </a:srgbClr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1) 혈압 상승에 의한 증상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① 두통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② 어지러움, 피로감, 빈맥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2) 혈관질환에 의한 증상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코피, 혈뇨, 시력약화, 협심증,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호흡 곤란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870056" y="1845517"/>
            <a:ext cx="2882654" cy="41785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5. 고혈압이 신체에 미치는 영향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95480" y="1700960"/>
            <a:ext cx="8385818" cy="399600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1) 심장                      2) 뇌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- 심장마비                   - 뇌졸중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- 심장비대 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- 울혈성 심부전                           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- 협심증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360000" lvl="0" indent="-360000" algn="l" defTabSz="90011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3) 신장 - 신부전증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4574067" y="3964180"/>
            <a:ext cx="4345367" cy="289694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5. 고혈압이 신체에 미치는 영향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직사각형 6"/>
          <p:cNvSpPr txBox="1"/>
          <p:nvPr/>
        </p:nvSpPr>
        <p:spPr>
          <a:xfrm>
            <a:off x="2104369" y="4996516"/>
            <a:ext cx="1845517" cy="13119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동맥질환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: 동맥경화증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  대동맥박리증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  말초혈관질환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  <p:pic>
        <p:nvPicPr>
          <p:cNvPr id="7" name="그림 2" descr="BODY_02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711972" y="1772484"/>
            <a:ext cx="1720056" cy="410237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3"/>
          <p:cNvSpPr txBox="1"/>
          <p:nvPr/>
        </p:nvSpPr>
        <p:spPr>
          <a:xfrm>
            <a:off x="610165" y="2204480"/>
            <a:ext cx="3009679" cy="100693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안질환 : 고혈압성 망막증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            안구내출혈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            시력소실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  <p:sp>
        <p:nvSpPr>
          <p:cNvPr id="9" name="직사각형 4"/>
          <p:cNvSpPr txBox="1"/>
          <p:nvPr/>
        </p:nvSpPr>
        <p:spPr>
          <a:xfrm>
            <a:off x="5560673" y="1826477"/>
            <a:ext cx="1929661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뇌질환 : 뇌졸중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  <p:sp>
        <p:nvSpPr>
          <p:cNvPr id="10" name="직사각형 5"/>
          <p:cNvSpPr txBox="1"/>
          <p:nvPr/>
        </p:nvSpPr>
        <p:spPr>
          <a:xfrm>
            <a:off x="1402688" y="3429000"/>
            <a:ext cx="2179076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신장질환 : 신부전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  <p:sp>
        <p:nvSpPr>
          <p:cNvPr id="11" name="직사각형 7"/>
          <p:cNvSpPr txBox="1"/>
          <p:nvPr/>
        </p:nvSpPr>
        <p:spPr>
          <a:xfrm>
            <a:off x="5489204" y="2545968"/>
            <a:ext cx="3592542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2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심장질환 : 협심증, 심근경색증</a:t>
            </a:r>
            <a:endParaRPr xmlns:mc="http://schemas.openxmlformats.org/markup-compatibility/2006" xmlns:hp="http://schemas.haansoft.com/office/presentation/8.0" lang="ko-KR" altLang="en-US" sz="22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6. 고혈압의 치료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1) 약물요법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종류 : 이뇨제, 교감신경차단제, 칼슘길항제,  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        직접 혈관확장제, 복합 약물요법 등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★혈압 하강제 복용 시 주의점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약효가 느리다고 조급하게 생각하고 한번에 많이 먹지 않는다.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혈압이 정상범위라고 임의로 중단하지 않는다.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다른 약의 복용시 혈압강하제 사용에 주의해야 한다.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6. 고혈압의 치료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2) 식이요법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짜게 먹지 않고 너무 짠음식은 피한다.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과식을 피하고 음식을 골고루 먹으며 칼로리를 제한한다.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동물성 지방과 당분을 적게 섭취한다.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단백질은 충분히 섭취한다.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칼륨, 칼슘, 식이섬유, 비타민이 풍부한 음식을 먹는다.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:우유, 신선한 야채, 시금치, 토마토, 호박, 버섯, 밤, 호도,            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    콩, 당근, 양파, 고등어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6. 고혈압의 치료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3) 운동요법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좋은 운동 : 산책, 조깅, 자전거타기, 수영, 맨손체조 등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주의해야할 운동 : 역도, 팔굽혀 펴기, 전력질주 등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한꺼번에 힘을 많이 주어야 하는 운동은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 혈압을 급격히  높일 수 있으므로 피한다.</a:t>
            </a:r>
            <a:b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</a:b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13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619133" y="4078531"/>
            <a:ext cx="3529001" cy="27825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6. 고혈압의 치료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4) 체중조절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5) 금연과 절주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6) 스트레스 감소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7) 정기적인 혈압측정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8) 처방된 약 꾸준한 복용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pic>
        <p:nvPicPr>
          <p:cNvPr id="13" name="그림 3" descr="tobacco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222310" y="1485835"/>
            <a:ext cx="3239146" cy="209024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4" name="그림 4" descr="b_2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294337" y="3861161"/>
            <a:ext cx="2809053" cy="245048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7. 고혈압의 예방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1. 음식은 싱겁게 골고루 먹는다.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2. 살이 찌지 않도록 알맞은 체중을 유지한다.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3. 매일 30분 이상 적절한 운동을 한다.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4. 담배는 끊고 술은 삼가한다.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5. 지방질을 줄이고 야채를 많이  섭취한다.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6. 스트레스를 피하고 평온한 마음을 유지한다.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7. 정기적으로 혈압을 측정하고 의사의 진찰을 받는다.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8. 고혈압에 관한 궁금증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Q</a:t>
            </a:r>
            <a:r>
              <a:rPr xmlns:mc="http://schemas.openxmlformats.org/markup-compatibility/2006" xmlns:hp="http://schemas.haansoft.com/office/presentation/8.0" lang="ko-KR" altLang="en-US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: 혈압약을 평생 먹어야 하나요? </a:t>
            </a:r>
            <a:endParaRPr xmlns:mc="http://schemas.openxmlformats.org/markup-compatibility/2006" xmlns:hp="http://schemas.haansoft.com/office/presentation/8.0" lang="ko-KR" altLang="en-US" sz="28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28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A</a:t>
            </a:r>
            <a:r>
              <a:rPr xmlns:mc="http://schemas.openxmlformats.org/markup-compatibility/2006" xmlns:hp="http://schemas.haansoft.com/office/presentation/8.0" lang="ko-KR" altLang="en-US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 : 고혈압은 약을 몇번 먹고 완치되는 질병은 아닙니다. 꾸준히 복용하여야 하며 만약 저혈압으로 떨어질 시 주치의와 상담 후 복용여부 결정을 해야합니다. 혈압약을 먹어서 혈압만 정상으로 유지된다면 중풍이나 심장병 같은 치명적인 합병증을 얼마든지 예방할 수가 있습니다.</a:t>
            </a:r>
            <a:endParaRPr xmlns:mc="http://schemas.openxmlformats.org/markup-compatibility/2006" xmlns:hp="http://schemas.haansoft.com/office/presentation/8.0" lang="ko-KR" altLang="en-US" sz="28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8. 고혈압에 관한 궁금증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Q: 증세가 없는데도 혈압약을 먹어야 하나요? </a:t>
            </a:r>
            <a:endParaRPr xmlns:mc="http://schemas.openxmlformats.org/markup-compatibility/2006" xmlns:hp="http://schemas.haansoft.com/office/presentation/8.0" lang="en-US" altLang="ko-KR" sz="28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en-US" altLang="ko-KR" sz="28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8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A :네. 물론입니다. 고혈압은 두통이나 피로, 어지러움, 신경질, 불면증등 특별한 증상이 없이 진행하는 경우가 더 많지요. 그래서 소리없는 살인자란 별명을 갖고 있습니다. 겉으로 드러나는 증세가 없더라도 혈압이 높게 되면 심장에 부담이 커지고 뇌나 콩팥등 우리 몸의 중요한 장기가 손상을 받게 됩니다. </a:t>
            </a:r>
            <a:endParaRPr xmlns:mc="http://schemas.openxmlformats.org/markup-compatibility/2006" xmlns:hp="http://schemas.haansoft.com/office/presentation/8.0" lang="en-US" altLang="ko-KR" sz="28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909058" y="2638041"/>
            <a:ext cx="4669378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4100" b="1" i="0" spc="5" mc:Ignorable="hp" hp:hslEmbossed="0">
                <a:solidFill>
                  <a:schemeClr val="bg1"/>
                </a:solidFill>
                <a:latin typeface="서울남산체 B"/>
                <a:ea typeface="서울남산체 B"/>
              </a:rPr>
              <a:t>1. 고혈압은 병이 아니다.</a:t>
            </a: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7" name="직사각형 5"/>
          <p:cNvSpPr txBox="1"/>
          <p:nvPr/>
        </p:nvSpPr>
        <p:spPr>
          <a:xfrm>
            <a:off x="2730169" y="3862560"/>
            <a:ext cx="3068357" cy="5193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37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O                  X</a:t>
            </a:r>
            <a:endParaRPr xmlns:mc="http://schemas.openxmlformats.org/markup-compatibility/2006" xmlns:hp="http://schemas.haansoft.com/office/presentation/8.0" lang="ko-KR" altLang="en-US" sz="37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909058" y="2638041"/>
            <a:ext cx="4669378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9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정답 : 아니오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고혈압은 질병입니다.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혈압이 높으면 심장에 부담을 주고 말초혈관에도 좋지 않습니다.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고혈압을 치료하지 않으면 여러 가지 합병증이 생깁니다.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뇌졸중, 협심증, 심근 경색증, 망막출혈, 시력소실, 신부전 등입니다.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고혈압을 치료하여 혈압이 잘 조절되면 위 와 같은 위험이 감소합니다.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332852" y="2638267"/>
            <a:ext cx="5389637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4100" b="1" i="0" spc="5" mc:Ignorable="hp" hp:hslEmbossed="0">
                <a:solidFill>
                  <a:schemeClr val="bg1"/>
                </a:solidFill>
                <a:latin typeface="서울남산체 B"/>
                <a:ea typeface="서울남산체 B"/>
              </a:rPr>
              <a:t>2. 고혈압은 남자들의 병이다.</a:t>
            </a: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7" name="직사각형 5"/>
          <p:cNvSpPr txBox="1"/>
          <p:nvPr/>
        </p:nvSpPr>
        <p:spPr>
          <a:xfrm>
            <a:off x="2730169" y="3862560"/>
            <a:ext cx="3068357" cy="5193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37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O                  X</a:t>
            </a:r>
            <a:endParaRPr xmlns:mc="http://schemas.openxmlformats.org/markup-compatibility/2006" xmlns:hp="http://schemas.haansoft.com/office/presentation/8.0" lang="ko-KR" altLang="en-US" sz="37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909058" y="2638041"/>
            <a:ext cx="4669378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9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정답 : 아니오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여성이 남성보다 2배나 높습니다.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폐경 후부터 고혈압의 위험이 높습니다.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여성호르몬으로 결핍 때문이므로 폐경 후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관리가 필요한데 남자들의 병이라는 편견이 고혈압을 악화시킵니다.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879248" y="2706830"/>
            <a:ext cx="5389637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4100" b="1" i="0" spc="5" mc:Ignorable="hp" hp:hslEmbossed="0">
                <a:solidFill>
                  <a:schemeClr val="bg1"/>
                </a:solidFill>
                <a:latin typeface="서울남산체 B"/>
                <a:ea typeface="서울남산체 B"/>
              </a:rPr>
              <a:t>3. 정상혈압은 안전하다</a:t>
            </a: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7" name="직사각형 5"/>
          <p:cNvSpPr txBox="1"/>
          <p:nvPr/>
        </p:nvSpPr>
        <p:spPr>
          <a:xfrm>
            <a:off x="2730169" y="3862560"/>
            <a:ext cx="3068357" cy="5193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37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O                  X</a:t>
            </a:r>
            <a:endParaRPr xmlns:mc="http://schemas.openxmlformats.org/markup-compatibility/2006" xmlns:hp="http://schemas.haansoft.com/office/presentation/8.0" lang="ko-KR" altLang="en-US" sz="37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909058" y="2638041"/>
            <a:ext cx="4669378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9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정답 : 아니오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최근 정상 범주에 들어가더라도 고혈압으로 이행되는 경우가 많습니다. 약간 혈압이 높은 사람들은 각별히 신경을 쓰셔야 합니다.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체중조절, 운동요법, 식사조절(저지방), 금주 방법으로 고혈압 환자로 이행되는 것을 예방해야 합니다. 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900690" y="2710294"/>
            <a:ext cx="5389637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4100" b="1" i="0" spc="5" mc:Ignorable="hp" hp:hslEmbossed="0">
                <a:solidFill>
                  <a:schemeClr val="bg1"/>
                </a:solidFill>
                <a:latin typeface="서울남산체 B"/>
                <a:ea typeface="서울남산체 B"/>
              </a:rPr>
              <a:t>4. 고혈압을 낮추면 약은 필요없다.</a:t>
            </a: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7" name="직사각형 5"/>
          <p:cNvSpPr txBox="1"/>
          <p:nvPr/>
        </p:nvSpPr>
        <p:spPr>
          <a:xfrm>
            <a:off x="2730169" y="3862560"/>
            <a:ext cx="3068357" cy="5193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37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O                  X</a:t>
            </a:r>
            <a:endParaRPr xmlns:mc="http://schemas.openxmlformats.org/markup-compatibility/2006" xmlns:hp="http://schemas.haansoft.com/office/presentation/8.0" lang="ko-KR" altLang="en-US" sz="37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909058" y="2638041"/>
            <a:ext cx="4669378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9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정답 : 아니오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약으로 혈압이 조절되면 스스로 약을 끊는 경우가 있는데 약은 필요합니다. 혈압은 ‘고치는’ 것이 아니고 ‘조절하는’ 것입니다.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혈압이 잘 관리되어도 치료는 계속해야 합니다.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고혈압 치료목표는 동맥경화, 뇌졸중, 심장질환의 합병증 예방과 사망률 감소라는 장기적인 목표입니다.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900690" y="2710294"/>
            <a:ext cx="5389637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4100" b="1" i="0" spc="5" mc:Ignorable="hp" hp:hslEmbossed="0">
                <a:solidFill>
                  <a:schemeClr val="bg1"/>
                </a:solidFill>
                <a:latin typeface="서울남산체 B"/>
                <a:ea typeface="서울남산체 B"/>
              </a:rPr>
              <a:t>5. 육류섭취는 고혈압에  해가 된다</a:t>
            </a: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7" name="직사각형 5"/>
          <p:cNvSpPr txBox="1"/>
          <p:nvPr/>
        </p:nvSpPr>
        <p:spPr>
          <a:xfrm>
            <a:off x="2730169" y="3862560"/>
            <a:ext cx="3068357" cy="5193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3700" b="1" i="0" spc="5" mc:Ignorable="hp" hp:hslEmbossed="0">
                <a:solidFill>
                  <a:schemeClr val="tx1"/>
                </a:solidFill>
                <a:latin typeface="서울남산체 B"/>
                <a:ea typeface="서울남산체 B"/>
              </a:rPr>
              <a:t>O                  X</a:t>
            </a:r>
            <a:endParaRPr xmlns:mc="http://schemas.openxmlformats.org/markup-compatibility/2006" xmlns:hp="http://schemas.haansoft.com/office/presentation/8.0" lang="ko-KR" altLang="en-US" sz="3700" b="1" i="0" spc="5" mc:Ignorable="hp" hp:hslEmbossed="0">
              <a:solidFill>
                <a:schemeClr val="tx1"/>
              </a:solidFill>
              <a:latin typeface="서울남산체 B"/>
              <a:ea typeface="서울남산체 B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186" y="581299"/>
            <a:ext cx="8385818" cy="485988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서울남산체 B"/>
                <a:sym typeface="Wingdings"/>
              </a:rPr>
              <a:t>9. 고혈압에 관한 퀴즈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서울남산체 B"/>
              <a:sym typeface="Wingdings"/>
            </a:endParaRPr>
          </a:p>
        </p:txBody>
      </p:sp>
      <p:sp>
        <p:nvSpPr>
          <p:cNvPr id="6" name="제목 1"/>
          <p:cNvSpPr>
            <a:spLocks noGrp="1"/>
          </p:cNvSpPr>
          <p:nvPr/>
        </p:nvSpPr>
        <p:spPr>
          <a:xfrm>
            <a:off x="457401" y="122278"/>
            <a:ext cx="7547230" cy="129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b">
            <a:noAutofit/>
          </a:bodyPr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39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250922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540000" lvl="0" indent="-54000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  <p:sp>
        <p:nvSpPr>
          <p:cNvPr id="16" name="직사각형 4"/>
          <p:cNvSpPr txBox="1"/>
          <p:nvPr/>
        </p:nvSpPr>
        <p:spPr>
          <a:xfrm>
            <a:off x="1909058" y="2638041"/>
            <a:ext cx="4669378" cy="5796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>
                <a:latin typeface="굴림"/>
                <a:ea typeface="굴림"/>
                <a:sym typeface="Wingdings"/>
              </a:defRPr>
            </a:pPr>
            <a:endParaRPr xmlns:mc="http://schemas.openxmlformats.org/markup-compatibility/2006" xmlns:hp="http://schemas.haansoft.com/office/presentation/8.0" lang="ko-KR" altLang="en-US" sz="4100" b="1" i="0" spc="5" mc:Ignorable="hp" hp:hslEmbossed="0">
              <a:solidFill>
                <a:schemeClr val="bg1"/>
              </a:solidFill>
              <a:latin typeface="서울남산체 B"/>
              <a:ea typeface="서울남산체 B"/>
            </a:endParaRPr>
          </a:p>
        </p:txBody>
      </p:sp>
      <p:sp>
        <p:nvSpPr>
          <p:cNvPr id="19" name="내용 개체 틀 2"/>
          <p:cNvSpPr>
            <a:spLocks noGrp="1"/>
          </p:cNvSpPr>
          <p:nvPr>
            <p:ph sz="quarter" idx="2"/>
          </p:nvPr>
        </p:nvSpPr>
        <p:spPr>
          <a:xfrm>
            <a:off x="250923" y="1720056"/>
            <a:ext cx="8897212" cy="51410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정답 : 아니오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뚜렷한 신장장애가 없는 한 단백질은 제한 하지 않도록 한다.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  <a:p>
            <a:pPr marL="0" lvl="0" indent="0" algn="l" defTabSz="90011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500" b="0" i="0" spc="5" mc:Ignorable="hp" hp:hslEmbossed="0">
                <a:solidFill>
                  <a:schemeClr val="tx1"/>
                </a:solidFill>
                <a:latin typeface="서울남산체 B"/>
                <a:sym typeface="Wingdings"/>
              </a:rPr>
              <a:t>완전히 제한하지 말고 필요한 양은 먹는 것이 좋습니다.</a:t>
            </a:r>
            <a:endParaRPr xmlns:mc="http://schemas.openxmlformats.org/markup-compatibility/2006" xmlns:hp="http://schemas.haansoft.com/office/presentation/8.0" lang="ko-KR" altLang="en-US" sz="2500" b="0" i="0" spc="5" mc:Ignorable="hp" hp:hslEmbossed="0">
              <a:solidFill>
                <a:schemeClr val="tx1"/>
              </a:solidFill>
              <a:latin typeface="서울남산체 B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감사합니다.</a:t>
            </a:r>
            <a:endParaRPr lang="ko-KR" altLang="en-US"/>
          </a:p>
        </p:txBody>
      </p:sp>
      <p:sp>
        <p:nvSpPr>
          <p:cNvPr id="5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3300"/>
      </a:dk1>
      <a:lt1>
        <a:srgbClr val="226822"/>
      </a:lt1>
      <a:dk2>
        <a:srgbClr val="ffffff"/>
      </a:dk2>
      <a:lt2>
        <a:srgbClr val="220011"/>
      </a:lt2>
      <a:accent1>
        <a:srgbClr val="81ca6a"/>
      </a:accent1>
      <a:accent2>
        <a:srgbClr val="83abc1"/>
      </a:accent2>
      <a:accent3>
        <a:srgbClr val="003300"/>
      </a:accent3>
      <a:accent4>
        <a:srgbClr val="4338c6"/>
      </a:accent4>
      <a:accent5>
        <a:srgbClr val="b2ceff"/>
      </a:accent5>
      <a:accent6>
        <a:srgbClr val="b9b9b9"/>
      </a:accent6>
      <a:hlink>
        <a:srgbClr val="a58779"/>
      </a:hlink>
      <a:folHlink>
        <a:srgbClr val="7e83b6"/>
      </a:folHlink>
    </a:clrScheme>
    <a:fontScheme name="사용자 지정1">
      <a:majorFont>
        <a:latin typeface="Arial"/>
        <a:ea typeface="서울남산체 B"/>
        <a:cs typeface=""/>
      </a:majorFont>
      <a:minorFont>
        <a:latin typeface="Arial"/>
        <a:ea typeface="서울남산체 B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영등포보건소</ep:Company>
  <ep:Words>719</ep:Words>
  <ep:PresentationFormat>화면 슬라이드 쇼(4:3)</ep:PresentationFormat>
  <ep:Paragraphs>149</ep:Paragraphs>
  <ep:Slides>27</ep:Slides>
  <ep:Notes>2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ep:HeadingPairs>
  <ep:TitlesOfParts>
    <vt:vector size="28" baseType="lpstr">
      <vt:lpstr>한컴오피스</vt:lpstr>
      <vt:lpstr>고혈압의 이해</vt:lpstr>
      <vt:lpstr>목차</vt:lpstr>
      <vt:lpstr>1. 고혈압이란?</vt:lpstr>
      <vt:lpstr>2. 왜 고혈압에 대해 관심을 가져야 할까?</vt:lpstr>
      <vt:lpstr>3. 고혈압의 원인</vt:lpstr>
      <vt:lpstr>3. 고혈압의 원인</vt:lpstr>
      <vt:lpstr>4. 고혈압의 증상</vt:lpstr>
      <vt:lpstr>5. 고혈압이 신체에 미치는 영향</vt:lpstr>
      <vt:lpstr>5. 고혈압이 신체에 미치는 영향</vt:lpstr>
      <vt:lpstr>6. 고혈압의 치료</vt:lpstr>
      <vt:lpstr>6. 고혈압의 치료</vt:lpstr>
      <vt:lpstr>6. 고혈압의 치료</vt:lpstr>
      <vt:lpstr>6. 고혈압의 치료</vt:lpstr>
      <vt:lpstr>7. 고혈압의 예방</vt:lpstr>
      <vt:lpstr>8. 고혈압에 관한 궁금증</vt:lpstr>
      <vt:lpstr>8. 고혈압에 관한 궁금증</vt:lpstr>
      <vt:lpstr>9. 고혈압에 관한 퀴즈</vt:lpstr>
      <vt:lpstr>9. 고혈압에 관한 퀴즈</vt:lpstr>
      <vt:lpstr>9. 고혈압에 관한 퀴즈</vt:lpstr>
      <vt:lpstr>9. 고혈압에 관한 퀴즈</vt:lpstr>
      <vt:lpstr>9. 고혈압에 관한 퀴즈</vt:lpstr>
      <vt:lpstr>9. 고혈압에 관한 퀴즈</vt:lpstr>
      <vt:lpstr>9. 고혈압에 관한 퀴즈</vt:lpstr>
      <vt:lpstr>9. 고혈압에 관한 퀴즈</vt:lpstr>
      <vt:lpstr>9. 고혈압에 관한 퀴즈</vt:lpstr>
      <vt:lpstr>9. 고혈압에 관한 퀴즈</vt:lpstr>
      <vt:lpstr>감사합니다.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이승희</dc:creator>
  <dc:description/>
  <cp:keywords/>
  <cp:lastModifiedBy>pcqhrmqdyd</cp:lastModifiedBy>
  <dcterms:modified xsi:type="dcterms:W3CDTF">2016-05-15T01:47:52.463</dcterms:modified>
  <cp:revision>17</cp:revision>
  <dc:subject/>
  <dc:title>고혈압에 대한 올바른 이해</dc:title>
</cp:coreProperties>
</file>