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50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781175" y="6267450"/>
            <a:ext cx="1717675" cy="346075"/>
          </a:xfrm>
        </p:spPr>
        <p:txBody>
          <a:bodyPr/>
          <a:lstStyle>
            <a:lvl1pPr>
              <a:defRPr sz="1400">
                <a:solidFill>
                  <a:srgbClr val="000066"/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229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779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168" y="1600190"/>
            <a:ext cx="4038322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7880" y="1600190"/>
            <a:ext cx="4038322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5997" y="3984193"/>
            <a:ext cx="4038322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709" y="3984193"/>
            <a:ext cx="4038322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1781175" y="6267450"/>
            <a:ext cx="1717675" cy="346075"/>
          </a:xfrm>
          <a:ln w="25400" cap="flat" algn="ctr">
            <a:round/>
          </a:ln>
        </p:spPr>
        <p:txBody>
          <a:bodyPr/>
          <a:lstStyle>
            <a:lvl1pPr>
              <a:defRPr>
                <a:solidFill>
                  <a:srgbClr val="000066">
                    <a:alpha val="100000"/>
                  </a:srgbClr>
                </a:solidFill>
              </a:defRPr>
            </a:lvl1pPr>
          </a:lstStyle>
          <a:p>
            <a:pPr>
              <a:defRPr lang="ko-KR" altLang="en-US"/>
            </a:pPr>
            <a:fld id="{7E4A5C73-F6B3-4481-AEE3-76D99CB6BC96}" type="datetime1">
              <a:rPr lang="ko-KR" altLang="en-US"/>
              <a:pPr>
                <a:defRPr lang="ko-KR" altLang="en-US"/>
              </a:pPr>
              <a:t>2018-05-08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28356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0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49225"/>
            <a:ext cx="59055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8" tIns="45678" rIns="91358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29600" cy="4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8" tIns="45678" rIns="91358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2174875" y="5256213"/>
            <a:ext cx="184150" cy="3698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1358" tIns="45678" rIns="91358" bIns="4567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ko-KR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717675" cy="3460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358" tIns="45678" rIns="91358" bIns="45678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66"/>
                </a:solidFill>
                <a:effectLst/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</p:spTree>
    <p:extLst>
      <p:ext uri="{BB962C8B-B14F-4D97-AF65-F5344CB8AC3E}">
        <p14:creationId xmlns:p14="http://schemas.microsoft.com/office/powerpoint/2010/main" val="3462352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5pPr>
      <a:lvl6pPr marL="456788" algn="ctr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6pPr>
      <a:lvl7pPr marL="913576" algn="ctr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7pPr>
      <a:lvl8pPr marL="1370364" algn="ctr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8pPr>
      <a:lvl9pPr marL="1827155" algn="ctr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휴먼모음T" pitchFamily="18" charset="-127"/>
          <a:ea typeface="휴먼모음T" pitchFamily="18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4pPr>
      <a:lvl5pPr marL="2054225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5pPr>
      <a:lvl6pPr marL="2512338" indent="-2283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6pPr>
      <a:lvl7pPr marL="2969126" indent="-2283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7pPr>
      <a:lvl8pPr marL="3425914" indent="-2283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8pPr>
      <a:lvl9pPr marL="3882702" indent="-2283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Lucida Sans Unicode" pitchFamily="34" charset="0"/>
          <a:ea typeface="굴림" pitchFamily="50" charset="-127"/>
        </a:defRPr>
      </a:lvl9pPr>
    </p:bodyStyle>
    <p:otherStyle>
      <a:defPPr>
        <a:defRPr lang="ko-KR"/>
      </a:defPPr>
      <a:lvl1pPr marL="0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88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76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4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5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2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28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9" algn="l" defTabSz="91357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4.png"/><Relationship Id="rId10" Type="http://schemas.openxmlformats.org/officeDocument/2006/relationships/image" Target="../media/image10.emf"/><Relationship Id="rId4" Type="http://schemas.openxmlformats.org/officeDocument/2006/relationships/hyperlink" Target="http://www.seoul.go.kr/" TargetMode="External"/><Relationship Id="rId9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he.seoul.go.kr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seoul.go.kr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ihe.seoul.go.kr/index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seoul.go.kr/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>
            <a:off x="661988" y="2982913"/>
            <a:ext cx="7820025" cy="0"/>
          </a:xfrm>
          <a:custGeom>
            <a:avLst/>
            <a:gdLst/>
            <a:ahLst/>
            <a:cxnLst/>
            <a:rect l="0" t="0" r="0" b="0"/>
            <a:pathLst>
              <a:path w="9143989" h="1">
                <a:moveTo>
                  <a:pt x="0" y="0"/>
                </a:moveTo>
                <a:lnTo>
                  <a:pt x="9143988" y="0"/>
                </a:lnTo>
              </a:path>
            </a:pathLst>
          </a:custGeom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4" y="1583967"/>
            <a:ext cx="9144000" cy="43601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fontAlgn="base">
              <a:lnSpc>
                <a:spcPts val="3361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600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견고딕" pitchFamily="18" charset="-127"/>
                <a:ea typeface="HY견고딕" pitchFamily="18" charset="-127"/>
              </a:rPr>
              <a:t>소음 </a:t>
            </a:r>
            <a:r>
              <a:rPr kumimoji="1" lang="en-US" altLang="ko-KR" sz="3600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1" lang="ko-KR" altLang="en-US" sz="3600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견고딕" pitchFamily="18" charset="-127"/>
                <a:ea typeface="HY견고딕" pitchFamily="18" charset="-127"/>
              </a:rPr>
              <a:t>진동 공정시험기준</a:t>
            </a:r>
            <a:endParaRPr kumimoji="1" lang="ko-KR" altLang="en-US" sz="3600" b="1" dirty="0">
              <a:ln w="1905"/>
              <a:gradFill>
                <a:gsLst>
                  <a:gs pos="0">
                    <a:srgbClr val="2D2D8A">
                      <a:shade val="20000"/>
                      <a:satMod val="200000"/>
                    </a:srgbClr>
                  </a:gs>
                  <a:gs pos="78000">
                    <a:srgbClr val="2D2D8A">
                      <a:tint val="90000"/>
                      <a:shade val="89000"/>
                      <a:satMod val="220000"/>
                    </a:srgbClr>
                  </a:gs>
                  <a:gs pos="100000">
                    <a:srgbClr val="2D2D8A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03388" y="3573016"/>
            <a:ext cx="5832475" cy="2457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서울특별시보건환경연구원</a:t>
            </a:r>
            <a:endParaRPr kumimoji="1" lang="en-US" altLang="ko-KR" sz="28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 </a:t>
            </a:r>
            <a:r>
              <a:rPr kumimoji="1" lang="ko-KR" altLang="en-US" sz="2800" b="1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 환 경 연 구 부</a:t>
            </a:r>
            <a:endParaRPr kumimoji="1" lang="en-US" altLang="ko-KR" sz="28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8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1" lang="en-US" altLang="ko-KR" sz="28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500" b="1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임  성  철 </a:t>
            </a:r>
            <a:endParaRPr kumimoji="1" lang="en-US" altLang="ko-KR" sz="2500" b="1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2100" b="1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81925" name="그룹 4"/>
          <p:cNvGrpSpPr>
            <a:grpSpLocks/>
          </p:cNvGrpSpPr>
          <p:nvPr/>
        </p:nvGrpSpPr>
        <p:grpSpPr bwMode="auto">
          <a:xfrm>
            <a:off x="7766050" y="6243638"/>
            <a:ext cx="1001713" cy="555625"/>
            <a:chOff x="7766383" y="6243313"/>
            <a:chExt cx="1000620" cy="555839"/>
          </a:xfrm>
        </p:grpSpPr>
        <p:pic>
          <p:nvPicPr>
            <p:cNvPr id="81927" name="그림 5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1928" name="그림 6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0" name="자유형 9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18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 용어 설명</a:t>
            </a:r>
          </a:p>
        </p:txBody>
      </p:sp>
      <p:sp>
        <p:nvSpPr>
          <p:cNvPr id="12" name="자유형 11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3972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3974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3975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3973" name="직사각형 13"/>
          <p:cNvSpPr>
            <a:spLocks noChangeArrowheads="1"/>
          </p:cNvSpPr>
          <p:nvPr/>
        </p:nvSpPr>
        <p:spPr bwMode="auto">
          <a:xfrm>
            <a:off x="0" y="1298575"/>
            <a:ext cx="9144000" cy="492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1363" indent="-284163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측정소음도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공정시험기준에서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정한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측정방법으로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측정한 소음도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및 등가소음도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환경소음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도로교통소음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철도소음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                   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항공기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소음은 지속시간 보정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배경소음도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대상소음이 없을 때  측정한 소음도 및 등가소음도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측정소음도에 배경소음을 보정한 후 얻어진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소음도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공장소음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생활소음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평가소음도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대상소음도에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보정치를 보정한 후 얻어진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소음도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발파소음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등가소음도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임의의 측정시간 동안 발생한 변동소음의 총 에너지를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같은 시간 내의 정상소음의 에너지로 </a:t>
            </a: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등가하여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얻어진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소음도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단위는 </a:t>
            </a:r>
            <a:r>
              <a:rPr lang="en-US" altLang="ko-KR" sz="21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Leq</a:t>
            </a:r>
            <a:endParaRPr lang="en-US" altLang="ko-KR" sz="2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32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1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4996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4998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4999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3974" name="직사각형 13"/>
          <p:cNvSpPr>
            <a:spLocks noChangeArrowheads="1"/>
          </p:cNvSpPr>
          <p:nvPr/>
        </p:nvSpPr>
        <p:spPr bwMode="auto">
          <a:xfrm>
            <a:off x="0" y="1298575"/>
            <a:ext cx="9144000" cy="541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마이크로폰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음향에너지를 전기에너지로 변환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지향성이 작은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압력형으로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본체와 분리가 가능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증폭기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변환된 전기에너지를 증폭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청감보정회로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A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특성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C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특성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자동차 소음측정용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동특성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조절기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F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초에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번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),S(1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초에 한번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교정장치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소음측정기의 감도를 점검 및 교정하는 장치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측정가능 소음도 범위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35~130dB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</a:t>
            </a: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측정가능 주파수 범위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31.5~8,000Hz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기준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KS C IEC 61672-1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에 정한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클래스 </a:t>
            </a:r>
            <a:r>
              <a:rPr lang="en-US" altLang="ko-KR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의 이상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소음계로서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㏈단위로 지시하는 것을 사용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 </a:t>
            </a: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분석기기 설명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80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412776"/>
            <a:ext cx="9180512" cy="4651372"/>
          </a:xfrm>
          <a:prstGeom prst="rect">
            <a:avLst/>
          </a:prstGeom>
        </p:spPr>
        <p:txBody>
          <a:bodyPr wrap="square" lIns="80108" tIns="40054" rIns="80108" bIns="40054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옥외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부지경계선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),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지면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바닥면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에서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1.2~1.5m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높이가  원칙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1.5m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초과 장애물이 있는 경우 장애물로부터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소음원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방향으로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1.0~3.5m</a:t>
            </a:r>
            <a:r>
              <a:rPr kumimoji="1" lang="en-US" altLang="ko-KR" sz="2200" dirty="0">
                <a:solidFill>
                  <a:srgbClr val="1901C7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이격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1.0~3.5m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이격이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어려운 경우 장애물 상단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직상부로부터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200" dirty="0">
                <a:solidFill>
                  <a:srgbClr val="1901C7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0.3m</a:t>
            </a:r>
            <a:r>
              <a:rPr kumimoji="1" lang="en-US" altLang="ko-KR" sz="2200" dirty="0">
                <a:solidFill>
                  <a:srgbClr val="1901C7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지점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생활소음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교통소음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철도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소음은 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이상의 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건물에서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소음피해가 더 큰 경우 창문 등으로부터  </a:t>
            </a: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0.5~1.0m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이격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</a:t>
            </a:r>
            <a:endParaRPr kumimoji="1"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외부측정 불가시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창문 등의 </a:t>
            </a:r>
            <a:r>
              <a:rPr kumimoji="1"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경계면에서</a:t>
            </a:r>
            <a:r>
              <a:rPr kumimoji="1"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</a:t>
            </a:r>
            <a:r>
              <a:rPr kumimoji="1"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+1.5 dB</a:t>
            </a:r>
            <a:r>
              <a:rPr kumimoji="1"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보정</a:t>
            </a:r>
            <a:endParaRPr kumimoji="1" lang="en-US" altLang="ko-KR" sz="22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charset="-127"/>
              <a:ea typeface="굴림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6021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6022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6023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 </a:t>
            </a: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측정 지점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488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직사각형 3"/>
          <p:cNvSpPr>
            <a:spLocks noChangeArrowheads="1"/>
          </p:cNvSpPr>
          <p:nvPr/>
        </p:nvSpPr>
        <p:spPr bwMode="auto">
          <a:xfrm>
            <a:off x="0" y="1340768"/>
            <a:ext cx="9144000" cy="478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8" tIns="40054" rIns="80108" bIns="40054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3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소음계의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마이크로폰은 받침장치를 설치하여 측정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손으로 </a:t>
            </a:r>
            <a:r>
              <a:rPr lang="ko-KR" altLang="en-US" sz="23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소음계를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잡고 측정할 경우 </a:t>
            </a:r>
            <a:r>
              <a:rPr lang="ko-KR" altLang="en-US" sz="23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소음계는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측정자의 몸에서 </a:t>
            </a:r>
            <a:endParaRPr lang="en-US" altLang="ko-KR" sz="23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altLang="ko-KR" sz="23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sz="23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50㎝ </a:t>
            </a:r>
            <a:r>
              <a:rPr lang="ko-KR" altLang="en-US" sz="23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이상 격리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3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소음계의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마이크로폰은 </a:t>
            </a:r>
            <a:r>
              <a:rPr lang="ko-KR" altLang="en-US" sz="2300" dirty="0" err="1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주소음원</a:t>
            </a:r>
            <a:r>
              <a:rPr lang="ko-KR" altLang="en-US" sz="23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방향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으로 위치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풍속이 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2m/sec 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이상일 때에는 반드시 마이크로폰에 </a:t>
            </a:r>
            <a:r>
              <a:rPr lang="ko-KR" altLang="en-US" sz="23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방풍망을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3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부착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(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풍속 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5m/sec 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초과시 측정금지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진동이 많은 장소 또는 전자장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대형 전기기계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고압선 근처 등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영향을 받는 곳에서는 적절한 방지책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방진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차폐 등</a:t>
            </a:r>
            <a:r>
              <a:rPr lang="en-US" altLang="ko-KR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을 강구</a:t>
            </a: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7045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7046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7047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 </a:t>
            </a: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측정 조건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4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직사각형 3"/>
          <p:cNvSpPr>
            <a:spLocks noChangeArrowheads="1"/>
          </p:cNvSpPr>
          <p:nvPr/>
        </p:nvSpPr>
        <p:spPr bwMode="auto">
          <a:xfrm>
            <a:off x="0" y="1340768"/>
            <a:ext cx="9144000" cy="449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marL="400050" indent="-4000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소음계와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소음도 기록기를 연결하여 측정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․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기록하는 것을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원칙으로 함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및 소음도 기록기의 전원과 기기의 동작을 점검하고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매회 교정을 실시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소음계의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레벨레인지 변환기는 측정지점의 </a:t>
            </a:r>
            <a:r>
              <a:rPr lang="ko-KR" altLang="en-US" sz="2100" dirty="0" err="1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소음도를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err="1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예비조사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후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적절하게 고정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소음계와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소음도기록기를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연결하여 사용할 경우에는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소음계의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과부하 출력이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소음기록치에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미치는 영향에 주의</a:t>
            </a: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8069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8070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8071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일반사항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46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직사각형 3"/>
          <p:cNvSpPr>
            <a:spLocks noChangeArrowheads="1"/>
          </p:cNvSpPr>
          <p:nvPr/>
        </p:nvSpPr>
        <p:spPr bwMode="auto">
          <a:xfrm>
            <a:off x="35496" y="1203541"/>
            <a:ext cx="9108504" cy="590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marL="400050" indent="-4000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측정소음도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0"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환경소음 </a:t>
            </a:r>
            <a:r>
              <a:rPr kumimoji="0"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</a:t>
            </a:r>
            <a:r>
              <a:rPr kumimoji="0"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소음변동이 </a:t>
            </a:r>
            <a:r>
              <a:rPr kumimoji="0"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적은 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평일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금요일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에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공장소음 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대상시설을 최대 출력으로 가동시킨 상태에서 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</a:t>
            </a:r>
            <a:endParaRPr lang="en-US" altLang="ko-KR" sz="21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indent="90488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defRPr/>
            </a:pPr>
            <a:r>
              <a:rPr kumimoji="0"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</a:t>
            </a:r>
            <a:r>
              <a:rPr kumimoji="0"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 </a:t>
            </a:r>
            <a:r>
              <a:rPr kumimoji="0" lang="en-US" altLang="ko-KR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(</a:t>
            </a:r>
            <a:r>
              <a:rPr kumimoji="0"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소음진동관리법 </a:t>
            </a:r>
            <a:r>
              <a:rPr kumimoji="0"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시행규칙 별표</a:t>
            </a:r>
            <a:r>
              <a:rPr kumimoji="0" lang="en-US" altLang="ko-KR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1</a:t>
            </a:r>
            <a:r>
              <a:rPr kumimoji="0"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에 해당하는 배출시설에서 발생하는 </a:t>
            </a:r>
            <a:r>
              <a:rPr kumimoji="0"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소음</a:t>
            </a:r>
            <a:r>
              <a:rPr kumimoji="0" lang="en-US" altLang="ko-KR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)</a:t>
            </a:r>
            <a:endParaRPr lang="en-US" altLang="ko-KR" sz="21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생활소음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대상소음원을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정상적으로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가동시켜 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동일건물내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사업장소음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문과 창문 닫은 상태에서 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발파소음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발파소음이 지속되는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기간 동안 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도로교통소음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철도소음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소음변동이 </a:t>
            </a:r>
            <a:r>
              <a:rPr kumimoji="0"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적은 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평일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금요일</a:t>
            </a:r>
            <a:r>
              <a:rPr kumimoji="0" lang="en-US" altLang="ko-KR" sz="2100" kern="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에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</a:t>
            </a:r>
            <a:r>
              <a:rPr kumimoji="0"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주말이나 공휴일에 교통량 증가로 소음피해 </a:t>
            </a:r>
            <a:r>
              <a:rPr kumimoji="0"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예상시</a:t>
            </a:r>
            <a:r>
              <a:rPr kumimoji="0"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측정가능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8288" lvl="1" indent="904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항공기소음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항공기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통과시마다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최고소음도 측정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시간대별 구분</a:t>
            </a:r>
          </a:p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100" kern="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9094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9095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9096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사항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178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직사각형 3"/>
          <p:cNvSpPr>
            <a:spLocks noChangeArrowheads="1"/>
          </p:cNvSpPr>
          <p:nvPr/>
        </p:nvSpPr>
        <p:spPr bwMode="auto">
          <a:xfrm>
            <a:off x="35496" y="1359815"/>
            <a:ext cx="9108504" cy="250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marL="400050" indent="-4000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배경소음도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6700" lvl="1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대상소음원의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가동 중지 또는 없을 때 측정</a:t>
            </a:r>
            <a:endParaRPr lang="en-US" altLang="ko-KR" sz="21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66700" lvl="1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대상소음원의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가동중지가 어려운 경우 </a:t>
            </a:r>
            <a:r>
              <a:rPr lang="ko-KR" altLang="en-US" sz="2100" kern="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배경소음도 측정 생략 가능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455613" lvl="1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100" kern="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9094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89095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9096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사항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933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0116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0149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0150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431622"/>
              </p:ext>
            </p:extLst>
          </p:nvPr>
        </p:nvGraphicFramePr>
        <p:xfrm>
          <a:off x="252411" y="1412776"/>
          <a:ext cx="8750301" cy="422909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5338"/>
                <a:gridCol w="2917332"/>
                <a:gridCol w="1308609"/>
                <a:gridCol w="3169022"/>
              </a:tblGrid>
              <a:tr h="494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측정시간 및 </a:t>
                      </a:r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측정지점수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측정시간 및 </a:t>
                      </a:r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측정지점수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환경소음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공장소음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소음도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소음도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최대 발파소음 예상되는 시간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8994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동일건물내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사업장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측정하여 산술평균 후 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소음도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도로교통소음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소음피해 큰 시간 포함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시간대별 산술평균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675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철도소음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소음피해 큰 시간 포함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시간대별 산술평균</a:t>
                      </a: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</a:t>
                      </a:r>
                      <a:endParaRPr lang="en-US" altLang="ko-KR" sz="18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항공기의 비행상황</a:t>
                      </a:r>
                      <a:r>
                        <a:rPr lang="en-US" altLang="ko-KR" sz="18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풍향 등의 기상조건을 고려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일 연속 측정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5" marR="91445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측정시간 및 </a:t>
            </a:r>
            <a:r>
              <a:rPr kumimoji="1" lang="ko-KR" altLang="en-US" sz="3200" b="1" dirty="0" err="1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측정지점수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1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1139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1158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1159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16083"/>
              </p:ext>
            </p:extLst>
          </p:nvPr>
        </p:nvGraphicFramePr>
        <p:xfrm>
          <a:off x="141288" y="1074738"/>
          <a:ext cx="8782050" cy="502021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5942"/>
                <a:gridCol w="7426108"/>
              </a:tblGrid>
              <a:tr h="5485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공통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소수점 </a:t>
                      </a:r>
                      <a:r>
                        <a:rPr lang="ko-KR" altLang="en-US" sz="200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첫째자리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반올림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 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샘플주기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이내 결정</a:t>
                      </a:r>
                      <a:endParaRPr lang="ko-KR" altLang="en-US" sz="2000" dirty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9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환경소음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(09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12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16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20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),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(23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01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지역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지점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·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산술평균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9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공장소음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소음도</a:t>
                      </a: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 보정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대상소음도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=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측정소음도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</a:t>
                      </a:r>
                      <a:r>
                        <a:rPr lang="ko-KR" altLang="en-US" sz="20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배경소음보정치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</a:txBody>
                  <a:tcPr marL="91447" marR="9144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2163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2179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2180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705249"/>
              </p:ext>
            </p:extLst>
          </p:nvPr>
        </p:nvGraphicFramePr>
        <p:xfrm>
          <a:off x="236538" y="1230313"/>
          <a:ext cx="8782050" cy="484869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5942"/>
                <a:gridCol w="7426108"/>
              </a:tblGrid>
              <a:tr h="5510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생활소음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공사장 소음은</a:t>
                      </a: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최소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동일건물내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사업장 소음은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이내인 경우 발생시간 동안 측정</a:t>
                      </a:r>
                      <a:endParaRPr lang="en-US" altLang="ko-KR" sz="2000" dirty="0" smtClean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소음도</a:t>
                      </a:r>
                      <a:endParaRPr lang="en-US" altLang="ko-KR" sz="2000" dirty="0" smtClean="0">
                        <a:solidFill>
                          <a:srgbClr val="1901C7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 보정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대상소음도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=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측정소음도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</a:t>
                      </a:r>
                      <a:r>
                        <a:rPr lang="ko-KR" altLang="en-US" sz="20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배경소음보정치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0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발파소음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샘플주기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0.1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이내 결정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하고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발파시간 동안 측정</a:t>
                      </a:r>
                      <a:endParaRPr lang="en-US" altLang="ko-KR" sz="20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평가소음도 </a:t>
                      </a:r>
                      <a:r>
                        <a:rPr lang="en-US" altLang="ko-KR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= </a:t>
                      </a: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대상소음도 </a:t>
                      </a:r>
                      <a:r>
                        <a:rPr lang="en-US" altLang="ko-KR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+ 10 </a:t>
                      </a:r>
                      <a:r>
                        <a:rPr lang="en-US" altLang="ko-KR" sz="2000" baseline="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logN</a:t>
                      </a:r>
                      <a:endParaRPr lang="en-US" altLang="ko-KR" sz="2000" baseline="0" dirty="0" smtClean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N: 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발파소음 중 소음도가 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60 dB(A)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이상인 횟수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(N)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지발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발파는 발파횟수를 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회로 간주</a:t>
                      </a:r>
                      <a:endParaRPr lang="ko-KR" altLang="en-US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97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3187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3204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3205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608825"/>
              </p:ext>
            </p:extLst>
          </p:nvPr>
        </p:nvGraphicFramePr>
        <p:xfrm>
          <a:off x="47625" y="1193800"/>
          <a:ext cx="8985250" cy="535980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8596"/>
                <a:gridCol w="7626654"/>
              </a:tblGrid>
              <a:tr h="4771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8765">
                <a:tc>
                  <a:txBody>
                    <a:bodyPr/>
                    <a:lstStyle/>
                    <a:p>
                      <a:pPr algn="ctr" latinLnBrk="1"/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도로교통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</a:t>
                      </a:r>
                      <a:r>
                        <a:rPr lang="ko-KR" altLang="en-US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소음피해 큰 시간 포함하여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 이상 간격으로 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·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산술평균</a:t>
                      </a: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278">
                <a:tc>
                  <a:txBody>
                    <a:bodyPr/>
                    <a:lstStyle/>
                    <a:p>
                      <a:pPr algn="ctr" latinLnBrk="1"/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철도소음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소음피해 큰 시간 포함하여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 이상 간격으로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·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산술평균</a:t>
                      </a:r>
                    </a:p>
                    <a:p>
                      <a:pPr algn="ctr" latinLnBrk="1"/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열차 </a:t>
                      </a:r>
                      <a:r>
                        <a:rPr lang="ko-KR" altLang="en-US" sz="21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통과시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: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최고소음도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배경소음도가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10dBA </a:t>
                      </a: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이내인 경우</a:t>
                      </a: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전철 </a:t>
                      </a:r>
                      <a:r>
                        <a:rPr lang="en-US" altLang="ko-KR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: </a:t>
                      </a:r>
                      <a:endParaRPr lang="ko-KR" altLang="en-US" sz="24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783" y="5476876"/>
            <a:ext cx="2834697" cy="54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029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4211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4230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4231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23825" y="1063625"/>
          <a:ext cx="8956675" cy="489585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95270"/>
                <a:gridCol w="7861405"/>
              </a:tblGrid>
              <a:tr h="445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2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6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항공기소음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  <a:r>
                        <a:rPr lang="ko-KR" altLang="en-US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일 연속 측정</a:t>
                      </a:r>
                      <a:r>
                        <a:rPr lang="en-US" altLang="ko-KR" sz="21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1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항공기의 비행상황</a:t>
                      </a:r>
                      <a:r>
                        <a:rPr lang="en-US" altLang="ko-KR" sz="21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21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풍향 등의 기상조건을 고려</a:t>
                      </a:r>
                      <a:r>
                        <a:rPr lang="en-US" altLang="ko-KR" sz="21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en-US" altLang="ko-KR" sz="2000" kern="12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200" kern="1200" dirty="0" smtClean="0">
                          <a:solidFill>
                            <a:schemeClr val="dk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일 </a:t>
                      </a:r>
                      <a:r>
                        <a:rPr lang="en-US" altLang="ko-KR" sz="2200" kern="1200" dirty="0" smtClean="0">
                          <a:solidFill>
                            <a:schemeClr val="dk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WECPNL</a:t>
                      </a:r>
                      <a:r>
                        <a:rPr lang="en-US" altLang="ko-KR" sz="2200" kern="1200" baseline="0" dirty="0" smtClean="0">
                          <a:solidFill>
                            <a:schemeClr val="dk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: </a:t>
                      </a:r>
                      <a:r>
                        <a:rPr lang="pt-BR" altLang="ko-KR" sz="2200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WECPNL =            + 10 log N - 27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altLang="ko-KR" sz="2200" i="1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N = N</a:t>
                      </a:r>
                      <a:r>
                        <a:rPr lang="pt-BR" altLang="ko-KR" sz="2200" i="1" kern="0" spc="0" baseline="-2500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pt-BR" altLang="ko-KR" sz="2200" i="1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+ 3 N</a:t>
                      </a:r>
                      <a:r>
                        <a:rPr lang="pt-BR" altLang="ko-KR" sz="2200" i="1" kern="0" spc="0" baseline="-2500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pt-BR" altLang="ko-KR" sz="2200" i="1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+ 10 (N</a:t>
                      </a:r>
                      <a:r>
                        <a:rPr lang="pt-BR" altLang="ko-KR" sz="2200" i="1" kern="0" spc="0" baseline="-2500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pt-BR" altLang="ko-KR" sz="2200" i="1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+ N</a:t>
                      </a:r>
                      <a:r>
                        <a:rPr lang="pt-BR" altLang="ko-KR" sz="2200" i="1" kern="0" spc="0" baseline="-2500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pt-BR" altLang="ko-KR" sz="2200" i="1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pt-BR" altLang="ko-KR" sz="2200" kern="0" spc="0" dirty="0" smtClean="0">
                        <a:solidFill>
                          <a:srgbClr val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t-BR" altLang="ko-KR" sz="2200" kern="0" spc="0" dirty="0" smtClean="0">
                        <a:solidFill>
                          <a:srgbClr val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22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22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배경소음보다 </a:t>
                      </a: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 ㏈ 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 크고</a:t>
                      </a: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 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지속시간이 </a:t>
                      </a: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이상</a:t>
                      </a:r>
                      <a:endParaRPr lang="en-US" altLang="ko-KR" sz="22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항공기소음의 지속시간 평균치      가 </a:t>
                      </a:r>
                      <a:r>
                        <a:rPr lang="en-US" altLang="ko-KR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이상일 경우에는 보정</a:t>
                      </a:r>
                      <a:r>
                        <a:rPr lang="ko-KR" altLang="en-US" sz="220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                     </a:t>
                      </a:r>
                      <a:r>
                        <a:rPr lang="ko-KR" altLang="en-US" sz="22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을                   에 보정</a:t>
                      </a:r>
                      <a:endParaRPr lang="en-US" altLang="ko-KR" sz="22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en-US" altLang="ko-KR" sz="22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2023</a:t>
                      </a:r>
                      <a:r>
                        <a:rPr lang="ko-KR" altLang="en-US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년부터  </a:t>
                      </a:r>
                      <a:r>
                        <a:rPr lang="en-US" altLang="ko-KR" sz="220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Lden</a:t>
                      </a:r>
                      <a:r>
                        <a:rPr lang="en-US" altLang="ko-KR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(day-evening-night)</a:t>
                      </a:r>
                      <a:r>
                        <a:rPr lang="ko-KR" altLang="en-US" sz="22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평가방법 변경</a:t>
                      </a:r>
                      <a:endParaRPr lang="en-US" altLang="ko-KR" sz="2200" dirty="0" smtClean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42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2563813"/>
            <a:ext cx="49577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900238"/>
            <a:ext cx="874712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3268663"/>
            <a:ext cx="4637088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27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4400550"/>
            <a:ext cx="369888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28" name="Picture 2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4705350"/>
            <a:ext cx="215582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29" name="Picture 2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4752975"/>
            <a:ext cx="1520825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소음측정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983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TextBox 13"/>
          <p:cNvSpPr txBox="1">
            <a:spLocks noChangeArrowheads="1"/>
          </p:cNvSpPr>
          <p:nvPr/>
        </p:nvSpPr>
        <p:spPr bwMode="auto">
          <a:xfrm>
            <a:off x="0" y="1065213"/>
            <a:ext cx="8393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측정소음도와 배경소음도의 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10 dB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이상인 경우 보정 생략</a:t>
            </a:r>
            <a:endParaRPr lang="ko-KR" altLang="en-US" sz="2000" dirty="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5236" name="TextBox 15"/>
          <p:cNvSpPr txBox="1">
            <a:spLocks noChangeArrowheads="1"/>
          </p:cNvSpPr>
          <p:nvPr/>
        </p:nvSpPr>
        <p:spPr bwMode="auto">
          <a:xfrm>
            <a:off x="0" y="1373188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3dB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이상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~ 10 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미만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경우는 </a:t>
            </a:r>
            <a:r>
              <a:rPr lang="ko-KR" altLang="en-US" sz="2000" dirty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보정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 필요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배경소음도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: 80.0 dB, 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측정소음도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: 85.5 dB 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의 경우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u="sng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차이</a:t>
            </a:r>
            <a:r>
              <a:rPr lang="en-US" altLang="ko-KR" sz="1800" u="sng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:5.5 dB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ko-KR" altLang="en-US" sz="1800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대상소음도는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84.1 dB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가 된다</a:t>
            </a:r>
            <a:endParaRPr lang="en-US" altLang="ko-KR" sz="1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3 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이하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경우는 </a:t>
            </a:r>
            <a:r>
              <a:rPr lang="ko-KR" altLang="en-US" sz="20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재측정</a:t>
            </a:r>
            <a:r>
              <a:rPr lang="ko-KR" altLang="en-US" sz="20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필요</a:t>
            </a:r>
            <a:endParaRPr lang="en-US" altLang="ko-KR" sz="2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배경소음의 영향에 대한 </a:t>
            </a:r>
            <a:r>
              <a:rPr lang="ko-KR" altLang="en-US" sz="20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보정표</a:t>
            </a:r>
            <a:endParaRPr lang="ko-KR" altLang="en-US" sz="1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1400" y="3886200"/>
            <a:ext cx="63500" cy="295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ase">
              <a:lnSpc>
                <a:spcPts val="2294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굴림" charset="-127"/>
              </a:rPr>
              <a:t>.</a:t>
            </a:r>
            <a:endParaRPr kumimoji="1" lang="ko-KR" altLang="en-US" sz="23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굴림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438150" y="61880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96900" y="3124200"/>
          <a:ext cx="7788274" cy="3017840"/>
        </p:xfrm>
        <a:graphic>
          <a:graphicData uri="http://schemas.openxmlformats.org/drawingml/2006/table">
            <a:tbl>
              <a:tblPr/>
              <a:tblGrid>
                <a:gridCol w="805858"/>
                <a:gridCol w="714465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</a:tblGrid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차이</a:t>
                      </a:r>
                      <a:r>
                        <a:rPr lang="en-US" altLang="ko-KR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d)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.2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-3.0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5350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5351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5352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배경소음 보정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854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1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6260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6262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6263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96261" name="직사각형 13"/>
          <p:cNvSpPr>
            <a:spLocks noChangeArrowheads="1"/>
          </p:cNvSpPr>
          <p:nvPr/>
        </p:nvSpPr>
        <p:spPr bwMode="auto">
          <a:xfrm>
            <a:off x="1" y="1298575"/>
            <a:ext cx="9144000" cy="414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1363" indent="-284163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측정진동레벨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공정시험기준에서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정한  측정방법으로 측정한 </a:t>
            </a:r>
            <a:endParaRPr lang="en-US" altLang="ko-KR" sz="22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   </a:t>
            </a:r>
            <a:r>
              <a:rPr lang="ko-KR" altLang="en-US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 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도로교통진동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철도진동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배경진동레벨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대상진동이 없을 때  측정한 </a:t>
            </a:r>
            <a:r>
              <a:rPr lang="ko-KR" altLang="en-US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 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대상진동레벨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측정진동레벨에 배경진동의 영향을 보정한 후 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  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얻어진 </a:t>
            </a:r>
            <a:r>
              <a:rPr lang="ko-KR" altLang="en-US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공장진동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생활진동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평가진동레벨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대상진동레벨에 보정치를 보정한 후 얻어진 </a:t>
            </a:r>
            <a:r>
              <a:rPr lang="ko-KR" altLang="en-US" sz="2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</a:t>
            </a:r>
            <a:endParaRPr lang="en-US" altLang="ko-KR" sz="22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                       (</a:t>
            </a:r>
            <a:r>
              <a:rPr lang="ko-KR" altLang="en-US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발파진동</a:t>
            </a:r>
            <a:r>
              <a:rPr lang="en-US" altLang="ko-KR" sz="22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L</a:t>
            </a:r>
            <a:r>
              <a:rPr lang="en-US" altLang="ko-KR" sz="2200" baseline="-25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자동 연산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기록한 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80%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범위의 </a:t>
            </a:r>
            <a:r>
              <a:rPr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상단치</a:t>
            </a:r>
            <a:endParaRPr lang="en-US" altLang="ko-KR" sz="22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</a:t>
            </a: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용어 설명</a:t>
            </a:r>
          </a:p>
        </p:txBody>
      </p:sp>
    </p:spTree>
    <p:extLst>
      <p:ext uri="{BB962C8B-B14F-4D97-AF65-F5344CB8AC3E}">
        <p14:creationId xmlns:p14="http://schemas.microsoft.com/office/powerpoint/2010/main" val="15355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1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7284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7286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7287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97285" name="직사각형 13"/>
          <p:cNvSpPr>
            <a:spLocks noChangeArrowheads="1"/>
          </p:cNvSpPr>
          <p:nvPr/>
        </p:nvSpPr>
        <p:spPr bwMode="auto">
          <a:xfrm>
            <a:off x="0" y="1298575"/>
            <a:ext cx="9144000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1363" indent="-284163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진동픽업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진동신호를 전기신호로 변환해 주는 장치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환경진동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측정이 가능하여야 함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증폭기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진동픽업에 의해 변환된 전기신호를 증폭시키는 장치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감각보정회로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V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특성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수직특성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인체의 수진감각을  주파수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                 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보정특성에 따라 나타내는 것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 측정범위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45~120dB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주파수 범위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1~90Hz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진동계 사용기준 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㏈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단위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(ref=10</a:t>
            </a:r>
            <a:r>
              <a:rPr lang="en-US" altLang="ko-KR" sz="2100" baseline="30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-5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m/s</a:t>
            </a:r>
            <a:r>
              <a:rPr lang="en-US" altLang="ko-KR" sz="2100" baseline="30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로 지시하는 것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 분석기기 설명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054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1289633"/>
            <a:ext cx="9144000" cy="4443623"/>
          </a:xfrm>
          <a:prstGeom prst="rect">
            <a:avLst/>
          </a:prstGeom>
        </p:spPr>
        <p:txBody>
          <a:bodyPr wrap="square" lIns="80108" tIns="40054" rIns="80108" bIns="40054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옥외</a:t>
            </a:r>
            <a:r>
              <a:rPr kumimoji="1"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1"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부지경계선</a:t>
            </a:r>
            <a:r>
              <a:rPr kumimoji="1"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1"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지표가 원칙</a:t>
            </a:r>
            <a:endParaRPr kumimoji="1" lang="en-US" altLang="ko-KR" sz="2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복잡한 반사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회절현상이 예상되는 지점은 피함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진동픽업의 설치장소는 </a:t>
            </a:r>
            <a:r>
              <a:rPr kumimoji="1"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완충물이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없고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충분히 다져서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단단히 굳은 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장소로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한다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진동픽업의 설치장소는 경사 또는 요철이 없는 장소로 하고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수평면을 충분히 확보할 수 있는 장소로 한다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진동픽업은 </a:t>
            </a:r>
            <a:r>
              <a:rPr kumimoji="1"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수직방향 진동레벨을 측정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할 수 있도록 설치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진동픽업 및 </a:t>
            </a:r>
            <a:r>
              <a:rPr kumimoji="1"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진동레벨계를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온도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자기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전기 등의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외부영향을 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받지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않는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장소에 </a:t>
            </a:r>
            <a:r>
              <a:rPr kumimoji="1"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설치</a:t>
            </a:r>
            <a:endParaRPr kumimoji="1"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8309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8310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8311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 측정지점 및 측정조건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600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직사각형 3"/>
          <p:cNvSpPr>
            <a:spLocks noChangeArrowheads="1"/>
          </p:cNvSpPr>
          <p:nvPr/>
        </p:nvSpPr>
        <p:spPr bwMode="auto">
          <a:xfrm>
            <a:off x="0" y="908720"/>
            <a:ext cx="9144000" cy="531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진동레벨계와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진동레벨 기록기를 연결하여 측정</a:t>
            </a: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․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기록하는 것을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원칙으로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함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진동레벨계의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출력단자와 진동레벨기록기의 입력단자를 연결한 후 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전원과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기기의 동작을 점검하고 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매회 교정을 실시</a:t>
            </a: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진동레벨계의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레벨레인지 변환기는 측정지점의 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진동레벨을 </a:t>
            </a:r>
            <a:r>
              <a:rPr lang="ko-KR" altLang="en-US" sz="21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예비조사</a:t>
            </a: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후 적절하게 고정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진동레벨계와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진동레벨기록기를 연결하여 사용할 경우에는 </a:t>
            </a: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진동레벨계의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과부하 출력이 </a:t>
            </a:r>
            <a:r>
              <a:rPr lang="ko-KR" altLang="en-US" sz="21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진동기록치에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미치는 영향에 주의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진동픽업의 연결선은 잡음 등을 방지하기 위하여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지표면에 일직선으로 설치</a:t>
            </a: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9333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9334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9335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진동측정 일반사항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295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직사각형 3"/>
          <p:cNvSpPr>
            <a:spLocks noChangeArrowheads="1"/>
          </p:cNvSpPr>
          <p:nvPr/>
        </p:nvSpPr>
        <p:spPr bwMode="auto">
          <a:xfrm>
            <a:off x="0" y="1254125"/>
            <a:ext cx="9144000" cy="485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08" tIns="40054" rIns="80108" bIns="40054">
            <a:spAutoFit/>
          </a:bodyPr>
          <a:lstStyle>
            <a:lvl1pPr marL="400050" indent="-4000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측정진동레벨</a:t>
            </a: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공장진동 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대상시설을 최대 출력으로 가동시킨 상태에서 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</a:t>
            </a:r>
            <a:endParaRPr lang="en-US" altLang="ko-KR" sz="21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소음진동관리법 </a:t>
            </a:r>
            <a:r>
              <a:rPr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시행규칙 별표</a:t>
            </a:r>
            <a:r>
              <a:rPr lang="en-US" altLang="ko-KR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1</a:t>
            </a:r>
            <a:r>
              <a:rPr lang="ko-KR" altLang="en-US" dirty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에 해당하는 배출시설에서 발생하는 </a:t>
            </a:r>
            <a:r>
              <a:rPr lang="ko-KR" altLang="en-US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진동</a:t>
            </a:r>
            <a:r>
              <a:rPr lang="en-US" altLang="ko-KR" dirty="0" smtClean="0">
                <a:solidFill>
                  <a:srgbClr val="FF0000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)</a:t>
            </a:r>
            <a:endParaRPr lang="en-US" altLang="ko-KR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생활진동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대상진동원을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정상적으로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가동시켜 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발파진동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발파진동이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지속되는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기간 동안 측정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도로교통진동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철도진동 </a:t>
            </a:r>
            <a:r>
              <a:rPr lang="en-US" altLang="ko-KR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진동변동이 </a:t>
            </a:r>
            <a:r>
              <a:rPr lang="ko-KR" altLang="en-US" sz="21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적은 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평일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금요일</a:t>
            </a:r>
            <a:r>
              <a:rPr lang="en-US" altLang="ko-KR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1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에 </a:t>
            </a:r>
            <a:r>
              <a:rPr lang="ko-KR" altLang="en-US" sz="2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측정</a:t>
            </a:r>
          </a:p>
          <a:p>
            <a:pPr marL="0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ko-KR" altLang="en-US" sz="2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배경진동레벨</a:t>
            </a:r>
            <a:endParaRPr lang="en-US" altLang="ko-KR" sz="21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대상진동원의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가동 중지 또는 없을 때 측정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100" kern="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대상진동원의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가동중지가</a:t>
            </a:r>
            <a:endParaRPr lang="en-US" altLang="ko-KR" sz="21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1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어려운 경우 </a:t>
            </a:r>
            <a:r>
              <a:rPr lang="ko-KR" altLang="en-US" sz="2100" kern="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배경진동레벨 측정 생략 가능</a:t>
            </a:r>
            <a:r>
              <a:rPr lang="en-US" altLang="ko-KR" sz="21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altLang="ko-KR" sz="2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0357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100358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0359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진동측정 사항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77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1379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101398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1399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548730"/>
              </p:ext>
            </p:extLst>
          </p:nvPr>
        </p:nvGraphicFramePr>
        <p:xfrm>
          <a:off x="141288" y="1074738"/>
          <a:ext cx="8782050" cy="53948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5942"/>
                <a:gridCol w="7426108"/>
              </a:tblGrid>
              <a:tr h="5485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  통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소수점 </a:t>
                      </a:r>
                      <a:r>
                        <a:rPr lang="ko-KR" altLang="en-US" sz="200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첫째자리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반올림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 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샘플주기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이내 결정</a:t>
                      </a:r>
                      <a:endParaRPr lang="ko-KR" altLang="en-US" sz="2000" dirty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16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공장진동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 진동레벨</a:t>
                      </a: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배경진동레벨보정 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357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대상진동레벨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=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측정진동레벨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</a:t>
                      </a:r>
                      <a:r>
                        <a:rPr lang="ko-KR" altLang="en-US" sz="20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배경진동레벨보정치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0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생활진동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측정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공사장 진동은</a:t>
                      </a: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발생시간이 </a:t>
                      </a:r>
                      <a:r>
                        <a:rPr lang="en-US" altLang="ko-KR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baseline="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분이내인</a:t>
                      </a: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경우 발생시간 동안 측정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적절한 시간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가장 높은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진동레벨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배경진동레벨 보정</a:t>
                      </a:r>
                      <a:endParaRPr lang="en-US" altLang="ko-KR" sz="2000" dirty="0" smtClean="0">
                        <a:solidFill>
                          <a:srgbClr val="1901C7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006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403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102419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2420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076656"/>
              </p:ext>
            </p:extLst>
          </p:nvPr>
        </p:nvGraphicFramePr>
        <p:xfrm>
          <a:off x="236538" y="1230313"/>
          <a:ext cx="8782050" cy="484663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5942"/>
                <a:gridCol w="7426108"/>
              </a:tblGrid>
              <a:tr h="5512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7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발파진동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샘플주기 </a:t>
                      </a:r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0.1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 이내 결정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하고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발파시간 동안 측정</a:t>
                      </a:r>
                      <a:endParaRPr lang="en-US" altLang="ko-KR" sz="20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  <a:endParaRPr lang="en-US" altLang="ko-KR" sz="20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평가진동레벨 </a:t>
                      </a:r>
                      <a:r>
                        <a:rPr lang="en-US" altLang="ko-KR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= </a:t>
                      </a:r>
                      <a:r>
                        <a:rPr lang="ko-KR" altLang="en-US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대상진동레벨 </a:t>
                      </a:r>
                      <a:r>
                        <a:rPr lang="en-US" altLang="ko-KR" sz="2000" baseline="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+ 10 </a:t>
                      </a:r>
                      <a:r>
                        <a:rPr lang="en-US" altLang="ko-KR" sz="2000" baseline="0" dirty="0" err="1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logN</a:t>
                      </a:r>
                      <a:endParaRPr lang="en-US" altLang="ko-KR" sz="2000" baseline="0" dirty="0" smtClean="0">
                        <a:solidFill>
                          <a:srgbClr val="0000FF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N: 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측정진동레벨 중 진동레벨이 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60 dB(V)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이상인 횟수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(N)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지발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발파는 발파횟수를 </a:t>
                      </a:r>
                      <a:r>
                        <a:rPr lang="en-US" altLang="ko-KR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회로 간주</a:t>
                      </a:r>
                      <a:endParaRPr lang="ko-KR" altLang="en-US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6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도로교통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진동</a:t>
                      </a:r>
                      <a:endParaRPr lang="ko-KR" altLang="en-US" sz="20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solidFill>
                            <a:srgbClr val="0000FF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 이상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진동피해 큰 시간 포함하여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 이상 간격으로 </a:t>
                      </a:r>
                      <a:endParaRPr lang="en-US" altLang="ko-KR" sz="20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지점 이상</a:t>
                      </a: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주</a:t>
                      </a:r>
                      <a:r>
                        <a:rPr lang="en-US" altLang="ko-KR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·</a:t>
                      </a:r>
                      <a:r>
                        <a:rPr lang="ko-KR" altLang="en-US" sz="20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야간 산술평균</a:t>
                      </a:r>
                    </a:p>
                  </a:txBody>
                  <a:tcPr marL="91447" marR="91447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80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3427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103440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3441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7625" y="1778000"/>
          <a:ext cx="8985250" cy="282575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58596"/>
                <a:gridCol w="7626654"/>
              </a:tblGrid>
              <a:tr h="576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측정자료분석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1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1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철도진동</a:t>
                      </a:r>
                      <a:endParaRPr lang="ko-KR" altLang="en-US" sz="21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33" marR="91433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- 1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시간 평균 철도 통행량 이상인 시간대에 측정</a:t>
                      </a:r>
                      <a:endParaRPr lang="en-US" altLang="ko-KR" sz="21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342900" indent="-342900" algn="l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최고진동레벨이 배경진동레벨보다 최소 </a:t>
                      </a: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 ㏈ 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이상인</a:t>
                      </a: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열차의</a:t>
                      </a:r>
                      <a:endParaRPr lang="en-US" altLang="ko-KR" sz="21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</a:t>
                      </a:r>
                      <a:r>
                        <a:rPr lang="en-US" altLang="ko-KR" sz="210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최고진동레벨을 </a:t>
                      </a: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이상 측정</a:t>
                      </a:r>
                      <a:endParaRPr lang="en-US" altLang="ko-KR" sz="21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en-US" altLang="ko-KR" sz="210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1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그 중 중앙값 이상을 산술평균</a:t>
                      </a:r>
                    </a:p>
                  </a:txBody>
                  <a:tcPr marL="91433" marR="91433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진동측정 자료분석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3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TextBox 13"/>
          <p:cNvSpPr txBox="1">
            <a:spLocks noChangeArrowheads="1"/>
          </p:cNvSpPr>
          <p:nvPr/>
        </p:nvSpPr>
        <p:spPr bwMode="auto">
          <a:xfrm>
            <a:off x="392112" y="1065213"/>
            <a:ext cx="83264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측정진동레벨와</a:t>
            </a:r>
            <a:r>
              <a:rPr lang="ko-KR" altLang="en-US" sz="20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배경진동레벨의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10 dB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이상인 경우 보정 생략</a:t>
            </a:r>
            <a:endParaRPr lang="ko-KR" altLang="en-US" sz="2000" dirty="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5236" name="TextBox 15"/>
          <p:cNvSpPr txBox="1">
            <a:spLocks noChangeArrowheads="1"/>
          </p:cNvSpPr>
          <p:nvPr/>
        </p:nvSpPr>
        <p:spPr bwMode="auto">
          <a:xfrm>
            <a:off x="392112" y="1373188"/>
            <a:ext cx="857237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3dB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이상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~ 10 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미만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경우는 </a:t>
            </a:r>
            <a:r>
              <a:rPr lang="ko-KR" altLang="en-US" sz="2000" dirty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보정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 필요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배경진동레벨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: 80.0 dB, 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측정진동레벨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: 85.5 dB 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의 경우 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u="sng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차이</a:t>
            </a:r>
            <a:r>
              <a:rPr lang="en-US" altLang="ko-KR" sz="1800" u="sng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:5.5 dB</a:t>
            </a:r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대상진동레벨은 </a:t>
            </a:r>
            <a:r>
              <a:rPr lang="en-US" altLang="ko-KR" sz="18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84.1 dB</a:t>
            </a:r>
            <a:r>
              <a:rPr lang="ko-KR" altLang="en-US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가 된다</a:t>
            </a:r>
            <a:endParaRPr lang="en-US" altLang="ko-KR" sz="1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차이가 </a:t>
            </a:r>
            <a:r>
              <a:rPr lang="en-US" altLang="ko-KR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3 dB </a:t>
            </a:r>
            <a:r>
              <a:rPr lang="ko-KR" altLang="en-US" sz="20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이하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 경우는 </a:t>
            </a:r>
            <a:r>
              <a:rPr lang="ko-KR" altLang="en-US" sz="20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재측정</a:t>
            </a:r>
            <a:r>
              <a:rPr lang="ko-KR" altLang="en-US" sz="20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이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필요</a:t>
            </a:r>
            <a:endParaRPr lang="en-US" altLang="ko-KR" sz="2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ko-KR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배경진동레벨의 </a:t>
            </a:r>
            <a:r>
              <a:rPr lang="ko-KR" altLang="en-US" sz="2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영향에 대한 </a:t>
            </a:r>
            <a:r>
              <a:rPr lang="ko-KR" altLang="en-US" sz="20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보정표</a:t>
            </a:r>
            <a:endParaRPr lang="ko-KR" altLang="en-US" sz="18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1400" y="3886200"/>
            <a:ext cx="63500" cy="295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ase">
              <a:lnSpc>
                <a:spcPts val="2294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굴림" charset="-127"/>
              </a:rPr>
              <a:t>.</a:t>
            </a:r>
            <a:endParaRPr kumimoji="1" lang="ko-KR" altLang="en-US" sz="23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굴림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438150" y="61880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96900" y="3124200"/>
          <a:ext cx="7788274" cy="3017840"/>
        </p:xfrm>
        <a:graphic>
          <a:graphicData uri="http://schemas.openxmlformats.org/drawingml/2006/table">
            <a:tbl>
              <a:tblPr/>
              <a:tblGrid>
                <a:gridCol w="805858"/>
                <a:gridCol w="714465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  <a:gridCol w="696439"/>
              </a:tblGrid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차이</a:t>
                      </a:r>
                      <a:r>
                        <a:rPr lang="en-US" altLang="ko-KR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d)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.2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-3.0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-1.4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-1.3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-1.2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-1.1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-1.0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-0.9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-0.7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-0.6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-0.5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2" marR="64772" marT="17909" marB="179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5350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95351" name="그림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5352" name="그림 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배경진동 보정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02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/>
          <p:nvPr/>
        </p:nvSpPr>
        <p:spPr>
          <a:xfrm>
            <a:off x="438150" y="6124575"/>
            <a:ext cx="8280400" cy="46038"/>
          </a:xfrm>
          <a:custGeom>
            <a:avLst/>
            <a:gdLst/>
            <a:ahLst/>
            <a:cxnLst/>
            <a:rect l="0" t="0" r="0" b="0"/>
            <a:pathLst>
              <a:path w="8676133" h="1">
                <a:moveTo>
                  <a:pt x="0" y="0"/>
                </a:moveTo>
                <a:lnTo>
                  <a:pt x="8676132" y="0"/>
                </a:lnTo>
              </a:path>
            </a:pathLst>
          </a:custGeom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091" tIns="40046" rIns="80091" bIns="4004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452" name="TextBox 16"/>
          <p:cNvSpPr txBox="1">
            <a:spLocks noChangeArrowheads="1"/>
          </p:cNvSpPr>
          <p:nvPr/>
        </p:nvSpPr>
        <p:spPr bwMode="auto">
          <a:xfrm>
            <a:off x="438150" y="1585913"/>
            <a:ext cx="6091238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§"/>
              <a:defRPr kumimoji="1" sz="30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1pPr>
            <a:lvl2pPr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Lucida Sans Unicode" pitchFamily="34" charset="0"/>
                <a:ea typeface="굴림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측정방법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측정기 종류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측정시간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측정지점 등</a:t>
            </a:r>
            <a:endParaRPr lang="en-US" altLang="ko-KR" sz="22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측정시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기록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풍향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풍속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날씨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습도 등</a:t>
            </a:r>
            <a:endParaRPr lang="en-US" altLang="ko-KR" sz="22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기타 기록사항</a:t>
            </a: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455613" lvl="1" indent="1588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err="1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음원의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성질</a:t>
            </a:r>
            <a:r>
              <a:rPr lang="en-US" altLang="ko-KR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2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소음의 특징 등</a:t>
            </a:r>
          </a:p>
        </p:txBody>
      </p:sp>
      <p:pic>
        <p:nvPicPr>
          <p:cNvPr id="104453" name="그림 17" descr="ws_68A5.tmp"/>
          <p:cNvPicPr>
            <a:picLocks/>
          </p:cNvPicPr>
          <p:nvPr/>
        </p:nvPicPr>
        <p:blipFill>
          <a:blip r:embed="rId2">
            <a:clrChange>
              <a:clrFrom>
                <a:srgbClr val="F8FAF7"/>
              </a:clrFrom>
              <a:clrTo>
                <a:srgbClr val="F8FA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3683000"/>
            <a:ext cx="32067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454" name="그룹 6"/>
          <p:cNvGrpSpPr>
            <a:grpSpLocks/>
          </p:cNvGrpSpPr>
          <p:nvPr/>
        </p:nvGrpSpPr>
        <p:grpSpPr bwMode="auto">
          <a:xfrm>
            <a:off x="7762875" y="6240463"/>
            <a:ext cx="1000125" cy="555625"/>
            <a:chOff x="7766383" y="6243313"/>
            <a:chExt cx="1000620" cy="555839"/>
          </a:xfrm>
        </p:grpSpPr>
        <p:pic>
          <p:nvPicPr>
            <p:cNvPr id="104455" name="그림 7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383" y="6530753"/>
              <a:ext cx="1000620" cy="268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4456" name="그림 8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52" y="6243313"/>
              <a:ext cx="829095" cy="209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1187624" y="298450"/>
            <a:ext cx="7956375" cy="436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base">
              <a:lnSpc>
                <a:spcPts val="344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기 </a:t>
            </a:r>
            <a:r>
              <a:rPr kumimoji="1" lang="ko-KR" altLang="en-US" sz="3200" b="1" dirty="0" err="1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록</a:t>
            </a:r>
            <a:r>
              <a:rPr kumimoji="1" lang="ko-KR" altLang="en-US" sz="3200" b="1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 사 항</a:t>
            </a:r>
            <a:endParaRPr kumimoji="1" lang="ko-KR" altLang="en-US" sz="3200" b="1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03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325" y="2519363"/>
            <a:ext cx="8702675" cy="28257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ko-KR" altLang="en-US" sz="5400" smtClean="0">
                <a:solidFill>
                  <a:srgbClr val="CC6600"/>
                </a:solidFill>
                <a:latin typeface="HY견고딕" pitchFamily="18" charset="-127"/>
                <a:ea typeface="HY견고딕" pitchFamily="18" charset="-127"/>
              </a:rPr>
              <a:t>경청해 주셔서 감사합니다</a:t>
            </a:r>
            <a:r>
              <a:rPr lang="en-US" altLang="ko-KR" sz="5400" smtClean="0">
                <a:solidFill>
                  <a:srgbClr val="CC66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ko-KR" sz="3600" smtClean="0">
                <a:solidFill>
                  <a:srgbClr val="CC6600"/>
                </a:solidFill>
                <a:latin typeface="HY견고딕" pitchFamily="18" charset="-127"/>
                <a:ea typeface="HY견고딕" pitchFamily="18" charset="-127"/>
              </a:rPr>
              <a:t>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ko-KR" sz="6600" smtClean="0"/>
              <a:t>Thank you ~*</a:t>
            </a:r>
          </a:p>
        </p:txBody>
      </p:sp>
    </p:spTree>
    <p:extLst>
      <p:ext uri="{BB962C8B-B14F-4D97-AF65-F5344CB8AC3E}">
        <p14:creationId xmlns:p14="http://schemas.microsoft.com/office/powerpoint/2010/main" val="2039076199"/>
      </p:ext>
    </p:extLst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5" dur="1000" autoRev="1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1000" autoRev="1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1000" autoRev="1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autoRev="1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autoRev="1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autoRev="1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autoRev="1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autoRev="1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autoRev="1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3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49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55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6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  <p:bldP spid="93187" grpId="1" build="p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휴먼모음T"/>
        <a:ea typeface="휴먼모음T"/>
        <a:cs typeface=""/>
      </a:majorFont>
      <a:minorFont>
        <a:latin typeface="휴먼모음T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1934</Words>
  <Application>Microsoft Office PowerPoint</Application>
  <PresentationFormat>화면 슬라이드 쇼(4:3)</PresentationFormat>
  <Paragraphs>479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</cp:revision>
  <dcterms:created xsi:type="dcterms:W3CDTF">2018-05-08T06:38:38Z</dcterms:created>
  <dcterms:modified xsi:type="dcterms:W3CDTF">2018-05-08T06:48:36Z</dcterms:modified>
</cp:coreProperties>
</file>