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3" r:id="rId6"/>
    <p:sldId id="261" r:id="rId7"/>
    <p:sldId id="262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2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69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44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55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47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41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02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64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00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01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135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45B2D-1A5B-4082-ABEE-FE2E1E0FF21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5971F-58E9-4EB4-A52F-9F798C175A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374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vc.on-nara.go.kr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 smtClean="0"/>
              <a:t>온나라</a:t>
            </a:r>
            <a:r>
              <a:rPr lang="ko-KR" altLang="en-US" dirty="0" smtClean="0"/>
              <a:t> 영상회의 참여방법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en-US" altLang="ko-KR" dirty="0" smtClean="0"/>
              <a:t>2021. 2.</a:t>
            </a:r>
            <a:endParaRPr lang="en-US" altLang="ko-KR" dirty="0" smtClean="0"/>
          </a:p>
          <a:p>
            <a:r>
              <a:rPr lang="ko-KR" altLang="en-US" dirty="0" smtClean="0"/>
              <a:t>서울시 </a:t>
            </a:r>
            <a:r>
              <a:rPr lang="ko-KR" altLang="en-US" dirty="0" err="1" smtClean="0"/>
              <a:t>세무과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419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1. </a:t>
            </a:r>
            <a:r>
              <a:rPr lang="ko-KR" altLang="en-US" sz="3200" dirty="0" err="1" smtClean="0"/>
              <a:t>온나라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PC</a:t>
            </a:r>
            <a:r>
              <a:rPr lang="ko-KR" altLang="en-US" sz="3200" dirty="0" smtClean="0"/>
              <a:t>영상회의</a:t>
            </a:r>
            <a:r>
              <a:rPr lang="en-US" altLang="ko-KR" sz="3200" dirty="0" smtClean="0"/>
              <a:t>(</a:t>
            </a:r>
            <a:r>
              <a:rPr lang="en-US" altLang="ko-KR" sz="3200" dirty="0" smtClean="0">
                <a:hlinkClick r:id="rId2"/>
              </a:rPr>
              <a:t>http://vc.on-nara.go.kr/</a:t>
            </a:r>
            <a:r>
              <a:rPr lang="en-US" altLang="ko-KR" sz="3200" dirty="0" smtClean="0"/>
              <a:t>)</a:t>
            </a:r>
            <a:r>
              <a:rPr lang="ko-KR" altLang="en-US" sz="3200" dirty="0" smtClean="0"/>
              <a:t> 접속</a:t>
            </a:r>
            <a:endParaRPr lang="ko-KR" altLang="en-US" sz="32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97612"/>
            <a:ext cx="7079319" cy="512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9139" y="2152481"/>
            <a:ext cx="2985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최초 접속 시 안내 창에 따라 공인인증서 프로그램 다운로드 및 설치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078385" y="4183582"/>
            <a:ext cx="517431" cy="19317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102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794" y="2058211"/>
            <a:ext cx="4821742" cy="376201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003" y="1833175"/>
            <a:ext cx="1924050" cy="429577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2. </a:t>
            </a:r>
            <a:r>
              <a:rPr lang="ko-KR" altLang="en-US" sz="3200" dirty="0" err="1" smtClean="0"/>
              <a:t>온나라</a:t>
            </a:r>
            <a:r>
              <a:rPr lang="ko-KR" altLang="en-US" sz="3200" dirty="0" smtClean="0"/>
              <a:t> 영상회의 참여하기</a:t>
            </a:r>
            <a:endParaRPr lang="ko-KR" altLang="en-US" sz="3200" dirty="0"/>
          </a:p>
        </p:txBody>
      </p:sp>
      <p:grpSp>
        <p:nvGrpSpPr>
          <p:cNvPr id="9" name="그룹 8"/>
          <p:cNvGrpSpPr/>
          <p:nvPr/>
        </p:nvGrpSpPr>
        <p:grpSpPr>
          <a:xfrm>
            <a:off x="380999" y="1956611"/>
            <a:ext cx="4670263" cy="4221739"/>
            <a:chOff x="380999" y="1956611"/>
            <a:chExt cx="4670263" cy="422173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0999" y="1956611"/>
              <a:ext cx="4670263" cy="4221739"/>
            </a:xfrm>
            <a:prstGeom prst="rect">
              <a:avLst/>
            </a:prstGeom>
          </p:spPr>
        </p:pic>
        <p:sp>
          <p:nvSpPr>
            <p:cNvPr id="7" name="타원 6"/>
            <p:cNvSpPr/>
            <p:nvPr/>
          </p:nvSpPr>
          <p:spPr>
            <a:xfrm>
              <a:off x="2732568" y="4497572"/>
              <a:ext cx="765544" cy="76554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5520049" y="3259076"/>
            <a:ext cx="823647" cy="1870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V="1">
            <a:off x="3447978" y="4066885"/>
            <a:ext cx="4476822" cy="696502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7237250" y="857296"/>
            <a:ext cx="4759841" cy="966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altLang="ko-KR" sz="1400" dirty="0" smtClean="0">
                <a:solidFill>
                  <a:schemeClr val="tx1"/>
                </a:solidFill>
              </a:rPr>
              <a:t>“</a:t>
            </a:r>
            <a:r>
              <a:rPr lang="ko-KR" altLang="en-US" sz="1400" dirty="0" smtClean="0">
                <a:solidFill>
                  <a:schemeClr val="tx1"/>
                </a:solidFill>
              </a:rPr>
              <a:t>민간공공기관영상회의</a:t>
            </a:r>
            <a:r>
              <a:rPr lang="en-US" altLang="ko-KR" sz="1400" dirty="0" smtClean="0">
                <a:solidFill>
                  <a:schemeClr val="tx1"/>
                </a:solidFill>
              </a:rPr>
              <a:t>”</a:t>
            </a:r>
            <a:r>
              <a:rPr lang="ko-KR" altLang="en-US" sz="1400" dirty="0" smtClean="0">
                <a:solidFill>
                  <a:schemeClr val="tx1"/>
                </a:solidFill>
              </a:rPr>
              <a:t> 클릭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수신된 </a:t>
            </a:r>
            <a:r>
              <a:rPr lang="en-US" altLang="ko-KR" sz="1400" dirty="0" smtClean="0">
                <a:solidFill>
                  <a:schemeClr val="tx1"/>
                </a:solidFill>
              </a:rPr>
              <a:t>SMS</a:t>
            </a:r>
            <a:r>
              <a:rPr lang="ko-KR" altLang="en-US" sz="1400" dirty="0" smtClean="0">
                <a:solidFill>
                  <a:schemeClr val="tx1"/>
                </a:solidFill>
              </a:rPr>
              <a:t>에서 코드번호 확인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사전에 기관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부서</a:t>
            </a:r>
            <a:r>
              <a:rPr lang="en-US" altLang="ko-KR" sz="1400" dirty="0" smtClean="0">
                <a:solidFill>
                  <a:srgbClr val="FF0000"/>
                </a:solidFill>
              </a:rPr>
              <a:t>), </a:t>
            </a:r>
            <a:r>
              <a:rPr lang="ko-KR" altLang="en-US" sz="1400" dirty="0" smtClean="0">
                <a:solidFill>
                  <a:srgbClr val="FF0000"/>
                </a:solidFill>
              </a:rPr>
              <a:t>성명</a:t>
            </a:r>
            <a:r>
              <a:rPr lang="en-US" altLang="ko-KR" sz="1400" dirty="0" smtClean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휴대폰번호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제출요망 </a:t>
            </a:r>
            <a:r>
              <a:rPr lang="en-US" altLang="ko-KR" sz="1400" dirty="0" smtClean="0">
                <a:solidFill>
                  <a:srgbClr val="FF0000"/>
                </a:solidFill>
              </a:rPr>
              <a:t>: dlacotjs@seoul.go.kr)</a:t>
            </a: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본인성명 및 코드번호 입력 후 영상회의실 입장하기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6343697" y="3381308"/>
            <a:ext cx="3533728" cy="599754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2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2. </a:t>
            </a:r>
            <a:r>
              <a:rPr lang="ko-KR" altLang="en-US" sz="3200" dirty="0" smtClean="0"/>
              <a:t>영상회의 프로그램 설치</a:t>
            </a:r>
            <a:endParaRPr lang="ko-KR" altLang="en-US" sz="32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677" y="1365858"/>
            <a:ext cx="6570732" cy="454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0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0975" cy="1325563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2. </a:t>
            </a:r>
            <a:r>
              <a:rPr lang="ko-KR" altLang="en-US" sz="3200" dirty="0" smtClean="0"/>
              <a:t>영상회의 프로그램 수동설치</a:t>
            </a:r>
            <a:r>
              <a:rPr lang="en-US" altLang="ko-KR" sz="3200" dirty="0" smtClean="0">
                <a:solidFill>
                  <a:srgbClr val="FF0000"/>
                </a:solidFill>
              </a:rPr>
              <a:t>(</a:t>
            </a:r>
            <a:r>
              <a:rPr lang="ko-KR" altLang="en-US" sz="3200" dirty="0" smtClean="0">
                <a:solidFill>
                  <a:srgbClr val="FF0000"/>
                </a:solidFill>
              </a:rPr>
              <a:t>자동 설치로 진행 안 될 시</a:t>
            </a:r>
            <a:r>
              <a:rPr lang="en-US" altLang="ko-KR" sz="3200" dirty="0" smtClean="0">
                <a:solidFill>
                  <a:srgbClr val="FF0000"/>
                </a:solidFill>
              </a:rPr>
              <a:t>)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09" y="1331025"/>
            <a:ext cx="7346373" cy="516509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708" y="2297041"/>
            <a:ext cx="2629550" cy="1751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708" y="4229099"/>
            <a:ext cx="2682876" cy="1647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직선 화살표 연결선 7"/>
          <p:cNvCxnSpPr/>
          <p:nvPr/>
        </p:nvCxnSpPr>
        <p:spPr>
          <a:xfrm flipV="1">
            <a:off x="4623955" y="3397827"/>
            <a:ext cx="3169227" cy="698225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>
            <a:off x="4623955" y="4096052"/>
            <a:ext cx="3169227" cy="1265657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1916474" y="4488873"/>
            <a:ext cx="3715399" cy="966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자료실 들어가기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프로그램 다운로드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압축해제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US" altLang="ko-KR" sz="1400" dirty="0" smtClean="0">
                <a:solidFill>
                  <a:schemeClr val="tx1"/>
                </a:solidFill>
              </a:rPr>
              <a:t>“</a:t>
            </a:r>
            <a:r>
              <a:rPr lang="ko-KR" altLang="en-US" sz="1400" dirty="0" smtClean="0">
                <a:solidFill>
                  <a:schemeClr val="tx1"/>
                </a:solidFill>
              </a:rPr>
              <a:t>관리자 권한으로 실행</a:t>
            </a:r>
            <a:r>
              <a:rPr lang="en-US" altLang="ko-KR" sz="1400" dirty="0" smtClean="0">
                <a:solidFill>
                  <a:schemeClr val="tx1"/>
                </a:solidFill>
              </a:rPr>
              <a:t>”</a:t>
            </a:r>
            <a:r>
              <a:rPr lang="ko-KR" altLang="en-US" sz="1400" dirty="0" smtClean="0">
                <a:solidFill>
                  <a:schemeClr val="tx1"/>
                </a:solidFill>
              </a:rPr>
              <a:t>으로 설치하기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 flipH="1">
            <a:off x="3855027" y="2297041"/>
            <a:ext cx="3312536" cy="1799011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01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4. </a:t>
            </a:r>
            <a:r>
              <a:rPr lang="ko-KR" altLang="en-US" sz="3200" dirty="0" smtClean="0"/>
              <a:t>멀티미디어 기기</a:t>
            </a:r>
            <a:r>
              <a:rPr lang="en-US" altLang="ko-KR" sz="3200" dirty="0" smtClean="0"/>
              <a:t>(</a:t>
            </a:r>
            <a:r>
              <a:rPr lang="ko-KR" altLang="en-US" sz="3200" dirty="0" smtClean="0"/>
              <a:t>오디오</a:t>
            </a:r>
            <a:r>
              <a:rPr lang="en-US" altLang="ko-KR" sz="3200" dirty="0" smtClean="0"/>
              <a:t>/</a:t>
            </a:r>
            <a:r>
              <a:rPr lang="ko-KR" altLang="en-US" sz="3200" dirty="0" smtClean="0"/>
              <a:t>비디오</a:t>
            </a:r>
            <a:r>
              <a:rPr lang="en-US" altLang="ko-KR" sz="3200" dirty="0" smtClean="0"/>
              <a:t>)</a:t>
            </a:r>
            <a:r>
              <a:rPr lang="ko-KR" altLang="en-US" sz="3200" dirty="0" smtClean="0"/>
              <a:t> 설정</a:t>
            </a:r>
            <a:endParaRPr lang="ko-KR" altLang="en-US" sz="3200" dirty="0"/>
          </a:p>
        </p:txBody>
      </p:sp>
      <p:sp>
        <p:nvSpPr>
          <p:cNvPr id="18" name="직사각형 17"/>
          <p:cNvSpPr/>
          <p:nvPr/>
        </p:nvSpPr>
        <p:spPr>
          <a:xfrm>
            <a:off x="1718071" y="1469631"/>
            <a:ext cx="6230973" cy="966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err="1" smtClean="0">
                <a:solidFill>
                  <a:schemeClr val="tx1"/>
                </a:solidFill>
              </a:rPr>
              <a:t>웹캠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카메라</a:t>
            </a:r>
            <a:r>
              <a:rPr lang="en-US" altLang="ko-KR" sz="1400" dirty="0" smtClean="0">
                <a:solidFill>
                  <a:schemeClr val="tx1"/>
                </a:solidFill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</a:rPr>
              <a:t>스피커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이어폰</a:t>
            </a:r>
            <a:r>
              <a:rPr lang="en-US" altLang="ko-KR" sz="1400" dirty="0" smtClean="0">
                <a:solidFill>
                  <a:schemeClr val="tx1"/>
                </a:solidFill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</a:rPr>
              <a:t>마이크 시험통과 후 회의실 입장가능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단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웹캠과</a:t>
            </a:r>
            <a:r>
              <a:rPr lang="ko-KR" altLang="en-US" sz="1400" dirty="0" smtClean="0">
                <a:solidFill>
                  <a:schemeClr val="tx1"/>
                </a:solidFill>
              </a:rPr>
              <a:t> 마이크는 필수 준비물은 아님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이어폰</a:t>
            </a:r>
            <a:r>
              <a:rPr lang="en-US" altLang="ko-KR" sz="1400" dirty="0" smtClean="0">
                <a:solidFill>
                  <a:schemeClr val="tx1"/>
                </a:solidFill>
              </a:rPr>
              <a:t>/</a:t>
            </a:r>
            <a:r>
              <a:rPr lang="ko-KR" altLang="en-US" sz="1400" dirty="0" smtClean="0">
                <a:solidFill>
                  <a:schemeClr val="tx1"/>
                </a:solidFill>
              </a:rPr>
              <a:t>헤드폰</a:t>
            </a:r>
            <a:r>
              <a:rPr lang="en-US" altLang="ko-KR" sz="1400" dirty="0" smtClean="0">
                <a:solidFill>
                  <a:schemeClr val="tx1"/>
                </a:solidFill>
              </a:rPr>
              <a:t>/</a:t>
            </a:r>
            <a:r>
              <a:rPr lang="ko-KR" altLang="en-US" sz="1400" dirty="0" smtClean="0">
                <a:solidFill>
                  <a:schemeClr val="tx1"/>
                </a:solidFill>
              </a:rPr>
              <a:t>스피커는 준비해야 교육수강 가능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32939" y="2504552"/>
            <a:ext cx="3609975" cy="3938155"/>
            <a:chOff x="1032939" y="2504552"/>
            <a:chExt cx="3609975" cy="3938155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2939" y="2504552"/>
              <a:ext cx="3609975" cy="3938155"/>
            </a:xfrm>
            <a:prstGeom prst="rect">
              <a:avLst/>
            </a:prstGeom>
          </p:spPr>
        </p:pic>
        <p:sp>
          <p:nvSpPr>
            <p:cNvPr id="19" name="직사각형 18"/>
            <p:cNvSpPr/>
            <p:nvPr/>
          </p:nvSpPr>
          <p:spPr>
            <a:xfrm>
              <a:off x="3098227" y="3564872"/>
              <a:ext cx="1328300" cy="41484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4905983" y="2504552"/>
            <a:ext cx="3604437" cy="3932113"/>
            <a:chOff x="5144085" y="2504552"/>
            <a:chExt cx="3604437" cy="3932113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4085" y="2504552"/>
              <a:ext cx="3604437" cy="3932113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7188782" y="3564871"/>
              <a:ext cx="1328300" cy="41484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058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404" y="2293110"/>
            <a:ext cx="7900305" cy="410462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5. </a:t>
            </a:r>
            <a:r>
              <a:rPr lang="ko-KR" altLang="en-US" sz="3200" dirty="0" smtClean="0"/>
              <a:t>교육참여 및 출석체크</a:t>
            </a:r>
            <a:endParaRPr lang="ko-KR" altLang="en-US" sz="3200" dirty="0"/>
          </a:p>
        </p:txBody>
      </p:sp>
      <p:sp>
        <p:nvSpPr>
          <p:cNvPr id="18" name="직사각형 17"/>
          <p:cNvSpPr/>
          <p:nvPr/>
        </p:nvSpPr>
        <p:spPr>
          <a:xfrm>
            <a:off x="1718072" y="1469631"/>
            <a:ext cx="4771740" cy="966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영상회의실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채팅창에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“</a:t>
            </a:r>
            <a:r>
              <a:rPr lang="ko-KR" altLang="en-US" sz="1400" dirty="0" smtClean="0">
                <a:solidFill>
                  <a:schemeClr val="tx1"/>
                </a:solidFill>
              </a:rPr>
              <a:t>출석체크</a:t>
            </a:r>
            <a:r>
              <a:rPr lang="en-US" altLang="ko-KR" sz="1400" dirty="0" smtClean="0">
                <a:solidFill>
                  <a:schemeClr val="tx1"/>
                </a:solidFill>
              </a:rPr>
              <a:t>”</a:t>
            </a:r>
            <a:r>
              <a:rPr lang="ko-KR" altLang="en-US" sz="1400" dirty="0" smtClean="0">
                <a:solidFill>
                  <a:schemeClr val="tx1"/>
                </a:solidFill>
              </a:rPr>
              <a:t>라고 메시지 보내기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메시지를 보내야 출석확인 및 상시 학습시간 인정됨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기타 질의응답도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채팅창</a:t>
            </a:r>
            <a:r>
              <a:rPr lang="ko-KR" altLang="en-US" sz="1400" dirty="0" smtClean="0">
                <a:solidFill>
                  <a:schemeClr val="tx1"/>
                </a:solidFill>
              </a:rPr>
              <a:t> 활용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 flipV="1">
            <a:off x="707762" y="4822127"/>
            <a:ext cx="989593" cy="78013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50" y="3126677"/>
            <a:ext cx="2066925" cy="1695450"/>
          </a:xfrm>
          <a:prstGeom prst="rect">
            <a:avLst/>
          </a:prstGeom>
        </p:spPr>
      </p:pic>
      <p:cxnSp>
        <p:nvCxnSpPr>
          <p:cNvPr id="14" name="직선 화살표 연결선 13"/>
          <p:cNvCxnSpPr/>
          <p:nvPr/>
        </p:nvCxnSpPr>
        <p:spPr>
          <a:xfrm flipV="1">
            <a:off x="1711146" y="4496990"/>
            <a:ext cx="675411" cy="86615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400349" y="4407341"/>
            <a:ext cx="2066925" cy="4147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907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156</Words>
  <Application>Microsoft Office PowerPoint</Application>
  <PresentationFormat>사용자 지정</PresentationFormat>
  <Paragraphs>23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온나라 영상회의 참여방법</vt:lpstr>
      <vt:lpstr>1. 온나라 PC영상회의(http://vc.on-nara.go.kr/) 접속</vt:lpstr>
      <vt:lpstr> 2. 온나라 영상회의 참여하기</vt:lpstr>
      <vt:lpstr>2. 영상회의 프로그램 설치</vt:lpstr>
      <vt:lpstr>2. 영상회의 프로그램 수동설치(자동 설치로 진행 안 될 시)</vt:lpstr>
      <vt:lpstr>4. 멀티미디어 기기(오디오/비디오) 설정</vt:lpstr>
      <vt:lpstr>5. 교육참여 및 출석체크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온나라 영상회의 참여방법</dc:title>
  <dc:creator>USER</dc:creator>
  <cp:lastModifiedBy>USER</cp:lastModifiedBy>
  <cp:revision>22</cp:revision>
  <dcterms:created xsi:type="dcterms:W3CDTF">2020-10-05T07:17:10Z</dcterms:created>
  <dcterms:modified xsi:type="dcterms:W3CDTF">2021-02-17T06:23:53Z</dcterms:modified>
</cp:coreProperties>
</file>