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20" y="-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0"/>
          <c:order val="0"/>
          <c:spPr>
            <a:ln>
              <a:solidFill>
                <a:schemeClr val="accent1"/>
              </a:solidFill>
            </a:ln>
          </c:spPr>
          <c:marker>
            <c:symbol val="circle"/>
            <c:size val="5"/>
            <c:spPr>
              <a:solidFill>
                <a:schemeClr val="tx2">
                  <a:lumMod val="50000"/>
                </a:schemeClr>
              </a:solidFill>
            </c:spPr>
          </c:marker>
          <c:dPt>
            <c:idx val="4"/>
            <c:marker>
              <c:spPr>
                <a:solidFill>
                  <a:srgbClr val="C00000"/>
                </a:solidFill>
              </c:spPr>
            </c:marker>
            <c:spPr>
              <a:ln>
                <a:solidFill>
                  <a:srgbClr val="FF0000"/>
                </a:solidFill>
              </a:ln>
            </c:spPr>
          </c:dPt>
          <c:dPt>
            <c:idx val="5"/>
            <c:marker>
              <c:spPr>
                <a:solidFill>
                  <a:srgbClr val="C00000"/>
                </a:solidFill>
              </c:spPr>
            </c:marker>
            <c:spPr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-5.8333333333333633E-2"/>
                  <c:y val="-6.944444444444467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9782052559886005E-2"/>
                  <c:y val="-6.4814876863796542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1111111111111262E-2"/>
                  <c:y val="-8.3333333333333565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2580883085816821"/>
                  <c:y val="-0.1296297537275925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0555555555555562"/>
                  <c:y val="-6.944444444444467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0000000000000114E-2"/>
                  <c:y val="-5.5555555555555476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>
                    <a:latin typeface="HY헤드라인M" pitchFamily="18" charset="-127"/>
                  </a:defRPr>
                </a:pPr>
                <a:endParaRPr lang="ko-K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Sheet1!$C$3:$C$7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Sheet1!$D$3:$D$7</c:f>
              <c:numCache>
                <c:formatCode>General</c:formatCode>
                <c:ptCount val="5"/>
                <c:pt idx="0">
                  <c:v>25965</c:v>
                </c:pt>
                <c:pt idx="1">
                  <c:v>39811</c:v>
                </c:pt>
                <c:pt idx="2">
                  <c:v>35167</c:v>
                </c:pt>
                <c:pt idx="3">
                  <c:v>54862</c:v>
                </c:pt>
                <c:pt idx="4">
                  <c:v>122215</c:v>
                </c:pt>
              </c:numCache>
            </c:numRef>
          </c:val>
        </c:ser>
        <c:dLbls/>
        <c:marker val="1"/>
        <c:axId val="122018432"/>
        <c:axId val="122031104"/>
      </c:lineChart>
      <c:catAx>
        <c:axId val="1220184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latin typeface="HY헤드라인M" pitchFamily="18" charset="-127"/>
                <a:ea typeface="HY헤드라인M" pitchFamily="18" charset="-127"/>
              </a:defRPr>
            </a:pPr>
            <a:endParaRPr lang="ko-KR"/>
          </a:p>
        </c:txPr>
        <c:crossAx val="122031104"/>
        <c:crosses val="autoZero"/>
        <c:auto val="1"/>
        <c:lblAlgn val="ctr"/>
        <c:lblOffset val="100"/>
      </c:catAx>
      <c:valAx>
        <c:axId val="122031104"/>
        <c:scaling>
          <c:orientation val="minMax"/>
          <c:max val="15000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latin typeface="HY헤드라인M" pitchFamily="18" charset="-127"/>
                <a:ea typeface="HY헤드라인M" pitchFamily="18" charset="-127"/>
              </a:defRPr>
            </a:pPr>
            <a:endParaRPr lang="ko-KR"/>
          </a:p>
        </c:txPr>
        <c:crossAx val="122018432"/>
        <c:crosses val="autoZero"/>
        <c:crossBetween val="between"/>
        <c:majorUnit val="50000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98A73-E5EC-48FA-B3F4-EF32B9740EC2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CA36B-6D9F-4571-A64C-21B43A8355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36313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741518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4075281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708655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ko-KR" altLang="en-US" smtClean="0"/>
              <a:t>정보사회를 맞이하여 사회 각 분야에서 인터넷과 정보통신기술의 사용이 일상화되면서</a:t>
            </a:r>
            <a:r>
              <a:rPr lang="en-US" altLang="ko-KR" smtClean="0"/>
              <a:t>, </a:t>
            </a:r>
            <a:r>
              <a:rPr lang="ko-KR" altLang="en-US" smtClean="0"/>
              <a:t>개인정보는 과거의 단순한 신분정보에서 오늘날에는 전자상거래</a:t>
            </a:r>
            <a:r>
              <a:rPr lang="en-US" altLang="ko-KR" smtClean="0"/>
              <a:t>, </a:t>
            </a:r>
            <a:r>
              <a:rPr lang="ko-KR" altLang="en-US" smtClean="0"/>
              <a:t>고객관리</a:t>
            </a:r>
            <a:r>
              <a:rPr lang="en-US" altLang="ko-KR" smtClean="0"/>
              <a:t>, </a:t>
            </a:r>
            <a:r>
              <a:rPr lang="ko-KR" altLang="en-US" smtClean="0"/>
              <a:t>금융거래 등 사회의 구성</a:t>
            </a:r>
            <a:r>
              <a:rPr lang="en-US" altLang="ko-KR" smtClean="0"/>
              <a:t>, </a:t>
            </a:r>
            <a:r>
              <a:rPr lang="ko-KR" altLang="en-US" smtClean="0"/>
              <a:t>유지</a:t>
            </a:r>
            <a:r>
              <a:rPr lang="en-US" altLang="ko-KR" smtClean="0"/>
              <a:t>, </a:t>
            </a:r>
            <a:r>
              <a:rPr lang="ko-KR" altLang="en-US" smtClean="0"/>
              <a:t>발전을 위한 필수적인 요소로서 기능하고 있습니다</a:t>
            </a:r>
            <a:r>
              <a:rPr lang="en-US" altLang="ko-KR" smtClean="0"/>
              <a:t>.</a:t>
            </a:r>
          </a:p>
          <a:p>
            <a:pPr>
              <a:lnSpc>
                <a:spcPct val="90000"/>
              </a:lnSpc>
            </a:pPr>
            <a:r>
              <a:rPr lang="ko-KR" altLang="en-US" smtClean="0"/>
              <a:t>또한 개인정보는 기업의 입장에서도 수익 창출을 위한 자산적 가치로서 높게 평가되고 있습니다</a:t>
            </a:r>
            <a:r>
              <a:rPr lang="en-US" altLang="ko-KR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68116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ko-KR" altLang="en-US" smtClean="0"/>
              <a:t>정보사회를 맞이하여 사회 각 분야에서 인터넷과 정보통신기술의 사용이 일상화되면서</a:t>
            </a:r>
            <a:r>
              <a:rPr lang="en-US" altLang="ko-KR" smtClean="0"/>
              <a:t>, </a:t>
            </a:r>
            <a:r>
              <a:rPr lang="ko-KR" altLang="en-US" smtClean="0"/>
              <a:t>개인정보는 과거의 단순한 신분정보에서 오늘날에는 전자상거래</a:t>
            </a:r>
            <a:r>
              <a:rPr lang="en-US" altLang="ko-KR" smtClean="0"/>
              <a:t>, </a:t>
            </a:r>
            <a:r>
              <a:rPr lang="ko-KR" altLang="en-US" smtClean="0"/>
              <a:t>고객관리</a:t>
            </a:r>
            <a:r>
              <a:rPr lang="en-US" altLang="ko-KR" smtClean="0"/>
              <a:t>, </a:t>
            </a:r>
            <a:r>
              <a:rPr lang="ko-KR" altLang="en-US" smtClean="0"/>
              <a:t>금융거래 등 사회의 구성</a:t>
            </a:r>
            <a:r>
              <a:rPr lang="en-US" altLang="ko-KR" smtClean="0"/>
              <a:t>, </a:t>
            </a:r>
            <a:r>
              <a:rPr lang="ko-KR" altLang="en-US" smtClean="0"/>
              <a:t>유지</a:t>
            </a:r>
            <a:r>
              <a:rPr lang="en-US" altLang="ko-KR" smtClean="0"/>
              <a:t>, </a:t>
            </a:r>
            <a:r>
              <a:rPr lang="ko-KR" altLang="en-US" smtClean="0"/>
              <a:t>발전을 위한 필수적인 요소로서 기능하고 있습니다</a:t>
            </a:r>
            <a:r>
              <a:rPr lang="en-US" altLang="ko-KR" smtClean="0"/>
              <a:t>.</a:t>
            </a:r>
          </a:p>
          <a:p>
            <a:pPr>
              <a:lnSpc>
                <a:spcPct val="90000"/>
              </a:lnSpc>
            </a:pPr>
            <a:r>
              <a:rPr lang="ko-KR" altLang="en-US" smtClean="0"/>
              <a:t>또한 개인정보는 기업의 입장에서도 수익 창출을 위한 자산적 가치로서 높게 평가되고 있습니다</a:t>
            </a:r>
            <a:r>
              <a:rPr lang="en-US" altLang="ko-KR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48172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ko-KR" altLang="en-US" smtClean="0"/>
              <a:t>정보사회를 맞이하여 사회 각 분야에서 인터넷과 정보통신기술의 사용이 일상화되면서</a:t>
            </a:r>
            <a:r>
              <a:rPr lang="en-US" altLang="ko-KR" smtClean="0"/>
              <a:t>, </a:t>
            </a:r>
            <a:r>
              <a:rPr lang="ko-KR" altLang="en-US" smtClean="0"/>
              <a:t>개인정보는 과거의 단순한 신분정보에서 오늘날에는 전자상거래</a:t>
            </a:r>
            <a:r>
              <a:rPr lang="en-US" altLang="ko-KR" smtClean="0"/>
              <a:t>, </a:t>
            </a:r>
            <a:r>
              <a:rPr lang="ko-KR" altLang="en-US" smtClean="0"/>
              <a:t>고객관리</a:t>
            </a:r>
            <a:r>
              <a:rPr lang="en-US" altLang="ko-KR" smtClean="0"/>
              <a:t>, </a:t>
            </a:r>
            <a:r>
              <a:rPr lang="ko-KR" altLang="en-US" smtClean="0"/>
              <a:t>금융거래 등 사회의 구성</a:t>
            </a:r>
            <a:r>
              <a:rPr lang="en-US" altLang="ko-KR" smtClean="0"/>
              <a:t>, </a:t>
            </a:r>
            <a:r>
              <a:rPr lang="ko-KR" altLang="en-US" smtClean="0"/>
              <a:t>유지</a:t>
            </a:r>
            <a:r>
              <a:rPr lang="en-US" altLang="ko-KR" smtClean="0"/>
              <a:t>, </a:t>
            </a:r>
            <a:r>
              <a:rPr lang="ko-KR" altLang="en-US" smtClean="0"/>
              <a:t>발전을 위한 필수적인 요소로서 기능하고 있습니다</a:t>
            </a:r>
            <a:r>
              <a:rPr lang="en-US" altLang="ko-KR" smtClean="0"/>
              <a:t>.</a:t>
            </a:r>
          </a:p>
          <a:p>
            <a:pPr>
              <a:lnSpc>
                <a:spcPct val="90000"/>
              </a:lnSpc>
            </a:pPr>
            <a:r>
              <a:rPr lang="ko-KR" altLang="en-US" smtClean="0"/>
              <a:t>또한 개인정보는 기업의 입장에서도 수익 창출을 위한 자산적 가치로서 높게 평가되고 있습니다</a:t>
            </a:r>
            <a:r>
              <a:rPr lang="en-US" altLang="ko-KR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07963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2563210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ko-KR" altLang="en-US" smtClean="0"/>
              <a:t>정보사회를 맞이하여 사회 각 분야에서 인터넷과 정보통신기술의 사용이 일상화되면서</a:t>
            </a:r>
            <a:r>
              <a:rPr lang="en-US" altLang="ko-KR" smtClean="0"/>
              <a:t>, </a:t>
            </a:r>
            <a:r>
              <a:rPr lang="ko-KR" altLang="en-US" smtClean="0"/>
              <a:t>개인정보는 과거의 단순한 신분정보에서 오늘날에는 전자상거래</a:t>
            </a:r>
            <a:r>
              <a:rPr lang="en-US" altLang="ko-KR" smtClean="0"/>
              <a:t>, </a:t>
            </a:r>
            <a:r>
              <a:rPr lang="ko-KR" altLang="en-US" smtClean="0"/>
              <a:t>고객관리</a:t>
            </a:r>
            <a:r>
              <a:rPr lang="en-US" altLang="ko-KR" smtClean="0"/>
              <a:t>, </a:t>
            </a:r>
            <a:r>
              <a:rPr lang="ko-KR" altLang="en-US" smtClean="0"/>
              <a:t>금융거래 등 사회의 구성</a:t>
            </a:r>
            <a:r>
              <a:rPr lang="en-US" altLang="ko-KR" smtClean="0"/>
              <a:t>, </a:t>
            </a:r>
            <a:r>
              <a:rPr lang="ko-KR" altLang="en-US" smtClean="0"/>
              <a:t>유지</a:t>
            </a:r>
            <a:r>
              <a:rPr lang="en-US" altLang="ko-KR" smtClean="0"/>
              <a:t>, </a:t>
            </a:r>
            <a:r>
              <a:rPr lang="ko-KR" altLang="en-US" smtClean="0"/>
              <a:t>발전을 위한 필수적인 요소로서 기능하고 있습니다</a:t>
            </a:r>
            <a:r>
              <a:rPr lang="en-US" altLang="ko-KR" smtClean="0"/>
              <a:t>.</a:t>
            </a:r>
          </a:p>
          <a:p>
            <a:pPr>
              <a:lnSpc>
                <a:spcPct val="90000"/>
              </a:lnSpc>
            </a:pPr>
            <a:r>
              <a:rPr lang="ko-KR" altLang="en-US" smtClean="0"/>
              <a:t>또한 개인정보는 기업의 입장에서도 수익 창출을 위한 자산적 가치로서 높게 평가되고 있습니다</a:t>
            </a:r>
            <a:r>
              <a:rPr lang="en-US" altLang="ko-KR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36085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463810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4104782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2088137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해커가 </a:t>
            </a:r>
            <a:r>
              <a:rPr lang="en-US" altLang="ko-KR" sz="1200" b="1" smtClean="0">
                <a:latin typeface="맑은 고딕" pitchFamily="50" charset="-127"/>
                <a:ea typeface="맑은 고딕" pitchFamily="50" charset="-127"/>
              </a:rPr>
              <a:t>DB</a:t>
            </a: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서버 관리자의 </a:t>
            </a:r>
            <a:r>
              <a:rPr lang="en-US" altLang="ko-KR" sz="1200" b="1" smtClean="0">
                <a:latin typeface="맑은 고딕" pitchFamily="50" charset="-127"/>
                <a:ea typeface="맑은 고딕" pitchFamily="50" charset="-127"/>
              </a:rPr>
              <a:t>PC</a:t>
            </a: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를 악성코드에 감염시켜 개인정보 </a:t>
            </a:r>
            <a:r>
              <a:rPr lang="en-US" altLang="ko-KR" sz="1200" b="1" smtClean="0">
                <a:latin typeface="맑은 고딕" pitchFamily="50" charset="-127"/>
                <a:ea typeface="맑은 고딕" pitchFamily="50" charset="-127"/>
              </a:rPr>
              <a:t>3500</a:t>
            </a: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만건</a:t>
            </a:r>
            <a:r>
              <a:rPr lang="en-US" altLang="ko-KR" sz="1200" b="1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추정</a:t>
            </a:r>
            <a:r>
              <a:rPr lang="en-US" altLang="ko-KR" sz="1200" b="1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b="1" smtClean="0">
                <a:latin typeface="맑은 고딕" pitchFamily="50" charset="-127"/>
                <a:ea typeface="맑은 고딕" pitchFamily="50" charset="-127"/>
              </a:rPr>
              <a:t>을 유출</a:t>
            </a:r>
            <a:endParaRPr lang="ko-KR" altLang="en-US" sz="1200" b="1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24917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961474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778724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42934071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ko-KR" altLang="en-US" smtClean="0"/>
              <a:t>침해대상기관은 지방자치단체가 </a:t>
            </a:r>
            <a:r>
              <a:rPr lang="en-US" altLang="ko-KR" smtClean="0"/>
              <a:t>216</a:t>
            </a:r>
            <a:r>
              <a:rPr lang="ko-KR" altLang="en-US" smtClean="0"/>
              <a:t>건 중 </a:t>
            </a:r>
            <a:r>
              <a:rPr lang="en-US" altLang="ko-KR" smtClean="0"/>
              <a:t>76</a:t>
            </a:r>
            <a:r>
              <a:rPr lang="ko-KR" altLang="en-US" smtClean="0"/>
              <a:t>건</a:t>
            </a:r>
            <a:r>
              <a:rPr lang="en-US" altLang="ko-KR" smtClean="0"/>
              <a:t>(35.2%)</a:t>
            </a:r>
            <a:r>
              <a:rPr lang="ko-KR" altLang="en-US" smtClean="0"/>
              <a:t>으로 가장 많았음</a:t>
            </a:r>
          </a:p>
        </p:txBody>
      </p:sp>
    </p:spTree>
    <p:extLst>
      <p:ext uri="{BB962C8B-B14F-4D97-AF65-F5344CB8AC3E}">
        <p14:creationId xmlns:p14="http://schemas.microsoft.com/office/powerpoint/2010/main" xmlns="" val="3563385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273196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655590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2989634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2894168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269015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42217386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1709937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14989353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8449859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4523513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521331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15322812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5346030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3623581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0870590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18686894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41511189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5524092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5698018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6583031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12040328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0165766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516941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1666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23225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908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854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661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95861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63586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93614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04184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21734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1881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3C99A-096D-4D4C-A477-BA3DB20C7627}" type="datetimeFigureOut">
              <a:rPr lang="ko-KR" altLang="en-US" smtClean="0"/>
              <a:pPr/>
              <a:t>2016-11-01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4030E-0BB5-4E12-A4EF-3FB8807D4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674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0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5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st.go.kr/web/49781/ko/board/view.do?bbsId=287&amp;boardSeq=28498&amp;mode=view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4" descr="목차(contents)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33"/>
          <p:cNvSpPr>
            <a:spLocks noChangeArrowheads="1" noChangeShapeType="1" noTextEdit="1"/>
          </p:cNvSpPr>
          <p:nvPr/>
        </p:nvSpPr>
        <p:spPr bwMode="auto">
          <a:xfrm>
            <a:off x="2766061" y="1821180"/>
            <a:ext cx="6586855" cy="8788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개인정보의 이해와 관리</a:t>
            </a:r>
          </a:p>
        </p:txBody>
      </p:sp>
    </p:spTree>
    <p:extLst>
      <p:ext uri="{BB962C8B-B14F-4D97-AF65-F5344CB8AC3E}">
        <p14:creationId xmlns:p14="http://schemas.microsoft.com/office/powerpoint/2010/main" xmlns="" val="69147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4" descr="목차(contents)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2311400" y="1366838"/>
            <a:ext cx="7696200" cy="465296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4102" name="그룹 30"/>
          <p:cNvGrpSpPr>
            <a:grpSpLocks/>
          </p:cNvGrpSpPr>
          <p:nvPr/>
        </p:nvGrpSpPr>
        <p:grpSpPr bwMode="auto">
          <a:xfrm>
            <a:off x="2663826" y="1628775"/>
            <a:ext cx="6651625" cy="928688"/>
            <a:chOff x="1421394" y="1643050"/>
            <a:chExt cx="6651068" cy="928694"/>
          </a:xfrm>
        </p:grpSpPr>
        <p:pic>
          <p:nvPicPr>
            <p:cNvPr id="4115" name="그림 26" descr="바.png"/>
            <p:cNvPicPr>
              <a:picLocks noChangeAspect="1"/>
            </p:cNvPicPr>
            <p:nvPr/>
          </p:nvPicPr>
          <p:blipFill>
            <a:blip r:embed="rId4" cstate="print"/>
            <a:srcRect l="15308"/>
            <a:stretch>
              <a:fillRect/>
            </a:stretch>
          </p:blipFill>
          <p:spPr bwMode="auto">
            <a:xfrm>
              <a:off x="1901228" y="1643050"/>
              <a:ext cx="6171234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7" name="Picture 4" descr="D:\진행중\교과부_공시제도\png\bol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1394" y="1662722"/>
              <a:ext cx="918681" cy="8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3" name="그룹 31"/>
          <p:cNvGrpSpPr>
            <a:grpSpLocks/>
          </p:cNvGrpSpPr>
          <p:nvPr/>
        </p:nvGrpSpPr>
        <p:grpSpPr bwMode="auto">
          <a:xfrm>
            <a:off x="2663826" y="2543175"/>
            <a:ext cx="6651625" cy="928688"/>
            <a:chOff x="1421394" y="1643050"/>
            <a:chExt cx="6651068" cy="928694"/>
          </a:xfrm>
        </p:grpSpPr>
        <p:pic>
          <p:nvPicPr>
            <p:cNvPr id="4111" name="그림 32" descr="바.png"/>
            <p:cNvPicPr>
              <a:picLocks noChangeAspect="1"/>
            </p:cNvPicPr>
            <p:nvPr/>
          </p:nvPicPr>
          <p:blipFill>
            <a:blip r:embed="rId4" cstate="print"/>
            <a:srcRect l="15308"/>
            <a:stretch>
              <a:fillRect/>
            </a:stretch>
          </p:blipFill>
          <p:spPr bwMode="auto">
            <a:xfrm>
              <a:off x="1901228" y="1643050"/>
              <a:ext cx="6171234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3" name="Picture 4" descr="D:\진행중\교과부_공시제도\png\bol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1394" y="1662722"/>
              <a:ext cx="918681" cy="8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6" name="그룹 66"/>
          <p:cNvGrpSpPr>
            <a:grpSpLocks/>
          </p:cNvGrpSpPr>
          <p:nvPr/>
        </p:nvGrpSpPr>
        <p:grpSpPr bwMode="auto">
          <a:xfrm>
            <a:off x="2184401" y="490538"/>
            <a:ext cx="3389313" cy="927100"/>
            <a:chOff x="1643042" y="249516"/>
            <a:chExt cx="3388084" cy="926880"/>
          </a:xfrm>
        </p:grpSpPr>
        <p:pic>
          <p:nvPicPr>
            <p:cNvPr id="4109" name="그림 62" descr="콘텐츠2.png"/>
            <p:cNvPicPr>
              <a:picLocks noChangeAspect="1"/>
            </p:cNvPicPr>
            <p:nvPr/>
          </p:nvPicPr>
          <p:blipFill>
            <a:blip r:embed="rId6" cstate="print"/>
            <a:srcRect b="25745"/>
            <a:stretch>
              <a:fillRect/>
            </a:stretch>
          </p:blipFill>
          <p:spPr bwMode="auto">
            <a:xfrm>
              <a:off x="1643042" y="491857"/>
              <a:ext cx="3361244" cy="668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0" name="그림 64" descr="콘텐츠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79254" y="249516"/>
              <a:ext cx="3351872" cy="926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7" name="TextBox 42"/>
          <p:cNvSpPr txBox="1">
            <a:spLocks noChangeArrowheads="1"/>
          </p:cNvSpPr>
          <p:nvPr/>
        </p:nvSpPr>
        <p:spPr bwMode="auto">
          <a:xfrm>
            <a:off x="3663951" y="1833563"/>
            <a:ext cx="31774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800">
                <a:latin typeface="HY헤드라인M" pitchFamily="18" charset="-127"/>
                <a:ea typeface="HY헤드라인M" pitchFamily="18" charset="-127"/>
              </a:rPr>
              <a:t>개인정보보호 개요</a:t>
            </a:r>
          </a:p>
        </p:txBody>
      </p:sp>
      <p:grpSp>
        <p:nvGrpSpPr>
          <p:cNvPr id="4124" name="그룹 36"/>
          <p:cNvGrpSpPr>
            <a:grpSpLocks/>
          </p:cNvGrpSpPr>
          <p:nvPr/>
        </p:nvGrpSpPr>
        <p:grpSpPr bwMode="auto">
          <a:xfrm>
            <a:off x="2641601" y="3451225"/>
            <a:ext cx="6651625" cy="928688"/>
            <a:chOff x="1421394" y="1643050"/>
            <a:chExt cx="6651068" cy="928694"/>
          </a:xfrm>
        </p:grpSpPr>
        <p:pic>
          <p:nvPicPr>
            <p:cNvPr id="4125" name="그림 37" descr="바.png"/>
            <p:cNvPicPr>
              <a:picLocks noChangeAspect="1"/>
            </p:cNvPicPr>
            <p:nvPr/>
          </p:nvPicPr>
          <p:blipFill>
            <a:blip r:embed="rId4" cstate="print"/>
            <a:srcRect l="15308"/>
            <a:stretch>
              <a:fillRect/>
            </a:stretch>
          </p:blipFill>
          <p:spPr bwMode="auto">
            <a:xfrm>
              <a:off x="1901228" y="1643050"/>
              <a:ext cx="6171234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7" name="Picture 4" descr="D:\진행중\교과부_공시제도\png\bol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1394" y="1662722"/>
              <a:ext cx="918681" cy="8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1" name="TextBox 45"/>
          <p:cNvSpPr txBox="1">
            <a:spLocks noChangeArrowheads="1"/>
          </p:cNvSpPr>
          <p:nvPr/>
        </p:nvSpPr>
        <p:spPr bwMode="auto">
          <a:xfrm>
            <a:off x="3667126" y="2762250"/>
            <a:ext cx="31774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800">
                <a:latin typeface="HY헤드라인M" pitchFamily="18" charset="-127"/>
                <a:ea typeface="HY헤드라인M" pitchFamily="18" charset="-127"/>
              </a:rPr>
              <a:t>개인정보 침해사고</a:t>
            </a:r>
          </a:p>
        </p:txBody>
      </p:sp>
      <p:sp>
        <p:nvSpPr>
          <p:cNvPr id="4108" name="TextBox 44"/>
          <p:cNvSpPr txBox="1">
            <a:spLocks noChangeArrowheads="1"/>
          </p:cNvSpPr>
          <p:nvPr/>
        </p:nvSpPr>
        <p:spPr bwMode="auto">
          <a:xfrm>
            <a:off x="3663951" y="3652838"/>
            <a:ext cx="50930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800">
                <a:latin typeface="HY헤드라인M" pitchFamily="18" charset="-127"/>
                <a:ea typeface="HY헤드라인M" pitchFamily="18" charset="-127"/>
              </a:rPr>
              <a:t>개인정보보호법의 이해와</a:t>
            </a:r>
            <a:r>
              <a:rPr lang="en-US" altLang="ko-KR" sz="28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>
                <a:latin typeface="HY헤드라인M" pitchFamily="18" charset="-127"/>
                <a:ea typeface="HY헤드라인M" pitchFamily="18" charset="-127"/>
              </a:rPr>
              <a:t>관리</a:t>
            </a:r>
            <a:endParaRPr lang="en-US" altLang="ko-KR" sz="28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152" name="그룹 36"/>
          <p:cNvGrpSpPr>
            <a:grpSpLocks/>
          </p:cNvGrpSpPr>
          <p:nvPr/>
        </p:nvGrpSpPr>
        <p:grpSpPr bwMode="auto">
          <a:xfrm>
            <a:off x="2641601" y="4357689"/>
            <a:ext cx="6651625" cy="928687"/>
            <a:chOff x="1421394" y="1643050"/>
            <a:chExt cx="6651068" cy="928694"/>
          </a:xfrm>
        </p:grpSpPr>
        <p:pic>
          <p:nvPicPr>
            <p:cNvPr id="4153" name="그림 37" descr="바.png"/>
            <p:cNvPicPr>
              <a:picLocks noChangeAspect="1"/>
            </p:cNvPicPr>
            <p:nvPr/>
          </p:nvPicPr>
          <p:blipFill>
            <a:blip r:embed="rId4" cstate="print"/>
            <a:srcRect l="15308"/>
            <a:stretch>
              <a:fillRect/>
            </a:stretch>
          </p:blipFill>
          <p:spPr bwMode="auto">
            <a:xfrm>
              <a:off x="1901228" y="1643050"/>
              <a:ext cx="6171234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55" name="Picture 4" descr="D:\진행중\교과부_공시제도\png\bol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1394" y="1662722"/>
              <a:ext cx="918681" cy="8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58" name="TextBox 44"/>
          <p:cNvSpPr txBox="1">
            <a:spLocks noChangeArrowheads="1"/>
          </p:cNvSpPr>
          <p:nvPr/>
        </p:nvSpPr>
        <p:spPr bwMode="auto">
          <a:xfrm>
            <a:off x="3663951" y="4559300"/>
            <a:ext cx="40158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800">
                <a:latin typeface="HY헤드라인M" pitchFamily="18" charset="-127"/>
                <a:ea typeface="HY헤드라인M" pitchFamily="18" charset="-127"/>
              </a:rPr>
              <a:t>개인정보 보안조치 방법</a:t>
            </a: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2887663" y="1725613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</a:p>
        </p:txBody>
      </p:sp>
      <p:sp>
        <p:nvSpPr>
          <p:cNvPr id="4160" name="Text Box 64"/>
          <p:cNvSpPr txBox="1">
            <a:spLocks noChangeArrowheads="1"/>
          </p:cNvSpPr>
          <p:nvPr/>
        </p:nvSpPr>
        <p:spPr bwMode="auto">
          <a:xfrm>
            <a:off x="2895283" y="2667000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</a:p>
        </p:txBody>
      </p:sp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2895283" y="3530600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2895283" y="4460875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grpSp>
        <p:nvGrpSpPr>
          <p:cNvPr id="4163" name="그룹 36"/>
          <p:cNvGrpSpPr>
            <a:grpSpLocks/>
          </p:cNvGrpSpPr>
          <p:nvPr/>
        </p:nvGrpSpPr>
        <p:grpSpPr bwMode="auto">
          <a:xfrm>
            <a:off x="2641601" y="5264150"/>
            <a:ext cx="6651625" cy="928688"/>
            <a:chOff x="1421394" y="1643050"/>
            <a:chExt cx="6651068" cy="928694"/>
          </a:xfrm>
        </p:grpSpPr>
        <p:pic>
          <p:nvPicPr>
            <p:cNvPr id="4164" name="그림 37" descr="바.png"/>
            <p:cNvPicPr>
              <a:picLocks noChangeAspect="1"/>
            </p:cNvPicPr>
            <p:nvPr/>
          </p:nvPicPr>
          <p:blipFill>
            <a:blip r:embed="rId4" cstate="print"/>
            <a:srcRect l="15308"/>
            <a:stretch>
              <a:fillRect/>
            </a:stretch>
          </p:blipFill>
          <p:spPr bwMode="auto">
            <a:xfrm>
              <a:off x="1901228" y="1643050"/>
              <a:ext cx="6171234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66" name="Picture 4" descr="D:\진행중\교과부_공시제도\png\bol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1394" y="1662722"/>
              <a:ext cx="918681" cy="8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68" name="TextBox 44"/>
          <p:cNvSpPr txBox="1">
            <a:spLocks noChangeArrowheads="1"/>
          </p:cNvSpPr>
          <p:nvPr/>
        </p:nvSpPr>
        <p:spPr bwMode="auto">
          <a:xfrm>
            <a:off x="3663950" y="5465763"/>
            <a:ext cx="17411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800">
                <a:latin typeface="HY헤드라인M" pitchFamily="18" charset="-127"/>
                <a:ea typeface="HY헤드라인M" pitchFamily="18" charset="-127"/>
              </a:rPr>
              <a:t>기타 소개</a:t>
            </a:r>
          </a:p>
        </p:txBody>
      </p:sp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2895283" y="5367338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404430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그림 3" descr="간지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33"/>
          <p:cNvSpPr>
            <a:spLocks noChangeArrowheads="1" noChangeShapeType="1" noTextEdit="1"/>
          </p:cNvSpPr>
          <p:nvPr/>
        </p:nvSpPr>
        <p:spPr bwMode="auto">
          <a:xfrm>
            <a:off x="2910842" y="3025140"/>
            <a:ext cx="6042659" cy="6959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1.</a:t>
            </a:r>
            <a:r>
              <a:rPr lang="ko-KR" altLang="en-US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개인정보보호 개요</a:t>
            </a:r>
          </a:p>
        </p:txBody>
      </p:sp>
    </p:spTree>
    <p:extLst>
      <p:ext uri="{BB962C8B-B14F-4D97-AF65-F5344CB8AC3E}">
        <p14:creationId xmlns:p14="http://schemas.microsoft.com/office/powerpoint/2010/main" xmlns="" val="368644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49664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개인정보의 정의 </a:t>
            </a: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법률적 측면</a:t>
            </a: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 개요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9937" name="AutoShape 65"/>
          <p:cNvSpPr>
            <a:spLocks noChangeArrowheads="1"/>
          </p:cNvSpPr>
          <p:nvPr/>
        </p:nvSpPr>
        <p:spPr bwMode="auto">
          <a:xfrm>
            <a:off x="1927657" y="1844676"/>
            <a:ext cx="8334375" cy="4525963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2394789" y="3086048"/>
            <a:ext cx="3631938" cy="1379272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4F81BD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개인정보의 주체는 자연인</a:t>
            </a: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自然人</a:t>
            </a: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이어야 하며</a:t>
            </a: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법인 또는 단체의 정보는 해당되지 않음</a:t>
            </a: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사망하였거나 실종신고 등 관계법령에 의하여 사망한 것으로 간주되는 자에 관한 정보는 개인정보로 볼 수 없음</a:t>
            </a: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sp>
        <p:nvSpPr>
          <p:cNvPr id="10" name="양쪽 모서리가 둥근 사각형 9"/>
          <p:cNvSpPr/>
          <p:nvPr/>
        </p:nvSpPr>
        <p:spPr bwMode="auto">
          <a:xfrm>
            <a:off x="2394790" y="2831442"/>
            <a:ext cx="3631938" cy="334602"/>
          </a:xfrm>
          <a:prstGeom prst="round2SameRect">
            <a:avLst>
              <a:gd name="adj1" fmla="val 39452"/>
              <a:gd name="adj2" fmla="val 0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2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생존하는 개인에 관한 정보</a:t>
            </a:r>
          </a:p>
        </p:txBody>
      </p:sp>
      <p:sp>
        <p:nvSpPr>
          <p:cNvPr id="11" name="양쪽 모서리가 둥근 사각형 10"/>
          <p:cNvSpPr/>
          <p:nvPr/>
        </p:nvSpPr>
        <p:spPr bwMode="auto">
          <a:xfrm>
            <a:off x="2910840" y="2038350"/>
            <a:ext cx="6530340" cy="643890"/>
          </a:xfrm>
          <a:prstGeom prst="round2SameRect">
            <a:avLst>
              <a:gd name="adj1" fmla="val 39452"/>
              <a:gd name="adj2" fmla="val 35503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99"/>
                </a:solidFill>
                <a:latin typeface="HY헤드라인M" pitchFamily="18" charset="-127"/>
                <a:ea typeface="HY헤드라인M" pitchFamily="18" charset="-127"/>
              </a:rPr>
              <a:t>개인정보란</a:t>
            </a:r>
            <a:r>
              <a:rPr lang="en-US" altLang="ko-KR" sz="1600" b="1" kern="0" dirty="0">
                <a:solidFill>
                  <a:srgbClr val="FFFF99"/>
                </a:solidFill>
                <a:latin typeface="HY헤드라인M" pitchFamily="18" charset="-127"/>
                <a:ea typeface="HY헤드라인M" pitchFamily="18" charset="-127"/>
              </a:rPr>
              <a:t>?</a:t>
            </a:r>
          </a:p>
          <a:p>
            <a:pPr algn="ctr" latinLnBrk="0">
              <a:defRPr/>
            </a:pPr>
            <a:r>
              <a:rPr lang="en-US" altLang="ko-KR" sz="16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lang="ko-KR" altLang="en-US" sz="16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생존하는 개인을 식별할 수 있는 정보</a:t>
            </a:r>
            <a:r>
              <a:rPr lang="en-US" altLang="ko-KR" sz="16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”</a:t>
            </a:r>
            <a:endParaRPr lang="ko-KR" altLang="en-US" sz="1600" b="1" kern="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6166205" y="3086048"/>
            <a:ext cx="3568924" cy="1379272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4F81BD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 개인에 대한 사실∙판단∙평가 등 개인에 관한 모든 정보</a:t>
            </a:r>
            <a:endParaRPr lang="en-US" altLang="ko-KR" sz="1100" b="1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특정 개인을 </a:t>
            </a:r>
            <a:r>
              <a:rPr lang="ko-KR" altLang="en-US" sz="11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식별하거나 식별 가능하게 </a:t>
            </a: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하는 정보</a:t>
            </a: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다른 정보와 결합하여 개인을 식별할 수 있는 정보</a:t>
            </a:r>
            <a:r>
              <a:rPr lang="en-US" altLang="ko-KR" sz="1100" b="1" dirty="0"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sp>
        <p:nvSpPr>
          <p:cNvPr id="15" name="양쪽 모서리가 둥근 사각형 14"/>
          <p:cNvSpPr/>
          <p:nvPr/>
        </p:nvSpPr>
        <p:spPr bwMode="auto">
          <a:xfrm>
            <a:off x="6166206" y="2831442"/>
            <a:ext cx="3568924" cy="334602"/>
          </a:xfrm>
          <a:prstGeom prst="round2SameRect">
            <a:avLst>
              <a:gd name="adj1" fmla="val 39452"/>
              <a:gd name="adj2" fmla="val 0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2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개인을 식별할 수 있는 정보</a:t>
            </a:r>
          </a:p>
        </p:txBody>
      </p:sp>
      <p:sp>
        <p:nvSpPr>
          <p:cNvPr id="20" name="AutoShape 16" descr="디지털컴퍼니"/>
          <p:cNvSpPr>
            <a:spLocks noChangeArrowheads="1"/>
          </p:cNvSpPr>
          <p:nvPr/>
        </p:nvSpPr>
        <p:spPr bwMode="auto">
          <a:xfrm>
            <a:off x="2438400" y="4883164"/>
            <a:ext cx="7238997" cy="1192054"/>
          </a:xfrm>
          <a:prstGeom prst="roundRect">
            <a:avLst>
              <a:gd name="adj" fmla="val 4269"/>
            </a:avLst>
          </a:prstGeom>
          <a:solidFill>
            <a:schemeClr val="bg1"/>
          </a:solidFill>
          <a:ln w="1905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lIns="90000" tIns="288000"/>
          <a:lstStyle/>
          <a:p>
            <a:pPr marL="342900" indent="-342900"/>
            <a:endParaRPr lang="ko-KR" altLang="en-US" sz="3000" b="1">
              <a:solidFill>
                <a:srgbClr val="CC33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AutoShape 44"/>
          <p:cNvSpPr>
            <a:spLocks noChangeArrowheads="1"/>
          </p:cNvSpPr>
          <p:nvPr/>
        </p:nvSpPr>
        <p:spPr bwMode="auto">
          <a:xfrm>
            <a:off x="2668395" y="4764116"/>
            <a:ext cx="4127500" cy="242888"/>
          </a:xfrm>
          <a:prstGeom prst="roundRect">
            <a:avLst>
              <a:gd name="adj" fmla="val 20236"/>
            </a:avLst>
          </a:prstGeom>
          <a:solidFill>
            <a:schemeClr val="tx2"/>
          </a:solidFill>
          <a:ln w="9525">
            <a:solidFill>
              <a:srgbClr val="0000FF"/>
            </a:solidFill>
            <a:round/>
            <a:headEnd/>
            <a:tailEnd/>
          </a:ln>
          <a:effectLst>
            <a:prstShdw prst="shdw17" dist="17961" dir="2700000">
              <a:srgbClr val="0000FF">
                <a:gamma/>
                <a:shade val="60000"/>
                <a:invGamma/>
              </a:srgbClr>
            </a:prstShdw>
          </a:effectLst>
        </p:spPr>
        <p:txBody>
          <a:bodyPr wrap="none" tIns="0" bIns="684000"/>
          <a:lstStyle/>
          <a:p>
            <a:pPr algn="ctr"/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2797266" y="4737215"/>
            <a:ext cx="41163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개인정보보호법 제</a:t>
            </a:r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 </a:t>
            </a:r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정의</a:t>
            </a:r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1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2486688" y="5068917"/>
            <a:ext cx="712374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개인정보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”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라 함은 생존하는 개인에 관한 정보로서 당해 정보에 포함되어 있는 성명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주민등록번호 및 화상 등의 사항에 의하여 당해 </a:t>
            </a:r>
            <a:r>
              <a:rPr lang="ko-KR" altLang="en-US" sz="1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개인을 식별할 수 있는 정보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당해 정보만으로는 특정 개인을 식별할 수 없더라도 다른 정보와 용이하게 결합하여 식별할 수 있는 것을 포함한다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를 말한다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468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49664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개인정보의 정의 </a:t>
            </a: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윤리적 측면</a:t>
            </a: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 개요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9937" name="AutoShape 65"/>
          <p:cNvSpPr>
            <a:spLocks noChangeArrowheads="1"/>
          </p:cNvSpPr>
          <p:nvPr/>
        </p:nvSpPr>
        <p:spPr bwMode="auto">
          <a:xfrm>
            <a:off x="1865314" y="1844676"/>
            <a:ext cx="8334375" cy="4525963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2498407" y="2344778"/>
            <a:ext cx="3010853" cy="1830982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4F81BD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en-US" altLang="ko-KR" sz="9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양쪽 모서리가 둥근 사각형 10"/>
          <p:cNvSpPr/>
          <p:nvPr/>
        </p:nvSpPr>
        <p:spPr bwMode="auto">
          <a:xfrm>
            <a:off x="2498408" y="2090172"/>
            <a:ext cx="3010851" cy="334602"/>
          </a:xfrm>
          <a:prstGeom prst="round2SameRect">
            <a:avLst>
              <a:gd name="adj1" fmla="val 39452"/>
              <a:gd name="adj2" fmla="val 0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2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프라이버시의 유래</a:t>
            </a:r>
          </a:p>
        </p:txBody>
      </p:sp>
      <p:pic>
        <p:nvPicPr>
          <p:cNvPr id="12" name="Picture 42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2998" y="2680600"/>
            <a:ext cx="1285088" cy="1244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863340" y="3131820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itchFamily="18" charset="-127"/>
                <a:ea typeface="HY헤드라인M" pitchFamily="18" charset="-127"/>
              </a:rPr>
              <a:t>+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Picture 42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5578" y="2678634"/>
            <a:ext cx="1285088" cy="1244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6678137" y="2344778"/>
            <a:ext cx="3010853" cy="1830982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4F81BD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en-US" altLang="ko-KR" sz="9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양쪽 모서리가 둥근 사각형 15"/>
          <p:cNvSpPr/>
          <p:nvPr/>
        </p:nvSpPr>
        <p:spPr bwMode="auto">
          <a:xfrm>
            <a:off x="6678138" y="2090172"/>
            <a:ext cx="3010851" cy="334602"/>
          </a:xfrm>
          <a:prstGeom prst="round2SameRect">
            <a:avLst>
              <a:gd name="adj1" fmla="val 39452"/>
              <a:gd name="adj2" fmla="val 0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2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프라이버시의 유래</a:t>
            </a:r>
          </a:p>
        </p:txBody>
      </p:sp>
      <p:pic>
        <p:nvPicPr>
          <p:cNvPr id="17" name="Picture 25" descr="10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5121570" y="2335826"/>
            <a:ext cx="1630655" cy="177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5527962" y="2825414"/>
            <a:ext cx="995449" cy="78920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범위 확대</a:t>
            </a:r>
            <a:endParaRPr lang="en-US" altLang="ko-KR" sz="12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AutoShape 77"/>
          <p:cNvSpPr>
            <a:spLocks noChangeArrowheads="1"/>
          </p:cNvSpPr>
          <p:nvPr/>
        </p:nvSpPr>
        <p:spPr bwMode="auto">
          <a:xfrm flipV="1">
            <a:off x="6880861" y="2525096"/>
            <a:ext cx="2590366" cy="88104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noFill/>
            <a:prstDash val="solid"/>
          </a:ln>
          <a:effectLst/>
          <a:scene3d>
            <a:camera prst="perspectiveAbove" fov="0">
              <a:rot lat="0" lon="0" rev="0"/>
            </a:camera>
            <a:lightRig rig="balanced" dir="t"/>
          </a:scene3d>
          <a:sp3d prstMaterial="dkEdge">
            <a:bevelT/>
          </a:sp3d>
        </p:spPr>
        <p:txBody>
          <a:bodyPr anchor="ctr"/>
          <a:lstStyle/>
          <a:p>
            <a:pPr algn="ctr">
              <a:defRPr/>
            </a:pPr>
            <a:endParaRPr lang="ko-KR" altLang="en-US" sz="1200" kern="0" dirty="0">
              <a:solidFill>
                <a:sysClr val="window" lastClr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6966894" y="2577568"/>
            <a:ext cx="2418300" cy="69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ko-KR" altLang="en-US" sz="1100" b="1">
                <a:latin typeface="HY헤드라인M" pitchFamily="18" charset="-127"/>
                <a:ea typeface="HY헤드라인M" pitchFamily="18" charset="-127"/>
              </a:rPr>
              <a:t>사생활을 </a:t>
            </a: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함부로 공개 당하지 아니하고 사생활의 평온과 비밀을 요구할 수 있는 </a:t>
            </a:r>
            <a:r>
              <a:rPr lang="ko-KR" altLang="en-US" sz="1100" b="1">
                <a:latin typeface="HY헤드라인M" pitchFamily="18" charset="-127"/>
                <a:ea typeface="HY헤드라인M" pitchFamily="18" charset="-127"/>
              </a:rPr>
              <a:t>법적 보장권리</a:t>
            </a:r>
            <a:endParaRPr lang="en-US" altLang="ko-KR" sz="11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직사각형 22"/>
          <p:cNvSpPr>
            <a:spLocks noChangeArrowheads="1"/>
          </p:cNvSpPr>
          <p:nvPr/>
        </p:nvSpPr>
        <p:spPr bwMode="auto">
          <a:xfrm>
            <a:off x="6939778" y="3366941"/>
            <a:ext cx="2418300" cy="69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en-US" altLang="ko-KR" sz="8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1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1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혼자 있게 할 권리 </a:t>
            </a:r>
            <a:r>
              <a:rPr lang="en-US" altLang="ko-KR" sz="11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(Cooley, 1888)</a:t>
            </a:r>
          </a:p>
          <a:p>
            <a:pPr>
              <a:lnSpc>
                <a:spcPct val="150000"/>
              </a:lnSpc>
            </a:pPr>
            <a:r>
              <a:rPr lang="en-US" altLang="ko-KR" sz="8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1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1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부당한</a:t>
            </a:r>
            <a:r>
              <a:rPr lang="en-US" altLang="ko-KR" sz="11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1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침해를 받지 않을 권리</a:t>
            </a:r>
            <a:endParaRPr lang="en-US" altLang="ko-KR" sz="1100" b="1" dirty="0">
              <a:solidFill>
                <a:schemeClr val="tx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직사각형 23"/>
          <p:cNvSpPr>
            <a:spLocks noChangeArrowheads="1"/>
          </p:cNvSpPr>
          <p:nvPr/>
        </p:nvSpPr>
        <p:spPr bwMode="auto">
          <a:xfrm>
            <a:off x="3698606" y="4696691"/>
            <a:ext cx="4919614" cy="1512326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4F81BD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anchor="ctr"/>
          <a:lstStyle/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원하지 않는 접근으로 </a:t>
            </a:r>
            <a:r>
              <a:rPr lang="ko-KR" altLang="en-US" sz="1100" b="1" dirty="0" err="1">
                <a:latin typeface="HY헤드라인M" pitchFamily="18" charset="-127"/>
                <a:ea typeface="HY헤드라인M" pitchFamily="18" charset="-127"/>
              </a:rPr>
              <a:t>부터</a:t>
            </a: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 자유로울 권리</a:t>
            </a:r>
            <a:endParaRPr lang="en-US" altLang="ko-KR" sz="1100" b="1" dirty="0">
              <a:latin typeface="HY헤드라인M" pitchFamily="18" charset="-127"/>
              <a:ea typeface="HY헤드라인M" pitchFamily="18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자신이 원하지 않는 방식으로 개인정보가 이용되지 않을 권리</a:t>
            </a:r>
            <a:endParaRPr lang="en-US" altLang="ko-KR" sz="1100" b="1" dirty="0">
              <a:latin typeface="HY헤드라인M" pitchFamily="18" charset="-127"/>
              <a:ea typeface="HY헤드라인M" pitchFamily="18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자신도 모르게 정보가 수집되지 않을 권리</a:t>
            </a:r>
            <a:endParaRPr lang="en-US" altLang="ko-KR" sz="1100" b="1" dirty="0">
              <a:latin typeface="HY헤드라인M" pitchFamily="18" charset="-127"/>
              <a:ea typeface="HY헤드라인M" pitchFamily="18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개인정보가 정확하고 올바르게 표현될 권리</a:t>
            </a:r>
            <a:endParaRPr lang="en-US" altLang="ko-KR" sz="1100" b="1" dirty="0">
              <a:latin typeface="HY헤드라인M" pitchFamily="18" charset="-127"/>
              <a:ea typeface="HY헤드라인M" pitchFamily="18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ko-KR" altLang="en-US" sz="1100" b="1" dirty="0">
                <a:latin typeface="HY헤드라인M" pitchFamily="18" charset="-127"/>
                <a:ea typeface="HY헤드라인M" pitchFamily="18" charset="-127"/>
              </a:rPr>
              <a:t>자신의 정보가치에 대해 보상받을 권리</a:t>
            </a:r>
            <a:endParaRPr lang="en-US" altLang="ko-KR" sz="11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640580" y="4367647"/>
            <a:ext cx="3124200" cy="363681"/>
          </a:xfrm>
          <a:prstGeom prst="roundRect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프라이버시의 </a:t>
            </a:r>
            <a:r>
              <a:rPr lang="en-US" altLang="ko-KR" sz="1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1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 권리</a:t>
            </a:r>
          </a:p>
        </p:txBody>
      </p:sp>
      <p:sp>
        <p:nvSpPr>
          <p:cNvPr id="27" name="Text Box 43"/>
          <p:cNvSpPr txBox="1">
            <a:spLocks noChangeArrowheads="1"/>
          </p:cNvSpPr>
          <p:nvPr/>
        </p:nvSpPr>
        <p:spPr bwMode="auto">
          <a:xfrm>
            <a:off x="2737592" y="3062273"/>
            <a:ext cx="9701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1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개인의</a:t>
            </a:r>
            <a:endParaRPr lang="en-US" altLang="ko-KR" sz="12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재산권보호</a:t>
            </a:r>
            <a:endParaRPr lang="ko-KR" altLang="en-US" sz="1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Text Box 43"/>
          <p:cNvSpPr txBox="1">
            <a:spLocks noChangeArrowheads="1"/>
          </p:cNvSpPr>
          <p:nvPr/>
        </p:nvSpPr>
        <p:spPr bwMode="auto">
          <a:xfrm>
            <a:off x="4309737" y="3071073"/>
            <a:ext cx="10262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1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개인인권 및</a:t>
            </a:r>
            <a:endParaRPr lang="en-US" altLang="ko-KR" sz="12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인격 포함</a:t>
            </a:r>
            <a:endParaRPr lang="ko-KR" altLang="en-US" sz="1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34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49664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패러다임의 변화</a:t>
            </a: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 개요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9937" name="AutoShape 65"/>
          <p:cNvSpPr>
            <a:spLocks noChangeArrowheads="1"/>
          </p:cNvSpPr>
          <p:nvPr/>
        </p:nvSpPr>
        <p:spPr bwMode="auto">
          <a:xfrm>
            <a:off x="1865314" y="1844676"/>
            <a:ext cx="8334375" cy="4525963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AutoShape 26"/>
          <p:cNvSpPr>
            <a:spLocks noChangeArrowheads="1"/>
          </p:cNvSpPr>
          <p:nvPr/>
        </p:nvSpPr>
        <p:spPr bwMode="auto">
          <a:xfrm>
            <a:off x="2909882" y="4322778"/>
            <a:ext cx="2601913" cy="1690095"/>
          </a:xfrm>
          <a:prstGeom prst="roundRect">
            <a:avLst>
              <a:gd name="adj" fmla="val 8607"/>
            </a:avLst>
          </a:prstGeom>
          <a:gradFill>
            <a:gsLst>
              <a:gs pos="95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AutoShape 141"/>
          <p:cNvSpPr>
            <a:spLocks noChangeArrowheads="1"/>
          </p:cNvSpPr>
          <p:nvPr/>
        </p:nvSpPr>
        <p:spPr bwMode="auto">
          <a:xfrm>
            <a:off x="2909882" y="4329704"/>
            <a:ext cx="2601913" cy="318497"/>
          </a:xfrm>
          <a:prstGeom prst="roundRect">
            <a:avLst>
              <a:gd name="adj" fmla="val 43475"/>
            </a:avLst>
          </a:prstGeom>
          <a:solidFill>
            <a:schemeClr val="tx2"/>
          </a:solidFill>
          <a:ln>
            <a:noFill/>
          </a:ln>
        </p:spPr>
        <p:txBody>
          <a:bodyPr vert="eaVert" wrap="none" anchor="ctr"/>
          <a:lstStyle/>
          <a:p>
            <a:endParaRPr lang="ko-KR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3001687" y="4710832"/>
            <a:ext cx="2510107" cy="119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국가정보기반 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+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초고속국가망</a:t>
            </a:r>
            <a:endParaRPr lang="en-US" altLang="ko-KR" sz="1200" b="1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정보화 편익을 위한 정보기술 발전</a:t>
            </a:r>
            <a:endParaRPr lang="en-US" altLang="ko-KR" sz="1200" b="1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온라인 기업의 정보제공자 다수</a:t>
            </a:r>
            <a:endParaRPr lang="en-US" altLang="ko-KR" sz="12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2982494" y="4343559"/>
            <a:ext cx="2418300" cy="270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지식정보사회</a:t>
            </a:r>
            <a:endParaRPr lang="en-US" altLang="ko-KR" sz="1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AutoShape 26"/>
          <p:cNvSpPr>
            <a:spLocks noChangeArrowheads="1"/>
          </p:cNvSpPr>
          <p:nvPr/>
        </p:nvSpPr>
        <p:spPr bwMode="auto">
          <a:xfrm>
            <a:off x="6463572" y="4322778"/>
            <a:ext cx="3345446" cy="1690095"/>
          </a:xfrm>
          <a:prstGeom prst="roundRect">
            <a:avLst>
              <a:gd name="adj" fmla="val 8607"/>
            </a:avLst>
          </a:prstGeom>
          <a:gradFill>
            <a:gsLst>
              <a:gs pos="95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6528368" y="4385251"/>
            <a:ext cx="3204450" cy="15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온라인서비스 제공자들의 </a:t>
            </a:r>
            <a:r>
              <a:rPr lang="ko-KR" altLang="en-US" sz="1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양적 증가</a:t>
            </a:r>
            <a:endParaRPr lang="en-US" altLang="ko-KR" sz="12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개인정보에 대한 기업들의 </a:t>
            </a:r>
            <a:r>
              <a:rPr lang="ko-KR" altLang="en-US" sz="1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관심 증가</a:t>
            </a:r>
            <a:endParaRPr lang="en-US" altLang="ko-KR" sz="12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특정 공공기관과 특수한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기업만이 독점하던 </a:t>
            </a:r>
            <a:endParaRPr lang="en-US" altLang="ko-KR" sz="1200" b="1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개인정보를 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기업들도 </a:t>
            </a:r>
            <a:r>
              <a:rPr lang="ko-KR" altLang="en-US" sz="1200" b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직접 수집</a:t>
            </a:r>
            <a:r>
              <a:rPr lang="en-US" altLang="ko-KR" sz="1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보관</a:t>
            </a:r>
            <a:r>
              <a:rPr lang="en-US" altLang="ko-KR" sz="1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유통</a:t>
            </a:r>
            <a:endParaRPr lang="en-US" altLang="ko-KR" sz="12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/>
          </p:nvPr>
        </p:nvGraphicFramePr>
        <p:xfrm>
          <a:off x="2430840" y="1989651"/>
          <a:ext cx="7482726" cy="2118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778"/>
                <a:gridCol w="1588237"/>
                <a:gridCol w="1588237"/>
                <a:gridCol w="1588237"/>
                <a:gridCol w="1588237"/>
              </a:tblGrid>
              <a:tr h="5295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구      분</a:t>
                      </a:r>
                      <a:endParaRPr lang="ko-KR" sz="1400" b="1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농경사회</a:t>
                      </a:r>
                      <a:endParaRPr lang="ko-KR" sz="1400" b="1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산업사회</a:t>
                      </a:r>
                      <a:endParaRPr lang="ko-KR" sz="1400" b="1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정보사회</a:t>
                      </a:r>
                      <a:endParaRPr lang="ko-KR" sz="1400" b="1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solidFill>
                            <a:srgbClr val="FFFF00"/>
                          </a:solidFill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지식사회</a:t>
                      </a:r>
                      <a:endParaRPr lang="ko-KR" sz="1400" b="1" dirty="0">
                        <a:solidFill>
                          <a:srgbClr val="FFFF00"/>
                        </a:solidFill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solidFill>
                      <a:schemeClr val="tx2"/>
                    </a:solidFill>
                  </a:tcPr>
                </a:tc>
              </a:tr>
              <a:tr h="5295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dirty="0" err="1" smtClean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특</a:t>
                      </a: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       성</a:t>
                      </a:r>
                      <a:endParaRPr lang="ko-KR" sz="1400" b="1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통제대상으로서의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마케팅대상으로서의 개인정보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개인정보의 인격화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2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개인정보의 가치화</a:t>
                      </a:r>
                      <a:endParaRPr lang="ko-KR" sz="1200" b="1" dirty="0">
                        <a:solidFill>
                          <a:schemeClr val="tx2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</a:tr>
              <a:tr h="5295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관리주체</a:t>
                      </a:r>
                      <a:endParaRPr lang="ko-KR" sz="1400" b="1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정부관리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정부 및 기업관리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관리의 개별화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2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관리의 보편화</a:t>
                      </a:r>
                      <a:endParaRPr lang="ko-KR" sz="1200" b="1" dirty="0">
                        <a:solidFill>
                          <a:schemeClr val="tx2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</a:tr>
              <a:tr h="5295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권리형태</a:t>
                      </a:r>
                      <a:endParaRPr lang="ko-KR" sz="1400" b="1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재산침해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방지권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혼자 있을 권리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자기정보 통제권</a:t>
                      </a:r>
                      <a:endParaRPr lang="ko-KR" sz="12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2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 자기결정권</a:t>
                      </a:r>
                      <a:endParaRPr lang="ko-KR" sz="1200" b="1" dirty="0">
                        <a:solidFill>
                          <a:schemeClr val="tx2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/>
                </a:tc>
              </a:tr>
            </a:tbl>
          </a:graphicData>
        </a:graphic>
      </p:graphicFrame>
      <p:sp>
        <p:nvSpPr>
          <p:cNvPr id="17" name="Freeform 167"/>
          <p:cNvSpPr>
            <a:spLocks/>
          </p:cNvSpPr>
          <p:nvPr/>
        </p:nvSpPr>
        <p:spPr bwMode="auto">
          <a:xfrm rot="5400000">
            <a:off x="5146964" y="4752113"/>
            <a:ext cx="1662545" cy="886690"/>
          </a:xfrm>
          <a:custGeom>
            <a:avLst/>
            <a:gdLst>
              <a:gd name="T0" fmla="*/ 0 w 3840"/>
              <a:gd name="T1" fmla="*/ 2147483647 h 672"/>
              <a:gd name="T2" fmla="*/ 2147483647 w 3840"/>
              <a:gd name="T3" fmla="*/ 2147483647 h 672"/>
              <a:gd name="T4" fmla="*/ 2147483647 w 3840"/>
              <a:gd name="T5" fmla="*/ 2147483647 h 672"/>
              <a:gd name="T6" fmla="*/ 2147483647 w 3840"/>
              <a:gd name="T7" fmla="*/ 2147483647 h 672"/>
              <a:gd name="T8" fmla="*/ 2147483647 w 3840"/>
              <a:gd name="T9" fmla="*/ 0 h 672"/>
              <a:gd name="T10" fmla="*/ 2147483647 w 3840"/>
              <a:gd name="T11" fmla="*/ 2147483647 h 672"/>
              <a:gd name="T12" fmla="*/ 2147483647 w 3840"/>
              <a:gd name="T13" fmla="*/ 2147483647 h 672"/>
              <a:gd name="T14" fmla="*/ 2147483647 w 3840"/>
              <a:gd name="T15" fmla="*/ 2147483647 h 672"/>
              <a:gd name="T16" fmla="*/ 2147483647 w 3840"/>
              <a:gd name="T17" fmla="*/ 2147483647 h 67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40"/>
              <a:gd name="T28" fmla="*/ 0 h 672"/>
              <a:gd name="T29" fmla="*/ 3840 w 3840"/>
              <a:gd name="T30" fmla="*/ 672 h 67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40" h="672">
                <a:moveTo>
                  <a:pt x="0" y="672"/>
                </a:moveTo>
                <a:cubicBezTo>
                  <a:pt x="158" y="634"/>
                  <a:pt x="700" y="524"/>
                  <a:pt x="948" y="444"/>
                </a:cubicBezTo>
                <a:cubicBezTo>
                  <a:pt x="1196" y="364"/>
                  <a:pt x="1470" y="234"/>
                  <a:pt x="1488" y="192"/>
                </a:cubicBezTo>
                <a:lnTo>
                  <a:pt x="1056" y="192"/>
                </a:lnTo>
                <a:lnTo>
                  <a:pt x="1920" y="0"/>
                </a:lnTo>
                <a:lnTo>
                  <a:pt x="2736" y="192"/>
                </a:lnTo>
                <a:lnTo>
                  <a:pt x="2352" y="192"/>
                </a:lnTo>
                <a:cubicBezTo>
                  <a:pt x="2361" y="230"/>
                  <a:pt x="2542" y="340"/>
                  <a:pt x="2790" y="420"/>
                </a:cubicBezTo>
                <a:cubicBezTo>
                  <a:pt x="3038" y="500"/>
                  <a:pt x="3621" y="619"/>
                  <a:pt x="3840" y="672"/>
                </a:cubicBezTo>
              </a:path>
            </a:pathLst>
          </a:custGeom>
          <a:gradFill rotWithShape="0">
            <a:gsLst>
              <a:gs pos="0">
                <a:srgbClr val="BED4EA"/>
              </a:gs>
              <a:gs pos="100000">
                <a:srgbClr val="EEF4F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649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498691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개인정보의 구체적 사례</a:t>
            </a:r>
          </a:p>
        </p:txBody>
      </p:sp>
      <p:sp>
        <p:nvSpPr>
          <p:cNvPr id="79937" name="AutoShape 65"/>
          <p:cNvSpPr>
            <a:spLocks noChangeArrowheads="1"/>
          </p:cNvSpPr>
          <p:nvPr/>
        </p:nvSpPr>
        <p:spPr bwMode="auto">
          <a:xfrm>
            <a:off x="1865314" y="1654176"/>
            <a:ext cx="8334375" cy="4945063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8695" name="Rectangle 7"/>
          <p:cNvSpPr>
            <a:spLocks noChangeArrowheads="1"/>
          </p:cNvSpPr>
          <p:nvPr/>
        </p:nvSpPr>
        <p:spPr bwMode="auto">
          <a:xfrm>
            <a:off x="1981200" y="1709739"/>
            <a:ext cx="82296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Blip>
                <a:blip r:embed="rId4"/>
              </a:buBlip>
            </a:pPr>
            <a:endParaRPr lang="ko-KR" altLang="en-US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8696" name="Rectangle 8"/>
          <p:cNvSpPr>
            <a:spLocks noChangeArrowheads="1"/>
          </p:cNvSpPr>
          <p:nvPr/>
        </p:nvSpPr>
        <p:spPr bwMode="auto">
          <a:xfrm>
            <a:off x="2204746" y="4648198"/>
            <a:ext cx="7673546" cy="1839191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0" tIns="90000" bIns="90000"/>
          <a:lstStyle/>
          <a:p>
            <a:endParaRPr lang="ko-KR" altLang="en-US"/>
          </a:p>
        </p:txBody>
      </p:sp>
      <p:grpSp>
        <p:nvGrpSpPr>
          <p:cNvPr id="498725" name="Group 37"/>
          <p:cNvGrpSpPr>
            <a:grpSpLocks/>
          </p:cNvGrpSpPr>
          <p:nvPr/>
        </p:nvGrpSpPr>
        <p:grpSpPr bwMode="auto">
          <a:xfrm>
            <a:off x="6249989" y="1939640"/>
            <a:ext cx="3627437" cy="711922"/>
            <a:chOff x="416" y="1320"/>
            <a:chExt cx="2687" cy="544"/>
          </a:xfrm>
          <a:solidFill>
            <a:schemeClr val="bg1">
              <a:lumMod val="85000"/>
            </a:schemeClr>
          </a:solidFill>
        </p:grpSpPr>
        <p:sp>
          <p:nvSpPr>
            <p:cNvPr id="498706" name="Rectangle 18"/>
            <p:cNvSpPr>
              <a:spLocks noChangeArrowheads="1"/>
            </p:cNvSpPr>
            <p:nvPr/>
          </p:nvSpPr>
          <p:spPr bwMode="auto">
            <a:xfrm>
              <a:off x="416" y="1320"/>
              <a:ext cx="2687" cy="544"/>
            </a:xfrm>
            <a:prstGeom prst="rect">
              <a:avLst/>
            </a:prstGeom>
            <a:grpFill/>
            <a:ln w="31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8707" name="Rectangle 19"/>
            <p:cNvSpPr>
              <a:spLocks noChangeArrowheads="1"/>
            </p:cNvSpPr>
            <p:nvPr/>
          </p:nvSpPr>
          <p:spPr bwMode="auto">
            <a:xfrm>
              <a:off x="461" y="1364"/>
              <a:ext cx="2597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98726" name="Group 38"/>
          <p:cNvGrpSpPr>
            <a:grpSpLocks/>
          </p:cNvGrpSpPr>
          <p:nvPr/>
        </p:nvGrpSpPr>
        <p:grpSpPr bwMode="auto">
          <a:xfrm>
            <a:off x="6249989" y="2847113"/>
            <a:ext cx="3627437" cy="715674"/>
            <a:chOff x="416" y="1888"/>
            <a:chExt cx="2687" cy="544"/>
          </a:xfrm>
          <a:solidFill>
            <a:schemeClr val="bg1">
              <a:lumMod val="85000"/>
            </a:schemeClr>
          </a:solidFill>
        </p:grpSpPr>
        <p:sp>
          <p:nvSpPr>
            <p:cNvPr id="498709" name="Rectangle 21"/>
            <p:cNvSpPr>
              <a:spLocks noChangeArrowheads="1"/>
            </p:cNvSpPr>
            <p:nvPr/>
          </p:nvSpPr>
          <p:spPr bwMode="auto">
            <a:xfrm>
              <a:off x="416" y="1888"/>
              <a:ext cx="2687" cy="544"/>
            </a:xfrm>
            <a:prstGeom prst="rect">
              <a:avLst/>
            </a:prstGeom>
            <a:grpFill/>
            <a:ln w="31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8710" name="Rectangle 22"/>
            <p:cNvSpPr>
              <a:spLocks noChangeArrowheads="1"/>
            </p:cNvSpPr>
            <p:nvPr/>
          </p:nvSpPr>
          <p:spPr bwMode="auto">
            <a:xfrm>
              <a:off x="461" y="1932"/>
              <a:ext cx="2597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98727" name="Group 39"/>
          <p:cNvGrpSpPr>
            <a:grpSpLocks/>
          </p:cNvGrpSpPr>
          <p:nvPr/>
        </p:nvGrpSpPr>
        <p:grpSpPr bwMode="auto">
          <a:xfrm>
            <a:off x="6249989" y="3768440"/>
            <a:ext cx="3627437" cy="702397"/>
            <a:chOff x="416" y="2454"/>
            <a:chExt cx="2687" cy="544"/>
          </a:xfrm>
          <a:solidFill>
            <a:schemeClr val="bg1">
              <a:lumMod val="85000"/>
            </a:schemeClr>
          </a:solidFill>
        </p:grpSpPr>
        <p:sp>
          <p:nvSpPr>
            <p:cNvPr id="498712" name="Rectangle 24"/>
            <p:cNvSpPr>
              <a:spLocks noChangeArrowheads="1"/>
            </p:cNvSpPr>
            <p:nvPr/>
          </p:nvSpPr>
          <p:spPr bwMode="auto">
            <a:xfrm>
              <a:off x="416" y="2454"/>
              <a:ext cx="2687" cy="544"/>
            </a:xfrm>
            <a:prstGeom prst="rect">
              <a:avLst/>
            </a:prstGeom>
            <a:grpFill/>
            <a:ln w="31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8713" name="Rectangle 25"/>
            <p:cNvSpPr>
              <a:spLocks noChangeArrowheads="1"/>
            </p:cNvSpPr>
            <p:nvPr/>
          </p:nvSpPr>
          <p:spPr bwMode="auto">
            <a:xfrm>
              <a:off x="461" y="2498"/>
              <a:ext cx="2597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98728" name="Group 40"/>
          <p:cNvGrpSpPr>
            <a:grpSpLocks/>
          </p:cNvGrpSpPr>
          <p:nvPr/>
        </p:nvGrpSpPr>
        <p:grpSpPr bwMode="auto">
          <a:xfrm>
            <a:off x="2187575" y="1939640"/>
            <a:ext cx="3627438" cy="711922"/>
            <a:chOff x="417" y="3044"/>
            <a:chExt cx="2687" cy="544"/>
          </a:xfrm>
          <a:solidFill>
            <a:schemeClr val="bg1">
              <a:lumMod val="85000"/>
            </a:schemeClr>
          </a:solidFill>
        </p:grpSpPr>
        <p:sp>
          <p:nvSpPr>
            <p:cNvPr id="498716" name="Rectangle 28"/>
            <p:cNvSpPr>
              <a:spLocks noChangeArrowheads="1"/>
            </p:cNvSpPr>
            <p:nvPr/>
          </p:nvSpPr>
          <p:spPr bwMode="auto">
            <a:xfrm>
              <a:off x="417" y="3044"/>
              <a:ext cx="2687" cy="544"/>
            </a:xfrm>
            <a:prstGeom prst="rect">
              <a:avLst/>
            </a:prstGeom>
            <a:grpFill/>
            <a:ln w="31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98717" name="Rectangle 29"/>
            <p:cNvSpPr>
              <a:spLocks noChangeArrowheads="1"/>
            </p:cNvSpPr>
            <p:nvPr/>
          </p:nvSpPr>
          <p:spPr bwMode="auto">
            <a:xfrm>
              <a:off x="462" y="3088"/>
              <a:ext cx="2597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98729" name="Group 41"/>
          <p:cNvGrpSpPr>
            <a:grpSpLocks/>
          </p:cNvGrpSpPr>
          <p:nvPr/>
        </p:nvGrpSpPr>
        <p:grpSpPr bwMode="auto">
          <a:xfrm>
            <a:off x="2187575" y="2847113"/>
            <a:ext cx="3627438" cy="715674"/>
            <a:chOff x="417" y="3612"/>
            <a:chExt cx="2687" cy="544"/>
          </a:xfrm>
          <a:solidFill>
            <a:schemeClr val="bg1">
              <a:lumMod val="85000"/>
            </a:schemeClr>
          </a:solidFill>
        </p:grpSpPr>
        <p:sp>
          <p:nvSpPr>
            <p:cNvPr id="498719" name="Rectangle 31"/>
            <p:cNvSpPr>
              <a:spLocks noChangeArrowheads="1"/>
            </p:cNvSpPr>
            <p:nvPr/>
          </p:nvSpPr>
          <p:spPr bwMode="auto">
            <a:xfrm>
              <a:off x="417" y="3612"/>
              <a:ext cx="2687" cy="544"/>
            </a:xfrm>
            <a:prstGeom prst="rect">
              <a:avLst/>
            </a:prstGeom>
            <a:grpFill/>
            <a:ln w="31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8720" name="Rectangle 32"/>
            <p:cNvSpPr>
              <a:spLocks noChangeArrowheads="1"/>
            </p:cNvSpPr>
            <p:nvPr/>
          </p:nvSpPr>
          <p:spPr bwMode="auto">
            <a:xfrm>
              <a:off x="462" y="3656"/>
              <a:ext cx="2597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98730" name="Group 42"/>
          <p:cNvGrpSpPr>
            <a:grpSpLocks/>
          </p:cNvGrpSpPr>
          <p:nvPr/>
        </p:nvGrpSpPr>
        <p:grpSpPr bwMode="auto">
          <a:xfrm>
            <a:off x="2187575" y="3768440"/>
            <a:ext cx="3627438" cy="702397"/>
            <a:chOff x="417" y="4178"/>
            <a:chExt cx="2687" cy="544"/>
          </a:xfrm>
          <a:solidFill>
            <a:schemeClr val="bg1">
              <a:lumMod val="85000"/>
            </a:schemeClr>
          </a:solidFill>
        </p:grpSpPr>
        <p:sp>
          <p:nvSpPr>
            <p:cNvPr id="498722" name="Rectangle 34"/>
            <p:cNvSpPr>
              <a:spLocks noChangeArrowheads="1"/>
            </p:cNvSpPr>
            <p:nvPr/>
          </p:nvSpPr>
          <p:spPr bwMode="auto">
            <a:xfrm>
              <a:off x="417" y="4178"/>
              <a:ext cx="2687" cy="544"/>
            </a:xfrm>
            <a:prstGeom prst="rect">
              <a:avLst/>
            </a:prstGeom>
            <a:grpFill/>
            <a:ln w="31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8723" name="Rectangle 35"/>
            <p:cNvSpPr>
              <a:spLocks noChangeArrowheads="1"/>
            </p:cNvSpPr>
            <p:nvPr/>
          </p:nvSpPr>
          <p:spPr bwMode="auto">
            <a:xfrm>
              <a:off x="462" y="4222"/>
              <a:ext cx="2597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98742" name="Text Box 54"/>
          <p:cNvSpPr txBox="1">
            <a:spLocks noChangeArrowheads="1"/>
          </p:cNvSpPr>
          <p:nvPr/>
        </p:nvSpPr>
        <p:spPr bwMode="auto">
          <a:xfrm>
            <a:off x="2273300" y="2195949"/>
            <a:ext cx="34750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ctr"/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성명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주민등록번호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주소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본적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가족관계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본관 등</a:t>
            </a:r>
          </a:p>
        </p:txBody>
      </p:sp>
      <p:sp>
        <p:nvSpPr>
          <p:cNvPr id="498743" name="Text Box 55"/>
          <p:cNvSpPr txBox="1">
            <a:spLocks noChangeArrowheads="1"/>
          </p:cNvSpPr>
          <p:nvPr/>
        </p:nvSpPr>
        <p:spPr bwMode="auto">
          <a:xfrm>
            <a:off x="6308725" y="2195949"/>
            <a:ext cx="34750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ctr"/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학력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직업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자격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전과 여부 등</a:t>
            </a:r>
          </a:p>
        </p:txBody>
      </p:sp>
      <p:sp>
        <p:nvSpPr>
          <p:cNvPr id="498744" name="Text Box 56"/>
          <p:cNvSpPr txBox="1">
            <a:spLocks noChangeArrowheads="1"/>
          </p:cNvSpPr>
          <p:nvPr/>
        </p:nvSpPr>
        <p:spPr bwMode="auto">
          <a:xfrm>
            <a:off x="2273300" y="3153213"/>
            <a:ext cx="34750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ctr"/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사상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신조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종교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가치관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정치적 성향 등</a:t>
            </a:r>
          </a:p>
        </p:txBody>
      </p:sp>
      <p:sp>
        <p:nvSpPr>
          <p:cNvPr id="498745" name="Text Box 57"/>
          <p:cNvSpPr txBox="1">
            <a:spLocks noChangeArrowheads="1"/>
          </p:cNvSpPr>
          <p:nvPr/>
        </p:nvSpPr>
        <p:spPr bwMode="auto">
          <a:xfrm>
            <a:off x="6308725" y="3153213"/>
            <a:ext cx="34750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ctr"/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소득규모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재산보유상황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거래내역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신용정보 등</a:t>
            </a:r>
          </a:p>
        </p:txBody>
      </p:sp>
      <p:sp>
        <p:nvSpPr>
          <p:cNvPr id="498746" name="Text Box 58"/>
          <p:cNvSpPr txBox="1">
            <a:spLocks noChangeArrowheads="1"/>
          </p:cNvSpPr>
          <p:nvPr/>
        </p:nvSpPr>
        <p:spPr bwMode="auto">
          <a:xfrm>
            <a:off x="2273300" y="4073963"/>
            <a:ext cx="34750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ctr"/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신체특징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건강상태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신장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체중 등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),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병력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장애 등</a:t>
            </a:r>
          </a:p>
        </p:txBody>
      </p:sp>
      <p:sp>
        <p:nvSpPr>
          <p:cNvPr id="498747" name="Text Box 59"/>
          <p:cNvSpPr txBox="1">
            <a:spLocks noChangeArrowheads="1"/>
          </p:cNvSpPr>
          <p:nvPr/>
        </p:nvSpPr>
        <p:spPr bwMode="auto">
          <a:xfrm>
            <a:off x="6308725" y="4073963"/>
            <a:ext cx="34750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ctr"/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성명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주민등록번호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주소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본적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가족관계</a:t>
            </a:r>
            <a:r>
              <a:rPr lang="en-US" altLang="ko-KR" sz="12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1">
                <a:latin typeface="HY헤드라인M" pitchFamily="18" charset="-127"/>
                <a:ea typeface="HY헤드라인M" pitchFamily="18" charset="-127"/>
              </a:rPr>
              <a:t>본관 등</a:t>
            </a:r>
          </a:p>
        </p:txBody>
      </p:sp>
      <p:sp>
        <p:nvSpPr>
          <p:cNvPr id="498750" name="Rectangle 62"/>
          <p:cNvSpPr>
            <a:spLocks noChangeArrowheads="1"/>
          </p:cNvSpPr>
          <p:nvPr/>
        </p:nvSpPr>
        <p:spPr bwMode="auto">
          <a:xfrm>
            <a:off x="2300713" y="4935782"/>
            <a:ext cx="7369761" cy="151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    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1) </a:t>
            </a:r>
            <a:r>
              <a:rPr lang="ko-KR" altLang="en-US" sz="1100" dirty="0" err="1">
                <a:latin typeface="HY헤드라인M" pitchFamily="18" charset="-127"/>
                <a:ea typeface="HY헤드라인M" pitchFamily="18" charset="-127"/>
              </a:rPr>
              <a:t>이메일주소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서울중앙지법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2001.3.9, 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위자료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100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만원 인정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        * </a:t>
            </a:r>
            <a:r>
              <a:rPr lang="ko-KR" altLang="en-US" sz="1100" dirty="0" err="1">
                <a:latin typeface="HY헤드라인M" pitchFamily="18" charset="-127"/>
                <a:ea typeface="HY헤드라인M" pitchFamily="18" charset="-127"/>
              </a:rPr>
              <a:t>이메일주소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 단독정보도 개인정보에 해당한다고 판시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   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2) 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성명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주민등록번호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 err="1">
                <a:latin typeface="HY헤드라인M" pitchFamily="18" charset="-127"/>
                <a:ea typeface="HY헤드라인M" pitchFamily="18" charset="-127"/>
              </a:rPr>
              <a:t>이메일주소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서울중앙지법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2007.2.8, 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위자료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    3) 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성명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, </a:t>
            </a:r>
            <a:r>
              <a:rPr lang="ko-KR" altLang="en-US" sz="1100" dirty="0" err="1">
                <a:latin typeface="HY헤드라인M" pitchFamily="18" charset="-127"/>
                <a:ea typeface="HY헤드라인M" pitchFamily="18" charset="-127"/>
              </a:rPr>
              <a:t>이메일주소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서울중앙지법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2007.2.8, 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위자료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7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    4) 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아이디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비밀번호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서울중앙지법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2007.1.26, 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위자료 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>
                <a:latin typeface="HY헤드라인M" pitchFamily="18" charset="-127"/>
                <a:ea typeface="HY헤드라인M" pitchFamily="18" charset="-127"/>
              </a:rPr>
              <a:t>        * </a:t>
            </a: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가상공간에서 행위자의 인격을 표상한다고 할 것이므로 개인에 관한 정보로서 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latin typeface="HY헤드라인M" pitchFamily="18" charset="-127"/>
                <a:ea typeface="HY헤드라인M" pitchFamily="18" charset="-127"/>
              </a:rPr>
              <a:t>           당해 개인을 알아볼 수 있는 정보 해당</a:t>
            </a:r>
          </a:p>
        </p:txBody>
      </p:sp>
      <p:sp>
        <p:nvSpPr>
          <p:cNvPr id="48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 개요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2897046" y="1816777"/>
            <a:ext cx="2258467" cy="342337"/>
            <a:chOff x="3104889" y="5321972"/>
            <a:chExt cx="1781278" cy="270005"/>
          </a:xfrm>
        </p:grpSpPr>
        <p:sp>
          <p:nvSpPr>
            <p:cNvPr id="49" name="AutoShape 141"/>
            <p:cNvSpPr>
              <a:spLocks noChangeArrowheads="1"/>
            </p:cNvSpPr>
            <p:nvPr/>
          </p:nvSpPr>
          <p:spPr bwMode="auto">
            <a:xfrm>
              <a:off x="3114675" y="5346819"/>
              <a:ext cx="1771492" cy="242375"/>
            </a:xfrm>
            <a:prstGeom prst="roundRect">
              <a:avLst>
                <a:gd name="adj" fmla="val 29806"/>
              </a:avLst>
            </a:prstGeom>
            <a:solidFill>
              <a:schemeClr val="tx2"/>
            </a:solidFill>
            <a:ln>
              <a:noFill/>
            </a:ln>
          </p:spPr>
          <p:txBody>
            <a:bodyPr vert="eaVert" wrap="none" anchor="ctr"/>
            <a:lstStyle/>
            <a:p>
              <a:endParaRPr lang="ko-KR" altLang="ko-KR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0" name="직사각형 49"/>
            <p:cNvSpPr>
              <a:spLocks noChangeArrowheads="1"/>
            </p:cNvSpPr>
            <p:nvPr/>
          </p:nvSpPr>
          <p:spPr bwMode="auto">
            <a:xfrm>
              <a:off x="3104889" y="5321972"/>
              <a:ext cx="1778839" cy="270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신분관계</a:t>
              </a:r>
              <a:endParaRPr lang="en-US" altLang="ko-KR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6991064" y="1830632"/>
            <a:ext cx="2258467" cy="342337"/>
            <a:chOff x="3104889" y="5321972"/>
            <a:chExt cx="1781278" cy="270005"/>
          </a:xfrm>
        </p:grpSpPr>
        <p:sp>
          <p:nvSpPr>
            <p:cNvPr id="52" name="AutoShape 141"/>
            <p:cNvSpPr>
              <a:spLocks noChangeArrowheads="1"/>
            </p:cNvSpPr>
            <p:nvPr/>
          </p:nvSpPr>
          <p:spPr bwMode="auto">
            <a:xfrm>
              <a:off x="3114675" y="5346819"/>
              <a:ext cx="1771492" cy="242375"/>
            </a:xfrm>
            <a:prstGeom prst="roundRect">
              <a:avLst>
                <a:gd name="adj" fmla="val 29806"/>
              </a:avLst>
            </a:prstGeom>
            <a:solidFill>
              <a:schemeClr val="tx2"/>
            </a:solidFill>
            <a:ln>
              <a:noFill/>
            </a:ln>
          </p:spPr>
          <p:txBody>
            <a:bodyPr vert="eaVert" wrap="none" anchor="ctr"/>
            <a:lstStyle/>
            <a:p>
              <a:endParaRPr lang="ko-KR" altLang="ko-KR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3" name="직사각형 52"/>
            <p:cNvSpPr>
              <a:spLocks noChangeArrowheads="1"/>
            </p:cNvSpPr>
            <p:nvPr/>
          </p:nvSpPr>
          <p:spPr bwMode="auto">
            <a:xfrm>
              <a:off x="3104889" y="5321972"/>
              <a:ext cx="1778839" cy="270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사회관계</a:t>
              </a:r>
              <a:endParaRPr lang="en-US" altLang="ko-KR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897046" y="2738106"/>
            <a:ext cx="2258467" cy="342337"/>
            <a:chOff x="3104889" y="5321972"/>
            <a:chExt cx="1781278" cy="270005"/>
          </a:xfrm>
        </p:grpSpPr>
        <p:sp>
          <p:nvSpPr>
            <p:cNvPr id="55" name="AutoShape 141"/>
            <p:cNvSpPr>
              <a:spLocks noChangeArrowheads="1"/>
            </p:cNvSpPr>
            <p:nvPr/>
          </p:nvSpPr>
          <p:spPr bwMode="auto">
            <a:xfrm>
              <a:off x="3114675" y="5346819"/>
              <a:ext cx="1771492" cy="242375"/>
            </a:xfrm>
            <a:prstGeom prst="roundRect">
              <a:avLst>
                <a:gd name="adj" fmla="val 29806"/>
              </a:avLst>
            </a:prstGeom>
            <a:solidFill>
              <a:schemeClr val="tx2"/>
            </a:solidFill>
            <a:ln>
              <a:noFill/>
            </a:ln>
          </p:spPr>
          <p:txBody>
            <a:bodyPr vert="eaVert" wrap="none" anchor="ctr"/>
            <a:lstStyle/>
            <a:p>
              <a:endParaRPr lang="ko-KR" altLang="ko-KR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6" name="직사각형 55"/>
            <p:cNvSpPr>
              <a:spLocks noChangeArrowheads="1"/>
            </p:cNvSpPr>
            <p:nvPr/>
          </p:nvSpPr>
          <p:spPr bwMode="auto">
            <a:xfrm>
              <a:off x="3104889" y="5321972"/>
              <a:ext cx="1778839" cy="270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내면의 비밀</a:t>
              </a:r>
              <a:endParaRPr lang="en-US" altLang="ko-KR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7004918" y="2738107"/>
            <a:ext cx="2258467" cy="342337"/>
            <a:chOff x="3104889" y="5321972"/>
            <a:chExt cx="1781278" cy="270005"/>
          </a:xfrm>
        </p:grpSpPr>
        <p:sp>
          <p:nvSpPr>
            <p:cNvPr id="58" name="AutoShape 141"/>
            <p:cNvSpPr>
              <a:spLocks noChangeArrowheads="1"/>
            </p:cNvSpPr>
            <p:nvPr/>
          </p:nvSpPr>
          <p:spPr bwMode="auto">
            <a:xfrm>
              <a:off x="3114675" y="5346819"/>
              <a:ext cx="1771492" cy="242375"/>
            </a:xfrm>
            <a:prstGeom prst="roundRect">
              <a:avLst>
                <a:gd name="adj" fmla="val 29806"/>
              </a:avLst>
            </a:prstGeom>
            <a:solidFill>
              <a:schemeClr val="tx2"/>
            </a:solidFill>
            <a:ln>
              <a:noFill/>
            </a:ln>
          </p:spPr>
          <p:txBody>
            <a:bodyPr vert="eaVert" wrap="none" anchor="ctr"/>
            <a:lstStyle/>
            <a:p>
              <a:endParaRPr lang="ko-KR" altLang="ko-KR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9" name="직사각형 58"/>
            <p:cNvSpPr>
              <a:spLocks noChangeArrowheads="1"/>
            </p:cNvSpPr>
            <p:nvPr/>
          </p:nvSpPr>
          <p:spPr bwMode="auto">
            <a:xfrm>
              <a:off x="3104889" y="5321972"/>
              <a:ext cx="1778839" cy="270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경제관계</a:t>
              </a:r>
              <a:endParaRPr lang="en-US" altLang="ko-KR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2897046" y="3645581"/>
            <a:ext cx="2258467" cy="342337"/>
            <a:chOff x="3104889" y="5321972"/>
            <a:chExt cx="1781278" cy="270005"/>
          </a:xfrm>
        </p:grpSpPr>
        <p:sp>
          <p:nvSpPr>
            <p:cNvPr id="61" name="AutoShape 141"/>
            <p:cNvSpPr>
              <a:spLocks noChangeArrowheads="1"/>
            </p:cNvSpPr>
            <p:nvPr/>
          </p:nvSpPr>
          <p:spPr bwMode="auto">
            <a:xfrm>
              <a:off x="3114675" y="5346819"/>
              <a:ext cx="1771492" cy="242375"/>
            </a:xfrm>
            <a:prstGeom prst="roundRect">
              <a:avLst>
                <a:gd name="adj" fmla="val 29806"/>
              </a:avLst>
            </a:prstGeom>
            <a:solidFill>
              <a:schemeClr val="tx2"/>
            </a:solidFill>
            <a:ln>
              <a:noFill/>
            </a:ln>
          </p:spPr>
          <p:txBody>
            <a:bodyPr vert="eaVert" wrap="none" anchor="ctr"/>
            <a:lstStyle/>
            <a:p>
              <a:endParaRPr lang="ko-KR" altLang="ko-KR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2" name="직사각형 61"/>
            <p:cNvSpPr>
              <a:spLocks noChangeArrowheads="1"/>
            </p:cNvSpPr>
            <p:nvPr/>
          </p:nvSpPr>
          <p:spPr bwMode="auto">
            <a:xfrm>
              <a:off x="3104889" y="5321972"/>
              <a:ext cx="1778839" cy="270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심신의상태</a:t>
              </a:r>
              <a:endParaRPr lang="en-US" altLang="ko-KR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7025700" y="3652513"/>
            <a:ext cx="2258467" cy="342337"/>
            <a:chOff x="3104889" y="5321975"/>
            <a:chExt cx="1781278" cy="270005"/>
          </a:xfrm>
        </p:grpSpPr>
        <p:sp>
          <p:nvSpPr>
            <p:cNvPr id="64" name="AutoShape 141"/>
            <p:cNvSpPr>
              <a:spLocks noChangeArrowheads="1"/>
            </p:cNvSpPr>
            <p:nvPr/>
          </p:nvSpPr>
          <p:spPr bwMode="auto">
            <a:xfrm>
              <a:off x="3114675" y="5346819"/>
              <a:ext cx="1771492" cy="242375"/>
            </a:xfrm>
            <a:prstGeom prst="roundRect">
              <a:avLst>
                <a:gd name="adj" fmla="val 29806"/>
              </a:avLst>
            </a:prstGeom>
            <a:solidFill>
              <a:schemeClr val="tx2"/>
            </a:solidFill>
            <a:ln>
              <a:noFill/>
            </a:ln>
          </p:spPr>
          <p:txBody>
            <a:bodyPr vert="eaVert" wrap="none" anchor="ctr"/>
            <a:lstStyle/>
            <a:p>
              <a:endParaRPr lang="ko-KR" altLang="ko-KR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5" name="직사각형 64"/>
            <p:cNvSpPr>
              <a:spLocks noChangeArrowheads="1"/>
            </p:cNvSpPr>
            <p:nvPr/>
          </p:nvSpPr>
          <p:spPr bwMode="auto">
            <a:xfrm>
              <a:off x="3104889" y="5321975"/>
              <a:ext cx="1778839" cy="270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기타 새로운 관계</a:t>
              </a:r>
              <a:endParaRPr lang="en-US" altLang="ko-KR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66" name="AutoShape 44"/>
          <p:cNvSpPr>
            <a:spLocks noChangeArrowheads="1"/>
          </p:cNvSpPr>
          <p:nvPr/>
        </p:nvSpPr>
        <p:spPr bwMode="auto">
          <a:xfrm>
            <a:off x="2391303" y="4632497"/>
            <a:ext cx="4127500" cy="242888"/>
          </a:xfrm>
          <a:prstGeom prst="roundRect">
            <a:avLst>
              <a:gd name="adj" fmla="val 20236"/>
            </a:avLst>
          </a:prstGeom>
          <a:solidFill>
            <a:schemeClr val="tx2"/>
          </a:solidFill>
          <a:ln w="9525">
            <a:solidFill>
              <a:srgbClr val="0000FF"/>
            </a:solidFill>
            <a:round/>
            <a:headEnd/>
            <a:tailEnd/>
          </a:ln>
          <a:effectLst>
            <a:prstShdw prst="shdw17" dist="17961" dir="2700000">
              <a:srgbClr val="0000FF">
                <a:gamma/>
                <a:shade val="60000"/>
                <a:invGamma/>
              </a:srgbClr>
            </a:prstShdw>
          </a:effectLst>
        </p:spPr>
        <p:txBody>
          <a:bodyPr wrap="none" tIns="0" bIns="684000"/>
          <a:lstStyle/>
          <a:p>
            <a:pPr algn="ctr"/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7" name="Text Box 46"/>
          <p:cNvSpPr txBox="1">
            <a:spLocks noChangeArrowheads="1"/>
          </p:cNvSpPr>
          <p:nvPr/>
        </p:nvSpPr>
        <p:spPr bwMode="auto">
          <a:xfrm>
            <a:off x="2402415" y="4605596"/>
            <a:ext cx="41163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법원 판례에 기초한 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"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개인정보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" 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식별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예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30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49664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우리나라의 개인정보 유출 위협</a:t>
            </a: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 개요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9937" name="AutoShape 65"/>
          <p:cNvSpPr>
            <a:spLocks noChangeArrowheads="1"/>
          </p:cNvSpPr>
          <p:nvPr/>
        </p:nvSpPr>
        <p:spPr bwMode="auto">
          <a:xfrm>
            <a:off x="1865314" y="1844676"/>
            <a:ext cx="8334375" cy="4525963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26"/>
          <p:cNvSpPr>
            <a:spLocks noChangeArrowheads="1"/>
          </p:cNvSpPr>
          <p:nvPr/>
        </p:nvSpPr>
        <p:spPr bwMode="auto">
          <a:xfrm>
            <a:off x="6830286" y="5069613"/>
            <a:ext cx="2489212" cy="914239"/>
          </a:xfrm>
          <a:prstGeom prst="roundRect">
            <a:avLst>
              <a:gd name="adj" fmla="val 8607"/>
            </a:avLst>
          </a:prstGeom>
          <a:gradFill>
            <a:gsLst>
              <a:gs pos="95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6844833" y="5076539"/>
            <a:ext cx="2510107" cy="84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개인정보 유출 위험 증가</a:t>
            </a:r>
            <a:endParaRPr lang="en-US" altLang="ko-KR" sz="16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AutoShape 26"/>
          <p:cNvSpPr>
            <a:spLocks noChangeArrowheads="1"/>
          </p:cNvSpPr>
          <p:nvPr/>
        </p:nvSpPr>
        <p:spPr bwMode="auto">
          <a:xfrm>
            <a:off x="6938837" y="2225827"/>
            <a:ext cx="2343708" cy="1821930"/>
          </a:xfrm>
          <a:prstGeom prst="roundRect">
            <a:avLst>
              <a:gd name="adj" fmla="val 8607"/>
            </a:avLst>
          </a:prstGeom>
          <a:gradFill>
            <a:gsLst>
              <a:gs pos="95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6954872" y="2717786"/>
            <a:ext cx="2265329" cy="119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통신사업자의 무분별한 개인정보 수집 및 제공</a:t>
            </a:r>
            <a:endParaRPr lang="en-US" altLang="ko-KR" sz="1200" b="1" dirty="0">
              <a:solidFill>
                <a:schemeClr val="tx2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개인정보 유출 위험에 대한 사용자의 안전 불감증</a:t>
            </a:r>
            <a:endParaRPr lang="en-US" altLang="ko-KR" sz="1200" b="1" dirty="0">
              <a:solidFill>
                <a:schemeClr val="tx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왼쪽 화살표 13"/>
          <p:cNvSpPr/>
          <p:nvPr/>
        </p:nvSpPr>
        <p:spPr bwMode="auto">
          <a:xfrm rot="16200000">
            <a:off x="7623717" y="4194056"/>
            <a:ext cx="899297" cy="783065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 sz="1100" spc="-15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왼쪽 화살표 14"/>
          <p:cNvSpPr/>
          <p:nvPr/>
        </p:nvSpPr>
        <p:spPr bwMode="auto">
          <a:xfrm rot="7999277">
            <a:off x="1978330" y="3622651"/>
            <a:ext cx="5225662" cy="783065"/>
          </a:xfrm>
          <a:prstGeom prst="leftArrow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 sz="1100" spc="-15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AutoShape 26"/>
          <p:cNvSpPr>
            <a:spLocks noChangeArrowheads="1"/>
          </p:cNvSpPr>
          <p:nvPr/>
        </p:nvSpPr>
        <p:spPr bwMode="auto">
          <a:xfrm>
            <a:off x="4928403" y="2682300"/>
            <a:ext cx="1771492" cy="845047"/>
          </a:xfrm>
          <a:prstGeom prst="roundRect">
            <a:avLst>
              <a:gd name="adj" fmla="val 8607"/>
            </a:avLst>
          </a:prstGeom>
          <a:gradFill>
            <a:gsLst>
              <a:gs pos="95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altLang="ko-KR" sz="1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AutoShape 141"/>
          <p:cNvSpPr>
            <a:spLocks noChangeArrowheads="1"/>
          </p:cNvSpPr>
          <p:nvPr/>
        </p:nvSpPr>
        <p:spPr bwMode="auto">
          <a:xfrm>
            <a:off x="4928403" y="2686588"/>
            <a:ext cx="1771492" cy="242375"/>
          </a:xfrm>
          <a:prstGeom prst="roundRect">
            <a:avLst>
              <a:gd name="adj" fmla="val 29806"/>
            </a:avLst>
          </a:prstGeom>
          <a:solidFill>
            <a:schemeClr val="tx2"/>
          </a:solidFill>
          <a:ln>
            <a:noFill/>
          </a:ln>
        </p:spPr>
        <p:txBody>
          <a:bodyPr vert="eaVert" wrap="none" anchor="ctr"/>
          <a:lstStyle/>
          <a:p>
            <a:endParaRPr lang="ko-KR" altLang="ko-KR" sz="1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4959656" y="2911874"/>
            <a:ext cx="1708986" cy="59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전체 인구 수 대비 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100.6%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(4920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만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, 2010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KT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발표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4655395" y="2654812"/>
            <a:ext cx="2418300" cy="270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이동전화 보급률</a:t>
            </a:r>
            <a:endParaRPr lang="en-US" altLang="ko-KR" sz="12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AutoShape 26"/>
          <p:cNvSpPr>
            <a:spLocks noChangeArrowheads="1"/>
          </p:cNvSpPr>
          <p:nvPr/>
        </p:nvSpPr>
        <p:spPr bwMode="auto">
          <a:xfrm>
            <a:off x="2473037" y="2092037"/>
            <a:ext cx="1995343" cy="984745"/>
          </a:xfrm>
          <a:prstGeom prst="roundRect">
            <a:avLst>
              <a:gd name="adj" fmla="val 8607"/>
            </a:avLst>
          </a:prstGeom>
          <a:solidFill>
            <a:srgbClr val="FFFFCC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2542313" y="2092037"/>
            <a:ext cx="1794156" cy="96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>
                <a:latin typeface="HY헤드라인M" pitchFamily="18" charset="-127"/>
                <a:ea typeface="HY헤드라인M" pitchFamily="18" charset="-127"/>
              </a:rPr>
              <a:t>한국의 빠른 </a:t>
            </a:r>
            <a:endParaRPr lang="en-US" altLang="ko-KR" sz="16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b="1" dirty="0">
                <a:latin typeface="HY헤드라인M" pitchFamily="18" charset="-127"/>
                <a:ea typeface="HY헤드라인M" pitchFamily="18" charset="-127"/>
              </a:rPr>
              <a:t>ICT </a:t>
            </a:r>
            <a:r>
              <a:rPr lang="ko-KR" altLang="en-US" sz="1600" b="1" dirty="0">
                <a:latin typeface="HY헤드라인M" pitchFamily="18" charset="-127"/>
                <a:ea typeface="HY헤드라인M" pitchFamily="18" charset="-127"/>
              </a:rPr>
              <a:t>보급 및 확산</a:t>
            </a:r>
            <a:endParaRPr lang="en-US" altLang="ko-KR" sz="16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AutoShape 26"/>
          <p:cNvSpPr>
            <a:spLocks noChangeArrowheads="1"/>
          </p:cNvSpPr>
          <p:nvPr/>
        </p:nvSpPr>
        <p:spPr bwMode="auto">
          <a:xfrm>
            <a:off x="3668857" y="3686913"/>
            <a:ext cx="1771492" cy="845047"/>
          </a:xfrm>
          <a:prstGeom prst="roundRect">
            <a:avLst>
              <a:gd name="adj" fmla="val 8607"/>
            </a:avLst>
          </a:prstGeom>
          <a:gradFill>
            <a:gsLst>
              <a:gs pos="95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altLang="ko-KR" sz="1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AutoShape 141"/>
          <p:cNvSpPr>
            <a:spLocks noChangeArrowheads="1"/>
          </p:cNvSpPr>
          <p:nvPr/>
        </p:nvSpPr>
        <p:spPr bwMode="auto">
          <a:xfrm>
            <a:off x="3668857" y="3691201"/>
            <a:ext cx="1771492" cy="242375"/>
          </a:xfrm>
          <a:prstGeom prst="roundRect">
            <a:avLst>
              <a:gd name="adj" fmla="val 29806"/>
            </a:avLst>
          </a:prstGeom>
          <a:solidFill>
            <a:schemeClr val="tx2"/>
          </a:solidFill>
          <a:ln>
            <a:noFill/>
          </a:ln>
        </p:spPr>
        <p:txBody>
          <a:bodyPr vert="eaVert" wrap="none" anchor="ctr"/>
          <a:lstStyle/>
          <a:p>
            <a:endParaRPr lang="ko-KR" altLang="ko-KR" sz="1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직사각형 23"/>
          <p:cNvSpPr>
            <a:spLocks noChangeArrowheads="1"/>
          </p:cNvSpPr>
          <p:nvPr/>
        </p:nvSpPr>
        <p:spPr bwMode="auto">
          <a:xfrm>
            <a:off x="3700110" y="3916487"/>
            <a:ext cx="1708986" cy="59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전체 가구 수 대비 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95%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세계 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위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, 2008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SA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발표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25" name="직사각형 24"/>
          <p:cNvSpPr>
            <a:spLocks noChangeArrowheads="1"/>
          </p:cNvSpPr>
          <p:nvPr/>
        </p:nvSpPr>
        <p:spPr bwMode="auto">
          <a:xfrm>
            <a:off x="3395849" y="3659425"/>
            <a:ext cx="2418300" cy="270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초고속 인터넷 보급률</a:t>
            </a:r>
            <a:endParaRPr lang="en-US" altLang="ko-KR" sz="12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2600840" y="4805662"/>
            <a:ext cx="1771492" cy="845047"/>
          </a:xfrm>
          <a:prstGeom prst="roundRect">
            <a:avLst>
              <a:gd name="adj" fmla="val 8607"/>
            </a:avLst>
          </a:prstGeom>
          <a:gradFill>
            <a:gsLst>
              <a:gs pos="95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altLang="ko-KR" sz="1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AutoShape 141"/>
          <p:cNvSpPr>
            <a:spLocks noChangeArrowheads="1"/>
          </p:cNvSpPr>
          <p:nvPr/>
        </p:nvSpPr>
        <p:spPr bwMode="auto">
          <a:xfrm>
            <a:off x="2600840" y="4809950"/>
            <a:ext cx="1771492" cy="242375"/>
          </a:xfrm>
          <a:prstGeom prst="roundRect">
            <a:avLst>
              <a:gd name="adj" fmla="val 29806"/>
            </a:avLst>
          </a:prstGeom>
          <a:solidFill>
            <a:schemeClr val="tx2"/>
          </a:solidFill>
          <a:ln>
            <a:noFill/>
          </a:ln>
        </p:spPr>
        <p:txBody>
          <a:bodyPr vert="eaVert" wrap="none" anchor="ctr"/>
          <a:lstStyle/>
          <a:p>
            <a:endParaRPr lang="ko-KR" altLang="ko-KR" sz="1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직사각형 27"/>
          <p:cNvSpPr>
            <a:spLocks noChangeArrowheads="1"/>
          </p:cNvSpPr>
          <p:nvPr/>
        </p:nvSpPr>
        <p:spPr bwMode="auto">
          <a:xfrm>
            <a:off x="2632093" y="5035236"/>
            <a:ext cx="1708986" cy="59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전체 인구 수 대비 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77.2%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(3650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만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, 2008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KISA</a:t>
            </a:r>
            <a:r>
              <a:rPr lang="ko-KR" altLang="en-US" sz="1000" b="1" dirty="0">
                <a:latin typeface="HY헤드라인M" pitchFamily="18" charset="-127"/>
                <a:ea typeface="HY헤드라인M" pitchFamily="18" charset="-127"/>
              </a:rPr>
              <a:t>발표</a:t>
            </a:r>
            <a:r>
              <a:rPr lang="en-US" altLang="ko-KR" sz="1000" b="1" dirty="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29" name="AutoShape 141"/>
          <p:cNvSpPr>
            <a:spLocks noChangeArrowheads="1"/>
          </p:cNvSpPr>
          <p:nvPr/>
        </p:nvSpPr>
        <p:spPr bwMode="auto">
          <a:xfrm>
            <a:off x="6948841" y="2071255"/>
            <a:ext cx="2343707" cy="609602"/>
          </a:xfrm>
          <a:prstGeom prst="roundRect">
            <a:avLst>
              <a:gd name="adj" fmla="val 43475"/>
            </a:avLst>
          </a:prstGeom>
          <a:solidFill>
            <a:srgbClr val="B0CAE4"/>
          </a:solidFill>
          <a:ln>
            <a:noFill/>
          </a:ln>
        </p:spPr>
        <p:txBody>
          <a:bodyPr vert="eaVert" wrap="none" anchor="ctr"/>
          <a:lstStyle/>
          <a:p>
            <a:endParaRPr lang="ko-KR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>
            <a:spLocks noChangeArrowheads="1"/>
          </p:cNvSpPr>
          <p:nvPr/>
        </p:nvSpPr>
        <p:spPr bwMode="auto">
          <a:xfrm>
            <a:off x="2327832" y="4778174"/>
            <a:ext cx="2418300" cy="270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이동전화 보급률</a:t>
            </a:r>
            <a:endParaRPr lang="en-US" altLang="ko-KR" sz="12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직사각형 30"/>
          <p:cNvSpPr>
            <a:spLocks noChangeArrowheads="1"/>
          </p:cNvSpPr>
          <p:nvPr/>
        </p:nvSpPr>
        <p:spPr bwMode="auto">
          <a:xfrm>
            <a:off x="6878781" y="2126671"/>
            <a:ext cx="2473037" cy="452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ICT 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발전에 따른 </a:t>
            </a:r>
            <a:endParaRPr lang="en-US" altLang="ko-KR" sz="1400" b="1" dirty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개인정보보호 측면의 부작용</a:t>
            </a:r>
            <a:endParaRPr lang="en-US" altLang="ko-KR" sz="1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54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그림 3" descr="간지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33"/>
          <p:cNvSpPr>
            <a:spLocks noChangeArrowheads="1" noChangeShapeType="1" noTextEdit="1"/>
          </p:cNvSpPr>
          <p:nvPr/>
        </p:nvSpPr>
        <p:spPr bwMode="auto">
          <a:xfrm>
            <a:off x="2910842" y="3025140"/>
            <a:ext cx="6042659" cy="6959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2.</a:t>
            </a:r>
            <a:r>
              <a:rPr lang="ko-KR" altLang="en-US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개인정보 침해사고</a:t>
            </a:r>
          </a:p>
        </p:txBody>
      </p:sp>
    </p:spTree>
    <p:extLst>
      <p:ext uri="{BB962C8B-B14F-4D97-AF65-F5344CB8AC3E}">
        <p14:creationId xmlns:p14="http://schemas.microsoft.com/office/powerpoint/2010/main" xmlns="" val="368603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개인정보의 침해사고 증가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3459163" y="4896804"/>
            <a:ext cx="5256212" cy="153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44500" lvl="1" indent="-174625" latinLnBrk="0">
              <a:buSzPct val="100000"/>
              <a:defRPr/>
            </a:pPr>
            <a:endParaRPr lang="en-US" altLang="ko-KR" sz="1000" kern="0" spc="-20" dirty="0">
              <a:latin typeface="+mn-ea"/>
              <a:cs typeface="Tahoma" pitchFamily="34" charset="0"/>
            </a:endParaRPr>
          </a:p>
        </p:txBody>
      </p:sp>
      <p:sp>
        <p:nvSpPr>
          <p:cNvPr id="56" name="Text Box 9"/>
          <p:cNvSpPr txBox="1">
            <a:spLocks noChangeArrowheads="1"/>
          </p:cNvSpPr>
          <p:nvPr/>
        </p:nvSpPr>
        <p:spPr bwMode="auto">
          <a:xfrm>
            <a:off x="3459163" y="5920740"/>
            <a:ext cx="5256212" cy="153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44500" lvl="1" indent="-174625" latinLnBrk="0">
              <a:buSzPct val="100000"/>
              <a:buFont typeface="맑은 고딕" pitchFamily="50" charset="-127"/>
              <a:buChar char="-"/>
              <a:defRPr/>
            </a:pPr>
            <a:endParaRPr lang="en-US" altLang="ko-KR" sz="1000" kern="0" spc="-20" dirty="0">
              <a:latin typeface="+mn-ea"/>
              <a:cs typeface="Tahoma" pitchFamily="34" charset="0"/>
            </a:endParaRPr>
          </a:p>
        </p:txBody>
      </p:sp>
      <p:sp>
        <p:nvSpPr>
          <p:cNvPr id="11" name="직사각형 8"/>
          <p:cNvSpPr>
            <a:spLocks noChangeArrowheads="1"/>
          </p:cNvSpPr>
          <p:nvPr/>
        </p:nvSpPr>
        <p:spPr bwMode="auto">
          <a:xfrm>
            <a:off x="6660023" y="4714099"/>
            <a:ext cx="3278149" cy="1527635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4F81BD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en-US" altLang="ko-KR" sz="900" dirty="0">
              <a:latin typeface="+mn-ea"/>
            </a:endParaRPr>
          </a:p>
        </p:txBody>
      </p:sp>
      <p:sp>
        <p:nvSpPr>
          <p:cNvPr id="12" name="양쪽 모서리가 둥근 사각형 11"/>
          <p:cNvSpPr/>
          <p:nvPr/>
        </p:nvSpPr>
        <p:spPr bwMode="auto">
          <a:xfrm>
            <a:off x="6653155" y="4344151"/>
            <a:ext cx="3278148" cy="364593"/>
          </a:xfrm>
          <a:prstGeom prst="round2SameRect">
            <a:avLst>
              <a:gd name="adj1" fmla="val 39452"/>
              <a:gd name="adj2" fmla="val 0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4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개인정보 침해 민원 증가</a:t>
            </a:r>
          </a:p>
        </p:txBody>
      </p:sp>
      <p:sp>
        <p:nvSpPr>
          <p:cNvPr id="15" name="아래쪽 화살표 14"/>
          <p:cNvSpPr/>
          <p:nvPr/>
        </p:nvSpPr>
        <p:spPr bwMode="auto">
          <a:xfrm rot="16200000">
            <a:off x="5879321" y="-819422"/>
            <a:ext cx="428626" cy="7899053"/>
          </a:xfrm>
          <a:prstGeom prst="downArrow">
            <a:avLst>
              <a:gd name="adj1" fmla="val 50000"/>
              <a:gd name="adj2" fmla="val 77838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chemeClr val="bg1"/>
              </a:gs>
            </a:gsLst>
            <a:lin ang="16200000" scaled="0"/>
            <a:tileRect/>
          </a:gradFill>
          <a:effectLst/>
        </p:spPr>
        <p:txBody>
          <a:bodyPr wrap="none" anchor="ctr"/>
          <a:lstStyle/>
          <a:p>
            <a:pPr algn="ctr" latinLnBrk="0">
              <a:lnSpc>
                <a:spcPct val="120000"/>
              </a:lnSpc>
              <a:defRPr/>
            </a:pPr>
            <a:endParaRPr lang="ko-KR" altLang="en-US" sz="1600" b="1" dirty="0">
              <a:solidFill>
                <a:srgbClr val="000000"/>
              </a:solidFill>
              <a:latin typeface="+mn-ea"/>
              <a:cs typeface="Tahoma" pitchFamily="34" charset="0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8882743" y="2359100"/>
            <a:ext cx="805276" cy="318924"/>
          </a:xfrm>
          <a:prstGeom prst="rect">
            <a:avLst/>
          </a:prstGeom>
          <a:ln>
            <a:noFill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>
              <a:defRPr/>
            </a:pP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공공기관</a:t>
            </a:r>
            <a:r>
              <a:rPr lang="en-US" altLang="ko-KR" sz="800" b="1" dirty="0">
                <a:latin typeface="HY중고딕" pitchFamily="18" charset="-127"/>
                <a:ea typeface="HY중고딕" pitchFamily="18" charset="-127"/>
              </a:rPr>
              <a:t>B</a:t>
            </a: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’10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10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4851404" y="2353192"/>
            <a:ext cx="719668" cy="318924"/>
          </a:xfrm>
          <a:prstGeom prst="rect">
            <a:avLst/>
          </a:prstGeom>
          <a:ln>
            <a:noFill/>
          </a:ln>
          <a:effectLst/>
        </p:spPr>
        <p:txBody>
          <a:bodyPr wrap="square"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sz="800" b="1" dirty="0">
                <a:latin typeface="HY중고딕" pitchFamily="18" charset="-127"/>
                <a:ea typeface="HY중고딕" pitchFamily="18" charset="-127"/>
              </a:rPr>
              <a:t>H</a:t>
            </a: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게임회사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’09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2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6915354" y="2362340"/>
            <a:ext cx="745964" cy="318924"/>
          </a:xfrm>
          <a:prstGeom prst="rect">
            <a:avLst/>
          </a:prstGeom>
          <a:ln>
            <a:noFill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sz="800" b="1" dirty="0">
                <a:latin typeface="HY중고딕" pitchFamily="18" charset="-127"/>
                <a:ea typeface="HY중고딕" pitchFamily="18" charset="-127"/>
              </a:rPr>
              <a:t>D</a:t>
            </a:r>
            <a:r>
              <a:rPr lang="ko-KR" altLang="en-US" sz="800" b="1" dirty="0" err="1">
                <a:latin typeface="HY중고딕" pitchFamily="18" charset="-127"/>
                <a:ea typeface="HY중고딕" pitchFamily="18" charset="-127"/>
              </a:rPr>
              <a:t>리조트</a:t>
            </a:r>
            <a:endParaRPr lang="en-US" altLang="ko-KR" sz="800" b="1" dirty="0">
              <a:latin typeface="HY중고딕" pitchFamily="18" charset="-127"/>
              <a:ea typeface="HY중고딕" pitchFamily="18" charset="-127"/>
            </a:endParaRP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’10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2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4165604" y="2354499"/>
            <a:ext cx="790461" cy="318924"/>
          </a:xfrm>
          <a:prstGeom prst="rect">
            <a:avLst/>
          </a:prstGeom>
          <a:ln>
            <a:noFill/>
          </a:ln>
          <a:effectLst/>
        </p:spPr>
        <p:txBody>
          <a:bodyPr wrap="square"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sz="800" b="1" dirty="0">
                <a:latin typeface="HY중고딕" pitchFamily="18" charset="-127"/>
                <a:ea typeface="HY중고딕" pitchFamily="18" charset="-127"/>
              </a:rPr>
              <a:t>G</a:t>
            </a:r>
            <a:r>
              <a:rPr lang="ko-KR" altLang="en-US" sz="800" b="1" dirty="0" err="1">
                <a:latin typeface="HY중고딕" pitchFamily="18" charset="-127"/>
                <a:ea typeface="HY중고딕" pitchFamily="18" charset="-127"/>
              </a:rPr>
              <a:t>정유사</a:t>
            </a:r>
            <a:endParaRPr lang="en-US" altLang="ko-KR" sz="800" b="1" dirty="0">
              <a:latin typeface="HY중고딕" pitchFamily="18" charset="-127"/>
              <a:ea typeface="HY중고딕" pitchFamily="18" charset="-127"/>
            </a:endParaRP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’08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9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5495036" y="2362966"/>
            <a:ext cx="745964" cy="318924"/>
          </a:xfrm>
          <a:prstGeom prst="rect">
            <a:avLst/>
          </a:prstGeom>
          <a:ln>
            <a:noFill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sz="800" b="1" dirty="0">
                <a:latin typeface="HY중고딕" pitchFamily="18" charset="-127"/>
                <a:ea typeface="HY중고딕" pitchFamily="18" charset="-127"/>
              </a:rPr>
              <a:t>S</a:t>
            </a: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마케팅회사</a:t>
            </a:r>
            <a:endParaRPr lang="en-US" altLang="ko-KR" sz="800" b="1" dirty="0">
              <a:latin typeface="HY중고딕" pitchFamily="18" charset="-127"/>
              <a:ea typeface="HY중고딕" pitchFamily="18" charset="-127"/>
            </a:endParaRP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’09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9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 bwMode="auto">
          <a:xfrm>
            <a:off x="2894206" y="2353873"/>
            <a:ext cx="712594" cy="318924"/>
          </a:xfrm>
          <a:prstGeom prst="rect">
            <a:avLst/>
          </a:prstGeom>
          <a:ln>
            <a:noFill/>
          </a:ln>
          <a:effectLst/>
        </p:spPr>
        <p:txBody>
          <a:bodyPr wrap="square"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sz="800" b="1" dirty="0">
                <a:latin typeface="HY중고딕" pitchFamily="18" charset="-127"/>
                <a:ea typeface="HY중고딕" pitchFamily="18" charset="-127"/>
              </a:rPr>
              <a:t>A</a:t>
            </a: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쇼핑몰</a:t>
            </a:r>
            <a:endParaRPr lang="en-US" altLang="ko-KR" sz="800" b="1" dirty="0">
              <a:latin typeface="HY중고딕" pitchFamily="18" charset="-127"/>
              <a:ea typeface="HY중고딕" pitchFamily="18" charset="-127"/>
            </a:endParaRP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’08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 2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cxnSp>
        <p:nvCxnSpPr>
          <p:cNvPr id="22" name="직선 연결선 21"/>
          <p:cNvCxnSpPr/>
          <p:nvPr/>
        </p:nvCxnSpPr>
        <p:spPr bwMode="auto">
          <a:xfrm rot="16200000" flipV="1">
            <a:off x="6803257" y="3183346"/>
            <a:ext cx="960488" cy="12432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sp>
        <p:nvSpPr>
          <p:cNvPr id="23" name="직사각형 22"/>
          <p:cNvSpPr/>
          <p:nvPr/>
        </p:nvSpPr>
        <p:spPr bwMode="auto">
          <a:xfrm>
            <a:off x="6176330" y="2362966"/>
            <a:ext cx="805276" cy="318924"/>
          </a:xfrm>
          <a:prstGeom prst="rect">
            <a:avLst/>
          </a:prstGeom>
          <a:ln>
            <a:noFill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>
              <a:defRPr/>
            </a:pP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공공기관</a:t>
            </a:r>
            <a:r>
              <a:rPr lang="en-US" altLang="ko-KR" sz="800" b="1" dirty="0">
                <a:latin typeface="HY중고딕" pitchFamily="18" charset="-127"/>
                <a:ea typeface="HY중고딕" pitchFamily="18" charset="-127"/>
              </a:rPr>
              <a:t>A</a:t>
            </a: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’09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10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cxnSp>
        <p:nvCxnSpPr>
          <p:cNvPr id="24" name="직선 연결선 23"/>
          <p:cNvCxnSpPr/>
          <p:nvPr/>
        </p:nvCxnSpPr>
        <p:spPr bwMode="auto">
          <a:xfrm rot="16200000" flipV="1">
            <a:off x="8813402" y="3182655"/>
            <a:ext cx="960488" cy="13814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cxnSp>
        <p:nvCxnSpPr>
          <p:cNvPr id="25" name="직선 연결선 24"/>
          <p:cNvCxnSpPr/>
          <p:nvPr/>
        </p:nvCxnSpPr>
        <p:spPr bwMode="auto">
          <a:xfrm rot="16200000" flipV="1">
            <a:off x="4729676" y="3183346"/>
            <a:ext cx="960488" cy="12432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cxnSp>
        <p:nvCxnSpPr>
          <p:cNvPr id="26" name="직선 연결선 25"/>
          <p:cNvCxnSpPr/>
          <p:nvPr/>
        </p:nvCxnSpPr>
        <p:spPr bwMode="auto">
          <a:xfrm rot="16200000" flipV="1">
            <a:off x="5395372" y="3182655"/>
            <a:ext cx="960488" cy="13814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cxnSp>
        <p:nvCxnSpPr>
          <p:cNvPr id="27" name="직선 연결선 26"/>
          <p:cNvCxnSpPr/>
          <p:nvPr/>
        </p:nvCxnSpPr>
        <p:spPr bwMode="auto">
          <a:xfrm rot="16200000" flipV="1">
            <a:off x="4085725" y="3182655"/>
            <a:ext cx="960488" cy="13814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rot="16200000" flipV="1">
            <a:off x="3452314" y="3182655"/>
            <a:ext cx="960488" cy="13814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cxnSp>
        <p:nvCxnSpPr>
          <p:cNvPr id="29" name="직선 연결선 28"/>
          <p:cNvCxnSpPr/>
          <p:nvPr/>
        </p:nvCxnSpPr>
        <p:spPr bwMode="auto">
          <a:xfrm rot="16200000" flipV="1">
            <a:off x="2803551" y="3183347"/>
            <a:ext cx="960488" cy="12433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sp>
        <p:nvSpPr>
          <p:cNvPr id="30" name="직사각형 29"/>
          <p:cNvSpPr/>
          <p:nvPr/>
        </p:nvSpPr>
        <p:spPr bwMode="auto">
          <a:xfrm>
            <a:off x="7612387" y="2362340"/>
            <a:ext cx="712302" cy="318924"/>
          </a:xfrm>
          <a:prstGeom prst="rect">
            <a:avLst/>
          </a:prstGeom>
          <a:ln>
            <a:noFill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>
              <a:defRPr/>
            </a:pP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중고차거래</a:t>
            </a:r>
            <a:endParaRPr lang="en-US" altLang="ko-KR" sz="800" b="1" dirty="0">
              <a:latin typeface="HY중고딕" pitchFamily="18" charset="-127"/>
              <a:ea typeface="HY중고딕" pitchFamily="18" charset="-127"/>
            </a:endParaRP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’10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3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 bwMode="auto">
          <a:xfrm>
            <a:off x="8217002" y="2362340"/>
            <a:ext cx="745964" cy="318924"/>
          </a:xfrm>
          <a:prstGeom prst="rect">
            <a:avLst/>
          </a:prstGeom>
          <a:ln>
            <a:noFill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>
              <a:defRPr/>
            </a:pPr>
            <a:r>
              <a:rPr lang="ko-KR" altLang="en-US" sz="800" b="1" dirty="0" err="1">
                <a:latin typeface="HY중고딕" pitchFamily="18" charset="-127"/>
                <a:ea typeface="HY중고딕" pitchFamily="18" charset="-127"/>
              </a:rPr>
              <a:t>동창찾기</a:t>
            </a:r>
            <a:endParaRPr lang="en-US" altLang="ko-KR" sz="800" b="1" dirty="0">
              <a:latin typeface="HY중고딕" pitchFamily="18" charset="-127"/>
              <a:ea typeface="HY중고딕" pitchFamily="18" charset="-127"/>
            </a:endParaRP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’10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3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3539071" y="2354499"/>
            <a:ext cx="753533" cy="318924"/>
          </a:xfrm>
          <a:prstGeom prst="rect">
            <a:avLst/>
          </a:prstGeom>
          <a:ln>
            <a:noFill/>
          </a:ln>
          <a:effectLst/>
        </p:spPr>
        <p:txBody>
          <a:bodyPr wrap="square" lIns="36000" tIns="36000" rIns="36000" bIns="36000">
            <a:spAutoFit/>
          </a:bodyPr>
          <a:lstStyle/>
          <a:p>
            <a:pPr algn="ctr">
              <a:defRPr/>
            </a:pP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제</a:t>
            </a:r>
            <a:r>
              <a:rPr lang="en-US" altLang="ko-KR" sz="800" b="1" dirty="0">
                <a:latin typeface="HY중고딕" pitchFamily="18" charset="-127"/>
                <a:ea typeface="HY중고딕" pitchFamily="18" charset="-127"/>
              </a:rPr>
              <a:t>2</a:t>
            </a: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금융권</a:t>
            </a:r>
            <a:endParaRPr lang="en-US" altLang="ko-KR" sz="800" b="1" dirty="0">
              <a:latin typeface="HY중고딕" pitchFamily="18" charset="-127"/>
              <a:ea typeface="HY중고딕" pitchFamily="18" charset="-127"/>
            </a:endParaRPr>
          </a:p>
          <a:p>
            <a:pPr algn="ctr">
              <a:defRPr/>
            </a:pP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( ’08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년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5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월 </a:t>
            </a:r>
            <a:r>
              <a:rPr lang="en-US" altLang="ko-KR" sz="800" dirty="0">
                <a:latin typeface="HY중고딕" pitchFamily="18" charset="-127"/>
                <a:ea typeface="HY중고딕" pitchFamily="18" charset="-127"/>
              </a:rPr>
              <a:t>) </a:t>
            </a:r>
            <a:r>
              <a:rPr lang="ko-KR" altLang="en-US" sz="800" dirty="0">
                <a:latin typeface="HY중고딕" pitchFamily="18" charset="-127"/>
                <a:ea typeface="HY중고딕" pitchFamily="18" charset="-127"/>
              </a:rPr>
              <a:t>  </a:t>
            </a:r>
            <a:endParaRPr lang="en-US" altLang="ko-KR" sz="800" dirty="0">
              <a:latin typeface="HY중고딕" pitchFamily="18" charset="-127"/>
              <a:ea typeface="HY중고딕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 bwMode="auto">
          <a:xfrm rot="16200000" flipV="1">
            <a:off x="6061225" y="3182655"/>
            <a:ext cx="960488" cy="13814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cxnSp>
        <p:nvCxnSpPr>
          <p:cNvPr id="34" name="직선 연결선 33"/>
          <p:cNvCxnSpPr/>
          <p:nvPr/>
        </p:nvCxnSpPr>
        <p:spPr bwMode="auto">
          <a:xfrm rot="16200000" flipV="1">
            <a:off x="7503669" y="3182655"/>
            <a:ext cx="960488" cy="13814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 rot="16200000" flipV="1">
            <a:off x="8114886" y="3182655"/>
            <a:ext cx="960488" cy="13814"/>
          </a:xfrm>
          <a:prstGeom prst="line">
            <a:avLst/>
          </a:prstGeom>
          <a:noFill/>
          <a:ln w="25400" cap="flat" cmpd="sng" algn="ctr">
            <a:solidFill>
              <a:schemeClr val="tx2">
                <a:lumMod val="75000"/>
              </a:schemeClr>
            </a:solidFill>
            <a:prstDash val="dash"/>
            <a:headEnd type="none" w="med" len="med"/>
            <a:tailEnd type="triangle" w="lg" len="lg"/>
          </a:ln>
          <a:effectLst/>
        </p:spPr>
      </p:cxnSp>
      <p:sp>
        <p:nvSpPr>
          <p:cNvPr id="36" name="타원 35"/>
          <p:cNvSpPr/>
          <p:nvPr/>
        </p:nvSpPr>
        <p:spPr bwMode="auto">
          <a:xfrm>
            <a:off x="4739851" y="2994199"/>
            <a:ext cx="294246" cy="261357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1000" b="1" i="1" dirty="0">
                <a:latin typeface="+mn-ea"/>
                <a:cs typeface="Tahoma" pitchFamily="34" charset="0"/>
              </a:rPr>
              <a:t>’09</a:t>
            </a:r>
            <a:endParaRPr lang="ko-KR" altLang="en-US" sz="1000" b="1" i="1" dirty="0">
              <a:latin typeface="+mn-ea"/>
              <a:cs typeface="Tahoma" pitchFamily="34" charset="0"/>
            </a:endParaRPr>
          </a:p>
        </p:txBody>
      </p:sp>
      <p:sp>
        <p:nvSpPr>
          <p:cNvPr id="37" name="타원 50"/>
          <p:cNvSpPr>
            <a:spLocks noChangeArrowheads="1"/>
          </p:cNvSpPr>
          <p:nvPr/>
        </p:nvSpPr>
        <p:spPr bwMode="auto">
          <a:xfrm>
            <a:off x="6821365" y="2996812"/>
            <a:ext cx="280432" cy="258744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1000" b="1" i="1" dirty="0">
                <a:latin typeface="+mn-ea"/>
                <a:cs typeface="Tahoma" pitchFamily="34" charset="0"/>
              </a:rPr>
              <a:t>’10</a:t>
            </a:r>
            <a:endParaRPr lang="ko-KR" altLang="en-US" sz="1000" b="1" i="1" dirty="0">
              <a:latin typeface="+mn-ea"/>
              <a:cs typeface="Tahoma" pitchFamily="34" charset="0"/>
            </a:endParaRPr>
          </a:p>
        </p:txBody>
      </p:sp>
      <p:sp>
        <p:nvSpPr>
          <p:cNvPr id="38" name="타원 50"/>
          <p:cNvSpPr>
            <a:spLocks noChangeArrowheads="1"/>
          </p:cNvSpPr>
          <p:nvPr/>
        </p:nvSpPr>
        <p:spPr bwMode="auto">
          <a:xfrm>
            <a:off x="9370604" y="2994199"/>
            <a:ext cx="290102" cy="261357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1000" b="1" i="1">
                <a:latin typeface="+mn-ea"/>
                <a:cs typeface="Tahoma" pitchFamily="34" charset="0"/>
              </a:rPr>
              <a:t>’11</a:t>
            </a:r>
            <a:endParaRPr lang="ko-KR" altLang="en-US" sz="1000" b="1" i="1">
              <a:latin typeface="+mn-ea"/>
              <a:cs typeface="Tahoma" pitchFamily="34" charset="0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6885981" y="3480323"/>
            <a:ext cx="827158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기술적</a:t>
            </a:r>
            <a:r>
              <a:rPr lang="en-US" altLang="ko-KR" sz="900" dirty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관리적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보호조치 미흡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5570498" y="3480323"/>
            <a:ext cx="629935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위탁업체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관리 미흡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8944098" y="3480323"/>
            <a:ext cx="724838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위탁업체의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조직적 유출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4263614" y="3480323"/>
            <a:ext cx="629935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개인정보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관리 미흡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2980570" y="3480323"/>
            <a:ext cx="594018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전략적 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해킹공격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4923762" y="3480323"/>
            <a:ext cx="596507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시스템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설계 오류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6238934" y="3477083"/>
            <a:ext cx="613358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내부적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관리 미흡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3613447" y="3480324"/>
            <a:ext cx="594487" cy="48820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 err="1">
                <a:latin typeface="HY헤드라인M" pitchFamily="18" charset="-127"/>
                <a:ea typeface="HY헤드라인M" pitchFamily="18" charset="-127"/>
              </a:rPr>
              <a:t>무선랜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접근통제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미흡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7753212" y="3480323"/>
            <a:ext cx="493324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암호화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미흡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" name="양쪽 모서리가 둥근 사각형 50"/>
          <p:cNvSpPr/>
          <p:nvPr/>
        </p:nvSpPr>
        <p:spPr bwMode="auto">
          <a:xfrm>
            <a:off x="2152274" y="1813560"/>
            <a:ext cx="7781631" cy="337150"/>
          </a:xfrm>
          <a:prstGeom prst="round2SameRect">
            <a:avLst>
              <a:gd name="adj1" fmla="val 39452"/>
              <a:gd name="adj2" fmla="val 0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다양한 사고 원인</a:t>
            </a:r>
            <a:r>
              <a:rPr lang="en-US" altLang="ko-KR" sz="16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업종을 가리지 않고 끊임없이 발생</a:t>
            </a:r>
          </a:p>
        </p:txBody>
      </p:sp>
      <p:sp>
        <p:nvSpPr>
          <p:cNvPr id="53" name="직사각형 8"/>
          <p:cNvSpPr>
            <a:spLocks noChangeArrowheads="1"/>
          </p:cNvSpPr>
          <p:nvPr/>
        </p:nvSpPr>
        <p:spPr bwMode="auto">
          <a:xfrm>
            <a:off x="2084706" y="4625237"/>
            <a:ext cx="4507627" cy="1616496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4F81BD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en-US" altLang="ko-KR" sz="900" dirty="0">
              <a:latin typeface="+mn-ea"/>
            </a:endParaRPr>
          </a:p>
        </p:txBody>
      </p:sp>
      <p:sp>
        <p:nvSpPr>
          <p:cNvPr id="54" name="양쪽 모서리가 둥근 사각형 53"/>
          <p:cNvSpPr/>
          <p:nvPr/>
        </p:nvSpPr>
        <p:spPr bwMode="auto">
          <a:xfrm>
            <a:off x="2084706" y="4331869"/>
            <a:ext cx="4507627" cy="392531"/>
          </a:xfrm>
          <a:prstGeom prst="round2SameRect">
            <a:avLst>
              <a:gd name="adj1" fmla="val 39452"/>
              <a:gd name="adj2" fmla="val 0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4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비즈니스 환경 </a:t>
            </a:r>
            <a:r>
              <a:rPr lang="ko-KR" altLang="en-US" sz="1400" b="1" ker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변화에 따른 개인정보침해 </a:t>
            </a:r>
            <a:r>
              <a:rPr lang="ko-KR" altLang="en-US" sz="1400" b="1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가능성 증가</a:t>
            </a:r>
          </a:p>
        </p:txBody>
      </p:sp>
      <p:sp>
        <p:nvSpPr>
          <p:cNvPr id="58" name="WordArt 60"/>
          <p:cNvSpPr>
            <a:spLocks noChangeArrowheads="1" noChangeShapeType="1" noTextEdit="1"/>
          </p:cNvSpPr>
          <p:nvPr/>
        </p:nvSpPr>
        <p:spPr bwMode="auto">
          <a:xfrm rot="21387426">
            <a:off x="7009526" y="5770782"/>
            <a:ext cx="408960" cy="117626"/>
          </a:xfrm>
          <a:prstGeom prst="rect">
            <a:avLst/>
          </a:prstGeom>
          <a:scene3d>
            <a:camera prst="perspectiveHeroicExtremeLeftFacing">
              <a:rot lat="487347" lon="1200000" rev="21425485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23,333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건</a:t>
            </a:r>
          </a:p>
        </p:txBody>
      </p:sp>
      <p:sp>
        <p:nvSpPr>
          <p:cNvPr id="59" name="Freeform 3"/>
          <p:cNvSpPr>
            <a:spLocks/>
          </p:cNvSpPr>
          <p:nvPr/>
        </p:nvSpPr>
        <p:spPr bwMode="auto">
          <a:xfrm rot="9737144" flipV="1">
            <a:off x="7734780" y="5556977"/>
            <a:ext cx="606451" cy="241755"/>
          </a:xfrm>
          <a:custGeom>
            <a:avLst/>
            <a:gdLst>
              <a:gd name="T0" fmla="*/ 0 w 2336"/>
              <a:gd name="T1" fmla="*/ 0 h 204"/>
              <a:gd name="T2" fmla="*/ 2147483647 w 2336"/>
              <a:gd name="T3" fmla="*/ 2147483647 h 204"/>
              <a:gd name="T4" fmla="*/ 2147483647 w 2336"/>
              <a:gd name="T5" fmla="*/ 2147483647 h 204"/>
              <a:gd name="T6" fmla="*/ 2147483647 w 2336"/>
              <a:gd name="T7" fmla="*/ 2147483647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336"/>
              <a:gd name="T13" fmla="*/ 0 h 204"/>
              <a:gd name="T14" fmla="*/ 2336 w 2336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6" h="204">
                <a:moveTo>
                  <a:pt x="0" y="0"/>
                </a:moveTo>
                <a:lnTo>
                  <a:pt x="794" y="68"/>
                </a:lnTo>
                <a:lnTo>
                  <a:pt x="1565" y="136"/>
                </a:lnTo>
                <a:lnTo>
                  <a:pt x="2336" y="204"/>
                </a:lnTo>
              </a:path>
            </a:pathLst>
          </a:cu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 sz="1100">
              <a:latin typeface="+mn-ea"/>
            </a:endParaRPr>
          </a:p>
        </p:txBody>
      </p:sp>
      <p:sp>
        <p:nvSpPr>
          <p:cNvPr id="60" name="Freeform 4"/>
          <p:cNvSpPr>
            <a:spLocks/>
          </p:cNvSpPr>
          <p:nvPr/>
        </p:nvSpPr>
        <p:spPr bwMode="auto">
          <a:xfrm rot="7199244">
            <a:off x="8448700" y="5253863"/>
            <a:ext cx="159428" cy="457255"/>
          </a:xfrm>
          <a:custGeom>
            <a:avLst/>
            <a:gdLst>
              <a:gd name="T0" fmla="*/ 0 w 2336"/>
              <a:gd name="T1" fmla="*/ 0 h 204"/>
              <a:gd name="T2" fmla="*/ 2147483647 w 2336"/>
              <a:gd name="T3" fmla="*/ 2147483647 h 204"/>
              <a:gd name="T4" fmla="*/ 2147483647 w 2336"/>
              <a:gd name="T5" fmla="*/ 2147483647 h 204"/>
              <a:gd name="T6" fmla="*/ 2147483647 w 2336"/>
              <a:gd name="T7" fmla="*/ 2147483647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336"/>
              <a:gd name="T13" fmla="*/ 0 h 204"/>
              <a:gd name="T14" fmla="*/ 2336 w 2336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6" h="204">
                <a:moveTo>
                  <a:pt x="0" y="0"/>
                </a:moveTo>
                <a:lnTo>
                  <a:pt x="794" y="68"/>
                </a:lnTo>
                <a:lnTo>
                  <a:pt x="1565" y="136"/>
                </a:lnTo>
                <a:lnTo>
                  <a:pt x="2336" y="204"/>
                </a:lnTo>
              </a:path>
            </a:pathLst>
          </a:cu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 sz="1100">
              <a:latin typeface="+mn-ea"/>
            </a:endParaRPr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rot="2791984" flipH="1" flipV="1">
            <a:off x="9015875" y="4845773"/>
            <a:ext cx="138519" cy="761172"/>
          </a:xfrm>
          <a:custGeom>
            <a:avLst/>
            <a:gdLst>
              <a:gd name="T0" fmla="*/ 0 w 2336"/>
              <a:gd name="T1" fmla="*/ 0 h 204"/>
              <a:gd name="T2" fmla="*/ 2147483647 w 2336"/>
              <a:gd name="T3" fmla="*/ 2147483647 h 204"/>
              <a:gd name="T4" fmla="*/ 2147483647 w 2336"/>
              <a:gd name="T5" fmla="*/ 2147483647 h 204"/>
              <a:gd name="T6" fmla="*/ 2147483647 w 2336"/>
              <a:gd name="T7" fmla="*/ 2147483647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336"/>
              <a:gd name="T13" fmla="*/ 0 h 204"/>
              <a:gd name="T14" fmla="*/ 2336 w 2336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6" h="204">
                <a:moveTo>
                  <a:pt x="0" y="0"/>
                </a:moveTo>
                <a:lnTo>
                  <a:pt x="794" y="68"/>
                </a:lnTo>
                <a:lnTo>
                  <a:pt x="1565" y="136"/>
                </a:lnTo>
                <a:lnTo>
                  <a:pt x="2336" y="204"/>
                </a:lnTo>
              </a:path>
            </a:pathLst>
          </a:cu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 sz="1100">
              <a:latin typeface="+mn-ea"/>
            </a:endParaRPr>
          </a:p>
        </p:txBody>
      </p:sp>
      <p:sp>
        <p:nvSpPr>
          <p:cNvPr id="62" name="Freeform 22"/>
          <p:cNvSpPr>
            <a:spLocks/>
          </p:cNvSpPr>
          <p:nvPr/>
        </p:nvSpPr>
        <p:spPr bwMode="auto">
          <a:xfrm rot="8226131">
            <a:off x="7259566" y="5888901"/>
            <a:ext cx="512513" cy="111077"/>
          </a:xfrm>
          <a:custGeom>
            <a:avLst/>
            <a:gdLst>
              <a:gd name="T0" fmla="*/ 0 w 2336"/>
              <a:gd name="T1" fmla="*/ 0 h 204"/>
              <a:gd name="T2" fmla="*/ 2147483647 w 2336"/>
              <a:gd name="T3" fmla="*/ 2147483647 h 204"/>
              <a:gd name="T4" fmla="*/ 2147483647 w 2336"/>
              <a:gd name="T5" fmla="*/ 2147483647 h 204"/>
              <a:gd name="T6" fmla="*/ 2147483647 w 2336"/>
              <a:gd name="T7" fmla="*/ 2147483647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336"/>
              <a:gd name="T13" fmla="*/ 0 h 204"/>
              <a:gd name="T14" fmla="*/ 2336 w 2336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6" h="204">
                <a:moveTo>
                  <a:pt x="0" y="0"/>
                </a:moveTo>
                <a:lnTo>
                  <a:pt x="794" y="68"/>
                </a:lnTo>
                <a:lnTo>
                  <a:pt x="1565" y="136"/>
                </a:lnTo>
                <a:lnTo>
                  <a:pt x="2336" y="204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 sz="1100">
              <a:latin typeface="+mn-ea"/>
            </a:endParaRPr>
          </a:p>
        </p:txBody>
      </p:sp>
      <p:pic>
        <p:nvPicPr>
          <p:cNvPr id="63" name="Picture 23" descr="볼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0B0F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21387426">
            <a:off x="8709627" y="5358206"/>
            <a:ext cx="250729" cy="304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HeroicExtremeLeftFacing">
              <a:rot lat="487347" lon="1200000" rev="21425485"/>
            </a:camera>
            <a:lightRig rig="threePt" dir="t"/>
          </a:scene3d>
        </p:spPr>
      </p:pic>
      <p:pic>
        <p:nvPicPr>
          <p:cNvPr id="64" name="Picture 24" descr="볼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0B0F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21387426">
            <a:off x="7628806" y="5729374"/>
            <a:ext cx="250729" cy="30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HeroicExtremeLeftFacing">
              <a:rot lat="487347" lon="1200000" rev="21425485"/>
            </a:camera>
            <a:lightRig rig="threePt" dir="t"/>
          </a:scene3d>
        </p:spPr>
      </p:pic>
      <p:pic>
        <p:nvPicPr>
          <p:cNvPr id="65" name="Picture 25" descr="볼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0B0F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21387426">
            <a:off x="7135135" y="5859411"/>
            <a:ext cx="250729" cy="304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HeroicExtremeLeftFacing">
              <a:rot lat="487347" lon="1200000" rev="21425485"/>
            </a:camera>
            <a:lightRig rig="threePt" dir="t"/>
          </a:scene3d>
        </p:spPr>
      </p:pic>
      <p:pic>
        <p:nvPicPr>
          <p:cNvPr id="66" name="Picture 26" descr="볼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0B0F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21387426">
            <a:off x="8189081" y="5328165"/>
            <a:ext cx="250729" cy="30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HeroicExtremeLeftFacing">
              <a:rot lat="487347" lon="1200000" rev="21425485"/>
            </a:camera>
            <a:lightRig rig="threePt" dir="t"/>
          </a:scene3d>
        </p:spPr>
      </p:pic>
      <p:pic>
        <p:nvPicPr>
          <p:cNvPr id="67" name="Picture 31" descr="볼1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/>
          <a:stretch>
            <a:fillRect/>
          </a:stretch>
        </p:blipFill>
        <p:spPr bwMode="auto">
          <a:xfrm rot="21387426">
            <a:off x="9098373" y="4871542"/>
            <a:ext cx="250729" cy="30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HeroicExtremeLeftFacing">
              <a:rot lat="487347" lon="1200000" rev="21425485"/>
            </a:camera>
            <a:lightRig rig="threePt" dir="t"/>
          </a:scene3d>
        </p:spPr>
      </p:pic>
      <p:pic>
        <p:nvPicPr>
          <p:cNvPr id="6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87426">
            <a:off x="8850893" y="4947496"/>
            <a:ext cx="752970" cy="299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perspectiveHeroicExtremeLeftFacing">
              <a:rot lat="487347" lon="1200000" rev="21425485"/>
            </a:camera>
            <a:lightRig rig="threePt" dir="t"/>
          </a:scene3d>
        </p:spPr>
      </p:pic>
      <p:sp>
        <p:nvSpPr>
          <p:cNvPr id="69" name="WordArt 60"/>
          <p:cNvSpPr>
            <a:spLocks noChangeArrowheads="1" noChangeShapeType="1" noTextEdit="1"/>
          </p:cNvSpPr>
          <p:nvPr/>
        </p:nvSpPr>
        <p:spPr bwMode="auto">
          <a:xfrm rot="21387426">
            <a:off x="7545734" y="5635694"/>
            <a:ext cx="408960" cy="117626"/>
          </a:xfrm>
          <a:prstGeom prst="rect">
            <a:avLst/>
          </a:prstGeom>
          <a:scene3d>
            <a:camera prst="perspectiveHeroicExtremeLeftFacing">
              <a:rot lat="487347" lon="1200000" rev="21425485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29,956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건</a:t>
            </a:r>
          </a:p>
        </p:txBody>
      </p:sp>
      <p:sp>
        <p:nvSpPr>
          <p:cNvPr id="70" name="WordArt 60"/>
          <p:cNvSpPr>
            <a:spLocks noChangeArrowheads="1" noChangeShapeType="1" noTextEdit="1"/>
          </p:cNvSpPr>
          <p:nvPr/>
        </p:nvSpPr>
        <p:spPr bwMode="auto">
          <a:xfrm rot="21387426">
            <a:off x="7981059" y="5248556"/>
            <a:ext cx="408960" cy="117626"/>
          </a:xfrm>
          <a:prstGeom prst="rect">
            <a:avLst/>
          </a:prstGeom>
          <a:scene3d>
            <a:camera prst="perspectiveHeroicExtremeLeftFacing">
              <a:rot lat="487347" lon="1200000" rev="21425485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39,811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건</a:t>
            </a:r>
          </a:p>
        </p:txBody>
      </p:sp>
      <p:sp>
        <p:nvSpPr>
          <p:cNvPr id="71" name="WordArt 60"/>
          <p:cNvSpPr>
            <a:spLocks noChangeArrowheads="1" noChangeShapeType="1" noTextEdit="1"/>
          </p:cNvSpPr>
          <p:nvPr/>
        </p:nvSpPr>
        <p:spPr bwMode="auto">
          <a:xfrm rot="21387426">
            <a:off x="8511081" y="5211286"/>
            <a:ext cx="408960" cy="117626"/>
          </a:xfrm>
          <a:prstGeom prst="rect">
            <a:avLst/>
          </a:prstGeom>
          <a:scene3d>
            <a:camera prst="perspectiveHeroicExtremeLeftFacing">
              <a:rot lat="487347" lon="1200000" rev="21425485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35,167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건</a:t>
            </a:r>
          </a:p>
        </p:txBody>
      </p:sp>
      <p:sp>
        <p:nvSpPr>
          <p:cNvPr id="72" name="WordArt 60"/>
          <p:cNvSpPr>
            <a:spLocks noChangeArrowheads="1" noChangeShapeType="1" noTextEdit="1"/>
          </p:cNvSpPr>
          <p:nvPr/>
        </p:nvSpPr>
        <p:spPr bwMode="auto">
          <a:xfrm rot="21387426">
            <a:off x="8831696" y="4766371"/>
            <a:ext cx="674963" cy="126375"/>
          </a:xfrm>
          <a:prstGeom prst="rect">
            <a:avLst/>
          </a:prstGeom>
          <a:scene3d>
            <a:camera prst="perspectiveHeroicExtremeLeftFacing">
              <a:rot lat="487347" lon="1200000" rev="21425485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+mn-ea"/>
              </a:rPr>
              <a:t>54,832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latin typeface="+mn-ea"/>
              </a:rPr>
              <a:t>건</a:t>
            </a:r>
          </a:p>
        </p:txBody>
      </p:sp>
      <p:sp>
        <p:nvSpPr>
          <p:cNvPr id="73" name="WordArt 60"/>
          <p:cNvSpPr>
            <a:spLocks noChangeArrowheads="1" noChangeShapeType="1" noTextEdit="1"/>
          </p:cNvSpPr>
          <p:nvPr/>
        </p:nvSpPr>
        <p:spPr bwMode="auto">
          <a:xfrm>
            <a:off x="7054505" y="6088496"/>
            <a:ext cx="323689" cy="944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2006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년</a:t>
            </a:r>
          </a:p>
        </p:txBody>
      </p:sp>
      <p:sp>
        <p:nvSpPr>
          <p:cNvPr id="74" name="WordArt 60"/>
          <p:cNvSpPr>
            <a:spLocks noChangeArrowheads="1" noChangeShapeType="1" noTextEdit="1"/>
          </p:cNvSpPr>
          <p:nvPr/>
        </p:nvSpPr>
        <p:spPr bwMode="auto">
          <a:xfrm>
            <a:off x="7576281" y="6088495"/>
            <a:ext cx="323689" cy="944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2007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년</a:t>
            </a:r>
          </a:p>
        </p:txBody>
      </p:sp>
      <p:sp>
        <p:nvSpPr>
          <p:cNvPr id="75" name="WordArt 60"/>
          <p:cNvSpPr>
            <a:spLocks noChangeArrowheads="1" noChangeShapeType="1" noTextEdit="1"/>
          </p:cNvSpPr>
          <p:nvPr/>
        </p:nvSpPr>
        <p:spPr bwMode="auto">
          <a:xfrm>
            <a:off x="8098058" y="6088495"/>
            <a:ext cx="323689" cy="944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2008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년</a:t>
            </a:r>
          </a:p>
        </p:txBody>
      </p:sp>
      <p:sp>
        <p:nvSpPr>
          <p:cNvPr id="76" name="WordArt 60"/>
          <p:cNvSpPr>
            <a:spLocks noChangeArrowheads="1" noChangeShapeType="1" noTextEdit="1"/>
          </p:cNvSpPr>
          <p:nvPr/>
        </p:nvSpPr>
        <p:spPr bwMode="auto">
          <a:xfrm>
            <a:off x="8619834" y="6088495"/>
            <a:ext cx="323689" cy="944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2009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년</a:t>
            </a:r>
          </a:p>
        </p:txBody>
      </p:sp>
      <p:sp>
        <p:nvSpPr>
          <p:cNvPr id="77" name="WordArt 60"/>
          <p:cNvSpPr>
            <a:spLocks noChangeArrowheads="1" noChangeShapeType="1" noTextEdit="1"/>
          </p:cNvSpPr>
          <p:nvPr/>
        </p:nvSpPr>
        <p:spPr bwMode="auto">
          <a:xfrm>
            <a:off x="9141609" y="6088495"/>
            <a:ext cx="323689" cy="944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latinLnBrk="0">
              <a:defRPr/>
            </a:pPr>
            <a:r>
              <a:rPr lang="en-US" altLang="ko-KR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2010</a:t>
            </a:r>
            <a:r>
              <a:rPr lang="ko-KR" altLang="en-US" sz="2000" kern="10" spc="-36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+mn-ea"/>
              </a:rPr>
              <a:t>년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2163446" y="5752466"/>
            <a:ext cx="2062157" cy="36639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tIns="0" bIns="0" anchor="ctr"/>
          <a:lstStyle/>
          <a:p>
            <a:pPr algn="ctr" latinLnBrk="0">
              <a:defRPr/>
            </a:pPr>
            <a:r>
              <a:rPr lang="ko-KR" altLang="en-US" sz="1200" b="1" kern="0" dirty="0">
                <a:latin typeface="HY헤드라인M" pitchFamily="18" charset="-127"/>
                <a:ea typeface="HY헤드라인M" pitchFamily="18" charset="-127"/>
              </a:rPr>
              <a:t>개인정보 유출 경로 다양화</a:t>
            </a:r>
          </a:p>
        </p:txBody>
      </p:sp>
      <p:sp>
        <p:nvSpPr>
          <p:cNvPr id="79" name="직사각형 78"/>
          <p:cNvSpPr/>
          <p:nvPr/>
        </p:nvSpPr>
        <p:spPr bwMode="auto">
          <a:xfrm>
            <a:off x="4393884" y="5752466"/>
            <a:ext cx="2062157" cy="36639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tIns="0" bIns="0" anchor="ctr"/>
          <a:lstStyle/>
          <a:p>
            <a:pPr algn="ctr" latinLnBrk="0">
              <a:defRPr/>
            </a:pPr>
            <a:r>
              <a:rPr lang="ko-KR" altLang="en-US" sz="1200" b="1" kern="0" dirty="0">
                <a:latin typeface="HY헤드라인M" pitchFamily="18" charset="-127"/>
                <a:ea typeface="HY헤드라인M" pitchFamily="18" charset="-127"/>
              </a:rPr>
              <a:t>복잡한 개인정보 가치사슬</a:t>
            </a:r>
          </a:p>
        </p:txBody>
      </p:sp>
      <p:sp>
        <p:nvSpPr>
          <p:cNvPr id="80" name="직사각형 79"/>
          <p:cNvSpPr/>
          <p:nvPr/>
        </p:nvSpPr>
        <p:spPr bwMode="auto">
          <a:xfrm>
            <a:off x="2163446" y="5033329"/>
            <a:ext cx="2062157" cy="36538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tIns="0" bIns="0" anchor="ctr"/>
          <a:lstStyle/>
          <a:p>
            <a:pPr algn="ctr" latinLnBrk="0">
              <a:defRPr/>
            </a:pPr>
            <a:r>
              <a:rPr lang="ko-KR" altLang="en-US" sz="1200" b="1" kern="0" dirty="0">
                <a:latin typeface="HY헤드라인M" pitchFamily="18" charset="-127"/>
                <a:ea typeface="HY헤드라인M" pitchFamily="18" charset="-127"/>
              </a:rPr>
              <a:t>개인정보에 대한 의존도 증가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4393884" y="5033329"/>
            <a:ext cx="2062157" cy="36538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tIns="0" bIns="0" anchor="ctr"/>
          <a:lstStyle/>
          <a:p>
            <a:pPr algn="ctr" latinLnBrk="0">
              <a:defRPr/>
            </a:pPr>
            <a:r>
              <a:rPr lang="ko-KR" altLang="en-US" sz="1200" b="1" kern="0" dirty="0">
                <a:latin typeface="HY헤드라인M" pitchFamily="18" charset="-127"/>
                <a:ea typeface="HY헤드라인M" pitchFamily="18" charset="-127"/>
              </a:rPr>
              <a:t>개인정보 취급자 증가</a:t>
            </a:r>
          </a:p>
        </p:txBody>
      </p:sp>
      <p:sp>
        <p:nvSpPr>
          <p:cNvPr id="82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침해사고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83" name="그룹 82"/>
          <p:cNvGrpSpPr/>
          <p:nvPr/>
        </p:nvGrpSpPr>
        <p:grpSpPr>
          <a:xfrm>
            <a:off x="2128118" y="2389908"/>
            <a:ext cx="767483" cy="288750"/>
            <a:chOff x="3104889" y="5321972"/>
            <a:chExt cx="1781278" cy="270005"/>
          </a:xfrm>
          <a:solidFill>
            <a:schemeClr val="bg1">
              <a:lumMod val="75000"/>
            </a:schemeClr>
          </a:solidFill>
        </p:grpSpPr>
        <p:sp>
          <p:nvSpPr>
            <p:cNvPr id="84" name="AutoShape 141"/>
            <p:cNvSpPr>
              <a:spLocks noChangeArrowheads="1"/>
            </p:cNvSpPr>
            <p:nvPr/>
          </p:nvSpPr>
          <p:spPr bwMode="auto">
            <a:xfrm>
              <a:off x="3114675" y="5346819"/>
              <a:ext cx="1771492" cy="242375"/>
            </a:xfrm>
            <a:prstGeom prst="roundRect">
              <a:avLst>
                <a:gd name="adj" fmla="val 29806"/>
              </a:avLst>
            </a:prstGeom>
            <a:grpFill/>
            <a:ln>
              <a:noFill/>
            </a:ln>
          </p:spPr>
          <p:txBody>
            <a:bodyPr vert="eaVert" wrap="none" anchor="ctr"/>
            <a:lstStyle/>
            <a:p>
              <a:endParaRPr lang="ko-KR" altLang="ko-KR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5" name="직사각형 84"/>
            <p:cNvSpPr>
              <a:spLocks noChangeArrowheads="1"/>
            </p:cNvSpPr>
            <p:nvPr/>
          </p:nvSpPr>
          <p:spPr bwMode="auto">
            <a:xfrm>
              <a:off x="3104889" y="5321972"/>
              <a:ext cx="1778839" cy="27000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>
                  <a:latin typeface="HY헤드라인M" pitchFamily="18" charset="-127"/>
                  <a:ea typeface="HY헤드라인M" pitchFamily="18" charset="-127"/>
                </a:rPr>
                <a:t>사고대상</a:t>
              </a:r>
              <a:endParaRPr lang="en-US" altLang="ko-KR" sz="10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2128118" y="3539840"/>
            <a:ext cx="767483" cy="288750"/>
            <a:chOff x="3104889" y="5321979"/>
            <a:chExt cx="1781278" cy="270005"/>
          </a:xfrm>
          <a:solidFill>
            <a:schemeClr val="bg1">
              <a:lumMod val="75000"/>
            </a:schemeClr>
          </a:solidFill>
        </p:grpSpPr>
        <p:sp>
          <p:nvSpPr>
            <p:cNvPr id="90" name="AutoShape 141"/>
            <p:cNvSpPr>
              <a:spLocks noChangeArrowheads="1"/>
            </p:cNvSpPr>
            <p:nvPr/>
          </p:nvSpPr>
          <p:spPr bwMode="auto">
            <a:xfrm>
              <a:off x="3114675" y="5346819"/>
              <a:ext cx="1771492" cy="242375"/>
            </a:xfrm>
            <a:prstGeom prst="roundRect">
              <a:avLst>
                <a:gd name="adj" fmla="val 29806"/>
              </a:avLst>
            </a:prstGeom>
            <a:grpFill/>
            <a:ln>
              <a:noFill/>
            </a:ln>
          </p:spPr>
          <p:txBody>
            <a:bodyPr vert="eaVert" wrap="none" anchor="ctr"/>
            <a:lstStyle/>
            <a:p>
              <a:endParaRPr lang="ko-KR" altLang="ko-KR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91" name="직사각형 90"/>
            <p:cNvSpPr>
              <a:spLocks noChangeArrowheads="1"/>
            </p:cNvSpPr>
            <p:nvPr/>
          </p:nvSpPr>
          <p:spPr bwMode="auto">
            <a:xfrm>
              <a:off x="3104889" y="5321979"/>
              <a:ext cx="1778839" cy="27000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>
                  <a:latin typeface="HY헤드라인M" pitchFamily="18" charset="-127"/>
                  <a:ea typeface="HY헤드라인M" pitchFamily="18" charset="-127"/>
                </a:rPr>
                <a:t>사고원인</a:t>
              </a:r>
              <a:endParaRPr lang="en-US" altLang="ko-KR" sz="10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86" name="직사각형 85"/>
          <p:cNvSpPr/>
          <p:nvPr/>
        </p:nvSpPr>
        <p:spPr bwMode="auto">
          <a:xfrm>
            <a:off x="8303561" y="3480317"/>
            <a:ext cx="603374" cy="3497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marL="87313" indent="-87313" algn="ctr">
              <a:defRPr/>
            </a:pPr>
            <a:r>
              <a:rPr lang="en-US" altLang="ko-KR" sz="900" dirty="0">
                <a:latin typeface="HY헤드라인M" pitchFamily="18" charset="-127"/>
                <a:ea typeface="HY헤드라인M" pitchFamily="18" charset="-127"/>
              </a:rPr>
              <a:t>DB</a:t>
            </a: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 보호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  <a:p>
            <a:pPr marL="87313" indent="-87313" algn="ctr">
              <a:defRPr/>
            </a:pPr>
            <a:r>
              <a:rPr lang="ko-KR" altLang="en-US" sz="900" dirty="0">
                <a:latin typeface="HY헤드라인M" pitchFamily="18" charset="-127"/>
                <a:ea typeface="HY헤드라인M" pitchFamily="18" charset="-127"/>
              </a:rPr>
              <a:t>조치 미흡</a:t>
            </a:r>
            <a:endParaRPr lang="en-US" altLang="ko-KR" sz="9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25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침해사고</a:t>
            </a: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23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2013</a:t>
            </a:r>
            <a:r>
              <a:rPr lang="ko-KR" altLang="en-US" sz="23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475038" y="2562860"/>
            <a:ext cx="3289300" cy="323850"/>
          </a:xfrm>
          <a:prstGeom prst="homePlate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72000" tIns="72000" rIns="72000" bIns="72000" anchor="ctr"/>
          <a:lstStyle/>
          <a:p>
            <a:pPr algn="just" defTabSz="649288">
              <a:buClr>
                <a:srgbClr val="C0C0C0"/>
              </a:buClr>
              <a:defRPr/>
            </a:pP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현대캐피탈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175</a:t>
            </a: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만건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개인정보 유출</a:t>
            </a:r>
            <a:endParaRPr lang="en-US" altLang="ko-KR" sz="1200" b="1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2940050" y="2283460"/>
            <a:ext cx="0" cy="3951288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아래쪽 화살표 19"/>
          <p:cNvSpPr/>
          <p:nvPr/>
        </p:nvSpPr>
        <p:spPr>
          <a:xfrm>
            <a:off x="2012950" y="2991485"/>
            <a:ext cx="647700" cy="262413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21" name="직선 연결선 20"/>
          <p:cNvCxnSpPr/>
          <p:nvPr/>
        </p:nvCxnSpPr>
        <p:spPr>
          <a:xfrm>
            <a:off x="2771776" y="2283460"/>
            <a:ext cx="320675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2771776" y="6234748"/>
            <a:ext cx="320675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2771776" y="5375910"/>
            <a:ext cx="320675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2771776" y="4777423"/>
            <a:ext cx="320675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2771776" y="4190048"/>
            <a:ext cx="320675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2771776" y="3293110"/>
            <a:ext cx="320675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2771776" y="2726373"/>
            <a:ext cx="320675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218"/>
          <p:cNvSpPr txBox="1">
            <a:spLocks noChangeArrowheads="1"/>
          </p:cNvSpPr>
          <p:nvPr/>
        </p:nvSpPr>
        <p:spPr bwMode="auto">
          <a:xfrm>
            <a:off x="2641600" y="2011999"/>
            <a:ext cx="65274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2013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年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53"/>
          <p:cNvSpPr txBox="1">
            <a:spLocks noChangeArrowheads="1"/>
          </p:cNvSpPr>
          <p:nvPr/>
        </p:nvSpPr>
        <p:spPr bwMode="auto">
          <a:xfrm>
            <a:off x="3057525" y="2594610"/>
            <a:ext cx="4074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 b="1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月</a:t>
            </a:r>
          </a:p>
        </p:txBody>
      </p:sp>
      <p:sp>
        <p:nvSpPr>
          <p:cNvPr id="30" name="TextBox 54"/>
          <p:cNvSpPr txBox="1">
            <a:spLocks noChangeArrowheads="1"/>
          </p:cNvSpPr>
          <p:nvPr/>
        </p:nvSpPr>
        <p:spPr bwMode="auto">
          <a:xfrm>
            <a:off x="3057525" y="3162935"/>
            <a:ext cx="4074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 b="1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100" b="1">
                <a:latin typeface="맑은 고딕" pitchFamily="50" charset="-127"/>
                <a:ea typeface="맑은 고딕" pitchFamily="50" charset="-127"/>
              </a:rPr>
              <a:t>月</a:t>
            </a:r>
          </a:p>
        </p:txBody>
      </p:sp>
      <p:sp>
        <p:nvSpPr>
          <p:cNvPr id="31" name="TextBox 55"/>
          <p:cNvSpPr txBox="1">
            <a:spLocks noChangeArrowheads="1"/>
          </p:cNvSpPr>
          <p:nvPr/>
        </p:nvSpPr>
        <p:spPr bwMode="auto">
          <a:xfrm>
            <a:off x="3057525" y="4059873"/>
            <a:ext cx="4074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 b="1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100" b="1">
                <a:latin typeface="맑은 고딕" pitchFamily="50" charset="-127"/>
                <a:ea typeface="맑은 고딕" pitchFamily="50" charset="-127"/>
              </a:rPr>
              <a:t>月</a:t>
            </a:r>
          </a:p>
        </p:txBody>
      </p:sp>
      <p:sp>
        <p:nvSpPr>
          <p:cNvPr id="32" name="TextBox 56"/>
          <p:cNvSpPr txBox="1">
            <a:spLocks noChangeArrowheads="1"/>
          </p:cNvSpPr>
          <p:nvPr/>
        </p:nvSpPr>
        <p:spPr bwMode="auto">
          <a:xfrm>
            <a:off x="3057525" y="4647248"/>
            <a:ext cx="4074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 b="1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100" b="1">
                <a:latin typeface="맑은 고딕" pitchFamily="50" charset="-127"/>
                <a:ea typeface="맑은 고딕" pitchFamily="50" charset="-127"/>
              </a:rPr>
              <a:t>月</a:t>
            </a:r>
          </a:p>
        </p:txBody>
      </p:sp>
      <p:sp>
        <p:nvSpPr>
          <p:cNvPr id="33" name="TextBox 57"/>
          <p:cNvSpPr txBox="1">
            <a:spLocks noChangeArrowheads="1"/>
          </p:cNvSpPr>
          <p:nvPr/>
        </p:nvSpPr>
        <p:spPr bwMode="auto">
          <a:xfrm>
            <a:off x="3057525" y="5253673"/>
            <a:ext cx="4074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100" b="1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100" b="1">
                <a:latin typeface="맑은 고딕" pitchFamily="50" charset="-127"/>
                <a:ea typeface="맑은 고딕" pitchFamily="50" charset="-127"/>
              </a:rPr>
              <a:t>月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3475038" y="3137535"/>
            <a:ext cx="3289300" cy="325438"/>
          </a:xfrm>
          <a:prstGeom prst="homePlate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72000" tIns="72000" rIns="72000" bIns="72000" anchor="ctr"/>
          <a:lstStyle/>
          <a:p>
            <a:pPr algn="just" defTabSz="649288">
              <a:buClr>
                <a:srgbClr val="C0C0C0"/>
              </a:buClr>
              <a:defRPr/>
            </a:pP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리딩투자증권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만 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2,000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건 개인정보 유출</a:t>
            </a:r>
            <a:endParaRPr lang="en-US" altLang="ko-KR" sz="12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3475038" y="4002723"/>
            <a:ext cx="3289300" cy="323850"/>
          </a:xfrm>
          <a:prstGeom prst="homePlate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72000" tIns="72000" rIns="72000" bIns="72000" anchor="ctr"/>
          <a:lstStyle/>
          <a:p>
            <a:pPr algn="just" defTabSz="649288">
              <a:buClr>
                <a:srgbClr val="C0C0C0"/>
              </a:buClr>
              <a:defRPr/>
            </a:pP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SK</a:t>
            </a: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커뮤니케이션즈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3,500</a:t>
            </a: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만건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개인정보 유출</a:t>
            </a:r>
            <a:endParaRPr lang="en-US" altLang="ko-KR" sz="12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3475038" y="4613910"/>
            <a:ext cx="3289300" cy="323850"/>
          </a:xfrm>
          <a:prstGeom prst="homePlate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72000" tIns="72000" rIns="72000" bIns="72000" anchor="ctr"/>
          <a:lstStyle/>
          <a:p>
            <a:pPr algn="just" defTabSz="649288">
              <a:buClr>
                <a:srgbClr val="C0C0C0"/>
              </a:buClr>
              <a:defRPr/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한국 </a:t>
            </a: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엡손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35</a:t>
            </a: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만건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개인정보 유출</a:t>
            </a: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3475038" y="5226685"/>
            <a:ext cx="3289300" cy="323850"/>
          </a:xfrm>
          <a:prstGeom prst="homePlate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72000" tIns="72000" rIns="72000" bIns="72000" anchor="ctr"/>
          <a:lstStyle/>
          <a:p>
            <a:pPr algn="just" defTabSz="649288">
              <a:buClr>
                <a:srgbClr val="C0C0C0"/>
              </a:buClr>
              <a:defRPr/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삼성카드 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80</a:t>
            </a: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만건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개인정보 유출</a:t>
            </a: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3475038" y="5634673"/>
            <a:ext cx="3289300" cy="323850"/>
          </a:xfrm>
          <a:prstGeom prst="homePlate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72000" tIns="72000" rIns="72000" bIns="72000" anchor="ctr"/>
          <a:lstStyle/>
          <a:p>
            <a:pPr algn="just" defTabSz="649288">
              <a:buClr>
                <a:srgbClr val="C0C0C0"/>
              </a:buClr>
              <a:defRPr/>
            </a:pP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하나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SK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카드 </a:t>
            </a:r>
            <a:r>
              <a:rPr lang="en-US" altLang="ko-KR" sz="1200" b="1" dirty="0"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1200" b="1" dirty="0" err="1">
                <a:latin typeface="HY헤드라인M" pitchFamily="18" charset="-127"/>
                <a:ea typeface="HY헤드라인M" pitchFamily="18" charset="-127"/>
              </a:rPr>
              <a:t>만건</a:t>
            </a:r>
            <a:r>
              <a:rPr lang="ko-KR" altLang="en-US" sz="1200" b="1" dirty="0">
                <a:latin typeface="HY헤드라인M" pitchFamily="18" charset="-127"/>
                <a:ea typeface="HY헤드라인M" pitchFamily="18" charset="-127"/>
              </a:rPr>
              <a:t> 개인정보 유출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32602" y="2183130"/>
            <a:ext cx="3268134" cy="2461543"/>
          </a:xfrm>
          <a:prstGeom prst="roundRect">
            <a:avLst>
              <a:gd name="adj" fmla="val 653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>
              <a:lnSpc>
                <a:spcPts val="2000"/>
              </a:lnSpc>
              <a:spcBef>
                <a:spcPts val="600"/>
              </a:spcBef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2013</a:t>
            </a:r>
            <a:r>
              <a:rPr lang="ko-KR" altLang="en-US" sz="12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년에 </a:t>
            </a: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발생한 유출사고로 현재까지 개인정보 유출 누적건수는 약 </a:t>
            </a:r>
            <a:r>
              <a:rPr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3,800</a:t>
            </a:r>
            <a:r>
              <a:rPr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만건이며</a:t>
            </a:r>
            <a:r>
              <a:rPr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</a:p>
          <a:p>
            <a:pPr>
              <a:lnSpc>
                <a:spcPts val="2000"/>
              </a:lnSpc>
              <a:spcBef>
                <a:spcPts val="600"/>
              </a:spcBef>
              <a:defRPr/>
            </a:pP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인터넷을 사용하지 않는 영</a:t>
            </a:r>
            <a:r>
              <a:rPr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유아와 노년층을 제외하면 실질적으로 인터넷을 사용하는 모든 국내 이용자들의 개인정보가 유출된 상황임</a:t>
            </a:r>
            <a:endParaRPr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ts val="2000"/>
              </a:lnSpc>
              <a:spcBef>
                <a:spcPts val="600"/>
              </a:spcBef>
              <a:defRPr/>
            </a:pPr>
            <a:r>
              <a:rPr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경찰청 발표 자료 </a:t>
            </a:r>
            <a:r>
              <a:rPr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lang="ko-KR" altLang="en-US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32603" y="4782504"/>
            <a:ext cx="3268130" cy="1404937"/>
          </a:xfrm>
          <a:prstGeom prst="roundRect">
            <a:avLst>
              <a:gd name="adj" fmla="val 1124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>
              <a:lnSpc>
                <a:spcPts val="2000"/>
              </a:lnSpc>
              <a:spcBef>
                <a:spcPts val="600"/>
              </a:spcBef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개인정보 유출사고 발생 시 </a:t>
            </a:r>
            <a:r>
              <a:rPr lang="ko-KR" altLang="en-US" sz="16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기업이 충분한 보호조치의무를 다 했는지를 입증</a:t>
            </a:r>
            <a:r>
              <a:rPr lang="ko-KR" altLang="en-US" sz="1600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하는 것이 사고대응의 핵심</a:t>
            </a:r>
          </a:p>
        </p:txBody>
      </p:sp>
      <p:sp>
        <p:nvSpPr>
          <p:cNvPr id="42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침해사고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974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개인정보의 대규모 유출사고 사례</a:t>
            </a: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(1)</a:t>
            </a: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18804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40"/>
          <p:cNvGrpSpPr>
            <a:grpSpLocks/>
          </p:cNvGrpSpPr>
          <p:nvPr/>
        </p:nvGrpSpPr>
        <p:grpSpPr bwMode="auto">
          <a:xfrm>
            <a:off x="6532564" y="1997076"/>
            <a:ext cx="3640137" cy="4236401"/>
            <a:chOff x="4991972" y="1550988"/>
            <a:chExt cx="3959235" cy="4428222"/>
          </a:xfrm>
        </p:grpSpPr>
        <p:grpSp>
          <p:nvGrpSpPr>
            <p:cNvPr id="3" name="Group 55"/>
            <p:cNvGrpSpPr>
              <a:grpSpLocks/>
            </p:cNvGrpSpPr>
            <p:nvPr/>
          </p:nvGrpSpPr>
          <p:grpSpPr bwMode="auto">
            <a:xfrm>
              <a:off x="4991972" y="1550988"/>
              <a:ext cx="3959235" cy="4428222"/>
              <a:chOff x="-55" y="1661"/>
              <a:chExt cx="2323" cy="5874"/>
            </a:xfrm>
          </p:grpSpPr>
          <p:sp>
            <p:nvSpPr>
              <p:cNvPr id="85" name="AutoShape 56"/>
              <p:cNvSpPr>
                <a:spLocks noChangeArrowheads="1"/>
              </p:cNvSpPr>
              <p:nvPr/>
            </p:nvSpPr>
            <p:spPr bwMode="auto">
              <a:xfrm>
                <a:off x="-55" y="1661"/>
                <a:ext cx="2323" cy="5874"/>
              </a:xfrm>
              <a:prstGeom prst="roundRect">
                <a:avLst>
                  <a:gd name="adj" fmla="val 5431"/>
                </a:avLst>
              </a:prstGeom>
              <a:gradFill rotWithShape="1">
                <a:gsLst>
                  <a:gs pos="0">
                    <a:srgbClr val="003366"/>
                  </a:gs>
                  <a:gs pos="50000">
                    <a:srgbClr val="004F9E"/>
                  </a:gs>
                  <a:gs pos="100000">
                    <a:srgbClr val="003366"/>
                  </a:gs>
                </a:gsLst>
                <a:lin ang="0" scaled="1"/>
              </a:gradFill>
              <a:ln w="28575" algn="ctr">
                <a:noFill/>
                <a:round/>
                <a:headEnd/>
                <a:tailEnd/>
              </a:ln>
              <a:effectLst>
                <a:prstShdw prst="shdw17" dist="12700" dir="16200000">
                  <a:srgbClr val="008080">
                    <a:alpha val="50000"/>
                  </a:srgbClr>
                </a:prstShdw>
              </a:effectLst>
            </p:spPr>
            <p:txBody>
              <a:bodyPr rot="10800000" wrap="none" anchor="ctr"/>
              <a:lstStyle/>
              <a:p>
                <a:endParaRPr lang="ko-KR" altLang="en-US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AutoShape 57"/>
              <p:cNvSpPr>
                <a:spLocks noChangeArrowheads="1"/>
              </p:cNvSpPr>
              <p:nvPr/>
            </p:nvSpPr>
            <p:spPr bwMode="auto">
              <a:xfrm>
                <a:off x="8" y="1668"/>
                <a:ext cx="2218" cy="15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alpha val="62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AutoShape 58"/>
              <p:cNvSpPr>
                <a:spLocks noChangeArrowheads="1"/>
              </p:cNvSpPr>
              <p:nvPr/>
            </p:nvSpPr>
            <p:spPr bwMode="auto">
              <a:xfrm>
                <a:off x="9" y="2115"/>
                <a:ext cx="2188" cy="5253"/>
              </a:xfrm>
              <a:prstGeom prst="roundRect">
                <a:avLst>
                  <a:gd name="adj" fmla="val 4444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F5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858585"/>
                </a:prstShdw>
              </a:effectLst>
            </p:spPr>
            <p:txBody>
              <a:bodyPr wrap="none" anchor="ctr"/>
              <a:lstStyle/>
              <a:p>
                <a:pPr algn="ctr"/>
                <a:endParaRPr lang="ko-KR" altLang="ko-KR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84" name="직사각형 83"/>
            <p:cNvSpPr/>
            <p:nvPr/>
          </p:nvSpPr>
          <p:spPr bwMode="auto">
            <a:xfrm>
              <a:off x="5043010" y="1973467"/>
              <a:ext cx="3779867" cy="37854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o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피해경로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lnSpc>
                  <a:spcPts val="2000"/>
                </a:lnSpc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1. </a:t>
              </a:r>
              <a:r>
                <a:rPr lang="ko-KR" altLang="en-US" sz="1200" u="sng" kern="0" dirty="0">
                  <a:latin typeface="HY헤드라인M" pitchFamily="18" charset="-127"/>
                  <a:ea typeface="HY헤드라인M" pitchFamily="18" charset="-127"/>
                </a:rPr>
                <a:t>공개용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알집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update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서버와 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P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업체 서버 해킹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lnSpc>
                  <a:spcPts val="2000"/>
                </a:lnSpc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2. SK</a:t>
              </a:r>
              <a:r>
                <a:rPr lang="ko-KR" altLang="en-US" sz="1200" kern="0" dirty="0" err="1">
                  <a:latin typeface="HY헤드라인M" pitchFamily="18" charset="-127"/>
                  <a:ea typeface="HY헤드라인M" pitchFamily="18" charset="-127"/>
                </a:rPr>
                <a:t>컴즈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직원이 </a:t>
              </a:r>
              <a:r>
                <a:rPr lang="ko-KR" altLang="en-US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공개용 알집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업데이트 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lnSpc>
                  <a:spcPts val="2000"/>
                </a:lnSpc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3.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알집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update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서버가 아닌 위장서버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(P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업체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로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lnSpc>
                  <a:spcPts val="2000"/>
                </a:lnSpc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 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유도해 </a:t>
              </a:r>
              <a:r>
                <a:rPr lang="en-US" altLang="ko-KR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PC</a:t>
              </a:r>
              <a:r>
                <a:rPr lang="ko-KR" altLang="en-US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에 악성코드를 설치</a:t>
              </a:r>
              <a:endParaRPr lang="en-US" altLang="ko-KR" sz="1200" kern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lnSpc>
                  <a:spcPts val="2000"/>
                </a:lnSpc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4. SK</a:t>
              </a:r>
              <a:r>
                <a:rPr lang="ko-KR" altLang="en-US" sz="1200" kern="0" dirty="0" err="1">
                  <a:latin typeface="HY헤드라인M" pitchFamily="18" charset="-127"/>
                  <a:ea typeface="HY헤드라인M" pitchFamily="18" charset="-127"/>
                </a:rPr>
                <a:t>컴즈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kern="0" dirty="0" err="1">
                  <a:latin typeface="HY헤드라인M" pitchFamily="18" charset="-127"/>
                  <a:ea typeface="HY헤드라인M" pitchFamily="18" charset="-127"/>
                </a:rPr>
                <a:t>사내망을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사용하는 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DB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서버관리자의 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lnSpc>
                  <a:spcPts val="2000"/>
                </a:lnSpc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  PC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를 포함한 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62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대를 </a:t>
              </a:r>
              <a:r>
                <a:rPr lang="ko-KR" altLang="en-US" sz="1200" kern="0" dirty="0" err="1">
                  <a:latin typeface="HY헤드라인M" pitchFamily="18" charset="-127"/>
                  <a:ea typeface="HY헤드라인M" pitchFamily="18" charset="-127"/>
                </a:rPr>
                <a:t>좀비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PC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로 만든 후 개인   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lnSpc>
                  <a:spcPts val="2000"/>
                </a:lnSpc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 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정보 유출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lnSpc>
                  <a:spcPts val="2000"/>
                </a:lnSpc>
                <a:buSzPct val="150000"/>
                <a:defRPr/>
              </a:pP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o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유출정보</a:t>
              </a:r>
            </a:p>
            <a:p>
              <a:pPr>
                <a:defRPr/>
              </a:pP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고객이름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주소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전화번호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주민번호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비밀번호 </a:t>
              </a:r>
              <a:endParaRPr lang="en-US" altLang="ko-KR" sz="1200" dirty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등 개인정보 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3500</a:t>
              </a:r>
              <a:r>
                <a:rPr lang="ko-KR" altLang="en-US" sz="1200" dirty="0" err="1">
                  <a:latin typeface="HY헤드라인M" pitchFamily="18" charset="-127"/>
                  <a:ea typeface="HY헤드라인M" pitchFamily="18" charset="-127"/>
                </a:rPr>
                <a:t>만건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추정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유출</a:t>
              </a:r>
            </a:p>
            <a:p>
              <a:pPr marL="0" lvl="1">
                <a:buSzPct val="150000"/>
                <a:defRPr/>
              </a:pP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o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시사점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업무용 개인</a:t>
              </a:r>
              <a:r>
                <a:rPr lang="en-US" altLang="ko-KR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PC </a:t>
              </a:r>
              <a:r>
                <a:rPr lang="ko-KR" altLang="en-US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보안관리 철저가 중요</a:t>
              </a:r>
              <a:endParaRPr lang="en-US" altLang="ko-KR" sz="1200" kern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불법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S/W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사용 금지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공개용 알집 사용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1400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88" name="Picture 2" descr="http://www.seoul.co.kr/img/upload/2011/08/12/SSI_201108120149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5651" y="2377440"/>
            <a:ext cx="4365625" cy="360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양쪽 모서리가 둥근 사각형 89"/>
          <p:cNvSpPr/>
          <p:nvPr/>
        </p:nvSpPr>
        <p:spPr bwMode="auto">
          <a:xfrm>
            <a:off x="2091690" y="1928495"/>
            <a:ext cx="4154488" cy="287338"/>
          </a:xfrm>
          <a:prstGeom prst="round2SameRect">
            <a:avLst>
              <a:gd name="adj1" fmla="val 39452"/>
              <a:gd name="adj2" fmla="val 0"/>
            </a:avLst>
          </a:prstGeom>
          <a:solidFill>
            <a:srgbClr val="5683BA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en-US" altLang="ko-KR" b="1" kern="0">
                <a:solidFill>
                  <a:srgbClr val="FFFFFF"/>
                </a:solidFill>
                <a:latin typeface="맑은 고딕"/>
                <a:ea typeface="맑은 고딕"/>
              </a:rPr>
              <a:t>SK</a:t>
            </a:r>
            <a:r>
              <a:rPr lang="ko-KR" altLang="en-US" b="1" kern="0">
                <a:solidFill>
                  <a:srgbClr val="FFFFFF"/>
                </a:solidFill>
                <a:latin typeface="맑은 고딕"/>
                <a:ea typeface="맑은 고딕"/>
              </a:rPr>
              <a:t>커뮤니케이션즈</a:t>
            </a:r>
            <a:endParaRPr lang="ko-KR" altLang="en-US" b="1" kern="0" dirty="0">
              <a:solidFill>
                <a:srgbClr val="FFFFFF"/>
              </a:solidFill>
              <a:latin typeface="맑은 고딕"/>
              <a:ea typeface="맑은 고딕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침해사고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4552954" y="6021389"/>
            <a:ext cx="2162175" cy="30003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just">
              <a:buSzPct val="150000"/>
            </a:pPr>
            <a:r>
              <a:rPr lang="ko-KR" altLang="en-US" sz="1050" b="1" dirty="0">
                <a:latin typeface="맑은 고딕" pitchFamily="50" charset="-127"/>
                <a:ea typeface="맑은 고딕" pitchFamily="50" charset="-127"/>
              </a:rPr>
              <a:t>□ 출처 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50" b="1" dirty="0">
                <a:latin typeface="맑은 고딕" pitchFamily="50" charset="-127"/>
                <a:ea typeface="맑은 고딕" pitchFamily="50" charset="-127"/>
              </a:rPr>
              <a:t>서울신문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(‘11. 8. 12.)</a:t>
            </a:r>
            <a:endParaRPr lang="ko-KR" altLang="en-US" sz="105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796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개인정보의 대규모 유출사고 사례</a:t>
            </a: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(2)</a:t>
            </a: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40"/>
          <p:cNvGrpSpPr>
            <a:grpSpLocks/>
          </p:cNvGrpSpPr>
          <p:nvPr/>
        </p:nvGrpSpPr>
        <p:grpSpPr bwMode="auto">
          <a:xfrm>
            <a:off x="6532564" y="1997076"/>
            <a:ext cx="3640137" cy="4236401"/>
            <a:chOff x="4991972" y="1550988"/>
            <a:chExt cx="3959235" cy="4428222"/>
          </a:xfrm>
        </p:grpSpPr>
        <p:grpSp>
          <p:nvGrpSpPr>
            <p:cNvPr id="3" name="Group 55"/>
            <p:cNvGrpSpPr>
              <a:grpSpLocks/>
            </p:cNvGrpSpPr>
            <p:nvPr/>
          </p:nvGrpSpPr>
          <p:grpSpPr bwMode="auto">
            <a:xfrm>
              <a:off x="4991972" y="1550988"/>
              <a:ext cx="3959235" cy="4428222"/>
              <a:chOff x="-55" y="1661"/>
              <a:chExt cx="2323" cy="5874"/>
            </a:xfrm>
          </p:grpSpPr>
          <p:sp>
            <p:nvSpPr>
              <p:cNvPr id="85" name="AutoShape 56"/>
              <p:cNvSpPr>
                <a:spLocks noChangeArrowheads="1"/>
              </p:cNvSpPr>
              <p:nvPr/>
            </p:nvSpPr>
            <p:spPr bwMode="auto">
              <a:xfrm>
                <a:off x="-55" y="1661"/>
                <a:ext cx="2323" cy="5874"/>
              </a:xfrm>
              <a:prstGeom prst="roundRect">
                <a:avLst>
                  <a:gd name="adj" fmla="val 5431"/>
                </a:avLst>
              </a:prstGeom>
              <a:gradFill rotWithShape="1">
                <a:gsLst>
                  <a:gs pos="0">
                    <a:srgbClr val="003366"/>
                  </a:gs>
                  <a:gs pos="50000">
                    <a:srgbClr val="004F9E"/>
                  </a:gs>
                  <a:gs pos="100000">
                    <a:srgbClr val="003366"/>
                  </a:gs>
                </a:gsLst>
                <a:lin ang="0" scaled="1"/>
              </a:gradFill>
              <a:ln w="28575" algn="ctr">
                <a:noFill/>
                <a:round/>
                <a:headEnd/>
                <a:tailEnd/>
              </a:ln>
              <a:effectLst>
                <a:prstShdw prst="shdw17" dist="12700" dir="16200000">
                  <a:srgbClr val="008080">
                    <a:alpha val="50000"/>
                  </a:srgbClr>
                </a:prstShdw>
              </a:effectLst>
            </p:spPr>
            <p:txBody>
              <a:bodyPr rot="10800000" wrap="none" anchor="ctr"/>
              <a:lstStyle/>
              <a:p>
                <a:endParaRPr lang="ko-KR" altLang="en-US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AutoShape 57"/>
              <p:cNvSpPr>
                <a:spLocks noChangeArrowheads="1"/>
              </p:cNvSpPr>
              <p:nvPr/>
            </p:nvSpPr>
            <p:spPr bwMode="auto">
              <a:xfrm>
                <a:off x="8" y="1668"/>
                <a:ext cx="2218" cy="15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alpha val="62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AutoShape 58"/>
              <p:cNvSpPr>
                <a:spLocks noChangeArrowheads="1"/>
              </p:cNvSpPr>
              <p:nvPr/>
            </p:nvSpPr>
            <p:spPr bwMode="auto">
              <a:xfrm>
                <a:off x="9" y="2115"/>
                <a:ext cx="2188" cy="5253"/>
              </a:xfrm>
              <a:prstGeom prst="roundRect">
                <a:avLst>
                  <a:gd name="adj" fmla="val 4444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F5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858585"/>
                </a:prstShdw>
              </a:effectLst>
            </p:spPr>
            <p:txBody>
              <a:bodyPr wrap="none" anchor="ctr"/>
              <a:lstStyle/>
              <a:p>
                <a:pPr algn="ctr"/>
                <a:endParaRPr lang="ko-KR" altLang="ko-KR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84" name="직사각형 83"/>
            <p:cNvSpPr/>
            <p:nvPr/>
          </p:nvSpPr>
          <p:spPr bwMode="auto">
            <a:xfrm>
              <a:off x="5043010" y="1973467"/>
              <a:ext cx="3779867" cy="35710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o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피해경로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1.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게시판에 일반 게시물로 속여 올린 </a:t>
              </a:r>
              <a:r>
                <a:rPr lang="ko-KR" altLang="en-US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악성</a:t>
              </a:r>
              <a:endParaRPr lang="en-US" altLang="ko-KR" sz="1200" kern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     </a:t>
              </a:r>
              <a:r>
                <a:rPr lang="ko-KR" altLang="en-US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코드를 사용자가 스스로 설치하도록 유인</a:t>
              </a:r>
              <a:endParaRPr lang="en-US" altLang="ko-KR" sz="1200" kern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2.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업무관리자와 퇴직자 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ID/PW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유출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3.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보조서버인 광고메일 발송서버와 정비내역 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  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조회서버에 침입한 후 화면 복사 또는 해킹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     프로그램 설치하여 고객정보 유출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o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유출정보</a:t>
              </a:r>
            </a:p>
            <a:p>
              <a:pPr>
                <a:defRPr/>
              </a:pP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  고객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43</a:t>
              </a:r>
              <a:r>
                <a:rPr lang="ko-KR" altLang="en-US" sz="1200" dirty="0" err="1">
                  <a:latin typeface="HY헤드라인M" pitchFamily="18" charset="-127"/>
                  <a:ea typeface="HY헤드라인M" pitchFamily="18" charset="-127"/>
                </a:rPr>
                <a:t>만명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 개인정보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이름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 err="1">
                  <a:latin typeface="HY헤드라인M" pitchFamily="18" charset="-127"/>
                  <a:ea typeface="HY헤드라인M" pitchFamily="18" charset="-127"/>
                </a:rPr>
                <a:t>이메일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주민번호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en-US" altLang="ko-KR" sz="1200" dirty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집주소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핸드폰 번호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신용등급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및 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만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3000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명 </a:t>
              </a:r>
              <a:endParaRPr lang="en-US" altLang="ko-KR" sz="1200" dirty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비밀번호  등</a:t>
              </a:r>
            </a:p>
            <a:p>
              <a:pPr marL="0" lvl="1">
                <a:buSzPct val="150000"/>
                <a:defRPr/>
              </a:pP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o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시사점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업무용 개인</a:t>
              </a:r>
              <a:r>
                <a:rPr lang="en-US" altLang="ko-KR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PC </a:t>
              </a:r>
              <a:r>
                <a:rPr lang="ko-KR" altLang="en-US" sz="1200" kern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보안관리 철저가 중요</a:t>
              </a:r>
              <a:endParaRPr lang="en-US" altLang="ko-KR" sz="1200" kern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-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불필요한 계정 삭제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   (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퇴직자 계정 공격에 이용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marL="0" lvl="1" algn="just">
                <a:buSzPct val="150000"/>
                <a:defRPr/>
              </a:pP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  - DB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암호화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게시판</a:t>
              </a:r>
              <a:r>
                <a:rPr lang="en-US" altLang="ko-KR" sz="1200" kern="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첨부파일 </a:t>
              </a:r>
              <a:r>
                <a:rPr lang="ko-KR" altLang="en-US" sz="1200" kern="0" dirty="0" err="1">
                  <a:latin typeface="HY헤드라인M" pitchFamily="18" charset="-127"/>
                  <a:ea typeface="HY헤드라인M" pitchFamily="18" charset="-127"/>
                </a:rPr>
                <a:t>필터링</a:t>
              </a:r>
              <a:r>
                <a:rPr lang="ko-KR" altLang="en-US" sz="1200" kern="0" dirty="0">
                  <a:latin typeface="HY헤드라인M" pitchFamily="18" charset="-127"/>
                  <a:ea typeface="HY헤드라인M" pitchFamily="18" charset="-127"/>
                </a:rPr>
                <a:t> 필요</a:t>
              </a:r>
              <a:endParaRPr lang="en-US" altLang="ko-KR" sz="1200" kern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90" name="양쪽 모서리가 둥근 사각형 89"/>
          <p:cNvSpPr/>
          <p:nvPr/>
        </p:nvSpPr>
        <p:spPr bwMode="auto">
          <a:xfrm>
            <a:off x="2091690" y="1928495"/>
            <a:ext cx="4154488" cy="287338"/>
          </a:xfrm>
          <a:prstGeom prst="round2SameRect">
            <a:avLst>
              <a:gd name="adj1" fmla="val 39452"/>
              <a:gd name="adj2" fmla="val 0"/>
            </a:avLst>
          </a:prstGeom>
          <a:solidFill>
            <a:srgbClr val="5683BA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b="1" kern="0">
                <a:solidFill>
                  <a:srgbClr val="FFFFFF"/>
                </a:solidFill>
                <a:latin typeface="맑은 고딕"/>
                <a:ea typeface="맑은 고딕"/>
              </a:rPr>
              <a:t>현대캐피탈</a:t>
            </a:r>
            <a:endParaRPr lang="ko-KR" altLang="en-US" b="1" kern="0" dirty="0">
              <a:solidFill>
                <a:srgbClr val="FFFFFF"/>
              </a:solidFill>
              <a:latin typeface="맑은 고딕"/>
              <a:ea typeface="맑은 고딕"/>
            </a:endParaRPr>
          </a:p>
        </p:txBody>
      </p:sp>
      <p:pic>
        <p:nvPicPr>
          <p:cNvPr id="17" name="Picture 17" descr="http://nimg.nate.com/orgImg/hk/2011/04/12/2011041160381_20110411185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1364" y="2360614"/>
            <a:ext cx="4408487" cy="36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침해사고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4552954" y="6021389"/>
            <a:ext cx="2162175" cy="30003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just">
              <a:buSzPct val="150000"/>
            </a:pPr>
            <a:r>
              <a:rPr lang="ko-KR" altLang="en-US" sz="1050" b="1" dirty="0">
                <a:latin typeface="맑은 고딕" pitchFamily="50" charset="-127"/>
                <a:ea typeface="맑은 고딕" pitchFamily="50" charset="-127"/>
              </a:rPr>
              <a:t>□ 출처 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50" b="1" dirty="0">
                <a:latin typeface="맑은 고딕" pitchFamily="50" charset="-127"/>
                <a:ea typeface="맑은 고딕" pitchFamily="50" charset="-127"/>
              </a:rPr>
              <a:t>한국경제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(‘11. 4. 12.)</a:t>
            </a:r>
            <a:endParaRPr lang="ko-KR" altLang="en-US" sz="105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26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82659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교육기관 개인정보 사고 사례 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(1)</a:t>
            </a:r>
          </a:p>
        </p:txBody>
      </p:sp>
      <p:sp>
        <p:nvSpPr>
          <p:cNvPr id="79937" name="AutoShape 65"/>
          <p:cNvSpPr>
            <a:spLocks noChangeArrowheads="1"/>
          </p:cNvSpPr>
          <p:nvPr/>
        </p:nvSpPr>
        <p:spPr bwMode="auto">
          <a:xfrm>
            <a:off x="1865313" y="1654177"/>
            <a:ext cx="8477250" cy="2562224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82669" name="Rectangle 7"/>
          <p:cNvSpPr>
            <a:spLocks noChangeArrowheads="1"/>
          </p:cNvSpPr>
          <p:nvPr/>
        </p:nvSpPr>
        <p:spPr bwMode="auto">
          <a:xfrm>
            <a:off x="1981200" y="1989139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Blip>
                <a:blip r:embed="rId4"/>
              </a:buBlip>
            </a:pPr>
            <a:endParaRPr lang="ko-KR" altLang="en-US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82671" name="AutoShape 15"/>
          <p:cNvSpPr>
            <a:spLocks noChangeArrowheads="1"/>
          </p:cNvSpPr>
          <p:nvPr/>
        </p:nvSpPr>
        <p:spPr bwMode="auto">
          <a:xfrm>
            <a:off x="2033588" y="1743077"/>
            <a:ext cx="4127500" cy="485775"/>
          </a:xfrm>
          <a:prstGeom prst="roundRect">
            <a:avLst>
              <a:gd name="adj" fmla="val 20236"/>
            </a:avLst>
          </a:prstGeom>
          <a:gradFill rotWithShape="0">
            <a:gsLst>
              <a:gs pos="0">
                <a:srgbClr val="0000FF"/>
              </a:gs>
              <a:gs pos="100000">
                <a:srgbClr val="66CCFF"/>
              </a:gs>
            </a:gsLst>
            <a:lin ang="2700000" scaled="1"/>
          </a:gradFill>
          <a:ln w="9525">
            <a:solidFill>
              <a:srgbClr val="0000FF"/>
            </a:solidFill>
            <a:round/>
            <a:headEnd/>
            <a:tailEnd/>
          </a:ln>
          <a:effectLst>
            <a:prstShdw prst="shdw17" dist="17961" dir="2700000">
              <a:srgbClr val="0000FF">
                <a:gamma/>
                <a:shade val="60000"/>
                <a:invGamma/>
              </a:srgbClr>
            </a:prstShdw>
          </a:effectLst>
        </p:spPr>
        <p:txBody>
          <a:bodyPr wrap="none" tIns="0" bIns="684000"/>
          <a:lstStyle/>
          <a:p>
            <a:pPr algn="ctr"/>
            <a:endParaRPr lang="ko-KR" alt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82672" name="AutoShape 16" descr="디지털컴퍼니"/>
          <p:cNvSpPr>
            <a:spLocks noChangeArrowheads="1"/>
          </p:cNvSpPr>
          <p:nvPr/>
        </p:nvSpPr>
        <p:spPr bwMode="auto">
          <a:xfrm>
            <a:off x="2033589" y="2082801"/>
            <a:ext cx="7991475" cy="797559"/>
          </a:xfrm>
          <a:prstGeom prst="roundRect">
            <a:avLst>
              <a:gd name="adj" fmla="val 4269"/>
            </a:avLst>
          </a:prstGeom>
          <a:blipFill dpi="0" rotWithShape="0">
            <a:blip r:embed="rId5" cstate="print"/>
            <a:srcRect/>
            <a:stretch>
              <a:fillRect/>
            </a:stretch>
          </a:blipFill>
          <a:ln w="1905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lIns="90000" tIns="288000"/>
          <a:lstStyle/>
          <a:p>
            <a:pPr marL="342900" indent="-342900"/>
            <a:endParaRPr lang="ko-KR" altLang="en-US" sz="3000" b="1">
              <a:solidFill>
                <a:srgbClr val="CC33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82673" name="Text Box 17"/>
          <p:cNvSpPr txBox="1">
            <a:spLocks noChangeArrowheads="1"/>
          </p:cNvSpPr>
          <p:nvPr/>
        </p:nvSpPr>
        <p:spPr bwMode="auto">
          <a:xfrm>
            <a:off x="2058988" y="1741489"/>
            <a:ext cx="4116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관리자 소홀에 의한 개인정보 유출</a:t>
            </a:r>
          </a:p>
        </p:txBody>
      </p:sp>
      <p:sp>
        <p:nvSpPr>
          <p:cNvPr id="582674" name="Rectangle 18"/>
          <p:cNvSpPr>
            <a:spLocks noChangeArrowheads="1"/>
          </p:cNvSpPr>
          <p:nvPr/>
        </p:nvSpPr>
        <p:spPr bwMode="auto">
          <a:xfrm>
            <a:off x="2051050" y="2160588"/>
            <a:ext cx="790733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o-KR" altLang="en-US" sz="1600" b="1" dirty="0">
                <a:latin typeface="HY헤드라인M" pitchFamily="18" charset="-127"/>
                <a:ea typeface="HY헤드라인M" pitchFamily="18" charset="-127"/>
              </a:rPr>
              <a:t>해당 게시물 담당자의 부주의에 의해 개인정보가 포함된 첨부파일의 개인정보가 유출</a:t>
            </a:r>
            <a:endParaRPr lang="en-US" altLang="ko-KR" sz="1600" b="1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2010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학교 홈페이지 게시판의 엑셀 첨부파일에 고교 입학생 합격자의 이름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주민등록번호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성적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출신중학교    등 정보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(262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노출</a:t>
            </a: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12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AutoShape 65"/>
          <p:cNvSpPr>
            <a:spLocks noChangeArrowheads="1"/>
          </p:cNvSpPr>
          <p:nvPr/>
        </p:nvSpPr>
        <p:spPr bwMode="auto">
          <a:xfrm>
            <a:off x="1865314" y="4394201"/>
            <a:ext cx="8455025" cy="215582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[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대응방안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기관측면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]</a:t>
            </a:r>
          </a:p>
          <a:p>
            <a:pPr>
              <a:lnSpc>
                <a:spcPct val="120000"/>
              </a:lnSpc>
            </a:pPr>
            <a:endParaRPr lang="en-US" altLang="ko-KR" sz="2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1.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관리자는 즉시 해당 페이지를 삭제하고 담당자에게 통보한다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2.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담당자는 해당 개인정보 일부를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“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*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”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처리하는 등의 조치를 취한다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3.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관련 게시물을 다시 정상적으로 올린다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8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첨부파일 노출유형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]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엑셀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한글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파워포인트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PDF, ZIP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등의 첨부파일을 통한 유출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엑셀의 경우 개인정보 필드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숨김처리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시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숨김취소를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통해 노출되고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br>
              <a:rPr lang="en-US" altLang="ko-KR" sz="1200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                    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그림파일 및 치환함수로 숨긴 경우 검색으로 노출됨</a:t>
            </a:r>
            <a:endParaRPr lang="ko-KR" altLang="en-US" sz="900" dirty="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침해사고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7" name="Group 43"/>
          <p:cNvGrpSpPr>
            <a:grpSpLocks/>
          </p:cNvGrpSpPr>
          <p:nvPr/>
        </p:nvGrpSpPr>
        <p:grpSpPr bwMode="auto">
          <a:xfrm>
            <a:off x="2476501" y="3822361"/>
            <a:ext cx="7091363" cy="317500"/>
            <a:chOff x="600" y="2673"/>
            <a:chExt cx="4467" cy="200"/>
          </a:xfrm>
        </p:grpSpPr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2574" y="2673"/>
              <a:ext cx="668" cy="195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</p:spPr>
          <p:txBody>
            <a:bodyPr wrap="none" lIns="96762" tIns="48381" rIns="96762" bIns="48381" anchor="ctr"/>
            <a:lstStyle/>
            <a:p>
              <a:pPr algn="ctr" defTabSz="968375"/>
              <a:r>
                <a:rPr lang="ko-KR" altLang="en-US" sz="1200" dirty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홈페이지</a:t>
              </a: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600" y="2673"/>
              <a:ext cx="774" cy="183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</p:spPr>
          <p:txBody>
            <a:bodyPr wrap="none" lIns="96762" tIns="48381" rIns="96762" bIns="48381" anchor="ctr"/>
            <a:lstStyle/>
            <a:p>
              <a:pPr algn="ctr" defTabSz="968375"/>
              <a:r>
                <a:rPr lang="ko-KR" altLang="en-US" sz="1200" dirty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홈페이지 관리자</a:t>
              </a:r>
            </a:p>
          </p:txBody>
        </p:sp>
        <p:sp>
          <p:nvSpPr>
            <p:cNvPr id="41" name="Rectangle 8"/>
            <p:cNvSpPr>
              <a:spLocks noChangeArrowheads="1"/>
            </p:cNvSpPr>
            <p:nvPr/>
          </p:nvSpPr>
          <p:spPr bwMode="auto">
            <a:xfrm>
              <a:off x="4399" y="2678"/>
              <a:ext cx="668" cy="195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</p:spPr>
          <p:txBody>
            <a:bodyPr wrap="none" lIns="96762" tIns="48381" rIns="96762" bIns="48381" anchor="ctr"/>
            <a:lstStyle/>
            <a:p>
              <a:pPr algn="ctr" defTabSz="968375"/>
              <a:r>
                <a:rPr lang="ko-KR" altLang="en-US" sz="1200" dirty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대외 </a:t>
              </a:r>
              <a:r>
                <a:rPr lang="ko-KR" altLang="en-US" sz="1200" dirty="0" err="1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접속자</a:t>
              </a:r>
              <a:endParaRPr lang="ko-KR" altLang="en-US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2695128" y="3177384"/>
            <a:ext cx="791468" cy="642937"/>
            <a:chOff x="3873500" y="1268413"/>
            <a:chExt cx="791468" cy="642937"/>
          </a:xfrm>
        </p:grpSpPr>
        <p:pic>
          <p:nvPicPr>
            <p:cNvPr id="43" name="Picture 10" descr="COMPAQ COMPUTE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3500" y="1268413"/>
              <a:ext cx="719138" cy="64293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237" descr="user business user woma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7231" y="1382637"/>
              <a:ext cx="317737" cy="49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" name="그룹 44"/>
          <p:cNvGrpSpPr/>
          <p:nvPr/>
        </p:nvGrpSpPr>
        <p:grpSpPr>
          <a:xfrm>
            <a:off x="5795153" y="3042977"/>
            <a:ext cx="617570" cy="750567"/>
            <a:chOff x="4649354" y="765175"/>
            <a:chExt cx="617570" cy="750567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49354" y="765175"/>
              <a:ext cx="616818" cy="625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10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4876" y="911010"/>
              <a:ext cx="432048" cy="604732"/>
            </a:xfrm>
            <a:prstGeom prst="rect">
              <a:avLst/>
            </a:prstGeom>
            <a:noFill/>
            <a:ln>
              <a:noFill/>
            </a:ln>
            <a:effectLst>
              <a:prstShdw prst="shdw18" dist="17961" dir="135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 cap="flat" cmpd="sng" algn="ctr">
                  <a:solidFill>
                    <a:srgbClr val="FF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</p:pic>
      </p:grpSp>
      <p:grpSp>
        <p:nvGrpSpPr>
          <p:cNvPr id="48" name="Group 443"/>
          <p:cNvGrpSpPr>
            <a:grpSpLocks/>
          </p:cNvGrpSpPr>
          <p:nvPr/>
        </p:nvGrpSpPr>
        <p:grpSpPr bwMode="auto">
          <a:xfrm>
            <a:off x="8611168" y="3230182"/>
            <a:ext cx="685232" cy="598486"/>
            <a:chOff x="172" y="3385"/>
            <a:chExt cx="385" cy="288"/>
          </a:xfrm>
        </p:grpSpPr>
        <p:pic>
          <p:nvPicPr>
            <p:cNvPr id="49" name="Picture 27" descr="C:\Windows\BricoPacks\Vista Inspirat\ObjectDock\LaST (ObjectDock)\LaST (Cobalt) My Computer.png"/>
            <p:cNvPicPr preferRelativeResize="0"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" y="3385"/>
              <a:ext cx="24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24" descr="user business user woman"/>
            <p:cNvPicPr preferRelativeResize="0"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" y="3407"/>
              <a:ext cx="204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3821906" y="3145102"/>
            <a:ext cx="1593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1F7A7A"/>
            </a:prstShdw>
          </a:effectLst>
        </p:spPr>
        <p:txBody>
          <a:bodyPr wrap="square" lIns="126000" tIns="0" bIns="0">
            <a:spAutoFit/>
          </a:bodyPr>
          <a:lstStyle/>
          <a:p>
            <a:r>
              <a:rPr lang="en-US" altLang="ko-KR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① </a:t>
            </a:r>
            <a:r>
              <a:rPr lang="ko-KR" altLang="en-US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엑셀 파일 업로드</a:t>
            </a:r>
            <a:endParaRPr lang="en-US" altLang="ko-KR" sz="1200" dirty="0">
              <a:solidFill>
                <a:schemeClr val="tx2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입학생 합격자 정보</a:t>
            </a:r>
            <a:r>
              <a:rPr lang="en-US" altLang="ko-KR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52" name="Line 14"/>
          <p:cNvSpPr>
            <a:spLocks noChangeShapeType="1"/>
          </p:cNvSpPr>
          <p:nvPr/>
        </p:nvSpPr>
        <p:spPr bwMode="auto">
          <a:xfrm>
            <a:off x="3749676" y="3547436"/>
            <a:ext cx="173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3" name="Text Box 13"/>
          <p:cNvSpPr txBox="1">
            <a:spLocks noChangeArrowheads="1"/>
          </p:cNvSpPr>
          <p:nvPr/>
        </p:nvSpPr>
        <p:spPr bwMode="auto">
          <a:xfrm>
            <a:off x="6679406" y="3535338"/>
            <a:ext cx="159385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1F7A7A"/>
            </a:prstShdw>
          </a:effectLst>
        </p:spPr>
        <p:txBody>
          <a:bodyPr wrap="square" lIns="126000" tIns="0" bIns="0">
            <a:spAutoFit/>
          </a:bodyPr>
          <a:lstStyle/>
          <a:p>
            <a:r>
              <a:rPr lang="en-US" altLang="ko-KR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③ </a:t>
            </a:r>
            <a:r>
              <a:rPr lang="ko-KR" altLang="en-US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합격자 정보 유출</a:t>
            </a:r>
            <a:r>
              <a:rPr lang="en-US" altLang="ko-KR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54" name="Line 14"/>
          <p:cNvSpPr>
            <a:spLocks noChangeShapeType="1"/>
          </p:cNvSpPr>
          <p:nvPr/>
        </p:nvSpPr>
        <p:spPr bwMode="auto">
          <a:xfrm>
            <a:off x="6740526" y="3756697"/>
            <a:ext cx="173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5" name="Line 14"/>
          <p:cNvSpPr>
            <a:spLocks noChangeShapeType="1"/>
          </p:cNvSpPr>
          <p:nvPr/>
        </p:nvSpPr>
        <p:spPr bwMode="auto">
          <a:xfrm flipH="1">
            <a:off x="6719094" y="3459532"/>
            <a:ext cx="173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6" name="Text Box 24"/>
          <p:cNvSpPr txBox="1">
            <a:spLocks noChangeArrowheads="1"/>
          </p:cNvSpPr>
          <p:nvPr/>
        </p:nvSpPr>
        <p:spPr bwMode="auto">
          <a:xfrm>
            <a:off x="6670676" y="3227757"/>
            <a:ext cx="194049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26000" tIns="0" bIns="0">
            <a:spAutoFit/>
          </a:bodyPr>
          <a:lstStyle/>
          <a:p>
            <a:r>
              <a:rPr lang="en-US" altLang="ko-KR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② </a:t>
            </a:r>
            <a:r>
              <a:rPr lang="ko-KR" altLang="en-US" sz="12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홈페이지 게시판 접속</a:t>
            </a:r>
          </a:p>
        </p:txBody>
      </p:sp>
    </p:spTree>
    <p:extLst>
      <p:ext uri="{BB962C8B-B14F-4D97-AF65-F5344CB8AC3E}">
        <p14:creationId xmlns:p14="http://schemas.microsoft.com/office/powerpoint/2010/main" xmlns="" val="196100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84707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교육기관 개인정보 사고 사례 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(2)</a:t>
            </a:r>
          </a:p>
        </p:txBody>
      </p:sp>
      <p:sp>
        <p:nvSpPr>
          <p:cNvPr id="79937" name="AutoShape 65"/>
          <p:cNvSpPr>
            <a:spLocks noChangeArrowheads="1"/>
          </p:cNvSpPr>
          <p:nvPr/>
        </p:nvSpPr>
        <p:spPr bwMode="auto">
          <a:xfrm>
            <a:off x="1865313" y="1654176"/>
            <a:ext cx="8477250" cy="3370263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84746" name="Rectangle 7"/>
          <p:cNvSpPr>
            <a:spLocks noChangeArrowheads="1"/>
          </p:cNvSpPr>
          <p:nvPr/>
        </p:nvSpPr>
        <p:spPr bwMode="auto">
          <a:xfrm>
            <a:off x="1981200" y="1989139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Blip>
                <a:blip r:embed="rId4"/>
              </a:buBlip>
            </a:pPr>
            <a:endParaRPr lang="ko-KR" altLang="en-US" sz="14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584757" name="Group 53"/>
          <p:cNvGrpSpPr>
            <a:grpSpLocks/>
          </p:cNvGrpSpPr>
          <p:nvPr/>
        </p:nvGrpSpPr>
        <p:grpSpPr bwMode="auto">
          <a:xfrm>
            <a:off x="2033589" y="1741489"/>
            <a:ext cx="7991475" cy="1152525"/>
            <a:chOff x="321" y="1097"/>
            <a:chExt cx="5034" cy="726"/>
          </a:xfrm>
        </p:grpSpPr>
        <p:sp>
          <p:nvSpPr>
            <p:cNvPr id="584748" name="AutoShape 44"/>
            <p:cNvSpPr>
              <a:spLocks noChangeArrowheads="1"/>
            </p:cNvSpPr>
            <p:nvPr/>
          </p:nvSpPr>
          <p:spPr bwMode="auto">
            <a:xfrm>
              <a:off x="321" y="1098"/>
              <a:ext cx="2600" cy="306"/>
            </a:xfrm>
            <a:prstGeom prst="roundRect">
              <a:avLst>
                <a:gd name="adj" fmla="val 20236"/>
              </a:avLst>
            </a:prstGeom>
            <a:gradFill rotWithShape="0">
              <a:gsLst>
                <a:gs pos="0">
                  <a:srgbClr val="0000FF"/>
                </a:gs>
                <a:gs pos="100000">
                  <a:srgbClr val="66CCFF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>
              <a:prstShdw prst="shdw17" dist="17961" dir="2700000">
                <a:srgbClr val="0000FF">
                  <a:gamma/>
                  <a:shade val="60000"/>
                  <a:invGamma/>
                </a:srgbClr>
              </a:prstShdw>
            </a:effectLst>
          </p:spPr>
          <p:txBody>
            <a:bodyPr wrap="none" tIns="0" bIns="684000"/>
            <a:lstStyle/>
            <a:p>
              <a:pPr algn="ctr"/>
              <a:endParaRPr lang="ko-KR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84749" name="AutoShape 45" descr="디지털컴퍼니"/>
            <p:cNvSpPr>
              <a:spLocks noChangeArrowheads="1"/>
            </p:cNvSpPr>
            <p:nvPr/>
          </p:nvSpPr>
          <p:spPr bwMode="auto">
            <a:xfrm>
              <a:off x="321" y="1312"/>
              <a:ext cx="5034" cy="511"/>
            </a:xfrm>
            <a:prstGeom prst="roundRect">
              <a:avLst>
                <a:gd name="adj" fmla="val 4269"/>
              </a:avLst>
            </a:prstGeom>
            <a:blipFill dpi="0" rotWithShape="0">
              <a:blip r:embed="rId5" cstate="print"/>
              <a:srcRect/>
              <a:stretch>
                <a:fillRect/>
              </a:stretch>
            </a:blipFill>
            <a:ln w="190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lIns="90000" tIns="288000"/>
            <a:lstStyle/>
            <a:p>
              <a:pPr marL="342900" indent="-342900"/>
              <a:endParaRPr lang="ko-KR" altLang="en-US" sz="3000" b="1">
                <a:solidFill>
                  <a:srgbClr val="CC33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84750" name="Text Box 46"/>
            <p:cNvSpPr txBox="1">
              <a:spLocks noChangeArrowheads="1"/>
            </p:cNvSpPr>
            <p:nvPr/>
          </p:nvSpPr>
          <p:spPr bwMode="auto">
            <a:xfrm>
              <a:off x="337" y="1097"/>
              <a:ext cx="25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ko-KR" altLang="en-US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보안취약점에 의한 개인정보 변조</a:t>
              </a:r>
            </a:p>
          </p:txBody>
        </p:sp>
      </p:grpSp>
      <p:sp>
        <p:nvSpPr>
          <p:cNvPr id="584751" name="Rectangle 47"/>
          <p:cNvSpPr>
            <a:spLocks noChangeArrowheads="1"/>
          </p:cNvSpPr>
          <p:nvPr/>
        </p:nvSpPr>
        <p:spPr bwMode="auto">
          <a:xfrm>
            <a:off x="2051050" y="2103438"/>
            <a:ext cx="7907338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 dirty="0">
                <a:latin typeface="HY헤드라인M" pitchFamily="18" charset="-127"/>
                <a:ea typeface="HY헤드라인M" pitchFamily="18" charset="-127"/>
              </a:rPr>
              <a:t>A</a:t>
            </a:r>
            <a:r>
              <a:rPr lang="ko-KR" altLang="en-US" sz="1600" b="1" dirty="0">
                <a:latin typeface="HY헤드라인M" pitchFamily="18" charset="-127"/>
                <a:ea typeface="HY헤드라인M" pitchFamily="18" charset="-127"/>
              </a:rPr>
              <a:t>대학교 전산망 해킹해 성적조작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정보시스템 구조 및 서버세션관리의 취약점을 활용하여 </a:t>
            </a:r>
            <a:r>
              <a:rPr lang="ko-KR" altLang="en-US" sz="1200" dirty="0" err="1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패킷감시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프로그램을 이용해 정보시스템 관리자의 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비밀번호를 빼낸 뒤 학생의 성적을 조작</a:t>
            </a:r>
          </a:p>
        </p:txBody>
      </p:sp>
      <p:sp>
        <p:nvSpPr>
          <p:cNvPr id="2" name="AutoShape 65"/>
          <p:cNvSpPr>
            <a:spLocks noChangeArrowheads="1"/>
          </p:cNvSpPr>
          <p:nvPr/>
        </p:nvSpPr>
        <p:spPr bwMode="auto">
          <a:xfrm>
            <a:off x="1857376" y="5124451"/>
            <a:ext cx="8499475" cy="138747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</p:spPr>
        <p:txBody>
          <a:bodyPr/>
          <a:lstStyle/>
          <a:p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[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대응방안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]</a:t>
            </a:r>
          </a:p>
          <a:p>
            <a:endParaRPr lang="en-US" altLang="ko-KR" sz="2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행정전자서명인증서 및 보안서버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(SSL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인증서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표준보안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API)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도입</a:t>
            </a:r>
          </a:p>
          <a:p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정보시스템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구축시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‘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교육연구기관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웹서버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보안취약점 대응가이드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’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준수</a:t>
            </a:r>
          </a:p>
          <a:p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사용자 중요정보 변환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텍스트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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바이너리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,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평문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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암호화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,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사용자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ID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암호화 처리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)</a:t>
            </a:r>
            <a:endParaRPr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권한관리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정보시스템 권한별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교직원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학생 등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로 분리하여 구축</a:t>
            </a:r>
          </a:p>
          <a:p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세션관리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서버세션에 사용자 세션을 추가하고 동일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ID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로 상이한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IP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로 로그인시 이전 접속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IP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차단 등</a:t>
            </a:r>
            <a:endParaRPr lang="ko-KR" altLang="en-US" sz="900" dirty="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84756" name="Rectangle 52"/>
          <p:cNvSpPr>
            <a:spLocks noChangeArrowheads="1"/>
          </p:cNvSpPr>
          <p:nvPr/>
        </p:nvSpPr>
        <p:spPr bwMode="auto">
          <a:xfrm>
            <a:off x="1524001" y="22965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584755" name="_x74114464" descr="EMB000000d8210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9627" b="6769"/>
          <a:stretch>
            <a:fillRect/>
          </a:stretch>
        </p:blipFill>
        <p:spPr bwMode="auto">
          <a:xfrm>
            <a:off x="3844637" y="2936501"/>
            <a:ext cx="4274127" cy="1972335"/>
          </a:xfrm>
          <a:prstGeom prst="rect">
            <a:avLst/>
          </a:prstGeom>
          <a:noFill/>
        </p:spPr>
      </p:pic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침해사고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92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3027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4" y="1116013"/>
            <a:ext cx="7894637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유형별 침해현황</a:t>
            </a:r>
          </a:p>
        </p:txBody>
      </p:sp>
      <p:sp>
        <p:nvSpPr>
          <p:cNvPr id="79937" name="AutoShape 65"/>
          <p:cNvSpPr>
            <a:spLocks noChangeArrowheads="1"/>
          </p:cNvSpPr>
          <p:nvPr/>
        </p:nvSpPr>
        <p:spPr bwMode="auto">
          <a:xfrm>
            <a:off x="1839188" y="1809842"/>
            <a:ext cx="8334375" cy="4322763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침해사고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/>
          </p:nvPr>
        </p:nvGraphicFramePr>
        <p:xfrm>
          <a:off x="2092037" y="2615756"/>
          <a:ext cx="4177149" cy="3057680"/>
        </p:xfrm>
        <a:graphic>
          <a:graphicData uri="http://schemas.openxmlformats.org/drawingml/2006/table">
            <a:tbl>
              <a:tblPr/>
              <a:tblGrid>
                <a:gridCol w="1974273"/>
                <a:gridCol w="550719"/>
                <a:gridCol w="550719"/>
                <a:gridCol w="550719"/>
                <a:gridCol w="550719"/>
              </a:tblGrid>
              <a:tr h="3822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2008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2009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</a:tr>
              <a:tr h="38221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smtClean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합계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39,811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35,167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54,832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122,215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221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개인정보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 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무단 수집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1,129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1,075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1,267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1,623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221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 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개인정보 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무단 이용제공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1,037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1,171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1,202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1,499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221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 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주민번호 등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 타인정보도용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10,148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6,303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10,137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67,094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221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 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회원탈퇴 또는 정정 요구 불응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949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680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826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662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221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 </a:t>
                      </a: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법적용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 불가 침해사례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24,144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23,893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38,414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38,172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221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1" i="0" u="none" strike="noStrike" baseline="0" smtClean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100" b="1" i="0" u="none" strike="noStrike" smtClean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기타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2,404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2,045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2,986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13,165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5434162" y="5814399"/>
            <a:ext cx="46590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□ 출처 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방송통신위원회 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한국인터넷진흥원 개인정보침해신고센터 접수자료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양쪽 모서리가 둥근 사각형 18"/>
          <p:cNvSpPr/>
          <p:nvPr/>
        </p:nvSpPr>
        <p:spPr bwMode="auto">
          <a:xfrm>
            <a:off x="2091690" y="2202870"/>
            <a:ext cx="4177492" cy="407802"/>
          </a:xfrm>
          <a:prstGeom prst="round2SameRect">
            <a:avLst>
              <a:gd name="adj1" fmla="val 39452"/>
              <a:gd name="adj2" fmla="val 0"/>
            </a:avLst>
          </a:prstGeom>
          <a:solidFill>
            <a:schemeClr val="tx2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tIns="0" anchor="ctr"/>
          <a:lstStyle/>
          <a:p>
            <a:pPr algn="ctr" latinLnBrk="0">
              <a:defRPr/>
            </a:pPr>
            <a:r>
              <a:rPr lang="ko-KR" altLang="en-US" sz="1600" b="1" kern="0">
                <a:solidFill>
                  <a:srgbClr val="FFFFFF"/>
                </a:solidFill>
                <a:latin typeface="맑은 고딕"/>
                <a:ea typeface="맑은 고딕"/>
              </a:rPr>
              <a:t>개인정보 침해신고 상담 건수</a:t>
            </a:r>
          </a:p>
        </p:txBody>
      </p:sp>
      <p:graphicFrame>
        <p:nvGraphicFramePr>
          <p:cNvPr id="20" name="차트 19"/>
          <p:cNvGraphicFramePr/>
          <p:nvPr/>
        </p:nvGraphicFramePr>
        <p:xfrm>
          <a:off x="6417686" y="2500745"/>
          <a:ext cx="3349770" cy="3190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직사각형 20"/>
          <p:cNvSpPr/>
          <p:nvPr/>
        </p:nvSpPr>
        <p:spPr bwMode="auto">
          <a:xfrm>
            <a:off x="7342909" y="3086766"/>
            <a:ext cx="1676222" cy="36538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tIns="0" bIns="0" anchor="ctr"/>
          <a:lstStyle/>
          <a:p>
            <a:pPr algn="ctr" latinLnBrk="0">
              <a:defRPr/>
            </a:pPr>
            <a:r>
              <a:rPr lang="en-US" altLang="ko-KR" sz="1200" b="1" kern="0">
                <a:latin typeface="HY헤드라인M" pitchFamily="18" charset="-127"/>
                <a:ea typeface="HY헤드라인M" pitchFamily="18" charset="-127"/>
              </a:rPr>
              <a:t>2011</a:t>
            </a:r>
            <a:r>
              <a:rPr lang="ko-KR" altLang="en-US" sz="1200" b="1" kern="0">
                <a:latin typeface="HY헤드라인M" pitchFamily="18" charset="-127"/>
                <a:ea typeface="HY헤드라인M" pitchFamily="18" charset="-127"/>
              </a:rPr>
              <a:t>년 급속히 증가</a:t>
            </a:r>
            <a:endParaRPr lang="ko-KR" altLang="en-US" sz="1200" b="1" kern="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55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683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침해사고시 파급효과 및 특성</a:t>
            </a:r>
          </a:p>
        </p:txBody>
      </p:sp>
      <p:sp>
        <p:nvSpPr>
          <p:cNvPr id="568327" name="Rectangle 7"/>
          <p:cNvSpPr>
            <a:spLocks noChangeArrowheads="1"/>
          </p:cNvSpPr>
          <p:nvPr/>
        </p:nvSpPr>
        <p:spPr bwMode="auto">
          <a:xfrm>
            <a:off x="1981200" y="1989139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Blip>
                <a:blip r:embed="rId4"/>
              </a:buBlip>
            </a:pPr>
            <a:endParaRPr lang="ko-KR" altLang="en-US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68335" name="Rectangle 7"/>
          <p:cNvSpPr>
            <a:spLocks noChangeArrowheads="1"/>
          </p:cNvSpPr>
          <p:nvPr/>
        </p:nvSpPr>
        <p:spPr bwMode="auto">
          <a:xfrm>
            <a:off x="1743075" y="5470526"/>
            <a:ext cx="8687858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40000"/>
              </a:lnSpc>
              <a:spcBef>
                <a:spcPct val="20000"/>
              </a:spcBef>
              <a:buBlip>
                <a:blip r:embed="rId4"/>
              </a:buBlip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교육기관의 경우 다량의 민감한 개인정보 보유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학생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학부모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선생님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교수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등의 개인정보를 다량 보유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&gt;</a:t>
            </a:r>
          </a:p>
          <a:p>
            <a:pPr marL="342900" indent="-342900" eaLnBrk="0" hangingPunct="0">
              <a:lnSpc>
                <a:spcPct val="140000"/>
              </a:lnSpc>
              <a:spcBef>
                <a:spcPct val="20000"/>
              </a:spcBef>
              <a:buBlip>
                <a:blip r:embed="rId4"/>
              </a:buBlip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침해 시 기관의 경제적 손실 및 기관 이미지 손상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정보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유출시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소송 등으로 인한 경제적 손실 발생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&gt;</a:t>
            </a:r>
          </a:p>
        </p:txBody>
      </p:sp>
      <p:grpSp>
        <p:nvGrpSpPr>
          <p:cNvPr id="568417" name="Group 97"/>
          <p:cNvGrpSpPr>
            <a:grpSpLocks/>
          </p:cNvGrpSpPr>
          <p:nvPr/>
        </p:nvGrpSpPr>
        <p:grpSpPr bwMode="auto">
          <a:xfrm>
            <a:off x="1695451" y="3860800"/>
            <a:ext cx="6253163" cy="1549400"/>
            <a:chOff x="132" y="2312"/>
            <a:chExt cx="3939" cy="976"/>
          </a:xfrm>
        </p:grpSpPr>
        <p:grpSp>
          <p:nvGrpSpPr>
            <p:cNvPr id="568390" name="Group 17"/>
            <p:cNvGrpSpPr>
              <a:grpSpLocks/>
            </p:cNvGrpSpPr>
            <p:nvPr/>
          </p:nvGrpSpPr>
          <p:grpSpPr bwMode="auto">
            <a:xfrm rot="5400000">
              <a:off x="3627" y="2749"/>
              <a:ext cx="684" cy="204"/>
              <a:chOff x="3640" y="926"/>
              <a:chExt cx="1321" cy="227"/>
            </a:xfrm>
          </p:grpSpPr>
          <p:sp>
            <p:nvSpPr>
              <p:cNvPr id="568391" name="AutoShape 18"/>
              <p:cNvSpPr>
                <a:spLocks noChangeArrowheads="1"/>
              </p:cNvSpPr>
              <p:nvPr/>
            </p:nvSpPr>
            <p:spPr bwMode="auto">
              <a:xfrm>
                <a:off x="3640" y="926"/>
                <a:ext cx="1321" cy="227"/>
              </a:xfrm>
              <a:prstGeom prst="roundRect">
                <a:avLst>
                  <a:gd name="adj" fmla="val 25000"/>
                </a:avLst>
              </a:prstGeom>
              <a:gradFill rotWithShape="1">
                <a:gsLst>
                  <a:gs pos="0">
                    <a:srgbClr val="587600"/>
                  </a:gs>
                  <a:gs pos="100000">
                    <a:srgbClr val="99CC00"/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ko-KR" altLang="ko-KR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68392" name="AutoShape 19"/>
              <p:cNvSpPr>
                <a:spLocks noChangeArrowheads="1"/>
              </p:cNvSpPr>
              <p:nvPr/>
            </p:nvSpPr>
            <p:spPr bwMode="auto">
              <a:xfrm>
                <a:off x="3698" y="935"/>
                <a:ext cx="1220" cy="4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FFFF">
                      <a:alpha val="73000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ko-KR" altLang="en-US" sz="1000"/>
              </a:p>
            </p:txBody>
          </p:sp>
        </p:grpSp>
        <p:grpSp>
          <p:nvGrpSpPr>
            <p:cNvPr id="568393" name="Group 20"/>
            <p:cNvGrpSpPr>
              <a:grpSpLocks/>
            </p:cNvGrpSpPr>
            <p:nvPr/>
          </p:nvGrpSpPr>
          <p:grpSpPr bwMode="auto">
            <a:xfrm>
              <a:off x="566" y="2508"/>
              <a:ext cx="3440" cy="757"/>
              <a:chOff x="1894" y="2658"/>
              <a:chExt cx="3339" cy="545"/>
            </a:xfrm>
          </p:grpSpPr>
          <p:grpSp>
            <p:nvGrpSpPr>
              <p:cNvPr id="568394" name="Group 21"/>
              <p:cNvGrpSpPr>
                <a:grpSpLocks/>
              </p:cNvGrpSpPr>
              <p:nvPr/>
            </p:nvGrpSpPr>
            <p:grpSpPr bwMode="auto">
              <a:xfrm>
                <a:off x="1894" y="2658"/>
                <a:ext cx="3339" cy="545"/>
                <a:chOff x="438" y="3581"/>
                <a:chExt cx="4897" cy="484"/>
              </a:xfrm>
            </p:grpSpPr>
            <p:pic>
              <p:nvPicPr>
                <p:cNvPr id="568395" name="Picture 22" descr="그림자2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t="33914" r="2769"/>
                <a:stretch>
                  <a:fillRect/>
                </a:stretch>
              </p:blipFill>
              <p:spPr bwMode="auto">
                <a:xfrm>
                  <a:off x="484" y="3606"/>
                  <a:ext cx="4771" cy="4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568396" name="Group 23"/>
                <p:cNvGrpSpPr>
                  <a:grpSpLocks/>
                </p:cNvGrpSpPr>
                <p:nvPr/>
              </p:nvGrpSpPr>
              <p:grpSpPr bwMode="auto">
                <a:xfrm>
                  <a:off x="438" y="3581"/>
                  <a:ext cx="4897" cy="447"/>
                  <a:chOff x="438" y="3581"/>
                  <a:chExt cx="4897" cy="447"/>
                </a:xfrm>
              </p:grpSpPr>
              <p:sp>
                <p:nvSpPr>
                  <p:cNvPr id="568397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3581"/>
                    <a:ext cx="4897" cy="447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C0C0C0"/>
                      </a:gs>
                      <a:gs pos="50000">
                        <a:srgbClr val="EEEEEE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12700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ko-KR" altLang="ko-KR" sz="2000">
                      <a:latin typeface="HY헤드라인M" pitchFamily="18" charset="-127"/>
                      <a:ea typeface="HY헤드라인M" pitchFamily="18" charset="-127"/>
                    </a:endParaRPr>
                  </a:p>
                </p:txBody>
              </p:sp>
              <p:sp>
                <p:nvSpPr>
                  <p:cNvPr id="568398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3596"/>
                    <a:ext cx="4840" cy="184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ko-KR" altLang="ko-KR" sz="2000">
                      <a:latin typeface="HY헤드라인M" pitchFamily="18" charset="-127"/>
                      <a:ea typeface="HY헤드라인M" pitchFamily="18" charset="-127"/>
                    </a:endParaRPr>
                  </a:p>
                </p:txBody>
              </p:sp>
            </p:grpSp>
          </p:grpSp>
          <p:sp>
            <p:nvSpPr>
              <p:cNvPr id="568399" name="Rectangle 26"/>
              <p:cNvSpPr>
                <a:spLocks noChangeArrowheads="1"/>
              </p:cNvSpPr>
              <p:nvPr/>
            </p:nvSpPr>
            <p:spPr bwMode="auto">
              <a:xfrm>
                <a:off x="2023" y="2740"/>
                <a:ext cx="2944" cy="33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pic>
          <p:nvPicPr>
            <p:cNvPr id="568400" name="Picture 30" descr="047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2" y="2431"/>
              <a:ext cx="804" cy="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" name="Text Box 31"/>
            <p:cNvSpPr txBox="1">
              <a:spLocks noChangeArrowheads="1"/>
            </p:cNvSpPr>
            <p:nvPr/>
          </p:nvSpPr>
          <p:spPr bwMode="auto">
            <a:xfrm>
              <a:off x="328" y="2658"/>
              <a:ext cx="404" cy="40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buClr>
                  <a:srgbClr val="000000"/>
                </a:buClr>
                <a:buFont typeface="Wingdings" pitchFamily="2" charset="2"/>
                <a:buNone/>
              </a:pPr>
              <a:r>
                <a:rPr lang="ko-KR" altLang="en-US"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교육</a:t>
              </a:r>
              <a:endParaRPr lang="en-US" altLang="ko-KR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  <a:p>
              <a:pPr algn="ctr">
                <a:lnSpc>
                  <a:spcPct val="90000"/>
                </a:lnSpc>
                <a:spcBef>
                  <a:spcPct val="20000"/>
                </a:spcBef>
                <a:buClr>
                  <a:srgbClr val="000000"/>
                </a:buClr>
                <a:buFont typeface="Wingdings" pitchFamily="2" charset="2"/>
                <a:buNone/>
              </a:pPr>
              <a:r>
                <a:rPr lang="ko-KR" altLang="en-US"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</a:t>
              </a:r>
            </a:p>
          </p:txBody>
        </p:sp>
        <p:sp>
          <p:nvSpPr>
            <p:cNvPr id="568402" name="Text Box 32"/>
            <p:cNvSpPr txBox="1">
              <a:spLocks noChangeArrowheads="1"/>
            </p:cNvSpPr>
            <p:nvPr/>
          </p:nvSpPr>
          <p:spPr bwMode="auto">
            <a:xfrm>
              <a:off x="922" y="2647"/>
              <a:ext cx="3058" cy="4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306000">
              <a:spAutoFit/>
            </a:bodyPr>
            <a:lstStyle/>
            <a:p>
              <a:pPr eaLnBrk="0" latinLnBrk="0" hangingPunct="0">
                <a:lnSpc>
                  <a:spcPct val="70000"/>
                </a:lnSpc>
                <a:spcAft>
                  <a:spcPct val="20000"/>
                </a:spcAft>
                <a:buSzPct val="130000"/>
              </a:pP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단 </a:t>
              </a: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회의 유출</a:t>
              </a:r>
              <a:r>
                <a:rPr lang="ko-KR" altLang="en-US" sz="1400" b="1">
                  <a:latin typeface="HY울릉도M" pitchFamily="18" charset="-127"/>
                  <a:ea typeface="HY울릉도M" pitchFamily="18" charset="-127"/>
                </a:rPr>
                <a:t>ㆍ변조</a:t>
              </a: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만으로도 신뢰성 및 이미지 실추</a:t>
              </a:r>
            </a:p>
            <a:p>
              <a:pPr eaLnBrk="0" latinLnBrk="0" hangingPunct="0">
                <a:lnSpc>
                  <a:spcPct val="120000"/>
                </a:lnSpc>
                <a:spcAft>
                  <a:spcPct val="20000"/>
                </a:spcAft>
                <a:buSzPct val="130000"/>
              </a:pP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- OO</a:t>
              </a: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대학 성적위조 사고 발생</a:t>
              </a: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en-US" altLang="ko-KR" sz="1400">
                  <a:latin typeface="Arial" pitchFamily="34" charset="0"/>
                  <a:ea typeface="HY울릉도M" pitchFamily="18" charset="-127"/>
                </a:rPr>
                <a:t>’</a:t>
              </a: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10.3)</a:t>
              </a:r>
            </a:p>
            <a:p>
              <a:pPr eaLnBrk="0" latinLnBrk="0" hangingPunct="0">
                <a:lnSpc>
                  <a:spcPct val="90000"/>
                </a:lnSpc>
                <a:spcAft>
                  <a:spcPct val="20000"/>
                </a:spcAft>
                <a:buSzPct val="130000"/>
              </a:pP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- OO</a:t>
              </a: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대학 개인정보 노출 사고 발생</a:t>
              </a: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en-US" altLang="ko-KR" sz="1400">
                  <a:latin typeface="Arial" pitchFamily="34" charset="0"/>
                  <a:ea typeface="HY울릉도M" pitchFamily="18" charset="-127"/>
                </a:rPr>
                <a:t>’</a:t>
              </a: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12.3)</a:t>
              </a:r>
            </a:p>
          </p:txBody>
        </p:sp>
        <p:pic>
          <p:nvPicPr>
            <p:cNvPr id="568403" name="Picture 52" descr="구블릿 (6)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54" y="2658"/>
              <a:ext cx="93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8404" name="AutoShape 16"/>
            <p:cNvSpPr>
              <a:spLocks noChangeArrowheads="1"/>
            </p:cNvSpPr>
            <p:nvPr/>
          </p:nvSpPr>
          <p:spPr bwMode="auto">
            <a:xfrm>
              <a:off x="829" y="2340"/>
              <a:ext cx="3137" cy="21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CC00"/>
                </a:gs>
                <a:gs pos="100000">
                  <a:srgbClr val="709500"/>
                </a:gs>
              </a:gsLst>
              <a:lin ang="5400000" scaled="1"/>
            </a:gradFill>
            <a:ln w="57150" cmpd="thickThin" algn="ctr">
              <a:solidFill>
                <a:srgbClr val="FFFF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ko-KR" altLang="en-US" sz="1000"/>
            </a:p>
          </p:txBody>
        </p:sp>
        <p:sp>
          <p:nvSpPr>
            <p:cNvPr id="568405" name="Text Box 33"/>
            <p:cNvSpPr txBox="1">
              <a:spLocks noChangeArrowheads="1"/>
            </p:cNvSpPr>
            <p:nvPr/>
          </p:nvSpPr>
          <p:spPr bwMode="auto">
            <a:xfrm>
              <a:off x="782" y="2312"/>
              <a:ext cx="313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06000">
              <a:spAutoFit/>
            </a:bodyPr>
            <a:lstStyle/>
            <a:p>
              <a:pPr eaLnBrk="0" latinLnBrk="0" hangingPunct="0">
                <a:lnSpc>
                  <a:spcPct val="140000"/>
                </a:lnSpc>
                <a:spcAft>
                  <a:spcPct val="20000"/>
                </a:spcAft>
                <a:buSzPct val="130000"/>
              </a:pPr>
              <a:r>
                <a:rPr lang="ko-KR" altLang="en-US" sz="1400">
                  <a:latin typeface="HY헤드라인M" pitchFamily="18" charset="-127"/>
                  <a:ea typeface="HY헤드라인M" pitchFamily="18" charset="-127"/>
                </a:rPr>
                <a:t>개인정보 보호는 기관의 사활이 달린 문제로 대두 전망</a:t>
              </a:r>
            </a:p>
          </p:txBody>
        </p:sp>
      </p:grpSp>
      <p:grpSp>
        <p:nvGrpSpPr>
          <p:cNvPr id="568416" name="Group 96"/>
          <p:cNvGrpSpPr>
            <a:grpSpLocks/>
          </p:cNvGrpSpPr>
          <p:nvPr/>
        </p:nvGrpSpPr>
        <p:grpSpPr bwMode="auto">
          <a:xfrm>
            <a:off x="1687514" y="1781175"/>
            <a:ext cx="6269037" cy="1663700"/>
            <a:chOff x="127" y="1122"/>
            <a:chExt cx="3949" cy="1048"/>
          </a:xfrm>
        </p:grpSpPr>
        <p:grpSp>
          <p:nvGrpSpPr>
            <p:cNvPr id="568375" name="Group 36"/>
            <p:cNvGrpSpPr>
              <a:grpSpLocks/>
            </p:cNvGrpSpPr>
            <p:nvPr/>
          </p:nvGrpSpPr>
          <p:grpSpPr bwMode="auto">
            <a:xfrm rot="5400000">
              <a:off x="3581" y="1609"/>
              <a:ext cx="788" cy="203"/>
              <a:chOff x="3640" y="926"/>
              <a:chExt cx="1321" cy="227"/>
            </a:xfrm>
          </p:grpSpPr>
          <p:sp>
            <p:nvSpPr>
              <p:cNvPr id="568376" name="AutoShape 37"/>
              <p:cNvSpPr>
                <a:spLocks noChangeArrowheads="1"/>
              </p:cNvSpPr>
              <p:nvPr/>
            </p:nvSpPr>
            <p:spPr bwMode="auto">
              <a:xfrm>
                <a:off x="3640" y="926"/>
                <a:ext cx="1321" cy="227"/>
              </a:xfrm>
              <a:prstGeom prst="roundRect">
                <a:avLst>
                  <a:gd name="adj" fmla="val 25000"/>
                </a:avLst>
              </a:prstGeom>
              <a:gradFill rotWithShape="1">
                <a:gsLst>
                  <a:gs pos="0">
                    <a:srgbClr val="88680F"/>
                  </a:gs>
                  <a:gs pos="100000">
                    <a:srgbClr val="ECB51A"/>
                  </a:gs>
                </a:gsLst>
                <a:lin ang="0" scaled="1"/>
              </a:gradFill>
              <a:ln w="5715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ko-KR" altLang="ko-KR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68377" name="AutoShape 38"/>
              <p:cNvSpPr>
                <a:spLocks noChangeArrowheads="1"/>
              </p:cNvSpPr>
              <p:nvPr/>
            </p:nvSpPr>
            <p:spPr bwMode="auto">
              <a:xfrm>
                <a:off x="3698" y="935"/>
                <a:ext cx="1220" cy="4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FFFF">
                      <a:alpha val="73000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ko-KR" altLang="en-US" sz="1000"/>
              </a:p>
            </p:txBody>
          </p:sp>
        </p:grpSp>
        <p:grpSp>
          <p:nvGrpSpPr>
            <p:cNvPr id="568378" name="Group 39"/>
            <p:cNvGrpSpPr>
              <a:grpSpLocks/>
            </p:cNvGrpSpPr>
            <p:nvPr/>
          </p:nvGrpSpPr>
          <p:grpSpPr bwMode="auto">
            <a:xfrm>
              <a:off x="497" y="1318"/>
              <a:ext cx="3519" cy="844"/>
              <a:chOff x="1894" y="2658"/>
              <a:chExt cx="3339" cy="545"/>
            </a:xfrm>
          </p:grpSpPr>
          <p:grpSp>
            <p:nvGrpSpPr>
              <p:cNvPr id="568379" name="Group 40"/>
              <p:cNvGrpSpPr>
                <a:grpSpLocks/>
              </p:cNvGrpSpPr>
              <p:nvPr/>
            </p:nvGrpSpPr>
            <p:grpSpPr bwMode="auto">
              <a:xfrm>
                <a:off x="1894" y="2658"/>
                <a:ext cx="3339" cy="545"/>
                <a:chOff x="438" y="3581"/>
                <a:chExt cx="4897" cy="484"/>
              </a:xfrm>
            </p:grpSpPr>
            <p:pic>
              <p:nvPicPr>
                <p:cNvPr id="568380" name="Picture 41" descr="그림자2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t="33914" r="2769"/>
                <a:stretch>
                  <a:fillRect/>
                </a:stretch>
              </p:blipFill>
              <p:spPr bwMode="auto">
                <a:xfrm>
                  <a:off x="484" y="3606"/>
                  <a:ext cx="4771" cy="4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568381" name="Group 42"/>
                <p:cNvGrpSpPr>
                  <a:grpSpLocks/>
                </p:cNvGrpSpPr>
                <p:nvPr/>
              </p:nvGrpSpPr>
              <p:grpSpPr bwMode="auto">
                <a:xfrm>
                  <a:off x="438" y="3581"/>
                  <a:ext cx="4897" cy="447"/>
                  <a:chOff x="438" y="3581"/>
                  <a:chExt cx="4897" cy="447"/>
                </a:xfrm>
              </p:grpSpPr>
              <p:sp>
                <p:nvSpPr>
                  <p:cNvPr id="568382" name="AutoShape 43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3581"/>
                    <a:ext cx="4897" cy="447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C0C0C0"/>
                      </a:gs>
                      <a:gs pos="50000">
                        <a:srgbClr val="EEEEEE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12700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ko-KR" altLang="ko-KR" sz="2000">
                      <a:latin typeface="HY헤드라인M" pitchFamily="18" charset="-127"/>
                      <a:ea typeface="HY헤드라인M" pitchFamily="18" charset="-127"/>
                    </a:endParaRPr>
                  </a:p>
                </p:txBody>
              </p:sp>
              <p:sp>
                <p:nvSpPr>
                  <p:cNvPr id="568383" name="AutoShape 44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3596"/>
                    <a:ext cx="4840" cy="184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ko-KR" altLang="ko-KR" sz="2000">
                      <a:latin typeface="HY헤드라인M" pitchFamily="18" charset="-127"/>
                      <a:ea typeface="HY헤드라인M" pitchFamily="18" charset="-127"/>
                    </a:endParaRPr>
                  </a:p>
                </p:txBody>
              </p:sp>
            </p:grpSp>
          </p:grpSp>
          <p:sp>
            <p:nvSpPr>
              <p:cNvPr id="568384" name="Rectangle 45"/>
              <p:cNvSpPr>
                <a:spLocks noChangeArrowheads="1"/>
              </p:cNvSpPr>
              <p:nvPr/>
            </p:nvSpPr>
            <p:spPr bwMode="auto">
              <a:xfrm>
                <a:off x="2023" y="2740"/>
                <a:ext cx="2944" cy="33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pic>
          <p:nvPicPr>
            <p:cNvPr id="568385" name="Picture 46" descr="045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7" y="1262"/>
              <a:ext cx="804" cy="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1" name="Text Box 47"/>
            <p:cNvSpPr txBox="1">
              <a:spLocks noChangeArrowheads="1"/>
            </p:cNvSpPr>
            <p:nvPr/>
          </p:nvSpPr>
          <p:spPr bwMode="auto">
            <a:xfrm>
              <a:off x="324" y="1587"/>
              <a:ext cx="404" cy="21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buClr>
                  <a:srgbClr val="000000"/>
                </a:buClr>
                <a:buFont typeface="Wingdings" pitchFamily="2" charset="2"/>
                <a:buNone/>
              </a:pPr>
              <a:r>
                <a:rPr lang="ko-KR" altLang="en-US"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개인</a:t>
              </a:r>
            </a:p>
          </p:txBody>
        </p:sp>
        <p:sp>
          <p:nvSpPr>
            <p:cNvPr id="568387" name="Text Box 49"/>
            <p:cNvSpPr txBox="1">
              <a:spLocks noChangeArrowheads="1"/>
            </p:cNvSpPr>
            <p:nvPr/>
          </p:nvSpPr>
          <p:spPr bwMode="auto">
            <a:xfrm>
              <a:off x="916" y="1386"/>
              <a:ext cx="3072" cy="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06000">
              <a:spAutoFit/>
            </a:bodyPr>
            <a:lstStyle/>
            <a:p>
              <a:pPr eaLnBrk="0" latinLnBrk="0" hangingPunct="0">
                <a:lnSpc>
                  <a:spcPct val="105000"/>
                </a:lnSpc>
                <a:spcAft>
                  <a:spcPct val="20000"/>
                </a:spcAft>
                <a:buSzPct val="130000"/>
              </a:pP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개인정보 유출 시 개인적 피해</a:t>
              </a: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정신적</a:t>
              </a:r>
              <a:r>
                <a:rPr lang="ko-KR" altLang="en-US" sz="1400" b="1">
                  <a:latin typeface="HY울릉도M" pitchFamily="18" charset="-127"/>
                  <a:ea typeface="HY울릉도M" pitchFamily="18" charset="-127"/>
                </a:rPr>
                <a:t>ㆍ</a:t>
              </a: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경제적 피해</a:t>
              </a: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와</a:t>
              </a:r>
            </a:p>
            <a:p>
              <a:pPr eaLnBrk="0" latinLnBrk="0" hangingPunct="0">
                <a:lnSpc>
                  <a:spcPct val="105000"/>
                </a:lnSpc>
                <a:spcAft>
                  <a:spcPct val="20000"/>
                </a:spcAft>
                <a:buSzPct val="130000"/>
              </a:pP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사회적 혼란 및 정보사회 자체에 대한 신뢰 붕괴</a:t>
              </a:r>
            </a:p>
            <a:p>
              <a:pPr eaLnBrk="0" latinLnBrk="0" hangingPunct="0">
                <a:lnSpc>
                  <a:spcPct val="105000"/>
                </a:lnSpc>
                <a:spcAft>
                  <a:spcPct val="20000"/>
                </a:spcAft>
                <a:buSzPct val="130000"/>
              </a:pP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주민등록번호 유출 시 인터넷상의 모든 활동이</a:t>
              </a:r>
            </a:p>
            <a:p>
              <a:pPr eaLnBrk="0" latinLnBrk="0" hangingPunct="0">
                <a:lnSpc>
                  <a:spcPct val="105000"/>
                </a:lnSpc>
                <a:spcAft>
                  <a:spcPct val="20000"/>
                </a:spcAft>
                <a:buSzPct val="130000"/>
              </a:pP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중단될 수 있는 막대한 경제적 피해까지 발생</a:t>
              </a:r>
            </a:p>
          </p:txBody>
        </p:sp>
        <p:pic>
          <p:nvPicPr>
            <p:cNvPr id="568388" name="Picture 50" descr="구블릿 (7)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46" y="1421"/>
              <a:ext cx="93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8389" name="Picture 51" descr="구블릿 (7)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47" y="1762"/>
              <a:ext cx="93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8406" name="AutoShape 35"/>
            <p:cNvSpPr>
              <a:spLocks noChangeArrowheads="1"/>
            </p:cNvSpPr>
            <p:nvPr/>
          </p:nvSpPr>
          <p:spPr bwMode="auto">
            <a:xfrm>
              <a:off x="815" y="1155"/>
              <a:ext cx="3137" cy="21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CB51A"/>
                </a:gs>
                <a:gs pos="100000">
                  <a:srgbClr val="AC8413"/>
                </a:gs>
              </a:gsLst>
              <a:lin ang="5400000" scaled="1"/>
            </a:gradFill>
            <a:ln w="57150" cmpd="thickThin" algn="ctr">
              <a:solidFill>
                <a:srgbClr val="FFFF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ko-KR" altLang="en-US" sz="1000"/>
            </a:p>
          </p:txBody>
        </p:sp>
        <p:sp>
          <p:nvSpPr>
            <p:cNvPr id="568407" name="Text Box 48"/>
            <p:cNvSpPr txBox="1">
              <a:spLocks noChangeArrowheads="1"/>
            </p:cNvSpPr>
            <p:nvPr/>
          </p:nvSpPr>
          <p:spPr bwMode="auto">
            <a:xfrm>
              <a:off x="770" y="1122"/>
              <a:ext cx="325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06000">
              <a:spAutoFit/>
            </a:bodyPr>
            <a:lstStyle/>
            <a:p>
              <a:pPr eaLnBrk="0" latinLnBrk="0" hangingPunct="0">
                <a:lnSpc>
                  <a:spcPct val="140000"/>
                </a:lnSpc>
                <a:spcAft>
                  <a:spcPct val="20000"/>
                </a:spcAft>
                <a:buSzPct val="130000"/>
              </a:pPr>
              <a:r>
                <a:rPr lang="ko-KR" altLang="en-US" sz="1400">
                  <a:latin typeface="HY헤드라인M" pitchFamily="18" charset="-127"/>
                  <a:ea typeface="HY헤드라인M" pitchFamily="18" charset="-127"/>
                </a:rPr>
                <a:t>누군가 나를 대신하고 늘 감시 당하고 있다는 불안감 확산</a:t>
              </a:r>
            </a:p>
          </p:txBody>
        </p:sp>
      </p:grp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121650" y="1820863"/>
            <a:ext cx="2247900" cy="330072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lIns="72000" tIns="72000" rIns="72000" bIns="72000">
            <a:spAutoFit/>
          </a:bodyPr>
          <a:lstStyle/>
          <a:p>
            <a:pPr marL="266700" indent="-266700" latinLnBrk="0">
              <a:buBlip>
                <a:blip r:embed="rId10"/>
              </a:buBlip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파급속도가 크고 광범위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121650" y="3290888"/>
            <a:ext cx="2247900" cy="699404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lIns="72000" tIns="72000" rIns="72000" bIns="72000">
            <a:spAutoFit/>
          </a:bodyPr>
          <a:lstStyle/>
          <a:p>
            <a:pPr marL="266700" indent="-266700" latinLnBrk="0">
              <a:buBlip>
                <a:blip r:embed="rId10"/>
              </a:buBlip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피해위험의 심각성에도 불구하고 정신적 피해로 그치는 경우가 많음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121650" y="4113213"/>
            <a:ext cx="2247900" cy="1253402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lIns="72000" tIns="72000" rIns="72000" bIns="72000">
            <a:spAutoFit/>
          </a:bodyPr>
          <a:lstStyle/>
          <a:p>
            <a:pPr marL="266700" indent="-266700" latinLnBrk="0">
              <a:buBlip>
                <a:blip r:embed="rId10"/>
              </a:buBlip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엄격한 증거를 요하고 비용과 시간 부담이 큰 소송절차에 의해서 해결하기에는 적합하지 않은 측면이 있어 소송외적 분쟁해결 수단이 요청됨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121650" y="2284413"/>
            <a:ext cx="2247900" cy="884070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lIns="72000" tIns="72000" rIns="72000" bIns="72000">
            <a:spAutoFit/>
          </a:bodyPr>
          <a:lstStyle/>
          <a:p>
            <a:pPr marL="266700" indent="-266700" latinLnBrk="0">
              <a:buBlip>
                <a:blip r:embed="rId10"/>
              </a:buBlip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일단 노출된 개인정보는 원상 복구가 곤란할 뿐만 아니라 가해자의 확인이 곤란한 경우가 많음</a:t>
            </a:r>
          </a:p>
        </p:txBody>
      </p:sp>
      <p:sp>
        <p:nvSpPr>
          <p:cNvPr id="49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침해사고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24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그림 3" descr="간지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33"/>
          <p:cNvSpPr>
            <a:spLocks noChangeArrowheads="1" noChangeShapeType="1" noTextEdit="1"/>
          </p:cNvSpPr>
          <p:nvPr/>
        </p:nvSpPr>
        <p:spPr bwMode="auto">
          <a:xfrm>
            <a:off x="2910841" y="3025140"/>
            <a:ext cx="6475614" cy="6959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3.</a:t>
            </a:r>
            <a:r>
              <a:rPr lang="ko-KR" altLang="en-US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개인정보보호법의 이해와 관리</a:t>
            </a:r>
          </a:p>
        </p:txBody>
      </p:sp>
    </p:spTree>
    <p:extLst>
      <p:ext uri="{BB962C8B-B14F-4D97-AF65-F5344CB8AC3E}">
        <p14:creationId xmlns:p14="http://schemas.microsoft.com/office/powerpoint/2010/main" xmlns="" val="246456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개인정보보호법 제정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2023364" y="1978902"/>
            <a:ext cx="7961068" cy="866066"/>
          </a:xfrm>
          <a:prstGeom prst="roundRect">
            <a:avLst>
              <a:gd name="adj" fmla="val 3829"/>
            </a:avLst>
          </a:prstGeom>
          <a:solidFill>
            <a:srgbClr val="3E7892"/>
          </a:solidFill>
          <a:ln w="3175" algn="ctr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2023365" y="2003152"/>
            <a:ext cx="7975563" cy="777776"/>
          </a:xfrm>
          <a:prstGeom prst="roundRect">
            <a:avLst>
              <a:gd name="adj" fmla="val 6134"/>
            </a:avLst>
          </a:prstGeom>
          <a:gradFill rotWithShape="1">
            <a:gsLst>
              <a:gs pos="0">
                <a:schemeClr val="bg1"/>
              </a:gs>
              <a:gs pos="100000">
                <a:srgbClr val="EAEAEA"/>
              </a:gs>
            </a:gsLst>
            <a:lin ang="5400000" scaled="1"/>
          </a:gradFill>
          <a:ln w="3175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4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2124212" y="1807275"/>
            <a:ext cx="2662863" cy="293308"/>
            <a:chOff x="292" y="967"/>
            <a:chExt cx="3802" cy="254"/>
          </a:xfrm>
        </p:grpSpPr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>
              <a:off x="292" y="967"/>
              <a:ext cx="3802" cy="254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endParaRPr lang="ko-KR" altLang="ko-KR" sz="1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 flipV="1">
              <a:off x="385" y="972"/>
              <a:ext cx="3624" cy="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FFFFF">
                    <a:alpha val="51999"/>
                  </a:srgbClr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>
                <a:defRPr/>
              </a:pPr>
              <a:endParaRPr lang="ko-KR" altLang="en-US" sz="140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5" name="직사각형 30"/>
          <p:cNvSpPr>
            <a:spLocks noChangeArrowheads="1"/>
          </p:cNvSpPr>
          <p:nvPr/>
        </p:nvSpPr>
        <p:spPr bwMode="auto">
          <a:xfrm>
            <a:off x="2830920" y="1781005"/>
            <a:ext cx="12602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1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법 제정 취지 </a:t>
            </a:r>
          </a:p>
        </p:txBody>
      </p:sp>
      <p:grpSp>
        <p:nvGrpSpPr>
          <p:cNvPr id="16" name="그룹 27"/>
          <p:cNvGrpSpPr>
            <a:grpSpLocks/>
          </p:cNvGrpSpPr>
          <p:nvPr/>
        </p:nvGrpSpPr>
        <p:grpSpPr bwMode="auto">
          <a:xfrm>
            <a:off x="2147825" y="2086295"/>
            <a:ext cx="5962437" cy="652486"/>
            <a:chOff x="549398" y="1289967"/>
            <a:chExt cx="4936227" cy="896976"/>
          </a:xfrm>
        </p:grpSpPr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738301" y="1289967"/>
              <a:ext cx="4747324" cy="896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개인정보 침해로 인한 국민의 피해 구제를 강화하여 사생활의 비밀을</a:t>
              </a:r>
            </a:p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보호하고 개인정보에 대한 국민의 권리와 이익을 보장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(2011.9.30 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시행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) </a:t>
              </a:r>
              <a:endParaRPr lang="ko-KR" altLang="en-US" sz="1400" b="1"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8" name="Picture 12" descr="98"/>
            <p:cNvPicPr>
              <a:picLocks noChangeAspect="1" noChangeArrowheads="1"/>
            </p:cNvPicPr>
            <p:nvPr/>
          </p:nvPicPr>
          <p:blipFill>
            <a:blip r:embed="rId5" cstate="print">
              <a:lum bright="12000" contrast="6000"/>
            </a:blip>
            <a:srcRect/>
            <a:stretch>
              <a:fillRect/>
            </a:stretch>
          </p:blipFill>
          <p:spPr bwMode="auto">
            <a:xfrm>
              <a:off x="549398" y="1442491"/>
              <a:ext cx="18000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2027084" y="3172062"/>
            <a:ext cx="7961068" cy="3161831"/>
          </a:xfrm>
          <a:prstGeom prst="roundRect">
            <a:avLst>
              <a:gd name="adj" fmla="val 3829"/>
            </a:avLst>
          </a:prstGeom>
          <a:solidFill>
            <a:srgbClr val="3E7892"/>
          </a:solidFill>
          <a:ln w="3175" algn="ctr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2027085" y="3196312"/>
            <a:ext cx="7975563" cy="3122712"/>
          </a:xfrm>
          <a:prstGeom prst="roundRect">
            <a:avLst>
              <a:gd name="adj" fmla="val 6134"/>
            </a:avLst>
          </a:prstGeom>
          <a:gradFill rotWithShape="1">
            <a:gsLst>
              <a:gs pos="0">
                <a:schemeClr val="bg1"/>
              </a:gs>
              <a:gs pos="100000">
                <a:srgbClr val="EAEAEA"/>
              </a:gs>
            </a:gsLst>
            <a:lin ang="5400000" scaled="1"/>
          </a:gradFill>
          <a:ln w="3175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4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2" name="Group 8"/>
          <p:cNvGrpSpPr>
            <a:grpSpLocks/>
          </p:cNvGrpSpPr>
          <p:nvPr/>
        </p:nvGrpSpPr>
        <p:grpSpPr bwMode="auto">
          <a:xfrm>
            <a:off x="2127932" y="3000435"/>
            <a:ext cx="2662863" cy="293308"/>
            <a:chOff x="292" y="967"/>
            <a:chExt cx="3802" cy="254"/>
          </a:xfrm>
        </p:grpSpPr>
        <p:sp>
          <p:nvSpPr>
            <p:cNvPr id="23" name="AutoShape 9"/>
            <p:cNvSpPr>
              <a:spLocks noChangeArrowheads="1"/>
            </p:cNvSpPr>
            <p:nvPr/>
          </p:nvSpPr>
          <p:spPr bwMode="auto">
            <a:xfrm>
              <a:off x="292" y="967"/>
              <a:ext cx="3802" cy="254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endParaRPr lang="ko-KR" altLang="ko-KR" sz="1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" name="AutoShape 10"/>
            <p:cNvSpPr>
              <a:spLocks noChangeArrowheads="1"/>
            </p:cNvSpPr>
            <p:nvPr/>
          </p:nvSpPr>
          <p:spPr bwMode="auto">
            <a:xfrm flipV="1">
              <a:off x="385" y="972"/>
              <a:ext cx="3624" cy="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FFFFF">
                    <a:alpha val="51999"/>
                  </a:srgbClr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>
                <a:defRPr/>
              </a:pPr>
              <a:endParaRPr lang="ko-KR" altLang="en-US" sz="140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5" name="직사각형 30"/>
          <p:cNvSpPr>
            <a:spLocks noChangeArrowheads="1"/>
          </p:cNvSpPr>
          <p:nvPr/>
        </p:nvSpPr>
        <p:spPr bwMode="auto">
          <a:xfrm>
            <a:off x="2834640" y="2974165"/>
            <a:ext cx="9028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1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주요내용</a:t>
            </a:r>
          </a:p>
        </p:txBody>
      </p:sp>
      <p:grpSp>
        <p:nvGrpSpPr>
          <p:cNvPr id="54" name="그룹 53"/>
          <p:cNvGrpSpPr/>
          <p:nvPr/>
        </p:nvGrpSpPr>
        <p:grpSpPr>
          <a:xfrm>
            <a:off x="2205038" y="3375106"/>
            <a:ext cx="7697246" cy="2820753"/>
            <a:chOff x="323850" y="747713"/>
            <a:chExt cx="8462963" cy="5817952"/>
          </a:xfrm>
        </p:grpSpPr>
        <p:pic>
          <p:nvPicPr>
            <p:cNvPr id="55" name="Picture 38" descr="1"/>
            <p:cNvPicPr>
              <a:picLocks noChangeAspect="1" noChangeArrowheads="1"/>
            </p:cNvPicPr>
            <p:nvPr/>
          </p:nvPicPr>
          <p:blipFill>
            <a:blip r:embed="rId6" cstate="print">
              <a:lum bright="48000" contrast="-100000"/>
            </a:blip>
            <a:srcRect/>
            <a:stretch>
              <a:fillRect/>
            </a:stretch>
          </p:blipFill>
          <p:spPr bwMode="auto">
            <a:xfrm>
              <a:off x="430213" y="981075"/>
              <a:ext cx="8113712" cy="36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39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0200" y="906463"/>
              <a:ext cx="20320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42" descr="1"/>
            <p:cNvPicPr>
              <a:picLocks noChangeAspect="1" noChangeArrowheads="1"/>
            </p:cNvPicPr>
            <p:nvPr/>
          </p:nvPicPr>
          <p:blipFill>
            <a:blip r:embed="rId6" cstate="print">
              <a:lum bright="48000" contrast="-100000"/>
            </a:blip>
            <a:srcRect/>
            <a:stretch>
              <a:fillRect/>
            </a:stretch>
          </p:blipFill>
          <p:spPr bwMode="auto">
            <a:xfrm>
              <a:off x="430213" y="2278063"/>
              <a:ext cx="8113712" cy="43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43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0200" y="2203450"/>
              <a:ext cx="20320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67" descr="1"/>
            <p:cNvPicPr>
              <a:picLocks noChangeAspect="1" noChangeArrowheads="1"/>
            </p:cNvPicPr>
            <p:nvPr/>
          </p:nvPicPr>
          <p:blipFill>
            <a:blip r:embed="rId6" cstate="print">
              <a:lum bright="48000" contrast="-100000"/>
            </a:blip>
            <a:srcRect/>
            <a:stretch>
              <a:fillRect/>
            </a:stretch>
          </p:blipFill>
          <p:spPr bwMode="auto">
            <a:xfrm>
              <a:off x="430213" y="3070225"/>
              <a:ext cx="8356600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68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0200" y="2995613"/>
              <a:ext cx="20320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Picture 38" descr="1"/>
            <p:cNvPicPr>
              <a:picLocks noChangeAspect="1" noChangeArrowheads="1"/>
            </p:cNvPicPr>
            <p:nvPr/>
          </p:nvPicPr>
          <p:blipFill>
            <a:blip r:embed="rId6" cstate="print">
              <a:lum bright="48000" contrast="-100000"/>
            </a:blip>
            <a:srcRect/>
            <a:stretch>
              <a:fillRect/>
            </a:stretch>
          </p:blipFill>
          <p:spPr bwMode="auto">
            <a:xfrm>
              <a:off x="423863" y="3790950"/>
              <a:ext cx="8113712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Picture 39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3850" y="3716338"/>
              <a:ext cx="20320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42" descr="1"/>
            <p:cNvPicPr>
              <a:picLocks noChangeAspect="1" noChangeArrowheads="1"/>
            </p:cNvPicPr>
            <p:nvPr/>
          </p:nvPicPr>
          <p:blipFill>
            <a:blip r:embed="rId6" cstate="print">
              <a:lum bright="48000" contrast="-100000"/>
            </a:blip>
            <a:srcRect/>
            <a:stretch>
              <a:fillRect/>
            </a:stretch>
          </p:blipFill>
          <p:spPr bwMode="auto">
            <a:xfrm>
              <a:off x="423863" y="4554538"/>
              <a:ext cx="8113712" cy="458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Picture 43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3850" y="4479925"/>
              <a:ext cx="20320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67" descr="1"/>
            <p:cNvPicPr>
              <a:picLocks noChangeAspect="1" noChangeArrowheads="1"/>
            </p:cNvPicPr>
            <p:nvPr/>
          </p:nvPicPr>
          <p:blipFill>
            <a:blip r:embed="rId6" cstate="print">
              <a:lum bright="48000" contrast="-100000"/>
            </a:blip>
            <a:srcRect/>
            <a:stretch>
              <a:fillRect/>
            </a:stretch>
          </p:blipFill>
          <p:spPr bwMode="auto">
            <a:xfrm>
              <a:off x="423863" y="5324475"/>
              <a:ext cx="8113712" cy="40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68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3850" y="5249863"/>
              <a:ext cx="20320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Text Box 18"/>
            <p:cNvSpPr txBox="1">
              <a:spLocks noChangeArrowheads="1"/>
            </p:cNvSpPr>
            <p:nvPr/>
          </p:nvSpPr>
          <p:spPr bwMode="auto">
            <a:xfrm>
              <a:off x="506413" y="747713"/>
              <a:ext cx="6798194" cy="76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개인정보에 관한 주요사항을 심의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의결하기 위해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개인정보보호위원회 설치</a:t>
              </a: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500062" y="2068512"/>
              <a:ext cx="4341313" cy="76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주민등록번호 등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고유식별정보의 처리제한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 강화</a:t>
              </a:r>
            </a:p>
          </p:txBody>
        </p:sp>
        <p:sp>
          <p:nvSpPr>
            <p:cNvPr id="69" name="Text Box 18"/>
            <p:cNvSpPr txBox="1">
              <a:spLocks noChangeArrowheads="1"/>
            </p:cNvSpPr>
            <p:nvPr/>
          </p:nvSpPr>
          <p:spPr bwMode="auto">
            <a:xfrm>
              <a:off x="496888" y="1412874"/>
              <a:ext cx="4811892" cy="76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개인정보의 수집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이용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제공 등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단계별 보호기준 마련</a:t>
              </a:r>
            </a:p>
          </p:txBody>
        </p:sp>
        <p:sp>
          <p:nvSpPr>
            <p:cNvPr id="70" name="Text Box 18"/>
            <p:cNvSpPr txBox="1">
              <a:spLocks noChangeArrowheads="1"/>
            </p:cNvSpPr>
            <p:nvPr/>
          </p:nvSpPr>
          <p:spPr bwMode="auto">
            <a:xfrm>
              <a:off x="500062" y="2835275"/>
              <a:ext cx="3694487" cy="76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영상정보처리기기의 설치제한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 근거 마련</a:t>
              </a:r>
            </a:p>
          </p:txBody>
        </p:sp>
        <p:sp>
          <p:nvSpPr>
            <p:cNvPr id="71" name="Text Box 18"/>
            <p:cNvSpPr txBox="1">
              <a:spLocks noChangeArrowheads="1"/>
            </p:cNvSpPr>
            <p:nvPr/>
          </p:nvSpPr>
          <p:spPr bwMode="auto">
            <a:xfrm>
              <a:off x="468313" y="3575050"/>
              <a:ext cx="6153131" cy="76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개인정보에 영향을 미칠 우려가 큰 사유에 대하여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영향평가제도 도입</a:t>
              </a:r>
            </a:p>
          </p:txBody>
        </p:sp>
        <p:sp>
          <p:nvSpPr>
            <p:cNvPr id="72" name="Text Box 18"/>
            <p:cNvSpPr txBox="1">
              <a:spLocks noChangeArrowheads="1"/>
            </p:cNvSpPr>
            <p:nvPr/>
          </p:nvSpPr>
          <p:spPr bwMode="auto">
            <a:xfrm>
              <a:off x="500062" y="4313238"/>
              <a:ext cx="3888359" cy="76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개인정보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유출사실의 통지</a:t>
              </a:r>
              <a:r>
                <a:rPr lang="en-US" altLang="ko-KR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신고제도 도입</a:t>
              </a:r>
            </a:p>
          </p:txBody>
        </p:sp>
        <p:sp>
          <p:nvSpPr>
            <p:cNvPr id="73" name="Text Box 18"/>
            <p:cNvSpPr txBox="1">
              <a:spLocks noChangeArrowheads="1"/>
            </p:cNvSpPr>
            <p:nvPr/>
          </p:nvSpPr>
          <p:spPr bwMode="auto">
            <a:xfrm>
              <a:off x="522288" y="5103813"/>
              <a:ext cx="6710071" cy="76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열람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정정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삭제 청구권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처리정지 요구권을 부여</a:t>
              </a: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하고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권리행사 방법 규정</a:t>
              </a:r>
            </a:p>
          </p:txBody>
        </p:sp>
        <p:sp>
          <p:nvSpPr>
            <p:cNvPr id="74" name="Text Box 18"/>
            <p:cNvSpPr txBox="1">
              <a:spLocks noChangeArrowheads="1"/>
            </p:cNvSpPr>
            <p:nvPr/>
          </p:nvSpPr>
          <p:spPr bwMode="auto">
            <a:xfrm>
              <a:off x="495300" y="5797550"/>
              <a:ext cx="6257117" cy="76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b="1">
                  <a:latin typeface="HY헤드라인M" pitchFamily="18" charset="-127"/>
                  <a:ea typeface="HY헤드라인M" pitchFamily="18" charset="-127"/>
                </a:rPr>
                <a:t>개인정보 분쟁조정위원회 설치</a:t>
              </a:r>
              <a:r>
                <a:rPr lang="en-US" altLang="ko-KR" sz="1400" b="1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집단분쟁조정제도 및</a:t>
              </a:r>
              <a:r>
                <a:rPr lang="en-US" altLang="ko-KR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400" b="1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단체소송의 도입</a:t>
              </a:r>
            </a:p>
          </p:txBody>
        </p:sp>
        <p:pic>
          <p:nvPicPr>
            <p:cNvPr id="75" name="Picture 38" descr="1"/>
            <p:cNvPicPr>
              <a:picLocks noChangeAspect="1" noChangeArrowheads="1"/>
            </p:cNvPicPr>
            <p:nvPr/>
          </p:nvPicPr>
          <p:blipFill>
            <a:blip r:embed="rId6" cstate="print">
              <a:lum bright="48000" contrast="-100000"/>
            </a:blip>
            <a:srcRect/>
            <a:stretch>
              <a:fillRect/>
            </a:stretch>
          </p:blipFill>
          <p:spPr bwMode="auto">
            <a:xfrm>
              <a:off x="423863" y="6038850"/>
              <a:ext cx="8113712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Picture 39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3850" y="5949950"/>
              <a:ext cx="20320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Picture 42" descr="1"/>
            <p:cNvPicPr>
              <a:picLocks noChangeAspect="1" noChangeArrowheads="1"/>
            </p:cNvPicPr>
            <p:nvPr/>
          </p:nvPicPr>
          <p:blipFill>
            <a:blip r:embed="rId6" cstate="print">
              <a:lum bright="48000" contrast="-100000"/>
            </a:blip>
            <a:srcRect/>
            <a:stretch>
              <a:fillRect/>
            </a:stretch>
          </p:blipFill>
          <p:spPr bwMode="auto">
            <a:xfrm>
              <a:off x="423863" y="1622425"/>
              <a:ext cx="8113712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" name="Picture 43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6550" y="1547813"/>
              <a:ext cx="203200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218767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교육관련 법령 일괄개정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106125" y="2060680"/>
          <a:ext cx="7929618" cy="3930337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{073A0DAA-6AF3-43AB-8588-CEC1D06C72B9}</a:tableStyleId>
              </a:tblPr>
              <a:tblGrid>
                <a:gridCol w="4333813"/>
                <a:gridCol w="3595805"/>
              </a:tblGrid>
              <a:tr h="4262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법 </a:t>
                      </a: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 </a:t>
                      </a:r>
                      <a:r>
                        <a:rPr lang="ko-KR" altLang="en-US" sz="16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령</a:t>
                      </a:r>
                      <a:endParaRPr lang="ko-KR" altLang="en-US" sz="1600" b="0" dirty="0">
                        <a:solidFill>
                          <a:srgbClr val="02A1C7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개인정보의 처리 내용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438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고등교육법 시행령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학적부 작성</a:t>
                      </a:r>
                      <a:r>
                        <a:rPr lang="en-US" altLang="ko-KR" sz="16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및 </a:t>
                      </a: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관리 등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438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한국장학재단 설립 등에 관한 법률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주민등록번호</a:t>
                      </a:r>
                      <a:r>
                        <a:rPr lang="en-US" altLang="ko-KR" sz="1600" dirty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가족관계정보 등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438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err="1">
                          <a:latin typeface="HY헤드라인M" pitchFamily="18" charset="-127"/>
                          <a:ea typeface="HY헤드라인M" pitchFamily="18" charset="-127"/>
                        </a:rPr>
                        <a:t>취업후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 학자금상환 특별법 시행령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취업 후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학자금 대출 상환관리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438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유아교육법 시행령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신원조회 및 유아학비 지원신청 </a:t>
                      </a: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관련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438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기술사법 시행령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등록방지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및 과태료 </a:t>
                      </a: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부과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본인 확인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438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평생교육법 시행령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학습계좌 증명서의 </a:t>
                      </a: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통용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본인 </a:t>
                      </a: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확인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438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학점 인정 등에 관한 법률 시행령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학위수여 위한 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학력인정 사항 확인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438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한국장학재단 설립 등에 </a:t>
                      </a: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관한 법률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시행령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학자금지원업무 </a:t>
                      </a:r>
                      <a:r>
                        <a:rPr lang="ko-KR" altLang="en-US" sz="1600" dirty="0">
                          <a:latin typeface="HY헤드라인M" pitchFamily="18" charset="-127"/>
                          <a:ea typeface="HY헤드라인M" pitchFamily="18" charset="-127"/>
                        </a:rPr>
                        <a:t>수행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35555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개인정보보호 기본원칙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40"/>
          <p:cNvGrpSpPr/>
          <p:nvPr/>
        </p:nvGrpSpPr>
        <p:grpSpPr>
          <a:xfrm>
            <a:off x="2084389" y="1859280"/>
            <a:ext cx="7981632" cy="4480560"/>
            <a:chOff x="560388" y="1246188"/>
            <a:chExt cx="8785225" cy="5256212"/>
          </a:xfrm>
        </p:grpSpPr>
        <p:sp>
          <p:nvSpPr>
            <p:cNvPr id="10" name="모서리가 둥근 직사각형 9"/>
            <p:cNvSpPr/>
            <p:nvPr/>
          </p:nvSpPr>
          <p:spPr bwMode="auto">
            <a:xfrm>
              <a:off x="560388" y="1462088"/>
              <a:ext cx="2555875" cy="5040312"/>
            </a:xfrm>
            <a:prstGeom prst="roundRect">
              <a:avLst>
                <a:gd name="adj" fmla="val 3134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4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>
              <a:off x="3440113" y="1462088"/>
              <a:ext cx="5905500" cy="5040312"/>
            </a:xfrm>
            <a:prstGeom prst="roundRect">
              <a:avLst>
                <a:gd name="adj" fmla="val 1622"/>
              </a:avLst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4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3" name="그룹 97"/>
            <p:cNvGrpSpPr>
              <a:grpSpLocks/>
            </p:cNvGrpSpPr>
            <p:nvPr/>
          </p:nvGrpSpPr>
          <p:grpSpPr bwMode="auto">
            <a:xfrm>
              <a:off x="938213" y="1246188"/>
              <a:ext cx="1854200" cy="468312"/>
              <a:chOff x="5004048" y="1341438"/>
              <a:chExt cx="3835024" cy="468000"/>
            </a:xfrm>
          </p:grpSpPr>
          <p:grpSp>
            <p:nvGrpSpPr>
              <p:cNvPr id="4" name="그룹 96"/>
              <p:cNvGrpSpPr>
                <a:grpSpLocks/>
              </p:cNvGrpSpPr>
              <p:nvPr/>
            </p:nvGrpSpPr>
            <p:grpSpPr bwMode="auto">
              <a:xfrm>
                <a:off x="5004048" y="1341438"/>
                <a:ext cx="3722440" cy="468000"/>
                <a:chOff x="4262438" y="1341438"/>
                <a:chExt cx="4464050" cy="513911"/>
              </a:xfrm>
            </p:grpSpPr>
            <p:sp>
              <p:nvSpPr>
                <p:cNvPr id="15" name="AutoShape 77"/>
                <p:cNvSpPr>
                  <a:spLocks noChangeArrowheads="1"/>
                </p:cNvSpPr>
                <p:nvPr/>
              </p:nvSpPr>
              <p:spPr bwMode="auto">
                <a:xfrm flipV="1">
                  <a:off x="4262438" y="1341438"/>
                  <a:ext cx="4464050" cy="513911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4BACC6">
                        <a:lumMod val="60000"/>
                        <a:lumOff val="40000"/>
                      </a:srgbClr>
                    </a:gs>
                    <a:gs pos="100000">
                      <a:srgbClr val="4BACC6">
                        <a:lumMod val="75000"/>
                      </a:srgb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balanced" dir="t"/>
                </a:scene3d>
                <a:sp3d prstMaterial="dkEdge">
                  <a:bevelT/>
                </a:sp3d>
              </p:spPr>
              <p:txBody>
                <a:bodyPr anchor="ctr"/>
                <a:lstStyle/>
                <a:p>
                  <a:pPr latinLnBrk="0">
                    <a:defRPr/>
                  </a:pPr>
                  <a:endParaRPr lang="ko-KR" altLang="en-US" sz="1400" b="1" kern="0" dirty="0">
                    <a:solidFill>
                      <a:sysClr val="window" lastClr="FFFFFF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6" name="AutoShape 78"/>
                <p:cNvSpPr>
                  <a:spLocks noChangeArrowheads="1"/>
                </p:cNvSpPr>
                <p:nvPr/>
              </p:nvSpPr>
              <p:spPr bwMode="auto">
                <a:xfrm>
                  <a:off x="4325439" y="1357116"/>
                  <a:ext cx="4323434" cy="193371"/>
                </a:xfrm>
                <a:prstGeom prst="roundRect">
                  <a:avLst/>
                </a:prstGeom>
                <a:gradFill rotWithShape="1">
                  <a:gsLst>
                    <a:gs pos="0">
                      <a:srgbClr val="FFFFFF">
                        <a:alpha val="7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latinLnBrk="0">
                    <a:defRPr/>
                  </a:pPr>
                  <a:endParaRPr lang="ko-KR" altLang="en-US" sz="14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14" name="직사각형 13"/>
              <p:cNvSpPr/>
              <p:nvPr/>
            </p:nvSpPr>
            <p:spPr bwMode="auto">
              <a:xfrm>
                <a:off x="5214186" y="1376340"/>
                <a:ext cx="3624886" cy="379159"/>
              </a:xfrm>
              <a:prstGeom prst="rect">
                <a:avLst/>
              </a:prstGeom>
            </p:spPr>
            <p:txBody>
              <a:bodyPr anchor="ctr"/>
              <a:lstStyle/>
              <a:p>
                <a:pPr latinLnBrk="0">
                  <a:defRPr/>
                </a:pPr>
                <a:r>
                  <a:rPr lang="en-US" altLang="ko-KR" sz="1400" b="1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OECD 8</a:t>
                </a:r>
                <a:r>
                  <a:rPr lang="ko-KR" altLang="en-US" sz="1400" b="1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원칙</a:t>
                </a:r>
                <a:endParaRPr lang="en-US" altLang="ko-KR" sz="1400" b="1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5" name="그룹 47"/>
            <p:cNvGrpSpPr>
              <a:grpSpLocks/>
            </p:cNvGrpSpPr>
            <p:nvPr/>
          </p:nvGrpSpPr>
          <p:grpSpPr bwMode="auto">
            <a:xfrm>
              <a:off x="660400" y="1822450"/>
              <a:ext cx="2305050" cy="4537075"/>
              <a:chOff x="200596" y="1700211"/>
              <a:chExt cx="2304380" cy="4537449"/>
            </a:xfrm>
          </p:grpSpPr>
          <p:sp>
            <p:nvSpPr>
              <p:cNvPr id="18" name="Rectangle 4"/>
              <p:cNvSpPr>
                <a:spLocks noChangeArrowheads="1"/>
              </p:cNvSpPr>
              <p:nvPr/>
            </p:nvSpPr>
            <p:spPr bwMode="auto">
              <a:xfrm>
                <a:off x="200596" y="1700211"/>
                <a:ext cx="2304380" cy="4318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1.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수집제한의 원칙</a:t>
                </a:r>
              </a:p>
            </p:txBody>
          </p:sp>
          <p:sp>
            <p:nvSpPr>
              <p:cNvPr id="19" name="Rectangle 4"/>
              <p:cNvSpPr>
                <a:spLocks noChangeArrowheads="1"/>
              </p:cNvSpPr>
              <p:nvPr/>
            </p:nvSpPr>
            <p:spPr bwMode="auto">
              <a:xfrm>
                <a:off x="200596" y="2286047"/>
                <a:ext cx="2304380" cy="43342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2.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정보정확성의 원칙</a:t>
                </a:r>
              </a:p>
            </p:txBody>
          </p:sp>
          <p:sp>
            <p:nvSpPr>
              <p:cNvPr id="20" name="Rectangle 4"/>
              <p:cNvSpPr>
                <a:spLocks noChangeArrowheads="1"/>
              </p:cNvSpPr>
              <p:nvPr/>
            </p:nvSpPr>
            <p:spPr bwMode="auto">
              <a:xfrm>
                <a:off x="200596" y="2873471"/>
                <a:ext cx="2304380" cy="4318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3.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목적명확화 원칙</a:t>
                </a:r>
              </a:p>
            </p:txBody>
          </p:sp>
          <p:sp>
            <p:nvSpPr>
              <p:cNvPr id="21" name="Rectangle 4"/>
              <p:cNvSpPr>
                <a:spLocks noChangeArrowheads="1"/>
              </p:cNvSpPr>
              <p:nvPr/>
            </p:nvSpPr>
            <p:spPr bwMode="auto">
              <a:xfrm>
                <a:off x="200596" y="3459306"/>
                <a:ext cx="2304380" cy="4318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4.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이용제한의 원칙</a:t>
                </a:r>
              </a:p>
            </p:txBody>
          </p:sp>
          <p:sp>
            <p:nvSpPr>
              <p:cNvPr id="22" name="Rectangle 4"/>
              <p:cNvSpPr>
                <a:spLocks noChangeArrowheads="1"/>
              </p:cNvSpPr>
              <p:nvPr/>
            </p:nvSpPr>
            <p:spPr bwMode="auto">
              <a:xfrm>
                <a:off x="200596" y="4046729"/>
                <a:ext cx="2304380" cy="4318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5.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안전보호의 원칙</a:t>
                </a:r>
              </a:p>
            </p:txBody>
          </p:sp>
          <p:sp>
            <p:nvSpPr>
              <p:cNvPr id="23" name="Rectangle 4"/>
              <p:cNvSpPr>
                <a:spLocks noChangeArrowheads="1"/>
              </p:cNvSpPr>
              <p:nvPr/>
            </p:nvSpPr>
            <p:spPr bwMode="auto">
              <a:xfrm>
                <a:off x="200596" y="4632566"/>
                <a:ext cx="2304380" cy="4318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6.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공개의 원칙</a:t>
                </a:r>
              </a:p>
            </p:txBody>
          </p:sp>
          <p:sp>
            <p:nvSpPr>
              <p:cNvPr id="24" name="Rectangle 4"/>
              <p:cNvSpPr>
                <a:spLocks noChangeArrowheads="1"/>
              </p:cNvSpPr>
              <p:nvPr/>
            </p:nvSpPr>
            <p:spPr bwMode="auto">
              <a:xfrm>
                <a:off x="200596" y="5218401"/>
                <a:ext cx="2304380" cy="4334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7.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개인참가의 원칙</a:t>
                </a:r>
              </a:p>
            </p:txBody>
          </p:sp>
          <p:sp>
            <p:nvSpPr>
              <p:cNvPr id="25" name="Rectangle 4"/>
              <p:cNvSpPr>
                <a:spLocks noChangeArrowheads="1"/>
              </p:cNvSpPr>
              <p:nvPr/>
            </p:nvSpPr>
            <p:spPr bwMode="auto">
              <a:xfrm>
                <a:off x="200596" y="5805824"/>
                <a:ext cx="2304380" cy="4318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8.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책임의 원칙</a:t>
                </a:r>
              </a:p>
            </p:txBody>
          </p:sp>
        </p:grpSp>
        <p:pic>
          <p:nvPicPr>
            <p:cNvPr id="26" name="Picture 25" descr="10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2804988" y="2159422"/>
              <a:ext cx="647700" cy="3551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그룹 57"/>
            <p:cNvGrpSpPr/>
            <p:nvPr/>
          </p:nvGrpSpPr>
          <p:grpSpPr>
            <a:xfrm>
              <a:off x="3584599" y="1822897"/>
              <a:ext cx="5616426" cy="4537449"/>
              <a:chOff x="200596" y="1700211"/>
              <a:chExt cx="2304380" cy="4537449"/>
            </a:xfrm>
            <a:solidFill>
              <a:srgbClr val="FFFFCC"/>
            </a:solidFill>
          </p:grpSpPr>
          <p:sp>
            <p:nvSpPr>
              <p:cNvPr id="28" name="Rectangle 4"/>
              <p:cNvSpPr>
                <a:spLocks noChangeArrowheads="1"/>
              </p:cNvSpPr>
              <p:nvPr/>
            </p:nvSpPr>
            <p:spPr bwMode="auto">
              <a:xfrm>
                <a:off x="200596" y="1700211"/>
                <a:ext cx="2304380" cy="432000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목적에 필요한 최소한 범위 안에서 적법하고 정당하게 수집</a:t>
                </a:r>
              </a:p>
            </p:txBody>
          </p:sp>
          <p:sp>
            <p:nvSpPr>
              <p:cNvPr id="29" name="Rectangle 4"/>
              <p:cNvSpPr>
                <a:spLocks noChangeArrowheads="1"/>
              </p:cNvSpPr>
              <p:nvPr/>
            </p:nvSpPr>
            <p:spPr bwMode="auto">
              <a:xfrm>
                <a:off x="200596" y="2286704"/>
                <a:ext cx="2304380" cy="432000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처리목적 범위 안에서 정확성</a:t>
                </a: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안전성</a:t>
                </a: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최신성 보장</a:t>
                </a:r>
              </a:p>
            </p:txBody>
          </p:sp>
          <p:sp>
            <p:nvSpPr>
              <p:cNvPr id="30" name="Rectangle 4"/>
              <p:cNvSpPr>
                <a:spLocks noChangeArrowheads="1"/>
              </p:cNvSpPr>
              <p:nvPr/>
            </p:nvSpPr>
            <p:spPr bwMode="auto">
              <a:xfrm>
                <a:off x="200596" y="2873197"/>
                <a:ext cx="2304380" cy="432000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처리목적의 명확화</a:t>
                </a:r>
              </a:p>
            </p:txBody>
          </p:sp>
          <p:sp>
            <p:nvSpPr>
              <p:cNvPr id="31" name="Rectangle 4"/>
              <p:cNvSpPr>
                <a:spLocks noChangeArrowheads="1"/>
              </p:cNvSpPr>
              <p:nvPr/>
            </p:nvSpPr>
            <p:spPr bwMode="auto">
              <a:xfrm>
                <a:off x="200596" y="3459690"/>
                <a:ext cx="2304380" cy="432000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필요 목적 범위 안에서 적법하게 처리</a:t>
                </a: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목적 외</a:t>
                </a: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활용 금지</a:t>
                </a:r>
              </a:p>
            </p:txBody>
          </p:sp>
          <p:sp>
            <p:nvSpPr>
              <p:cNvPr id="32" name="Rectangle 4"/>
              <p:cNvSpPr>
                <a:spLocks noChangeArrowheads="1"/>
              </p:cNvSpPr>
              <p:nvPr/>
            </p:nvSpPr>
            <p:spPr bwMode="auto">
              <a:xfrm>
                <a:off x="200596" y="4046183"/>
                <a:ext cx="2304380" cy="432000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정보주체의 권리침해 위험성 등을 고려</a:t>
                </a: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안전성 확보</a:t>
                </a:r>
              </a:p>
            </p:txBody>
          </p:sp>
          <p:sp>
            <p:nvSpPr>
              <p:cNvPr id="33" name="Rectangle 4"/>
              <p:cNvSpPr>
                <a:spLocks noChangeArrowheads="1"/>
              </p:cNvSpPr>
              <p:nvPr/>
            </p:nvSpPr>
            <p:spPr bwMode="auto">
              <a:xfrm>
                <a:off x="200596" y="4632676"/>
                <a:ext cx="2304380" cy="432000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개인정보 처리사항 공개</a:t>
                </a:r>
              </a:p>
            </p:txBody>
          </p:sp>
          <p:sp>
            <p:nvSpPr>
              <p:cNvPr id="34" name="Rectangle 4"/>
              <p:cNvSpPr>
                <a:spLocks noChangeArrowheads="1"/>
              </p:cNvSpPr>
              <p:nvPr/>
            </p:nvSpPr>
            <p:spPr bwMode="auto">
              <a:xfrm>
                <a:off x="200596" y="5219169"/>
                <a:ext cx="2304380" cy="432000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열람청구권 등 정보주체의 권리 보장</a:t>
                </a:r>
              </a:p>
            </p:txBody>
          </p:sp>
          <p:sp>
            <p:nvSpPr>
              <p:cNvPr id="35" name="Rectangle 4"/>
              <p:cNvSpPr>
                <a:spLocks noChangeArrowheads="1"/>
              </p:cNvSpPr>
              <p:nvPr/>
            </p:nvSpPr>
            <p:spPr bwMode="auto">
              <a:xfrm>
                <a:off x="200596" y="5805660"/>
                <a:ext cx="2304380" cy="432000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ffectLst>
                <a:outerShdw dist="89803" dir="2700000" algn="ctr" rotWithShape="0">
                  <a:srgbClr val="969696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eaLnBrk="0" latinLnBrk="0" hangingPunct="0">
                  <a:lnSpc>
                    <a:spcPct val="115000"/>
                  </a:lnSpc>
                  <a:defRPr/>
                </a:pP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개인정보처리자의 책임 준수</a:t>
                </a: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  <a:cs typeface="Arial"/>
                  </a:rPr>
                  <a:t>·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실천</a:t>
                </a:r>
                <a:r>
                  <a:rPr lang="en-US" altLang="ko-KR" sz="1400" dirty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1400" dirty="0">
                    <a:latin typeface="HY헤드라인M" pitchFamily="18" charset="-127"/>
                    <a:ea typeface="HY헤드라인M" pitchFamily="18" charset="-127"/>
                  </a:rPr>
                  <a:t>신뢰성 확보 노력</a:t>
                </a:r>
              </a:p>
            </p:txBody>
          </p:sp>
        </p:grpSp>
        <p:grpSp>
          <p:nvGrpSpPr>
            <p:cNvPr id="7" name="그룹 32"/>
            <p:cNvGrpSpPr>
              <a:grpSpLocks/>
            </p:cNvGrpSpPr>
            <p:nvPr/>
          </p:nvGrpSpPr>
          <p:grpSpPr bwMode="auto">
            <a:xfrm>
              <a:off x="4902200" y="1246188"/>
              <a:ext cx="3074988" cy="468312"/>
              <a:chOff x="4499992" y="1052513"/>
              <a:chExt cx="3075136" cy="468312"/>
            </a:xfrm>
          </p:grpSpPr>
          <p:grpSp>
            <p:nvGrpSpPr>
              <p:cNvPr id="8" name="그룹 36"/>
              <p:cNvGrpSpPr>
                <a:grpSpLocks/>
              </p:cNvGrpSpPr>
              <p:nvPr/>
            </p:nvGrpSpPr>
            <p:grpSpPr bwMode="auto">
              <a:xfrm>
                <a:off x="4499992" y="1052513"/>
                <a:ext cx="2982913" cy="468312"/>
                <a:chOff x="-1507385" y="872970"/>
                <a:chExt cx="1878410" cy="650135"/>
              </a:xfrm>
            </p:grpSpPr>
            <p:sp>
              <p:nvSpPr>
                <p:cNvPr id="39" name="AutoShape 77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-1507385" y="872970"/>
                  <a:ext cx="1878410" cy="650135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8064A2">
                        <a:lumMod val="60000"/>
                        <a:lumOff val="40000"/>
                      </a:srgbClr>
                    </a:gs>
                    <a:gs pos="100000">
                      <a:srgbClr val="8064A2">
                        <a:lumMod val="75000"/>
                      </a:srgbClr>
                    </a:gs>
                  </a:gsLst>
                  <a:lin ang="162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balanced" dir="t"/>
                </a:scene3d>
                <a:sp3d prstMaterial="dkEdge">
                  <a:bevelT/>
                </a:sp3d>
              </p:spPr>
              <p:txBody>
                <a:bodyPr anchor="ctr"/>
                <a:lstStyle/>
                <a:p>
                  <a:pPr latinLnBrk="0">
                    <a:defRPr/>
                  </a:pPr>
                  <a:endParaRPr lang="ko-KR" altLang="en-US" sz="1400" b="1" kern="0" dirty="0">
                    <a:solidFill>
                      <a:sysClr val="window" lastClr="FFFFFF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40" name="AutoShape 78"/>
                <p:cNvSpPr>
                  <a:spLocks noChangeArrowheads="1"/>
                </p:cNvSpPr>
                <p:nvPr/>
              </p:nvSpPr>
              <p:spPr bwMode="auto">
                <a:xfrm>
                  <a:off x="-1486390" y="888396"/>
                  <a:ext cx="1810518" cy="328374"/>
                </a:xfrm>
                <a:prstGeom prst="roundRect">
                  <a:avLst/>
                </a:prstGeom>
                <a:gradFill rotWithShape="1">
                  <a:gsLst>
                    <a:gs pos="0">
                      <a:srgbClr val="FFFFFF">
                        <a:alpha val="7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latinLnBrk="0">
                    <a:defRPr/>
                  </a:pPr>
                  <a:endParaRPr lang="ko-KR" altLang="en-US" sz="1400" b="1" kern="0">
                    <a:solidFill>
                      <a:sysClr val="window" lastClr="FFFFFF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38" name="직사각형 37"/>
              <p:cNvSpPr/>
              <p:nvPr/>
            </p:nvSpPr>
            <p:spPr bwMode="auto">
              <a:xfrm>
                <a:off x="4938163" y="1087438"/>
                <a:ext cx="2636965" cy="379412"/>
              </a:xfrm>
              <a:prstGeom prst="rect">
                <a:avLst/>
              </a:prstGeom>
            </p:spPr>
            <p:txBody>
              <a:bodyPr anchor="ctr"/>
              <a:lstStyle/>
              <a:p>
                <a:pPr latinLnBrk="0">
                  <a:defRPr/>
                </a:pPr>
                <a:r>
                  <a:rPr lang="ko-KR" altLang="en-US" sz="1400" b="1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개인정보보호법</a:t>
                </a:r>
                <a:endParaRPr lang="en-US" altLang="ko-KR" sz="1400" b="1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41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35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개인정보보호법의 구성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413731" y="1766466"/>
            <a:ext cx="6658525" cy="253831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 anchor="ctr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ct val="115000"/>
              </a:lnSpc>
              <a:buFontTx/>
              <a:buBlip>
                <a:blip r:embed="rId4"/>
              </a:buBlip>
              <a:defRPr/>
            </a:pPr>
            <a:r>
              <a:rPr kumimoji="0" lang="en-US" altLang="ko-KR" sz="1300" dirty="0">
                <a:solidFill>
                  <a:schemeClr val="accent2"/>
                </a:solidFill>
              </a:rPr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1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002060"/>
                </a:solidFill>
              </a:rPr>
              <a:t>총칙</a:t>
            </a:r>
            <a:r>
              <a:rPr kumimoji="0" lang="ko-KR" altLang="en-US" sz="1300" dirty="0">
                <a:solidFill>
                  <a:schemeClr val="accent2"/>
                </a:solidFill>
              </a:rPr>
              <a:t> </a:t>
            </a:r>
            <a:r>
              <a:rPr kumimoji="0" lang="en-US" altLang="ko-KR" sz="1300" dirty="0"/>
              <a:t>- </a:t>
            </a:r>
            <a:r>
              <a:rPr kumimoji="0" lang="ko-KR" altLang="en-US" sz="1300" dirty="0"/>
              <a:t>목적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정의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개인정보보호원칙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다른 법률과의 관계 등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413731" y="2750067"/>
            <a:ext cx="6658525" cy="547320"/>
          </a:xfrm>
          <a:prstGeom prst="rect">
            <a:avLst/>
          </a:prstGeom>
          <a:solidFill>
            <a:srgbClr val="CECEEF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ts val="1900"/>
              </a:lnSpc>
              <a:buBlip>
                <a:blip r:embed="rId4"/>
              </a:buBlip>
              <a:defRPr/>
            </a:pPr>
            <a:r>
              <a:rPr kumimoji="0" lang="en-US" altLang="ko-KR" sz="1300" dirty="0"/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3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2D2D8A"/>
                </a:solidFill>
              </a:rPr>
              <a:t>개인정보의 처리</a:t>
            </a:r>
          </a:p>
          <a:p>
            <a:pPr algn="l" eaLnBrk="0" latinLnBrk="0" hangingPunct="0">
              <a:lnSpc>
                <a:spcPts val="1900"/>
              </a:lnSpc>
              <a:defRPr/>
            </a:pPr>
            <a:r>
              <a:rPr kumimoji="0" lang="ko-KR" altLang="en-US" sz="1300" dirty="0"/>
              <a:t>  </a:t>
            </a:r>
            <a:r>
              <a:rPr kumimoji="0" lang="en-US" altLang="ko-KR" sz="1050" dirty="0"/>
              <a:t>- </a:t>
            </a:r>
            <a:r>
              <a:rPr kumimoji="0" lang="ko-KR" altLang="en-US" sz="1050" dirty="0"/>
              <a:t>수집</a:t>
            </a:r>
            <a:r>
              <a:rPr kumimoji="0" lang="en-US" altLang="ko-KR" sz="1050" dirty="0"/>
              <a:t>·</a:t>
            </a:r>
            <a:r>
              <a:rPr kumimoji="0" lang="ko-KR" altLang="en-US" sz="1050" dirty="0"/>
              <a:t>이용</a:t>
            </a:r>
            <a:r>
              <a:rPr kumimoji="0" lang="en-US" altLang="ko-KR" sz="1050" dirty="0"/>
              <a:t>·</a:t>
            </a:r>
            <a:r>
              <a:rPr kumimoji="0" lang="ko-KR" altLang="en-US" sz="1050" dirty="0"/>
              <a:t>제공 등 처리기준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민감정보</a:t>
            </a:r>
            <a:r>
              <a:rPr kumimoji="0" lang="en-US" altLang="ko-KR" sz="1050" dirty="0"/>
              <a:t>·</a:t>
            </a:r>
            <a:r>
              <a:rPr kumimoji="0" lang="ko-KR" altLang="en-US" sz="1050" dirty="0"/>
              <a:t>고유식별정보 제한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영상정보처리기기 제한 등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3413731" y="4531876"/>
            <a:ext cx="6658525" cy="553309"/>
          </a:xfrm>
          <a:prstGeom prst="rect">
            <a:avLst/>
          </a:prstGeom>
          <a:solidFill>
            <a:srgbClr val="FFFFCC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ts val="1900"/>
              </a:lnSpc>
              <a:buBlip>
                <a:blip r:embed="rId4"/>
              </a:buBlip>
              <a:defRPr/>
            </a:pPr>
            <a:r>
              <a:rPr kumimoji="0" lang="en-US" altLang="ko-KR" sz="1300" dirty="0"/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6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2D2D8A"/>
                </a:solidFill>
              </a:rPr>
              <a:t>개인정보분쟁조정위원회</a:t>
            </a:r>
          </a:p>
          <a:p>
            <a:pPr algn="l" fontAlgn="ctr">
              <a:lnSpc>
                <a:spcPts val="1900"/>
              </a:lnSpc>
              <a:defRPr/>
            </a:pPr>
            <a:r>
              <a:rPr kumimoji="0" lang="ko-KR" altLang="en-US" sz="1050" dirty="0"/>
              <a:t>  </a:t>
            </a:r>
            <a:r>
              <a:rPr kumimoji="0" lang="en-US" altLang="ko-KR" sz="1050" dirty="0"/>
              <a:t>- </a:t>
            </a:r>
            <a:r>
              <a:rPr kumimoji="0" lang="ko-KR" altLang="en-US" sz="1050" dirty="0"/>
              <a:t>분쟁조정위원회 설치</a:t>
            </a:r>
            <a:r>
              <a:rPr kumimoji="0" lang="en-US" altLang="ko-KR" sz="1050" dirty="0"/>
              <a:t>·</a:t>
            </a:r>
            <a:r>
              <a:rPr kumimoji="0" lang="ko-KR" altLang="en-US" sz="1050" dirty="0"/>
              <a:t>구성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분쟁조정의 신청방법</a:t>
            </a:r>
            <a:r>
              <a:rPr kumimoji="0" lang="en-US" altLang="ko-KR" sz="1050" dirty="0"/>
              <a:t>·</a:t>
            </a:r>
            <a:r>
              <a:rPr kumimoji="0" lang="ko-KR" altLang="en-US" sz="1050" dirty="0"/>
              <a:t>절차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효력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집단분쟁조정제도 등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413731" y="2114154"/>
            <a:ext cx="6658525" cy="549015"/>
          </a:xfrm>
          <a:prstGeom prst="rect">
            <a:avLst/>
          </a:prstGeom>
          <a:solidFill>
            <a:srgbClr val="FFFFCC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ts val="1900"/>
              </a:lnSpc>
              <a:buBlip>
                <a:blip r:embed="rId4"/>
              </a:buBlip>
              <a:defRPr/>
            </a:pPr>
            <a:r>
              <a:rPr kumimoji="0" lang="en-US" altLang="ko-KR" sz="1300" dirty="0">
                <a:solidFill>
                  <a:schemeClr val="accent2"/>
                </a:solidFill>
              </a:rPr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2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002060"/>
                </a:solidFill>
              </a:rPr>
              <a:t>개인정보보호정책의 수립 등 </a:t>
            </a:r>
            <a:endParaRPr kumimoji="0" lang="en-US" altLang="ko-KR" sz="1300" dirty="0">
              <a:solidFill>
                <a:srgbClr val="002060"/>
              </a:solidFill>
            </a:endParaRPr>
          </a:p>
          <a:p>
            <a:pPr algn="l" eaLnBrk="0" latinLnBrk="0" hangingPunct="0">
              <a:lnSpc>
                <a:spcPts val="1900"/>
              </a:lnSpc>
              <a:defRPr/>
            </a:pPr>
            <a:r>
              <a:rPr kumimoji="0" lang="ko-KR" altLang="en-US" sz="1050" dirty="0">
                <a:solidFill>
                  <a:schemeClr val="tx2"/>
                </a:solidFill>
              </a:rPr>
              <a:t> </a:t>
            </a:r>
            <a:r>
              <a:rPr kumimoji="0" lang="en-US" altLang="ko-KR" sz="1050" dirty="0">
                <a:solidFill>
                  <a:schemeClr val="tx2"/>
                </a:solidFill>
              </a:rPr>
              <a:t> </a:t>
            </a:r>
            <a:r>
              <a:rPr kumimoji="0" lang="en-US" altLang="ko-KR" sz="1050" dirty="0"/>
              <a:t>- </a:t>
            </a:r>
            <a:r>
              <a:rPr kumimoji="0" lang="ko-KR" altLang="en-US" sz="1050" dirty="0"/>
              <a:t>개인정보보호위원회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기본계획</a:t>
            </a:r>
            <a:r>
              <a:rPr kumimoji="0" lang="en-US" altLang="ko-KR" sz="1050" dirty="0"/>
              <a:t>·</a:t>
            </a:r>
            <a:r>
              <a:rPr kumimoji="0" lang="ko-KR" altLang="en-US" sz="1050" dirty="0"/>
              <a:t>시행계획 수립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개인정보보호지침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자율규제촉진 등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3413731" y="3379052"/>
            <a:ext cx="6658525" cy="498588"/>
          </a:xfrm>
          <a:prstGeom prst="rect">
            <a:avLst/>
          </a:prstGeom>
          <a:solidFill>
            <a:srgbClr val="CECEEF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ts val="1900"/>
              </a:lnSpc>
              <a:buBlip>
                <a:blip r:embed="rId4"/>
              </a:buBlip>
              <a:defRPr/>
            </a:pPr>
            <a:r>
              <a:rPr kumimoji="0" lang="en-US" altLang="ko-KR" sz="1300" dirty="0"/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4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2D2D8A"/>
                </a:solidFill>
              </a:rPr>
              <a:t>개인정보의 안전한 관리 </a:t>
            </a:r>
          </a:p>
          <a:p>
            <a:pPr algn="l" eaLnBrk="0" latinLnBrk="0" hangingPunct="0">
              <a:lnSpc>
                <a:spcPts val="1900"/>
              </a:lnSpc>
              <a:defRPr/>
            </a:pPr>
            <a:r>
              <a:rPr kumimoji="0" lang="ko-KR" altLang="en-US" sz="1300" dirty="0"/>
              <a:t>  </a:t>
            </a:r>
            <a:r>
              <a:rPr kumimoji="0" lang="en-US" altLang="ko-KR" sz="1050" dirty="0"/>
              <a:t>- </a:t>
            </a:r>
            <a:r>
              <a:rPr kumimoji="0" lang="ko-KR" altLang="en-US" sz="1050" dirty="0"/>
              <a:t>안전조치의무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개인정보파일 등록</a:t>
            </a:r>
            <a:r>
              <a:rPr kumimoji="0" lang="en-US" altLang="ko-KR" sz="1050" dirty="0"/>
              <a:t>·</a:t>
            </a:r>
            <a:r>
              <a:rPr kumimoji="0" lang="ko-KR" altLang="en-US" sz="1050" dirty="0"/>
              <a:t>공개</a:t>
            </a:r>
            <a:r>
              <a:rPr kumimoji="0" lang="en-US" altLang="ko-KR" sz="1050" dirty="0"/>
              <a:t>,  </a:t>
            </a:r>
            <a:r>
              <a:rPr kumimoji="0" lang="ko-KR" altLang="en-US" sz="1050" dirty="0"/>
              <a:t>개인정보영향평가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유출통지제도 등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3413731" y="3958306"/>
            <a:ext cx="6658525" cy="550815"/>
          </a:xfrm>
          <a:prstGeom prst="rect">
            <a:avLst/>
          </a:prstGeom>
          <a:solidFill>
            <a:srgbClr val="CECEEF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ts val="1900"/>
              </a:lnSpc>
              <a:buBlip>
                <a:blip r:embed="rId4"/>
              </a:buBlip>
              <a:defRPr/>
            </a:pPr>
            <a:r>
              <a:rPr kumimoji="0" lang="en-US" altLang="ko-KR" sz="1300" dirty="0"/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5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2D2D8A"/>
                </a:solidFill>
              </a:rPr>
              <a:t>정보주체의 권리 보장</a:t>
            </a:r>
          </a:p>
          <a:p>
            <a:pPr algn="l" eaLnBrk="0" latinLnBrk="0" hangingPunct="0">
              <a:lnSpc>
                <a:spcPts val="1900"/>
              </a:lnSpc>
              <a:defRPr/>
            </a:pPr>
            <a:r>
              <a:rPr kumimoji="0" lang="ko-KR" altLang="en-US" sz="1050" dirty="0"/>
              <a:t>  </a:t>
            </a:r>
            <a:r>
              <a:rPr kumimoji="0" lang="en-US" altLang="ko-KR" sz="1050" dirty="0"/>
              <a:t>- </a:t>
            </a:r>
            <a:r>
              <a:rPr kumimoji="0" lang="ko-KR" altLang="en-US" sz="1050" dirty="0"/>
              <a:t>열람요구권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정정</a:t>
            </a:r>
            <a:r>
              <a:rPr kumimoji="0" lang="en-US" altLang="ko-KR" sz="1050" dirty="0"/>
              <a:t>·</a:t>
            </a:r>
            <a:r>
              <a:rPr kumimoji="0" lang="ko-KR" altLang="en-US" sz="1050" dirty="0"/>
              <a:t>삭제요구권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처리정지요구권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권리행사방법 및 절차</a:t>
            </a:r>
            <a:r>
              <a:rPr kumimoji="0" lang="en-US" altLang="ko-KR" sz="1050" dirty="0"/>
              <a:t>, </a:t>
            </a:r>
            <a:r>
              <a:rPr kumimoji="0" lang="ko-KR" altLang="en-US" sz="1050" dirty="0"/>
              <a:t>손해배상책임 등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413731" y="5537708"/>
            <a:ext cx="6658525" cy="253831"/>
          </a:xfrm>
          <a:prstGeom prst="rect">
            <a:avLst/>
          </a:prstGeom>
          <a:solidFill>
            <a:schemeClr val="bg1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 anchor="ctr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ct val="120000"/>
              </a:lnSpc>
              <a:buFontTx/>
              <a:buBlip>
                <a:blip r:embed="rId4"/>
              </a:buBlip>
              <a:defRPr/>
            </a:pPr>
            <a:r>
              <a:rPr kumimoji="0" lang="en-US" altLang="ko-KR" sz="1300" dirty="0"/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8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2D2D8A"/>
                </a:solidFill>
              </a:rPr>
              <a:t>보칙</a:t>
            </a:r>
            <a:r>
              <a:rPr kumimoji="0" lang="ko-KR" altLang="en-US" sz="1300" dirty="0"/>
              <a:t> </a:t>
            </a:r>
            <a:r>
              <a:rPr kumimoji="0" lang="en-US" altLang="ko-KR" sz="1300" dirty="0"/>
              <a:t>- </a:t>
            </a:r>
            <a:r>
              <a:rPr kumimoji="0" lang="ko-KR" altLang="en-US" sz="1300" dirty="0"/>
              <a:t>적용제외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금지행위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침해사실신고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시정조치 등</a:t>
            </a:r>
            <a:r>
              <a:rPr kumimoji="0" lang="en-US" altLang="ko-KR" sz="1300" dirty="0"/>
              <a:t> </a:t>
            </a:r>
            <a:endParaRPr kumimoji="0" lang="ko-KR" altLang="en-US" sz="1300" dirty="0"/>
          </a:p>
        </p:txBody>
      </p:sp>
      <p:cxnSp>
        <p:nvCxnSpPr>
          <p:cNvPr id="19" name="꺾인 연결선 35"/>
          <p:cNvCxnSpPr>
            <a:cxnSpLocks noChangeShapeType="1"/>
            <a:stCxn id="9" idx="1"/>
          </p:cNvCxnSpPr>
          <p:nvPr/>
        </p:nvCxnSpPr>
        <p:spPr bwMode="auto">
          <a:xfrm rot="10800000" flipH="1" flipV="1">
            <a:off x="3413730" y="1893381"/>
            <a:ext cx="916190" cy="790109"/>
          </a:xfrm>
          <a:prstGeom prst="bentConnector4">
            <a:avLst>
              <a:gd name="adj1" fmla="val -23079"/>
              <a:gd name="adj2" fmla="val 58037"/>
            </a:avLst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413731" y="5893568"/>
            <a:ext cx="6658525" cy="253831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 anchor="ctr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ct val="115000"/>
              </a:lnSpc>
              <a:buFontTx/>
              <a:buBlip>
                <a:blip r:embed="rId4"/>
              </a:buBlip>
              <a:defRPr/>
            </a:pPr>
            <a:r>
              <a:rPr kumimoji="0" lang="en-US" altLang="ko-KR" sz="1300" dirty="0">
                <a:solidFill>
                  <a:schemeClr val="accent2"/>
                </a:solidFill>
              </a:rPr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9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002060"/>
                </a:solidFill>
              </a:rPr>
              <a:t>벌칙</a:t>
            </a:r>
            <a:r>
              <a:rPr kumimoji="0" lang="ko-KR" altLang="en-US" sz="1300" dirty="0">
                <a:solidFill>
                  <a:schemeClr val="accent2"/>
                </a:solidFill>
              </a:rPr>
              <a:t> </a:t>
            </a:r>
            <a:r>
              <a:rPr kumimoji="0" lang="en-US" altLang="ko-KR" sz="1300" dirty="0"/>
              <a:t>- </a:t>
            </a:r>
            <a:r>
              <a:rPr kumimoji="0" lang="ko-KR" altLang="en-US" sz="1300" dirty="0"/>
              <a:t>벌칙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과태료 및 양벌규정 등</a:t>
            </a:r>
          </a:p>
        </p:txBody>
      </p:sp>
      <p:cxnSp>
        <p:nvCxnSpPr>
          <p:cNvPr id="21" name="꺾인 연결선 33"/>
          <p:cNvCxnSpPr>
            <a:cxnSpLocks noChangeShapeType="1"/>
          </p:cNvCxnSpPr>
          <p:nvPr/>
        </p:nvCxnSpPr>
        <p:spPr bwMode="auto">
          <a:xfrm rot="16200000" flipH="1">
            <a:off x="2277046" y="3164769"/>
            <a:ext cx="706744" cy="917657"/>
          </a:xfrm>
          <a:prstGeom prst="bentConnector4">
            <a:avLst>
              <a:gd name="adj1" fmla="val -25352"/>
              <a:gd name="adj2" fmla="val 99912"/>
            </a:avLst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2" name="Shape 37"/>
          <p:cNvCxnSpPr>
            <a:cxnSpLocks noChangeShapeType="1"/>
            <a:stCxn id="9" idx="1"/>
            <a:endCxn id="26" idx="3"/>
          </p:cNvCxnSpPr>
          <p:nvPr/>
        </p:nvCxnSpPr>
        <p:spPr bwMode="auto">
          <a:xfrm rot="10800000" flipV="1">
            <a:off x="2879289" y="1893381"/>
            <a:ext cx="534443" cy="2033679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3404922" y="6144909"/>
            <a:ext cx="6542533" cy="332086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eaLnBrk="0" latinLnBrk="0" hangingPunct="0">
              <a:lnSpc>
                <a:spcPct val="115000"/>
              </a:lnSpc>
            </a:pPr>
            <a:r>
              <a:rPr lang="ko-KR" altLang="en-US" sz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부칙 </a:t>
            </a:r>
            <a:r>
              <a:rPr lang="en-US" altLang="ko-KR" sz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시행일</a:t>
            </a:r>
            <a:r>
              <a:rPr lang="en-US" altLang="ko-KR" sz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경과조치</a:t>
            </a:r>
            <a:r>
              <a:rPr lang="en-US" altLang="ko-KR" sz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다른 법률의 개정 등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3413731" y="5147007"/>
            <a:ext cx="6658525" cy="289914"/>
          </a:xfrm>
          <a:prstGeom prst="rect">
            <a:avLst/>
          </a:prstGeom>
          <a:solidFill>
            <a:srgbClr val="FFFFCC"/>
          </a:solidFill>
          <a:ln w="12700">
            <a:noFill/>
            <a:prstDash val="dash"/>
            <a:miter lim="800000"/>
            <a:headEnd/>
            <a:tailEnd/>
          </a:ln>
          <a:effectLst>
            <a:outerShdw dist="89803" dir="2700000" algn="ctr" rotWithShape="0">
              <a:srgbClr val="969696"/>
            </a:outerShdw>
          </a:effectLst>
        </p:spPr>
        <p:txBody>
          <a:bodyPr wrap="none" lIns="92075" tIns="46038" rIns="92075" bIns="46038" anchor="ctr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algn="l" eaLnBrk="0" latinLnBrk="0" hangingPunct="0">
              <a:lnSpc>
                <a:spcPct val="120000"/>
              </a:lnSpc>
              <a:buFontTx/>
              <a:buBlip>
                <a:blip r:embed="rId4"/>
              </a:buBlip>
              <a:defRPr/>
            </a:pPr>
            <a:r>
              <a:rPr kumimoji="0" lang="en-US" altLang="ko-KR" sz="1300" dirty="0"/>
              <a:t> </a:t>
            </a:r>
            <a:r>
              <a:rPr kumimoji="0" lang="ko-KR" altLang="en-US" sz="1300" dirty="0"/>
              <a:t>제 </a:t>
            </a:r>
            <a:r>
              <a:rPr kumimoji="0" lang="en-US" altLang="ko-KR" sz="1300" dirty="0"/>
              <a:t>7 </a:t>
            </a:r>
            <a:r>
              <a:rPr kumimoji="0" lang="ko-KR" altLang="en-US" sz="1300" dirty="0"/>
              <a:t>장 </a:t>
            </a:r>
            <a:r>
              <a:rPr kumimoji="0" lang="ko-KR" altLang="en-US" sz="1300" dirty="0">
                <a:solidFill>
                  <a:srgbClr val="002060"/>
                </a:solidFill>
              </a:rPr>
              <a:t>개인정보 단체소송 </a:t>
            </a:r>
            <a:r>
              <a:rPr kumimoji="0" lang="en-US" altLang="ko-KR" sz="1300" dirty="0"/>
              <a:t>– </a:t>
            </a:r>
            <a:r>
              <a:rPr kumimoji="0" lang="ko-KR" altLang="en-US" sz="1300" dirty="0"/>
              <a:t>단체소송 대상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소송허가요건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확정판결의 효력 등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2033573" y="2593344"/>
            <a:ext cx="455158" cy="2689856"/>
          </a:xfrm>
          <a:prstGeom prst="roundRect">
            <a:avLst>
              <a:gd name="adj" fmla="val 25486"/>
            </a:avLst>
          </a:prstGeom>
          <a:gradFill flip="none" rotWithShape="1">
            <a:gsLst>
              <a:gs pos="0">
                <a:schemeClr val="accent5">
                  <a:lumMod val="25000"/>
                  <a:shade val="30000"/>
                  <a:satMod val="115000"/>
                </a:schemeClr>
              </a:gs>
              <a:gs pos="50000">
                <a:schemeClr val="accent5">
                  <a:lumMod val="25000"/>
                  <a:shade val="67500"/>
                  <a:satMod val="115000"/>
                </a:schemeClr>
              </a:gs>
              <a:gs pos="100000">
                <a:schemeClr val="accent5">
                  <a:lumMod val="2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0160" tIns="72000" rIns="10160" bIns="72000" spcCol="1270" anchor="ctr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1200">
              <a:lnSpc>
                <a:spcPts val="2300"/>
              </a:lnSpc>
              <a:spcAft>
                <a:spcPct val="35000"/>
              </a:spcAft>
              <a:defRPr/>
            </a:pPr>
            <a:r>
              <a:rPr kumimoji="0" lang="ko-KR" altLang="en-US" sz="1600" kern="0">
                <a:solidFill>
                  <a:srgbClr val="FFFFFF"/>
                </a:solidFill>
                <a:effectLst>
                  <a:outerShdw dist="508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</a:t>
            </a:r>
            <a:endParaRPr kumimoji="0" lang="ko-KR" altLang="en-US" sz="1600" kern="0" dirty="0">
              <a:solidFill>
                <a:srgbClr val="FFFFFF"/>
              </a:solidFill>
              <a:effectLst>
                <a:outerShdw dist="508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TextBox 44"/>
          <p:cNvSpPr txBox="1">
            <a:spLocks noChangeArrowheads="1"/>
          </p:cNvSpPr>
          <p:nvPr/>
        </p:nvSpPr>
        <p:spPr bwMode="auto">
          <a:xfrm>
            <a:off x="2545993" y="2613253"/>
            <a:ext cx="333294" cy="2627615"/>
          </a:xfrm>
          <a:prstGeom prst="rect">
            <a:avLst/>
          </a:prstGeom>
          <a:ln w="38100">
            <a:solidFill>
              <a:schemeClr val="bg1">
                <a:lumMod val="9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just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700"/>
              </a:lnSpc>
              <a:defRPr/>
            </a:pPr>
            <a:r>
              <a:rPr kumimoji="0" lang="ko-KR" altLang="en-US" sz="10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본문</a:t>
            </a:r>
            <a:r>
              <a:rPr kumimoji="0" lang="en-US" altLang="ko-KR" sz="10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9</a:t>
            </a:r>
            <a:r>
              <a:rPr kumimoji="0" lang="ko-KR" altLang="en-US" sz="10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kumimoji="0" lang="en-US" altLang="ko-KR" sz="10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75</a:t>
            </a:r>
            <a:r>
              <a:rPr kumimoji="0" lang="ko-KR" altLang="en-US" sz="10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개조문</a:t>
            </a:r>
            <a:r>
              <a:rPr kumimoji="0" lang="en-US" altLang="ko-KR" sz="10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</a:p>
          <a:p>
            <a:pPr algn="ctr">
              <a:lnSpc>
                <a:spcPts val="1700"/>
              </a:lnSpc>
              <a:defRPr/>
            </a:pPr>
            <a:r>
              <a:rPr kumimoji="0" lang="ko-KR" altLang="en-US" sz="10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부칙</a:t>
            </a:r>
          </a:p>
        </p:txBody>
      </p:sp>
      <p:cxnSp>
        <p:nvCxnSpPr>
          <p:cNvPr id="27" name="Shape 37"/>
          <p:cNvCxnSpPr>
            <a:cxnSpLocks noChangeShapeType="1"/>
            <a:stCxn id="15" idx="1"/>
            <a:endCxn id="26" idx="3"/>
          </p:cNvCxnSpPr>
          <p:nvPr/>
        </p:nvCxnSpPr>
        <p:spPr bwMode="auto">
          <a:xfrm rot="10800000" flipV="1">
            <a:off x="2879289" y="2388661"/>
            <a:ext cx="534443" cy="1538399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8" name="Shape 37"/>
          <p:cNvCxnSpPr>
            <a:cxnSpLocks noChangeShapeType="1"/>
            <a:stCxn id="10" idx="1"/>
            <a:endCxn id="26" idx="3"/>
          </p:cNvCxnSpPr>
          <p:nvPr/>
        </p:nvCxnSpPr>
        <p:spPr bwMode="auto">
          <a:xfrm rot="10800000" flipV="1">
            <a:off x="2879289" y="3023727"/>
            <a:ext cx="534443" cy="903333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9" name="Shape 37"/>
          <p:cNvCxnSpPr>
            <a:cxnSpLocks noChangeShapeType="1"/>
            <a:stCxn id="16" idx="1"/>
            <a:endCxn id="26" idx="3"/>
          </p:cNvCxnSpPr>
          <p:nvPr/>
        </p:nvCxnSpPr>
        <p:spPr bwMode="auto">
          <a:xfrm rot="10800000" flipV="1">
            <a:off x="2879289" y="3628346"/>
            <a:ext cx="534443" cy="298714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0" name="Shape 37"/>
          <p:cNvCxnSpPr>
            <a:cxnSpLocks noChangeShapeType="1"/>
            <a:stCxn id="17" idx="1"/>
            <a:endCxn id="26" idx="3"/>
          </p:cNvCxnSpPr>
          <p:nvPr/>
        </p:nvCxnSpPr>
        <p:spPr bwMode="auto">
          <a:xfrm rot="10800000">
            <a:off x="2879289" y="3927062"/>
            <a:ext cx="534443" cy="306653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1" name="Shape 37"/>
          <p:cNvCxnSpPr>
            <a:cxnSpLocks noChangeShapeType="1"/>
            <a:stCxn id="14" idx="1"/>
            <a:endCxn id="26" idx="3"/>
          </p:cNvCxnSpPr>
          <p:nvPr/>
        </p:nvCxnSpPr>
        <p:spPr bwMode="auto">
          <a:xfrm rot="10800000">
            <a:off x="2879289" y="3927060"/>
            <a:ext cx="534443" cy="881470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2" name="Shape 37"/>
          <p:cNvCxnSpPr>
            <a:cxnSpLocks noChangeShapeType="1"/>
            <a:stCxn id="24" idx="1"/>
            <a:endCxn id="26" idx="3"/>
          </p:cNvCxnSpPr>
          <p:nvPr/>
        </p:nvCxnSpPr>
        <p:spPr bwMode="auto">
          <a:xfrm rot="10800000">
            <a:off x="2879289" y="3927060"/>
            <a:ext cx="534443" cy="1364904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" name="Shape 37"/>
          <p:cNvCxnSpPr>
            <a:cxnSpLocks noChangeShapeType="1"/>
            <a:stCxn id="18" idx="1"/>
            <a:endCxn id="26" idx="3"/>
          </p:cNvCxnSpPr>
          <p:nvPr/>
        </p:nvCxnSpPr>
        <p:spPr bwMode="auto">
          <a:xfrm rot="10800000">
            <a:off x="2879289" y="3927062"/>
            <a:ext cx="534443" cy="1737563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4" name="Shape 37"/>
          <p:cNvCxnSpPr>
            <a:cxnSpLocks noChangeShapeType="1"/>
            <a:stCxn id="20" idx="1"/>
            <a:endCxn id="26" idx="3"/>
          </p:cNvCxnSpPr>
          <p:nvPr/>
        </p:nvCxnSpPr>
        <p:spPr bwMode="auto">
          <a:xfrm rot="10800000">
            <a:off x="2879289" y="3927062"/>
            <a:ext cx="534443" cy="2093423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197211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AutoShape 65"/>
          <p:cNvSpPr>
            <a:spLocks noChangeArrowheads="1"/>
          </p:cNvSpPr>
          <p:nvPr/>
        </p:nvSpPr>
        <p:spPr bwMode="auto">
          <a:xfrm>
            <a:off x="2133687" y="1729818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5" name="Picture 25" descr="10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2797756" y="1910579"/>
            <a:ext cx="2017712" cy="403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4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처리단계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7" name="모서리가 둥근 직사각형 66"/>
          <p:cNvSpPr/>
          <p:nvPr/>
        </p:nvSpPr>
        <p:spPr bwMode="auto">
          <a:xfrm>
            <a:off x="4831029" y="5116228"/>
            <a:ext cx="5194561" cy="1089582"/>
          </a:xfrm>
          <a:prstGeom prst="roundRect">
            <a:avLst>
              <a:gd name="adj" fmla="val 9948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8" name="이등변 삼각형 67"/>
          <p:cNvSpPr/>
          <p:nvPr/>
        </p:nvSpPr>
        <p:spPr bwMode="auto">
          <a:xfrm>
            <a:off x="2726530" y="5369117"/>
            <a:ext cx="1025648" cy="726388"/>
          </a:xfrm>
          <a:prstGeom prst="triangle">
            <a:avLst/>
          </a:prstGeom>
          <a:solidFill>
            <a:schemeClr val="bg1"/>
          </a:solidFill>
          <a:ln w="571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ko-KR" altLang="en-US" sz="13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9" name="그룹 40"/>
          <p:cNvGrpSpPr>
            <a:grpSpLocks/>
          </p:cNvGrpSpPr>
          <p:nvPr/>
        </p:nvGrpSpPr>
        <p:grpSpPr bwMode="auto">
          <a:xfrm>
            <a:off x="4842293" y="4680063"/>
            <a:ext cx="5182035" cy="362604"/>
            <a:chOff x="4383144" y="5072072"/>
            <a:chExt cx="4332260" cy="1133468"/>
          </a:xfrm>
        </p:grpSpPr>
        <p:sp>
          <p:nvSpPr>
            <p:cNvPr id="70" name="모서리가 둥근 직사각형 69"/>
            <p:cNvSpPr/>
            <p:nvPr/>
          </p:nvSpPr>
          <p:spPr bwMode="auto">
            <a:xfrm>
              <a:off x="4383144" y="5072072"/>
              <a:ext cx="4332260" cy="1133468"/>
            </a:xfrm>
            <a:prstGeom prst="roundRect">
              <a:avLst>
                <a:gd name="adj" fmla="val 6410"/>
              </a:avLst>
            </a:prstGeom>
            <a:gradFill flip="none" rotWithShape="1">
              <a:gsLst>
                <a:gs pos="2000">
                  <a:srgbClr val="FFFFFF">
                    <a:lumMod val="75000"/>
                    <a:alpha val="45000"/>
                  </a:srgbClr>
                </a:gs>
                <a:gs pos="1000">
                  <a:srgbClr val="FFFFFF"/>
                </a:gs>
              </a:gsLst>
              <a:lin ang="0" scaled="1"/>
              <a:tileRect/>
            </a:gradFill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  <a:scene3d>
              <a:camera prst="perspectiveAbove" fov="0">
                <a:rot lat="0" lon="0" rev="0"/>
              </a:camera>
              <a:lightRig rig="balanced" dir="t"/>
            </a:scene3d>
            <a:sp3d prstMaterial="dkEdge"/>
          </p:spPr>
          <p:txBody>
            <a:bodyPr anchor="ctr"/>
            <a:lstStyle/>
            <a:p>
              <a:pPr>
                <a:defRPr/>
              </a:pPr>
              <a:endParaRPr lang="ko-KR" altLang="en-US" sz="1200" ker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1" name="AutoShape 78"/>
            <p:cNvSpPr>
              <a:spLocks noChangeArrowheads="1"/>
            </p:cNvSpPr>
            <p:nvPr/>
          </p:nvSpPr>
          <p:spPr bwMode="auto">
            <a:xfrm>
              <a:off x="4410858" y="5086374"/>
              <a:ext cx="4281870" cy="1065532"/>
            </a:xfrm>
            <a:prstGeom prst="roundRect">
              <a:avLst>
                <a:gd name="adj" fmla="val 5130"/>
              </a:avLst>
            </a:prstGeom>
            <a:gradFill rotWithShape="1">
              <a:gsLst>
                <a:gs pos="0">
                  <a:srgbClr val="FFFFFF">
                    <a:alpha val="8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 sz="1200" b="1" ker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2" name="그룹 40"/>
          <p:cNvGrpSpPr>
            <a:grpSpLocks/>
          </p:cNvGrpSpPr>
          <p:nvPr/>
        </p:nvGrpSpPr>
        <p:grpSpPr bwMode="auto">
          <a:xfrm>
            <a:off x="4842293" y="3997242"/>
            <a:ext cx="5182035" cy="605337"/>
            <a:chOff x="4383144" y="5072072"/>
            <a:chExt cx="4332260" cy="1133468"/>
          </a:xfrm>
        </p:grpSpPr>
        <p:sp>
          <p:nvSpPr>
            <p:cNvPr id="73" name="모서리가 둥근 직사각형 72"/>
            <p:cNvSpPr/>
            <p:nvPr/>
          </p:nvSpPr>
          <p:spPr bwMode="auto">
            <a:xfrm>
              <a:off x="4383144" y="5072072"/>
              <a:ext cx="4332260" cy="1133468"/>
            </a:xfrm>
            <a:prstGeom prst="roundRect">
              <a:avLst>
                <a:gd name="adj" fmla="val 6410"/>
              </a:avLst>
            </a:prstGeom>
            <a:gradFill flip="none" rotWithShape="1">
              <a:gsLst>
                <a:gs pos="2000">
                  <a:srgbClr val="FFFFFF">
                    <a:lumMod val="75000"/>
                    <a:alpha val="45000"/>
                  </a:srgbClr>
                </a:gs>
                <a:gs pos="1000">
                  <a:srgbClr val="FFFFFF"/>
                </a:gs>
              </a:gsLst>
              <a:lin ang="0" scaled="1"/>
              <a:tileRect/>
            </a:gradFill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  <a:scene3d>
              <a:camera prst="perspectiveAbove" fov="0">
                <a:rot lat="0" lon="0" rev="0"/>
              </a:camera>
              <a:lightRig rig="balanced" dir="t"/>
            </a:scene3d>
            <a:sp3d prstMaterial="dkEdge"/>
          </p:spPr>
          <p:txBody>
            <a:bodyPr anchor="ctr"/>
            <a:lstStyle/>
            <a:p>
              <a:pPr>
                <a:defRPr/>
              </a:pPr>
              <a:endParaRPr lang="ko-KR" altLang="en-US" sz="1200" ker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4" name="AutoShape 78"/>
            <p:cNvSpPr>
              <a:spLocks noChangeArrowheads="1"/>
            </p:cNvSpPr>
            <p:nvPr/>
          </p:nvSpPr>
          <p:spPr bwMode="auto">
            <a:xfrm>
              <a:off x="4410858" y="5085345"/>
              <a:ext cx="4281870" cy="1067105"/>
            </a:xfrm>
            <a:prstGeom prst="roundRect">
              <a:avLst>
                <a:gd name="adj" fmla="val 5130"/>
              </a:avLst>
            </a:prstGeom>
            <a:gradFill rotWithShape="1">
              <a:gsLst>
                <a:gs pos="0">
                  <a:srgbClr val="FFFFFF">
                    <a:alpha val="8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 sz="1200" b="1" ker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5" name="그룹 40"/>
          <p:cNvGrpSpPr>
            <a:grpSpLocks/>
          </p:cNvGrpSpPr>
          <p:nvPr/>
        </p:nvGrpSpPr>
        <p:grpSpPr bwMode="auto">
          <a:xfrm>
            <a:off x="4831654" y="3066137"/>
            <a:ext cx="5194091" cy="849890"/>
            <a:chOff x="4383144" y="5072072"/>
            <a:chExt cx="4332260" cy="1133468"/>
          </a:xfrm>
        </p:grpSpPr>
        <p:sp>
          <p:nvSpPr>
            <p:cNvPr id="76" name="모서리가 둥근 직사각형 75"/>
            <p:cNvSpPr/>
            <p:nvPr/>
          </p:nvSpPr>
          <p:spPr bwMode="auto">
            <a:xfrm>
              <a:off x="4383144" y="5072072"/>
              <a:ext cx="4332260" cy="1133468"/>
            </a:xfrm>
            <a:prstGeom prst="roundRect">
              <a:avLst>
                <a:gd name="adj" fmla="val 6410"/>
              </a:avLst>
            </a:prstGeom>
            <a:gradFill flip="none" rotWithShape="1">
              <a:gsLst>
                <a:gs pos="2000">
                  <a:srgbClr val="FFFFFF">
                    <a:lumMod val="75000"/>
                    <a:alpha val="45000"/>
                  </a:srgbClr>
                </a:gs>
                <a:gs pos="1000">
                  <a:srgbClr val="FFFFFF"/>
                </a:gs>
              </a:gsLst>
              <a:lin ang="0" scaled="1"/>
              <a:tileRect/>
            </a:gradFill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  <a:scene3d>
              <a:camera prst="perspectiveAbove" fov="0">
                <a:rot lat="0" lon="0" rev="0"/>
              </a:camera>
              <a:lightRig rig="balanced" dir="t"/>
            </a:scene3d>
            <a:sp3d prstMaterial="dkEdge"/>
          </p:spPr>
          <p:txBody>
            <a:bodyPr anchor="ctr"/>
            <a:lstStyle/>
            <a:p>
              <a:pPr>
                <a:defRPr/>
              </a:pPr>
              <a:endParaRPr lang="ko-KR" altLang="en-US" sz="1200" ker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7" name="AutoShape 78"/>
            <p:cNvSpPr>
              <a:spLocks noChangeArrowheads="1"/>
            </p:cNvSpPr>
            <p:nvPr/>
          </p:nvSpPr>
          <p:spPr bwMode="auto">
            <a:xfrm>
              <a:off x="4410794" y="5084276"/>
              <a:ext cx="4281987" cy="1066345"/>
            </a:xfrm>
            <a:prstGeom prst="roundRect">
              <a:avLst>
                <a:gd name="adj" fmla="val 5130"/>
              </a:avLst>
            </a:prstGeom>
            <a:gradFill rotWithShape="1">
              <a:gsLst>
                <a:gs pos="0">
                  <a:srgbClr val="FFFFFF">
                    <a:alpha val="8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 sz="1200" b="1" ker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9" name="그룹 165"/>
          <p:cNvGrpSpPr>
            <a:grpSpLocks/>
          </p:cNvGrpSpPr>
          <p:nvPr/>
        </p:nvGrpSpPr>
        <p:grpSpPr bwMode="auto">
          <a:xfrm>
            <a:off x="2598426" y="2201692"/>
            <a:ext cx="1199745" cy="3112448"/>
            <a:chOff x="890556" y="708571"/>
            <a:chExt cx="1430815" cy="4808537"/>
          </a:xfrm>
        </p:grpSpPr>
        <p:pic>
          <p:nvPicPr>
            <p:cNvPr id="80" name="Picture 25" descr="10"/>
            <p:cNvPicPr>
              <a:picLocks noChangeAspect="1" noChangeArrowheads="1"/>
            </p:cNvPicPr>
            <p:nvPr/>
          </p:nvPicPr>
          <p:blipFill>
            <a:blip r:embed="rId5" cstate="print">
              <a:grayscl/>
            </a:blip>
            <a:srcRect/>
            <a:stretch>
              <a:fillRect/>
            </a:stretch>
          </p:blipFill>
          <p:spPr bwMode="auto">
            <a:xfrm>
              <a:off x="890556" y="1340396"/>
              <a:ext cx="1430815" cy="658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" name="Picture 25" descr="10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/>
            <a:stretch>
              <a:fillRect/>
            </a:stretch>
          </p:blipFill>
          <p:spPr bwMode="auto">
            <a:xfrm>
              <a:off x="890556" y="3837533"/>
              <a:ext cx="1430815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25" descr="10"/>
            <p:cNvPicPr>
              <a:picLocks noChangeAspect="1" noChangeArrowheads="1"/>
            </p:cNvPicPr>
            <p:nvPr/>
          </p:nvPicPr>
          <p:blipFill>
            <a:blip r:embed="rId5" cstate="print">
              <a:grayscl/>
            </a:blip>
            <a:srcRect/>
            <a:stretch>
              <a:fillRect/>
            </a:stretch>
          </p:blipFill>
          <p:spPr bwMode="auto">
            <a:xfrm>
              <a:off x="890556" y="2589758"/>
              <a:ext cx="1430815" cy="658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3" name="그룹 147"/>
            <p:cNvGrpSpPr>
              <a:grpSpLocks/>
            </p:cNvGrpSpPr>
            <p:nvPr/>
          </p:nvGrpSpPr>
          <p:grpSpPr bwMode="auto">
            <a:xfrm>
              <a:off x="1034153" y="708571"/>
              <a:ext cx="1143620" cy="1060450"/>
              <a:chOff x="2473066" y="3992636"/>
              <a:chExt cx="1230306" cy="1008000"/>
            </a:xfrm>
          </p:grpSpPr>
          <p:grpSp>
            <p:nvGrpSpPr>
              <p:cNvPr id="105" name="그룹 119"/>
              <p:cNvGrpSpPr>
                <a:grpSpLocks/>
              </p:cNvGrpSpPr>
              <p:nvPr/>
            </p:nvGrpSpPr>
            <p:grpSpPr bwMode="auto">
              <a:xfrm>
                <a:off x="2512608" y="3992636"/>
                <a:ext cx="1151226" cy="1008000"/>
                <a:chOff x="6330941" y="-642966"/>
                <a:chExt cx="1241477" cy="1255969"/>
              </a:xfrm>
            </p:grpSpPr>
            <p:sp>
              <p:nvSpPr>
                <p:cNvPr id="107" name="Oval 3"/>
                <p:cNvSpPr>
                  <a:spLocks noChangeArrowheads="1"/>
                </p:cNvSpPr>
                <p:nvPr/>
              </p:nvSpPr>
              <p:spPr bwMode="auto">
                <a:xfrm>
                  <a:off x="6331501" y="-642966"/>
                  <a:ext cx="1240356" cy="125581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123600"/>
                    </a:gs>
                    <a:gs pos="100000">
                      <a:srgbClr val="76B800"/>
                    </a:gs>
                  </a:gsLst>
                  <a:lin ang="5400000" scaled="1"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08" name="Oval 4"/>
                <p:cNvSpPr>
                  <a:spLocks noChangeArrowheads="1"/>
                </p:cNvSpPr>
                <p:nvPr/>
              </p:nvSpPr>
              <p:spPr bwMode="auto">
                <a:xfrm>
                  <a:off x="6484231" y="-601402"/>
                  <a:ext cx="929473" cy="773460"/>
                </a:xfrm>
                <a:prstGeom prst="ellipse">
                  <a:avLst/>
                </a:prstGeom>
                <a:gradFill rotWithShape="1">
                  <a:gsLst>
                    <a:gs pos="0">
                      <a:sysClr val="window" lastClr="FFFFFF">
                        <a:alpha val="71000"/>
                      </a:sysClr>
                    </a:gs>
                    <a:gs pos="78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09" name="Oval 4"/>
                <p:cNvSpPr>
                  <a:spLocks noChangeArrowheads="1"/>
                </p:cNvSpPr>
                <p:nvPr/>
              </p:nvSpPr>
              <p:spPr bwMode="auto">
                <a:xfrm flipV="1">
                  <a:off x="6423839" y="17419"/>
                  <a:ext cx="1053110" cy="29305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alpha val="73000"/>
                      </a:sysClr>
                    </a:gs>
                    <a:gs pos="100000">
                      <a:sysClr val="window" lastClr="FFFFFF">
                        <a:gamma/>
                        <a:tint val="0"/>
                        <a:invGamma/>
                        <a:alpha val="6000"/>
                      </a:sys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10" name="Oval 4"/>
                <p:cNvSpPr>
                  <a:spLocks noChangeArrowheads="1"/>
                </p:cNvSpPr>
                <p:nvPr/>
              </p:nvSpPr>
              <p:spPr bwMode="auto">
                <a:xfrm flipV="1">
                  <a:off x="6428173" y="-247201"/>
                  <a:ext cx="1045205" cy="8096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alpha val="72000"/>
                      </a:sysClr>
                    </a:gs>
                    <a:gs pos="54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106" name="직사각형 105"/>
              <p:cNvSpPr/>
              <p:nvPr/>
            </p:nvSpPr>
            <p:spPr bwMode="auto">
              <a:xfrm>
                <a:off x="2473877" y="4207649"/>
                <a:ext cx="1228686" cy="539212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13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수집</a:t>
                </a:r>
                <a:endParaRPr lang="en-US" altLang="ko-KR" sz="13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  <a:p>
                <a:pPr algn="ctr">
                  <a:defRPr/>
                </a:pPr>
                <a:r>
                  <a:rPr lang="ko-KR" altLang="en-US" sz="13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이용</a:t>
                </a:r>
                <a:endParaRPr lang="en-US" altLang="ko-KR" sz="13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84" name="그룹 148"/>
            <p:cNvGrpSpPr>
              <a:grpSpLocks/>
            </p:cNvGrpSpPr>
            <p:nvPr/>
          </p:nvGrpSpPr>
          <p:grpSpPr bwMode="auto">
            <a:xfrm>
              <a:off x="1034153" y="3215233"/>
              <a:ext cx="1143620" cy="1060450"/>
              <a:chOff x="3979211" y="3992636"/>
              <a:chExt cx="1230306" cy="1008000"/>
            </a:xfrm>
          </p:grpSpPr>
          <p:grpSp>
            <p:nvGrpSpPr>
              <p:cNvPr id="99" name="그룹 120"/>
              <p:cNvGrpSpPr>
                <a:grpSpLocks/>
              </p:cNvGrpSpPr>
              <p:nvPr/>
            </p:nvGrpSpPr>
            <p:grpSpPr bwMode="auto">
              <a:xfrm>
                <a:off x="4018752" y="3992636"/>
                <a:ext cx="1151226" cy="1008000"/>
                <a:chOff x="4985729" y="1647738"/>
                <a:chExt cx="1241477" cy="1267720"/>
              </a:xfrm>
            </p:grpSpPr>
            <p:sp>
              <p:nvSpPr>
                <p:cNvPr id="101" name="Oval 3"/>
                <p:cNvSpPr>
                  <a:spLocks noChangeArrowheads="1"/>
                </p:cNvSpPr>
                <p:nvPr/>
              </p:nvSpPr>
              <p:spPr bwMode="auto">
                <a:xfrm>
                  <a:off x="4986290" y="1646806"/>
                  <a:ext cx="1240356" cy="126967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E5E86"/>
                    </a:gs>
                    <a:gs pos="100000">
                      <a:srgbClr val="53B5FF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02" name="Oval 4"/>
                <p:cNvSpPr>
                  <a:spLocks noChangeArrowheads="1"/>
                </p:cNvSpPr>
                <p:nvPr/>
              </p:nvSpPr>
              <p:spPr bwMode="auto">
                <a:xfrm>
                  <a:off x="5139018" y="1689333"/>
                  <a:ext cx="929473" cy="781248"/>
                </a:xfrm>
                <a:prstGeom prst="ellipse">
                  <a:avLst/>
                </a:prstGeom>
                <a:gradFill rotWithShape="1">
                  <a:gsLst>
                    <a:gs pos="0">
                      <a:sysClr val="window" lastClr="FFFFFF">
                        <a:alpha val="71000"/>
                      </a:sysClr>
                    </a:gs>
                    <a:gs pos="78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03" name="Oval 4"/>
                <p:cNvSpPr>
                  <a:spLocks noChangeArrowheads="1"/>
                </p:cNvSpPr>
                <p:nvPr/>
              </p:nvSpPr>
              <p:spPr bwMode="auto">
                <a:xfrm flipV="1">
                  <a:off x="5078627" y="2314302"/>
                  <a:ext cx="1053110" cy="2958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alpha val="73000"/>
                      </a:sysClr>
                    </a:gs>
                    <a:gs pos="100000">
                      <a:sysClr val="window" lastClr="FFFFFF">
                        <a:gamma/>
                        <a:tint val="0"/>
                        <a:invGamma/>
                        <a:alpha val="6000"/>
                      </a:sys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04" name="Oval 4"/>
                <p:cNvSpPr>
                  <a:spLocks noChangeArrowheads="1"/>
                </p:cNvSpPr>
                <p:nvPr/>
              </p:nvSpPr>
              <p:spPr bwMode="auto">
                <a:xfrm flipV="1">
                  <a:off x="5082960" y="2047405"/>
                  <a:ext cx="1045205" cy="8156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alpha val="72000"/>
                      </a:sysClr>
                    </a:gs>
                    <a:gs pos="54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100" name="직사각형 99"/>
              <p:cNvSpPr/>
              <p:nvPr/>
            </p:nvSpPr>
            <p:spPr bwMode="auto">
              <a:xfrm>
                <a:off x="3980022" y="4206908"/>
                <a:ext cx="1228686" cy="540892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13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제공</a:t>
                </a:r>
                <a:endParaRPr lang="en-US" altLang="ko-KR" sz="13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  <a:p>
                <a:pPr algn="ctr">
                  <a:defRPr/>
                </a:pPr>
                <a:r>
                  <a:rPr lang="ko-KR" altLang="en-US" sz="13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위탁</a:t>
                </a:r>
                <a:endParaRPr lang="en-US" altLang="ko-KR" sz="13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85" name="그룹 149"/>
            <p:cNvGrpSpPr>
              <a:grpSpLocks/>
            </p:cNvGrpSpPr>
            <p:nvPr/>
          </p:nvGrpSpPr>
          <p:grpSpPr bwMode="auto">
            <a:xfrm>
              <a:off x="1034153" y="1956346"/>
              <a:ext cx="1143620" cy="1060450"/>
              <a:chOff x="5499247" y="3992636"/>
              <a:chExt cx="1230306" cy="1008000"/>
            </a:xfrm>
          </p:grpSpPr>
          <p:grpSp>
            <p:nvGrpSpPr>
              <p:cNvPr id="93" name="그룹 118"/>
              <p:cNvGrpSpPr>
                <a:grpSpLocks/>
              </p:cNvGrpSpPr>
              <p:nvPr/>
            </p:nvGrpSpPr>
            <p:grpSpPr bwMode="auto">
              <a:xfrm>
                <a:off x="5538788" y="3992636"/>
                <a:ext cx="1151226" cy="1008000"/>
                <a:chOff x="4520907" y="-388443"/>
                <a:chExt cx="1241477" cy="1279693"/>
              </a:xfrm>
            </p:grpSpPr>
            <p:sp>
              <p:nvSpPr>
                <p:cNvPr id="95" name="Oval 3"/>
                <p:cNvSpPr>
                  <a:spLocks noChangeArrowheads="1"/>
                </p:cNvSpPr>
                <p:nvPr/>
              </p:nvSpPr>
              <p:spPr bwMode="auto">
                <a:xfrm>
                  <a:off x="4521468" y="-388607"/>
                  <a:ext cx="1240356" cy="127953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98354"/>
                    </a:gs>
                    <a:gs pos="100000">
                      <a:srgbClr val="45BF5C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96" name="Oval 4"/>
                <p:cNvSpPr>
                  <a:spLocks noChangeArrowheads="1"/>
                </p:cNvSpPr>
                <p:nvPr/>
              </p:nvSpPr>
              <p:spPr bwMode="auto">
                <a:xfrm>
                  <a:off x="4674197" y="-346872"/>
                  <a:ext cx="929473" cy="788060"/>
                </a:xfrm>
                <a:prstGeom prst="ellipse">
                  <a:avLst/>
                </a:prstGeom>
                <a:gradFill rotWithShape="1">
                  <a:gsLst>
                    <a:gs pos="0">
                      <a:sysClr val="window" lastClr="FFFFFF">
                        <a:alpha val="71000"/>
                      </a:sysClr>
                    </a:gs>
                    <a:gs pos="78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97" name="Oval 4"/>
                <p:cNvSpPr>
                  <a:spLocks noChangeArrowheads="1"/>
                </p:cNvSpPr>
                <p:nvPr/>
              </p:nvSpPr>
              <p:spPr bwMode="auto">
                <a:xfrm flipV="1">
                  <a:off x="4613805" y="284416"/>
                  <a:ext cx="1053110" cy="29859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alpha val="73000"/>
                      </a:sysClr>
                    </a:gs>
                    <a:gs pos="100000">
                      <a:sysClr val="window" lastClr="FFFFFF">
                        <a:gamma/>
                        <a:tint val="0"/>
                        <a:invGamma/>
                        <a:alpha val="6000"/>
                      </a:sys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98" name="Oval 4"/>
                <p:cNvSpPr>
                  <a:spLocks noChangeArrowheads="1"/>
                </p:cNvSpPr>
                <p:nvPr/>
              </p:nvSpPr>
              <p:spPr bwMode="auto">
                <a:xfrm flipV="1">
                  <a:off x="4618139" y="14624"/>
                  <a:ext cx="1045205" cy="82420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alpha val="72000"/>
                      </a:sysClr>
                    </a:gs>
                    <a:gs pos="54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94" name="직사각형 93"/>
              <p:cNvSpPr/>
              <p:nvPr/>
            </p:nvSpPr>
            <p:spPr bwMode="auto">
              <a:xfrm>
                <a:off x="5500058" y="4207520"/>
                <a:ext cx="1228686" cy="539212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13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저장</a:t>
                </a:r>
                <a:endParaRPr lang="en-US" altLang="ko-KR" sz="13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  <a:p>
                <a:pPr algn="ctr">
                  <a:defRPr/>
                </a:pPr>
                <a:r>
                  <a:rPr lang="ko-KR" altLang="en-US" sz="13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관리</a:t>
                </a:r>
                <a:endParaRPr lang="en-US" altLang="ko-KR" sz="13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86" name="그룹 150"/>
            <p:cNvGrpSpPr>
              <a:grpSpLocks/>
            </p:cNvGrpSpPr>
            <p:nvPr/>
          </p:nvGrpSpPr>
          <p:grpSpPr bwMode="auto">
            <a:xfrm>
              <a:off x="1034153" y="4456658"/>
              <a:ext cx="1143620" cy="1060450"/>
              <a:chOff x="7104615" y="3992636"/>
              <a:chExt cx="1230306" cy="1008000"/>
            </a:xfrm>
          </p:grpSpPr>
          <p:grpSp>
            <p:nvGrpSpPr>
              <p:cNvPr id="87" name="그룹 156"/>
              <p:cNvGrpSpPr>
                <a:grpSpLocks/>
              </p:cNvGrpSpPr>
              <p:nvPr/>
            </p:nvGrpSpPr>
            <p:grpSpPr bwMode="auto">
              <a:xfrm>
                <a:off x="7144155" y="3992636"/>
                <a:ext cx="1151226" cy="1008000"/>
                <a:chOff x="7190665" y="3587267"/>
                <a:chExt cx="1260157" cy="1261002"/>
              </a:xfrm>
            </p:grpSpPr>
            <p:sp>
              <p:nvSpPr>
                <p:cNvPr id="89" name="Oval 3"/>
                <p:cNvSpPr>
                  <a:spLocks noChangeArrowheads="1"/>
                </p:cNvSpPr>
                <p:nvPr/>
              </p:nvSpPr>
              <p:spPr bwMode="auto">
                <a:xfrm>
                  <a:off x="7191235" y="3587425"/>
                  <a:ext cx="1259019" cy="126084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00">
                        <a:lumMod val="50000"/>
                      </a:srgbClr>
                    </a:gs>
                    <a:gs pos="50000">
                      <a:srgbClr val="8C64A2"/>
                    </a:gs>
                    <a:gs pos="100000">
                      <a:srgbClr val="BB66FF"/>
                    </a:gs>
                  </a:gsLst>
                  <a:lin ang="5400000" scaled="1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90" name="Oval 4"/>
                <p:cNvSpPr>
                  <a:spLocks noChangeArrowheads="1"/>
                </p:cNvSpPr>
                <p:nvPr/>
              </p:nvSpPr>
              <p:spPr bwMode="auto">
                <a:xfrm>
                  <a:off x="7345479" y="3626910"/>
                  <a:ext cx="943870" cy="77774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71000"/>
                      </a:srgbClr>
                    </a:gs>
                    <a:gs pos="78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91" name="Oval 4"/>
                <p:cNvSpPr>
                  <a:spLocks noChangeArrowheads="1"/>
                </p:cNvSpPr>
                <p:nvPr/>
              </p:nvSpPr>
              <p:spPr bwMode="auto">
                <a:xfrm flipV="1">
                  <a:off x="7284960" y="4250297"/>
                  <a:ext cx="1068955" cy="29423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FFFF">
                        <a:alpha val="73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6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92" name="Oval 4"/>
                <p:cNvSpPr>
                  <a:spLocks noChangeArrowheads="1"/>
                </p:cNvSpPr>
                <p:nvPr/>
              </p:nvSpPr>
              <p:spPr bwMode="auto">
                <a:xfrm flipV="1">
                  <a:off x="7287216" y="3983690"/>
                  <a:ext cx="1062061" cy="81361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FFFF">
                        <a:alpha val="72000"/>
                      </a:srgbClr>
                    </a:gs>
                    <a:gs pos="54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ko-KR" altLang="en-US" sz="1300" b="1" kern="0">
                    <a:solidFill>
                      <a:srgbClr val="000000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88" name="직사각형 87"/>
              <p:cNvSpPr/>
              <p:nvPr/>
            </p:nvSpPr>
            <p:spPr bwMode="auto">
              <a:xfrm>
                <a:off x="7105426" y="4207775"/>
                <a:ext cx="1228686" cy="539213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13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파기</a:t>
                </a:r>
                <a:endParaRPr lang="en-US" altLang="ko-KR" sz="13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111" name="AutoShape 77"/>
          <p:cNvSpPr>
            <a:spLocks noChangeArrowheads="1"/>
          </p:cNvSpPr>
          <p:nvPr/>
        </p:nvSpPr>
        <p:spPr bwMode="auto">
          <a:xfrm flipV="1">
            <a:off x="4831029" y="1914661"/>
            <a:ext cx="5215894" cy="353034"/>
          </a:xfrm>
          <a:prstGeom prst="roundRect">
            <a:avLst/>
          </a:prstGeom>
          <a:gradFill flip="none" rotWithShape="1">
            <a:gsLst>
              <a:gs pos="0">
                <a:srgbClr val="4BACC6">
                  <a:lumMod val="60000"/>
                  <a:lumOff val="40000"/>
                </a:srgbClr>
              </a:gs>
              <a:gs pos="100000">
                <a:srgbClr val="4BACC6">
                  <a:lumMod val="75000"/>
                </a:srgbClr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  <a:scene3d>
            <a:camera prst="perspectiveAbove" fov="0">
              <a:rot lat="0" lon="0" rev="0"/>
            </a:camera>
            <a:lightRig rig="balanced" dir="t"/>
          </a:scene3d>
          <a:sp3d prstMaterial="dkEdge">
            <a:bevelT/>
          </a:sp3d>
        </p:spPr>
        <p:txBody>
          <a:bodyPr anchor="ctr"/>
          <a:lstStyle/>
          <a:p>
            <a:pPr algn="ctr">
              <a:defRPr/>
            </a:pPr>
            <a:endParaRPr lang="ko-KR" altLang="en-US" sz="1200" kern="0" dirty="0">
              <a:solidFill>
                <a:sysClr val="window" lastClr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2" name="직사각형 111"/>
          <p:cNvSpPr>
            <a:spLocks noChangeArrowheads="1"/>
          </p:cNvSpPr>
          <p:nvPr/>
        </p:nvSpPr>
        <p:spPr bwMode="auto">
          <a:xfrm>
            <a:off x="5285215" y="1942924"/>
            <a:ext cx="4186012" cy="25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12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개인정보보호법령 규정</a:t>
            </a:r>
            <a:endParaRPr lang="en-US" altLang="ko-KR" sz="120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13" name="그룹 40"/>
          <p:cNvGrpSpPr>
            <a:grpSpLocks/>
          </p:cNvGrpSpPr>
          <p:nvPr/>
        </p:nvGrpSpPr>
        <p:grpSpPr bwMode="auto">
          <a:xfrm>
            <a:off x="4842293" y="2340099"/>
            <a:ext cx="5182035" cy="652483"/>
            <a:chOff x="4383144" y="5072072"/>
            <a:chExt cx="4332260" cy="1133468"/>
          </a:xfrm>
        </p:grpSpPr>
        <p:sp>
          <p:nvSpPr>
            <p:cNvPr id="114" name="모서리가 둥근 직사각형 113"/>
            <p:cNvSpPr/>
            <p:nvPr/>
          </p:nvSpPr>
          <p:spPr bwMode="auto">
            <a:xfrm>
              <a:off x="4383144" y="5072072"/>
              <a:ext cx="4332260" cy="1133468"/>
            </a:xfrm>
            <a:prstGeom prst="roundRect">
              <a:avLst>
                <a:gd name="adj" fmla="val 6410"/>
              </a:avLst>
            </a:prstGeom>
            <a:gradFill flip="none" rotWithShape="1">
              <a:gsLst>
                <a:gs pos="2000">
                  <a:srgbClr val="FFFFFF">
                    <a:lumMod val="75000"/>
                    <a:alpha val="45000"/>
                  </a:srgbClr>
                </a:gs>
                <a:gs pos="1000">
                  <a:srgbClr val="FFFFFF"/>
                </a:gs>
              </a:gsLst>
              <a:lin ang="0" scaled="1"/>
              <a:tileRect/>
            </a:gradFill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  <a:scene3d>
              <a:camera prst="perspectiveAbove" fov="0">
                <a:rot lat="0" lon="0" rev="0"/>
              </a:camera>
              <a:lightRig rig="balanced" dir="t"/>
            </a:scene3d>
            <a:sp3d prstMaterial="dkEdge"/>
          </p:spPr>
          <p:txBody>
            <a:bodyPr anchor="ctr"/>
            <a:lstStyle/>
            <a:p>
              <a:pPr>
                <a:defRPr/>
              </a:pPr>
              <a:endParaRPr lang="ko-KR" altLang="en-US" sz="1200" ker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5" name="AutoShape 78"/>
            <p:cNvSpPr>
              <a:spLocks noChangeArrowheads="1"/>
            </p:cNvSpPr>
            <p:nvPr/>
          </p:nvSpPr>
          <p:spPr bwMode="auto">
            <a:xfrm>
              <a:off x="4410858" y="5083806"/>
              <a:ext cx="4281870" cy="1067758"/>
            </a:xfrm>
            <a:prstGeom prst="roundRect">
              <a:avLst>
                <a:gd name="adj" fmla="val 5130"/>
              </a:avLst>
            </a:prstGeom>
            <a:gradFill rotWithShape="1">
              <a:gsLst>
                <a:gs pos="0">
                  <a:srgbClr val="FFFFFF">
                    <a:alpha val="8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 sz="1200" b="1" ker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16" name="직사각형 117"/>
          <p:cNvSpPr>
            <a:spLocks noChangeArrowheads="1"/>
          </p:cNvSpPr>
          <p:nvPr/>
        </p:nvSpPr>
        <p:spPr bwMode="auto">
          <a:xfrm>
            <a:off x="4915449" y="2334573"/>
            <a:ext cx="48264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 수집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·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이용</a:t>
            </a:r>
            <a:endParaRPr lang="en-US" altLang="ko-KR" sz="12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개인정보 수집의 제한 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필요 최소한의 정보수집 등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</a:p>
          <a:p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민감정보 및 고유식별정보 처리제한 </a:t>
            </a:r>
            <a:endParaRPr lang="ko-KR" altLang="en-US" sz="12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7" name="직사각형 141"/>
          <p:cNvSpPr>
            <a:spLocks noChangeArrowheads="1"/>
          </p:cNvSpPr>
          <p:nvPr/>
        </p:nvSpPr>
        <p:spPr bwMode="auto">
          <a:xfrm>
            <a:off x="4920769" y="3075098"/>
            <a:ext cx="50475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인터넷상 주민등록번호 이외의 회원가입 방법 제공 </a:t>
            </a:r>
            <a:endParaRPr lang="en-US" altLang="ko-KR" sz="12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영상정보처리기기 설치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운영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개인정보처리방침 공개</a:t>
            </a:r>
            <a:endParaRPr lang="en-US" altLang="ko-KR" sz="12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개인정보보호책임자 지정</a:t>
            </a:r>
            <a:endParaRPr lang="en-US" altLang="ko-KR" sz="12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 안전성 확보조치 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118" name="직사각형 149"/>
          <p:cNvSpPr>
            <a:spLocks noChangeArrowheads="1"/>
          </p:cNvSpPr>
          <p:nvPr/>
        </p:nvSpPr>
        <p:spPr bwMode="auto">
          <a:xfrm>
            <a:off x="4919440" y="4647460"/>
            <a:ext cx="15445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 파기</a:t>
            </a:r>
          </a:p>
        </p:txBody>
      </p:sp>
      <p:sp>
        <p:nvSpPr>
          <p:cNvPr id="119" name="직사각형 133"/>
          <p:cNvSpPr>
            <a:spLocks noChangeArrowheads="1"/>
          </p:cNvSpPr>
          <p:nvPr/>
        </p:nvSpPr>
        <p:spPr bwMode="auto">
          <a:xfrm>
            <a:off x="4920769" y="4025261"/>
            <a:ext cx="4992173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개인정보의 제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자 제공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목적외 이용제공 금지 </a:t>
            </a:r>
            <a:endParaRPr lang="en-US" altLang="ko-KR" sz="12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 처리위탁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영업양도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등 개인정보 이전 </a:t>
            </a:r>
          </a:p>
        </p:txBody>
      </p:sp>
      <p:sp>
        <p:nvSpPr>
          <p:cNvPr id="120" name="직사각형 119"/>
          <p:cNvSpPr/>
          <p:nvPr/>
        </p:nvSpPr>
        <p:spPr bwMode="auto">
          <a:xfrm>
            <a:off x="2750056" y="5644717"/>
            <a:ext cx="957668" cy="409503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ko-KR" altLang="en-US" sz="13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권리</a:t>
            </a:r>
            <a:endParaRPr lang="en-US" altLang="ko-KR" sz="13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3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보장</a:t>
            </a:r>
            <a:endParaRPr lang="en-US" altLang="ko-KR" sz="13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1" name="직사각형 141"/>
          <p:cNvSpPr>
            <a:spLocks noChangeArrowheads="1"/>
          </p:cNvSpPr>
          <p:nvPr/>
        </p:nvSpPr>
        <p:spPr bwMode="auto">
          <a:xfrm>
            <a:off x="4888847" y="5202043"/>
            <a:ext cx="5197104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 유출통지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신고 및 개인정보 침해신고</a:t>
            </a:r>
            <a:endParaRPr lang="en-US" altLang="ko-KR" sz="12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개인정보 열람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정정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삭제</a:t>
            </a:r>
            <a:r>
              <a:rPr lang="en-US" altLang="ko-KR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처리정지권</a:t>
            </a:r>
            <a:endParaRPr lang="en-US" altLang="ko-KR" sz="12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분쟁조정위원회 및 집단분쟁조정</a:t>
            </a:r>
            <a:endParaRPr lang="en-US" altLang="ko-KR" sz="12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권리침해 중지 단체소송 </a:t>
            </a:r>
          </a:p>
        </p:txBody>
      </p:sp>
      <p:sp>
        <p:nvSpPr>
          <p:cNvPr id="122" name="TextBox 60"/>
          <p:cNvSpPr txBox="1">
            <a:spLocks noChangeArrowheads="1"/>
          </p:cNvSpPr>
          <p:nvPr/>
        </p:nvSpPr>
        <p:spPr bwMode="auto">
          <a:xfrm>
            <a:off x="2303145" y="1888274"/>
            <a:ext cx="1855481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300"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300">
                <a:latin typeface="HY헤드라인M" pitchFamily="18" charset="-127"/>
                <a:ea typeface="HY헤드라인M" pitchFamily="18" charset="-127"/>
              </a:rPr>
              <a:t>처리단계</a:t>
            </a:r>
            <a:r>
              <a:rPr lang="en-US" altLang="ko-KR" sz="1300">
                <a:latin typeface="HY헤드라인M" pitchFamily="18" charset="-127"/>
                <a:ea typeface="HY헤드라인M" pitchFamily="18" charset="-127"/>
              </a:rPr>
              <a:t>&gt;</a:t>
            </a:r>
            <a:endParaRPr lang="ko-KR" altLang="en-US" sz="13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3" name="모서리가 둥근 직사각형 122"/>
          <p:cNvSpPr/>
          <p:nvPr/>
        </p:nvSpPr>
        <p:spPr bwMode="auto">
          <a:xfrm>
            <a:off x="2684859" y="6135450"/>
            <a:ext cx="1137239" cy="245879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r>
              <a:rPr lang="ko-KR" altLang="en-US" sz="1000">
                <a:latin typeface="HY헤드라인M" pitchFamily="18" charset="-127"/>
                <a:ea typeface="HY헤드라인M" pitchFamily="18" charset="-127"/>
              </a:rPr>
              <a:t>벌칙 </a:t>
            </a:r>
            <a:r>
              <a:rPr lang="en-US" altLang="ko-KR" sz="100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000">
                <a:latin typeface="HY헤드라인M" pitchFamily="18" charset="-127"/>
                <a:ea typeface="HY헤드라인M" pitchFamily="18" charset="-127"/>
              </a:rPr>
              <a:t>경과조치</a:t>
            </a:r>
          </a:p>
        </p:txBody>
      </p:sp>
      <p:sp>
        <p:nvSpPr>
          <p:cNvPr id="126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893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개인정보보호 책임자 지정 기준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205964" y="3521307"/>
          <a:ext cx="7715304" cy="271771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71702"/>
                <a:gridCol w="3071834"/>
                <a:gridCol w="2571768"/>
              </a:tblGrid>
              <a:tr h="35789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공공기관</a:t>
                      </a:r>
                      <a:endParaRPr lang="ko-KR" altLang="en-US" sz="14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지정기준</a:t>
                      </a:r>
                      <a:endParaRPr lang="ko-KR" altLang="en-US" sz="14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비고</a:t>
                      </a:r>
                      <a:endParaRPr lang="ko-KR" altLang="en-US" sz="14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58911"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err="1">
                          <a:latin typeface="HY헤드라인M" pitchFamily="18" charset="-127"/>
                          <a:ea typeface="HY헤드라인M" pitchFamily="18" charset="-127"/>
                        </a:rPr>
                        <a:t>교과부</a:t>
                      </a:r>
                      <a:r>
                        <a:rPr lang="en-US" altLang="ko-KR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본부</a:t>
                      </a:r>
                      <a:r>
                        <a:rPr lang="en-US" altLang="ko-KR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고위공무원단 이상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</a:tr>
              <a:tr h="308060"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소속기관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개인정보</a:t>
                      </a:r>
                      <a:r>
                        <a:rPr lang="ko-KR" altLang="en-US" sz="1400" b="1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처리 부서장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과장</a:t>
                      </a:r>
                      <a:endParaRPr lang="en-US" sz="1400" b="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</a:tr>
              <a:tr h="358911"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err="1">
                          <a:latin typeface="HY헤드라인M" pitchFamily="18" charset="-127"/>
                          <a:ea typeface="HY헤드라인M" pitchFamily="18" charset="-127"/>
                        </a:rPr>
                        <a:t>시ㆍ도</a:t>
                      </a:r>
                      <a:r>
                        <a:rPr lang="ko-KR" altLang="en-US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 교육청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급 이상 공무원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</a:tr>
              <a:tr h="308060"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err="1">
                          <a:latin typeface="HY헤드라인M" pitchFamily="18" charset="-127"/>
                          <a:ea typeface="HY헤드라인M" pitchFamily="18" charset="-127"/>
                        </a:rPr>
                        <a:t>교육지원청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급</a:t>
                      </a:r>
                      <a:r>
                        <a:rPr lang="en-US" altLang="ko-KR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이상 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과단위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지원청</a:t>
                      </a:r>
                      <a:r>
                        <a:rPr kumimoji="0" lang="en-US" altLang="ko-KR" sz="1400" b="0" i="0" kern="1200" baseline="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 5</a:t>
                      </a:r>
                      <a:r>
                        <a:rPr kumimoji="0" lang="ko-KR" altLang="en-US" sz="1400" b="0" i="0" kern="1200" baseline="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급</a:t>
                      </a:r>
                      <a:endParaRPr kumimoji="0" lang="ko-KR" altLang="en-US" sz="1400" b="0" i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</a:tr>
              <a:tr h="308060"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초ㆍ중ㆍ고</a:t>
                      </a:r>
                      <a:endParaRPr lang="ko-KR" altLang="en-US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교장</a:t>
                      </a:r>
                      <a:r>
                        <a:rPr lang="en-US" altLang="ko-KR" sz="1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교무 통활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10490" marR="14732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초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중등교육법 제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20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조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 </a:t>
                      </a:r>
                      <a:endParaRPr kumimoji="0" lang="ko-KR" alt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rgbClr val="FFFF00"/>
                    </a:solidFill>
                  </a:tcPr>
                </a:tc>
              </a:tr>
              <a:tr h="358911"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대학</a:t>
                      </a:r>
                      <a:r>
                        <a:rPr lang="en-US" altLang="ko-KR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교</a:t>
                      </a:r>
                      <a:r>
                        <a:rPr lang="en-US" altLang="ko-KR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처</a:t>
                      </a:r>
                      <a:r>
                        <a:rPr lang="en-US" altLang="ko-KR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․</a:t>
                      </a:r>
                      <a:r>
                        <a:rPr lang="ko-KR" altLang="en-US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실</a:t>
                      </a:r>
                      <a:r>
                        <a:rPr lang="en-US" altLang="ko-KR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․</a:t>
                      </a: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국장 이상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</a:tr>
              <a:tr h="358911"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공공</a:t>
                      </a:r>
                      <a:r>
                        <a:rPr lang="en-US" altLang="ko-KR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연구</a:t>
                      </a:r>
                      <a:r>
                        <a:rPr lang="en-US" altLang="ko-KR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기관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개인정보 처리 </a:t>
                      </a:r>
                      <a:r>
                        <a:rPr lang="ko-KR" altLang="en-US" sz="1400" b="1" dirty="0">
                          <a:latin typeface="HY헤드라인M" pitchFamily="18" charset="-127"/>
                          <a:ea typeface="HY헤드라인M" pitchFamily="18" charset="-127"/>
                        </a:rPr>
                        <a:t>부서장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10490" marR="14732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2040210" y="1994863"/>
            <a:ext cx="8033058" cy="1424844"/>
          </a:xfrm>
          <a:prstGeom prst="roundRect">
            <a:avLst>
              <a:gd name="adj" fmla="val 3829"/>
            </a:avLst>
          </a:prstGeom>
          <a:solidFill>
            <a:srgbClr val="3E7892"/>
          </a:solidFill>
          <a:ln w="3175" algn="ctr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2040210" y="2022309"/>
            <a:ext cx="8033059" cy="1360228"/>
          </a:xfrm>
          <a:prstGeom prst="roundRect">
            <a:avLst>
              <a:gd name="adj" fmla="val 6134"/>
            </a:avLst>
          </a:prstGeom>
          <a:gradFill rotWithShape="1">
            <a:gsLst>
              <a:gs pos="0">
                <a:schemeClr val="bg1"/>
              </a:gs>
              <a:gs pos="100000">
                <a:srgbClr val="EAEAEA"/>
              </a:gs>
            </a:gsLst>
            <a:lin ang="5400000" scaled="1"/>
          </a:gradFill>
          <a:ln w="3175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292772" y="2152333"/>
            <a:ext cx="7803729" cy="73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 개인정보처리자는 개인정보 처리에 관한 업무를 총괄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책임지는 개인정보 보호책임자를 지정</a:t>
            </a:r>
            <a:endParaRPr lang="en-US" altLang="ko-KR" sz="1400" b="1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ts val="2500"/>
              </a:lnSpc>
            </a:pP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법 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31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16" name="Picture 12" descr="98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/>
          <a:stretch>
            <a:fillRect/>
          </a:stretch>
        </p:blipFill>
        <p:spPr bwMode="auto">
          <a:xfrm>
            <a:off x="2157685" y="2307220"/>
            <a:ext cx="180975" cy="14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2127523" y="1851101"/>
            <a:ext cx="1762125" cy="331960"/>
            <a:chOff x="292" y="967"/>
            <a:chExt cx="3802" cy="254"/>
          </a:xfrm>
        </p:grpSpPr>
        <p:sp>
          <p:nvSpPr>
            <p:cNvPr id="20" name="AutoShape 9"/>
            <p:cNvSpPr>
              <a:spLocks noChangeArrowheads="1"/>
            </p:cNvSpPr>
            <p:nvPr/>
          </p:nvSpPr>
          <p:spPr bwMode="auto">
            <a:xfrm>
              <a:off x="292" y="967"/>
              <a:ext cx="3802" cy="254"/>
            </a:xfrm>
            <a:prstGeom prst="roundRect">
              <a:avLst>
                <a:gd name="adj" fmla="val 50000"/>
              </a:avLst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endParaRPr lang="ko-KR" altLang="ko-KR" sz="2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 flipV="1">
              <a:off x="384" y="972"/>
              <a:ext cx="3624" cy="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tint val="0"/>
                    <a:invGamma/>
                    <a:alpha val="52000"/>
                  </a:schemeClr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2" name="직사각형 30"/>
          <p:cNvSpPr>
            <a:spLocks noChangeArrowheads="1"/>
          </p:cNvSpPr>
          <p:nvPr/>
        </p:nvSpPr>
        <p:spPr bwMode="auto">
          <a:xfrm>
            <a:off x="2630759" y="1832719"/>
            <a:ext cx="6639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16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내용 </a:t>
            </a:r>
            <a:endParaRPr lang="en-US" altLang="ko-KR" sz="16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 bwMode="auto">
          <a:xfrm>
            <a:off x="2528614" y="2882528"/>
            <a:ext cx="7143210" cy="3007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ko-KR" altLang="en-US" sz="16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4" name="그룹 32"/>
          <p:cNvGrpSpPr>
            <a:grpSpLocks/>
          </p:cNvGrpSpPr>
          <p:nvPr/>
        </p:nvGrpSpPr>
        <p:grpSpPr bwMode="auto">
          <a:xfrm>
            <a:off x="2365648" y="2891840"/>
            <a:ext cx="1131887" cy="329321"/>
            <a:chOff x="408198" y="6169493"/>
            <a:chExt cx="2340105" cy="460218"/>
          </a:xfrm>
        </p:grpSpPr>
        <p:sp>
          <p:nvSpPr>
            <p:cNvPr id="25" name="AutoShape 79" descr="3"/>
            <p:cNvSpPr>
              <a:spLocks noChangeArrowheads="1"/>
            </p:cNvSpPr>
            <p:nvPr/>
          </p:nvSpPr>
          <p:spPr bwMode="auto">
            <a:xfrm>
              <a:off x="583483" y="6174265"/>
              <a:ext cx="1983601" cy="402732"/>
            </a:xfrm>
            <a:prstGeom prst="roundRect">
              <a:avLst>
                <a:gd name="adj" fmla="val 50000"/>
              </a:avLst>
            </a:prstGeom>
            <a:blipFill dpi="0" rotWithShape="1">
              <a:blip r:embed="rId6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endParaRPr lang="ko-KR" altLang="ko-KR" sz="1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Text Box 80"/>
            <p:cNvSpPr txBox="1">
              <a:spLocks noChangeArrowheads="1"/>
            </p:cNvSpPr>
            <p:nvPr/>
          </p:nvSpPr>
          <p:spPr bwMode="auto">
            <a:xfrm>
              <a:off x="408198" y="6169493"/>
              <a:ext cx="2340105" cy="460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처벌규정 </a:t>
              </a:r>
            </a:p>
          </p:txBody>
        </p:sp>
        <p:sp>
          <p:nvSpPr>
            <p:cNvPr id="27" name="AutoShape 20"/>
            <p:cNvSpPr>
              <a:spLocks noChangeArrowheads="1"/>
            </p:cNvSpPr>
            <p:nvPr/>
          </p:nvSpPr>
          <p:spPr bwMode="auto">
            <a:xfrm flipV="1">
              <a:off x="651070" y="6193576"/>
              <a:ext cx="1788720" cy="796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FFFFF">
                    <a:alpha val="51999"/>
                  </a:srgbClr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>
                <a:defRPr/>
              </a:pPr>
              <a:endParaRPr lang="ko-KR" altLang="en-US" sz="140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434035" y="2886126"/>
            <a:ext cx="4887913" cy="31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>
                <a:latin typeface="HY헤드라인M" pitchFamily="18" charset="-127"/>
                <a:ea typeface="HY헤드라인M" pitchFamily="18" charset="-127"/>
              </a:rPr>
              <a:t>위반 시 </a:t>
            </a:r>
            <a:r>
              <a:rPr lang="en-US" altLang="ko-KR" sz="140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>
                <a:latin typeface="HY헤드라인M" pitchFamily="18" charset="-127"/>
                <a:ea typeface="HY헤드라인M" pitchFamily="18" charset="-127"/>
              </a:rPr>
              <a:t>천만원 이하 과태료  </a:t>
            </a:r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610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파일 등록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2040210" y="1994864"/>
            <a:ext cx="8033058" cy="963927"/>
          </a:xfrm>
          <a:prstGeom prst="roundRect">
            <a:avLst>
              <a:gd name="adj" fmla="val 3829"/>
            </a:avLst>
          </a:prstGeom>
          <a:solidFill>
            <a:srgbClr val="3E7892"/>
          </a:solidFill>
          <a:ln w="3175" algn="ctr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2040210" y="2022310"/>
            <a:ext cx="8033059" cy="899311"/>
          </a:xfrm>
          <a:prstGeom prst="roundRect">
            <a:avLst>
              <a:gd name="adj" fmla="val 6134"/>
            </a:avLst>
          </a:prstGeom>
          <a:gradFill rotWithShape="1">
            <a:gsLst>
              <a:gs pos="0">
                <a:schemeClr val="bg1"/>
              </a:gs>
              <a:gs pos="100000">
                <a:srgbClr val="EAEAEA"/>
              </a:gs>
            </a:gsLst>
            <a:lin ang="5400000" scaled="1"/>
          </a:gradFill>
          <a:ln w="3175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292772" y="2152333"/>
            <a:ext cx="7854529" cy="73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 공공기관이 개인정보파일을 운용하는 경우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법적 근거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목적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보유기간 등을 </a:t>
            </a:r>
            <a:r>
              <a:rPr lang="ko-KR" altLang="en-US" sz="1400" b="1" dirty="0" err="1">
                <a:latin typeface="HY헤드라인M" pitchFamily="18" charset="-127"/>
                <a:ea typeface="HY헤드라인M" pitchFamily="18" charset="-127"/>
              </a:rPr>
              <a:t>행정안전부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 장관에게</a:t>
            </a:r>
            <a:endParaRPr lang="en-US" altLang="ko-KR" sz="1400" b="1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ts val="2500"/>
              </a:lnSpc>
            </a:pP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 등록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개인정보보호 종합지원시스템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en-US" altLang="ko-KR" sz="1400" b="1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intra.privacy.go.kr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)  </a:t>
            </a:r>
          </a:p>
        </p:txBody>
      </p:sp>
      <p:pic>
        <p:nvPicPr>
          <p:cNvPr id="16" name="Picture 12" descr="98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/>
          <a:stretch>
            <a:fillRect/>
          </a:stretch>
        </p:blipFill>
        <p:spPr bwMode="auto">
          <a:xfrm>
            <a:off x="2157685" y="2307220"/>
            <a:ext cx="180975" cy="14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127523" y="1851101"/>
            <a:ext cx="1762125" cy="331960"/>
            <a:chOff x="292" y="967"/>
            <a:chExt cx="3802" cy="254"/>
          </a:xfrm>
        </p:grpSpPr>
        <p:sp>
          <p:nvSpPr>
            <p:cNvPr id="20" name="AutoShape 9"/>
            <p:cNvSpPr>
              <a:spLocks noChangeArrowheads="1"/>
            </p:cNvSpPr>
            <p:nvPr/>
          </p:nvSpPr>
          <p:spPr bwMode="auto">
            <a:xfrm>
              <a:off x="292" y="967"/>
              <a:ext cx="3802" cy="254"/>
            </a:xfrm>
            <a:prstGeom prst="roundRect">
              <a:avLst>
                <a:gd name="adj" fmla="val 50000"/>
              </a:avLst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endParaRPr lang="ko-KR" altLang="ko-KR" sz="2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 flipV="1">
              <a:off x="384" y="972"/>
              <a:ext cx="3624" cy="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tint val="0"/>
                    <a:invGamma/>
                    <a:alpha val="52000"/>
                  </a:schemeClr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2" name="직사각형 30"/>
          <p:cNvSpPr>
            <a:spLocks noChangeArrowheads="1"/>
          </p:cNvSpPr>
          <p:nvPr/>
        </p:nvSpPr>
        <p:spPr bwMode="auto">
          <a:xfrm>
            <a:off x="2630759" y="1832719"/>
            <a:ext cx="6639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16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내용 </a:t>
            </a:r>
            <a:endParaRPr lang="en-US" altLang="ko-KR" sz="16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/>
          </p:nvPr>
        </p:nvGraphicFramePr>
        <p:xfrm>
          <a:off x="2226036" y="3108964"/>
          <a:ext cx="7715306" cy="10262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0132"/>
                <a:gridCol w="1000132"/>
                <a:gridCol w="1000132"/>
                <a:gridCol w="1071570"/>
                <a:gridCol w="1000132"/>
                <a:gridCol w="928694"/>
                <a:gridCol w="1714514"/>
              </a:tblGrid>
              <a:tr h="194184"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파일 보유 기관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합계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521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초등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중학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고등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교육청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대학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공공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한양신명조"/>
                      </a:endParaRPr>
                    </a:p>
                  </a:txBody>
                  <a:tcPr marL="17907" marR="17907" marT="17907" marB="17907" anchor="ctr"/>
                </a:tc>
              </a:tr>
              <a:tr h="344235">
                <a:tc>
                  <a:txBody>
                    <a:bodyPr/>
                    <a:lstStyle/>
                    <a:p>
                      <a:pPr marL="0" marR="990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75,091</a:t>
                      </a: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40,442</a:t>
                      </a: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30,417</a:t>
                      </a: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4,451</a:t>
                      </a: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7,598</a:t>
                      </a:r>
                      <a:endParaRPr lang="en-US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HY헤드라인M" pitchFamily="18" charset="-127"/>
                          <a:ea typeface="HY헤드라인M" pitchFamily="18" charset="-127"/>
                        </a:rPr>
                        <a:t>288</a:t>
                      </a:r>
                      <a:endParaRPr lang="en-US" sz="14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158,287</a:t>
                      </a:r>
                    </a:p>
                  </a:txBody>
                  <a:tcPr marL="17907" marR="17907" marT="17907" marB="17907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5360292" y="4154303"/>
            <a:ext cx="45831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r"/>
            <a:r>
              <a:rPr lang="en-US" altLang="ko-KR" sz="1000">
                <a:latin typeface="HY헤드라인M" pitchFamily="18" charset="-127"/>
                <a:ea typeface="HY헤드라인M" pitchFamily="18" charset="-127"/>
              </a:rPr>
              <a:t>[2011</a:t>
            </a:r>
            <a:r>
              <a:rPr lang="ko-KR" altLang="en-US" sz="1000">
                <a:latin typeface="HY헤드라인M" pitchFamily="18" charset="-127"/>
                <a:ea typeface="HY헤드라인M" pitchFamily="18" charset="-127"/>
              </a:rPr>
              <a:t>년 등록현황</a:t>
            </a:r>
            <a:r>
              <a:rPr lang="en-US" altLang="ko-KR" sz="1000">
                <a:latin typeface="HY헤드라인M" pitchFamily="18" charset="-127"/>
                <a:ea typeface="HY헤드라인M" pitchFamily="18" charset="-127"/>
              </a:rPr>
              <a:t>]</a:t>
            </a:r>
            <a:endParaRPr lang="ko-KR" altLang="en-US" sz="100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/>
          </p:nvPr>
        </p:nvGraphicFramePr>
        <p:xfrm>
          <a:off x="2430966" y="4663124"/>
          <a:ext cx="7377090" cy="156669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50361"/>
                <a:gridCol w="5026729"/>
              </a:tblGrid>
              <a:tr h="2654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파일명칭</a:t>
                      </a: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학적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운영근거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초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·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중등교육법 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25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학교생활기록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1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처리목적</a:t>
                      </a: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학생지도 및 상급학교 학생선발</a:t>
                      </a: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52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개인정보항목</a:t>
                      </a: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 학생성명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주민등록번호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주소</a:t>
                      </a:r>
                      <a:endParaRPr kumimoji="0" lang="en-US" altLang="ko-KR" sz="1200" b="0" i="0" kern="120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보호자성명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생년월일</a:t>
                      </a:r>
                      <a:endParaRPr kumimoji="0" lang="en-US" altLang="ko-KR" sz="1200" b="0" i="0" kern="120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01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보유기간</a:t>
                      </a: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906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준영구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                </a:t>
                      </a:r>
                      <a:r>
                        <a:rPr lang="en-US" altLang="ko-KR" sz="12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※ </a:t>
                      </a:r>
                      <a:r>
                        <a:rPr lang="ko-KR" altLang="en-US" sz="12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교육기관의 개인정보파일에는</a:t>
                      </a:r>
                      <a:r>
                        <a:rPr lang="en-US" altLang="ko-KR" sz="12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12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영구</a:t>
                      </a:r>
                      <a:r>
                        <a:rPr lang="en-US" altLang="ko-KR" sz="12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r>
                        <a:rPr lang="ko-KR" altLang="en-US" sz="12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 없음</a:t>
                      </a: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2401603" y="4279394"/>
          <a:ext cx="4333813" cy="3048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{073A0DAA-6AF3-43AB-8588-CEC1D06C72B9}</a:tableStyleId>
              </a:tblPr>
              <a:tblGrid>
                <a:gridCol w="4333813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smtClean="0">
                          <a:latin typeface="HY헤드라인M" pitchFamily="18" charset="-127"/>
                          <a:ea typeface="HY헤드라인M" pitchFamily="18" charset="-127"/>
                        </a:rPr>
                        <a:t>개인정보 파일 등록</a:t>
                      </a:r>
                      <a:r>
                        <a:rPr lang="en-US" altLang="ko-KR" sz="140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400" smtClean="0">
                          <a:latin typeface="HY헤드라인M" pitchFamily="18" charset="-127"/>
                          <a:ea typeface="HY헤드라인M" pitchFamily="18" charset="-127"/>
                        </a:rPr>
                        <a:t>초</a:t>
                      </a:r>
                      <a:r>
                        <a:rPr lang="en-US" altLang="ko-KR" sz="1400" smtClean="0">
                          <a:latin typeface="HY헤드라인M" pitchFamily="18" charset="-127"/>
                          <a:ea typeface="HY헤드라인M" pitchFamily="18" charset="-127"/>
                        </a:rPr>
                        <a:t>·</a:t>
                      </a:r>
                      <a:r>
                        <a:rPr lang="ko-KR" altLang="en-US" sz="1400" smtClean="0">
                          <a:latin typeface="HY헤드라인M" pitchFamily="18" charset="-127"/>
                          <a:ea typeface="HY헤드라인M" pitchFamily="18" charset="-127"/>
                        </a:rPr>
                        <a:t>중등</a:t>
                      </a:r>
                      <a:r>
                        <a:rPr lang="en-US" altLang="ko-KR" sz="140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5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929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수집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이용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제공에 따른 동의 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Picture 34" descr="DS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1729" y="3198738"/>
            <a:ext cx="4016114" cy="147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9" descr="DS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1729" y="4962981"/>
            <a:ext cx="4016114" cy="1304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0" descr="DS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1729" y="1906910"/>
            <a:ext cx="4016114" cy="10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2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6488" y="1876470"/>
            <a:ext cx="1315217" cy="12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 Box 42"/>
          <p:cNvSpPr txBox="1">
            <a:spLocks noChangeArrowheads="1"/>
          </p:cNvSpPr>
          <p:nvPr/>
        </p:nvSpPr>
        <p:spPr bwMode="auto">
          <a:xfrm>
            <a:off x="6067597" y="1919085"/>
            <a:ext cx="3509294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서비스 제공에 필요한 최소정보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필수정보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수집</a:t>
            </a:r>
          </a:p>
        </p:txBody>
      </p:sp>
      <p:sp>
        <p:nvSpPr>
          <p:cNvPr id="34" name="Text Box 43"/>
          <p:cNvSpPr txBox="1">
            <a:spLocks noChangeArrowheads="1"/>
          </p:cNvSpPr>
          <p:nvPr/>
        </p:nvSpPr>
        <p:spPr bwMode="auto">
          <a:xfrm>
            <a:off x="2525020" y="2224072"/>
            <a:ext cx="5501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최소</a:t>
            </a:r>
            <a:endParaRPr lang="en-US" altLang="ko-KR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수집</a:t>
            </a:r>
          </a:p>
        </p:txBody>
      </p:sp>
      <p:sp>
        <p:nvSpPr>
          <p:cNvPr id="35" name="Line 45"/>
          <p:cNvSpPr>
            <a:spLocks noChangeShapeType="1"/>
          </p:cNvSpPr>
          <p:nvPr/>
        </p:nvSpPr>
        <p:spPr bwMode="auto">
          <a:xfrm>
            <a:off x="3463200" y="2508382"/>
            <a:ext cx="257190" cy="0"/>
          </a:xfrm>
          <a:prstGeom prst="line">
            <a:avLst/>
          </a:prstGeom>
          <a:noFill/>
          <a:ln w="317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" name="Oval 99"/>
          <p:cNvSpPr>
            <a:spLocks noChangeArrowheads="1"/>
          </p:cNvSpPr>
          <p:nvPr/>
        </p:nvSpPr>
        <p:spPr bwMode="auto">
          <a:xfrm>
            <a:off x="3659625" y="2480379"/>
            <a:ext cx="62178" cy="65748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kumimoji="1" lang="ko-KR" altLang="ko-KR" sz="12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7" name="Picture 42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6488" y="3339975"/>
            <a:ext cx="1315217" cy="12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48"/>
          <p:cNvSpPr txBox="1">
            <a:spLocks noChangeArrowheads="1"/>
          </p:cNvSpPr>
          <p:nvPr/>
        </p:nvSpPr>
        <p:spPr bwMode="auto">
          <a:xfrm>
            <a:off x="2514166" y="3695501"/>
            <a:ext cx="5501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1400" b="1" spc="50" dirty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일반</a:t>
            </a:r>
            <a:endParaRPr lang="en-US" altLang="ko-KR" sz="1400" b="1" spc="50" dirty="0">
              <a:ln w="11430"/>
              <a:solidFill>
                <a:srgbClr val="00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400" b="1" spc="50" dirty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동의</a:t>
            </a:r>
          </a:p>
        </p:txBody>
      </p:sp>
      <p:sp>
        <p:nvSpPr>
          <p:cNvPr id="39" name="Line 49"/>
          <p:cNvSpPr>
            <a:spLocks noChangeShapeType="1"/>
          </p:cNvSpPr>
          <p:nvPr/>
        </p:nvSpPr>
        <p:spPr bwMode="auto">
          <a:xfrm>
            <a:off x="3463200" y="3971887"/>
            <a:ext cx="257190" cy="0"/>
          </a:xfrm>
          <a:prstGeom prst="line">
            <a:avLst/>
          </a:prstGeom>
          <a:noFill/>
          <a:ln w="317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Oval 99"/>
          <p:cNvSpPr>
            <a:spLocks noChangeArrowheads="1"/>
          </p:cNvSpPr>
          <p:nvPr/>
        </p:nvSpPr>
        <p:spPr bwMode="auto">
          <a:xfrm>
            <a:off x="3659625" y="3943884"/>
            <a:ext cx="62178" cy="65748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kumimoji="1" lang="ko-KR" altLang="ko-KR" sz="12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3" name="Picture 42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6488" y="4854617"/>
            <a:ext cx="1315217" cy="12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54"/>
          <p:cNvSpPr txBox="1">
            <a:spLocks noChangeArrowheads="1"/>
          </p:cNvSpPr>
          <p:nvPr/>
        </p:nvSpPr>
        <p:spPr bwMode="auto">
          <a:xfrm>
            <a:off x="2507096" y="5206368"/>
            <a:ext cx="550151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400" b="1" spc="50" dirty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별도</a:t>
            </a:r>
            <a:endParaRPr lang="en-US" altLang="ko-KR" sz="1400" b="1" spc="50" dirty="0">
              <a:ln w="11430"/>
              <a:solidFill>
                <a:srgbClr val="99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10000"/>
              </a:lnSpc>
              <a:defRPr/>
            </a:pPr>
            <a:r>
              <a:rPr lang="ko-KR" altLang="en-US" sz="1400" b="1" spc="50" dirty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동의</a:t>
            </a:r>
          </a:p>
        </p:txBody>
      </p:sp>
      <p:sp>
        <p:nvSpPr>
          <p:cNvPr id="45" name="Line 55"/>
          <p:cNvSpPr>
            <a:spLocks noChangeShapeType="1"/>
          </p:cNvSpPr>
          <p:nvPr/>
        </p:nvSpPr>
        <p:spPr bwMode="auto">
          <a:xfrm>
            <a:off x="3463200" y="5487748"/>
            <a:ext cx="257190" cy="0"/>
          </a:xfrm>
          <a:prstGeom prst="line">
            <a:avLst/>
          </a:prstGeom>
          <a:noFill/>
          <a:ln w="317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Oval 99"/>
          <p:cNvSpPr>
            <a:spLocks noChangeArrowheads="1"/>
          </p:cNvSpPr>
          <p:nvPr/>
        </p:nvSpPr>
        <p:spPr bwMode="auto">
          <a:xfrm>
            <a:off x="3659625" y="5459745"/>
            <a:ext cx="62178" cy="64531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kumimoji="1" lang="ko-KR" altLang="ko-KR" sz="12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7" name="그룹 132"/>
          <p:cNvGrpSpPr>
            <a:grpSpLocks/>
          </p:cNvGrpSpPr>
          <p:nvPr/>
        </p:nvGrpSpPr>
        <p:grpSpPr bwMode="auto">
          <a:xfrm>
            <a:off x="6337506" y="2185729"/>
            <a:ext cx="3590762" cy="572464"/>
            <a:chOff x="4475608" y="1724048"/>
            <a:chExt cx="4033592" cy="746776"/>
          </a:xfrm>
        </p:grpSpPr>
        <p:sp>
          <p:nvSpPr>
            <p:cNvPr id="48" name="Text Box 57"/>
            <p:cNvSpPr txBox="1">
              <a:spLocks noChangeArrowheads="1"/>
            </p:cNvSpPr>
            <p:nvPr/>
          </p:nvSpPr>
          <p:spPr bwMode="auto">
            <a:xfrm>
              <a:off x="4654205" y="1724048"/>
              <a:ext cx="3854995" cy="746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solidFill>
                    <a:srgbClr val="253665"/>
                  </a:solidFill>
                  <a:latin typeface="HY헤드라인M" pitchFamily="18" charset="-127"/>
                  <a:ea typeface="HY헤드라인M" pitchFamily="18" charset="-127"/>
                </a:rPr>
                <a:t>수집하는 개인정보가 최소정보라는 것은 </a:t>
              </a:r>
              <a:endParaRPr lang="en-US" altLang="ko-KR" sz="1200" dirty="0">
                <a:solidFill>
                  <a:srgbClr val="253665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200" dirty="0">
                  <a:solidFill>
                    <a:srgbClr val="253665"/>
                  </a:solidFill>
                  <a:latin typeface="HY헤드라인M" pitchFamily="18" charset="-127"/>
                  <a:ea typeface="HY헤드라인M" pitchFamily="18" charset="-127"/>
                </a:rPr>
                <a:t>개인정보처리자가 입증해야 함  </a:t>
              </a:r>
            </a:p>
          </p:txBody>
        </p:sp>
        <p:pic>
          <p:nvPicPr>
            <p:cNvPr id="49" name="Picture 58" descr="12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75608" y="1808248"/>
              <a:ext cx="171450" cy="216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4" name="AutoShape 50"/>
          <p:cNvSpPr>
            <a:spLocks noChangeArrowheads="1"/>
          </p:cNvSpPr>
          <p:nvPr/>
        </p:nvSpPr>
        <p:spPr bwMode="auto">
          <a:xfrm flipV="1">
            <a:off x="3816482" y="1937349"/>
            <a:ext cx="2116868" cy="6818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0"/>
                  <a:invGamma/>
                  <a:alpha val="52000"/>
                </a:schemeClr>
              </a:gs>
            </a:gsLst>
            <a:lin ang="5400000" scaled="1"/>
          </a:gra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55" name="그룹 105"/>
          <p:cNvGrpSpPr>
            <a:grpSpLocks/>
          </p:cNvGrpSpPr>
          <p:nvPr/>
        </p:nvGrpSpPr>
        <p:grpSpPr bwMode="auto">
          <a:xfrm>
            <a:off x="3930945" y="2078585"/>
            <a:ext cx="2123934" cy="348222"/>
            <a:chOff x="2503513" y="1033686"/>
            <a:chExt cx="1420416" cy="454025"/>
          </a:xfrm>
        </p:grpSpPr>
        <p:sp>
          <p:nvSpPr>
            <p:cNvPr id="56" name="AutoShape 49"/>
            <p:cNvSpPr>
              <a:spLocks noChangeArrowheads="1"/>
            </p:cNvSpPr>
            <p:nvPr/>
          </p:nvSpPr>
          <p:spPr bwMode="auto">
            <a:xfrm>
              <a:off x="2503513" y="1033686"/>
              <a:ext cx="1420416" cy="454025"/>
            </a:xfrm>
            <a:prstGeom prst="roundRect">
              <a:avLst>
                <a:gd name="adj" fmla="val 28056"/>
              </a:avLst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20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7" name="Text Box 51"/>
            <p:cNvSpPr txBox="1">
              <a:spLocks noChangeArrowheads="1"/>
            </p:cNvSpPr>
            <p:nvPr/>
          </p:nvSpPr>
          <p:spPr bwMode="auto">
            <a:xfrm>
              <a:off x="2712438" y="1080499"/>
              <a:ext cx="1002567" cy="385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필수정보</a:t>
              </a:r>
              <a:r>
                <a:rPr lang="en-US" altLang="ko-KR" sz="1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선택정보</a:t>
              </a:r>
            </a:p>
          </p:txBody>
        </p:sp>
      </p:grpSp>
      <p:sp>
        <p:nvSpPr>
          <p:cNvPr id="58" name="AutoShape 50"/>
          <p:cNvSpPr>
            <a:spLocks noChangeArrowheads="1"/>
          </p:cNvSpPr>
          <p:nvPr/>
        </p:nvSpPr>
        <p:spPr bwMode="auto">
          <a:xfrm flipV="1">
            <a:off x="3815069" y="3747858"/>
            <a:ext cx="2116868" cy="6818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0"/>
                  <a:invGamma/>
                  <a:alpha val="52000"/>
                </a:schemeClr>
              </a:gs>
            </a:gsLst>
            <a:lin ang="5400000" scaled="1"/>
          </a:gra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AutoShape 49"/>
          <p:cNvSpPr>
            <a:spLocks noChangeArrowheads="1"/>
          </p:cNvSpPr>
          <p:nvPr/>
        </p:nvSpPr>
        <p:spPr bwMode="auto">
          <a:xfrm>
            <a:off x="3921054" y="3920750"/>
            <a:ext cx="2126760" cy="327524"/>
          </a:xfrm>
          <a:prstGeom prst="roundRect">
            <a:avLst>
              <a:gd name="adj" fmla="val 18347"/>
            </a:avLst>
          </a:prstGeom>
          <a:blipFill dpi="0" rotWithShape="1">
            <a:blip r:embed="rId8" cstate="print"/>
            <a:srcRect/>
            <a:stretch>
              <a:fillRect/>
            </a:stretch>
          </a:blip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0" name="Text Box 51"/>
          <p:cNvSpPr txBox="1">
            <a:spLocks noChangeArrowheads="1"/>
          </p:cNvSpPr>
          <p:nvPr/>
        </p:nvSpPr>
        <p:spPr bwMode="auto">
          <a:xfrm>
            <a:off x="3885725" y="3941449"/>
            <a:ext cx="2246876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국외의 제</a:t>
            </a:r>
            <a:r>
              <a:rPr lang="en-US" altLang="ko-KR" sz="120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20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자 제공 동의</a:t>
            </a:r>
            <a:endParaRPr lang="en-US" altLang="ko-KR" sz="12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1" name="AutoShape 50"/>
          <p:cNvSpPr>
            <a:spLocks noChangeArrowheads="1"/>
          </p:cNvSpPr>
          <p:nvPr/>
        </p:nvSpPr>
        <p:spPr bwMode="auto">
          <a:xfrm flipV="1">
            <a:off x="3809416" y="4920367"/>
            <a:ext cx="2116868" cy="6818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0"/>
                  <a:invGamma/>
                  <a:alpha val="52000"/>
                </a:schemeClr>
              </a:gs>
            </a:gsLst>
            <a:lin ang="5400000" scaled="1"/>
          </a:gra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2" name="AutoShape 49"/>
          <p:cNvSpPr>
            <a:spLocks noChangeArrowheads="1"/>
          </p:cNvSpPr>
          <p:nvPr/>
        </p:nvSpPr>
        <p:spPr bwMode="auto">
          <a:xfrm>
            <a:off x="3904097" y="2538822"/>
            <a:ext cx="2125347" cy="348222"/>
          </a:xfrm>
          <a:prstGeom prst="roundRect">
            <a:avLst>
              <a:gd name="adj" fmla="val 28056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3" name="Text Box 51"/>
          <p:cNvSpPr txBox="1">
            <a:spLocks noChangeArrowheads="1"/>
          </p:cNvSpPr>
          <p:nvPr/>
        </p:nvSpPr>
        <p:spPr bwMode="auto">
          <a:xfrm>
            <a:off x="4287357" y="2580219"/>
            <a:ext cx="1364476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서비스 거부 금지</a:t>
            </a:r>
          </a:p>
        </p:txBody>
      </p:sp>
      <p:sp>
        <p:nvSpPr>
          <p:cNvPr id="64" name="AutoShape 49"/>
          <p:cNvSpPr>
            <a:spLocks noChangeArrowheads="1"/>
          </p:cNvSpPr>
          <p:nvPr/>
        </p:nvSpPr>
        <p:spPr bwMode="auto">
          <a:xfrm>
            <a:off x="3898445" y="4275060"/>
            <a:ext cx="2183285" cy="348222"/>
          </a:xfrm>
          <a:prstGeom prst="roundRect">
            <a:avLst>
              <a:gd name="adj" fmla="val 28056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lIns="0" rIns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14</a:t>
            </a: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세 미만 법정대리인 동의</a:t>
            </a:r>
          </a:p>
        </p:txBody>
      </p:sp>
      <p:sp>
        <p:nvSpPr>
          <p:cNvPr id="65" name="AutoShape 49"/>
          <p:cNvSpPr>
            <a:spLocks noChangeArrowheads="1"/>
          </p:cNvSpPr>
          <p:nvPr/>
        </p:nvSpPr>
        <p:spPr bwMode="auto">
          <a:xfrm>
            <a:off x="3922467" y="4949587"/>
            <a:ext cx="2126760" cy="348222"/>
          </a:xfrm>
          <a:prstGeom prst="roundRect">
            <a:avLst>
              <a:gd name="adj" fmla="val 28056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6" name="Text Box 51"/>
          <p:cNvSpPr txBox="1">
            <a:spLocks noChangeArrowheads="1"/>
          </p:cNvSpPr>
          <p:nvPr/>
        </p:nvSpPr>
        <p:spPr bwMode="auto">
          <a:xfrm>
            <a:off x="3908336" y="4980026"/>
            <a:ext cx="2125347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목적 외 이용</a:t>
            </a:r>
            <a:r>
              <a:rPr lang="en-US" altLang="ko-KR" sz="12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제공 동의</a:t>
            </a:r>
          </a:p>
        </p:txBody>
      </p:sp>
      <p:sp>
        <p:nvSpPr>
          <p:cNvPr id="67" name="AutoShape 49"/>
          <p:cNvSpPr>
            <a:spLocks noChangeArrowheads="1"/>
          </p:cNvSpPr>
          <p:nvPr/>
        </p:nvSpPr>
        <p:spPr bwMode="auto">
          <a:xfrm>
            <a:off x="3916815" y="5330683"/>
            <a:ext cx="2128173" cy="277603"/>
          </a:xfrm>
          <a:prstGeom prst="roundRect">
            <a:avLst>
              <a:gd name="adj" fmla="val 28056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8" name="Text Box 51"/>
          <p:cNvSpPr txBox="1">
            <a:spLocks noChangeArrowheads="1"/>
          </p:cNvSpPr>
          <p:nvPr/>
        </p:nvSpPr>
        <p:spPr bwMode="auto">
          <a:xfrm>
            <a:off x="4004429" y="5334335"/>
            <a:ext cx="1845547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민감정보 처리 동의</a:t>
            </a:r>
          </a:p>
        </p:txBody>
      </p:sp>
      <p:grpSp>
        <p:nvGrpSpPr>
          <p:cNvPr id="69" name="그룹 129"/>
          <p:cNvGrpSpPr>
            <a:grpSpLocks/>
          </p:cNvGrpSpPr>
          <p:nvPr/>
        </p:nvGrpSpPr>
        <p:grpSpPr bwMode="auto">
          <a:xfrm>
            <a:off x="3919740" y="5644812"/>
            <a:ext cx="2129487" cy="348222"/>
            <a:chOff x="2363031" y="1015332"/>
            <a:chExt cx="1564591" cy="454025"/>
          </a:xfrm>
        </p:grpSpPr>
        <p:sp>
          <p:nvSpPr>
            <p:cNvPr id="70" name="AutoShape 49"/>
            <p:cNvSpPr>
              <a:spLocks noChangeArrowheads="1"/>
            </p:cNvSpPr>
            <p:nvPr/>
          </p:nvSpPr>
          <p:spPr bwMode="auto">
            <a:xfrm>
              <a:off x="2363031" y="1015332"/>
              <a:ext cx="1564591" cy="454025"/>
            </a:xfrm>
            <a:prstGeom prst="roundRect">
              <a:avLst>
                <a:gd name="adj" fmla="val 28056"/>
              </a:avLst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20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1" name="Text Box 51"/>
            <p:cNvSpPr txBox="1">
              <a:spLocks noChangeArrowheads="1"/>
            </p:cNvSpPr>
            <p:nvPr/>
          </p:nvSpPr>
          <p:spPr bwMode="auto">
            <a:xfrm>
              <a:off x="2467818" y="1060745"/>
              <a:ext cx="1341715" cy="385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고유식별정보 처리 동의</a:t>
              </a:r>
            </a:p>
          </p:txBody>
        </p:sp>
      </p:grpSp>
      <p:sp>
        <p:nvSpPr>
          <p:cNvPr id="72" name="왼쪽 중괄호 71"/>
          <p:cNvSpPr/>
          <p:nvPr/>
        </p:nvSpPr>
        <p:spPr bwMode="auto">
          <a:xfrm>
            <a:off x="3738760" y="2152855"/>
            <a:ext cx="192186" cy="717142"/>
          </a:xfrm>
          <a:prstGeom prst="leftBrac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3" name="왼쪽 중괄호 72"/>
          <p:cNvSpPr/>
          <p:nvPr/>
        </p:nvSpPr>
        <p:spPr bwMode="auto">
          <a:xfrm>
            <a:off x="3740173" y="3339975"/>
            <a:ext cx="235992" cy="1261390"/>
          </a:xfrm>
          <a:prstGeom prst="leftBrac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4" name="왼쪽 중괄호 73"/>
          <p:cNvSpPr/>
          <p:nvPr/>
        </p:nvSpPr>
        <p:spPr bwMode="auto">
          <a:xfrm>
            <a:off x="3740173" y="5133439"/>
            <a:ext cx="192186" cy="718359"/>
          </a:xfrm>
          <a:prstGeom prst="leftBrac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5" name="Text Box 42"/>
          <p:cNvSpPr txBox="1">
            <a:spLocks noChangeArrowheads="1"/>
          </p:cNvSpPr>
          <p:nvPr/>
        </p:nvSpPr>
        <p:spPr bwMode="auto">
          <a:xfrm>
            <a:off x="6067597" y="2643533"/>
            <a:ext cx="347699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선택정보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미동의로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재화나 서비스 거부 금지 </a:t>
            </a:r>
          </a:p>
        </p:txBody>
      </p:sp>
      <p:sp>
        <p:nvSpPr>
          <p:cNvPr id="76" name="Text Box 42"/>
          <p:cNvSpPr txBox="1">
            <a:spLocks noChangeArrowheads="1"/>
          </p:cNvSpPr>
          <p:nvPr/>
        </p:nvSpPr>
        <p:spPr bwMode="auto">
          <a:xfrm>
            <a:off x="6067597" y="3756381"/>
            <a:ext cx="2547492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개인정보 국외 이전 시 제공 동의</a:t>
            </a:r>
          </a:p>
        </p:txBody>
      </p:sp>
      <p:sp>
        <p:nvSpPr>
          <p:cNvPr id="77" name="Text Box 42"/>
          <p:cNvSpPr txBox="1">
            <a:spLocks noChangeArrowheads="1"/>
          </p:cNvSpPr>
          <p:nvPr/>
        </p:nvSpPr>
        <p:spPr bwMode="auto">
          <a:xfrm>
            <a:off x="6067597" y="4279931"/>
            <a:ext cx="290464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78" name="Text Box 42"/>
          <p:cNvSpPr txBox="1">
            <a:spLocks noChangeArrowheads="1"/>
          </p:cNvSpPr>
          <p:nvPr/>
        </p:nvSpPr>
        <p:spPr bwMode="auto">
          <a:xfrm>
            <a:off x="6067597" y="4924018"/>
            <a:ext cx="410231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수집 목적 외 이용 및 제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자 제공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시  </a:t>
            </a:r>
            <a:endParaRPr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정보주체의 별도 동의 필요 </a:t>
            </a:r>
            <a:endParaRPr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민감정보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및 주민등록번호 등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고유식별정보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200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처리 시 정보주체의 별도 동의 필요 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홍보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마케팅 시 별도 동의</a:t>
            </a:r>
          </a:p>
        </p:txBody>
      </p:sp>
      <p:sp>
        <p:nvSpPr>
          <p:cNvPr id="79" name="Text Box 42"/>
          <p:cNvSpPr txBox="1">
            <a:spLocks noChangeArrowheads="1"/>
          </p:cNvSpPr>
          <p:nvPr/>
        </p:nvSpPr>
        <p:spPr bwMode="auto">
          <a:xfrm>
            <a:off x="6067598" y="3229178"/>
            <a:ext cx="208582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개인정보 수집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이용 동의</a:t>
            </a:r>
          </a:p>
        </p:txBody>
      </p:sp>
      <p:grpSp>
        <p:nvGrpSpPr>
          <p:cNvPr id="80" name="그룹 106"/>
          <p:cNvGrpSpPr>
            <a:grpSpLocks/>
          </p:cNvGrpSpPr>
          <p:nvPr/>
        </p:nvGrpSpPr>
        <p:grpSpPr bwMode="auto">
          <a:xfrm>
            <a:off x="3922986" y="3179257"/>
            <a:ext cx="2126242" cy="348222"/>
            <a:chOff x="2503513" y="1033686"/>
            <a:chExt cx="1420416" cy="454025"/>
          </a:xfrm>
        </p:grpSpPr>
        <p:sp>
          <p:nvSpPr>
            <p:cNvPr id="81" name="AutoShape 49"/>
            <p:cNvSpPr>
              <a:spLocks noChangeArrowheads="1"/>
            </p:cNvSpPr>
            <p:nvPr/>
          </p:nvSpPr>
          <p:spPr bwMode="auto">
            <a:xfrm>
              <a:off x="2503513" y="1033686"/>
              <a:ext cx="1420416" cy="454025"/>
            </a:xfrm>
            <a:prstGeom prst="roundRect">
              <a:avLst>
                <a:gd name="adj" fmla="val 28056"/>
              </a:avLst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20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2" name="Text Box 51"/>
            <p:cNvSpPr txBox="1">
              <a:spLocks noChangeArrowheads="1"/>
            </p:cNvSpPr>
            <p:nvPr/>
          </p:nvSpPr>
          <p:spPr bwMode="auto">
            <a:xfrm>
              <a:off x="2543436" y="1072879"/>
              <a:ext cx="1048597" cy="385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  수집</a:t>
              </a:r>
              <a:r>
                <a:rPr lang="en-US" altLang="ko-KR" sz="1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이용 동의</a:t>
              </a:r>
              <a:r>
                <a:rPr lang="en-US" altLang="ko-KR" sz="120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12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3" name="그룹 66"/>
          <p:cNvGrpSpPr>
            <a:grpSpLocks/>
          </p:cNvGrpSpPr>
          <p:nvPr/>
        </p:nvGrpSpPr>
        <p:grpSpPr bwMode="auto">
          <a:xfrm>
            <a:off x="3800705" y="3546960"/>
            <a:ext cx="2265481" cy="348222"/>
            <a:chOff x="9616746" y="5013176"/>
            <a:chExt cx="2310630" cy="454025"/>
          </a:xfrm>
        </p:grpSpPr>
        <p:sp>
          <p:nvSpPr>
            <p:cNvPr id="84" name="AutoShape 49"/>
            <p:cNvSpPr>
              <a:spLocks noChangeArrowheads="1"/>
            </p:cNvSpPr>
            <p:nvPr/>
          </p:nvSpPr>
          <p:spPr bwMode="auto">
            <a:xfrm>
              <a:off x="9756576" y="5013176"/>
              <a:ext cx="2170800" cy="454025"/>
            </a:xfrm>
            <a:prstGeom prst="roundRect">
              <a:avLst>
                <a:gd name="adj" fmla="val 28056"/>
              </a:avLst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2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제</a:t>
              </a:r>
              <a:r>
                <a:rPr lang="en-US" altLang="ko-KR" sz="12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3</a:t>
              </a:r>
              <a:r>
                <a:rPr lang="ko-KR" altLang="en-US" sz="12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자 제공 동의</a:t>
              </a:r>
              <a:endParaRPr lang="ko-KR" altLang="en-US" sz="12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5" name="Text Box 51"/>
            <p:cNvSpPr txBox="1">
              <a:spLocks noChangeArrowheads="1"/>
            </p:cNvSpPr>
            <p:nvPr/>
          </p:nvSpPr>
          <p:spPr bwMode="auto">
            <a:xfrm>
              <a:off x="9616746" y="5056718"/>
              <a:ext cx="188413" cy="385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10000"/>
                </a:lnSpc>
              </a:pPr>
              <a:endParaRPr lang="ko-KR" altLang="en-US" sz="120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86" name="Text Box 42"/>
          <p:cNvSpPr txBox="1">
            <a:spLocks noChangeArrowheads="1"/>
          </p:cNvSpPr>
          <p:nvPr/>
        </p:nvSpPr>
        <p:spPr bwMode="auto">
          <a:xfrm>
            <a:off x="6067597" y="3489735"/>
            <a:ext cx="2405843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수집 목적 내 제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자 제공 동의 </a:t>
            </a:r>
          </a:p>
        </p:txBody>
      </p:sp>
      <p:sp>
        <p:nvSpPr>
          <p:cNvPr id="87" name="직사각형 57"/>
          <p:cNvSpPr>
            <a:spLocks noChangeArrowheads="1"/>
          </p:cNvSpPr>
          <p:nvPr/>
        </p:nvSpPr>
        <p:spPr bwMode="auto">
          <a:xfrm>
            <a:off x="6155211" y="4110688"/>
            <a:ext cx="3815450" cy="57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만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14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세 미만 아동의 개인정보 수집 시 </a:t>
            </a:r>
            <a:endParaRPr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법정대리인의 동의 필요</a:t>
            </a:r>
          </a:p>
        </p:txBody>
      </p:sp>
      <p:sp>
        <p:nvSpPr>
          <p:cNvPr id="89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7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수집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이용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제공에 따른 동의 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237285" y="1902032"/>
          <a:ext cx="7715303" cy="43681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83510"/>
                <a:gridCol w="5705435"/>
                <a:gridCol w="713179"/>
                <a:gridCol w="713179"/>
              </a:tblGrid>
              <a:tr h="3211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순서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업무명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수집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제공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학교운영위원회 관련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성명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직업 공개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직원채용 관련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X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현장체험학습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err="1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스쿨뱅킹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 업무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5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표창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포상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장학생 선발 등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수여기관 제공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6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봉사활동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활동 신청기관에 제공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7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각종 대회 참가 신청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주관기관에 제출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8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홍보물 제작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9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SMS 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서비스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위탁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10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졸업앨범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11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학생증 제작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위탁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12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홈페이지 회원가입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13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방과후 활동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학교 직접 운영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</a:tr>
              <a:tr h="2890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14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방과후 활동 위탁 관리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위탁업체 고지</a:t>
                      </a: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kern="1200" dirty="0" smtClean="0">
                        <a:solidFill>
                          <a:schemeClr val="dk1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242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처리업무의 위탁 및 공개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2040210" y="1994863"/>
            <a:ext cx="8033058" cy="4257254"/>
          </a:xfrm>
          <a:prstGeom prst="roundRect">
            <a:avLst>
              <a:gd name="adj" fmla="val 3829"/>
            </a:avLst>
          </a:prstGeom>
          <a:solidFill>
            <a:srgbClr val="3E7892"/>
          </a:solidFill>
          <a:ln w="3175" algn="ctr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2040210" y="2023504"/>
            <a:ext cx="8033059" cy="4191442"/>
          </a:xfrm>
          <a:prstGeom prst="roundRect">
            <a:avLst>
              <a:gd name="adj" fmla="val 6134"/>
            </a:avLst>
          </a:prstGeom>
          <a:gradFill rotWithShape="1">
            <a:gsLst>
              <a:gs pos="0">
                <a:schemeClr val="bg1"/>
              </a:gs>
              <a:gs pos="100000">
                <a:srgbClr val="EAEAEA"/>
              </a:gs>
            </a:gsLst>
            <a:lin ang="5400000" scaled="1"/>
          </a:gradFill>
          <a:ln w="3175">
            <a:solidFill>
              <a:srgbClr val="3E789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292772" y="2248975"/>
            <a:ext cx="7750761" cy="41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 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자에게 개인정보 처리업무 위탁시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문서에 의하여야 함 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법 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26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영 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28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16" name="Picture 12" descr="98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/>
          <a:stretch>
            <a:fillRect/>
          </a:stretch>
        </p:blipFill>
        <p:spPr bwMode="auto">
          <a:xfrm>
            <a:off x="2157685" y="2403862"/>
            <a:ext cx="180975" cy="14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127523" y="1851101"/>
            <a:ext cx="1762125" cy="331960"/>
            <a:chOff x="292" y="967"/>
            <a:chExt cx="3802" cy="254"/>
          </a:xfrm>
        </p:grpSpPr>
        <p:sp>
          <p:nvSpPr>
            <p:cNvPr id="20" name="AutoShape 9"/>
            <p:cNvSpPr>
              <a:spLocks noChangeArrowheads="1"/>
            </p:cNvSpPr>
            <p:nvPr/>
          </p:nvSpPr>
          <p:spPr bwMode="auto">
            <a:xfrm>
              <a:off x="292" y="967"/>
              <a:ext cx="3802" cy="254"/>
            </a:xfrm>
            <a:prstGeom prst="roundRect">
              <a:avLst>
                <a:gd name="adj" fmla="val 50000"/>
              </a:avLst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endParaRPr lang="ko-KR" altLang="ko-KR" sz="2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 flipV="1">
              <a:off x="384" y="972"/>
              <a:ext cx="3624" cy="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tint val="0"/>
                    <a:invGamma/>
                    <a:alpha val="52000"/>
                  </a:schemeClr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2" name="직사각형 30"/>
          <p:cNvSpPr>
            <a:spLocks noChangeArrowheads="1"/>
          </p:cNvSpPr>
          <p:nvPr/>
        </p:nvSpPr>
        <p:spPr bwMode="auto">
          <a:xfrm>
            <a:off x="2630759" y="1832719"/>
            <a:ext cx="6639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16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내용 </a:t>
            </a:r>
            <a:endParaRPr lang="en-US" altLang="ko-KR" sz="16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2365648" y="5647976"/>
            <a:ext cx="7306177" cy="338632"/>
            <a:chOff x="841647" y="2994038"/>
            <a:chExt cx="7306177" cy="338632"/>
          </a:xfrm>
        </p:grpSpPr>
        <p:sp>
          <p:nvSpPr>
            <p:cNvPr id="23" name="모서리가 둥근 직사각형 22"/>
            <p:cNvSpPr/>
            <p:nvPr/>
          </p:nvSpPr>
          <p:spPr bwMode="auto">
            <a:xfrm>
              <a:off x="1004614" y="2994038"/>
              <a:ext cx="7143210" cy="30071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 sz="1600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3" name="그룹 32"/>
            <p:cNvGrpSpPr>
              <a:grpSpLocks/>
            </p:cNvGrpSpPr>
            <p:nvPr/>
          </p:nvGrpSpPr>
          <p:grpSpPr bwMode="auto">
            <a:xfrm>
              <a:off x="841647" y="3003349"/>
              <a:ext cx="1131887" cy="329321"/>
              <a:chOff x="408198" y="6169493"/>
              <a:chExt cx="2340105" cy="460218"/>
            </a:xfrm>
          </p:grpSpPr>
          <p:sp>
            <p:nvSpPr>
              <p:cNvPr id="25" name="AutoShape 79" descr="3"/>
              <p:cNvSpPr>
                <a:spLocks noChangeArrowheads="1"/>
              </p:cNvSpPr>
              <p:nvPr/>
            </p:nvSpPr>
            <p:spPr bwMode="auto">
              <a:xfrm>
                <a:off x="583483" y="6174265"/>
                <a:ext cx="1983601" cy="402732"/>
              </a:xfrm>
              <a:prstGeom prst="roundRect">
                <a:avLst>
                  <a:gd name="adj" fmla="val 50000"/>
                </a:avLst>
              </a:prstGeom>
              <a:blipFill dpi="0" rotWithShape="1">
                <a:blip r:embed="rId6" cstate="print"/>
                <a:srcRect/>
                <a:stretch>
                  <a:fillRect/>
                </a:stretch>
              </a:blipFill>
              <a:ln w="127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lIns="0" tIns="0" rIns="0" bIns="0" anchor="ctr" anchorCtr="1"/>
              <a:lstStyle/>
              <a:p>
                <a:pPr algn="ctr"/>
                <a:endParaRPr lang="ko-KR" altLang="ko-KR" sz="14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6" name="Text Box 80"/>
              <p:cNvSpPr txBox="1">
                <a:spLocks noChangeArrowheads="1"/>
              </p:cNvSpPr>
              <p:nvPr/>
            </p:nvSpPr>
            <p:spPr bwMode="auto">
              <a:xfrm>
                <a:off x="408198" y="6169493"/>
                <a:ext cx="2340105" cy="460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ko-KR" altLang="en-US" sz="140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처벌규정 </a:t>
                </a:r>
              </a:p>
            </p:txBody>
          </p:sp>
          <p:sp>
            <p:nvSpPr>
              <p:cNvPr id="27" name="AutoShape 20"/>
              <p:cNvSpPr>
                <a:spLocks noChangeArrowheads="1"/>
              </p:cNvSpPr>
              <p:nvPr/>
            </p:nvSpPr>
            <p:spPr bwMode="auto">
              <a:xfrm flipV="1">
                <a:off x="651070" y="6193576"/>
                <a:ext cx="1788720" cy="7964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FFFFFF">
                      <a:alpha val="51999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defRPr/>
                </a:pPr>
                <a:endParaRPr lang="ko-KR" altLang="en-US" sz="1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1910034" y="2997635"/>
              <a:ext cx="4887913" cy="311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400">
                  <a:latin typeface="HY헤드라인M" pitchFamily="18" charset="-127"/>
                  <a:ea typeface="HY헤드라인M" pitchFamily="18" charset="-127"/>
                </a:rPr>
                <a:t>위반 시 </a:t>
              </a:r>
              <a:r>
                <a:rPr lang="en-US" altLang="ko-KR" sz="1400">
                  <a:latin typeface="HY헤드라인M" pitchFamily="18" charset="-127"/>
                  <a:ea typeface="HY헤드라인M" pitchFamily="18" charset="-127"/>
                </a:rPr>
                <a:t>3</a:t>
              </a:r>
              <a:r>
                <a:rPr lang="ko-KR" altLang="en-US" sz="1400">
                  <a:latin typeface="HY헤드라인M" pitchFamily="18" charset="-127"/>
                  <a:ea typeface="HY헤드라인M" pitchFamily="18" charset="-127"/>
                </a:rPr>
                <a:t>천만원 이하 과태료  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204999" y="3721245"/>
            <a:ext cx="7719586" cy="1519831"/>
            <a:chOff x="680999" y="3208298"/>
            <a:chExt cx="7719586" cy="1152525"/>
          </a:xfrm>
        </p:grpSpPr>
        <p:sp>
          <p:nvSpPr>
            <p:cNvPr id="40" name="모서리가 둥근 직사각형 28"/>
            <p:cNvSpPr/>
            <p:nvPr/>
          </p:nvSpPr>
          <p:spPr bwMode="auto">
            <a:xfrm>
              <a:off x="680999" y="3208298"/>
              <a:ext cx="7719586" cy="1152525"/>
            </a:xfrm>
            <a:prstGeom prst="roundRect">
              <a:avLst>
                <a:gd name="adj" fmla="val 7854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1" name="직사각형 29"/>
            <p:cNvSpPr>
              <a:spLocks noChangeArrowheads="1"/>
            </p:cNvSpPr>
            <p:nvPr/>
          </p:nvSpPr>
          <p:spPr bwMode="auto">
            <a:xfrm>
              <a:off x="869911" y="3255651"/>
              <a:ext cx="7486068" cy="1050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&lt;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위탁자와 수탁자의 책임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&gt;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 1) 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위탁자는 수탁자가 개인정보를 안전하게 처리하는지 감독하여야 함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법 제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26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조 제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4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항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2) 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수탁자가 </a:t>
              </a:r>
              <a:r>
                <a:rPr lang="ko-KR" altLang="en-US" sz="1400" b="1" dirty="0" err="1">
                  <a:latin typeface="HY헤드라인M" pitchFamily="18" charset="-127"/>
                  <a:ea typeface="HY헤드라인M" pitchFamily="18" charset="-127"/>
                </a:rPr>
                <a:t>위탁받은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 업무와 관련하여 이 법을 위반한 손해배상책임 발생시 수탁자를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    개인정보처리자의 소속직원으로 간주 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법 제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26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조 제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6</a:t>
              </a:r>
              <a:r>
                <a:rPr lang="ko-KR" altLang="en-US" sz="1400" b="1" dirty="0">
                  <a:latin typeface="HY헤드라인M" pitchFamily="18" charset="-127"/>
                  <a:ea typeface="HY헤드라인M" pitchFamily="18" charset="-127"/>
                </a:rPr>
                <a:t>항</a:t>
              </a:r>
              <a:r>
                <a:rPr lang="en-US" altLang="ko-KR" sz="1400" b="1" dirty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</p:txBody>
        </p:sp>
      </p:grp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2296492" y="2668999"/>
            <a:ext cx="7750761" cy="41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 개인정보처리자는 위탁사실을 정보주체가 쉽게 확인토록 공개 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법 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26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조제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항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51" name="Picture 12" descr="98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/>
          <a:stretch>
            <a:fillRect/>
          </a:stretch>
        </p:blipFill>
        <p:spPr bwMode="auto">
          <a:xfrm>
            <a:off x="2161405" y="2823886"/>
            <a:ext cx="180975" cy="14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 Box 18"/>
          <p:cNvSpPr txBox="1">
            <a:spLocks noChangeArrowheads="1"/>
          </p:cNvSpPr>
          <p:nvPr/>
        </p:nvSpPr>
        <p:spPr bwMode="auto">
          <a:xfrm>
            <a:off x="2292778" y="3074155"/>
            <a:ext cx="7750761" cy="41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 개인정보처리방침에 위탁사실을 포함하여 홈페이지에 게재 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영 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28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조제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1400" b="1">
                <a:latin typeface="HY헤드라인M" pitchFamily="18" charset="-127"/>
                <a:ea typeface="HY헤드라인M" pitchFamily="18" charset="-127"/>
              </a:rPr>
              <a:t>항</a:t>
            </a:r>
            <a:r>
              <a:rPr lang="en-US" altLang="ko-KR" sz="1400" b="1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53" name="Picture 12" descr="98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/>
          <a:stretch>
            <a:fillRect/>
          </a:stretch>
        </p:blipFill>
        <p:spPr bwMode="auto">
          <a:xfrm>
            <a:off x="2157691" y="3229042"/>
            <a:ext cx="180975" cy="14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696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처리업무의 위탁 및 공개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080692" y="1688113"/>
            <a:ext cx="7676926" cy="83099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1600" b="1" dirty="0">
                <a:latin typeface="HY헤드라인M" pitchFamily="18" charset="-127"/>
                <a:ea typeface="HY헤드라인M" pitchFamily="18" charset="-127"/>
              </a:rPr>
              <a:t> 업무 위탁 처리 </a:t>
            </a: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제공에 대한 동의 불필요</a:t>
            </a: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16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b="1" dirty="0">
                <a:latin typeface="HY헤드라인M" pitchFamily="18" charset="-127"/>
                <a:ea typeface="HY헤드라인M" pitchFamily="18" charset="-127"/>
              </a:rPr>
              <a:t>위탁 업무 처리 절차에 따라 수행 </a:t>
            </a:r>
            <a:r>
              <a:rPr lang="en-US" altLang="ko-KR" sz="1600" b="1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600" b="1" dirty="0">
                <a:latin typeface="HY헤드라인M" pitchFamily="18" charset="-127"/>
                <a:ea typeface="HY헤드라인M" pitchFamily="18" charset="-127"/>
              </a:rPr>
              <a:t>위탁 사실을 홈페이지에 공개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237284" y="2513804"/>
          <a:ext cx="7715304" cy="3728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42942"/>
                <a:gridCol w="6286544"/>
                <a:gridCol w="785818"/>
              </a:tblGrid>
              <a:tr h="3159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순서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업무명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위탁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개인정보를 처리하는 소관업무를 외부업체와 계약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영상정보처리기기 </a:t>
                      </a:r>
                      <a:r>
                        <a:rPr lang="en-US" altLang="ko-KR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(CCTV</a:t>
                      </a:r>
                      <a:r>
                        <a:rPr lang="en-US" altLang="ko-KR" sz="1200" b="0" i="0" spc="-12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200" b="0" i="0" spc="-12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등</a:t>
                      </a:r>
                      <a:r>
                        <a:rPr lang="en-US" altLang="ko-KR" sz="1200" b="0" i="0" spc="-12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 </a:t>
                      </a: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설치</a:t>
                      </a:r>
                      <a:r>
                        <a:rPr lang="en-US" altLang="ko-KR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‧</a:t>
                      </a: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운영의 계약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4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홍보 등을  위해  </a:t>
                      </a:r>
                      <a:r>
                        <a:rPr lang="en-US" altLang="ko-KR" sz="1200" b="0" i="0" spc="-14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SMS </a:t>
                      </a:r>
                      <a:r>
                        <a:rPr lang="ko-KR" altLang="en-US" sz="1200" b="0" i="0" spc="-14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발송을  대행업체 처리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8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각 </a:t>
                      </a:r>
                      <a:r>
                        <a:rPr lang="ko-KR" altLang="en-US" sz="1200" b="0" i="0" spc="-18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부서의 홈페이지 운영을 외부 </a:t>
                      </a:r>
                      <a:r>
                        <a:rPr lang="ko-KR" altLang="en-US" sz="1200" b="0" i="0" spc="-180" baseline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호스팅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5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6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개인정보가 포함된 소관 업무를  외부에  계약 처리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2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개인정보 </a:t>
                      </a:r>
                      <a:r>
                        <a:rPr lang="ko-KR" altLang="en-US" sz="1200" b="0" i="0" spc="-12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보유 시스템 </a:t>
                      </a:r>
                      <a:r>
                        <a:rPr lang="en-US" altLang="ko-KR" sz="1200" b="0" i="0" spc="-12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200" b="0" i="0" spc="-12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홈페이지 등</a:t>
                      </a:r>
                      <a:r>
                        <a:rPr lang="en-US" altLang="ko-KR" sz="1200" b="0" i="0" spc="-12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 </a:t>
                      </a:r>
                      <a:r>
                        <a:rPr lang="ko-KR" altLang="en-US" sz="1200" b="0" i="0" spc="-12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개편 사업</a:t>
                      </a:r>
                      <a:endParaRPr lang="ko-KR" altLang="en-US" sz="1200" b="0" i="0" spc="0" dirty="0" smtClean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kern="120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X</a:t>
                      </a:r>
                      <a:endParaRPr kumimoji="0" lang="ko-KR" altLang="en-US" sz="1200" b="0" i="0" kern="1200" dirty="0" smtClean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단체여행 시 여행자 보험 가입을 여행사에 대행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개인정보 자료의 출력을 출판사</a:t>
                      </a:r>
                      <a:r>
                        <a:rPr lang="en-US" altLang="ko-KR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‧</a:t>
                      </a: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인쇄소 의뢰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9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DM</a:t>
                      </a: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업체 등을 이용한 우편 발송 업무 대행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10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학생증</a:t>
                      </a:r>
                      <a:r>
                        <a:rPr lang="en-US" altLang="ko-KR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‧</a:t>
                      </a: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졸업앨범</a:t>
                      </a:r>
                      <a:r>
                        <a:rPr lang="en-US" altLang="ko-KR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‧</a:t>
                      </a: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교직원수첩</a:t>
                      </a:r>
                      <a:r>
                        <a:rPr lang="en-US" altLang="ko-KR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‧</a:t>
                      </a:r>
                      <a:r>
                        <a:rPr lang="ko-KR" altLang="en-US" sz="1200" b="0" i="0" spc="-12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공무원증</a:t>
                      </a: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등의 외주 제작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smtClean="0">
                          <a:solidFill>
                            <a:schemeClr val="dk1"/>
                          </a:solidFill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11</a:t>
                      </a:r>
                      <a:endParaRPr lang="ko-KR" altLang="en-US" sz="12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2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각종 시험 등 업무를 대행업체를 통한 접수</a:t>
                      </a:r>
                      <a:endParaRPr lang="ko-KR" altLang="en-US" sz="1200" b="0" i="0" spc="0" dirty="0" smtClean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○</a:t>
                      </a:r>
                    </a:p>
                  </a:txBody>
                  <a:tcPr anchor="ctr"/>
                </a:tc>
              </a:tr>
              <a:tr h="2843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-12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개인정보 보유 시스템의 유지보수 등 </a:t>
                      </a:r>
                      <a:endParaRPr lang="ko-KR" altLang="en-US" sz="1200" b="0" i="0" spc="0" dirty="0" smtClean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X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개인정보보호법의 이해와 관리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344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그림 3" descr="간지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33"/>
          <p:cNvSpPr>
            <a:spLocks noChangeArrowheads="1" noChangeShapeType="1" noTextEdit="1"/>
          </p:cNvSpPr>
          <p:nvPr/>
        </p:nvSpPr>
        <p:spPr bwMode="auto">
          <a:xfrm>
            <a:off x="2910842" y="3025140"/>
            <a:ext cx="6042659" cy="6959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4.</a:t>
            </a:r>
            <a:r>
              <a:rPr lang="ko-KR" altLang="en-US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개인정보 보호조치 방법</a:t>
            </a:r>
          </a:p>
        </p:txBody>
      </p:sp>
    </p:spTree>
    <p:extLst>
      <p:ext uri="{BB962C8B-B14F-4D97-AF65-F5344CB8AC3E}">
        <p14:creationId xmlns:p14="http://schemas.microsoft.com/office/powerpoint/2010/main" xmlns="" val="101974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필수 준비사항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(1)</a:t>
            </a: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보호조치 방법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8" name="그룹 12"/>
          <p:cNvGrpSpPr>
            <a:grpSpLocks/>
          </p:cNvGrpSpPr>
          <p:nvPr/>
        </p:nvGrpSpPr>
        <p:grpSpPr bwMode="auto">
          <a:xfrm>
            <a:off x="2038668" y="1822134"/>
            <a:ext cx="8156892" cy="433387"/>
            <a:chOff x="343848" y="1700808"/>
            <a:chExt cx="8483922" cy="432000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343848" y="1700808"/>
              <a:ext cx="8483922" cy="4320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4C4C4"/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468000" tIns="0" bIns="18000" anchor="b"/>
            <a:lstStyle/>
            <a:p>
              <a:pPr latinLnBrk="0">
                <a:defRPr/>
              </a:pPr>
              <a:endParaRPr lang="en-US" altLang="ko-KR" sz="2000" b="1" kern="0" dirty="0">
                <a:solidFill>
                  <a:sysClr val="windowText" lastClr="000000"/>
                </a:solidFill>
                <a:latin typeface="+mn-ea"/>
              </a:endParaRPr>
            </a:p>
          </p:txBody>
        </p:sp>
        <p:pic>
          <p:nvPicPr>
            <p:cNvPr id="11" name="Picture 16" descr="화살표_면7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06764" y="1749508"/>
              <a:ext cx="323992" cy="3240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2" name="Rectangle 5"/>
            <p:cNvSpPr txBox="1">
              <a:spLocks noChangeArrowheads="1"/>
            </p:cNvSpPr>
            <p:nvPr/>
          </p:nvSpPr>
          <p:spPr bwMode="auto">
            <a:xfrm>
              <a:off x="787095" y="1724687"/>
              <a:ext cx="7456770" cy="398829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 algn="just">
                <a:lnSpc>
                  <a:spcPts val="2400"/>
                </a:lnSpc>
                <a:defRPr/>
              </a:pPr>
              <a:r>
                <a:rPr lang="ko-KR" altLang="en-US" sz="1600" b="1" kern="0" dirty="0">
                  <a:latin typeface="HY헤드라인M" pitchFamily="18" charset="-127"/>
                  <a:ea typeface="HY헤드라인M" pitchFamily="18" charset="-127"/>
                </a:rPr>
                <a:t>개인정보보호책임자를 지정하라</a:t>
              </a:r>
              <a:endParaRPr lang="en-US" altLang="ko-KR" sz="1600" b="1" kern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3" name="그룹 12"/>
          <p:cNvGrpSpPr>
            <a:grpSpLocks/>
          </p:cNvGrpSpPr>
          <p:nvPr/>
        </p:nvGrpSpPr>
        <p:grpSpPr bwMode="auto">
          <a:xfrm>
            <a:off x="2065973" y="4097970"/>
            <a:ext cx="8156892" cy="433386"/>
            <a:chOff x="336228" y="1700036"/>
            <a:chExt cx="8483922" cy="432772"/>
          </a:xfrm>
        </p:grpSpPr>
        <p:sp>
          <p:nvSpPr>
            <p:cNvPr id="14" name="AutoShape 4"/>
            <p:cNvSpPr>
              <a:spLocks noChangeArrowheads="1"/>
            </p:cNvSpPr>
            <p:nvPr/>
          </p:nvSpPr>
          <p:spPr bwMode="auto">
            <a:xfrm>
              <a:off x="336228" y="1700036"/>
              <a:ext cx="8483922" cy="43277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4C4C4"/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468000" tIns="0" bIns="18000" anchor="b"/>
            <a:lstStyle/>
            <a:p>
              <a:pPr latinLnBrk="0">
                <a:defRPr/>
              </a:pPr>
              <a:endParaRPr lang="en-US" altLang="ko-KR" sz="2000" b="1" kern="0" dirty="0">
                <a:solidFill>
                  <a:sysClr val="windowText" lastClr="000000"/>
                </a:solidFill>
                <a:latin typeface="+mn-ea"/>
              </a:endParaRPr>
            </a:p>
          </p:txBody>
        </p:sp>
        <p:pic>
          <p:nvPicPr>
            <p:cNvPr id="15" name="Picture 16" descr="화살표_면7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06764" y="1749508"/>
              <a:ext cx="323992" cy="3240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7" name="Rectangle 5"/>
            <p:cNvSpPr txBox="1">
              <a:spLocks noChangeArrowheads="1"/>
            </p:cNvSpPr>
            <p:nvPr/>
          </p:nvSpPr>
          <p:spPr bwMode="auto">
            <a:xfrm>
              <a:off x="763318" y="1713672"/>
              <a:ext cx="7456770" cy="399543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 algn="just">
                <a:lnSpc>
                  <a:spcPts val="2400"/>
                </a:lnSpc>
                <a:defRPr/>
              </a:pPr>
              <a:r>
                <a:rPr lang="ko-KR" altLang="en-US" sz="1600" b="1" kern="0">
                  <a:latin typeface="HY헤드라인M" pitchFamily="18" charset="-127"/>
                  <a:ea typeface="HY헤드라인M" pitchFamily="18" charset="-127"/>
                </a:rPr>
                <a:t>조직 </a:t>
              </a:r>
              <a:r>
                <a:rPr lang="ko-KR" altLang="en-US" sz="1600" b="1" kern="0" dirty="0">
                  <a:latin typeface="HY헤드라인M" pitchFamily="18" charset="-127"/>
                  <a:ea typeface="HY헤드라인M" pitchFamily="18" charset="-127"/>
                </a:rPr>
                <a:t>내에 존재하는 개인정보와 취급자를 구체적으로 파악하라</a:t>
              </a:r>
              <a:endParaRPr lang="en-US" altLang="ko-KR" sz="1600" b="1" kern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151659" y="2387747"/>
            <a:ext cx="7719586" cy="1519832"/>
            <a:chOff x="680999" y="3208298"/>
            <a:chExt cx="7719586" cy="1152525"/>
          </a:xfrm>
        </p:grpSpPr>
        <p:sp>
          <p:nvSpPr>
            <p:cNvPr id="19" name="모서리가 둥근 직사각형 28"/>
            <p:cNvSpPr/>
            <p:nvPr/>
          </p:nvSpPr>
          <p:spPr bwMode="auto">
            <a:xfrm>
              <a:off x="680999" y="3208298"/>
              <a:ext cx="7719586" cy="1152525"/>
            </a:xfrm>
            <a:prstGeom prst="roundRect">
              <a:avLst>
                <a:gd name="adj" fmla="val 7854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0" name="직사각형 29"/>
            <p:cNvSpPr>
              <a:spLocks noChangeArrowheads="1"/>
            </p:cNvSpPr>
            <p:nvPr/>
          </p:nvSpPr>
          <p:spPr bwMode="auto">
            <a:xfrm>
              <a:off x="769620" y="3255649"/>
              <a:ext cx="7586359" cy="1050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기관 개인정보 보호의 첫 단추는 개인정보보호책임자 지정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개인정보 보호영역은 </a:t>
              </a:r>
              <a:r>
                <a:rPr lang="ko-KR" altLang="en-US" sz="1400" b="1" dirty="0" err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전조직에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걸쳐 있음으로 실무는 전담조직 또는 </a:t>
              </a:r>
              <a:r>
                <a:rPr lang="ko-KR" altLang="en-US" sz="1400" b="1" dirty="0" err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위원회으로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운영하되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-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임원급의 개인정보보호책임자를 지정하여 경영진과 관련부서의 협력을 </a:t>
              </a:r>
              <a:endParaRPr lang="en-US" altLang="ko-KR" sz="1400" b="1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이끌어 낼 수 있도록 총괄 추진</a:t>
              </a:r>
              <a:endParaRPr lang="en-US" altLang="ko-KR" sz="14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159279" y="4734707"/>
            <a:ext cx="7719586" cy="1519832"/>
            <a:chOff x="680999" y="3208298"/>
            <a:chExt cx="7719586" cy="1152525"/>
          </a:xfrm>
        </p:grpSpPr>
        <p:sp>
          <p:nvSpPr>
            <p:cNvPr id="22" name="모서리가 둥근 직사각형 28"/>
            <p:cNvSpPr/>
            <p:nvPr/>
          </p:nvSpPr>
          <p:spPr bwMode="auto">
            <a:xfrm>
              <a:off x="680999" y="3208298"/>
              <a:ext cx="7719586" cy="1152525"/>
            </a:xfrm>
            <a:prstGeom prst="roundRect">
              <a:avLst>
                <a:gd name="adj" fmla="val 7854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3" name="직사각형 29"/>
            <p:cNvSpPr>
              <a:spLocks noChangeArrowheads="1"/>
            </p:cNvSpPr>
            <p:nvPr/>
          </p:nvSpPr>
          <p:spPr bwMode="auto">
            <a:xfrm>
              <a:off x="769620" y="3255650"/>
              <a:ext cx="7586359" cy="1050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기관의 보유한 개인정보의 종류와 양이 얼마나 되는지 누가 어떤 업무에 어떤 방법으로 </a:t>
              </a:r>
              <a:endParaRPr lang="en-US" altLang="ko-KR" sz="1400" b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쓰는지 구체적으로 파악하라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법의 통제대상은 개인정보를 취급하는 사람과 개인정보를 처리하는 시스템임으로 </a:t>
              </a:r>
              <a:endParaRPr lang="en-US" altLang="ko-KR" sz="1400" b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이 두 가지에 관한 사항을 명확히 파악해야 한다</a:t>
              </a:r>
              <a:endParaRPr lang="en-US" altLang="ko-KR" sz="1400" b="1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1813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필수 준비사항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(2)</a:t>
            </a: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보호조치 방법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12"/>
          <p:cNvGrpSpPr>
            <a:grpSpLocks/>
          </p:cNvGrpSpPr>
          <p:nvPr/>
        </p:nvGrpSpPr>
        <p:grpSpPr bwMode="auto">
          <a:xfrm>
            <a:off x="2038668" y="1822134"/>
            <a:ext cx="8156892" cy="433387"/>
            <a:chOff x="343848" y="1700808"/>
            <a:chExt cx="8483922" cy="432000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343848" y="1700808"/>
              <a:ext cx="8483922" cy="4320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4C4C4"/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468000" tIns="0" bIns="18000" anchor="b"/>
            <a:lstStyle/>
            <a:p>
              <a:pPr latinLnBrk="0">
                <a:defRPr/>
              </a:pPr>
              <a:endParaRPr lang="en-US" altLang="ko-KR" sz="2000" b="1" kern="0" dirty="0">
                <a:solidFill>
                  <a:sysClr val="windowText" lastClr="000000"/>
                </a:solidFill>
                <a:latin typeface="+mn-ea"/>
              </a:endParaRPr>
            </a:p>
          </p:txBody>
        </p:sp>
        <p:pic>
          <p:nvPicPr>
            <p:cNvPr id="11" name="Picture 16" descr="화살표_면7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06764" y="1749508"/>
              <a:ext cx="323992" cy="3240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2" name="Rectangle 5"/>
            <p:cNvSpPr txBox="1">
              <a:spLocks noChangeArrowheads="1"/>
            </p:cNvSpPr>
            <p:nvPr/>
          </p:nvSpPr>
          <p:spPr bwMode="auto">
            <a:xfrm>
              <a:off x="787095" y="1717783"/>
              <a:ext cx="7456770" cy="398829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 algn="just">
                <a:lnSpc>
                  <a:spcPts val="2400"/>
                </a:lnSpc>
                <a:defRPr/>
              </a:pPr>
              <a:r>
                <a:rPr lang="ko-KR" altLang="en-US" sz="1600" b="1" kern="0">
                  <a:latin typeface="HY헤드라인M" pitchFamily="18" charset="-127"/>
                  <a:ea typeface="HY헤드라인M" pitchFamily="18" charset="-127"/>
                </a:rPr>
                <a:t>보유하고 있는 개인정보 항목과 자료량을 최소화하라</a:t>
              </a:r>
            </a:p>
          </p:txBody>
        </p:sp>
      </p:grpSp>
      <p:grpSp>
        <p:nvGrpSpPr>
          <p:cNvPr id="3" name="그룹 12"/>
          <p:cNvGrpSpPr>
            <a:grpSpLocks/>
          </p:cNvGrpSpPr>
          <p:nvPr/>
        </p:nvGrpSpPr>
        <p:grpSpPr bwMode="auto">
          <a:xfrm>
            <a:off x="2065973" y="4097970"/>
            <a:ext cx="8156892" cy="433386"/>
            <a:chOff x="336228" y="1700036"/>
            <a:chExt cx="8483922" cy="432772"/>
          </a:xfrm>
        </p:grpSpPr>
        <p:sp>
          <p:nvSpPr>
            <p:cNvPr id="14" name="AutoShape 4"/>
            <p:cNvSpPr>
              <a:spLocks noChangeArrowheads="1"/>
            </p:cNvSpPr>
            <p:nvPr/>
          </p:nvSpPr>
          <p:spPr bwMode="auto">
            <a:xfrm>
              <a:off x="336228" y="1700036"/>
              <a:ext cx="8483922" cy="43277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4C4C4"/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468000" tIns="0" bIns="18000" anchor="b"/>
            <a:lstStyle/>
            <a:p>
              <a:pPr latinLnBrk="0">
                <a:defRPr/>
              </a:pPr>
              <a:endParaRPr lang="en-US" altLang="ko-KR" sz="2000" b="1" kern="0" dirty="0">
                <a:solidFill>
                  <a:sysClr val="windowText" lastClr="000000"/>
                </a:solidFill>
                <a:latin typeface="+mn-ea"/>
              </a:endParaRPr>
            </a:p>
          </p:txBody>
        </p:sp>
        <p:pic>
          <p:nvPicPr>
            <p:cNvPr id="15" name="Picture 16" descr="화살표_면7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06764" y="1749508"/>
              <a:ext cx="323992" cy="3240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7" name="Rectangle 5"/>
            <p:cNvSpPr txBox="1">
              <a:spLocks noChangeArrowheads="1"/>
            </p:cNvSpPr>
            <p:nvPr/>
          </p:nvSpPr>
          <p:spPr bwMode="auto">
            <a:xfrm>
              <a:off x="763318" y="1720589"/>
              <a:ext cx="7456770" cy="399543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 algn="just">
                <a:lnSpc>
                  <a:spcPts val="2400"/>
                </a:lnSpc>
                <a:defRPr/>
              </a:pPr>
              <a:r>
                <a:rPr lang="ko-KR" altLang="en-US" sz="1600" b="1" kern="0">
                  <a:latin typeface="HY헤드라인M" pitchFamily="18" charset="-127"/>
                  <a:ea typeface="HY헤드라인M" pitchFamily="18" charset="-127"/>
                </a:rPr>
                <a:t>법에 명시된 관리적</a:t>
              </a:r>
              <a:r>
                <a:rPr lang="en-US" altLang="ko-KR" sz="1600" b="1" kern="0"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600" b="1" kern="0">
                  <a:latin typeface="HY헤드라인M" pitchFamily="18" charset="-127"/>
                  <a:ea typeface="HY헤드라인M" pitchFamily="18" charset="-127"/>
                </a:rPr>
                <a:t>기술적 보호조치 사항을 반드시 시행하라</a:t>
              </a:r>
            </a:p>
          </p:txBody>
        </p:sp>
      </p:grpSp>
      <p:grpSp>
        <p:nvGrpSpPr>
          <p:cNvPr id="4" name="그룹 17"/>
          <p:cNvGrpSpPr/>
          <p:nvPr/>
        </p:nvGrpSpPr>
        <p:grpSpPr>
          <a:xfrm>
            <a:off x="2151659" y="2387747"/>
            <a:ext cx="7719586" cy="1519832"/>
            <a:chOff x="680999" y="3208298"/>
            <a:chExt cx="7719586" cy="1152525"/>
          </a:xfrm>
        </p:grpSpPr>
        <p:sp>
          <p:nvSpPr>
            <p:cNvPr id="19" name="모서리가 둥근 직사각형 28"/>
            <p:cNvSpPr/>
            <p:nvPr/>
          </p:nvSpPr>
          <p:spPr bwMode="auto">
            <a:xfrm>
              <a:off x="680999" y="3208298"/>
              <a:ext cx="7719586" cy="1152525"/>
            </a:xfrm>
            <a:prstGeom prst="roundRect">
              <a:avLst>
                <a:gd name="adj" fmla="val 7854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0" name="직사각형 29"/>
            <p:cNvSpPr>
              <a:spLocks noChangeArrowheads="1"/>
            </p:cNvSpPr>
            <p:nvPr/>
          </p:nvSpPr>
          <p:spPr bwMode="auto">
            <a:xfrm>
              <a:off x="769620" y="3255650"/>
              <a:ext cx="7586359" cy="1050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일회성 목적이나 단순히 축적된 정보라면 과감히 없애라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암호화 해야 하는 고유식별정보는 가급적 수집하지 말고 수집했더라도 </a:t>
              </a:r>
              <a:endParaRPr lang="en-US" altLang="ko-KR" sz="1400" b="1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장기간 저장하지 말라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보유기간이 지난 개인정보는 반드시 파기하라</a:t>
              </a:r>
              <a:endParaRPr lang="en-US" altLang="ko-KR" sz="14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" name="그룹 20"/>
          <p:cNvGrpSpPr/>
          <p:nvPr/>
        </p:nvGrpSpPr>
        <p:grpSpPr>
          <a:xfrm>
            <a:off x="2159279" y="4734708"/>
            <a:ext cx="7719586" cy="1519832"/>
            <a:chOff x="680999" y="3208298"/>
            <a:chExt cx="7719586" cy="1152525"/>
          </a:xfrm>
        </p:grpSpPr>
        <p:sp>
          <p:nvSpPr>
            <p:cNvPr id="22" name="모서리가 둥근 직사각형 28"/>
            <p:cNvSpPr/>
            <p:nvPr/>
          </p:nvSpPr>
          <p:spPr bwMode="auto">
            <a:xfrm>
              <a:off x="680999" y="3208298"/>
              <a:ext cx="7719586" cy="1152525"/>
            </a:xfrm>
            <a:prstGeom prst="roundRect">
              <a:avLst>
                <a:gd name="adj" fmla="val 7854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3" name="직사각형 29"/>
            <p:cNvSpPr>
              <a:spLocks noChangeArrowheads="1"/>
            </p:cNvSpPr>
            <p:nvPr/>
          </p:nvSpPr>
          <p:spPr bwMode="auto">
            <a:xfrm>
              <a:off x="769620" y="3255649"/>
              <a:ext cx="7586359" cy="1050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(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관리적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) 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내부관리계획 수립 시행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개인정보 보호책임자 지정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물리적 접근제한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(USB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등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),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정기적 자체감사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접근권한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인증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계정관리 등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(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기술적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) 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개인정보 암호화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개인정보처리시스템에 대한 침입차단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침입탐지시스템 운영 등 </a:t>
              </a:r>
              <a:endParaRPr lang="en-US" altLang="ko-KR" sz="1400" b="1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접근통제 조치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접속기록 </a:t>
              </a:r>
              <a:r>
                <a:rPr lang="ko-KR" altLang="en-US" sz="1400" b="1" dirty="0" err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위변조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방지 조치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백신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S/W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등 보안프로그램 설치 운영</a:t>
              </a:r>
              <a:endParaRPr lang="en-US" altLang="ko-KR" sz="14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5304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필수 준비사항</a:t>
            </a: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(3)</a:t>
            </a: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보호조치 방법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88867" y="1679807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12"/>
          <p:cNvGrpSpPr>
            <a:grpSpLocks/>
          </p:cNvGrpSpPr>
          <p:nvPr/>
        </p:nvGrpSpPr>
        <p:grpSpPr bwMode="auto">
          <a:xfrm>
            <a:off x="2038668" y="1822134"/>
            <a:ext cx="8156892" cy="433387"/>
            <a:chOff x="343848" y="1700808"/>
            <a:chExt cx="8483922" cy="432000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343848" y="1700808"/>
              <a:ext cx="8483922" cy="4320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4C4C4"/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468000" tIns="0" bIns="18000" anchor="b"/>
            <a:lstStyle/>
            <a:p>
              <a:pPr latinLnBrk="0">
                <a:defRPr/>
              </a:pPr>
              <a:endParaRPr lang="en-US" altLang="ko-KR" sz="2000" b="1" kern="0" dirty="0">
                <a:solidFill>
                  <a:sysClr val="windowText" lastClr="000000"/>
                </a:solidFill>
                <a:latin typeface="+mn-ea"/>
              </a:endParaRPr>
            </a:p>
          </p:txBody>
        </p:sp>
        <p:pic>
          <p:nvPicPr>
            <p:cNvPr id="11" name="Picture 16" descr="화살표_면7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06764" y="1749508"/>
              <a:ext cx="323992" cy="3240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2" name="Rectangle 5"/>
            <p:cNvSpPr txBox="1">
              <a:spLocks noChangeArrowheads="1"/>
            </p:cNvSpPr>
            <p:nvPr/>
          </p:nvSpPr>
          <p:spPr bwMode="auto">
            <a:xfrm>
              <a:off x="787095" y="1717783"/>
              <a:ext cx="7456770" cy="398829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 algn="just">
                <a:lnSpc>
                  <a:spcPts val="2400"/>
                </a:lnSpc>
                <a:defRPr/>
              </a:pPr>
              <a:r>
                <a:rPr lang="ko-KR" altLang="en-US" sz="1600" b="1" kern="0">
                  <a:latin typeface="HY헤드라인M" pitchFamily="18" charset="-127"/>
                  <a:ea typeface="HY헤드라인M" pitchFamily="18" charset="-127"/>
                </a:rPr>
                <a:t>비용대비 효과가 가장 큰 보호활동은 교육과 반복점검이다</a:t>
              </a:r>
            </a:p>
          </p:txBody>
        </p:sp>
      </p:grpSp>
      <p:grpSp>
        <p:nvGrpSpPr>
          <p:cNvPr id="3" name="그룹 12"/>
          <p:cNvGrpSpPr>
            <a:grpSpLocks/>
          </p:cNvGrpSpPr>
          <p:nvPr/>
        </p:nvGrpSpPr>
        <p:grpSpPr bwMode="auto">
          <a:xfrm>
            <a:off x="2065973" y="4097970"/>
            <a:ext cx="8156892" cy="433386"/>
            <a:chOff x="336228" y="1700036"/>
            <a:chExt cx="8483922" cy="432772"/>
          </a:xfrm>
        </p:grpSpPr>
        <p:sp>
          <p:nvSpPr>
            <p:cNvPr id="14" name="AutoShape 4"/>
            <p:cNvSpPr>
              <a:spLocks noChangeArrowheads="1"/>
            </p:cNvSpPr>
            <p:nvPr/>
          </p:nvSpPr>
          <p:spPr bwMode="auto">
            <a:xfrm>
              <a:off x="336228" y="1700036"/>
              <a:ext cx="8483922" cy="43277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4C4C4"/>
                </a:gs>
                <a:gs pos="100000">
                  <a:sysClr val="window" lastClr="FFFFFF">
                    <a:alpha val="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468000" tIns="0" bIns="18000" anchor="b"/>
            <a:lstStyle/>
            <a:p>
              <a:pPr latinLnBrk="0">
                <a:defRPr/>
              </a:pPr>
              <a:endParaRPr lang="en-US" altLang="ko-KR" sz="2000" b="1" kern="0" dirty="0">
                <a:solidFill>
                  <a:sysClr val="windowText" lastClr="000000"/>
                </a:solidFill>
                <a:latin typeface="+mn-ea"/>
              </a:endParaRPr>
            </a:p>
          </p:txBody>
        </p:sp>
        <p:pic>
          <p:nvPicPr>
            <p:cNvPr id="15" name="Picture 16" descr="화살표_면7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06764" y="1749508"/>
              <a:ext cx="323992" cy="3240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7" name="Rectangle 5"/>
            <p:cNvSpPr txBox="1">
              <a:spLocks noChangeArrowheads="1"/>
            </p:cNvSpPr>
            <p:nvPr/>
          </p:nvSpPr>
          <p:spPr bwMode="auto">
            <a:xfrm>
              <a:off x="763318" y="1720590"/>
              <a:ext cx="7456770" cy="399543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 algn="just">
                <a:lnSpc>
                  <a:spcPts val="2400"/>
                </a:lnSpc>
                <a:defRPr/>
              </a:pPr>
              <a:r>
                <a:rPr lang="ko-KR" altLang="en-US" sz="1600" b="1" kern="0">
                  <a:latin typeface="HY헤드라인M" pitchFamily="18" charset="-127"/>
                  <a:ea typeface="HY헤드라인M" pitchFamily="18" charset="-127"/>
                </a:rPr>
                <a:t>법조문을 꼼꼼히 살펴야 하며</a:t>
              </a:r>
              <a:r>
                <a:rPr lang="en-US" altLang="ko-KR" sz="1600" b="1" ker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b="1" kern="0">
                  <a:latin typeface="HY헤드라인M" pitchFamily="18" charset="-127"/>
                  <a:ea typeface="HY헤드라인M" pitchFamily="18" charset="-127"/>
                </a:rPr>
                <a:t>새로운 제도에 대한 대비도 필요하다</a:t>
              </a:r>
            </a:p>
          </p:txBody>
        </p:sp>
      </p:grpSp>
      <p:grpSp>
        <p:nvGrpSpPr>
          <p:cNvPr id="4" name="그룹 17"/>
          <p:cNvGrpSpPr/>
          <p:nvPr/>
        </p:nvGrpSpPr>
        <p:grpSpPr>
          <a:xfrm>
            <a:off x="2151659" y="2387747"/>
            <a:ext cx="7719586" cy="1519832"/>
            <a:chOff x="680999" y="3208298"/>
            <a:chExt cx="7719586" cy="1152525"/>
          </a:xfrm>
        </p:grpSpPr>
        <p:sp>
          <p:nvSpPr>
            <p:cNvPr id="19" name="모서리가 둥근 직사각형 28"/>
            <p:cNvSpPr/>
            <p:nvPr/>
          </p:nvSpPr>
          <p:spPr bwMode="auto">
            <a:xfrm>
              <a:off x="680999" y="3208298"/>
              <a:ext cx="7719586" cy="1152525"/>
            </a:xfrm>
            <a:prstGeom prst="roundRect">
              <a:avLst>
                <a:gd name="adj" fmla="val 7854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0" name="직사각형 29"/>
            <p:cNvSpPr>
              <a:spLocks noChangeArrowheads="1"/>
            </p:cNvSpPr>
            <p:nvPr/>
          </p:nvSpPr>
          <p:spPr bwMode="auto">
            <a:xfrm>
              <a:off x="762693" y="3371213"/>
              <a:ext cx="7586359" cy="80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보안사고의 원인은 대부분 사람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.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따라서 인식을 제고시키기 위한 교육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보안 유지사항을 </a:t>
              </a:r>
              <a:endParaRPr lang="en-US" altLang="ko-KR" sz="1400" b="1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점검하는 활동이 중요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 dirty="0" err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전직원이</a:t>
              </a:r>
              <a:r>
                <a:rPr lang="ko-KR" altLang="en-US" sz="1400" b="1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개인정보에 대한 보안의식을 갖도록 하라</a:t>
              </a:r>
              <a:endParaRPr lang="en-US" altLang="ko-KR" sz="14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" name="그룹 20"/>
          <p:cNvGrpSpPr/>
          <p:nvPr/>
        </p:nvGrpSpPr>
        <p:grpSpPr>
          <a:xfrm>
            <a:off x="2159279" y="4734709"/>
            <a:ext cx="7719586" cy="1519832"/>
            <a:chOff x="680999" y="3208298"/>
            <a:chExt cx="7719586" cy="1152525"/>
          </a:xfrm>
        </p:grpSpPr>
        <p:sp>
          <p:nvSpPr>
            <p:cNvPr id="22" name="모서리가 둥근 직사각형 28"/>
            <p:cNvSpPr/>
            <p:nvPr/>
          </p:nvSpPr>
          <p:spPr bwMode="auto">
            <a:xfrm>
              <a:off x="680999" y="3208298"/>
              <a:ext cx="7719586" cy="1152525"/>
            </a:xfrm>
            <a:prstGeom prst="roundRect">
              <a:avLst>
                <a:gd name="adj" fmla="val 7854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b="1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3" name="직사각형 29"/>
            <p:cNvSpPr>
              <a:spLocks noChangeArrowheads="1"/>
            </p:cNvSpPr>
            <p:nvPr/>
          </p:nvSpPr>
          <p:spPr bwMode="auto">
            <a:xfrm>
              <a:off x="769620" y="3255649"/>
              <a:ext cx="7586359" cy="1050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-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포괄적 동의 획득이나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업무위탁 계약에 개인정보 관련사항이 누락된 경우 등으로 인해 </a:t>
              </a:r>
              <a:endParaRPr lang="en-US" altLang="ko-KR" sz="1400" b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낭패를 보는 사례가 많다</a:t>
              </a:r>
              <a:endParaRPr lang="en-US" altLang="ko-KR" sz="1400" b="1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-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신규서비스나 시스템 도입 전에 개인정보 영향평가를 수행하라 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권고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-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유출통제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CCTV 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규제 등 신설되는 제도를 준비하라 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필수</a:t>
              </a:r>
              <a:r>
                <a:rPr lang="en-US" altLang="ko-KR" sz="1400" b="1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) </a:t>
              </a:r>
              <a:endParaRPr lang="en-US" altLang="ko-KR" sz="1400" b="1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4297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개인정보를 위한 보안시스템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보호조치 방법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2084388" y="1866899"/>
          <a:ext cx="7958772" cy="4418284"/>
        </p:xfrm>
        <a:graphic>
          <a:graphicData uri="http://schemas.openxmlformats.org/drawingml/2006/table">
            <a:tbl>
              <a:tblPr/>
              <a:tblGrid>
                <a:gridCol w="1480079"/>
                <a:gridCol w="1082277"/>
                <a:gridCol w="5396416"/>
              </a:tblGrid>
              <a:tr h="26414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b="1" dirty="0">
                          <a:solidFill>
                            <a:schemeClr val="bg1"/>
                          </a:solidFill>
                          <a:latin typeface="HY헤드라인M" pitchFamily="18" charset="-127"/>
                          <a:ea typeface="HY헤드라인M" pitchFamily="18" charset="-127"/>
                          <a:cs typeface="바탕"/>
                        </a:rPr>
                        <a:t>시스템</a:t>
                      </a:r>
                      <a:endParaRPr lang="ko-KR" sz="1600" dirty="0">
                        <a:solidFill>
                          <a:schemeClr val="bg1"/>
                        </a:solidFill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기능</a:t>
                      </a:r>
                      <a:endParaRPr lang="ko-KR" sz="1600" b="1" dirty="0">
                        <a:solidFill>
                          <a:schemeClr val="bg1"/>
                        </a:solidFill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2721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dirty="0" smtClean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개인정보</a:t>
                      </a:r>
                      <a:r>
                        <a:rPr lang="en-US" altLang="ko-KR" sz="1400" b="1" dirty="0" smtClean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 </a:t>
                      </a:r>
                      <a:r>
                        <a:rPr lang="ko-KR" sz="1400" b="1" dirty="0" smtClean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검색</a:t>
                      </a:r>
                      <a:endParaRPr lang="ko-KR" sz="1600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PC </a:t>
                      </a:r>
                      <a:r>
                        <a:rPr lang="ko-KR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 보관 내역 검색</a:t>
                      </a:r>
                      <a:endParaRPr lang="ko-KR" sz="1200" b="1" dirty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개인정보파일 암호화 기능 제공</a:t>
                      </a:r>
                      <a:endParaRPr lang="ko-KR" sz="1200" b="1" dirty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5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dirty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네트워크 보안</a:t>
                      </a:r>
                      <a:endParaRPr lang="ko-KR" sz="1400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HY헤드라인M" pitchFamily="18" charset="-127"/>
                          <a:ea typeface="HY헤드라인M" pitchFamily="18" charset="-127"/>
                          <a:cs typeface="Times New Roman"/>
                        </a:rPr>
                        <a:t>NAC</a:t>
                      </a:r>
                      <a:endParaRPr lang="ko-KR" sz="1400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네트워크 접속 제어 및 통제</a:t>
                      </a:r>
                      <a:endParaRPr lang="ko-KR" sz="12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사용자 계정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, IP, MAC </a:t>
                      </a: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주소 등의 다양한 인증 및 차단</a:t>
                      </a:r>
                      <a:endParaRPr lang="ko-KR" sz="12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PC </a:t>
                      </a: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암호 정책 설정 </a:t>
                      </a:r>
                      <a:r>
                        <a:rPr lang="ko-KR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관리</a:t>
                      </a:r>
                      <a:endParaRPr lang="ko-KR" sz="12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58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PC </a:t>
                      </a:r>
                      <a:r>
                        <a:rPr lang="ko-KR" sz="1400" b="1" dirty="0" smtClean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보안</a:t>
                      </a:r>
                      <a:endParaRPr lang="ko-KR" sz="1600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저장매체 통제 기능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(USB, </a:t>
                      </a:r>
                      <a:r>
                        <a:rPr lang="ko-KR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외장하드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, CD/DVD, FDD)</a:t>
                      </a:r>
                      <a:endParaRPr lang="ko-KR" sz="1200" b="1" dirty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 매체 저장 시 암호화</a:t>
                      </a:r>
                      <a:endParaRPr lang="ko-KR" sz="1200" dirty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저장매체 사용 및 외부 반출 승인 프로세스</a:t>
                      </a:r>
                      <a:endParaRPr lang="ko-KR" sz="12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58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메일</a:t>
                      </a:r>
                      <a:r>
                        <a:rPr lang="en-US" sz="1400" b="1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/</a:t>
                      </a:r>
                      <a:r>
                        <a:rPr lang="ko-KR" sz="1400" b="1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메신저 보안</a:t>
                      </a:r>
                      <a:endParaRPr lang="ko-KR" sz="160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메일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, </a:t>
                      </a: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메신저 차단</a:t>
                      </a:r>
                      <a:endParaRPr lang="ko-KR" sz="12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메일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, </a:t>
                      </a: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메신저 송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/</a:t>
                      </a: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수신 정보 등 로그 기록 및 관리</a:t>
                      </a:r>
                      <a:endParaRPr lang="ko-KR" sz="12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SMTP</a:t>
                      </a: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를 통한 개인정보파일 송신 시 승인 프로세스</a:t>
                      </a:r>
                      <a:endParaRPr lang="ko-KR" sz="12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39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400" b="1" dirty="0" smtClean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통합로그</a:t>
                      </a:r>
                      <a:r>
                        <a:rPr lang="en-US" altLang="ko-KR" sz="1400" b="1" dirty="0" smtClean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 </a:t>
                      </a:r>
                      <a:r>
                        <a:rPr lang="ko-KR" sz="1400" b="1" dirty="0" smtClean="0">
                          <a:latin typeface="HY헤드라인M" pitchFamily="18" charset="-127"/>
                          <a:ea typeface="HY헤드라인M" pitchFamily="18" charset="-127"/>
                          <a:cs typeface="HY½Å¸íÁ¶"/>
                        </a:rPr>
                        <a:t>관리</a:t>
                      </a:r>
                      <a:endParaRPr lang="ko-KR" sz="1600" dirty="0">
                        <a:latin typeface="HY헤드라인M" pitchFamily="18" charset="-127"/>
                        <a:ea typeface="HY헤드라인M" pitchFamily="18" charset="-127"/>
                        <a:cs typeface="Times New Roman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dirty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주요서버 시스템 </a:t>
                      </a:r>
                      <a:r>
                        <a:rPr lang="ko-KR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로그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신용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/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거래 로그 수집</a:t>
                      </a:r>
                      <a:endParaRPr lang="ko-KR" sz="1200" dirty="0">
                        <a:solidFill>
                          <a:srgbClr val="00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"/>
                      </a:pPr>
                      <a:r>
                        <a:rPr lang="ko-KR" sz="1400" b="1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 </a:t>
                      </a:r>
                      <a:r>
                        <a:rPr lang="ko-KR" sz="1400" b="1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보유현황 </a:t>
                      </a:r>
                      <a:r>
                        <a:rPr lang="ko-KR" sz="1400" b="1" dirty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및 외부 전송 등 </a:t>
                      </a:r>
                      <a:r>
                        <a:rPr lang="ko-KR" sz="1400" b="1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개인정보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 </a:t>
                      </a:r>
                      <a:r>
                        <a:rPr lang="ko-KR" sz="1400" b="1" dirty="0" smtClean="0">
                          <a:solidFill>
                            <a:srgbClr val="FF0000"/>
                          </a:solidFill>
                          <a:latin typeface="HY헤드라인M" pitchFamily="18" charset="-127"/>
                          <a:ea typeface="HY헤드라인M" pitchFamily="18" charset="-127"/>
                          <a:cs typeface="굴림"/>
                        </a:rPr>
                        <a:t>관리</a:t>
                      </a:r>
                      <a:endParaRPr lang="ko-KR" sz="1200" b="1" dirty="0">
                        <a:solidFill>
                          <a:srgbClr val="FF0000"/>
                        </a:solidFill>
                        <a:latin typeface="HY헤드라인M" pitchFamily="18" charset="-127"/>
                        <a:ea typeface="HY헤드라인M" pitchFamily="18" charset="-127"/>
                        <a:cs typeface="굴림"/>
                      </a:endParaRPr>
                    </a:p>
                  </a:txBody>
                  <a:tcPr marL="54777" marR="54777" marT="15037" marB="1503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6011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30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간단한 개인정보보호 프로그램</a:t>
            </a:r>
            <a:endParaRPr lang="en-US" altLang="ko-KR" sz="230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개인정보 보호조치 방법</a:t>
            </a:r>
            <a:endParaRPr lang="en-US" altLang="ko-KR" sz="32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2" name="그룹 44"/>
          <p:cNvGrpSpPr>
            <a:grpSpLocks/>
          </p:cNvGrpSpPr>
          <p:nvPr/>
        </p:nvGrpSpPr>
        <p:grpSpPr bwMode="auto">
          <a:xfrm>
            <a:off x="2182092" y="1932706"/>
            <a:ext cx="7770381" cy="1716425"/>
            <a:chOff x="2195513" y="3314012"/>
            <a:chExt cx="6529387" cy="1763713"/>
          </a:xfrm>
        </p:grpSpPr>
        <p:sp>
          <p:nvSpPr>
            <p:cNvPr id="32" name="모서리가 둥근 직사각형 31"/>
            <p:cNvSpPr/>
            <p:nvPr/>
          </p:nvSpPr>
          <p:spPr bwMode="auto">
            <a:xfrm>
              <a:off x="2195513" y="3314012"/>
              <a:ext cx="6529387" cy="1763713"/>
            </a:xfrm>
            <a:prstGeom prst="roundRect">
              <a:avLst>
                <a:gd name="adj" fmla="val 6410"/>
              </a:avLst>
            </a:prstGeom>
            <a:gradFill flip="none" rotWithShape="1">
              <a:gsLst>
                <a:gs pos="2000">
                  <a:sysClr val="window" lastClr="FFFFFF">
                    <a:lumMod val="75000"/>
                    <a:alpha val="45000"/>
                  </a:sysClr>
                </a:gs>
                <a:gs pos="1000">
                  <a:sysClr val="window" lastClr="FFFFFF"/>
                </a:gs>
              </a:gsLst>
              <a:lin ang="0" scaled="1"/>
              <a:tileRect/>
            </a:gradFill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  <a:scene3d>
              <a:camera prst="perspectiveAbove" fov="0">
                <a:rot lat="0" lon="0" rev="0"/>
              </a:camera>
              <a:lightRig rig="balanced" dir="t"/>
            </a:scene3d>
            <a:sp3d prstMaterial="dkEdge"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400" kern="0">
                <a:solidFill>
                  <a:sysClr val="window" lastClr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3" name="AutoShape 78"/>
            <p:cNvSpPr>
              <a:spLocks noChangeArrowheads="1"/>
            </p:cNvSpPr>
            <p:nvPr/>
          </p:nvSpPr>
          <p:spPr bwMode="auto">
            <a:xfrm>
              <a:off x="2238004" y="3319146"/>
              <a:ext cx="6452787" cy="1658151"/>
            </a:xfrm>
            <a:prstGeom prst="roundRect">
              <a:avLst>
                <a:gd name="adj" fmla="val 5130"/>
              </a:avLst>
            </a:prstGeom>
            <a:gradFill rotWithShape="1">
              <a:gsLst>
                <a:gs pos="0">
                  <a:srgbClr val="FFFFFF">
                    <a:alpha val="8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>
                <a:defRPr/>
              </a:pPr>
              <a:endParaRPr lang="ko-KR" altLang="en-US" sz="1400" b="1" ker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3" name="그룹 44"/>
          <p:cNvGrpSpPr>
            <a:grpSpLocks/>
          </p:cNvGrpSpPr>
          <p:nvPr/>
        </p:nvGrpSpPr>
        <p:grpSpPr bwMode="auto">
          <a:xfrm>
            <a:off x="2182092" y="4016187"/>
            <a:ext cx="7770381" cy="2045027"/>
            <a:chOff x="2195513" y="3314012"/>
            <a:chExt cx="6529387" cy="1763713"/>
          </a:xfrm>
        </p:grpSpPr>
        <p:sp>
          <p:nvSpPr>
            <p:cNvPr id="30" name="모서리가 둥근 직사각형 29"/>
            <p:cNvSpPr/>
            <p:nvPr/>
          </p:nvSpPr>
          <p:spPr bwMode="auto">
            <a:xfrm>
              <a:off x="2195513" y="3314012"/>
              <a:ext cx="6529387" cy="1763713"/>
            </a:xfrm>
            <a:prstGeom prst="roundRect">
              <a:avLst>
                <a:gd name="adj" fmla="val 6410"/>
              </a:avLst>
            </a:prstGeom>
            <a:gradFill flip="none" rotWithShape="1">
              <a:gsLst>
                <a:gs pos="2000">
                  <a:sysClr val="window" lastClr="FFFFFF">
                    <a:lumMod val="75000"/>
                    <a:alpha val="45000"/>
                  </a:sysClr>
                </a:gs>
                <a:gs pos="1000">
                  <a:sysClr val="window" lastClr="FFFFFF"/>
                </a:gs>
              </a:gsLst>
              <a:lin ang="0" scaled="1"/>
              <a:tileRect/>
            </a:gradFill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  <a:scene3d>
              <a:camera prst="perspectiveAbove" fov="0">
                <a:rot lat="0" lon="0" rev="0"/>
              </a:camera>
              <a:lightRig rig="balanced" dir="t"/>
            </a:scene3d>
            <a:sp3d prstMaterial="dkEdge"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400" kern="0">
                <a:solidFill>
                  <a:sysClr val="window" lastClr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1" name="AutoShape 78"/>
            <p:cNvSpPr>
              <a:spLocks noChangeArrowheads="1"/>
            </p:cNvSpPr>
            <p:nvPr/>
          </p:nvSpPr>
          <p:spPr bwMode="auto">
            <a:xfrm>
              <a:off x="2238004" y="3319252"/>
              <a:ext cx="6452787" cy="1657777"/>
            </a:xfrm>
            <a:prstGeom prst="roundRect">
              <a:avLst>
                <a:gd name="adj" fmla="val 5130"/>
              </a:avLst>
            </a:prstGeom>
            <a:gradFill rotWithShape="1">
              <a:gsLst>
                <a:gs pos="0">
                  <a:srgbClr val="FFFFFF">
                    <a:alpha val="8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>
                <a:defRPr/>
              </a:pPr>
              <a:endParaRPr lang="ko-KR" altLang="en-US" sz="1400" b="1" ker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4" name="AutoShape 77"/>
          <p:cNvSpPr>
            <a:spLocks noChangeArrowheads="1"/>
          </p:cNvSpPr>
          <p:nvPr/>
        </p:nvSpPr>
        <p:spPr bwMode="auto">
          <a:xfrm>
            <a:off x="2294463" y="3130158"/>
            <a:ext cx="2453924" cy="419661"/>
          </a:xfrm>
          <a:prstGeom prst="roundRect">
            <a:avLst>
              <a:gd name="adj" fmla="val 15634"/>
            </a:avLst>
          </a:prstGeom>
          <a:solidFill>
            <a:schemeClr val="tx2">
              <a:lumMod val="75000"/>
            </a:schemeClr>
          </a:solidFill>
          <a:ln w="1905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latinLnBrk="0">
              <a:defRPr/>
            </a:pPr>
            <a:endParaRPr lang="ko-KR" altLang="en-US" sz="2000" kern="0" dirty="0">
              <a:solidFill>
                <a:sysClr val="window" lastClr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타원 6"/>
          <p:cNvSpPr/>
          <p:nvPr/>
        </p:nvSpPr>
        <p:spPr bwMode="auto">
          <a:xfrm>
            <a:off x="7351373" y="2155557"/>
            <a:ext cx="2383691" cy="918647"/>
          </a:xfrm>
          <a:prstGeom prst="rect">
            <a:avLst/>
          </a:prstGeom>
          <a:noFill/>
          <a:ln>
            <a:noFill/>
          </a:ln>
          <a:effectLst/>
        </p:spPr>
        <p:txBody>
          <a:bodyPr lIns="56896" tIns="56896" rIns="56896" bIns="56896" spcCol="1270" anchor="ctr"/>
          <a:lstStyle/>
          <a:p>
            <a:pPr defTabSz="355600">
              <a:spcAft>
                <a:spcPct val="35000"/>
              </a:spcAft>
              <a:buFont typeface="Arial" pitchFamily="34" charset="0"/>
              <a:buChar char="•"/>
              <a:defRPr/>
            </a:pPr>
            <a:r>
              <a:rPr lang="ko-KR" altLang="en-US" sz="120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 홈페이지 게시판에 등록</a:t>
            </a:r>
            <a:endParaRPr lang="en-US" altLang="ko-KR" sz="120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355600">
              <a:spcAft>
                <a:spcPct val="35000"/>
              </a:spcAft>
              <a:buFont typeface="Arial" pitchFamily="34" charset="0"/>
              <a:buChar char="•"/>
              <a:defRPr/>
            </a:pPr>
            <a:r>
              <a:rPr lang="en-US" altLang="ko-KR" sz="120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사용자에게 다운로드</a:t>
            </a:r>
            <a:endParaRPr lang="en-US" altLang="ko-KR" sz="120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355600">
              <a:spcAft>
                <a:spcPct val="35000"/>
              </a:spcAft>
              <a:buFont typeface="Arial" pitchFamily="34" charset="0"/>
              <a:buChar char="•"/>
              <a:defRPr/>
            </a:pPr>
            <a:r>
              <a:rPr lang="en-US" altLang="ko-KR" sz="120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개인별 점검 및 암호화 적용</a:t>
            </a:r>
            <a:endParaRPr lang="en-US" altLang="ko-KR" sz="120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TextBox 199"/>
          <p:cNvSpPr txBox="1">
            <a:spLocks noChangeArrowheads="1"/>
          </p:cNvSpPr>
          <p:nvPr/>
        </p:nvSpPr>
        <p:spPr bwMode="auto">
          <a:xfrm>
            <a:off x="2364696" y="3170353"/>
            <a:ext cx="2313458" cy="34051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latinLnBrk="0">
              <a:defRPr/>
            </a:pPr>
            <a:r>
              <a:rPr lang="ko-KR" altLang="en-US" sz="1400" ker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한컴 개인정보탐색기</a:t>
            </a:r>
            <a:endParaRPr lang="ko-KR" altLang="en-US" sz="14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AutoShape 77"/>
          <p:cNvSpPr>
            <a:spLocks noChangeArrowheads="1"/>
          </p:cNvSpPr>
          <p:nvPr/>
        </p:nvSpPr>
        <p:spPr bwMode="auto">
          <a:xfrm>
            <a:off x="4857951" y="3130158"/>
            <a:ext cx="2452519" cy="419661"/>
          </a:xfrm>
          <a:prstGeom prst="roundRect">
            <a:avLst>
              <a:gd name="adj" fmla="val 14690"/>
            </a:avLst>
          </a:prstGeom>
          <a:solidFill>
            <a:schemeClr val="tx2">
              <a:lumMod val="75000"/>
            </a:schemeClr>
          </a:solidFill>
          <a:ln w="1905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latinLnBrk="0">
              <a:defRPr/>
            </a:pPr>
            <a:endParaRPr lang="ko-KR" altLang="en-US" sz="2000" kern="0" dirty="0">
              <a:solidFill>
                <a:sysClr val="window" lastClr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타원 6"/>
          <p:cNvSpPr>
            <a:spLocks noChangeArrowheads="1"/>
          </p:cNvSpPr>
          <p:nvPr/>
        </p:nvSpPr>
        <p:spPr bwMode="auto">
          <a:xfrm>
            <a:off x="4822294" y="2169319"/>
            <a:ext cx="2583020" cy="773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6896" tIns="56896" rIns="56896" bIns="56896" anchor="ctr"/>
          <a:lstStyle/>
          <a:p>
            <a:pPr defTabSz="355600">
              <a:lnSpc>
                <a:spcPct val="90000"/>
              </a:lnSpc>
              <a:spcAft>
                <a:spcPct val="35000"/>
              </a:spcAft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대상제품</a:t>
            </a:r>
            <a:r>
              <a:rPr lang="en-US" altLang="ko-KR" sz="1200">
                <a:latin typeface="HY헤드라인M" pitchFamily="18" charset="-127"/>
                <a:ea typeface="HY헤드라인M" pitchFamily="18" charset="-127"/>
              </a:rPr>
              <a:t>: </a:t>
            </a:r>
          </a:p>
          <a:p>
            <a:pPr defTabSz="355600">
              <a:lnSpc>
                <a:spcPct val="90000"/>
              </a:lnSpc>
              <a:spcAft>
                <a:spcPct val="35000"/>
              </a:spcAft>
            </a:pPr>
            <a:r>
              <a:rPr lang="ko-KR" altLang="en-US" sz="1200">
                <a:latin typeface="HY헤드라인M" pitchFamily="18" charset="-127"/>
                <a:ea typeface="HY헤드라인M" pitchFamily="18" charset="-127"/>
              </a:rPr>
              <a:t>한컴오피스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2005, 2007, 2010</a:t>
            </a:r>
            <a:r>
              <a:rPr lang="en-US" altLang="ko-KR" sz="1200">
                <a:latin typeface="HY헤드라인M" pitchFamily="18" charset="-127"/>
                <a:ea typeface="HY헤드라인M" pitchFamily="18" charset="-127"/>
              </a:rPr>
              <a:t>, 2010 SE</a:t>
            </a:r>
          </a:p>
          <a:p>
            <a:pPr defTabSz="355600">
              <a:lnSpc>
                <a:spcPct val="90000"/>
              </a:lnSpc>
              <a:spcAft>
                <a:spcPct val="35000"/>
              </a:spcAft>
            </a:pPr>
            <a:r>
              <a:rPr lang="en-US" altLang="ko-KR" sz="1200" u="sng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http</a:t>
            </a:r>
            <a:r>
              <a:rPr lang="en-US" altLang="ko-KR" sz="1200" u="sng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://www.hancom.com</a:t>
            </a:r>
            <a:endParaRPr lang="ko-KR" altLang="en-US" sz="120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AutoShape 77"/>
          <p:cNvSpPr>
            <a:spLocks noChangeArrowheads="1"/>
          </p:cNvSpPr>
          <p:nvPr/>
        </p:nvSpPr>
        <p:spPr bwMode="auto">
          <a:xfrm>
            <a:off x="7362442" y="3130158"/>
            <a:ext cx="2452519" cy="419661"/>
          </a:xfrm>
          <a:prstGeom prst="roundRect">
            <a:avLst>
              <a:gd name="adj" fmla="val 14690"/>
            </a:avLst>
          </a:prstGeom>
          <a:solidFill>
            <a:schemeClr val="tx2">
              <a:lumMod val="75000"/>
            </a:schemeClr>
          </a:solidFill>
          <a:ln w="1905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latinLnBrk="0">
              <a:defRPr/>
            </a:pPr>
            <a:endParaRPr lang="ko-KR" altLang="en-US" sz="2000" kern="0" dirty="0">
              <a:solidFill>
                <a:sysClr val="window" lastClr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Box 199"/>
          <p:cNvSpPr txBox="1">
            <a:spLocks noChangeArrowheads="1"/>
          </p:cNvSpPr>
          <p:nvPr/>
        </p:nvSpPr>
        <p:spPr bwMode="auto">
          <a:xfrm>
            <a:off x="7722033" y="3155989"/>
            <a:ext cx="1733339" cy="34051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latinLnBrk="0">
              <a:defRPr/>
            </a:pPr>
            <a:r>
              <a:rPr lang="ko-KR" altLang="en-US" sz="1400" ker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활용방법</a:t>
            </a:r>
            <a:endParaRPr lang="ko-KR" altLang="en-US" sz="14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Oval 261"/>
          <p:cNvSpPr>
            <a:spLocks noChangeArrowheads="1"/>
          </p:cNvSpPr>
          <p:nvPr/>
        </p:nvSpPr>
        <p:spPr bwMode="auto">
          <a:xfrm>
            <a:off x="2512644" y="4190102"/>
            <a:ext cx="3705468" cy="1598781"/>
          </a:xfrm>
          <a:prstGeom prst="ellipse">
            <a:avLst/>
          </a:prstGeom>
          <a:gradFill flip="none" rotWithShape="1">
            <a:gsLst>
              <a:gs pos="0">
                <a:srgbClr val="EEECE1">
                  <a:lumMod val="60000"/>
                  <a:lumOff val="40000"/>
                  <a:tint val="66000"/>
                  <a:satMod val="160000"/>
                </a:srgbClr>
              </a:gs>
              <a:gs pos="50000">
                <a:srgbClr val="EEECE1">
                  <a:lumMod val="60000"/>
                  <a:lumOff val="40000"/>
                  <a:tint val="44500"/>
                  <a:satMod val="160000"/>
                </a:srgbClr>
              </a:gs>
              <a:gs pos="100000">
                <a:srgbClr val="EEECE1">
                  <a:lumMod val="60000"/>
                  <a:lumOff val="40000"/>
                  <a:tint val="23500"/>
                  <a:satMod val="160000"/>
                </a:srgbClr>
              </a:gs>
            </a:gsLst>
            <a:lin ang="10800000" scaled="1"/>
            <a:tileRect/>
          </a:gradFill>
          <a:ln w="28575" algn="ctr">
            <a:solidFill>
              <a:sysClr val="window" lastClr="FFFFFF">
                <a:lumMod val="75000"/>
              </a:sysClr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endParaRPr lang="ko-KR" altLang="en-US" sz="2200" b="1" kern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Oval 261"/>
          <p:cNvSpPr>
            <a:spLocks noChangeArrowheads="1"/>
          </p:cNvSpPr>
          <p:nvPr/>
        </p:nvSpPr>
        <p:spPr bwMode="auto">
          <a:xfrm>
            <a:off x="6297314" y="4190102"/>
            <a:ext cx="3407681" cy="1598781"/>
          </a:xfrm>
          <a:prstGeom prst="ellipse">
            <a:avLst/>
          </a:prstGeom>
          <a:gradFill flip="none" rotWithShape="1">
            <a:gsLst>
              <a:gs pos="0">
                <a:srgbClr val="EEECE1">
                  <a:lumMod val="60000"/>
                  <a:lumOff val="40000"/>
                  <a:tint val="66000"/>
                  <a:satMod val="160000"/>
                </a:srgbClr>
              </a:gs>
              <a:gs pos="50000">
                <a:srgbClr val="EEECE1">
                  <a:lumMod val="60000"/>
                  <a:lumOff val="40000"/>
                  <a:tint val="44500"/>
                  <a:satMod val="160000"/>
                </a:srgbClr>
              </a:gs>
              <a:gs pos="100000">
                <a:srgbClr val="EEECE1">
                  <a:lumMod val="60000"/>
                  <a:lumOff val="40000"/>
                  <a:tint val="23500"/>
                  <a:satMod val="160000"/>
                </a:srgbClr>
              </a:gs>
            </a:gsLst>
            <a:lin ang="10800000" scaled="1"/>
            <a:tileRect/>
          </a:gradFill>
          <a:ln w="28575" algn="ctr">
            <a:solidFill>
              <a:sysClr val="window" lastClr="FFFFFF">
                <a:lumMod val="75000"/>
              </a:sysClr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endParaRPr lang="ko-KR" altLang="en-US" sz="2200" b="1" kern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" name="그룹 117"/>
          <p:cNvGrpSpPr>
            <a:grpSpLocks/>
          </p:cNvGrpSpPr>
          <p:nvPr/>
        </p:nvGrpSpPr>
        <p:grpSpPr bwMode="auto">
          <a:xfrm>
            <a:off x="7127864" y="4097704"/>
            <a:ext cx="1996008" cy="374571"/>
            <a:chOff x="683770" y="1006784"/>
            <a:chExt cx="2282366" cy="510420"/>
          </a:xfrm>
        </p:grpSpPr>
        <p:sp>
          <p:nvSpPr>
            <p:cNvPr id="26" name="AutoShape 77"/>
            <p:cNvSpPr>
              <a:spLocks noChangeArrowheads="1"/>
            </p:cNvSpPr>
            <p:nvPr/>
          </p:nvSpPr>
          <p:spPr bwMode="auto">
            <a:xfrm>
              <a:off x="908634" y="1122432"/>
              <a:ext cx="1763573" cy="29954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C8B4"/>
                </a:gs>
                <a:gs pos="100000">
                  <a:srgbClr val="00A293"/>
                </a:gs>
              </a:gsLst>
              <a:lin ang="16200000" scaled="1"/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2000" kern="0" dirty="0">
                <a:solidFill>
                  <a:sysClr val="window" lastClr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83770" y="1006784"/>
              <a:ext cx="2282366" cy="51042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latinLnBrk="0">
                <a:defRPr/>
              </a:pPr>
              <a:r>
                <a:rPr lang="en-US" altLang="ko-KR" sz="16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MS</a:t>
              </a:r>
              <a:r>
                <a:rPr lang="ko-KR" altLang="en-US" sz="16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문서</a:t>
              </a:r>
              <a:endParaRPr lang="en-US" altLang="ko-KR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6757" y="2106904"/>
            <a:ext cx="1588934" cy="88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8026" y="4527483"/>
            <a:ext cx="1172653" cy="700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9594" y="4978548"/>
            <a:ext cx="1172653" cy="648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857" y="4645246"/>
            <a:ext cx="1172653" cy="65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타원 6"/>
          <p:cNvSpPr>
            <a:spLocks noChangeArrowheads="1"/>
          </p:cNvSpPr>
          <p:nvPr/>
        </p:nvSpPr>
        <p:spPr bwMode="auto">
          <a:xfrm>
            <a:off x="3016673" y="5763044"/>
            <a:ext cx="2712183" cy="266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6896" tIns="56896" rIns="56896" bIns="56896" anchor="ctr"/>
          <a:lstStyle/>
          <a:p>
            <a:pPr algn="ctr" defTabSz="355600">
              <a:lnSpc>
                <a:spcPct val="90000"/>
              </a:lnSpc>
              <a:spcAft>
                <a:spcPct val="35000"/>
              </a:spcAft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개인정보 파일 검출 및 암호화 </a:t>
            </a:r>
          </a:p>
        </p:txBody>
      </p:sp>
      <p:sp>
        <p:nvSpPr>
          <p:cNvPr id="40" name="타원 6"/>
          <p:cNvSpPr>
            <a:spLocks noChangeArrowheads="1"/>
          </p:cNvSpPr>
          <p:nvPr/>
        </p:nvSpPr>
        <p:spPr bwMode="auto">
          <a:xfrm>
            <a:off x="6948056" y="5768889"/>
            <a:ext cx="2486889" cy="266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6896" tIns="56896" rIns="56896" bIns="56896" anchor="ctr"/>
          <a:lstStyle/>
          <a:p>
            <a:pPr defTabSz="355600">
              <a:lnSpc>
                <a:spcPct val="90000"/>
              </a:lnSpc>
              <a:spcAft>
                <a:spcPct val="35000"/>
              </a:spcAft>
            </a:pPr>
            <a:r>
              <a:rPr lang="ko-KR" altLang="en-US" sz="1400">
                <a:latin typeface="HY헤드라인M" pitchFamily="18" charset="-127"/>
                <a:ea typeface="HY헤드라인M" pitchFamily="18" charset="-127"/>
              </a:rPr>
              <a:t>개인정보 파일 검출</a:t>
            </a:r>
            <a:r>
              <a:rPr lang="en-US" altLang="ko-KR" sz="14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>
                <a:latin typeface="HY헤드라인M" pitchFamily="18" charset="-127"/>
                <a:ea typeface="HY헤드라인M" pitchFamily="18" charset="-127"/>
              </a:rPr>
              <a:t>암호화 </a:t>
            </a:r>
            <a:r>
              <a:rPr lang="en-US" altLang="ko-KR" sz="1400">
                <a:latin typeface="HY헤드라인M" pitchFamily="18" charset="-127"/>
                <a:ea typeface="HY헤드라인M" pitchFamily="18" charset="-127"/>
              </a:rPr>
              <a:t>X)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0044" y="4903406"/>
            <a:ext cx="769524" cy="61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5200" y="4565294"/>
            <a:ext cx="769524" cy="58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2173" y="4568752"/>
            <a:ext cx="754463" cy="58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199"/>
          <p:cNvSpPr txBox="1">
            <a:spLocks noChangeArrowheads="1"/>
          </p:cNvSpPr>
          <p:nvPr/>
        </p:nvSpPr>
        <p:spPr bwMode="auto">
          <a:xfrm>
            <a:off x="4939419" y="3127940"/>
            <a:ext cx="2217240" cy="34051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latinLnBrk="0">
              <a:defRPr/>
            </a:pPr>
            <a:r>
              <a:rPr lang="ko-KR" altLang="en-US" sz="1400" ker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적용 가능 프로그램</a:t>
            </a:r>
            <a:endParaRPr lang="ko-KR" altLang="en-US" sz="14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2" name="그룹 117"/>
          <p:cNvGrpSpPr>
            <a:grpSpLocks/>
          </p:cNvGrpSpPr>
          <p:nvPr/>
        </p:nvGrpSpPr>
        <p:grpSpPr bwMode="auto">
          <a:xfrm>
            <a:off x="3275908" y="4097704"/>
            <a:ext cx="1996007" cy="374571"/>
            <a:chOff x="684039" y="997116"/>
            <a:chExt cx="2282352" cy="510420"/>
          </a:xfrm>
        </p:grpSpPr>
        <p:sp>
          <p:nvSpPr>
            <p:cNvPr id="28" name="AutoShape 77"/>
            <p:cNvSpPr>
              <a:spLocks noChangeArrowheads="1"/>
            </p:cNvSpPr>
            <p:nvPr/>
          </p:nvSpPr>
          <p:spPr bwMode="auto">
            <a:xfrm>
              <a:off x="907295" y="1122976"/>
              <a:ext cx="1763563" cy="29954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C8B4"/>
                </a:gs>
                <a:gs pos="100000">
                  <a:srgbClr val="00A293"/>
                </a:gs>
              </a:gsLst>
              <a:lin ang="16200000" scaled="1"/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2000" kern="0" dirty="0">
                <a:solidFill>
                  <a:sysClr val="window" lastClr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684039" y="997116"/>
              <a:ext cx="2282352" cy="51042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16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한글문서</a:t>
              </a:r>
              <a:endParaRPr lang="en-US" altLang="ko-KR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2793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그림 3" descr="간지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33"/>
          <p:cNvSpPr>
            <a:spLocks noChangeArrowheads="1" noChangeShapeType="1" noTextEdit="1"/>
          </p:cNvSpPr>
          <p:nvPr/>
        </p:nvSpPr>
        <p:spPr bwMode="auto">
          <a:xfrm>
            <a:off x="4580311" y="3018213"/>
            <a:ext cx="3074323" cy="6959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5.</a:t>
            </a:r>
            <a:r>
              <a:rPr lang="ko-KR" altLang="en-US" sz="3600" b="1" kern="10">
                <a:ln w="158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00336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/>
                  </a:outerShdw>
                </a:effectLst>
                <a:latin typeface="산돌고딕B"/>
                <a:ea typeface="산돌고딕B"/>
              </a:rPr>
              <a:t>기타 소개</a:t>
            </a:r>
          </a:p>
        </p:txBody>
      </p:sp>
    </p:spTree>
    <p:extLst>
      <p:ext uri="{BB962C8B-B14F-4D97-AF65-F5344CB8AC3E}">
        <p14:creationId xmlns:p14="http://schemas.microsoft.com/office/powerpoint/2010/main" xmlns="" val="157391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35555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6"/>
            <a:ext cx="62103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오남용 피해예방 </a:t>
            </a: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계명</a:t>
            </a:r>
            <a:endParaRPr lang="en-US" altLang="ko-KR" sz="23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3747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기타 소개</a:t>
            </a:r>
          </a:p>
        </p:txBody>
      </p:sp>
      <p:sp>
        <p:nvSpPr>
          <p:cNvPr id="535559" name="Text Box 7"/>
          <p:cNvSpPr txBox="1">
            <a:spLocks noChangeArrowheads="1"/>
          </p:cNvSpPr>
          <p:nvPr/>
        </p:nvSpPr>
        <p:spPr bwMode="auto">
          <a:xfrm>
            <a:off x="7620000" y="6130288"/>
            <a:ext cx="241329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8000" rIns="18000">
            <a:spAutoFit/>
          </a:bodyPr>
          <a:lstStyle/>
          <a:p>
            <a:pPr algn="r"/>
            <a:r>
              <a:rPr lang="ko-KR" altLang="en-US" sz="1000" b="1" dirty="0">
                <a:latin typeface="HY중고딕" pitchFamily="18" charset="-127"/>
                <a:ea typeface="HY중고딕" pitchFamily="18" charset="-127"/>
              </a:rPr>
              <a:t>□ 출처</a:t>
            </a:r>
            <a:r>
              <a:rPr lang="en-US" altLang="ko-KR" sz="1000" b="1" dirty="0">
                <a:latin typeface="HY중고딕" pitchFamily="18" charset="-127"/>
                <a:ea typeface="HY중고딕" pitchFamily="18" charset="-127"/>
              </a:rPr>
              <a:t> : http://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privacy.kisa.or.kr</a:t>
            </a:r>
          </a:p>
        </p:txBody>
      </p:sp>
      <p:sp>
        <p:nvSpPr>
          <p:cNvPr id="535561" name="Text Box 9"/>
          <p:cNvSpPr txBox="1">
            <a:spLocks noChangeArrowheads="1"/>
          </p:cNvSpPr>
          <p:nvPr/>
        </p:nvSpPr>
        <p:spPr bwMode="auto">
          <a:xfrm>
            <a:off x="1939527" y="1811567"/>
            <a:ext cx="8369560" cy="457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회원가입을 하거나 개인정보를 제공할 때에는 개인정보취급방침 및 약관을 꼼꼼히 살핍니다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 err="1">
                <a:latin typeface="HY헤드라인M" pitchFamily="18" charset="-127"/>
                <a:ea typeface="HY헤드라인M" pitchFamily="18" charset="-127"/>
              </a:rPr>
              <a:t>회원가입시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 비밀번호를 타인이 유추하기 어렵도록 영문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숫자 등을 조합하여 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9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자리 이상으로 설정합니다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가급적 안전성이 높은 주민번호 대체수단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300" dirty="0" err="1">
                <a:latin typeface="HY헤드라인M" pitchFamily="18" charset="-127"/>
                <a:ea typeface="HY헤드라인M" pitchFamily="18" charset="-127"/>
              </a:rPr>
              <a:t>아이핀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:</a:t>
            </a:r>
            <a:r>
              <a:rPr lang="en-US" altLang="ko-KR" sz="1300" dirty="0" err="1">
                <a:latin typeface="HY헤드라인M" pitchFamily="18" charset="-127"/>
                <a:ea typeface="HY헤드라인M" pitchFamily="18" charset="-127"/>
              </a:rPr>
              <a:t>i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-PIN)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으로 회원가입하고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꼭 필요하지 않은 개인정보는 입력하지 않습니다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자신이 가입한 사이트에 타인이 자신인 것처럼 로그인하기 어렵도록 비밀번호를 주기적으로 변경합니다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타인이 자신의 명의로 신규 회원가입 시 즉각 차단하고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이를 통지받을 수 있도록 명의도용 확인서비스를 이용합니다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자신의 아이디와 비밀번호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주민등록번호 등 개인정보가 공개되지 않도록 주의하여 관리하며 친구나 다른 사람에게 알려주지 않습니다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인터넷에 올리는 데이터에 개인정보가 포함되지 않도록 하며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, P2P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로 제공하는 자신의 공유폴더에 개인정보 파일이 저장되지 않도록 합니다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금융거래 시 신용카드번호와 같은 금융정보 등을 저장할 경우 암호화 하여 저장하고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되도록 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PC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방 등 개방 환경을 이용하지 않습니다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인터넷에서 아무 자료나 함부로 다운로드 하지 않습니다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개인정보가 유출된 경우 해당 사이트 관리자에게 삭제를 요청하고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처리되지 않는 경우 즉시 개인정보침해신고센터 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300" dirty="0" err="1">
                <a:latin typeface="HY헤드라인M" pitchFamily="18" charset="-127"/>
                <a:ea typeface="HY헤드라인M" pitchFamily="18" charset="-127"/>
              </a:rPr>
              <a:t>국번없이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1336, www.1336.or.kr)</a:t>
            </a:r>
            <a:r>
              <a:rPr lang="ko-KR" altLang="en-US" sz="1300" dirty="0">
                <a:latin typeface="HY헤드라인M" pitchFamily="18" charset="-127"/>
                <a:ea typeface="HY헤드라인M" pitchFamily="18" charset="-127"/>
              </a:rPr>
              <a:t>에 신고합니다</a:t>
            </a:r>
            <a:r>
              <a:rPr lang="en-US" altLang="ko-KR" sz="1300" dirty="0"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9075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3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관련사이트 및 자료</a:t>
            </a:r>
            <a:endParaRPr lang="en-US" altLang="ko-KR" sz="23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" name="Picture 38" descr="1"/>
          <p:cNvPicPr>
            <a:picLocks noChangeAspect="1" noChangeArrowheads="1"/>
          </p:cNvPicPr>
          <p:nvPr/>
        </p:nvPicPr>
        <p:blipFill>
          <a:blip r:embed="rId4" cstate="print">
            <a:lum bright="48000" contrast="-100000"/>
          </a:blip>
          <a:srcRect/>
          <a:stretch>
            <a:fillRect/>
          </a:stretch>
        </p:blipFill>
        <p:spPr bwMode="auto">
          <a:xfrm>
            <a:off x="2169723" y="2154892"/>
            <a:ext cx="7696382" cy="2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9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4854" y="2094519"/>
            <a:ext cx="192748" cy="17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2" descr="1"/>
          <p:cNvPicPr>
            <a:picLocks noChangeAspect="1" noChangeArrowheads="1"/>
          </p:cNvPicPr>
          <p:nvPr/>
        </p:nvPicPr>
        <p:blipFill>
          <a:blip r:embed="rId4" cstate="print">
            <a:lum bright="48000" contrast="-100000"/>
          </a:blip>
          <a:srcRect/>
          <a:stretch>
            <a:fillRect/>
          </a:stretch>
        </p:blipFill>
        <p:spPr bwMode="auto">
          <a:xfrm>
            <a:off x="2169723" y="4060512"/>
            <a:ext cx="7696382" cy="34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3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4854" y="4000140"/>
            <a:ext cx="192748" cy="17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7" descr="1"/>
          <p:cNvPicPr>
            <a:picLocks noChangeAspect="1" noChangeArrowheads="1"/>
          </p:cNvPicPr>
          <p:nvPr/>
        </p:nvPicPr>
        <p:blipFill>
          <a:blip r:embed="rId4" cstate="print">
            <a:lum bright="48000" contrast="-100000"/>
          </a:blip>
          <a:srcRect/>
          <a:stretch>
            <a:fillRect/>
          </a:stretch>
        </p:blipFill>
        <p:spPr bwMode="auto">
          <a:xfrm>
            <a:off x="2169724" y="5306323"/>
            <a:ext cx="7926777" cy="34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8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4854" y="5245949"/>
            <a:ext cx="192748" cy="17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2242004" y="1966068"/>
            <a:ext cx="5320687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개인정보보호 종합지원시스템 </a:t>
            </a:r>
            <a:r>
              <a:rPr lang="en-US" altLang="ko-KR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(intra.privacy.go.kr)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2235980" y="3890957"/>
            <a:ext cx="6888424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2012</a:t>
            </a:r>
            <a:r>
              <a:rPr lang="ko-KR" altLang="en-US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년 교육과학기술부 개인정보 업무처리 </a:t>
            </a:r>
            <a:r>
              <a:rPr lang="ko-KR" altLang="en-US" b="1" dirty="0" err="1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상담사례집</a:t>
            </a:r>
            <a:r>
              <a:rPr lang="ko-KR" altLang="en-US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b="1" dirty="0">
                <a:solidFill>
                  <a:schemeClr val="accent6"/>
                </a:solidFill>
                <a:latin typeface="HY헤드라인M" pitchFamily="18" charset="-127"/>
                <a:ea typeface="HY헤드라인M" pitchFamily="18" charset="-127"/>
                <a:hlinkClick r:id="rId6"/>
              </a:rPr>
              <a:t>[</a:t>
            </a:r>
            <a:r>
              <a:rPr lang="ko-KR" altLang="en-US" sz="1400" b="1" dirty="0" err="1">
                <a:solidFill>
                  <a:schemeClr val="accent6"/>
                </a:solidFill>
                <a:latin typeface="HY헤드라인M" pitchFamily="18" charset="-127"/>
                <a:ea typeface="HY헤드라인M" pitchFamily="18" charset="-127"/>
                <a:hlinkClick r:id="rId6"/>
              </a:rPr>
              <a:t>바로가기</a:t>
            </a:r>
            <a:r>
              <a:rPr lang="en-US" altLang="ko-KR" sz="1400" b="1" dirty="0">
                <a:solidFill>
                  <a:schemeClr val="accent6"/>
                </a:solidFill>
                <a:latin typeface="HY헤드라인M" pitchFamily="18" charset="-127"/>
                <a:ea typeface="HY헤드라인M" pitchFamily="18" charset="-127"/>
                <a:hlinkClick r:id="rId6"/>
              </a:rPr>
              <a:t>]</a:t>
            </a:r>
            <a:endParaRPr lang="en-US" altLang="ko-KR" sz="1400" b="1" dirty="0">
              <a:solidFill>
                <a:schemeClr val="accent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2232968" y="2910530"/>
            <a:ext cx="4833374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개인정보 종합지원 포털 </a:t>
            </a:r>
            <a:r>
              <a:rPr lang="en-US" altLang="ko-KR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(www.privacy.go.kr)</a:t>
            </a:r>
            <a:r>
              <a:rPr lang="en-US" altLang="ko-KR" b="1" dirty="0"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b="1" dirty="0">
              <a:solidFill>
                <a:schemeClr val="accent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2235981" y="5116215"/>
            <a:ext cx="6176691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부산시교육청 업무포털</a:t>
            </a:r>
            <a:r>
              <a:rPr lang="en-US" altLang="ko-KR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(neis.pen.go.kr) </a:t>
            </a:r>
            <a:r>
              <a:rPr lang="ko-KR" altLang="en-US" b="1" dirty="0">
                <a:solidFill>
                  <a:srgbClr val="1B00C0"/>
                </a:solidFill>
                <a:latin typeface="HY헤드라인M" pitchFamily="18" charset="-127"/>
                <a:ea typeface="HY헤드라인M" pitchFamily="18" charset="-127"/>
              </a:rPr>
              <a:t>내 정보보호 자료실</a:t>
            </a:r>
            <a:endParaRPr lang="en-US" altLang="ko-KR" b="1" dirty="0">
              <a:solidFill>
                <a:srgbClr val="1B0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" name="Picture 42" descr="1"/>
          <p:cNvPicPr>
            <a:picLocks noChangeAspect="1" noChangeArrowheads="1"/>
          </p:cNvPicPr>
          <p:nvPr/>
        </p:nvPicPr>
        <p:blipFill>
          <a:blip r:embed="rId4" cstate="print">
            <a:lum bright="48000" contrast="-100000"/>
          </a:blip>
          <a:srcRect/>
          <a:stretch>
            <a:fillRect/>
          </a:stretch>
        </p:blipFill>
        <p:spPr bwMode="auto">
          <a:xfrm>
            <a:off x="2163699" y="3080086"/>
            <a:ext cx="7696382" cy="34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3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0877" y="3019712"/>
            <a:ext cx="192748" cy="17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2273626" y="2387386"/>
            <a:ext cx="5455340" cy="37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개인정보파일 등록시스템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공인인증서로 접속하는 담당자용 페이지</a:t>
            </a: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2273627" y="4344388"/>
            <a:ext cx="7221849" cy="65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개인정보 관련 업무처리 시 활용하되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각 사례에 대한 구체적인 유권해석은 </a:t>
            </a:r>
            <a:r>
              <a:rPr lang="ko-KR" altLang="en-US" sz="1400" b="1" dirty="0" err="1">
                <a:latin typeface="HY헤드라인M" pitchFamily="18" charset="-127"/>
                <a:ea typeface="HY헤드라인M" pitchFamily="18" charset="-127"/>
              </a:rPr>
              <a:t>교과부에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 문의</a:t>
            </a:r>
            <a:endParaRPr lang="en-US" altLang="ko-KR" sz="1400" b="1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☞  담당부서 </a:t>
            </a:r>
            <a:r>
              <a:rPr lang="en-US" altLang="ko-KR" sz="1400" b="1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교육과학기술부  교육정보통계국 </a:t>
            </a:r>
            <a:r>
              <a:rPr lang="ko-KR" altLang="en-US" sz="1400" b="1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교육정보화과</a:t>
            </a:r>
            <a:r>
              <a:rPr lang="ko-KR" altLang="en-US" sz="14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2273627" y="5604279"/>
            <a:ext cx="4302781" cy="37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개인정보보호법 관련 법정서식 및 각종 자료 탑재 등</a:t>
            </a: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2273627" y="3372508"/>
            <a:ext cx="6596679" cy="37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b="1" dirty="0">
                <a:latin typeface="HY헤드라인M" pitchFamily="18" charset="-127"/>
                <a:ea typeface="HY헤드라인M" pitchFamily="18" charset="-127"/>
              </a:rPr>
              <a:t>각 기관에서 등록한 개인정보파일 현황 공개 및 개인정보 관련 대국민 홍보사이트</a:t>
            </a: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기타 소개</a:t>
            </a:r>
          </a:p>
        </p:txBody>
      </p:sp>
    </p:spTree>
    <p:extLst>
      <p:ext uri="{BB962C8B-B14F-4D97-AF65-F5344CB8AC3E}">
        <p14:creationId xmlns:p14="http://schemas.microsoft.com/office/powerpoint/2010/main" xmlns="" val="239092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1774825" y="981076"/>
            <a:ext cx="8642350" cy="5400675"/>
          </a:xfrm>
          <a:prstGeom prst="roundRect">
            <a:avLst>
              <a:gd name="adj" fmla="val 3250"/>
            </a:avLst>
          </a:prstGeom>
          <a:gradFill rotWithShape="1">
            <a:gsLst>
              <a:gs pos="0">
                <a:schemeClr val="bg1">
                  <a:alpha val="53000"/>
                </a:schemeClr>
              </a:gs>
              <a:gs pos="5000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>
                  <a:alpha val="53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517123" name="Picture 8" descr="흰바"/>
          <p:cNvPicPr>
            <a:picLocks noChangeAspect="1" noChangeArrowheads="1"/>
          </p:cNvPicPr>
          <p:nvPr/>
        </p:nvPicPr>
        <p:blipFill>
          <a:blip r:embed="rId3" cstate="print"/>
          <a:srcRect l="17151"/>
          <a:stretch>
            <a:fillRect/>
          </a:stretch>
        </p:blipFill>
        <p:spPr bwMode="auto">
          <a:xfrm>
            <a:off x="1916114" y="1071563"/>
            <a:ext cx="8212137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3263" y="1101725"/>
            <a:ext cx="62103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3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3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개인정보 관리를 위한 </a:t>
            </a:r>
            <a:r>
              <a:rPr lang="ko-KR" altLang="en-US" sz="23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마이핀</a:t>
            </a:r>
            <a:r>
              <a:rPr lang="ko-KR" altLang="en-US" sz="23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발급</a:t>
            </a:r>
            <a:endParaRPr lang="en-US" altLang="ko-KR" sz="23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65"/>
          <p:cNvSpPr>
            <a:spLocks noChangeArrowheads="1"/>
          </p:cNvSpPr>
          <p:nvPr/>
        </p:nvSpPr>
        <p:spPr bwMode="auto">
          <a:xfrm>
            <a:off x="1895794" y="1707516"/>
            <a:ext cx="8334375" cy="4731385"/>
          </a:xfrm>
          <a:prstGeom prst="roundRect">
            <a:avLst>
              <a:gd name="adj" fmla="val 3824"/>
            </a:avLst>
          </a:prstGeom>
          <a:solidFill>
            <a:schemeClr val="bg1"/>
          </a:solidFill>
          <a:ln w="38100">
            <a:solidFill>
              <a:srgbClr val="00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400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1774826" y="134939"/>
            <a:ext cx="7345363" cy="566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 anchor="ctr"/>
          <a:lstStyle/>
          <a:p>
            <a:pPr eaLnBrk="0" hangingPunct="0"/>
            <a:r>
              <a:rPr lang="en-US" altLang="ko-KR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기타 소개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65946" y="2274441"/>
            <a:ext cx="7684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effectLst/>
              </a:rPr>
              <a:t>발급처</a:t>
            </a:r>
            <a:r>
              <a:rPr lang="ko-KR" altLang="en-US" dirty="0" smtClean="0">
                <a:effectLst/>
              </a:rPr>
              <a:t> </a:t>
            </a:r>
            <a:r>
              <a:rPr lang="en-US" altLang="ko-KR" dirty="0" smtClean="0">
                <a:effectLst/>
              </a:rPr>
              <a:t>: </a:t>
            </a:r>
            <a:r>
              <a:rPr lang="ko-KR" altLang="en-US" dirty="0" err="1" smtClean="0">
                <a:effectLst/>
              </a:rPr>
              <a:t>공공아이핀센터</a:t>
            </a:r>
            <a:r>
              <a:rPr lang="en-US" altLang="ko-KR" dirty="0" smtClean="0">
                <a:effectLst/>
              </a:rPr>
              <a:t>, </a:t>
            </a:r>
            <a:r>
              <a:rPr lang="ko-KR" altLang="en-US" dirty="0" err="1" smtClean="0">
                <a:effectLst/>
              </a:rPr>
              <a:t>나이스평가정보</a:t>
            </a:r>
            <a:r>
              <a:rPr lang="ko-KR" altLang="en-US" dirty="0" smtClean="0">
                <a:effectLst/>
              </a:rPr>
              <a:t> 등 본인확인기관 홈페이지나</a:t>
            </a:r>
            <a:r>
              <a:rPr lang="en-US" altLang="ko-KR" dirty="0" smtClean="0">
                <a:effectLst/>
              </a:rPr>
              <a:t/>
            </a:r>
            <a:br>
              <a:rPr lang="en-US" altLang="ko-KR" dirty="0" smtClean="0">
                <a:effectLst/>
              </a:rPr>
            </a:br>
            <a:r>
              <a:rPr lang="en-US" altLang="ko-KR" dirty="0" smtClean="0">
                <a:effectLst/>
              </a:rPr>
              <a:t>          </a:t>
            </a:r>
            <a:r>
              <a:rPr lang="ko-KR" altLang="en-US" dirty="0" smtClean="0">
                <a:effectLst/>
              </a:rPr>
              <a:t> </a:t>
            </a:r>
            <a:r>
              <a:rPr lang="ko-KR" altLang="en-US" dirty="0" err="1" smtClean="0">
                <a:effectLst/>
              </a:rPr>
              <a:t>동주민센터에서</a:t>
            </a:r>
            <a:r>
              <a:rPr lang="ko-KR" altLang="en-US" dirty="0" smtClean="0">
                <a:effectLst/>
              </a:rPr>
              <a:t> 발급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2588" y="2920772"/>
            <a:ext cx="6329613" cy="337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851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3887</Words>
  <Application>Microsoft Office PowerPoint</Application>
  <PresentationFormat>사용자 지정</PresentationFormat>
  <Paragraphs>767</Paragraphs>
  <Slides>39</Slides>
  <Notes>39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ji min park</dc:creator>
  <cp:lastModifiedBy>user</cp:lastModifiedBy>
  <cp:revision>3</cp:revision>
  <dcterms:created xsi:type="dcterms:W3CDTF">2014-07-07T08:24:11Z</dcterms:created>
  <dcterms:modified xsi:type="dcterms:W3CDTF">2016-11-01T00:04:52Z</dcterms:modified>
</cp:coreProperties>
</file>