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4761" r:id="rId2"/>
  </p:sldMasterIdLst>
  <p:notesMasterIdLst>
    <p:notesMasterId r:id="rId12"/>
  </p:notesMasterIdLst>
  <p:handoutMasterIdLst>
    <p:handoutMasterId r:id="rId13"/>
  </p:handoutMasterIdLst>
  <p:sldIdLst>
    <p:sldId id="322" r:id="rId3"/>
    <p:sldId id="352" r:id="rId4"/>
    <p:sldId id="361" r:id="rId5"/>
    <p:sldId id="354" r:id="rId6"/>
    <p:sldId id="355" r:id="rId7"/>
    <p:sldId id="348" r:id="rId8"/>
    <p:sldId id="358" r:id="rId9"/>
    <p:sldId id="360" r:id="rId10"/>
    <p:sldId id="349" r:id="rId11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D420F"/>
    <a:srgbClr val="009644"/>
    <a:srgbClr val="0066FF"/>
    <a:srgbClr val="AC9AC2"/>
    <a:srgbClr val="C3B6D4"/>
    <a:srgbClr val="DE8400"/>
    <a:srgbClr val="B1A77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7909" autoAdjust="0"/>
  </p:normalViewPr>
  <p:slideViewPr>
    <p:cSldViewPr>
      <p:cViewPr varScale="1">
        <p:scale>
          <a:sx n="105" d="100"/>
          <a:sy n="105" d="100"/>
        </p:scale>
        <p:origin x="-1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03" tIns="45652" rIns="91303" bIns="45652" numCol="1" anchor="t" anchorCtr="0" compatLnSpc="1">
            <a:prstTxWarp prst="textNoShape">
              <a:avLst/>
            </a:prstTxWarp>
          </a:bodyPr>
          <a:lstStyle>
            <a:lvl1pPr defTabSz="912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03" tIns="45652" rIns="91303" bIns="45652" numCol="1" anchor="t" anchorCtr="0" compatLnSpc="1">
            <a:prstTxWarp prst="textNoShape">
              <a:avLst/>
            </a:prstTxWarp>
          </a:bodyPr>
          <a:lstStyle>
            <a:lvl1pPr algn="r" defTabSz="912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879C4FD-C490-49E1-AFF7-87466EF3983D}" type="datetimeFigureOut">
              <a:rPr lang="ko-KR" altLang="en-US"/>
              <a:pPr>
                <a:defRPr/>
              </a:pPr>
              <a:t>2015-07-14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03" tIns="45652" rIns="91303" bIns="45652" numCol="1" anchor="b" anchorCtr="0" compatLnSpc="1">
            <a:prstTxWarp prst="textNoShape">
              <a:avLst/>
            </a:prstTxWarp>
          </a:bodyPr>
          <a:lstStyle>
            <a:lvl1pPr defTabSz="912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03" tIns="45652" rIns="91303" bIns="45652" numCol="1" anchor="b" anchorCtr="0" compatLnSpc="1">
            <a:prstTxWarp prst="textNoShape">
              <a:avLst/>
            </a:prstTxWarp>
          </a:bodyPr>
          <a:lstStyle>
            <a:lvl1pPr algn="r" defTabSz="912935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73BC711-484C-4803-928F-098DCF3B872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DEE8995-F661-4BA3-A5E6-5E02F115B61F}" type="datetimeFigureOut">
              <a:rPr lang="ko-KR" altLang="en-US"/>
              <a:pPr>
                <a:defRPr/>
              </a:pPr>
              <a:t>2015-07-14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1A18D53-90AC-41BB-BC21-B7D8E3471F6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07950" y="1628777"/>
            <a:ext cx="8662988" cy="690563"/>
          </a:xfrm>
          <a:effectLst>
            <a:outerShdw dist="17961" dir="2700000" algn="ctr" rotWithShape="0">
              <a:schemeClr val="bg1">
                <a:alpha val="20000"/>
              </a:schemeClr>
            </a:outerShdw>
          </a:effectLst>
        </p:spPr>
        <p:txBody>
          <a:bodyPr/>
          <a:lstStyle>
            <a:lvl1pPr algn="r">
              <a:lnSpc>
                <a:spcPct val="75000"/>
              </a:lnSpc>
              <a:defRPr sz="5400">
                <a:solidFill>
                  <a:srgbClr val="292929"/>
                </a:solidFill>
                <a:ea typeface="Arial Unicode MS" pitchFamily="50" charset="-127"/>
                <a:cs typeface="Arial Unicode MS" pitchFamily="50" charset="-127"/>
              </a:defRPr>
            </a:lvl1pPr>
          </a:lstStyle>
          <a:p>
            <a:r>
              <a:rPr lang="ru-RU" altLang="ko-KR"/>
              <a:t>Click to edit Master title style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3225" y="2370138"/>
            <a:ext cx="8151813" cy="627062"/>
          </a:xfrm>
          <a:effectLst>
            <a:outerShdw dist="17961" dir="2700000" algn="ctr" rotWithShape="0">
              <a:schemeClr val="bg1">
                <a:alpha val="20000"/>
              </a:schemeClr>
            </a:outerShdw>
          </a:effectLst>
        </p:spPr>
        <p:txBody>
          <a:bodyPr/>
          <a:lstStyle>
            <a:lvl1pPr marL="0" indent="0" algn="r">
              <a:buFontTx/>
              <a:buNone/>
              <a:defRPr sz="2500" b="1" i="1">
                <a:solidFill>
                  <a:srgbClr val="292929"/>
                </a:solidFill>
                <a:latin typeface="Times New Roman" pitchFamily="18" charset="0"/>
              </a:defRPr>
            </a:lvl1pPr>
          </a:lstStyle>
          <a:p>
            <a:r>
              <a:rPr lang="ru-RU" altLang="ko-KR"/>
              <a:t>Click to edit Master subtitle style</a:t>
            </a:r>
            <a:endParaRPr lang="en-US" altLang="ko-K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087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087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119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8F908-F83F-443A-B1BC-8CBE26964D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1A6E5-D568-43B0-981A-F0F5342E567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7" indent="0">
              <a:buNone/>
              <a:defRPr sz="1600"/>
            </a:lvl3pPr>
            <a:lvl4pPr marL="1371325" indent="0">
              <a:buNone/>
              <a:defRPr sz="1400"/>
            </a:lvl4pPr>
            <a:lvl5pPr marL="1828435" indent="0">
              <a:buNone/>
              <a:defRPr sz="1400"/>
            </a:lvl5pPr>
            <a:lvl6pPr marL="2285543" indent="0">
              <a:buNone/>
              <a:defRPr sz="1400"/>
            </a:lvl6pPr>
            <a:lvl7pPr marL="2742652" indent="0">
              <a:buNone/>
              <a:defRPr sz="1400"/>
            </a:lvl7pPr>
            <a:lvl8pPr marL="3199760" indent="0">
              <a:buNone/>
              <a:defRPr sz="1400"/>
            </a:lvl8pPr>
            <a:lvl9pPr marL="3656868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B9B0F-7CF1-422A-8174-5183C539172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CAB0F-3145-45FC-BD6A-4A631EBF857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5" indent="0">
              <a:buNone/>
              <a:defRPr sz="1600" b="1"/>
            </a:lvl4pPr>
            <a:lvl5pPr marL="1828435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2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5" indent="0">
              <a:buNone/>
              <a:defRPr sz="1600" b="1"/>
            </a:lvl4pPr>
            <a:lvl5pPr marL="1828435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2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F699C-BFBF-4D17-8E3C-FBC8B6F1BE2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A048F-B160-4856-A737-2FD9A187BB0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35BD9-99A0-4965-BB1C-0394652CE9E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7" indent="0">
              <a:buNone/>
              <a:defRPr sz="1000"/>
            </a:lvl3pPr>
            <a:lvl4pPr marL="1371325" indent="0">
              <a:buNone/>
              <a:defRPr sz="900"/>
            </a:lvl4pPr>
            <a:lvl5pPr marL="1828435" indent="0">
              <a:buNone/>
              <a:defRPr sz="900"/>
            </a:lvl5pPr>
            <a:lvl6pPr marL="2285543" indent="0">
              <a:buNone/>
              <a:defRPr sz="900"/>
            </a:lvl6pPr>
            <a:lvl7pPr marL="2742652" indent="0">
              <a:buNone/>
              <a:defRPr sz="900"/>
            </a:lvl7pPr>
            <a:lvl8pPr marL="3199760" indent="0">
              <a:buNone/>
              <a:defRPr sz="900"/>
            </a:lvl8pPr>
            <a:lvl9pPr marL="3656868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D9D41-A142-474F-8006-DA1163E0CB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7" indent="0">
              <a:buNone/>
              <a:defRPr sz="2400"/>
            </a:lvl3pPr>
            <a:lvl4pPr marL="1371325" indent="0">
              <a:buNone/>
              <a:defRPr sz="2000"/>
            </a:lvl4pPr>
            <a:lvl5pPr marL="1828435" indent="0">
              <a:buNone/>
              <a:defRPr sz="2000"/>
            </a:lvl5pPr>
            <a:lvl6pPr marL="2285543" indent="0">
              <a:buNone/>
              <a:defRPr sz="2000"/>
            </a:lvl6pPr>
            <a:lvl7pPr marL="2742652" indent="0">
              <a:buNone/>
              <a:defRPr sz="2000"/>
            </a:lvl7pPr>
            <a:lvl8pPr marL="3199760" indent="0">
              <a:buNone/>
              <a:defRPr sz="2000"/>
            </a:lvl8pPr>
            <a:lvl9pPr marL="3656868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7" indent="0">
              <a:buNone/>
              <a:defRPr sz="1000"/>
            </a:lvl3pPr>
            <a:lvl4pPr marL="1371325" indent="0">
              <a:buNone/>
              <a:defRPr sz="900"/>
            </a:lvl4pPr>
            <a:lvl5pPr marL="1828435" indent="0">
              <a:buNone/>
              <a:defRPr sz="900"/>
            </a:lvl5pPr>
            <a:lvl6pPr marL="2285543" indent="0">
              <a:buNone/>
              <a:defRPr sz="900"/>
            </a:lvl6pPr>
            <a:lvl7pPr marL="2742652" indent="0">
              <a:buNone/>
              <a:defRPr sz="900"/>
            </a:lvl7pPr>
            <a:lvl8pPr marL="3199760" indent="0">
              <a:buNone/>
              <a:defRPr sz="900"/>
            </a:lvl8pPr>
            <a:lvl9pPr marL="3656868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74841-C876-4CF1-9213-F2C9CA730CC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F5267-08C1-4AD6-A5DF-C487D140F5D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50025" y="-26988"/>
            <a:ext cx="2147888" cy="61531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6364" y="-26988"/>
            <a:ext cx="6291262" cy="61531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54F54-9216-445D-A9F9-E734396B03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FE3D1-2468-4236-B3C9-9B4FCF943BF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4809B-32A2-407C-9168-6A4D37F32E1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50C1E-BEF1-4895-AD3A-B95C2176C1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C33AC-610E-4B45-9CCE-9E6CDD5369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8B705-8594-4339-A9F3-34CA9AEF54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F5CEF-FEB2-4FAC-B948-8EA2B0C31D6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6D1B7-B7F0-4097-83AA-0B0B1AF0F3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B920D-3298-4537-B30F-A24ACE3359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8AB5A-2B0F-4C80-9DF9-ABE162CA2E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E69F3-3D97-420B-A885-09E08D267E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16C1B-632B-40F7-9D9C-AE30509B7E6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296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ko-KR" smtClean="0"/>
              <a:t>Click to edit Master text styles</a:t>
            </a:r>
          </a:p>
          <a:p>
            <a:pPr lvl="1"/>
            <a:r>
              <a:rPr lang="ru-RU" altLang="ko-KR" smtClean="0"/>
              <a:t>Second level</a:t>
            </a:r>
          </a:p>
          <a:p>
            <a:pPr lvl="2"/>
            <a:r>
              <a:rPr lang="ru-RU" altLang="ko-KR" smtClean="0"/>
              <a:t>Third level</a:t>
            </a:r>
          </a:p>
          <a:p>
            <a:pPr lvl="3"/>
            <a:r>
              <a:rPr lang="ru-RU" altLang="ko-KR" smtClean="0"/>
              <a:t>Fourth level</a:t>
            </a:r>
          </a:p>
          <a:p>
            <a:pPr lvl="4"/>
            <a:r>
              <a:rPr lang="ru-RU" altLang="ko-K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kumimoji="0"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400">
                <a:latin typeface="+mn-lt"/>
                <a:ea typeface="+mn-ea"/>
              </a:defRPr>
            </a:lvl1pPr>
          </a:lstStyle>
          <a:p>
            <a:pPr>
              <a:defRPr/>
            </a:pPr>
            <a:fld id="{50C90E50-56F6-4AA4-A3DA-35F8B86E9B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2" name="Rectangle 127"/>
          <p:cNvSpPr>
            <a:spLocks noGrp="1" noChangeArrowheads="1"/>
          </p:cNvSpPr>
          <p:nvPr>
            <p:ph type="title"/>
          </p:nvPr>
        </p:nvSpPr>
        <p:spPr bwMode="auto">
          <a:xfrm>
            <a:off x="106363" y="-26988"/>
            <a:ext cx="77057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Type Slide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9" r:id="rId1"/>
    <p:sldLayoutId id="2147484958" r:id="rId2"/>
    <p:sldLayoutId id="2147484959" r:id="rId3"/>
    <p:sldLayoutId id="2147484960" r:id="rId4"/>
    <p:sldLayoutId id="2147484961" r:id="rId5"/>
    <p:sldLayoutId id="2147484962" r:id="rId6"/>
    <p:sldLayoutId id="2147484963" r:id="rId7"/>
    <p:sldLayoutId id="2147484964" r:id="rId8"/>
    <p:sldLayoutId id="2147484965" r:id="rId9"/>
    <p:sldLayoutId id="2147484966" r:id="rId10"/>
    <p:sldLayoutId id="2147484967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Times New Roman" pitchFamily="18" charset="0"/>
          <a:ea typeface="굴림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Times New Roman" pitchFamily="18" charset="0"/>
          <a:ea typeface="굴림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Times New Roman" pitchFamily="18" charset="0"/>
          <a:ea typeface="굴림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Times New Roman" pitchFamily="18" charset="0"/>
          <a:ea typeface="굴림" charset="-127"/>
        </a:defRPr>
      </a:lvl5pPr>
      <a:lvl6pPr marL="457108" algn="l" rtl="0" fontAlgn="base" latinLnBrk="1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Times New Roman" pitchFamily="18" charset="0"/>
          <a:ea typeface="굴림" charset="-127"/>
        </a:defRPr>
      </a:lvl6pPr>
      <a:lvl7pPr marL="914217" algn="l" rtl="0" fontAlgn="base" latinLnBrk="1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Times New Roman" pitchFamily="18" charset="0"/>
          <a:ea typeface="굴림" charset="-127"/>
        </a:defRPr>
      </a:lvl7pPr>
      <a:lvl8pPr marL="1371325" algn="l" rtl="0" fontAlgn="base" latinLnBrk="1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Times New Roman" pitchFamily="18" charset="0"/>
          <a:ea typeface="굴림" charset="-127"/>
        </a:defRPr>
      </a:lvl8pPr>
      <a:lvl9pPr marL="1828435" algn="l" rtl="0" fontAlgn="base" latinLnBrk="1">
        <a:spcBef>
          <a:spcPct val="0"/>
        </a:spcBef>
        <a:spcAft>
          <a:spcPct val="0"/>
        </a:spcAft>
        <a:defRPr kumimoji="1" sz="3000" b="1" i="1">
          <a:solidFill>
            <a:schemeClr val="bg1"/>
          </a:solidFill>
          <a:latin typeface="Times New Roman" pitchFamily="18" charset="0"/>
          <a:ea typeface="굴림" charset="-127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098" indent="-22855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206" indent="-22855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315" indent="-22855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423" indent="-22855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21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5" algn="l" defTabSz="91421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5" algn="l" defTabSz="91421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49E4DD96-EF23-4F98-A038-9F9858BB41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68" r:id="rId1"/>
    <p:sldLayoutId id="2147484969" r:id="rId2"/>
    <p:sldLayoutId id="2147484970" r:id="rId3"/>
    <p:sldLayoutId id="2147484971" r:id="rId4"/>
    <p:sldLayoutId id="2147484972" r:id="rId5"/>
    <p:sldLayoutId id="2147484973" r:id="rId6"/>
    <p:sldLayoutId id="2147484974" r:id="rId7"/>
    <p:sldLayoutId id="2147484975" r:id="rId8"/>
    <p:sldLayoutId id="2147484976" r:id="rId9"/>
    <p:sldLayoutId id="2147484977" r:id="rId10"/>
    <p:sldLayoutId id="2147484978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 txBox="1">
            <a:spLocks noGrp="1"/>
          </p:cNvSpPr>
          <p:nvPr>
            <p:ph type="ctrTitle"/>
          </p:nvPr>
        </p:nvSpPr>
        <p:spPr>
          <a:xfrm>
            <a:off x="1000125" y="2290763"/>
            <a:ext cx="7340600" cy="923925"/>
          </a:xfrm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5400" dirty="0" smtClean="0">
                <a:solidFill>
                  <a:schemeClr val="tx2">
                    <a:lumMod val="75000"/>
                  </a:schemeClr>
                </a:solidFill>
                <a:effectLst>
                  <a:outerShdw blurRad="266700" dist="152400" dir="2700000" algn="tl" rotWithShape="0">
                    <a:prstClr val="black">
                      <a:alpha val="95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지역별 화재진압작전도</a:t>
            </a:r>
            <a:endParaRPr lang="en-US" altLang="ko-KR" sz="5400" dirty="0">
              <a:solidFill>
                <a:schemeClr val="tx2">
                  <a:lumMod val="75000"/>
                </a:schemeClr>
              </a:solidFill>
              <a:effectLst>
                <a:outerShdw blurRad="266700" dist="152400" dir="2700000" algn="tl" rotWithShape="0">
                  <a:prstClr val="black">
                    <a:alpha val="95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>
          <a:xfrm>
            <a:off x="1484313" y="5300663"/>
            <a:ext cx="6400800" cy="7667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o-KR" alt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266700" dist="152400" dir="2700000" algn="tl" rotWithShape="0">
                    <a:prstClr val="black">
                      <a:alpha val="95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양 천</a:t>
            </a:r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266700" dist="152400" dir="2700000" algn="tl" rotWithShape="0">
                    <a:prstClr val="black">
                      <a:alpha val="95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266700" dist="152400" dir="2700000" algn="tl" rotWithShape="0">
                    <a:prstClr val="black">
                      <a:alpha val="95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소 방 서</a:t>
            </a:r>
            <a:endParaRPr lang="ko-KR" altLang="en-US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692150"/>
            <a:ext cx="3096344" cy="769441"/>
          </a:xfrm>
          <a:prstGeom prst="rect">
            <a:avLst/>
          </a:prstGeom>
          <a:solidFill>
            <a:schemeClr val="bg1">
              <a:alpha val="42000"/>
            </a:schemeClr>
          </a:solidFill>
          <a:ln w="34925">
            <a:solidFill>
              <a:schemeClr val="accent1">
                <a:alpha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2400" b="1" dirty="0" smtClean="0">
                <a:latin typeface="+mj-ea"/>
                <a:ea typeface="+mj-ea"/>
              </a:rPr>
              <a:t>89-253 &lt;</a:t>
            </a:r>
            <a:r>
              <a:rPr lang="ko-KR" altLang="en-US" sz="2400" b="1" dirty="0" smtClean="0">
                <a:latin typeface="+mj-ea"/>
                <a:ea typeface="+mj-ea"/>
              </a:rPr>
              <a:t>약수시장</a:t>
            </a:r>
            <a:r>
              <a:rPr lang="en-US" altLang="ko-KR" sz="2400" b="1" dirty="0" smtClean="0">
                <a:latin typeface="+mj-ea"/>
                <a:ea typeface="+mj-ea"/>
              </a:rPr>
              <a:t>&gt;</a:t>
            </a:r>
            <a:endParaRPr lang="en-US" altLang="ko-KR" sz="2400" b="1" dirty="0">
              <a:latin typeface="+mj-ea"/>
              <a:ea typeface="+mj-ea"/>
            </a:endParaRPr>
          </a:p>
          <a:p>
            <a:pPr algn="ctr">
              <a:defRPr/>
            </a:pPr>
            <a:r>
              <a:rPr lang="en-US" altLang="ko-KR" sz="2000" b="1" dirty="0" smtClean="0">
                <a:latin typeface="+mj-ea"/>
                <a:ea typeface="+mj-ea"/>
              </a:rPr>
              <a:t>(</a:t>
            </a:r>
            <a:r>
              <a:rPr lang="ko-KR" altLang="en-US" sz="2000" b="1" dirty="0" smtClean="0">
                <a:solidFill>
                  <a:schemeClr val="dk1"/>
                </a:solidFill>
                <a:latin typeface="굴림체" pitchFamily="49" charset="-127"/>
                <a:ea typeface="굴림체" pitchFamily="49" charset="-127"/>
              </a:rPr>
              <a:t>양천구 </a:t>
            </a:r>
            <a:r>
              <a:rPr lang="ko-KR" altLang="en-US" sz="2000" b="1" dirty="0" err="1" smtClean="0">
                <a:solidFill>
                  <a:schemeClr val="dk1"/>
                </a:solidFill>
                <a:latin typeface="굴림체" pitchFamily="49" charset="-127"/>
                <a:ea typeface="굴림체" pitchFamily="49" charset="-127"/>
              </a:rPr>
              <a:t>지양로</a:t>
            </a:r>
            <a:r>
              <a:rPr lang="en-US" altLang="ko-KR" sz="2000" b="1" dirty="0" smtClean="0">
                <a:solidFill>
                  <a:schemeClr val="dk1"/>
                </a:solidFill>
                <a:latin typeface="굴림체" pitchFamily="49" charset="-127"/>
                <a:ea typeface="굴림체" pitchFamily="49" charset="-127"/>
              </a:rPr>
              <a:t>10</a:t>
            </a:r>
            <a:r>
              <a:rPr lang="ko-KR" altLang="en-US" sz="2000" b="1" dirty="0" smtClean="0">
                <a:solidFill>
                  <a:schemeClr val="dk1"/>
                </a:solidFill>
                <a:latin typeface="굴림체" pitchFamily="49" charset="-127"/>
                <a:ea typeface="굴림체" pitchFamily="49" charset="-127"/>
              </a:rPr>
              <a:t>길 일대</a:t>
            </a:r>
            <a:r>
              <a:rPr lang="en-US" altLang="ko-KR" sz="2000" b="1" dirty="0" smtClean="0">
                <a:latin typeface="+mj-ea"/>
                <a:ea typeface="+mj-ea"/>
              </a:rPr>
              <a:t>)</a:t>
            </a:r>
            <a:endParaRPr lang="ko-KR" altLang="en-US" sz="20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27384"/>
            <a:ext cx="9144000" cy="7920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ko-KR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&lt;</a:t>
            </a:r>
            <a:r>
              <a:rPr kumimoji="0" lang="ko-KR" altLang="en-US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지역전경</a:t>
            </a:r>
            <a:r>
              <a:rPr kumimoji="0" lang="en-US" altLang="ko-KR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-1&gt;</a:t>
            </a:r>
            <a:endParaRPr kumimoji="0" lang="ko-KR" altLang="en-US" sz="3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8" name="그림 7" descr="약수전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44000" cy="6093296"/>
          </a:xfrm>
          <a:prstGeom prst="rect">
            <a:avLst/>
          </a:prstGeom>
        </p:spPr>
      </p:pic>
      <p:sp>
        <p:nvSpPr>
          <p:cNvPr id="9" name="모서리가 둥근 사각형 설명선 8"/>
          <p:cNvSpPr/>
          <p:nvPr/>
        </p:nvSpPr>
        <p:spPr>
          <a:xfrm>
            <a:off x="3347864" y="4077072"/>
            <a:ext cx="1296144" cy="648072"/>
          </a:xfrm>
          <a:prstGeom prst="wedgeRoundRectCallout">
            <a:avLst>
              <a:gd name="adj1" fmla="val 51140"/>
              <a:gd name="adj2" fmla="val 1506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C00000"/>
                </a:solidFill>
              </a:rPr>
              <a:t>약수시장</a:t>
            </a:r>
            <a:endParaRPr lang="ko-KR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27384"/>
            <a:ext cx="9144000" cy="7920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ko-KR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&lt;</a:t>
            </a:r>
            <a:r>
              <a:rPr kumimoji="0" lang="ko-KR" altLang="en-US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지역전경</a:t>
            </a:r>
            <a:r>
              <a:rPr kumimoji="0" lang="en-US" altLang="ko-KR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-2&gt;</a:t>
            </a:r>
            <a:endParaRPr kumimoji="0" lang="ko-KR" altLang="en-US" sz="3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8195" name="_x212052488" descr="EMB0000178454b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제목 1"/>
          <p:cNvSpPr>
            <a:spLocks noGrp="1"/>
          </p:cNvSpPr>
          <p:nvPr>
            <p:ph type="title"/>
          </p:nvPr>
        </p:nvSpPr>
        <p:spPr>
          <a:xfrm>
            <a:off x="0" y="-1588"/>
            <a:ext cx="9144000" cy="649288"/>
          </a:xfrm>
          <a:solidFill>
            <a:schemeClr val="tx2">
              <a:lumMod val="60000"/>
              <a:lumOff val="40000"/>
            </a:schemeClr>
          </a:solidFill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지역 현황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32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95536" y="764704"/>
          <a:ext cx="8208912" cy="6028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595"/>
                <a:gridCol w="6574317"/>
              </a:tblGrid>
              <a:tr h="3964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항  목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내              용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위     치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양천구 </a:t>
                      </a:r>
                      <a:r>
                        <a:rPr lang="ko-KR" altLang="en-US" sz="1400" b="0" i="0" kern="1200" dirty="0" err="1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지양로</a:t>
                      </a:r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</a:t>
                      </a:r>
                      <a:r>
                        <a:rPr lang="en-US" altLang="ko-KR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10</a:t>
                      </a:r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길 일대</a:t>
                      </a:r>
                      <a:r>
                        <a:rPr lang="en-US" altLang="ko-KR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(</a:t>
                      </a:r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신월동 </a:t>
                      </a:r>
                      <a:r>
                        <a:rPr lang="en-US" altLang="ko-KR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921-9</a:t>
                      </a:r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번지 일대</a:t>
                      </a:r>
                      <a:r>
                        <a:rPr lang="en-US" altLang="ko-KR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0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지역면적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1,152</a:t>
                      </a:r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㎡ </a:t>
                      </a:r>
                      <a:r>
                        <a:rPr lang="en-US" altLang="ko-KR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(</a:t>
                      </a:r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도로 폭 </a:t>
                      </a:r>
                      <a:r>
                        <a:rPr lang="en-US" altLang="ko-KR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8M,</a:t>
                      </a:r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시장길이 </a:t>
                      </a:r>
                      <a:r>
                        <a:rPr lang="en-US" altLang="ko-KR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144M)</a:t>
                      </a:r>
                      <a:endParaRPr lang="ko-KR" altLang="en-US" sz="14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94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건물 수 및</a:t>
                      </a:r>
                      <a:endParaRPr lang="en-US" altLang="ko-KR" sz="16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건물종류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err="1" smtClean="0">
                          <a:latin typeface="굴림체" pitchFamily="49" charset="-127"/>
                          <a:ea typeface="굴림체" pitchFamily="49" charset="-127"/>
                        </a:rPr>
                        <a:t>점포수</a:t>
                      </a:r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굴림체" pitchFamily="49" charset="-127"/>
                          <a:ea typeface="굴림체" pitchFamily="49" charset="-127"/>
                        </a:rPr>
                        <a:t>22</a:t>
                      </a:r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개소</a:t>
                      </a:r>
                      <a:r>
                        <a:rPr lang="en-US" altLang="ko-KR" sz="14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굴림체" pitchFamily="49" charset="-127"/>
                          <a:ea typeface="굴림체" pitchFamily="49" charset="-127"/>
                        </a:rPr>
                        <a:t>무등록</a:t>
                      </a:r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 시장</a:t>
                      </a:r>
                      <a:r>
                        <a:rPr lang="en-US" altLang="ko-KR" sz="14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4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9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지역특성</a:t>
                      </a:r>
                      <a:endParaRPr lang="en-US" altLang="ko-KR" sz="16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신월동 재래시장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약수시장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및 상가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지역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우성상가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으로 다수의 시민들이 이용하여 화재발생시 연소확대가 우려되며 내부 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차광막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및 이동식 좌판으로 화재진압 및 인명구조에 다소 어려움 예상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연소가 발생하면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화재하중이 높아 진화에 어려움이 있음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. 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94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위험시설 및 노유자시설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구역 내 위험물취급 없음</a:t>
                      </a:r>
                      <a:endParaRPr lang="ko-KR" altLang="en-US" sz="14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인구 구성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약 </a:t>
                      </a:r>
                      <a:r>
                        <a:rPr lang="en-US" altLang="ko-KR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80</a:t>
                      </a:r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명</a:t>
                      </a:r>
                      <a:endParaRPr lang="ko-KR" altLang="en-US" sz="1400" b="0" i="0" kern="1200" dirty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소방용수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소화전 </a:t>
                      </a:r>
                      <a:r>
                        <a:rPr lang="en-US" altLang="ko-KR" sz="1400" dirty="0" smtClean="0">
                          <a:latin typeface="굴림체" pitchFamily="49" charset="-127"/>
                          <a:ea typeface="굴림체" pitchFamily="49" charset="-127"/>
                        </a:rPr>
                        <a:t>8</a:t>
                      </a:r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차 출동대</a:t>
                      </a:r>
                      <a:endParaRPr lang="en-US" altLang="ko-KR" sz="16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신월</a:t>
                      </a:r>
                      <a:r>
                        <a:rPr lang="en-US" altLang="ko-KR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(3</a:t>
                      </a:r>
                      <a:r>
                        <a:rPr lang="ko-KR" altLang="en-US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분</a:t>
                      </a:r>
                      <a:r>
                        <a:rPr lang="en-US" altLang="ko-KR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),</a:t>
                      </a:r>
                      <a:r>
                        <a:rPr lang="ko-KR" altLang="en-US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신정</a:t>
                      </a:r>
                      <a:r>
                        <a:rPr lang="en-US" altLang="ko-KR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(4</a:t>
                      </a:r>
                      <a:r>
                        <a:rPr lang="ko-KR" altLang="en-US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분</a:t>
                      </a:r>
                      <a:r>
                        <a:rPr lang="en-US" altLang="ko-KR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),</a:t>
                      </a:r>
                      <a:r>
                        <a:rPr lang="ko-KR" altLang="en-US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양천 구조대</a:t>
                      </a:r>
                      <a:r>
                        <a:rPr lang="en-US" altLang="ko-KR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(5</a:t>
                      </a:r>
                      <a:r>
                        <a:rPr lang="ko-KR" altLang="en-US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분</a:t>
                      </a:r>
                      <a:r>
                        <a:rPr lang="en-US" altLang="ko-KR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),</a:t>
                      </a:r>
                      <a:r>
                        <a:rPr lang="ko-KR" altLang="en-US" sz="1400" b="0" dirty="0" err="1" smtClean="0">
                          <a:latin typeface="굴림체" pitchFamily="49" charset="-127"/>
                          <a:ea typeface="굴림체" pitchFamily="49" charset="-127"/>
                        </a:rPr>
                        <a:t>신트리</a:t>
                      </a:r>
                      <a:r>
                        <a:rPr lang="en-US" altLang="ko-KR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(5</a:t>
                      </a:r>
                      <a:r>
                        <a:rPr lang="ko-KR" altLang="en-US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분</a:t>
                      </a:r>
                      <a:r>
                        <a:rPr lang="en-US" altLang="ko-KR" sz="1400" b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400" b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의용소방대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06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유관기관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전기회사</a:t>
                      </a:r>
                      <a:r>
                        <a:rPr lang="en-US" altLang="ko-KR" sz="1400" dirty="0" smtClean="0">
                          <a:latin typeface="굴림체" pitchFamily="49" charset="-127"/>
                          <a:ea typeface="굴림체" pitchFamily="49" charset="-127"/>
                        </a:rPr>
                        <a:t>-</a:t>
                      </a:r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한전 강서지사</a:t>
                      </a:r>
                      <a:r>
                        <a:rPr lang="en-US" altLang="ko-KR" sz="1400" dirty="0" smtClean="0">
                          <a:latin typeface="굴림체" pitchFamily="49" charset="-127"/>
                          <a:ea typeface="굴림체" pitchFamily="49" charset="-127"/>
                        </a:rPr>
                        <a:t>(02-2640-2251),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가스회사</a:t>
                      </a:r>
                      <a:r>
                        <a:rPr lang="en-US" altLang="ko-KR" sz="1400" dirty="0" smtClean="0">
                          <a:latin typeface="굴림체" pitchFamily="49" charset="-127"/>
                          <a:ea typeface="굴림체" pitchFamily="49" charset="-127"/>
                        </a:rPr>
                        <a:t>-</a:t>
                      </a:r>
                      <a:r>
                        <a:rPr lang="ko-KR" altLang="en-US" sz="1400" dirty="0" smtClean="0">
                          <a:latin typeface="굴림체" pitchFamily="49" charset="-127"/>
                          <a:ea typeface="굴림체" pitchFamily="49" charset="-127"/>
                        </a:rPr>
                        <a:t>강남도시가스</a:t>
                      </a:r>
                      <a:r>
                        <a:rPr lang="en-US" altLang="ko-KR" sz="1400" dirty="0" smtClean="0">
                          <a:latin typeface="굴림체" pitchFamily="49" charset="-127"/>
                          <a:ea typeface="굴림체" pitchFamily="49" charset="-127"/>
                        </a:rPr>
                        <a:t>(02-2680-4700)</a:t>
                      </a:r>
                      <a:endParaRPr lang="ko-KR" altLang="en-US" sz="14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98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특이사항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인접하여 우성상가 위치함</a:t>
                      </a:r>
                      <a:endParaRPr lang="ko-KR" altLang="en-US" sz="1400" b="0" i="0" kern="1200" dirty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1588"/>
            <a:ext cx="9144000" cy="6492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ko-KR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&lt;</a:t>
            </a:r>
            <a:r>
              <a:rPr kumimoji="0" lang="ko-KR" altLang="en-US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화재 진압상 문제점 및 진압대책</a:t>
            </a:r>
            <a:r>
              <a:rPr kumimoji="0" lang="en-US" altLang="ko-KR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&gt;</a:t>
            </a:r>
            <a:endParaRPr kumimoji="0" lang="ko-KR" altLang="en-US" sz="3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67544" y="764703"/>
          <a:ext cx="8280920" cy="5458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9131"/>
                <a:gridCol w="4211789"/>
              </a:tblGrid>
              <a:tr h="8473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문제점</a:t>
                      </a:r>
                      <a:endParaRPr lang="ko-KR" altLang="en-US" sz="2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진 압 대 책</a:t>
                      </a:r>
                      <a:endParaRPr lang="ko-KR" altLang="en-US" sz="2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0829"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r>
                        <a:rPr lang="ko-KR" altLang="en-US" sz="16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약수시장 중앙통행로 부분에 좌판과 </a:t>
                      </a:r>
                      <a:r>
                        <a:rPr lang="ko-KR" altLang="en-US" sz="1600" b="0" i="0" kern="1200" dirty="0" err="1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차양막이</a:t>
                      </a:r>
                      <a:r>
                        <a:rPr lang="ko-KR" altLang="en-US" sz="1600" b="0" i="0" kern="120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설치되어 있어 </a:t>
                      </a:r>
                      <a:r>
                        <a:rPr lang="ko-KR" altLang="en-US" sz="1600" b="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소방차 진입 곤란으로 초기진압에 어려움이 있음 </a:t>
                      </a:r>
                      <a:endParaRPr lang="ko-KR" altLang="en-US" sz="1600" b="0" i="0" kern="1200" dirty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지속적으로 순찰 및 소방통로확보 </a:t>
                      </a:r>
                      <a:r>
                        <a:rPr lang="ko-KR" altLang="en-US" sz="1600" b="0" dirty="0" err="1" smtClean="0">
                          <a:latin typeface="굴림체" pitchFamily="49" charset="-127"/>
                          <a:ea typeface="굴림체" pitchFamily="49" charset="-127"/>
                        </a:rPr>
                        <a:t>훈련및</a:t>
                      </a:r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 도상훈련을 통하여 </a:t>
                      </a:r>
                      <a:r>
                        <a:rPr lang="ko-KR" altLang="en-US" sz="1600" b="0" dirty="0" err="1" smtClean="0">
                          <a:latin typeface="굴림체" pitchFamily="49" charset="-127"/>
                          <a:ea typeface="굴림체" pitchFamily="49" charset="-127"/>
                        </a:rPr>
                        <a:t>장애되는</a:t>
                      </a:r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 요인을 사전에 제거하여 소방통로 확보함</a:t>
                      </a:r>
                      <a:endParaRPr lang="en-US" altLang="ko-KR" sz="1600" b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지역주민과 의용소방대원을 동원한 화재진압 훈련 실시</a:t>
                      </a:r>
                      <a:endParaRPr lang="ko-KR" altLang="en-US" sz="1600" b="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033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건물후면 진입로 협소</a:t>
                      </a:r>
                      <a:r>
                        <a:rPr lang="en-US" altLang="ko-KR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및 인근 점포 </a:t>
                      </a:r>
                      <a:r>
                        <a:rPr lang="ko-KR" altLang="en-US" sz="16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차광막</a:t>
                      </a:r>
                      <a:r>
                        <a:rPr lang="ko-KR" altLang="en-US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등으로 인해 소방차의 근접진입이 곤란함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지속적인 순찰 및 소방통로확보훈련을 실시하여 주</a:t>
                      </a:r>
                      <a:r>
                        <a:rPr lang="en-US" altLang="ko-KR" sz="16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정차 단속하고 주택가 인근 소화전 위치를 숙지하여 유사시 빠른 소화전 점유 및 비상소화장치</a:t>
                      </a:r>
                      <a:r>
                        <a:rPr lang="en-US" altLang="ko-KR" sz="1600" dirty="0" smtClean="0">
                          <a:latin typeface="굴림체" pitchFamily="49" charset="-127"/>
                          <a:ea typeface="굴림체" pitchFamily="49" charset="-127"/>
                        </a:rPr>
                        <a:t>9</a:t>
                      </a:r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호로 용수공급 도모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8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시장 건물 간격이 밀착되어 있고 </a:t>
                      </a:r>
                      <a:r>
                        <a:rPr lang="ko-KR" altLang="en-US" sz="1600" b="0" dirty="0" err="1" smtClean="0">
                          <a:latin typeface="굴림체" pitchFamily="49" charset="-127"/>
                          <a:ea typeface="굴림체" pitchFamily="49" charset="-127"/>
                        </a:rPr>
                        <a:t>차광막</a:t>
                      </a:r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latin typeface="굴림체" pitchFamily="49" charset="-127"/>
                          <a:ea typeface="굴림체" pitchFamily="49" charset="-127"/>
                        </a:rPr>
                        <a:t>천막등</a:t>
                      </a:r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 사용으로 </a:t>
                      </a:r>
                      <a:r>
                        <a:rPr lang="ko-KR" altLang="en-US" sz="1600" b="0" dirty="0" err="1" smtClean="0">
                          <a:latin typeface="굴림체" pitchFamily="49" charset="-127"/>
                          <a:ea typeface="굴림체" pitchFamily="49" charset="-127"/>
                        </a:rPr>
                        <a:t>옆점포</a:t>
                      </a:r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 및 상층으로 화재발생시 연소확대 위험 있음</a:t>
                      </a:r>
                      <a:endParaRPr lang="en-US" altLang="ko-KR" sz="1600" b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시장주민 및 건물관계자 초기 대응능력 강화를 위한 훈련 및 교육 반복실시 필요</a:t>
                      </a:r>
                      <a:r>
                        <a:rPr lang="en-US" altLang="ko-KR" sz="1600" b="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비상소화장치를 점유 및 활용 초기진압</a:t>
                      </a:r>
                      <a:endParaRPr lang="en-US" altLang="ko-KR" sz="1600" b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r>
                        <a:rPr lang="ko-KR" altLang="en-US" sz="1600" b="0" dirty="0" smtClean="0">
                          <a:latin typeface="굴림체" pitchFamily="49" charset="-127"/>
                          <a:ea typeface="굴림체" pitchFamily="49" charset="-127"/>
                        </a:rPr>
                        <a:t>훈련 주기적 실시</a:t>
                      </a:r>
                      <a:endParaRPr lang="ko-KR" altLang="en-US" sz="1600" b="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08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비교적 도로</a:t>
                      </a:r>
                      <a:r>
                        <a:rPr lang="en-US" altLang="ko-KR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6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지양로</a:t>
                      </a:r>
                      <a:r>
                        <a:rPr lang="en-US" altLang="ko-KR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r>
                        <a:rPr lang="ko-KR" altLang="en-US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는 넓으나 건물후면 소방차진입이 어렵고</a:t>
                      </a:r>
                      <a:r>
                        <a:rPr lang="en-US" altLang="ko-KR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전면 도로도 </a:t>
                      </a:r>
                      <a:r>
                        <a:rPr lang="en-US" altLang="ko-KR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r>
                        <a:rPr lang="ko-KR" altLang="en-US" sz="16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차선으로 추가 지원대 부서가 어려움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>
                          <a:latin typeface="굴림체" pitchFamily="49" charset="-127"/>
                          <a:ea typeface="굴림체" pitchFamily="49" charset="-127"/>
                        </a:rPr>
                        <a:t>후착대</a:t>
                      </a:r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dirty="0" err="1" smtClean="0">
                          <a:latin typeface="굴림체" pitchFamily="49" charset="-127"/>
                          <a:ea typeface="굴림체" pitchFamily="49" charset="-127"/>
                        </a:rPr>
                        <a:t>부서시</a:t>
                      </a:r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 지휘대에서 차량 부서 위치를 적절히 지시하여 진압작전이 용이하도록 지휘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그림 183" descr="약수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309319"/>
          </a:xfrm>
          <a:prstGeom prst="rect">
            <a:avLst/>
          </a:prstGeom>
        </p:spPr>
      </p:pic>
      <p:sp>
        <p:nvSpPr>
          <p:cNvPr id="255" name="제목 1"/>
          <p:cNvSpPr>
            <a:spLocks noGrp="1"/>
          </p:cNvSpPr>
          <p:nvPr>
            <p:ph type="title"/>
          </p:nvPr>
        </p:nvSpPr>
        <p:spPr>
          <a:xfrm>
            <a:off x="0" y="-1588"/>
            <a:ext cx="9144000" cy="550268"/>
          </a:xfrm>
          <a:solidFill>
            <a:schemeClr val="tx2">
              <a:lumMod val="60000"/>
              <a:lumOff val="40000"/>
            </a:schemeClr>
          </a:solidFill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출동대별 배치도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32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70" name="표 169"/>
          <p:cNvGraphicFramePr>
            <a:graphicFrameLocks noGrp="1"/>
          </p:cNvGraphicFramePr>
          <p:nvPr/>
        </p:nvGraphicFramePr>
        <p:xfrm>
          <a:off x="4860032" y="620688"/>
          <a:ext cx="1656184" cy="16580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98206"/>
                <a:gridCol w="957978"/>
              </a:tblGrid>
              <a:tr h="25052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FF"/>
                          </a:solidFill>
                          <a:latin typeface="굴림" pitchFamily="50" charset="-127"/>
                          <a:ea typeface="굴림" pitchFamily="50" charset="-127"/>
                        </a:rPr>
                        <a:t>신정대</a:t>
                      </a:r>
                      <a:endParaRPr lang="ko-KR" altLang="en-US" sz="1100" dirty="0">
                        <a:solidFill>
                          <a:srgbClr val="0000FF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345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주 임무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화재진압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345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출동거리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2.25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㎞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345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부서위치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latin typeface="굴림" pitchFamily="50" charset="-127"/>
                          <a:ea typeface="굴림" pitchFamily="50" charset="-127"/>
                        </a:rPr>
                        <a:t>약수시장 후면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345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화점거리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30m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345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호스연장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65mm 3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본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345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소방용수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33-21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2" name="폭발 2 191"/>
          <p:cNvSpPr/>
          <p:nvPr/>
        </p:nvSpPr>
        <p:spPr>
          <a:xfrm rot="3467045">
            <a:off x="4833504" y="4312863"/>
            <a:ext cx="532331" cy="571500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78" name="그룹 165"/>
          <p:cNvGrpSpPr>
            <a:grpSpLocks/>
          </p:cNvGrpSpPr>
          <p:nvPr/>
        </p:nvGrpSpPr>
        <p:grpSpPr bwMode="auto">
          <a:xfrm flipH="1">
            <a:off x="3851920" y="3501008"/>
            <a:ext cx="576064" cy="288032"/>
            <a:chOff x="1619672" y="2877254"/>
            <a:chExt cx="432048" cy="216024"/>
          </a:xfrm>
        </p:grpSpPr>
        <p:sp>
          <p:nvSpPr>
            <p:cNvPr id="279" name="Line 622"/>
            <p:cNvSpPr>
              <a:spLocks noChangeShapeType="1"/>
            </p:cNvSpPr>
            <p:nvPr/>
          </p:nvSpPr>
          <p:spPr bwMode="auto">
            <a:xfrm rot="10800000">
              <a:off x="1980257" y="2891620"/>
              <a:ext cx="0" cy="143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0" name="Rectangle 623"/>
            <p:cNvSpPr>
              <a:spLocks noChangeArrowheads="1"/>
            </p:cNvSpPr>
            <p:nvPr/>
          </p:nvSpPr>
          <p:spPr bwMode="auto">
            <a:xfrm rot="10800000" flipV="1">
              <a:off x="1634151" y="2905986"/>
              <a:ext cx="212988" cy="15643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1" name="Freeform 625"/>
            <p:cNvSpPr>
              <a:spLocks/>
            </p:cNvSpPr>
            <p:nvPr/>
          </p:nvSpPr>
          <p:spPr bwMode="auto">
            <a:xfrm rot="10800000" flipV="1">
              <a:off x="1948496" y="2877254"/>
              <a:ext cx="19150" cy="28732"/>
            </a:xfrm>
            <a:custGeom>
              <a:avLst/>
              <a:gdLst>
                <a:gd name="T0" fmla="*/ 0 w 35"/>
                <a:gd name="T1" fmla="*/ 2147483647 h 34"/>
                <a:gd name="T2" fmla="*/ 2147483647 w 35"/>
                <a:gd name="T3" fmla="*/ 0 h 34"/>
                <a:gd name="T4" fmla="*/ 2147483647 w 35"/>
                <a:gd name="T5" fmla="*/ 0 h 34"/>
                <a:gd name="T6" fmla="*/ 2147483647 w 35"/>
                <a:gd name="T7" fmla="*/ 2147483647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2" name="Freeform 626"/>
            <p:cNvSpPr>
              <a:spLocks/>
            </p:cNvSpPr>
            <p:nvPr/>
          </p:nvSpPr>
          <p:spPr bwMode="auto">
            <a:xfrm rot="10800000" flipH="1" flipV="1">
              <a:off x="1911596" y="2907582"/>
              <a:ext cx="126578" cy="152707"/>
            </a:xfrm>
            <a:custGeom>
              <a:avLst/>
              <a:gdLst>
                <a:gd name="T0" fmla="*/ 2147483647 w 271"/>
                <a:gd name="T1" fmla="*/ 0 h 287"/>
                <a:gd name="T2" fmla="*/ 2147483647 w 271"/>
                <a:gd name="T3" fmla="*/ 2147483647 h 287"/>
                <a:gd name="T4" fmla="*/ 2147483647 w 271"/>
                <a:gd name="T5" fmla="*/ 2147483647 h 287"/>
                <a:gd name="T6" fmla="*/ 0 w 271"/>
                <a:gd name="T7" fmla="*/ 2147483647 h 287"/>
                <a:gd name="T8" fmla="*/ 0 w 271"/>
                <a:gd name="T9" fmla="*/ 0 h 287"/>
                <a:gd name="T10" fmla="*/ 2147483647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3" name="Freeform 627"/>
            <p:cNvSpPr>
              <a:spLocks/>
            </p:cNvSpPr>
            <p:nvPr/>
          </p:nvSpPr>
          <p:spPr bwMode="auto">
            <a:xfrm rot="10800000" flipH="1" flipV="1">
              <a:off x="1964784" y="2912180"/>
              <a:ext cx="35565" cy="40101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84" name="Freeform 628"/>
            <p:cNvSpPr>
              <a:spLocks/>
            </p:cNvSpPr>
            <p:nvPr/>
          </p:nvSpPr>
          <p:spPr bwMode="auto">
            <a:xfrm rot="10800000" flipV="1">
              <a:off x="1952699" y="2907582"/>
              <a:ext cx="16815" cy="148982"/>
            </a:xfrm>
            <a:custGeom>
              <a:avLst/>
              <a:gdLst>
                <a:gd name="T0" fmla="*/ 2147483647 w 24"/>
                <a:gd name="T1" fmla="*/ 0 h 181"/>
                <a:gd name="T2" fmla="*/ 2147483647 w 24"/>
                <a:gd name="T3" fmla="*/ 2147483647 h 181"/>
                <a:gd name="T4" fmla="*/ 0 w 24"/>
                <a:gd name="T5" fmla="*/ 2147483647 h 181"/>
                <a:gd name="T6" fmla="*/ 0 w 24"/>
                <a:gd name="T7" fmla="*/ 2147483647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5" name="Rectangle 629"/>
            <p:cNvSpPr>
              <a:spLocks noChangeArrowheads="1"/>
            </p:cNvSpPr>
            <p:nvPr/>
          </p:nvSpPr>
          <p:spPr bwMode="auto">
            <a:xfrm rot="10800000" flipV="1">
              <a:off x="2017472" y="3023426"/>
              <a:ext cx="32930" cy="3751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86" name="Freeform 630"/>
            <p:cNvSpPr>
              <a:spLocks/>
            </p:cNvSpPr>
            <p:nvPr/>
          </p:nvSpPr>
          <p:spPr bwMode="auto">
            <a:xfrm rot="10800000" flipV="1">
              <a:off x="2000348" y="2913474"/>
              <a:ext cx="36882" cy="7243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87" name="Freeform 631"/>
            <p:cNvSpPr>
              <a:spLocks/>
            </p:cNvSpPr>
            <p:nvPr/>
          </p:nvSpPr>
          <p:spPr bwMode="auto">
            <a:xfrm rot="10800000" flipV="1">
              <a:off x="1917364" y="2913474"/>
              <a:ext cx="25027" cy="362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88" name="Line 632"/>
            <p:cNvSpPr>
              <a:spLocks noChangeShapeType="1"/>
            </p:cNvSpPr>
            <p:nvPr/>
          </p:nvSpPr>
          <p:spPr bwMode="auto">
            <a:xfrm rot="10800000" flipV="1">
              <a:off x="1998473" y="2959194"/>
              <a:ext cx="0" cy="99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9" name="Oval 633"/>
            <p:cNvSpPr>
              <a:spLocks noChangeArrowheads="1"/>
            </p:cNvSpPr>
            <p:nvPr/>
          </p:nvSpPr>
          <p:spPr bwMode="auto">
            <a:xfrm rot="10800000" flipV="1">
              <a:off x="1955969" y="3022512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0" name="Oval 634"/>
            <p:cNvSpPr>
              <a:spLocks noChangeArrowheads="1"/>
            </p:cNvSpPr>
            <p:nvPr/>
          </p:nvSpPr>
          <p:spPr bwMode="auto">
            <a:xfrm rot="10800000" flipV="1">
              <a:off x="1964376" y="3035813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1" name="Oval 635"/>
            <p:cNvSpPr>
              <a:spLocks noChangeArrowheads="1"/>
            </p:cNvSpPr>
            <p:nvPr/>
          </p:nvSpPr>
          <p:spPr bwMode="auto">
            <a:xfrm rot="10800000" flipV="1">
              <a:off x="1641158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2" name="Oval 636"/>
            <p:cNvSpPr>
              <a:spLocks noChangeArrowheads="1"/>
            </p:cNvSpPr>
            <p:nvPr/>
          </p:nvSpPr>
          <p:spPr bwMode="auto">
            <a:xfrm rot="10800000" flipV="1">
              <a:off x="1834061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3" name="Rectangle 642" descr="어두운 수직선"/>
            <p:cNvSpPr>
              <a:spLocks noChangeArrowheads="1"/>
            </p:cNvSpPr>
            <p:nvPr/>
          </p:nvSpPr>
          <p:spPr bwMode="auto">
            <a:xfrm rot="10800000" flipH="1" flipV="1">
              <a:off x="1619672" y="2978881"/>
              <a:ext cx="233072" cy="1809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4" name="Rectangle 644"/>
            <p:cNvSpPr>
              <a:spLocks noChangeArrowheads="1"/>
            </p:cNvSpPr>
            <p:nvPr/>
          </p:nvSpPr>
          <p:spPr bwMode="auto">
            <a:xfrm rot="10800000" flipH="1" flipV="1">
              <a:off x="1913465" y="3015594"/>
              <a:ext cx="58385" cy="58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5" name="Rectangle 645"/>
            <p:cNvSpPr>
              <a:spLocks noChangeArrowheads="1"/>
            </p:cNvSpPr>
            <p:nvPr/>
          </p:nvSpPr>
          <p:spPr bwMode="auto">
            <a:xfrm rot="10800000" flipH="1" flipV="1">
              <a:off x="1957837" y="2991651"/>
              <a:ext cx="21953" cy="4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6" name="Freeform 646"/>
            <p:cNvSpPr>
              <a:spLocks/>
            </p:cNvSpPr>
            <p:nvPr/>
          </p:nvSpPr>
          <p:spPr bwMode="auto">
            <a:xfrm rot="10800000" flipH="1" flipV="1">
              <a:off x="1686850" y="3019546"/>
              <a:ext cx="110646" cy="4139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97" name="Oval 647"/>
            <p:cNvSpPr>
              <a:spLocks noChangeArrowheads="1"/>
            </p:cNvSpPr>
            <p:nvPr/>
          </p:nvSpPr>
          <p:spPr bwMode="auto">
            <a:xfrm rot="10800000" flipV="1">
              <a:off x="1746717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8" name="Oval 648"/>
            <p:cNvSpPr>
              <a:spLocks noChangeArrowheads="1"/>
            </p:cNvSpPr>
            <p:nvPr/>
          </p:nvSpPr>
          <p:spPr bwMode="auto">
            <a:xfrm rot="10800000" flipV="1">
              <a:off x="1693003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9" name="Oval 649"/>
            <p:cNvSpPr>
              <a:spLocks noChangeArrowheads="1"/>
            </p:cNvSpPr>
            <p:nvPr/>
          </p:nvSpPr>
          <p:spPr bwMode="auto">
            <a:xfrm rot="10800000" flipV="1">
              <a:off x="1755125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0" name="Oval 650"/>
            <p:cNvSpPr>
              <a:spLocks noChangeArrowheads="1"/>
            </p:cNvSpPr>
            <p:nvPr/>
          </p:nvSpPr>
          <p:spPr bwMode="auto">
            <a:xfrm rot="10800000" flipV="1">
              <a:off x="1701411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1" name="Rectangle 652"/>
            <p:cNvSpPr>
              <a:spLocks noChangeArrowheads="1"/>
            </p:cNvSpPr>
            <p:nvPr/>
          </p:nvSpPr>
          <p:spPr bwMode="auto">
            <a:xfrm rot="10800000" flipH="1" flipV="1">
              <a:off x="1847139" y="2914500"/>
              <a:ext cx="63990" cy="14791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2" name="Line 653"/>
            <p:cNvSpPr>
              <a:spLocks noChangeShapeType="1"/>
            </p:cNvSpPr>
            <p:nvPr/>
          </p:nvSpPr>
          <p:spPr bwMode="auto">
            <a:xfrm rot="10800000" flipH="1" flipV="1">
              <a:off x="1634151" y="2996440"/>
              <a:ext cx="2129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3" name="Line 655"/>
            <p:cNvSpPr>
              <a:spLocks noChangeShapeType="1"/>
            </p:cNvSpPr>
            <p:nvPr/>
          </p:nvSpPr>
          <p:spPr bwMode="auto">
            <a:xfrm rot="10800000" flipH="1" flipV="1">
              <a:off x="1847139" y="3035813"/>
              <a:ext cx="644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4" name="Rectangle 624"/>
            <p:cNvSpPr>
              <a:spLocks noChangeArrowheads="1"/>
            </p:cNvSpPr>
            <p:nvPr/>
          </p:nvSpPr>
          <p:spPr bwMode="auto">
            <a:xfrm rot="10800000" flipV="1">
              <a:off x="1854146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5" name="Rectangle 656"/>
            <p:cNvSpPr>
              <a:spLocks noChangeArrowheads="1"/>
            </p:cNvSpPr>
            <p:nvPr/>
          </p:nvSpPr>
          <p:spPr bwMode="auto">
            <a:xfrm rot="10800000" flipV="1">
              <a:off x="1882170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6" name="Rectangle 657"/>
            <p:cNvSpPr>
              <a:spLocks noChangeArrowheads="1"/>
            </p:cNvSpPr>
            <p:nvPr/>
          </p:nvSpPr>
          <p:spPr bwMode="auto">
            <a:xfrm rot="10800000" flipV="1">
              <a:off x="1854146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7" name="Rectangle 658"/>
            <p:cNvSpPr>
              <a:spLocks noChangeArrowheads="1"/>
            </p:cNvSpPr>
            <p:nvPr/>
          </p:nvSpPr>
          <p:spPr bwMode="auto">
            <a:xfrm rot="10800000" flipV="1">
              <a:off x="1882170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8" name="Rectangle 659"/>
            <p:cNvSpPr>
              <a:spLocks noChangeArrowheads="1"/>
            </p:cNvSpPr>
            <p:nvPr/>
          </p:nvSpPr>
          <p:spPr bwMode="auto">
            <a:xfrm rot="10800000" flipV="1">
              <a:off x="1633684" y="2905986"/>
              <a:ext cx="212988" cy="72895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FFFFFF"/>
                </a:gs>
                <a:gs pos="100000">
                  <a:srgbClr val="FF00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9" name="Rectangle 643"/>
            <p:cNvSpPr>
              <a:spLocks noChangeArrowheads="1"/>
            </p:cNvSpPr>
            <p:nvPr/>
          </p:nvSpPr>
          <p:spPr bwMode="auto">
            <a:xfrm rot="10800000" flipH="1" flipV="1">
              <a:off x="1633684" y="2933122"/>
              <a:ext cx="213455" cy="250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0" name="Freeform 660"/>
            <p:cNvSpPr>
              <a:spLocks/>
            </p:cNvSpPr>
            <p:nvPr/>
          </p:nvSpPr>
          <p:spPr bwMode="auto">
            <a:xfrm rot="10800000" flipH="1" flipV="1">
              <a:off x="1999874" y="2929398"/>
              <a:ext cx="39235" cy="43098"/>
            </a:xfrm>
            <a:custGeom>
              <a:avLst/>
              <a:gdLst>
                <a:gd name="T0" fmla="*/ 2147483647 w 84"/>
                <a:gd name="T1" fmla="*/ 0 h 81"/>
                <a:gd name="T2" fmla="*/ 2147483647 w 84"/>
                <a:gd name="T3" fmla="*/ 0 h 81"/>
                <a:gd name="T4" fmla="*/ 2147483647 w 84"/>
                <a:gd name="T5" fmla="*/ 2147483647 h 81"/>
                <a:gd name="T6" fmla="*/ 0 w 84"/>
                <a:gd name="T7" fmla="*/ 2147483647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44" name="그룹 405"/>
          <p:cNvGrpSpPr>
            <a:grpSpLocks/>
          </p:cNvGrpSpPr>
          <p:nvPr/>
        </p:nvGrpSpPr>
        <p:grpSpPr bwMode="auto">
          <a:xfrm>
            <a:off x="4572000" y="5157192"/>
            <a:ext cx="642938" cy="261938"/>
            <a:chOff x="617240" y="397814"/>
            <a:chExt cx="642942" cy="261610"/>
          </a:xfrm>
        </p:grpSpPr>
        <p:sp>
          <p:nvSpPr>
            <p:cNvPr id="345" name="모서리가 둥근 직사각형 344"/>
            <p:cNvSpPr/>
            <p:nvPr/>
          </p:nvSpPr>
          <p:spPr>
            <a:xfrm>
              <a:off x="689248" y="397814"/>
              <a:ext cx="428628" cy="21404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46" name="TextBox 37"/>
            <p:cNvSpPr txBox="1">
              <a:spLocks noChangeArrowheads="1"/>
            </p:cNvSpPr>
            <p:nvPr/>
          </p:nvSpPr>
          <p:spPr bwMode="auto">
            <a:xfrm>
              <a:off x="617240" y="397814"/>
              <a:ext cx="6429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 dirty="0" err="1" smtClean="0">
                  <a:latin typeface="HY헤드라인M" pitchFamily="18" charset="-127"/>
                  <a:ea typeface="HY헤드라인M" pitchFamily="18" charset="-127"/>
                </a:rPr>
                <a:t>신월대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47" name="그룹 458"/>
          <p:cNvGrpSpPr>
            <a:grpSpLocks/>
          </p:cNvGrpSpPr>
          <p:nvPr/>
        </p:nvGrpSpPr>
        <p:grpSpPr bwMode="auto">
          <a:xfrm>
            <a:off x="3563888" y="3212976"/>
            <a:ext cx="1728191" cy="261610"/>
            <a:chOff x="4572573" y="-111178"/>
            <a:chExt cx="907307" cy="312696"/>
          </a:xfrm>
        </p:grpSpPr>
        <p:sp>
          <p:nvSpPr>
            <p:cNvPr id="348" name="모서리가 둥근 직사각형 347"/>
            <p:cNvSpPr/>
            <p:nvPr/>
          </p:nvSpPr>
          <p:spPr>
            <a:xfrm>
              <a:off x="4716587" y="-111178"/>
              <a:ext cx="288035" cy="25820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49" name="TextBox 37"/>
            <p:cNvSpPr txBox="1">
              <a:spLocks noChangeArrowheads="1"/>
            </p:cNvSpPr>
            <p:nvPr/>
          </p:nvSpPr>
          <p:spPr bwMode="auto">
            <a:xfrm>
              <a:off x="4572573" y="-111178"/>
              <a:ext cx="907307" cy="312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1100" dirty="0" smtClean="0"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100" dirty="0" err="1" smtClean="0">
                  <a:latin typeface="HY헤드라인M" pitchFamily="18" charset="-127"/>
                  <a:ea typeface="HY헤드라인M" pitchFamily="18" charset="-127"/>
                </a:rPr>
                <a:t>신트리대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51" name="그룹 412"/>
          <p:cNvGrpSpPr>
            <a:grpSpLocks/>
          </p:cNvGrpSpPr>
          <p:nvPr/>
        </p:nvGrpSpPr>
        <p:grpSpPr bwMode="auto">
          <a:xfrm>
            <a:off x="3635896" y="4869160"/>
            <a:ext cx="642938" cy="261938"/>
            <a:chOff x="8600554" y="1981941"/>
            <a:chExt cx="642942" cy="261611"/>
          </a:xfrm>
        </p:grpSpPr>
        <p:sp>
          <p:nvSpPr>
            <p:cNvPr id="352" name="모서리가 둥근 직사각형 351"/>
            <p:cNvSpPr/>
            <p:nvPr/>
          </p:nvSpPr>
          <p:spPr>
            <a:xfrm>
              <a:off x="8672561" y="1981941"/>
              <a:ext cx="428628" cy="21404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53" name="TextBox 37"/>
            <p:cNvSpPr txBox="1">
              <a:spLocks noChangeArrowheads="1"/>
            </p:cNvSpPr>
            <p:nvPr/>
          </p:nvSpPr>
          <p:spPr bwMode="auto">
            <a:xfrm>
              <a:off x="8600554" y="1981942"/>
              <a:ext cx="6429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 dirty="0" err="1">
                  <a:latin typeface="HY헤드라인M" pitchFamily="18" charset="-127"/>
                  <a:ea typeface="HY헤드라인M" pitchFamily="18" charset="-127"/>
                </a:rPr>
                <a:t>지휘차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aphicFrame>
        <p:nvGraphicFramePr>
          <p:cNvPr id="145" name="표 144"/>
          <p:cNvGraphicFramePr>
            <a:graphicFrameLocks noGrp="1"/>
          </p:cNvGraphicFramePr>
          <p:nvPr/>
        </p:nvGraphicFramePr>
        <p:xfrm>
          <a:off x="1547664" y="5157192"/>
          <a:ext cx="1598359" cy="16012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55467"/>
                <a:gridCol w="942892"/>
              </a:tblGrid>
              <a:tr h="11314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신월대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주 임무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화재진압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출동거리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1.58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㎞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부서위치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굴림" pitchFamily="50" charset="-127"/>
                          <a:ea typeface="굴림" pitchFamily="50" charset="-127"/>
                        </a:rPr>
                        <a:t>약수시장 전면</a:t>
                      </a:r>
                      <a:endParaRPr lang="ko-KR" altLang="en-US" sz="8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화점거리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15m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호스연장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65mm 3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본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소방용수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33-12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5085184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068960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3789040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924944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5805264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6381328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916832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077072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7" name="표 186"/>
          <p:cNvGraphicFramePr>
            <a:graphicFrameLocks noGrp="1"/>
          </p:cNvGraphicFramePr>
          <p:nvPr/>
        </p:nvGraphicFramePr>
        <p:xfrm>
          <a:off x="7452320" y="5212096"/>
          <a:ext cx="1590714" cy="16012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52332"/>
                <a:gridCol w="938382"/>
              </a:tblGrid>
              <a:tr h="2548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FF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양천대</a:t>
                      </a:r>
                      <a:endParaRPr lang="ko-KR" altLang="en-US" sz="1200" dirty="0">
                        <a:solidFill>
                          <a:srgbClr val="FFFF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주 임무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연소저지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출동거리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3.8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㎞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부서위치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굴림" pitchFamily="50" charset="-127"/>
                          <a:ea typeface="굴림" pitchFamily="50" charset="-127"/>
                        </a:rPr>
                        <a:t>우성상가</a:t>
                      </a:r>
                      <a:endParaRPr lang="ko-KR" altLang="en-US" sz="8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화점거리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30 m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호스연장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65mm 4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본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소방용수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33-87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8" name="표 167"/>
          <p:cNvGraphicFramePr>
            <a:graphicFrameLocks noGrp="1"/>
          </p:cNvGraphicFramePr>
          <p:nvPr/>
        </p:nvGraphicFramePr>
        <p:xfrm>
          <a:off x="2843808" y="1196752"/>
          <a:ext cx="1593595" cy="15860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53513"/>
                <a:gridCol w="940082"/>
              </a:tblGrid>
              <a:tr h="15379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rgbClr val="FFC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신트리대</a:t>
                      </a:r>
                      <a:endParaRPr lang="ko-KR" altLang="en-US" sz="1100" dirty="0">
                        <a:solidFill>
                          <a:srgbClr val="FFC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주 임무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연소저지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출동거리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3.1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㎞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부서위치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 어린이공원</a:t>
                      </a:r>
                      <a:endParaRPr lang="ko-KR" altLang="en-US" sz="8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화점거리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30m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호스연장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65mm 3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본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itchFamily="50" charset="-127"/>
                          <a:ea typeface="굴림" pitchFamily="50" charset="-127"/>
                        </a:rPr>
                        <a:t>소방용수</a:t>
                      </a:r>
                      <a:endParaRPr lang="ko-KR" altLang="en-US" sz="1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itchFamily="50" charset="-127"/>
                          <a:ea typeface="굴림" pitchFamily="50" charset="-127"/>
                        </a:rPr>
                        <a:t>33-53</a:t>
                      </a:r>
                      <a:r>
                        <a:rPr lang="ko-KR" altLang="en-US" sz="1000" b="1" dirty="0" smtClean="0"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  <a:endParaRPr lang="ko-KR" altLang="en-US" sz="10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54" name="그룹 463"/>
          <p:cNvGrpSpPr>
            <a:grpSpLocks/>
          </p:cNvGrpSpPr>
          <p:nvPr/>
        </p:nvGrpSpPr>
        <p:grpSpPr bwMode="auto">
          <a:xfrm>
            <a:off x="6084168" y="2276872"/>
            <a:ext cx="642937" cy="261939"/>
            <a:chOff x="3929629" y="973160"/>
            <a:chExt cx="642942" cy="261612"/>
          </a:xfrm>
        </p:grpSpPr>
        <p:sp>
          <p:nvSpPr>
            <p:cNvPr id="355" name="모서리가 둥근 직사각형 354"/>
            <p:cNvSpPr/>
            <p:nvPr/>
          </p:nvSpPr>
          <p:spPr>
            <a:xfrm>
              <a:off x="4001637" y="973160"/>
              <a:ext cx="428628" cy="21404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56" name="TextBox 37"/>
            <p:cNvSpPr txBox="1">
              <a:spLocks noChangeArrowheads="1"/>
            </p:cNvSpPr>
            <p:nvPr/>
          </p:nvSpPr>
          <p:spPr bwMode="auto">
            <a:xfrm>
              <a:off x="3929629" y="973161"/>
              <a:ext cx="642942" cy="261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 dirty="0">
                  <a:latin typeface="HY헤드라인M" pitchFamily="18" charset="-127"/>
                  <a:ea typeface="HY헤드라인M" pitchFamily="18" charset="-127"/>
                </a:rPr>
                <a:t>신정대</a:t>
              </a:r>
            </a:p>
          </p:txBody>
        </p:sp>
      </p:grpSp>
      <p:grpSp>
        <p:nvGrpSpPr>
          <p:cNvPr id="244" name="그룹 165"/>
          <p:cNvGrpSpPr>
            <a:grpSpLocks/>
          </p:cNvGrpSpPr>
          <p:nvPr/>
        </p:nvGrpSpPr>
        <p:grpSpPr bwMode="auto">
          <a:xfrm flipH="1">
            <a:off x="6084168" y="2564907"/>
            <a:ext cx="504056" cy="360040"/>
            <a:chOff x="1619672" y="2877254"/>
            <a:chExt cx="432048" cy="216024"/>
          </a:xfrm>
        </p:grpSpPr>
        <p:sp>
          <p:nvSpPr>
            <p:cNvPr id="245" name="Line 622"/>
            <p:cNvSpPr>
              <a:spLocks noChangeShapeType="1"/>
            </p:cNvSpPr>
            <p:nvPr/>
          </p:nvSpPr>
          <p:spPr bwMode="auto">
            <a:xfrm rot="10800000">
              <a:off x="1980257" y="2891620"/>
              <a:ext cx="0" cy="143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6" name="Rectangle 623"/>
            <p:cNvSpPr>
              <a:spLocks noChangeArrowheads="1"/>
            </p:cNvSpPr>
            <p:nvPr/>
          </p:nvSpPr>
          <p:spPr bwMode="auto">
            <a:xfrm rot="10800000" flipV="1">
              <a:off x="1634151" y="2905986"/>
              <a:ext cx="212988" cy="15643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7" name="Freeform 625"/>
            <p:cNvSpPr>
              <a:spLocks/>
            </p:cNvSpPr>
            <p:nvPr/>
          </p:nvSpPr>
          <p:spPr bwMode="auto">
            <a:xfrm rot="10800000" flipV="1">
              <a:off x="1948496" y="2877254"/>
              <a:ext cx="19150" cy="28732"/>
            </a:xfrm>
            <a:custGeom>
              <a:avLst/>
              <a:gdLst>
                <a:gd name="T0" fmla="*/ 0 w 35"/>
                <a:gd name="T1" fmla="*/ 2147483647 h 34"/>
                <a:gd name="T2" fmla="*/ 2147483647 w 35"/>
                <a:gd name="T3" fmla="*/ 0 h 34"/>
                <a:gd name="T4" fmla="*/ 2147483647 w 35"/>
                <a:gd name="T5" fmla="*/ 0 h 34"/>
                <a:gd name="T6" fmla="*/ 2147483647 w 35"/>
                <a:gd name="T7" fmla="*/ 2147483647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8" name="Freeform 626"/>
            <p:cNvSpPr>
              <a:spLocks/>
            </p:cNvSpPr>
            <p:nvPr/>
          </p:nvSpPr>
          <p:spPr bwMode="auto">
            <a:xfrm rot="10800000" flipH="1" flipV="1">
              <a:off x="1911596" y="2907582"/>
              <a:ext cx="126578" cy="152707"/>
            </a:xfrm>
            <a:custGeom>
              <a:avLst/>
              <a:gdLst>
                <a:gd name="T0" fmla="*/ 2147483647 w 271"/>
                <a:gd name="T1" fmla="*/ 0 h 287"/>
                <a:gd name="T2" fmla="*/ 2147483647 w 271"/>
                <a:gd name="T3" fmla="*/ 2147483647 h 287"/>
                <a:gd name="T4" fmla="*/ 2147483647 w 271"/>
                <a:gd name="T5" fmla="*/ 2147483647 h 287"/>
                <a:gd name="T6" fmla="*/ 0 w 271"/>
                <a:gd name="T7" fmla="*/ 2147483647 h 287"/>
                <a:gd name="T8" fmla="*/ 0 w 271"/>
                <a:gd name="T9" fmla="*/ 0 h 287"/>
                <a:gd name="T10" fmla="*/ 2147483647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9" name="Freeform 627"/>
            <p:cNvSpPr>
              <a:spLocks/>
            </p:cNvSpPr>
            <p:nvPr/>
          </p:nvSpPr>
          <p:spPr bwMode="auto">
            <a:xfrm rot="10800000" flipH="1" flipV="1">
              <a:off x="1964784" y="2912180"/>
              <a:ext cx="35565" cy="40101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50" name="Freeform 628"/>
            <p:cNvSpPr>
              <a:spLocks/>
            </p:cNvSpPr>
            <p:nvPr/>
          </p:nvSpPr>
          <p:spPr bwMode="auto">
            <a:xfrm rot="10800000" flipV="1">
              <a:off x="1952699" y="2907582"/>
              <a:ext cx="16815" cy="148982"/>
            </a:xfrm>
            <a:custGeom>
              <a:avLst/>
              <a:gdLst>
                <a:gd name="T0" fmla="*/ 2147483647 w 24"/>
                <a:gd name="T1" fmla="*/ 0 h 181"/>
                <a:gd name="T2" fmla="*/ 2147483647 w 24"/>
                <a:gd name="T3" fmla="*/ 2147483647 h 181"/>
                <a:gd name="T4" fmla="*/ 0 w 24"/>
                <a:gd name="T5" fmla="*/ 2147483647 h 181"/>
                <a:gd name="T6" fmla="*/ 0 w 24"/>
                <a:gd name="T7" fmla="*/ 2147483647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1" name="Rectangle 629"/>
            <p:cNvSpPr>
              <a:spLocks noChangeArrowheads="1"/>
            </p:cNvSpPr>
            <p:nvPr/>
          </p:nvSpPr>
          <p:spPr bwMode="auto">
            <a:xfrm rot="10800000" flipV="1">
              <a:off x="2017472" y="3023426"/>
              <a:ext cx="32930" cy="3751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52" name="Freeform 630"/>
            <p:cNvSpPr>
              <a:spLocks/>
            </p:cNvSpPr>
            <p:nvPr/>
          </p:nvSpPr>
          <p:spPr bwMode="auto">
            <a:xfrm rot="10800000" flipV="1">
              <a:off x="2000348" y="2913474"/>
              <a:ext cx="36882" cy="7243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53" name="Freeform 631"/>
            <p:cNvSpPr>
              <a:spLocks/>
            </p:cNvSpPr>
            <p:nvPr/>
          </p:nvSpPr>
          <p:spPr bwMode="auto">
            <a:xfrm rot="10800000" flipV="1">
              <a:off x="1917364" y="2913474"/>
              <a:ext cx="25027" cy="362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54" name="Line 632"/>
            <p:cNvSpPr>
              <a:spLocks noChangeShapeType="1"/>
            </p:cNvSpPr>
            <p:nvPr/>
          </p:nvSpPr>
          <p:spPr bwMode="auto">
            <a:xfrm rot="10800000" flipV="1">
              <a:off x="1998473" y="2959194"/>
              <a:ext cx="0" cy="99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6" name="Oval 633"/>
            <p:cNvSpPr>
              <a:spLocks noChangeArrowheads="1"/>
            </p:cNvSpPr>
            <p:nvPr/>
          </p:nvSpPr>
          <p:spPr bwMode="auto">
            <a:xfrm rot="10800000" flipV="1">
              <a:off x="1955969" y="3022512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" name="Oval 634"/>
            <p:cNvSpPr>
              <a:spLocks noChangeArrowheads="1"/>
            </p:cNvSpPr>
            <p:nvPr/>
          </p:nvSpPr>
          <p:spPr bwMode="auto">
            <a:xfrm rot="10800000" flipV="1">
              <a:off x="1964376" y="3035813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8" name="Oval 635"/>
            <p:cNvSpPr>
              <a:spLocks noChangeArrowheads="1"/>
            </p:cNvSpPr>
            <p:nvPr/>
          </p:nvSpPr>
          <p:spPr bwMode="auto">
            <a:xfrm rot="10800000" flipV="1">
              <a:off x="1641158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9" name="Oval 636"/>
            <p:cNvSpPr>
              <a:spLocks noChangeArrowheads="1"/>
            </p:cNvSpPr>
            <p:nvPr/>
          </p:nvSpPr>
          <p:spPr bwMode="auto">
            <a:xfrm rot="10800000" flipV="1">
              <a:off x="1834061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0" name="Rectangle 642" descr="어두운 수직선"/>
            <p:cNvSpPr>
              <a:spLocks noChangeArrowheads="1"/>
            </p:cNvSpPr>
            <p:nvPr/>
          </p:nvSpPr>
          <p:spPr bwMode="auto">
            <a:xfrm rot="10800000" flipH="1" flipV="1">
              <a:off x="1619672" y="2978881"/>
              <a:ext cx="233072" cy="1809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1" name="Rectangle 644"/>
            <p:cNvSpPr>
              <a:spLocks noChangeArrowheads="1"/>
            </p:cNvSpPr>
            <p:nvPr/>
          </p:nvSpPr>
          <p:spPr bwMode="auto">
            <a:xfrm rot="10800000" flipH="1" flipV="1">
              <a:off x="1913465" y="3015594"/>
              <a:ext cx="58385" cy="58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2" name="Rectangle 645"/>
            <p:cNvSpPr>
              <a:spLocks noChangeArrowheads="1"/>
            </p:cNvSpPr>
            <p:nvPr/>
          </p:nvSpPr>
          <p:spPr bwMode="auto">
            <a:xfrm rot="10800000" flipH="1" flipV="1">
              <a:off x="1957837" y="2991651"/>
              <a:ext cx="21953" cy="4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3" name="Freeform 646"/>
            <p:cNvSpPr>
              <a:spLocks/>
            </p:cNvSpPr>
            <p:nvPr/>
          </p:nvSpPr>
          <p:spPr bwMode="auto">
            <a:xfrm rot="10800000" flipH="1" flipV="1">
              <a:off x="1686850" y="3019546"/>
              <a:ext cx="110646" cy="4139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64" name="Oval 647"/>
            <p:cNvSpPr>
              <a:spLocks noChangeArrowheads="1"/>
            </p:cNvSpPr>
            <p:nvPr/>
          </p:nvSpPr>
          <p:spPr bwMode="auto">
            <a:xfrm rot="10800000" flipV="1">
              <a:off x="1746717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5" name="Oval 648"/>
            <p:cNvSpPr>
              <a:spLocks noChangeArrowheads="1"/>
            </p:cNvSpPr>
            <p:nvPr/>
          </p:nvSpPr>
          <p:spPr bwMode="auto">
            <a:xfrm rot="10800000" flipV="1">
              <a:off x="1693003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" name="Oval 649"/>
            <p:cNvSpPr>
              <a:spLocks noChangeArrowheads="1"/>
            </p:cNvSpPr>
            <p:nvPr/>
          </p:nvSpPr>
          <p:spPr bwMode="auto">
            <a:xfrm rot="10800000" flipV="1">
              <a:off x="1755125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7" name="Oval 650"/>
            <p:cNvSpPr>
              <a:spLocks noChangeArrowheads="1"/>
            </p:cNvSpPr>
            <p:nvPr/>
          </p:nvSpPr>
          <p:spPr bwMode="auto">
            <a:xfrm rot="10800000" flipV="1">
              <a:off x="1701411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8" name="Rectangle 652"/>
            <p:cNvSpPr>
              <a:spLocks noChangeArrowheads="1"/>
            </p:cNvSpPr>
            <p:nvPr/>
          </p:nvSpPr>
          <p:spPr bwMode="auto">
            <a:xfrm rot="10800000" flipH="1" flipV="1">
              <a:off x="1847139" y="2914500"/>
              <a:ext cx="63990" cy="14791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9" name="Line 653"/>
            <p:cNvSpPr>
              <a:spLocks noChangeShapeType="1"/>
            </p:cNvSpPr>
            <p:nvPr/>
          </p:nvSpPr>
          <p:spPr bwMode="auto">
            <a:xfrm rot="10800000" flipH="1" flipV="1">
              <a:off x="1634151" y="2996440"/>
              <a:ext cx="2129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0" name="Line 655"/>
            <p:cNvSpPr>
              <a:spLocks noChangeShapeType="1"/>
            </p:cNvSpPr>
            <p:nvPr/>
          </p:nvSpPr>
          <p:spPr bwMode="auto">
            <a:xfrm rot="10800000" flipH="1" flipV="1">
              <a:off x="1847139" y="3035813"/>
              <a:ext cx="644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1" name="Rectangle 624"/>
            <p:cNvSpPr>
              <a:spLocks noChangeArrowheads="1"/>
            </p:cNvSpPr>
            <p:nvPr/>
          </p:nvSpPr>
          <p:spPr bwMode="auto">
            <a:xfrm rot="10800000" flipV="1">
              <a:off x="1854146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2" name="Rectangle 656"/>
            <p:cNvSpPr>
              <a:spLocks noChangeArrowheads="1"/>
            </p:cNvSpPr>
            <p:nvPr/>
          </p:nvSpPr>
          <p:spPr bwMode="auto">
            <a:xfrm rot="10800000" flipV="1">
              <a:off x="1882170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3" name="Rectangle 657"/>
            <p:cNvSpPr>
              <a:spLocks noChangeArrowheads="1"/>
            </p:cNvSpPr>
            <p:nvPr/>
          </p:nvSpPr>
          <p:spPr bwMode="auto">
            <a:xfrm rot="10800000" flipV="1">
              <a:off x="1854146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4" name="Rectangle 658"/>
            <p:cNvSpPr>
              <a:spLocks noChangeArrowheads="1"/>
            </p:cNvSpPr>
            <p:nvPr/>
          </p:nvSpPr>
          <p:spPr bwMode="auto">
            <a:xfrm rot="10800000" flipV="1">
              <a:off x="1882170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5" name="Rectangle 659"/>
            <p:cNvSpPr>
              <a:spLocks noChangeArrowheads="1"/>
            </p:cNvSpPr>
            <p:nvPr/>
          </p:nvSpPr>
          <p:spPr bwMode="auto">
            <a:xfrm rot="10800000" flipV="1">
              <a:off x="1633684" y="2905986"/>
              <a:ext cx="212988" cy="72895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FFFFFF"/>
                </a:gs>
                <a:gs pos="100000">
                  <a:srgbClr val="FF00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6" name="Rectangle 643"/>
            <p:cNvSpPr>
              <a:spLocks noChangeArrowheads="1"/>
            </p:cNvSpPr>
            <p:nvPr/>
          </p:nvSpPr>
          <p:spPr bwMode="auto">
            <a:xfrm rot="10800000" flipH="1" flipV="1">
              <a:off x="1633684" y="2933122"/>
              <a:ext cx="213455" cy="250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7" name="Freeform 660"/>
            <p:cNvSpPr>
              <a:spLocks/>
            </p:cNvSpPr>
            <p:nvPr/>
          </p:nvSpPr>
          <p:spPr bwMode="auto">
            <a:xfrm rot="10800000" flipH="1" flipV="1">
              <a:off x="1999874" y="2929398"/>
              <a:ext cx="39235" cy="43098"/>
            </a:xfrm>
            <a:custGeom>
              <a:avLst/>
              <a:gdLst>
                <a:gd name="T0" fmla="*/ 2147483647 w 84"/>
                <a:gd name="T1" fmla="*/ 0 h 81"/>
                <a:gd name="T2" fmla="*/ 2147483647 w 84"/>
                <a:gd name="T3" fmla="*/ 0 h 81"/>
                <a:gd name="T4" fmla="*/ 2147483647 w 84"/>
                <a:gd name="T5" fmla="*/ 2147483647 h 81"/>
                <a:gd name="T6" fmla="*/ 0 w 84"/>
                <a:gd name="T7" fmla="*/ 2147483647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85" name="그룹 405"/>
          <p:cNvGrpSpPr>
            <a:grpSpLocks/>
          </p:cNvGrpSpPr>
          <p:nvPr/>
        </p:nvGrpSpPr>
        <p:grpSpPr bwMode="auto">
          <a:xfrm>
            <a:off x="6804248" y="4437112"/>
            <a:ext cx="642938" cy="261938"/>
            <a:chOff x="617240" y="397814"/>
            <a:chExt cx="642942" cy="261610"/>
          </a:xfrm>
        </p:grpSpPr>
        <p:sp>
          <p:nvSpPr>
            <p:cNvPr id="186" name="모서리가 둥근 직사각형 185"/>
            <p:cNvSpPr/>
            <p:nvPr/>
          </p:nvSpPr>
          <p:spPr>
            <a:xfrm>
              <a:off x="689248" y="397814"/>
              <a:ext cx="428628" cy="21404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8" name="TextBox 37"/>
            <p:cNvSpPr txBox="1">
              <a:spLocks noChangeArrowheads="1"/>
            </p:cNvSpPr>
            <p:nvPr/>
          </p:nvSpPr>
          <p:spPr bwMode="auto">
            <a:xfrm>
              <a:off x="617240" y="397814"/>
              <a:ext cx="6429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 dirty="0" err="1" smtClean="0">
                  <a:latin typeface="HY헤드라인M" pitchFamily="18" charset="-127"/>
                  <a:ea typeface="HY헤드라인M" pitchFamily="18" charset="-127"/>
                </a:rPr>
                <a:t>양천대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94" name="빗면 193"/>
          <p:cNvSpPr/>
          <p:nvPr/>
        </p:nvSpPr>
        <p:spPr bwMode="auto">
          <a:xfrm>
            <a:off x="5724128" y="2780928"/>
            <a:ext cx="260351" cy="263525"/>
          </a:xfrm>
          <a:prstGeom prst="bevel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900" b="1" dirty="0"/>
              <a:t>비</a:t>
            </a:r>
          </a:p>
        </p:txBody>
      </p:sp>
      <p:sp>
        <p:nvSpPr>
          <p:cNvPr id="198" name="자유형 197"/>
          <p:cNvSpPr/>
          <p:nvPr/>
        </p:nvSpPr>
        <p:spPr>
          <a:xfrm>
            <a:off x="4978400" y="5791200"/>
            <a:ext cx="979055" cy="1006764"/>
          </a:xfrm>
          <a:custGeom>
            <a:avLst/>
            <a:gdLst>
              <a:gd name="connsiteX0" fmla="*/ 979055 w 979055"/>
              <a:gd name="connsiteY0" fmla="*/ 1006764 h 1006764"/>
              <a:gd name="connsiteX1" fmla="*/ 840509 w 979055"/>
              <a:gd name="connsiteY1" fmla="*/ 535709 h 1006764"/>
              <a:gd name="connsiteX2" fmla="*/ 0 w 979055"/>
              <a:gd name="connsiteY2" fmla="*/ 0 h 10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9055" h="1006764">
                <a:moveTo>
                  <a:pt x="979055" y="1006764"/>
                </a:moveTo>
                <a:lnTo>
                  <a:pt x="840509" y="535709"/>
                </a:lnTo>
                <a:lnTo>
                  <a:pt x="0" y="0"/>
                </a:lnTo>
              </a:path>
            </a:pathLst>
          </a:custGeom>
          <a:ln w="50800">
            <a:solidFill>
              <a:srgbClr val="FF0000"/>
            </a:solidFill>
            <a:prstDash val="sysDash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9" name="자유형 198"/>
          <p:cNvSpPr/>
          <p:nvPr/>
        </p:nvSpPr>
        <p:spPr>
          <a:xfrm>
            <a:off x="6068291" y="2225964"/>
            <a:ext cx="2115127" cy="4581236"/>
          </a:xfrm>
          <a:custGeom>
            <a:avLst/>
            <a:gdLst>
              <a:gd name="connsiteX0" fmla="*/ 249382 w 2115127"/>
              <a:gd name="connsiteY0" fmla="*/ 4581236 h 4581236"/>
              <a:gd name="connsiteX1" fmla="*/ 0 w 2115127"/>
              <a:gd name="connsiteY1" fmla="*/ 3980872 h 4581236"/>
              <a:gd name="connsiteX2" fmla="*/ 2115127 w 2115127"/>
              <a:gd name="connsiteY2" fmla="*/ 1320800 h 4581236"/>
              <a:gd name="connsiteX3" fmla="*/ 1385454 w 2115127"/>
              <a:gd name="connsiteY3" fmla="*/ 0 h 4581236"/>
              <a:gd name="connsiteX4" fmla="*/ 951345 w 2115127"/>
              <a:gd name="connsiteY4" fmla="*/ 27709 h 4581236"/>
              <a:gd name="connsiteX5" fmla="*/ 581891 w 2115127"/>
              <a:gd name="connsiteY5" fmla="*/ 554181 h 458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127" h="4581236">
                <a:moveTo>
                  <a:pt x="249382" y="4581236"/>
                </a:moveTo>
                <a:lnTo>
                  <a:pt x="0" y="3980872"/>
                </a:lnTo>
                <a:lnTo>
                  <a:pt x="2115127" y="1320800"/>
                </a:lnTo>
                <a:lnTo>
                  <a:pt x="1385454" y="0"/>
                </a:lnTo>
                <a:lnTo>
                  <a:pt x="951345" y="27709"/>
                </a:lnTo>
                <a:lnTo>
                  <a:pt x="581891" y="554181"/>
                </a:lnTo>
              </a:path>
            </a:pathLst>
          </a:custGeom>
          <a:ln w="508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1" name="그룹 165"/>
          <p:cNvGrpSpPr>
            <a:grpSpLocks/>
          </p:cNvGrpSpPr>
          <p:nvPr/>
        </p:nvGrpSpPr>
        <p:grpSpPr bwMode="auto">
          <a:xfrm flipH="1">
            <a:off x="6804248" y="4725144"/>
            <a:ext cx="576064" cy="360040"/>
            <a:chOff x="1619672" y="2877254"/>
            <a:chExt cx="432048" cy="216024"/>
          </a:xfrm>
        </p:grpSpPr>
        <p:sp>
          <p:nvSpPr>
            <p:cNvPr id="312" name="Line 622"/>
            <p:cNvSpPr>
              <a:spLocks noChangeShapeType="1"/>
            </p:cNvSpPr>
            <p:nvPr/>
          </p:nvSpPr>
          <p:spPr bwMode="auto">
            <a:xfrm rot="10800000">
              <a:off x="1980257" y="2891620"/>
              <a:ext cx="0" cy="143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3" name="Rectangle 623"/>
            <p:cNvSpPr>
              <a:spLocks noChangeArrowheads="1"/>
            </p:cNvSpPr>
            <p:nvPr/>
          </p:nvSpPr>
          <p:spPr bwMode="auto">
            <a:xfrm rot="10800000" flipV="1">
              <a:off x="1634151" y="2905986"/>
              <a:ext cx="212988" cy="15643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4" name="Freeform 625"/>
            <p:cNvSpPr>
              <a:spLocks/>
            </p:cNvSpPr>
            <p:nvPr/>
          </p:nvSpPr>
          <p:spPr bwMode="auto">
            <a:xfrm rot="10800000" flipV="1">
              <a:off x="1948496" y="2877254"/>
              <a:ext cx="19150" cy="28732"/>
            </a:xfrm>
            <a:custGeom>
              <a:avLst/>
              <a:gdLst>
                <a:gd name="T0" fmla="*/ 0 w 35"/>
                <a:gd name="T1" fmla="*/ 2147483647 h 34"/>
                <a:gd name="T2" fmla="*/ 2147483647 w 35"/>
                <a:gd name="T3" fmla="*/ 0 h 34"/>
                <a:gd name="T4" fmla="*/ 2147483647 w 35"/>
                <a:gd name="T5" fmla="*/ 0 h 34"/>
                <a:gd name="T6" fmla="*/ 2147483647 w 35"/>
                <a:gd name="T7" fmla="*/ 2147483647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5" name="Freeform 626"/>
            <p:cNvSpPr>
              <a:spLocks/>
            </p:cNvSpPr>
            <p:nvPr/>
          </p:nvSpPr>
          <p:spPr bwMode="auto">
            <a:xfrm rot="10800000" flipH="1" flipV="1">
              <a:off x="1911596" y="2907582"/>
              <a:ext cx="126578" cy="152707"/>
            </a:xfrm>
            <a:custGeom>
              <a:avLst/>
              <a:gdLst>
                <a:gd name="T0" fmla="*/ 2147483647 w 271"/>
                <a:gd name="T1" fmla="*/ 0 h 287"/>
                <a:gd name="T2" fmla="*/ 2147483647 w 271"/>
                <a:gd name="T3" fmla="*/ 2147483647 h 287"/>
                <a:gd name="T4" fmla="*/ 2147483647 w 271"/>
                <a:gd name="T5" fmla="*/ 2147483647 h 287"/>
                <a:gd name="T6" fmla="*/ 0 w 271"/>
                <a:gd name="T7" fmla="*/ 2147483647 h 287"/>
                <a:gd name="T8" fmla="*/ 0 w 271"/>
                <a:gd name="T9" fmla="*/ 0 h 287"/>
                <a:gd name="T10" fmla="*/ 2147483647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6" name="Freeform 627"/>
            <p:cNvSpPr>
              <a:spLocks/>
            </p:cNvSpPr>
            <p:nvPr/>
          </p:nvSpPr>
          <p:spPr bwMode="auto">
            <a:xfrm rot="10800000" flipH="1" flipV="1">
              <a:off x="1964784" y="2912180"/>
              <a:ext cx="35565" cy="40101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17" name="Freeform 628"/>
            <p:cNvSpPr>
              <a:spLocks/>
            </p:cNvSpPr>
            <p:nvPr/>
          </p:nvSpPr>
          <p:spPr bwMode="auto">
            <a:xfrm rot="10800000" flipV="1">
              <a:off x="1952699" y="2907582"/>
              <a:ext cx="16815" cy="148982"/>
            </a:xfrm>
            <a:custGeom>
              <a:avLst/>
              <a:gdLst>
                <a:gd name="T0" fmla="*/ 2147483647 w 24"/>
                <a:gd name="T1" fmla="*/ 0 h 181"/>
                <a:gd name="T2" fmla="*/ 2147483647 w 24"/>
                <a:gd name="T3" fmla="*/ 2147483647 h 181"/>
                <a:gd name="T4" fmla="*/ 0 w 24"/>
                <a:gd name="T5" fmla="*/ 2147483647 h 181"/>
                <a:gd name="T6" fmla="*/ 0 w 24"/>
                <a:gd name="T7" fmla="*/ 2147483647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8" name="Rectangle 629"/>
            <p:cNvSpPr>
              <a:spLocks noChangeArrowheads="1"/>
            </p:cNvSpPr>
            <p:nvPr/>
          </p:nvSpPr>
          <p:spPr bwMode="auto">
            <a:xfrm rot="10800000" flipV="1">
              <a:off x="2017472" y="3023426"/>
              <a:ext cx="32930" cy="3751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19" name="Freeform 630"/>
            <p:cNvSpPr>
              <a:spLocks/>
            </p:cNvSpPr>
            <p:nvPr/>
          </p:nvSpPr>
          <p:spPr bwMode="auto">
            <a:xfrm rot="10800000" flipV="1">
              <a:off x="2000348" y="2913474"/>
              <a:ext cx="36882" cy="7243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20" name="Freeform 631"/>
            <p:cNvSpPr>
              <a:spLocks/>
            </p:cNvSpPr>
            <p:nvPr/>
          </p:nvSpPr>
          <p:spPr bwMode="auto">
            <a:xfrm rot="10800000" flipV="1">
              <a:off x="1917364" y="2913474"/>
              <a:ext cx="25027" cy="362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21" name="Line 632"/>
            <p:cNvSpPr>
              <a:spLocks noChangeShapeType="1"/>
            </p:cNvSpPr>
            <p:nvPr/>
          </p:nvSpPr>
          <p:spPr bwMode="auto">
            <a:xfrm rot="10800000" flipV="1">
              <a:off x="1998473" y="2959194"/>
              <a:ext cx="0" cy="99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2" name="Oval 633"/>
            <p:cNvSpPr>
              <a:spLocks noChangeArrowheads="1"/>
            </p:cNvSpPr>
            <p:nvPr/>
          </p:nvSpPr>
          <p:spPr bwMode="auto">
            <a:xfrm rot="10800000" flipV="1">
              <a:off x="1955969" y="3022512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3" name="Oval 634"/>
            <p:cNvSpPr>
              <a:spLocks noChangeArrowheads="1"/>
            </p:cNvSpPr>
            <p:nvPr/>
          </p:nvSpPr>
          <p:spPr bwMode="auto">
            <a:xfrm rot="10800000" flipV="1">
              <a:off x="1964376" y="3035813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4" name="Oval 635"/>
            <p:cNvSpPr>
              <a:spLocks noChangeArrowheads="1"/>
            </p:cNvSpPr>
            <p:nvPr/>
          </p:nvSpPr>
          <p:spPr bwMode="auto">
            <a:xfrm rot="10800000" flipV="1">
              <a:off x="1641158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5" name="Oval 636"/>
            <p:cNvSpPr>
              <a:spLocks noChangeArrowheads="1"/>
            </p:cNvSpPr>
            <p:nvPr/>
          </p:nvSpPr>
          <p:spPr bwMode="auto">
            <a:xfrm rot="10800000" flipV="1">
              <a:off x="1834061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6" name="Rectangle 642" descr="어두운 수직선"/>
            <p:cNvSpPr>
              <a:spLocks noChangeArrowheads="1"/>
            </p:cNvSpPr>
            <p:nvPr/>
          </p:nvSpPr>
          <p:spPr bwMode="auto">
            <a:xfrm rot="10800000" flipH="1" flipV="1">
              <a:off x="1619672" y="2978881"/>
              <a:ext cx="233072" cy="1809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" name="Rectangle 644"/>
            <p:cNvSpPr>
              <a:spLocks noChangeArrowheads="1"/>
            </p:cNvSpPr>
            <p:nvPr/>
          </p:nvSpPr>
          <p:spPr bwMode="auto">
            <a:xfrm rot="10800000" flipH="1" flipV="1">
              <a:off x="1913465" y="3015594"/>
              <a:ext cx="58385" cy="58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8" name="Rectangle 645"/>
            <p:cNvSpPr>
              <a:spLocks noChangeArrowheads="1"/>
            </p:cNvSpPr>
            <p:nvPr/>
          </p:nvSpPr>
          <p:spPr bwMode="auto">
            <a:xfrm rot="10800000" flipH="1" flipV="1">
              <a:off x="1957837" y="2991651"/>
              <a:ext cx="21953" cy="4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9" name="Freeform 646"/>
            <p:cNvSpPr>
              <a:spLocks/>
            </p:cNvSpPr>
            <p:nvPr/>
          </p:nvSpPr>
          <p:spPr bwMode="auto">
            <a:xfrm rot="10800000" flipH="1" flipV="1">
              <a:off x="1686850" y="3019546"/>
              <a:ext cx="110646" cy="4139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30" name="Oval 647"/>
            <p:cNvSpPr>
              <a:spLocks noChangeArrowheads="1"/>
            </p:cNvSpPr>
            <p:nvPr/>
          </p:nvSpPr>
          <p:spPr bwMode="auto">
            <a:xfrm rot="10800000" flipV="1">
              <a:off x="1746717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1" name="Oval 648"/>
            <p:cNvSpPr>
              <a:spLocks noChangeArrowheads="1"/>
            </p:cNvSpPr>
            <p:nvPr/>
          </p:nvSpPr>
          <p:spPr bwMode="auto">
            <a:xfrm rot="10800000" flipV="1">
              <a:off x="1693003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2" name="Oval 649"/>
            <p:cNvSpPr>
              <a:spLocks noChangeArrowheads="1"/>
            </p:cNvSpPr>
            <p:nvPr/>
          </p:nvSpPr>
          <p:spPr bwMode="auto">
            <a:xfrm rot="10800000" flipV="1">
              <a:off x="1755125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3" name="Oval 650"/>
            <p:cNvSpPr>
              <a:spLocks noChangeArrowheads="1"/>
            </p:cNvSpPr>
            <p:nvPr/>
          </p:nvSpPr>
          <p:spPr bwMode="auto">
            <a:xfrm rot="10800000" flipV="1">
              <a:off x="1701411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4" name="Rectangle 652"/>
            <p:cNvSpPr>
              <a:spLocks noChangeArrowheads="1"/>
            </p:cNvSpPr>
            <p:nvPr/>
          </p:nvSpPr>
          <p:spPr bwMode="auto">
            <a:xfrm rot="10800000" flipH="1" flipV="1">
              <a:off x="1847139" y="2914500"/>
              <a:ext cx="63990" cy="14791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5" name="Line 653"/>
            <p:cNvSpPr>
              <a:spLocks noChangeShapeType="1"/>
            </p:cNvSpPr>
            <p:nvPr/>
          </p:nvSpPr>
          <p:spPr bwMode="auto">
            <a:xfrm rot="10800000" flipH="1" flipV="1">
              <a:off x="1634151" y="2996440"/>
              <a:ext cx="2129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6" name="Line 655"/>
            <p:cNvSpPr>
              <a:spLocks noChangeShapeType="1"/>
            </p:cNvSpPr>
            <p:nvPr/>
          </p:nvSpPr>
          <p:spPr bwMode="auto">
            <a:xfrm rot="10800000" flipH="1" flipV="1">
              <a:off x="1847139" y="3035813"/>
              <a:ext cx="644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7" name="Rectangle 624"/>
            <p:cNvSpPr>
              <a:spLocks noChangeArrowheads="1"/>
            </p:cNvSpPr>
            <p:nvPr/>
          </p:nvSpPr>
          <p:spPr bwMode="auto">
            <a:xfrm rot="10800000" flipV="1">
              <a:off x="1854146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8" name="Rectangle 656"/>
            <p:cNvSpPr>
              <a:spLocks noChangeArrowheads="1"/>
            </p:cNvSpPr>
            <p:nvPr/>
          </p:nvSpPr>
          <p:spPr bwMode="auto">
            <a:xfrm rot="10800000" flipV="1">
              <a:off x="1882170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9" name="Rectangle 657"/>
            <p:cNvSpPr>
              <a:spLocks noChangeArrowheads="1"/>
            </p:cNvSpPr>
            <p:nvPr/>
          </p:nvSpPr>
          <p:spPr bwMode="auto">
            <a:xfrm rot="10800000" flipV="1">
              <a:off x="1854146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0" name="Rectangle 658"/>
            <p:cNvSpPr>
              <a:spLocks noChangeArrowheads="1"/>
            </p:cNvSpPr>
            <p:nvPr/>
          </p:nvSpPr>
          <p:spPr bwMode="auto">
            <a:xfrm rot="10800000" flipV="1">
              <a:off x="1882170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1" name="Rectangle 659"/>
            <p:cNvSpPr>
              <a:spLocks noChangeArrowheads="1"/>
            </p:cNvSpPr>
            <p:nvPr/>
          </p:nvSpPr>
          <p:spPr bwMode="auto">
            <a:xfrm rot="10800000" flipV="1">
              <a:off x="1633684" y="2905986"/>
              <a:ext cx="212988" cy="72895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FFFFFF"/>
                </a:gs>
                <a:gs pos="100000">
                  <a:srgbClr val="FF00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2" name="Rectangle 643"/>
            <p:cNvSpPr>
              <a:spLocks noChangeArrowheads="1"/>
            </p:cNvSpPr>
            <p:nvPr/>
          </p:nvSpPr>
          <p:spPr bwMode="auto">
            <a:xfrm rot="10800000" flipH="1" flipV="1">
              <a:off x="1633684" y="2933122"/>
              <a:ext cx="213455" cy="250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3" name="Freeform 660"/>
            <p:cNvSpPr>
              <a:spLocks/>
            </p:cNvSpPr>
            <p:nvPr/>
          </p:nvSpPr>
          <p:spPr bwMode="auto">
            <a:xfrm rot="10800000" flipH="1" flipV="1">
              <a:off x="1999874" y="2929398"/>
              <a:ext cx="39235" cy="43098"/>
            </a:xfrm>
            <a:custGeom>
              <a:avLst/>
              <a:gdLst>
                <a:gd name="T0" fmla="*/ 2147483647 w 84"/>
                <a:gd name="T1" fmla="*/ 0 h 81"/>
                <a:gd name="T2" fmla="*/ 2147483647 w 84"/>
                <a:gd name="T3" fmla="*/ 0 h 81"/>
                <a:gd name="T4" fmla="*/ 2147483647 w 84"/>
                <a:gd name="T5" fmla="*/ 2147483647 h 81"/>
                <a:gd name="T6" fmla="*/ 0 w 84"/>
                <a:gd name="T7" fmla="*/ 2147483647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1" name="자유형 200"/>
          <p:cNvSpPr/>
          <p:nvPr/>
        </p:nvSpPr>
        <p:spPr>
          <a:xfrm>
            <a:off x="5920509" y="5107709"/>
            <a:ext cx="868218" cy="1699491"/>
          </a:xfrm>
          <a:custGeom>
            <a:avLst/>
            <a:gdLst>
              <a:gd name="connsiteX0" fmla="*/ 258618 w 868218"/>
              <a:gd name="connsiteY0" fmla="*/ 1699491 h 1699491"/>
              <a:gd name="connsiteX1" fmla="*/ 0 w 868218"/>
              <a:gd name="connsiteY1" fmla="*/ 1043709 h 1699491"/>
              <a:gd name="connsiteX2" fmla="*/ 868218 w 868218"/>
              <a:gd name="connsiteY2" fmla="*/ 0 h 169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218" h="1699491">
                <a:moveTo>
                  <a:pt x="258618" y="1699491"/>
                </a:moveTo>
                <a:lnTo>
                  <a:pt x="0" y="1043709"/>
                </a:lnTo>
                <a:lnTo>
                  <a:pt x="868218" y="0"/>
                </a:lnTo>
              </a:path>
            </a:pathLst>
          </a:custGeom>
          <a:ln w="50800">
            <a:solidFill>
              <a:srgbClr val="FFFF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2" name="자유형 201"/>
          <p:cNvSpPr/>
          <p:nvPr/>
        </p:nvSpPr>
        <p:spPr>
          <a:xfrm>
            <a:off x="166255" y="1939636"/>
            <a:ext cx="5624945" cy="4895273"/>
          </a:xfrm>
          <a:custGeom>
            <a:avLst/>
            <a:gdLst>
              <a:gd name="connsiteX0" fmla="*/ 5624945 w 5624945"/>
              <a:gd name="connsiteY0" fmla="*/ 4895273 h 4895273"/>
              <a:gd name="connsiteX1" fmla="*/ 5486400 w 5624945"/>
              <a:gd name="connsiteY1" fmla="*/ 4451928 h 4895273"/>
              <a:gd name="connsiteX2" fmla="*/ 0 w 5624945"/>
              <a:gd name="connsiteY2" fmla="*/ 1136073 h 4895273"/>
              <a:gd name="connsiteX3" fmla="*/ 175490 w 5624945"/>
              <a:gd name="connsiteY3" fmla="*/ 655782 h 4895273"/>
              <a:gd name="connsiteX4" fmla="*/ 1283854 w 5624945"/>
              <a:gd name="connsiteY4" fmla="*/ 0 h 4895273"/>
              <a:gd name="connsiteX5" fmla="*/ 3611418 w 5624945"/>
              <a:gd name="connsiteY5" fmla="*/ 1311564 h 489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24945" h="4895273">
                <a:moveTo>
                  <a:pt x="5624945" y="4895273"/>
                </a:moveTo>
                <a:lnTo>
                  <a:pt x="5486400" y="4451928"/>
                </a:lnTo>
                <a:lnTo>
                  <a:pt x="0" y="1136073"/>
                </a:lnTo>
                <a:lnTo>
                  <a:pt x="175490" y="655782"/>
                </a:lnTo>
                <a:lnTo>
                  <a:pt x="1283854" y="0"/>
                </a:lnTo>
                <a:lnTo>
                  <a:pt x="3611418" y="1311564"/>
                </a:lnTo>
              </a:path>
            </a:pathLst>
          </a:custGeom>
          <a:ln w="5080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219"/>
          <p:cNvGrpSpPr/>
          <p:nvPr/>
        </p:nvGrpSpPr>
        <p:grpSpPr>
          <a:xfrm>
            <a:off x="0" y="620688"/>
            <a:ext cx="1763688" cy="1944215"/>
            <a:chOff x="7344816" y="4581129"/>
            <a:chExt cx="1763688" cy="1944215"/>
          </a:xfrm>
        </p:grpSpPr>
        <p:sp>
          <p:nvSpPr>
            <p:cNvPr id="203" name="모서리가 둥근 직사각형 202"/>
            <p:cNvSpPr/>
            <p:nvPr/>
          </p:nvSpPr>
          <p:spPr>
            <a:xfrm>
              <a:off x="7344816" y="4581129"/>
              <a:ext cx="1728192" cy="194421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altLang="ko-KR" sz="12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05" name="빗면 204"/>
            <p:cNvSpPr/>
            <p:nvPr/>
          </p:nvSpPr>
          <p:spPr bwMode="auto">
            <a:xfrm>
              <a:off x="7606474" y="5337004"/>
              <a:ext cx="260351" cy="263525"/>
            </a:xfrm>
            <a:prstGeom prst="bevel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900" b="1" dirty="0"/>
                <a:t>비</a:t>
              </a:r>
            </a:p>
          </p:txBody>
        </p:sp>
        <p:pic>
          <p:nvPicPr>
            <p:cNvPr id="20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79315" y="5706097"/>
              <a:ext cx="240774" cy="291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13" name="직선 연결선 212"/>
            <p:cNvCxnSpPr/>
            <p:nvPr/>
          </p:nvCxnSpPr>
          <p:spPr>
            <a:xfrm>
              <a:off x="7596336" y="5121143"/>
              <a:ext cx="288032" cy="0"/>
            </a:xfrm>
            <a:prstGeom prst="line">
              <a:avLst/>
            </a:prstGeom>
            <a:ln w="889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TextBox 37"/>
            <p:cNvSpPr txBox="1">
              <a:spLocks noChangeArrowheads="1"/>
            </p:cNvSpPr>
            <p:nvPr/>
          </p:nvSpPr>
          <p:spPr bwMode="auto">
            <a:xfrm>
              <a:off x="7956376" y="4986112"/>
              <a:ext cx="115212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100" dirty="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진입방향</a:t>
              </a:r>
              <a:endParaRPr lang="ko-KR" altLang="en-US" sz="11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6" name="TextBox 37"/>
            <p:cNvSpPr txBox="1">
              <a:spLocks noChangeArrowheads="1"/>
            </p:cNvSpPr>
            <p:nvPr/>
          </p:nvSpPr>
          <p:spPr bwMode="auto">
            <a:xfrm>
              <a:off x="7946607" y="5310261"/>
              <a:ext cx="115212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100" dirty="0" smtClean="0">
                  <a:latin typeface="HY헤드라인M" pitchFamily="18" charset="-127"/>
                  <a:ea typeface="HY헤드라인M" pitchFamily="18" charset="-127"/>
                </a:rPr>
                <a:t>비상소화장치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7" name="TextBox 37"/>
            <p:cNvSpPr txBox="1">
              <a:spLocks noChangeArrowheads="1"/>
            </p:cNvSpPr>
            <p:nvPr/>
          </p:nvSpPr>
          <p:spPr bwMode="auto">
            <a:xfrm>
              <a:off x="7947323" y="5696307"/>
              <a:ext cx="115212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100" dirty="0" smtClean="0">
                  <a:latin typeface="HY헤드라인M" pitchFamily="18" charset="-127"/>
                  <a:ea typeface="HY헤드라인M" pitchFamily="18" charset="-127"/>
                </a:rPr>
                <a:t>소화전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218" name="Picture 10" descr="펌프차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87699" y="6075606"/>
              <a:ext cx="337909" cy="216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9" name="TextBox 37"/>
            <p:cNvSpPr txBox="1">
              <a:spLocks noChangeArrowheads="1"/>
            </p:cNvSpPr>
            <p:nvPr/>
          </p:nvSpPr>
          <p:spPr bwMode="auto">
            <a:xfrm>
              <a:off x="7956376" y="6038657"/>
              <a:ext cx="115212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100" dirty="0" smtClean="0">
                  <a:latin typeface="HY헤드라인M" pitchFamily="18" charset="-127"/>
                  <a:ea typeface="HY헤드라인M" pitchFamily="18" charset="-127"/>
                </a:rPr>
                <a:t>차량부서 위치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95" name="그룹 165"/>
          <p:cNvGrpSpPr>
            <a:grpSpLocks/>
          </p:cNvGrpSpPr>
          <p:nvPr/>
        </p:nvGrpSpPr>
        <p:grpSpPr bwMode="auto">
          <a:xfrm flipH="1">
            <a:off x="4427984" y="5445224"/>
            <a:ext cx="504056" cy="360040"/>
            <a:chOff x="1619672" y="2877254"/>
            <a:chExt cx="432048" cy="216024"/>
          </a:xfrm>
        </p:grpSpPr>
        <p:sp>
          <p:nvSpPr>
            <p:cNvPr id="196" name="Line 622"/>
            <p:cNvSpPr>
              <a:spLocks noChangeShapeType="1"/>
            </p:cNvSpPr>
            <p:nvPr/>
          </p:nvSpPr>
          <p:spPr bwMode="auto">
            <a:xfrm rot="10800000">
              <a:off x="1980257" y="2891620"/>
              <a:ext cx="0" cy="143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7" name="Rectangle 623"/>
            <p:cNvSpPr>
              <a:spLocks noChangeArrowheads="1"/>
            </p:cNvSpPr>
            <p:nvPr/>
          </p:nvSpPr>
          <p:spPr bwMode="auto">
            <a:xfrm rot="10800000" flipV="1">
              <a:off x="1634151" y="2905986"/>
              <a:ext cx="212988" cy="15643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" name="Freeform 625"/>
            <p:cNvSpPr>
              <a:spLocks/>
            </p:cNvSpPr>
            <p:nvPr/>
          </p:nvSpPr>
          <p:spPr bwMode="auto">
            <a:xfrm rot="10800000" flipV="1">
              <a:off x="1948496" y="2877254"/>
              <a:ext cx="19150" cy="28732"/>
            </a:xfrm>
            <a:custGeom>
              <a:avLst/>
              <a:gdLst>
                <a:gd name="T0" fmla="*/ 0 w 35"/>
                <a:gd name="T1" fmla="*/ 2147483647 h 34"/>
                <a:gd name="T2" fmla="*/ 2147483647 w 35"/>
                <a:gd name="T3" fmla="*/ 0 h 34"/>
                <a:gd name="T4" fmla="*/ 2147483647 w 35"/>
                <a:gd name="T5" fmla="*/ 0 h 34"/>
                <a:gd name="T6" fmla="*/ 2147483647 w 35"/>
                <a:gd name="T7" fmla="*/ 2147483647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" name="Freeform 626"/>
            <p:cNvSpPr>
              <a:spLocks/>
            </p:cNvSpPr>
            <p:nvPr/>
          </p:nvSpPr>
          <p:spPr bwMode="auto">
            <a:xfrm rot="10800000" flipH="1" flipV="1">
              <a:off x="1911596" y="2907582"/>
              <a:ext cx="126578" cy="152707"/>
            </a:xfrm>
            <a:custGeom>
              <a:avLst/>
              <a:gdLst>
                <a:gd name="T0" fmla="*/ 2147483647 w 271"/>
                <a:gd name="T1" fmla="*/ 0 h 287"/>
                <a:gd name="T2" fmla="*/ 2147483647 w 271"/>
                <a:gd name="T3" fmla="*/ 2147483647 h 287"/>
                <a:gd name="T4" fmla="*/ 2147483647 w 271"/>
                <a:gd name="T5" fmla="*/ 2147483647 h 287"/>
                <a:gd name="T6" fmla="*/ 0 w 271"/>
                <a:gd name="T7" fmla="*/ 2147483647 h 287"/>
                <a:gd name="T8" fmla="*/ 0 w 271"/>
                <a:gd name="T9" fmla="*/ 0 h 287"/>
                <a:gd name="T10" fmla="*/ 2147483647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8" name="Freeform 627"/>
            <p:cNvSpPr>
              <a:spLocks/>
            </p:cNvSpPr>
            <p:nvPr/>
          </p:nvSpPr>
          <p:spPr bwMode="auto">
            <a:xfrm rot="10800000" flipH="1" flipV="1">
              <a:off x="1964784" y="2912180"/>
              <a:ext cx="35565" cy="40101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9" name="Freeform 628"/>
            <p:cNvSpPr>
              <a:spLocks/>
            </p:cNvSpPr>
            <p:nvPr/>
          </p:nvSpPr>
          <p:spPr bwMode="auto">
            <a:xfrm rot="10800000" flipV="1">
              <a:off x="1952699" y="2907582"/>
              <a:ext cx="16815" cy="148982"/>
            </a:xfrm>
            <a:custGeom>
              <a:avLst/>
              <a:gdLst>
                <a:gd name="T0" fmla="*/ 2147483647 w 24"/>
                <a:gd name="T1" fmla="*/ 0 h 181"/>
                <a:gd name="T2" fmla="*/ 2147483647 w 24"/>
                <a:gd name="T3" fmla="*/ 2147483647 h 181"/>
                <a:gd name="T4" fmla="*/ 0 w 24"/>
                <a:gd name="T5" fmla="*/ 2147483647 h 181"/>
                <a:gd name="T6" fmla="*/ 0 w 24"/>
                <a:gd name="T7" fmla="*/ 2147483647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0" name="Rectangle 629"/>
            <p:cNvSpPr>
              <a:spLocks noChangeArrowheads="1"/>
            </p:cNvSpPr>
            <p:nvPr/>
          </p:nvSpPr>
          <p:spPr bwMode="auto">
            <a:xfrm rot="10800000" flipV="1">
              <a:off x="2017472" y="3023426"/>
              <a:ext cx="32930" cy="3751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11" name="Freeform 630"/>
            <p:cNvSpPr>
              <a:spLocks/>
            </p:cNvSpPr>
            <p:nvPr/>
          </p:nvSpPr>
          <p:spPr bwMode="auto">
            <a:xfrm rot="10800000" flipV="1">
              <a:off x="2000348" y="2913474"/>
              <a:ext cx="36882" cy="7243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20" name="Freeform 631"/>
            <p:cNvSpPr>
              <a:spLocks/>
            </p:cNvSpPr>
            <p:nvPr/>
          </p:nvSpPr>
          <p:spPr bwMode="auto">
            <a:xfrm rot="10800000" flipV="1">
              <a:off x="1917364" y="2913474"/>
              <a:ext cx="25027" cy="362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21" name="Line 632"/>
            <p:cNvSpPr>
              <a:spLocks noChangeShapeType="1"/>
            </p:cNvSpPr>
            <p:nvPr/>
          </p:nvSpPr>
          <p:spPr bwMode="auto">
            <a:xfrm rot="10800000" flipV="1">
              <a:off x="1998473" y="2959194"/>
              <a:ext cx="0" cy="99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2" name="Oval 633"/>
            <p:cNvSpPr>
              <a:spLocks noChangeArrowheads="1"/>
            </p:cNvSpPr>
            <p:nvPr/>
          </p:nvSpPr>
          <p:spPr bwMode="auto">
            <a:xfrm rot="10800000" flipV="1">
              <a:off x="1955969" y="3022512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3" name="Oval 634"/>
            <p:cNvSpPr>
              <a:spLocks noChangeArrowheads="1"/>
            </p:cNvSpPr>
            <p:nvPr/>
          </p:nvSpPr>
          <p:spPr bwMode="auto">
            <a:xfrm rot="10800000" flipV="1">
              <a:off x="1964376" y="3035813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4" name="Oval 635"/>
            <p:cNvSpPr>
              <a:spLocks noChangeArrowheads="1"/>
            </p:cNvSpPr>
            <p:nvPr/>
          </p:nvSpPr>
          <p:spPr bwMode="auto">
            <a:xfrm rot="10800000" flipV="1">
              <a:off x="1641158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5" name="Oval 636"/>
            <p:cNvSpPr>
              <a:spLocks noChangeArrowheads="1"/>
            </p:cNvSpPr>
            <p:nvPr/>
          </p:nvSpPr>
          <p:spPr bwMode="auto">
            <a:xfrm rot="10800000" flipV="1">
              <a:off x="1834061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6" name="Rectangle 642" descr="어두운 수직선"/>
            <p:cNvSpPr>
              <a:spLocks noChangeArrowheads="1"/>
            </p:cNvSpPr>
            <p:nvPr/>
          </p:nvSpPr>
          <p:spPr bwMode="auto">
            <a:xfrm rot="10800000" flipH="1" flipV="1">
              <a:off x="1619672" y="2978881"/>
              <a:ext cx="233072" cy="1809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7" name="Rectangle 644"/>
            <p:cNvSpPr>
              <a:spLocks noChangeArrowheads="1"/>
            </p:cNvSpPr>
            <p:nvPr/>
          </p:nvSpPr>
          <p:spPr bwMode="auto">
            <a:xfrm rot="10800000" flipH="1" flipV="1">
              <a:off x="1913465" y="3015594"/>
              <a:ext cx="58385" cy="58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8" name="Rectangle 645"/>
            <p:cNvSpPr>
              <a:spLocks noChangeArrowheads="1"/>
            </p:cNvSpPr>
            <p:nvPr/>
          </p:nvSpPr>
          <p:spPr bwMode="auto">
            <a:xfrm rot="10800000" flipH="1" flipV="1">
              <a:off x="1957837" y="2991651"/>
              <a:ext cx="21953" cy="4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9" name="Freeform 646"/>
            <p:cNvSpPr>
              <a:spLocks/>
            </p:cNvSpPr>
            <p:nvPr/>
          </p:nvSpPr>
          <p:spPr bwMode="auto">
            <a:xfrm rot="10800000" flipH="1" flipV="1">
              <a:off x="1686850" y="3019546"/>
              <a:ext cx="110646" cy="4139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0" name="Oval 647"/>
            <p:cNvSpPr>
              <a:spLocks noChangeArrowheads="1"/>
            </p:cNvSpPr>
            <p:nvPr/>
          </p:nvSpPr>
          <p:spPr bwMode="auto">
            <a:xfrm rot="10800000" flipV="1">
              <a:off x="1746717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1" name="Oval 648"/>
            <p:cNvSpPr>
              <a:spLocks noChangeArrowheads="1"/>
            </p:cNvSpPr>
            <p:nvPr/>
          </p:nvSpPr>
          <p:spPr bwMode="auto">
            <a:xfrm rot="10800000" flipV="1">
              <a:off x="1693003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2" name="Oval 649"/>
            <p:cNvSpPr>
              <a:spLocks noChangeArrowheads="1"/>
            </p:cNvSpPr>
            <p:nvPr/>
          </p:nvSpPr>
          <p:spPr bwMode="auto">
            <a:xfrm rot="10800000" flipV="1">
              <a:off x="1755125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3" name="Oval 650"/>
            <p:cNvSpPr>
              <a:spLocks noChangeArrowheads="1"/>
            </p:cNvSpPr>
            <p:nvPr/>
          </p:nvSpPr>
          <p:spPr bwMode="auto">
            <a:xfrm rot="10800000" flipV="1">
              <a:off x="1701411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4" name="Rectangle 652"/>
            <p:cNvSpPr>
              <a:spLocks noChangeArrowheads="1"/>
            </p:cNvSpPr>
            <p:nvPr/>
          </p:nvSpPr>
          <p:spPr bwMode="auto">
            <a:xfrm rot="10800000" flipH="1" flipV="1">
              <a:off x="1847139" y="2914500"/>
              <a:ext cx="63990" cy="14791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" name="Line 653"/>
            <p:cNvSpPr>
              <a:spLocks noChangeShapeType="1"/>
            </p:cNvSpPr>
            <p:nvPr/>
          </p:nvSpPr>
          <p:spPr bwMode="auto">
            <a:xfrm rot="10800000" flipH="1" flipV="1">
              <a:off x="1634151" y="2996440"/>
              <a:ext cx="2129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6" name="Line 655"/>
            <p:cNvSpPr>
              <a:spLocks noChangeShapeType="1"/>
            </p:cNvSpPr>
            <p:nvPr/>
          </p:nvSpPr>
          <p:spPr bwMode="auto">
            <a:xfrm rot="10800000" flipH="1" flipV="1">
              <a:off x="1847139" y="3035813"/>
              <a:ext cx="644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" name="Rectangle 624"/>
            <p:cNvSpPr>
              <a:spLocks noChangeArrowheads="1"/>
            </p:cNvSpPr>
            <p:nvPr/>
          </p:nvSpPr>
          <p:spPr bwMode="auto">
            <a:xfrm rot="10800000" flipV="1">
              <a:off x="1854146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8" name="Rectangle 656"/>
            <p:cNvSpPr>
              <a:spLocks noChangeArrowheads="1"/>
            </p:cNvSpPr>
            <p:nvPr/>
          </p:nvSpPr>
          <p:spPr bwMode="auto">
            <a:xfrm rot="10800000" flipV="1">
              <a:off x="1882170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9" name="Rectangle 657"/>
            <p:cNvSpPr>
              <a:spLocks noChangeArrowheads="1"/>
            </p:cNvSpPr>
            <p:nvPr/>
          </p:nvSpPr>
          <p:spPr bwMode="auto">
            <a:xfrm rot="10800000" flipV="1">
              <a:off x="1854146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0" name="Rectangle 658"/>
            <p:cNvSpPr>
              <a:spLocks noChangeArrowheads="1"/>
            </p:cNvSpPr>
            <p:nvPr/>
          </p:nvSpPr>
          <p:spPr bwMode="auto">
            <a:xfrm rot="10800000" flipV="1">
              <a:off x="1882170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1" name="Rectangle 659"/>
            <p:cNvSpPr>
              <a:spLocks noChangeArrowheads="1"/>
            </p:cNvSpPr>
            <p:nvPr/>
          </p:nvSpPr>
          <p:spPr bwMode="auto">
            <a:xfrm rot="10800000" flipV="1">
              <a:off x="1633684" y="2905986"/>
              <a:ext cx="212988" cy="72895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FFFFFF"/>
                </a:gs>
                <a:gs pos="100000">
                  <a:srgbClr val="FF00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2" name="Rectangle 643"/>
            <p:cNvSpPr>
              <a:spLocks noChangeArrowheads="1"/>
            </p:cNvSpPr>
            <p:nvPr/>
          </p:nvSpPr>
          <p:spPr bwMode="auto">
            <a:xfrm rot="10800000" flipH="1" flipV="1">
              <a:off x="1633684" y="2933122"/>
              <a:ext cx="213455" cy="250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3" name="Freeform 660"/>
            <p:cNvSpPr>
              <a:spLocks/>
            </p:cNvSpPr>
            <p:nvPr/>
          </p:nvSpPr>
          <p:spPr bwMode="auto">
            <a:xfrm rot="10800000" flipH="1" flipV="1">
              <a:off x="1999874" y="2929398"/>
              <a:ext cx="39235" cy="43098"/>
            </a:xfrm>
            <a:custGeom>
              <a:avLst/>
              <a:gdLst>
                <a:gd name="T0" fmla="*/ 2147483647 w 84"/>
                <a:gd name="T1" fmla="*/ 0 h 81"/>
                <a:gd name="T2" fmla="*/ 2147483647 w 84"/>
                <a:gd name="T3" fmla="*/ 0 h 81"/>
                <a:gd name="T4" fmla="*/ 2147483647 w 84"/>
                <a:gd name="T5" fmla="*/ 2147483647 h 81"/>
                <a:gd name="T6" fmla="*/ 0 w 84"/>
                <a:gd name="T7" fmla="*/ 2147483647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3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635896" y="5157192"/>
            <a:ext cx="640071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1588"/>
            <a:ext cx="9144000" cy="6492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ko-KR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&lt;</a:t>
            </a:r>
            <a:r>
              <a:rPr kumimoji="0" lang="ko-KR" altLang="en-US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출동대별 주요 조치사항</a:t>
            </a:r>
            <a:r>
              <a:rPr kumimoji="0" lang="en-US" altLang="ko-KR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&gt;</a:t>
            </a:r>
            <a:endParaRPr kumimoji="0" lang="ko-KR" altLang="en-US" sz="3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95536" y="928688"/>
          <a:ext cx="8280921" cy="5393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116"/>
                <a:gridCol w="3770776"/>
                <a:gridCol w="3475029"/>
              </a:tblGrid>
              <a:tr h="500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출동대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진입로 사진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주요 조치사항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1457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5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r>
                        <a:rPr lang="ko-KR" altLang="en-US" sz="25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착대</a:t>
                      </a:r>
                      <a:endParaRPr lang="en-US" altLang="ko-KR" sz="25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endParaRPr lang="en-US" altLang="ko-KR" sz="10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(</a:t>
                      </a: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신월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600" b="1" dirty="0" smtClean="0">
                        <a:solidFill>
                          <a:srgbClr val="FF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kern="12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-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4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남부순환로상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소망슈퍼에서 우회전하여       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en-US" altLang="ko-KR" sz="14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ko-KR" altLang="en-US" sz="14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지양로</a:t>
                      </a:r>
                      <a:r>
                        <a:rPr lang="ko-KR" altLang="en-US" sz="14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약수시장 전면에 부서하여 신속  한 인명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대피 및 정확한 화점 공략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- </a:t>
                      </a:r>
                      <a:r>
                        <a:rPr lang="ko-KR" altLang="en-US" sz="14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화재시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4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선착대는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화점 </a:t>
                      </a:r>
                      <a:r>
                        <a:rPr lang="ko-KR" altLang="en-US" sz="14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직근에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부서하여 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ko-KR" altLang="en-US" sz="14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현장상황에 맞게 수관연장 및 </a:t>
                      </a:r>
                      <a:r>
                        <a:rPr lang="ko-KR" altLang="en-US" sz="14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소화전를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ko-KR" altLang="en-US" sz="14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활용 진압</a:t>
                      </a:r>
                      <a:r>
                        <a:rPr lang="en-US" altLang="ko-KR" sz="14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활동 실시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en-US" altLang="ko-KR" sz="14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-</a:t>
                      </a:r>
                      <a:r>
                        <a:rPr lang="ko-KR" altLang="en-US" sz="14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특수차 활용곤란 지역 화재시 탑승한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진압대원은 하차하여 선착대 진압활동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보조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892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5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lang="ko-KR" altLang="en-US" sz="25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착대</a:t>
                      </a:r>
                      <a:endParaRPr lang="en-US" altLang="ko-KR" sz="25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endParaRPr lang="en-US" altLang="ko-KR" sz="10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신정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600" b="1" dirty="0" smtClean="0">
                        <a:solidFill>
                          <a:srgbClr val="FF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-342900">
                        <a:buFontTx/>
                        <a:buNone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-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신정대는 현장상황에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따라 </a:t>
                      </a:r>
                      <a:r>
                        <a:rPr lang="ko-KR" altLang="en-US" sz="1400" baseline="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선착대와</a:t>
                      </a:r>
                      <a:endParaRPr lang="en-US" altLang="ko-KR" sz="1400" baseline="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>
                        <a:buFontTx/>
                        <a:buNone/>
                        <a:defRPr/>
                      </a:pP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같이 화재진압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연소확대방지 및 인명 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>
                        <a:buFontTx/>
                        <a:buNone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구조 실시함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-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인근 소방용수시설 점유 및 비상소화장치 활용 가능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>
                        <a:buFontTx/>
                        <a:buNone/>
                        <a:defRPr/>
                      </a:pPr>
                      <a:endParaRPr lang="ko-KR" altLang="en-US" sz="14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 descr="J:\예   방\화재취약지역 맞춤형 진압대책\신월동 물류창고\사진\신월대 전경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03648" y="1412776"/>
            <a:ext cx="3816424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그림 10" descr="신정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3645024"/>
            <a:ext cx="3816424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1588"/>
            <a:ext cx="9144000" cy="6492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ko-KR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&lt;</a:t>
            </a:r>
            <a:r>
              <a:rPr kumimoji="0" lang="ko-KR" altLang="en-US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출동대별 주요 조치사항</a:t>
            </a:r>
            <a:r>
              <a:rPr kumimoji="0" lang="en-US" altLang="ko-KR" sz="3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&gt;</a:t>
            </a:r>
            <a:endParaRPr kumimoji="0" lang="ko-KR" altLang="en-US" sz="3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95536" y="928689"/>
          <a:ext cx="8424936" cy="5463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118"/>
                <a:gridCol w="3836354"/>
                <a:gridCol w="3535464"/>
              </a:tblGrid>
              <a:tr h="4855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출동대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진입로 사진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주요 조치사항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3082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5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3</a:t>
                      </a:r>
                      <a:r>
                        <a:rPr lang="ko-KR" altLang="en-US" sz="25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착대</a:t>
                      </a:r>
                      <a:endParaRPr lang="en-US" altLang="ko-KR" sz="25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endParaRPr lang="en-US" altLang="ko-KR" sz="10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400" b="1" dirty="0" err="1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신트리대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400" b="1" dirty="0" smtClean="0">
                        <a:solidFill>
                          <a:srgbClr val="FF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-342900" algn="l">
                        <a:buFontTx/>
                        <a:buNone/>
                        <a:defRPr/>
                      </a:pPr>
                      <a:endParaRPr lang="en-US" altLang="ko-KR" sz="1600" dirty="0" smtClean="0"/>
                    </a:p>
                    <a:p>
                      <a:pPr marL="0" indent="-342900" algn="l">
                        <a:buFontTx/>
                        <a:buChar char="-"/>
                        <a:defRPr/>
                      </a:pPr>
                      <a:endParaRPr lang="en-US" altLang="ko-KR" sz="16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Char char="-"/>
                        <a:defRPr/>
                      </a:pPr>
                      <a:r>
                        <a:rPr lang="ko-KR" altLang="en-US" sz="16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신트리대는</a:t>
                      </a: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지양로</a:t>
                      </a:r>
                      <a:r>
                        <a:rPr lang="en-US" altLang="ko-KR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14</a:t>
                      </a: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길</a:t>
                      </a:r>
                      <a:r>
                        <a:rPr lang="ko-KR" altLang="en-US" sz="16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골목으로          </a:t>
                      </a: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endParaRPr lang="en-US" altLang="ko-KR" sz="16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진입하여 신월동 아동어린이공원 인근에 </a:t>
                      </a:r>
                      <a:r>
                        <a:rPr lang="ko-KR" altLang="en-US" sz="16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부서</a:t>
                      </a:r>
                      <a:r>
                        <a:rPr lang="ko-KR" altLang="en-US" sz="16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후</a:t>
                      </a:r>
                      <a:r>
                        <a:rPr lang="en-US" altLang="ko-KR" sz="16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선착대</a:t>
                      </a: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현장 활동 보조 및 인접 주택으로의 연</a:t>
                      </a:r>
                      <a:r>
                        <a:rPr lang="ko-KR" altLang="en-US" sz="16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소확대 방지에 주력 </a:t>
                      </a:r>
                      <a:endParaRPr lang="en-US" altLang="ko-KR" sz="16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endParaRPr lang="en-US" altLang="ko-KR" sz="16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endParaRPr lang="en-US" altLang="ko-KR" sz="16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- </a:t>
                      </a: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인근 소방용수시설 점유</a:t>
                      </a:r>
                      <a:endParaRPr lang="en-US" altLang="ko-KR" sz="16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4827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5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4</a:t>
                      </a:r>
                      <a:r>
                        <a:rPr lang="ko-KR" altLang="en-US" sz="25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착대</a:t>
                      </a:r>
                      <a:endParaRPr lang="en-US" altLang="ko-KR" sz="25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endParaRPr lang="en-US" altLang="ko-KR" sz="10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(</a:t>
                      </a:r>
                      <a:r>
                        <a:rPr lang="ko-KR" altLang="en-US" sz="1600" b="1" dirty="0" err="1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양천대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600" b="1" dirty="0" smtClean="0">
                        <a:solidFill>
                          <a:srgbClr val="FF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-342900">
                        <a:buFontTx/>
                        <a:buNone/>
                        <a:defRPr/>
                      </a:pPr>
                      <a:r>
                        <a:rPr lang="en-US" altLang="ko-KR" sz="1600" dirty="0" smtClean="0">
                          <a:latin typeface="굴림체" pitchFamily="49" charset="-127"/>
                          <a:ea typeface="굴림체" pitchFamily="49" charset="-127"/>
                        </a:rPr>
                        <a:t>- </a:t>
                      </a:r>
                      <a:r>
                        <a:rPr lang="ko-KR" altLang="en-US" sz="1600" dirty="0" err="1" smtClean="0">
                          <a:latin typeface="굴림체" pitchFamily="49" charset="-127"/>
                          <a:ea typeface="굴림체" pitchFamily="49" charset="-127"/>
                        </a:rPr>
                        <a:t>양천대는</a:t>
                      </a:r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 우성상가 정면으로 진입하여 상가 옆 출입문을 통하여 시장으로 진입하여</a:t>
                      </a:r>
                      <a:r>
                        <a:rPr lang="en-US" altLang="ko-KR" sz="16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현장 활동 보조 및 연소확대 방지에 주력함</a:t>
                      </a:r>
                      <a:endParaRPr lang="en-US" altLang="ko-KR" sz="16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lvl="0" indent="-3429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- </a:t>
                      </a: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인근 소방용수시설 점유</a:t>
                      </a:r>
                      <a:endParaRPr lang="en-US" altLang="ko-KR" sz="16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구조대는 시장 내 상인 및 시민  </a:t>
                      </a:r>
                      <a:endParaRPr lang="en-US" altLang="ko-KR" sz="16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 algn="l">
                        <a:buFontTx/>
                        <a:buNone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들을 대피시키고 </a:t>
                      </a:r>
                      <a:r>
                        <a:rPr lang="ko-KR" altLang="en-US" sz="16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요구조자</a:t>
                      </a:r>
                      <a:r>
                        <a:rPr lang="ko-KR" altLang="en-US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검색  실시</a:t>
                      </a:r>
                      <a:endParaRPr lang="en-US" altLang="ko-KR" sz="16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indent="-342900">
                        <a:buFontTx/>
                        <a:buNone/>
                        <a:defRPr/>
                      </a:pPr>
                      <a:endParaRPr lang="en-US" altLang="ko-KR" sz="16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그림 5" descr="화곡대 진입로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412776"/>
            <a:ext cx="381642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그림 6" descr="양천대 진입로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3933056"/>
            <a:ext cx="3816424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그림 827" descr="약수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309319"/>
          </a:xfrm>
          <a:prstGeom prst="rect">
            <a:avLst/>
          </a:prstGeom>
        </p:spPr>
      </p:pic>
      <p:sp>
        <p:nvSpPr>
          <p:cNvPr id="255" name="제목 1"/>
          <p:cNvSpPr>
            <a:spLocks noGrp="1"/>
          </p:cNvSpPr>
          <p:nvPr>
            <p:ph type="title"/>
          </p:nvPr>
        </p:nvSpPr>
        <p:spPr>
          <a:xfrm>
            <a:off x="0" y="-1588"/>
            <a:ext cx="9144000" cy="550268"/>
          </a:xfrm>
          <a:solidFill>
            <a:schemeClr val="tx2">
              <a:lumMod val="60000"/>
              <a:lumOff val="40000"/>
            </a:schemeClr>
          </a:solidFill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출동대별 배치도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32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2" name="폭발 2 191"/>
          <p:cNvSpPr/>
          <p:nvPr/>
        </p:nvSpPr>
        <p:spPr>
          <a:xfrm rot="1213866">
            <a:off x="5019836" y="4193209"/>
            <a:ext cx="357187" cy="571500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86" name="그룹 53"/>
          <p:cNvGrpSpPr/>
          <p:nvPr/>
        </p:nvGrpSpPr>
        <p:grpSpPr>
          <a:xfrm>
            <a:off x="6516216" y="1916832"/>
            <a:ext cx="576064" cy="233094"/>
            <a:chOff x="3779912" y="1725126"/>
            <a:chExt cx="432048" cy="216024"/>
          </a:xfrm>
          <a:solidFill>
            <a:srgbClr val="00B050"/>
          </a:solidFill>
        </p:grpSpPr>
        <p:sp>
          <p:nvSpPr>
            <p:cNvPr id="188" name="Line 622"/>
            <p:cNvSpPr>
              <a:spLocks noChangeShapeType="1"/>
            </p:cNvSpPr>
            <p:nvPr/>
          </p:nvSpPr>
          <p:spPr bwMode="auto">
            <a:xfrm rot="10800000" flipH="1">
              <a:off x="3851375" y="1739492"/>
              <a:ext cx="0" cy="14366"/>
            </a:xfrm>
            <a:prstGeom prst="line">
              <a:avLst/>
            </a:prstGeom>
            <a:grp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89" name="Rectangle 623"/>
            <p:cNvSpPr>
              <a:spLocks noChangeArrowheads="1"/>
            </p:cNvSpPr>
            <p:nvPr/>
          </p:nvSpPr>
          <p:spPr bwMode="auto">
            <a:xfrm rot="10800000" flipH="1" flipV="1">
              <a:off x="3984493" y="1753858"/>
              <a:ext cx="212988" cy="156431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90" name="Freeform 625"/>
            <p:cNvSpPr>
              <a:spLocks/>
            </p:cNvSpPr>
            <p:nvPr/>
          </p:nvSpPr>
          <p:spPr bwMode="auto">
            <a:xfrm rot="10800000" flipH="1" flipV="1">
              <a:off x="3863986" y="1725126"/>
              <a:ext cx="19150" cy="28732"/>
            </a:xfrm>
            <a:custGeom>
              <a:avLst/>
              <a:gdLst>
                <a:gd name="T0" fmla="*/ 0 w 35"/>
                <a:gd name="T1" fmla="*/ 210 h 34"/>
                <a:gd name="T2" fmla="*/ 15 w 35"/>
                <a:gd name="T3" fmla="*/ 0 h 34"/>
                <a:gd name="T4" fmla="*/ 56 w 35"/>
                <a:gd name="T5" fmla="*/ 0 h 34"/>
                <a:gd name="T6" fmla="*/ 66 w 35"/>
                <a:gd name="T7" fmla="*/ 218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91" name="Freeform 626"/>
            <p:cNvSpPr>
              <a:spLocks/>
            </p:cNvSpPr>
            <p:nvPr/>
          </p:nvSpPr>
          <p:spPr bwMode="auto">
            <a:xfrm rot="10800000" flipV="1">
              <a:off x="3793457" y="1755454"/>
              <a:ext cx="126578" cy="152707"/>
            </a:xfrm>
            <a:custGeom>
              <a:avLst/>
              <a:gdLst>
                <a:gd name="T0" fmla="*/ 210 w 271"/>
                <a:gd name="T1" fmla="*/ 0 h 287"/>
                <a:gd name="T2" fmla="*/ 271 w 271"/>
                <a:gd name="T3" fmla="*/ 156 h 287"/>
                <a:gd name="T4" fmla="*/ 270 w 271"/>
                <a:gd name="T5" fmla="*/ 287 h 287"/>
                <a:gd name="T6" fmla="*/ 0 w 271"/>
                <a:gd name="T7" fmla="*/ 284 h 287"/>
                <a:gd name="T8" fmla="*/ 0 w 271"/>
                <a:gd name="T9" fmla="*/ 0 h 287"/>
                <a:gd name="T10" fmla="*/ 210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93" name="Freeform 627"/>
            <p:cNvSpPr>
              <a:spLocks/>
            </p:cNvSpPr>
            <p:nvPr/>
          </p:nvSpPr>
          <p:spPr bwMode="auto">
            <a:xfrm rot="10800000" flipV="1">
              <a:off x="3831291" y="1760243"/>
              <a:ext cx="35031" cy="40438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94" name="Freeform 628"/>
            <p:cNvSpPr>
              <a:spLocks/>
            </p:cNvSpPr>
            <p:nvPr/>
          </p:nvSpPr>
          <p:spPr bwMode="auto">
            <a:xfrm rot="10800000" flipH="1" flipV="1">
              <a:off x="3862118" y="1755454"/>
              <a:ext cx="16815" cy="148982"/>
            </a:xfrm>
            <a:custGeom>
              <a:avLst/>
              <a:gdLst>
                <a:gd name="T0" fmla="*/ 122 w 24"/>
                <a:gd name="T1" fmla="*/ 0 h 181"/>
                <a:gd name="T2" fmla="*/ 122 w 24"/>
                <a:gd name="T3" fmla="*/ 657 h 181"/>
                <a:gd name="T4" fmla="*/ 0 w 24"/>
                <a:gd name="T5" fmla="*/ 739 h 181"/>
                <a:gd name="T6" fmla="*/ 0 w 24"/>
                <a:gd name="T7" fmla="*/ 103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95" name="Rectangle 629"/>
            <p:cNvSpPr>
              <a:spLocks noChangeArrowheads="1"/>
            </p:cNvSpPr>
            <p:nvPr/>
          </p:nvSpPr>
          <p:spPr bwMode="auto">
            <a:xfrm rot="10800000" flipH="1" flipV="1">
              <a:off x="3779912" y="1872512"/>
              <a:ext cx="33630" cy="38842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98" name="Freeform 630"/>
            <p:cNvSpPr>
              <a:spLocks/>
            </p:cNvSpPr>
            <p:nvPr/>
          </p:nvSpPr>
          <p:spPr bwMode="auto">
            <a:xfrm rot="10800000" flipH="1" flipV="1">
              <a:off x="3794391" y="1762372"/>
              <a:ext cx="36899" cy="72363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99" name="Freeform 631"/>
            <p:cNvSpPr>
              <a:spLocks/>
            </p:cNvSpPr>
            <p:nvPr/>
          </p:nvSpPr>
          <p:spPr bwMode="auto">
            <a:xfrm rot="10800000" flipH="1" flipV="1">
              <a:off x="3887340" y="1761307"/>
              <a:ext cx="25222" cy="372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0" name="Line 632"/>
            <p:cNvSpPr>
              <a:spLocks noChangeShapeType="1"/>
            </p:cNvSpPr>
            <p:nvPr/>
          </p:nvSpPr>
          <p:spPr bwMode="auto">
            <a:xfrm rot="10800000" flipH="1" flipV="1">
              <a:off x="3833159" y="1807066"/>
              <a:ext cx="0" cy="9949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1" name="Oval 633"/>
            <p:cNvSpPr>
              <a:spLocks noChangeArrowheads="1"/>
            </p:cNvSpPr>
            <p:nvPr/>
          </p:nvSpPr>
          <p:spPr bwMode="auto">
            <a:xfrm rot="10800000" flipH="1" flipV="1">
              <a:off x="3830357" y="1870384"/>
              <a:ext cx="45307" cy="6863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2" name="Oval 634"/>
            <p:cNvSpPr>
              <a:spLocks noChangeArrowheads="1"/>
            </p:cNvSpPr>
            <p:nvPr/>
          </p:nvSpPr>
          <p:spPr bwMode="auto">
            <a:xfrm rot="10800000" flipH="1" flipV="1">
              <a:off x="3839698" y="1883685"/>
              <a:ext cx="27558" cy="42034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12" name="Oval 635"/>
            <p:cNvSpPr>
              <a:spLocks noChangeArrowheads="1"/>
            </p:cNvSpPr>
            <p:nvPr/>
          </p:nvSpPr>
          <p:spPr bwMode="auto">
            <a:xfrm rot="10800000" flipH="1" flipV="1">
              <a:off x="4181133" y="1885814"/>
              <a:ext cx="9342" cy="11174"/>
            </a:xfrm>
            <a:prstGeom prst="ellipse">
              <a:avLst/>
            </a:prstGeom>
            <a:grp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14" name="Oval 636"/>
            <p:cNvSpPr>
              <a:spLocks noChangeArrowheads="1"/>
            </p:cNvSpPr>
            <p:nvPr/>
          </p:nvSpPr>
          <p:spPr bwMode="auto">
            <a:xfrm rot="10800000" flipH="1" flipV="1">
              <a:off x="3988229" y="1885814"/>
              <a:ext cx="9342" cy="11174"/>
            </a:xfrm>
            <a:prstGeom prst="ellipse">
              <a:avLst/>
            </a:prstGeom>
            <a:grp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44" name="Rectangle 642" descr="어두운 수직선"/>
            <p:cNvSpPr>
              <a:spLocks noChangeArrowheads="1"/>
            </p:cNvSpPr>
            <p:nvPr/>
          </p:nvSpPr>
          <p:spPr bwMode="auto">
            <a:xfrm rot="10800000" flipV="1">
              <a:off x="3978888" y="1826753"/>
              <a:ext cx="233072" cy="1809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78" name="Rectangle 644"/>
            <p:cNvSpPr>
              <a:spLocks noChangeArrowheads="1"/>
            </p:cNvSpPr>
            <p:nvPr/>
          </p:nvSpPr>
          <p:spPr bwMode="auto">
            <a:xfrm rot="10800000" flipV="1">
              <a:off x="3859782" y="1863466"/>
              <a:ext cx="58385" cy="5853"/>
            </a:xfrm>
            <a:prstGeom prst="rect">
              <a:avLst/>
            </a:prstGeom>
            <a:grp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11" name="Rectangle 645"/>
            <p:cNvSpPr>
              <a:spLocks noChangeArrowheads="1"/>
            </p:cNvSpPr>
            <p:nvPr/>
          </p:nvSpPr>
          <p:spPr bwMode="auto">
            <a:xfrm rot="10800000" flipV="1">
              <a:off x="3851842" y="1839523"/>
              <a:ext cx="21953" cy="478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44" name="Freeform 646"/>
            <p:cNvSpPr>
              <a:spLocks/>
            </p:cNvSpPr>
            <p:nvPr/>
          </p:nvSpPr>
          <p:spPr bwMode="auto">
            <a:xfrm rot="10800000" flipV="1">
              <a:off x="4032602" y="1867723"/>
              <a:ext cx="111632" cy="42566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47" name="Oval 647"/>
            <p:cNvSpPr>
              <a:spLocks noChangeArrowheads="1"/>
            </p:cNvSpPr>
            <p:nvPr/>
          </p:nvSpPr>
          <p:spPr bwMode="auto">
            <a:xfrm rot="10800000" flipH="1" flipV="1">
              <a:off x="4039608" y="1872512"/>
              <a:ext cx="45307" cy="6863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51" name="Oval 648"/>
            <p:cNvSpPr>
              <a:spLocks noChangeArrowheads="1"/>
            </p:cNvSpPr>
            <p:nvPr/>
          </p:nvSpPr>
          <p:spPr bwMode="auto">
            <a:xfrm rot="10800000" flipH="1" flipV="1">
              <a:off x="4093322" y="1872512"/>
              <a:ext cx="45307" cy="6863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54" name="Oval 649"/>
            <p:cNvSpPr>
              <a:spLocks noChangeArrowheads="1"/>
            </p:cNvSpPr>
            <p:nvPr/>
          </p:nvSpPr>
          <p:spPr bwMode="auto">
            <a:xfrm rot="10800000" flipH="1" flipV="1">
              <a:off x="4048949" y="1885814"/>
              <a:ext cx="27558" cy="42034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57" name="Oval 650"/>
            <p:cNvSpPr>
              <a:spLocks noChangeArrowheads="1"/>
            </p:cNvSpPr>
            <p:nvPr/>
          </p:nvSpPr>
          <p:spPr bwMode="auto">
            <a:xfrm rot="10800000" flipH="1" flipV="1">
              <a:off x="4102664" y="1885814"/>
              <a:ext cx="27558" cy="42034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60" name="Rectangle 652"/>
            <p:cNvSpPr>
              <a:spLocks noChangeArrowheads="1"/>
            </p:cNvSpPr>
            <p:nvPr/>
          </p:nvSpPr>
          <p:spPr bwMode="auto">
            <a:xfrm rot="10800000" flipV="1">
              <a:off x="3920503" y="1762372"/>
              <a:ext cx="63990" cy="14791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62" name="Line 653"/>
            <p:cNvSpPr>
              <a:spLocks noChangeShapeType="1"/>
            </p:cNvSpPr>
            <p:nvPr/>
          </p:nvSpPr>
          <p:spPr bwMode="auto">
            <a:xfrm rot="10800000" flipV="1">
              <a:off x="3984493" y="1844312"/>
              <a:ext cx="2129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63" name="Line 655"/>
            <p:cNvSpPr>
              <a:spLocks noChangeShapeType="1"/>
            </p:cNvSpPr>
            <p:nvPr/>
          </p:nvSpPr>
          <p:spPr bwMode="auto">
            <a:xfrm rot="10800000" flipV="1">
              <a:off x="3920036" y="1883685"/>
              <a:ext cx="64457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64" name="Rectangle 624"/>
            <p:cNvSpPr>
              <a:spLocks noChangeArrowheads="1"/>
            </p:cNvSpPr>
            <p:nvPr/>
          </p:nvSpPr>
          <p:spPr bwMode="auto">
            <a:xfrm rot="10800000" flipH="1" flipV="1">
              <a:off x="3958336" y="1821964"/>
              <a:ext cx="19150" cy="2181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66" name="Rectangle 656"/>
            <p:cNvSpPr>
              <a:spLocks noChangeArrowheads="1"/>
            </p:cNvSpPr>
            <p:nvPr/>
          </p:nvSpPr>
          <p:spPr bwMode="auto">
            <a:xfrm rot="10800000" flipH="1" flipV="1">
              <a:off x="3930311" y="1821964"/>
              <a:ext cx="19150" cy="2181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68" name="Rectangle 657"/>
            <p:cNvSpPr>
              <a:spLocks noChangeArrowheads="1"/>
            </p:cNvSpPr>
            <p:nvPr/>
          </p:nvSpPr>
          <p:spPr bwMode="auto">
            <a:xfrm rot="10800000" flipH="1" flipV="1">
              <a:off x="3958336" y="1851761"/>
              <a:ext cx="19150" cy="2181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70" name="Rectangle 658"/>
            <p:cNvSpPr>
              <a:spLocks noChangeArrowheads="1"/>
            </p:cNvSpPr>
            <p:nvPr/>
          </p:nvSpPr>
          <p:spPr bwMode="auto">
            <a:xfrm rot="10800000" flipH="1" flipV="1">
              <a:off x="3930311" y="1851761"/>
              <a:ext cx="19150" cy="2181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72" name="Rectangle 659"/>
            <p:cNvSpPr>
              <a:spLocks noChangeArrowheads="1"/>
            </p:cNvSpPr>
            <p:nvPr/>
          </p:nvSpPr>
          <p:spPr bwMode="auto">
            <a:xfrm rot="10800000" flipH="1" flipV="1">
              <a:off x="3984960" y="1753858"/>
              <a:ext cx="212988" cy="72895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73" name="Rectangle 643"/>
            <p:cNvSpPr>
              <a:spLocks noChangeArrowheads="1"/>
            </p:cNvSpPr>
            <p:nvPr/>
          </p:nvSpPr>
          <p:spPr bwMode="auto">
            <a:xfrm rot="10800000" flipV="1">
              <a:off x="3984493" y="1780994"/>
              <a:ext cx="213455" cy="2500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74" name="Freeform 660"/>
            <p:cNvSpPr>
              <a:spLocks/>
            </p:cNvSpPr>
            <p:nvPr/>
          </p:nvSpPr>
          <p:spPr bwMode="auto">
            <a:xfrm rot="10800000" flipV="1">
              <a:off x="3792523" y="1777270"/>
              <a:ext cx="39235" cy="43098"/>
            </a:xfrm>
            <a:custGeom>
              <a:avLst/>
              <a:gdLst>
                <a:gd name="T0" fmla="*/ 3 w 84"/>
                <a:gd name="T1" fmla="*/ 0 h 81"/>
                <a:gd name="T2" fmla="*/ 84 w 84"/>
                <a:gd name="T3" fmla="*/ 0 h 81"/>
                <a:gd name="T4" fmla="*/ 84 w 84"/>
                <a:gd name="T5" fmla="*/ 54 h 81"/>
                <a:gd name="T6" fmla="*/ 0 w 84"/>
                <a:gd name="T7" fmla="*/ 81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grpSp>
        <p:nvGrpSpPr>
          <p:cNvPr id="429" name="그룹 53"/>
          <p:cNvGrpSpPr/>
          <p:nvPr/>
        </p:nvGrpSpPr>
        <p:grpSpPr>
          <a:xfrm>
            <a:off x="5220072" y="5589240"/>
            <a:ext cx="576064" cy="233094"/>
            <a:chOff x="3779912" y="1725126"/>
            <a:chExt cx="432048" cy="216024"/>
          </a:xfrm>
          <a:solidFill>
            <a:srgbClr val="00B050"/>
          </a:solidFill>
        </p:grpSpPr>
        <p:sp>
          <p:nvSpPr>
            <p:cNvPr id="430" name="Line 622"/>
            <p:cNvSpPr>
              <a:spLocks noChangeShapeType="1"/>
            </p:cNvSpPr>
            <p:nvPr/>
          </p:nvSpPr>
          <p:spPr bwMode="auto">
            <a:xfrm rot="10800000" flipH="1">
              <a:off x="3851375" y="1739492"/>
              <a:ext cx="0" cy="14366"/>
            </a:xfrm>
            <a:prstGeom prst="line">
              <a:avLst/>
            </a:prstGeom>
            <a:grp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31" name="Rectangle 623"/>
            <p:cNvSpPr>
              <a:spLocks noChangeArrowheads="1"/>
            </p:cNvSpPr>
            <p:nvPr/>
          </p:nvSpPr>
          <p:spPr bwMode="auto">
            <a:xfrm rot="10800000" flipH="1" flipV="1">
              <a:off x="3984493" y="1753858"/>
              <a:ext cx="212988" cy="156431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32" name="Freeform 625"/>
            <p:cNvSpPr>
              <a:spLocks/>
            </p:cNvSpPr>
            <p:nvPr/>
          </p:nvSpPr>
          <p:spPr bwMode="auto">
            <a:xfrm rot="10800000" flipH="1" flipV="1">
              <a:off x="3863986" y="1725126"/>
              <a:ext cx="19150" cy="28732"/>
            </a:xfrm>
            <a:custGeom>
              <a:avLst/>
              <a:gdLst>
                <a:gd name="T0" fmla="*/ 0 w 35"/>
                <a:gd name="T1" fmla="*/ 210 h 34"/>
                <a:gd name="T2" fmla="*/ 15 w 35"/>
                <a:gd name="T3" fmla="*/ 0 h 34"/>
                <a:gd name="T4" fmla="*/ 56 w 35"/>
                <a:gd name="T5" fmla="*/ 0 h 34"/>
                <a:gd name="T6" fmla="*/ 66 w 35"/>
                <a:gd name="T7" fmla="*/ 218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33" name="Freeform 626"/>
            <p:cNvSpPr>
              <a:spLocks/>
            </p:cNvSpPr>
            <p:nvPr/>
          </p:nvSpPr>
          <p:spPr bwMode="auto">
            <a:xfrm rot="10800000" flipV="1">
              <a:off x="3793457" y="1755454"/>
              <a:ext cx="126578" cy="152707"/>
            </a:xfrm>
            <a:custGeom>
              <a:avLst/>
              <a:gdLst>
                <a:gd name="T0" fmla="*/ 210 w 271"/>
                <a:gd name="T1" fmla="*/ 0 h 287"/>
                <a:gd name="T2" fmla="*/ 271 w 271"/>
                <a:gd name="T3" fmla="*/ 156 h 287"/>
                <a:gd name="T4" fmla="*/ 270 w 271"/>
                <a:gd name="T5" fmla="*/ 287 h 287"/>
                <a:gd name="T6" fmla="*/ 0 w 271"/>
                <a:gd name="T7" fmla="*/ 284 h 287"/>
                <a:gd name="T8" fmla="*/ 0 w 271"/>
                <a:gd name="T9" fmla="*/ 0 h 287"/>
                <a:gd name="T10" fmla="*/ 210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34" name="Freeform 627"/>
            <p:cNvSpPr>
              <a:spLocks/>
            </p:cNvSpPr>
            <p:nvPr/>
          </p:nvSpPr>
          <p:spPr bwMode="auto">
            <a:xfrm rot="10800000" flipV="1">
              <a:off x="3831291" y="1760243"/>
              <a:ext cx="35031" cy="40438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35" name="Freeform 628"/>
            <p:cNvSpPr>
              <a:spLocks/>
            </p:cNvSpPr>
            <p:nvPr/>
          </p:nvSpPr>
          <p:spPr bwMode="auto">
            <a:xfrm rot="10800000" flipH="1" flipV="1">
              <a:off x="3862118" y="1755454"/>
              <a:ext cx="16815" cy="148982"/>
            </a:xfrm>
            <a:custGeom>
              <a:avLst/>
              <a:gdLst>
                <a:gd name="T0" fmla="*/ 122 w 24"/>
                <a:gd name="T1" fmla="*/ 0 h 181"/>
                <a:gd name="T2" fmla="*/ 122 w 24"/>
                <a:gd name="T3" fmla="*/ 657 h 181"/>
                <a:gd name="T4" fmla="*/ 0 w 24"/>
                <a:gd name="T5" fmla="*/ 739 h 181"/>
                <a:gd name="T6" fmla="*/ 0 w 24"/>
                <a:gd name="T7" fmla="*/ 103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36" name="Rectangle 629"/>
            <p:cNvSpPr>
              <a:spLocks noChangeArrowheads="1"/>
            </p:cNvSpPr>
            <p:nvPr/>
          </p:nvSpPr>
          <p:spPr bwMode="auto">
            <a:xfrm rot="10800000" flipH="1" flipV="1">
              <a:off x="3779912" y="1872512"/>
              <a:ext cx="33630" cy="38842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37" name="Freeform 630"/>
            <p:cNvSpPr>
              <a:spLocks/>
            </p:cNvSpPr>
            <p:nvPr/>
          </p:nvSpPr>
          <p:spPr bwMode="auto">
            <a:xfrm rot="10800000" flipH="1" flipV="1">
              <a:off x="3794391" y="1762372"/>
              <a:ext cx="36899" cy="72363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38" name="Freeform 631"/>
            <p:cNvSpPr>
              <a:spLocks/>
            </p:cNvSpPr>
            <p:nvPr/>
          </p:nvSpPr>
          <p:spPr bwMode="auto">
            <a:xfrm rot="10800000" flipH="1" flipV="1">
              <a:off x="3887340" y="1761307"/>
              <a:ext cx="25222" cy="372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39" name="Line 632"/>
            <p:cNvSpPr>
              <a:spLocks noChangeShapeType="1"/>
            </p:cNvSpPr>
            <p:nvPr/>
          </p:nvSpPr>
          <p:spPr bwMode="auto">
            <a:xfrm rot="10800000" flipH="1" flipV="1">
              <a:off x="3833159" y="1807066"/>
              <a:ext cx="0" cy="9949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0" name="Oval 633"/>
            <p:cNvSpPr>
              <a:spLocks noChangeArrowheads="1"/>
            </p:cNvSpPr>
            <p:nvPr/>
          </p:nvSpPr>
          <p:spPr bwMode="auto">
            <a:xfrm rot="10800000" flipH="1" flipV="1">
              <a:off x="3830357" y="1870384"/>
              <a:ext cx="45307" cy="6863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1" name="Oval 634"/>
            <p:cNvSpPr>
              <a:spLocks noChangeArrowheads="1"/>
            </p:cNvSpPr>
            <p:nvPr/>
          </p:nvSpPr>
          <p:spPr bwMode="auto">
            <a:xfrm rot="10800000" flipH="1" flipV="1">
              <a:off x="3839698" y="1883685"/>
              <a:ext cx="27558" cy="42034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2" name="Oval 635"/>
            <p:cNvSpPr>
              <a:spLocks noChangeArrowheads="1"/>
            </p:cNvSpPr>
            <p:nvPr/>
          </p:nvSpPr>
          <p:spPr bwMode="auto">
            <a:xfrm rot="10800000" flipH="1" flipV="1">
              <a:off x="4181133" y="1885814"/>
              <a:ext cx="9342" cy="11174"/>
            </a:xfrm>
            <a:prstGeom prst="ellipse">
              <a:avLst/>
            </a:prstGeom>
            <a:grp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3" name="Oval 636"/>
            <p:cNvSpPr>
              <a:spLocks noChangeArrowheads="1"/>
            </p:cNvSpPr>
            <p:nvPr/>
          </p:nvSpPr>
          <p:spPr bwMode="auto">
            <a:xfrm rot="10800000" flipH="1" flipV="1">
              <a:off x="3988229" y="1885814"/>
              <a:ext cx="9342" cy="11174"/>
            </a:xfrm>
            <a:prstGeom prst="ellipse">
              <a:avLst/>
            </a:prstGeom>
            <a:grp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4" name="Rectangle 642" descr="어두운 수직선"/>
            <p:cNvSpPr>
              <a:spLocks noChangeArrowheads="1"/>
            </p:cNvSpPr>
            <p:nvPr/>
          </p:nvSpPr>
          <p:spPr bwMode="auto">
            <a:xfrm rot="10800000" flipV="1">
              <a:off x="3978888" y="1826753"/>
              <a:ext cx="233072" cy="1809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5" name="Rectangle 644"/>
            <p:cNvSpPr>
              <a:spLocks noChangeArrowheads="1"/>
            </p:cNvSpPr>
            <p:nvPr/>
          </p:nvSpPr>
          <p:spPr bwMode="auto">
            <a:xfrm rot="10800000" flipV="1">
              <a:off x="3859782" y="1863466"/>
              <a:ext cx="58385" cy="5853"/>
            </a:xfrm>
            <a:prstGeom prst="rect">
              <a:avLst/>
            </a:prstGeom>
            <a:grp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6" name="Rectangle 645"/>
            <p:cNvSpPr>
              <a:spLocks noChangeArrowheads="1"/>
            </p:cNvSpPr>
            <p:nvPr/>
          </p:nvSpPr>
          <p:spPr bwMode="auto">
            <a:xfrm rot="10800000" flipV="1">
              <a:off x="3851842" y="1839523"/>
              <a:ext cx="21953" cy="478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7" name="Freeform 646"/>
            <p:cNvSpPr>
              <a:spLocks/>
            </p:cNvSpPr>
            <p:nvPr/>
          </p:nvSpPr>
          <p:spPr bwMode="auto">
            <a:xfrm rot="10800000" flipV="1">
              <a:off x="4032602" y="1867723"/>
              <a:ext cx="111632" cy="42566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8" name="Oval 647"/>
            <p:cNvSpPr>
              <a:spLocks noChangeArrowheads="1"/>
            </p:cNvSpPr>
            <p:nvPr/>
          </p:nvSpPr>
          <p:spPr bwMode="auto">
            <a:xfrm rot="10800000" flipH="1" flipV="1">
              <a:off x="4039608" y="1872512"/>
              <a:ext cx="45307" cy="6863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9" name="Oval 648"/>
            <p:cNvSpPr>
              <a:spLocks noChangeArrowheads="1"/>
            </p:cNvSpPr>
            <p:nvPr/>
          </p:nvSpPr>
          <p:spPr bwMode="auto">
            <a:xfrm rot="10800000" flipH="1" flipV="1">
              <a:off x="4093322" y="1872512"/>
              <a:ext cx="45307" cy="6863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0" name="Oval 649"/>
            <p:cNvSpPr>
              <a:spLocks noChangeArrowheads="1"/>
            </p:cNvSpPr>
            <p:nvPr/>
          </p:nvSpPr>
          <p:spPr bwMode="auto">
            <a:xfrm rot="10800000" flipH="1" flipV="1">
              <a:off x="4048949" y="1885814"/>
              <a:ext cx="27558" cy="42034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1" name="Oval 650"/>
            <p:cNvSpPr>
              <a:spLocks noChangeArrowheads="1"/>
            </p:cNvSpPr>
            <p:nvPr/>
          </p:nvSpPr>
          <p:spPr bwMode="auto">
            <a:xfrm rot="10800000" flipH="1" flipV="1">
              <a:off x="4102664" y="1885814"/>
              <a:ext cx="27558" cy="42034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2" name="Rectangle 652"/>
            <p:cNvSpPr>
              <a:spLocks noChangeArrowheads="1"/>
            </p:cNvSpPr>
            <p:nvPr/>
          </p:nvSpPr>
          <p:spPr bwMode="auto">
            <a:xfrm rot="10800000" flipV="1">
              <a:off x="3920503" y="1762372"/>
              <a:ext cx="63990" cy="14791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3" name="Line 653"/>
            <p:cNvSpPr>
              <a:spLocks noChangeShapeType="1"/>
            </p:cNvSpPr>
            <p:nvPr/>
          </p:nvSpPr>
          <p:spPr bwMode="auto">
            <a:xfrm rot="10800000" flipV="1">
              <a:off x="3984493" y="1844312"/>
              <a:ext cx="21298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4" name="Line 655"/>
            <p:cNvSpPr>
              <a:spLocks noChangeShapeType="1"/>
            </p:cNvSpPr>
            <p:nvPr/>
          </p:nvSpPr>
          <p:spPr bwMode="auto">
            <a:xfrm rot="10800000" flipV="1">
              <a:off x="3920036" y="1883685"/>
              <a:ext cx="64457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5" name="Rectangle 624"/>
            <p:cNvSpPr>
              <a:spLocks noChangeArrowheads="1"/>
            </p:cNvSpPr>
            <p:nvPr/>
          </p:nvSpPr>
          <p:spPr bwMode="auto">
            <a:xfrm rot="10800000" flipH="1" flipV="1">
              <a:off x="3958336" y="1821964"/>
              <a:ext cx="19150" cy="2181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6" name="Rectangle 656"/>
            <p:cNvSpPr>
              <a:spLocks noChangeArrowheads="1"/>
            </p:cNvSpPr>
            <p:nvPr/>
          </p:nvSpPr>
          <p:spPr bwMode="auto">
            <a:xfrm rot="10800000" flipH="1" flipV="1">
              <a:off x="3930311" y="1821964"/>
              <a:ext cx="19150" cy="2181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7" name="Rectangle 657"/>
            <p:cNvSpPr>
              <a:spLocks noChangeArrowheads="1"/>
            </p:cNvSpPr>
            <p:nvPr/>
          </p:nvSpPr>
          <p:spPr bwMode="auto">
            <a:xfrm rot="10800000" flipH="1" flipV="1">
              <a:off x="3958336" y="1851761"/>
              <a:ext cx="19150" cy="2181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8" name="Rectangle 658"/>
            <p:cNvSpPr>
              <a:spLocks noChangeArrowheads="1"/>
            </p:cNvSpPr>
            <p:nvPr/>
          </p:nvSpPr>
          <p:spPr bwMode="auto">
            <a:xfrm rot="10800000" flipH="1" flipV="1">
              <a:off x="3930311" y="1851761"/>
              <a:ext cx="19150" cy="2181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9" name="Rectangle 659"/>
            <p:cNvSpPr>
              <a:spLocks noChangeArrowheads="1"/>
            </p:cNvSpPr>
            <p:nvPr/>
          </p:nvSpPr>
          <p:spPr bwMode="auto">
            <a:xfrm rot="10800000" flipH="1" flipV="1">
              <a:off x="3984960" y="1753858"/>
              <a:ext cx="212988" cy="72895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60" name="Rectangle 643"/>
            <p:cNvSpPr>
              <a:spLocks noChangeArrowheads="1"/>
            </p:cNvSpPr>
            <p:nvPr/>
          </p:nvSpPr>
          <p:spPr bwMode="auto">
            <a:xfrm rot="10800000" flipV="1">
              <a:off x="3984493" y="1780994"/>
              <a:ext cx="213455" cy="2500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61" name="Freeform 660"/>
            <p:cNvSpPr>
              <a:spLocks/>
            </p:cNvSpPr>
            <p:nvPr/>
          </p:nvSpPr>
          <p:spPr bwMode="auto">
            <a:xfrm rot="10800000" flipV="1">
              <a:off x="3792523" y="1777270"/>
              <a:ext cx="39235" cy="43098"/>
            </a:xfrm>
            <a:custGeom>
              <a:avLst/>
              <a:gdLst>
                <a:gd name="T0" fmla="*/ 3 w 84"/>
                <a:gd name="T1" fmla="*/ 0 h 81"/>
                <a:gd name="T2" fmla="*/ 84 w 84"/>
                <a:gd name="T3" fmla="*/ 0 h 81"/>
                <a:gd name="T4" fmla="*/ 84 w 84"/>
                <a:gd name="T5" fmla="*/ 54 h 81"/>
                <a:gd name="T6" fmla="*/ 0 w 84"/>
                <a:gd name="T7" fmla="*/ 81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grpSp>
        <p:nvGrpSpPr>
          <p:cNvPr id="462" name="그룹 299"/>
          <p:cNvGrpSpPr>
            <a:grpSpLocks/>
          </p:cNvGrpSpPr>
          <p:nvPr/>
        </p:nvGrpSpPr>
        <p:grpSpPr bwMode="auto">
          <a:xfrm>
            <a:off x="5148064" y="1241202"/>
            <a:ext cx="3384574" cy="4337005"/>
            <a:chOff x="-2052736" y="1916433"/>
            <a:chExt cx="3384574" cy="4337005"/>
          </a:xfrm>
        </p:grpSpPr>
        <p:sp>
          <p:nvSpPr>
            <p:cNvPr id="463" name="모서리가 둥근 직사각형 462"/>
            <p:cNvSpPr/>
            <p:nvPr/>
          </p:nvSpPr>
          <p:spPr>
            <a:xfrm>
              <a:off x="827013" y="1916433"/>
              <a:ext cx="504825" cy="215900"/>
            </a:xfrm>
            <a:prstGeom prst="roundRect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4" name="TextBox 334"/>
            <p:cNvSpPr txBox="1">
              <a:spLocks noChangeArrowheads="1"/>
            </p:cNvSpPr>
            <p:nvPr/>
          </p:nvSpPr>
          <p:spPr bwMode="auto">
            <a:xfrm>
              <a:off x="-2052736" y="5976439"/>
              <a:ext cx="63671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200" b="1" dirty="0" err="1" smtClean="0">
                  <a:solidFill>
                    <a:srgbClr val="00B050"/>
                  </a:solidFill>
                  <a:latin typeface="HY헤드라인M" pitchFamily="18" charset="-127"/>
                  <a:ea typeface="HY헤드라인M" pitchFamily="18" charset="-127"/>
                </a:rPr>
                <a:t>화곡대</a:t>
              </a:r>
              <a:endParaRPr lang="ko-KR" altLang="en-US" sz="1200" b="1" dirty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65" name="그룹 363"/>
          <p:cNvGrpSpPr>
            <a:grpSpLocks/>
          </p:cNvGrpSpPr>
          <p:nvPr/>
        </p:nvGrpSpPr>
        <p:grpSpPr bwMode="auto">
          <a:xfrm>
            <a:off x="251520" y="4381773"/>
            <a:ext cx="1544638" cy="2287587"/>
            <a:chOff x="7452319" y="4237022"/>
            <a:chExt cx="1544638" cy="2288322"/>
          </a:xfrm>
        </p:grpSpPr>
        <p:sp>
          <p:nvSpPr>
            <p:cNvPr id="466" name="직사각형 465"/>
            <p:cNvSpPr/>
            <p:nvPr/>
          </p:nvSpPr>
          <p:spPr>
            <a:xfrm>
              <a:off x="7452319" y="4237022"/>
              <a:ext cx="1538288" cy="228832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7" name="직사각형 466"/>
            <p:cNvSpPr/>
            <p:nvPr/>
          </p:nvSpPr>
          <p:spPr bwMode="auto">
            <a:xfrm>
              <a:off x="7452319" y="4254490"/>
              <a:ext cx="1544638" cy="2270854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1400" b="1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범  </a:t>
              </a:r>
              <a:r>
                <a:rPr lang="ko-KR" altLang="en-US" sz="1400" b="1" dirty="0" err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례</a:t>
              </a:r>
              <a:endParaRPr lang="en-US" altLang="ko-KR" sz="1400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>
                <a:defRPr/>
              </a:pPr>
              <a:endParaRPr lang="en-US" altLang="ko-KR" sz="1400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ts val="2000"/>
                </a:lnSpc>
                <a:defRPr/>
              </a:pPr>
              <a:r>
                <a:rPr lang="en-US" altLang="ko-KR" sz="14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r>
                <a:rPr lang="ko-KR" altLang="en-US" sz="1400" dirty="0" err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차출동대</a:t>
              </a:r>
              <a:endParaRPr lang="en-US" altLang="ko-KR" sz="1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ts val="2000"/>
                </a:lnSpc>
                <a:defRPr/>
              </a:pPr>
              <a:r>
                <a:rPr lang="en-US" altLang="ko-KR" sz="14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소방차</a:t>
              </a:r>
              <a:endParaRPr lang="en-US" altLang="ko-KR" sz="1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ts val="2000"/>
                </a:lnSpc>
                <a:buFontTx/>
                <a:buChar char="-"/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 대   원</a:t>
              </a:r>
              <a:endParaRPr lang="en-US" altLang="ko-KR" sz="8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ts val="2000"/>
                </a:lnSpc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풍      향</a:t>
              </a:r>
              <a:endParaRPr lang="en-US" altLang="ko-KR" sz="1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ts val="2000"/>
                </a:lnSpc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연소확대</a:t>
              </a:r>
              <a:endParaRPr lang="en-US" altLang="ko-KR" sz="1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ts val="2000"/>
                </a:lnSpc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예상방향</a:t>
              </a:r>
              <a:endParaRPr lang="en-US" altLang="ko-KR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468" name="타원 467"/>
            <p:cNvSpPr/>
            <p:nvPr/>
          </p:nvSpPr>
          <p:spPr bwMode="auto">
            <a:xfrm>
              <a:off x="8487369" y="5899668"/>
              <a:ext cx="258763" cy="436703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25400">
              <a:solidFill>
                <a:srgbClr val="FF0000">
                  <a:alpha val="80000"/>
                </a:srgb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9" name="줄무늬가 있는 오른쪽 화살표 468"/>
            <p:cNvSpPr/>
            <p:nvPr/>
          </p:nvSpPr>
          <p:spPr bwMode="auto">
            <a:xfrm>
              <a:off x="8460382" y="5590007"/>
              <a:ext cx="342900" cy="260434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470" name="그룹 53"/>
            <p:cNvGrpSpPr/>
            <p:nvPr/>
          </p:nvGrpSpPr>
          <p:grpSpPr bwMode="auto">
            <a:xfrm>
              <a:off x="8316416" y="5012040"/>
              <a:ext cx="514879" cy="262009"/>
              <a:chOff x="3779912" y="1725126"/>
              <a:chExt cx="432048" cy="216024"/>
            </a:xfrm>
            <a:solidFill>
              <a:srgbClr val="00B050"/>
            </a:solidFill>
          </p:grpSpPr>
          <p:sp>
            <p:nvSpPr>
              <p:cNvPr id="472" name="Line 622"/>
              <p:cNvSpPr>
                <a:spLocks noChangeShapeType="1"/>
              </p:cNvSpPr>
              <p:nvPr/>
            </p:nvSpPr>
            <p:spPr bwMode="auto">
              <a:xfrm rot="10800000" flipH="1">
                <a:off x="3851375" y="1739492"/>
                <a:ext cx="0" cy="14366"/>
              </a:xfrm>
              <a:prstGeom prst="line">
                <a:avLst/>
              </a:prstGeom>
              <a:grpFill/>
              <a:ln w="127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73" name="Rectangle 623"/>
              <p:cNvSpPr>
                <a:spLocks noChangeArrowheads="1"/>
              </p:cNvSpPr>
              <p:nvPr/>
            </p:nvSpPr>
            <p:spPr bwMode="auto">
              <a:xfrm rot="10800000" flipH="1" flipV="1">
                <a:off x="3984493" y="1753858"/>
                <a:ext cx="212988" cy="156431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74" name="Freeform 625"/>
              <p:cNvSpPr>
                <a:spLocks/>
              </p:cNvSpPr>
              <p:nvPr/>
            </p:nvSpPr>
            <p:spPr bwMode="auto">
              <a:xfrm rot="10800000" flipH="1" flipV="1">
                <a:off x="3863986" y="1725126"/>
                <a:ext cx="19150" cy="28732"/>
              </a:xfrm>
              <a:custGeom>
                <a:avLst/>
                <a:gdLst>
                  <a:gd name="T0" fmla="*/ 0 w 35"/>
                  <a:gd name="T1" fmla="*/ 210 h 34"/>
                  <a:gd name="T2" fmla="*/ 15 w 35"/>
                  <a:gd name="T3" fmla="*/ 0 h 34"/>
                  <a:gd name="T4" fmla="*/ 56 w 35"/>
                  <a:gd name="T5" fmla="*/ 0 h 34"/>
                  <a:gd name="T6" fmla="*/ 66 w 35"/>
                  <a:gd name="T7" fmla="*/ 218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"/>
                  <a:gd name="T13" fmla="*/ 0 h 34"/>
                  <a:gd name="T14" fmla="*/ 35 w 35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" h="34">
                    <a:moveTo>
                      <a:pt x="0" y="33"/>
                    </a:moveTo>
                    <a:lnTo>
                      <a:pt x="8" y="0"/>
                    </a:lnTo>
                    <a:lnTo>
                      <a:pt x="30" y="0"/>
                    </a:lnTo>
                    <a:lnTo>
                      <a:pt x="35" y="34"/>
                    </a:lnTo>
                  </a:path>
                </a:pathLst>
              </a:custGeom>
              <a:grp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75" name="Freeform 626"/>
              <p:cNvSpPr>
                <a:spLocks/>
              </p:cNvSpPr>
              <p:nvPr/>
            </p:nvSpPr>
            <p:spPr bwMode="auto">
              <a:xfrm rot="10800000" flipV="1">
                <a:off x="3793457" y="1755454"/>
                <a:ext cx="126578" cy="152707"/>
              </a:xfrm>
              <a:custGeom>
                <a:avLst/>
                <a:gdLst>
                  <a:gd name="T0" fmla="*/ 210 w 271"/>
                  <a:gd name="T1" fmla="*/ 0 h 287"/>
                  <a:gd name="T2" fmla="*/ 271 w 271"/>
                  <a:gd name="T3" fmla="*/ 156 h 287"/>
                  <a:gd name="T4" fmla="*/ 270 w 271"/>
                  <a:gd name="T5" fmla="*/ 287 h 287"/>
                  <a:gd name="T6" fmla="*/ 0 w 271"/>
                  <a:gd name="T7" fmla="*/ 284 h 287"/>
                  <a:gd name="T8" fmla="*/ 0 w 271"/>
                  <a:gd name="T9" fmla="*/ 0 h 287"/>
                  <a:gd name="T10" fmla="*/ 210 w 271"/>
                  <a:gd name="T11" fmla="*/ 0 h 2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1"/>
                  <a:gd name="T19" fmla="*/ 0 h 287"/>
                  <a:gd name="T20" fmla="*/ 271 w 271"/>
                  <a:gd name="T21" fmla="*/ 287 h 2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1" h="287">
                    <a:moveTo>
                      <a:pt x="210" y="0"/>
                    </a:moveTo>
                    <a:lnTo>
                      <a:pt x="271" y="156"/>
                    </a:lnTo>
                    <a:lnTo>
                      <a:pt x="270" y="287"/>
                    </a:lnTo>
                    <a:lnTo>
                      <a:pt x="0" y="284"/>
                    </a:lnTo>
                    <a:lnTo>
                      <a:pt x="0" y="0"/>
                    </a:lnTo>
                    <a:lnTo>
                      <a:pt x="210" y="0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76" name="Freeform 627"/>
              <p:cNvSpPr>
                <a:spLocks/>
              </p:cNvSpPr>
              <p:nvPr/>
            </p:nvSpPr>
            <p:spPr bwMode="auto">
              <a:xfrm rot="10800000" flipV="1">
                <a:off x="3831291" y="1760243"/>
                <a:ext cx="35031" cy="40438"/>
              </a:xfrm>
              <a:custGeom>
                <a:avLst/>
                <a:gdLst/>
                <a:ahLst/>
                <a:cxnLst>
                  <a:cxn ang="0">
                    <a:pos x="33" y="33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34"/>
                  </a:cxn>
                  <a:cxn ang="0">
                    <a:pos x="33" y="33"/>
                  </a:cxn>
                </a:cxnLst>
                <a:rect l="0" t="0" r="r" b="b"/>
                <a:pathLst>
                  <a:path w="33" h="34">
                    <a:moveTo>
                      <a:pt x="33" y="33"/>
                    </a:moveTo>
                    <a:lnTo>
                      <a:pt x="25" y="0"/>
                    </a:lnTo>
                    <a:lnTo>
                      <a:pt x="0" y="0"/>
                    </a:lnTo>
                    <a:lnTo>
                      <a:pt x="0" y="34"/>
                    </a:lnTo>
                    <a:lnTo>
                      <a:pt x="33" y="33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77" name="Freeform 628"/>
              <p:cNvSpPr>
                <a:spLocks/>
              </p:cNvSpPr>
              <p:nvPr/>
            </p:nvSpPr>
            <p:spPr bwMode="auto">
              <a:xfrm rot="10800000" flipH="1" flipV="1">
                <a:off x="3862118" y="1755454"/>
                <a:ext cx="16815" cy="148982"/>
              </a:xfrm>
              <a:custGeom>
                <a:avLst/>
                <a:gdLst>
                  <a:gd name="T0" fmla="*/ 122 w 24"/>
                  <a:gd name="T1" fmla="*/ 0 h 181"/>
                  <a:gd name="T2" fmla="*/ 122 w 24"/>
                  <a:gd name="T3" fmla="*/ 657 h 181"/>
                  <a:gd name="T4" fmla="*/ 0 w 24"/>
                  <a:gd name="T5" fmla="*/ 739 h 181"/>
                  <a:gd name="T6" fmla="*/ 0 w 24"/>
                  <a:gd name="T7" fmla="*/ 1036 h 1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181"/>
                  <a:gd name="T14" fmla="*/ 24 w 24"/>
                  <a:gd name="T15" fmla="*/ 181 h 1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181">
                    <a:moveTo>
                      <a:pt x="24" y="0"/>
                    </a:moveTo>
                    <a:lnTo>
                      <a:pt x="24" y="115"/>
                    </a:lnTo>
                    <a:lnTo>
                      <a:pt x="0" y="129"/>
                    </a:lnTo>
                    <a:lnTo>
                      <a:pt x="0" y="181"/>
                    </a:lnTo>
                  </a:path>
                </a:pathLst>
              </a:custGeom>
              <a:grp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78" name="Rectangle 629"/>
              <p:cNvSpPr>
                <a:spLocks noChangeArrowheads="1"/>
              </p:cNvSpPr>
              <p:nvPr/>
            </p:nvSpPr>
            <p:spPr bwMode="auto">
              <a:xfrm rot="10800000" flipH="1" flipV="1">
                <a:off x="3779912" y="1872512"/>
                <a:ext cx="33630" cy="38842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79" name="Freeform 630"/>
              <p:cNvSpPr>
                <a:spLocks/>
              </p:cNvSpPr>
              <p:nvPr/>
            </p:nvSpPr>
            <p:spPr bwMode="auto">
              <a:xfrm rot="10800000" flipH="1" flipV="1">
                <a:off x="3794391" y="1762372"/>
                <a:ext cx="36899" cy="72363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29" y="88"/>
                  </a:cxn>
                  <a:cxn ang="0">
                    <a:pos x="51" y="0"/>
                  </a:cxn>
                  <a:cxn ang="0">
                    <a:pos x="35" y="0"/>
                  </a:cxn>
                  <a:cxn ang="0">
                    <a:pos x="0" y="88"/>
                  </a:cxn>
                </a:cxnLst>
                <a:rect l="0" t="0" r="r" b="b"/>
                <a:pathLst>
                  <a:path w="51" h="88">
                    <a:moveTo>
                      <a:pt x="0" y="88"/>
                    </a:moveTo>
                    <a:lnTo>
                      <a:pt x="29" y="88"/>
                    </a:lnTo>
                    <a:lnTo>
                      <a:pt x="51" y="0"/>
                    </a:lnTo>
                    <a:lnTo>
                      <a:pt x="35" y="0"/>
                    </a:lnTo>
                    <a:lnTo>
                      <a:pt x="0" y="88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0" name="Freeform 631"/>
              <p:cNvSpPr>
                <a:spLocks/>
              </p:cNvSpPr>
              <p:nvPr/>
            </p:nvSpPr>
            <p:spPr bwMode="auto">
              <a:xfrm rot="10800000" flipH="1" flipV="1">
                <a:off x="3887340" y="1761307"/>
                <a:ext cx="25222" cy="372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" y="0"/>
                  </a:cxn>
                  <a:cxn ang="0">
                    <a:pos x="34" y="44"/>
                  </a:cxn>
                  <a:cxn ang="0">
                    <a:pos x="0" y="46"/>
                  </a:cxn>
                  <a:cxn ang="0">
                    <a:pos x="0" y="0"/>
                  </a:cxn>
                </a:cxnLst>
                <a:rect l="0" t="0" r="r" b="b"/>
                <a:pathLst>
                  <a:path w="34" h="46">
                    <a:moveTo>
                      <a:pt x="0" y="0"/>
                    </a:moveTo>
                    <a:lnTo>
                      <a:pt x="34" y="0"/>
                    </a:lnTo>
                    <a:lnTo>
                      <a:pt x="34" y="44"/>
                    </a:lnTo>
                    <a:lnTo>
                      <a:pt x="0" y="4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1" name="Line 632"/>
              <p:cNvSpPr>
                <a:spLocks noChangeShapeType="1"/>
              </p:cNvSpPr>
              <p:nvPr/>
            </p:nvSpPr>
            <p:spPr bwMode="auto">
              <a:xfrm rot="10800000" flipH="1" flipV="1">
                <a:off x="3833159" y="1807066"/>
                <a:ext cx="0" cy="99499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2" name="Oval 633"/>
              <p:cNvSpPr>
                <a:spLocks noChangeArrowheads="1"/>
              </p:cNvSpPr>
              <p:nvPr/>
            </p:nvSpPr>
            <p:spPr bwMode="auto">
              <a:xfrm rot="10800000" flipH="1" flipV="1">
                <a:off x="3830357" y="1870384"/>
                <a:ext cx="45307" cy="68638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3" name="Oval 634"/>
              <p:cNvSpPr>
                <a:spLocks noChangeArrowheads="1"/>
              </p:cNvSpPr>
              <p:nvPr/>
            </p:nvSpPr>
            <p:spPr bwMode="auto">
              <a:xfrm rot="10800000" flipH="1" flipV="1">
                <a:off x="3839698" y="1883685"/>
                <a:ext cx="27558" cy="42034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4" name="Oval 635"/>
              <p:cNvSpPr>
                <a:spLocks noChangeArrowheads="1"/>
              </p:cNvSpPr>
              <p:nvPr/>
            </p:nvSpPr>
            <p:spPr bwMode="auto">
              <a:xfrm rot="10800000" flipH="1" flipV="1">
                <a:off x="4181133" y="1885814"/>
                <a:ext cx="9342" cy="11174"/>
              </a:xfrm>
              <a:prstGeom prst="ellipse">
                <a:avLst/>
              </a:prstGeom>
              <a:grpFill/>
              <a:ln w="127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5" name="Oval 636"/>
              <p:cNvSpPr>
                <a:spLocks noChangeArrowheads="1"/>
              </p:cNvSpPr>
              <p:nvPr/>
            </p:nvSpPr>
            <p:spPr bwMode="auto">
              <a:xfrm rot="10800000" flipH="1" flipV="1">
                <a:off x="3988229" y="1885814"/>
                <a:ext cx="9342" cy="11174"/>
              </a:xfrm>
              <a:prstGeom prst="ellipse">
                <a:avLst/>
              </a:prstGeom>
              <a:grpFill/>
              <a:ln w="127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6" name="Rectangle 642" descr="어두운 수직선"/>
              <p:cNvSpPr>
                <a:spLocks noChangeArrowheads="1"/>
              </p:cNvSpPr>
              <p:nvPr/>
            </p:nvSpPr>
            <p:spPr bwMode="auto">
              <a:xfrm rot="10800000" flipV="1">
                <a:off x="3978888" y="1826753"/>
                <a:ext cx="233072" cy="18091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7" name="Rectangle 644"/>
              <p:cNvSpPr>
                <a:spLocks noChangeArrowheads="1"/>
              </p:cNvSpPr>
              <p:nvPr/>
            </p:nvSpPr>
            <p:spPr bwMode="auto">
              <a:xfrm rot="10800000" flipV="1">
                <a:off x="3859782" y="1863466"/>
                <a:ext cx="58385" cy="5853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8" name="Rectangle 645"/>
              <p:cNvSpPr>
                <a:spLocks noChangeArrowheads="1"/>
              </p:cNvSpPr>
              <p:nvPr/>
            </p:nvSpPr>
            <p:spPr bwMode="auto">
              <a:xfrm rot="10800000" flipV="1">
                <a:off x="3851842" y="1839523"/>
                <a:ext cx="21953" cy="478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9" name="Freeform 646"/>
              <p:cNvSpPr>
                <a:spLocks/>
              </p:cNvSpPr>
              <p:nvPr/>
            </p:nvSpPr>
            <p:spPr bwMode="auto">
              <a:xfrm rot="10800000" flipV="1">
                <a:off x="4032602" y="1867723"/>
                <a:ext cx="111632" cy="42566"/>
              </a:xfrm>
              <a:custGeom>
                <a:avLst/>
                <a:gdLst/>
                <a:ahLst/>
                <a:cxnLst>
                  <a:cxn ang="0">
                    <a:pos x="0" y="77"/>
                  </a:cxn>
                  <a:cxn ang="0">
                    <a:pos x="0" y="33"/>
                  </a:cxn>
                  <a:cxn ang="0">
                    <a:pos x="41" y="0"/>
                  </a:cxn>
                  <a:cxn ang="0">
                    <a:pos x="189" y="0"/>
                  </a:cxn>
                  <a:cxn ang="0">
                    <a:pos x="239" y="38"/>
                  </a:cxn>
                  <a:cxn ang="0">
                    <a:pos x="239" y="80"/>
                  </a:cxn>
                  <a:cxn ang="0">
                    <a:pos x="0" y="77"/>
                  </a:cxn>
                </a:cxnLst>
                <a:rect l="0" t="0" r="r" b="b"/>
                <a:pathLst>
                  <a:path w="239" h="80">
                    <a:moveTo>
                      <a:pt x="0" y="77"/>
                    </a:moveTo>
                    <a:lnTo>
                      <a:pt x="0" y="33"/>
                    </a:lnTo>
                    <a:lnTo>
                      <a:pt x="41" y="0"/>
                    </a:lnTo>
                    <a:lnTo>
                      <a:pt x="189" y="0"/>
                    </a:lnTo>
                    <a:lnTo>
                      <a:pt x="239" y="38"/>
                    </a:lnTo>
                    <a:lnTo>
                      <a:pt x="239" y="80"/>
                    </a:lnTo>
                    <a:lnTo>
                      <a:pt x="0" y="7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0" name="Oval 647"/>
              <p:cNvSpPr>
                <a:spLocks noChangeArrowheads="1"/>
              </p:cNvSpPr>
              <p:nvPr/>
            </p:nvSpPr>
            <p:spPr bwMode="auto">
              <a:xfrm rot="10800000" flipH="1" flipV="1">
                <a:off x="4039608" y="1872512"/>
                <a:ext cx="45307" cy="68638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1" name="Oval 648"/>
              <p:cNvSpPr>
                <a:spLocks noChangeArrowheads="1"/>
              </p:cNvSpPr>
              <p:nvPr/>
            </p:nvSpPr>
            <p:spPr bwMode="auto">
              <a:xfrm rot="10800000" flipH="1" flipV="1">
                <a:off x="4093322" y="1872512"/>
                <a:ext cx="45307" cy="68638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2" name="Oval 649"/>
              <p:cNvSpPr>
                <a:spLocks noChangeArrowheads="1"/>
              </p:cNvSpPr>
              <p:nvPr/>
            </p:nvSpPr>
            <p:spPr bwMode="auto">
              <a:xfrm rot="10800000" flipH="1" flipV="1">
                <a:off x="4048949" y="1885814"/>
                <a:ext cx="27558" cy="42034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3" name="Oval 650"/>
              <p:cNvSpPr>
                <a:spLocks noChangeArrowheads="1"/>
              </p:cNvSpPr>
              <p:nvPr/>
            </p:nvSpPr>
            <p:spPr bwMode="auto">
              <a:xfrm rot="10800000" flipH="1" flipV="1">
                <a:off x="4102664" y="1885814"/>
                <a:ext cx="27558" cy="42034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4" name="Rectangle 652"/>
              <p:cNvSpPr>
                <a:spLocks noChangeArrowheads="1"/>
              </p:cNvSpPr>
              <p:nvPr/>
            </p:nvSpPr>
            <p:spPr bwMode="auto">
              <a:xfrm rot="10800000" flipV="1">
                <a:off x="3920503" y="1762372"/>
                <a:ext cx="63990" cy="14791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5" name="Line 653"/>
              <p:cNvSpPr>
                <a:spLocks noChangeShapeType="1"/>
              </p:cNvSpPr>
              <p:nvPr/>
            </p:nvSpPr>
            <p:spPr bwMode="auto">
              <a:xfrm rot="10800000" flipV="1">
                <a:off x="3984493" y="1844312"/>
                <a:ext cx="212988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6" name="Line 655"/>
              <p:cNvSpPr>
                <a:spLocks noChangeShapeType="1"/>
              </p:cNvSpPr>
              <p:nvPr/>
            </p:nvSpPr>
            <p:spPr bwMode="auto">
              <a:xfrm rot="10800000" flipV="1">
                <a:off x="3920036" y="1883685"/>
                <a:ext cx="64457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7" name="Rectangle 624"/>
              <p:cNvSpPr>
                <a:spLocks noChangeArrowheads="1"/>
              </p:cNvSpPr>
              <p:nvPr/>
            </p:nvSpPr>
            <p:spPr bwMode="auto">
              <a:xfrm rot="10800000" flipH="1" flipV="1">
                <a:off x="3958336" y="1821964"/>
                <a:ext cx="19150" cy="2181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8" name="Rectangle 656"/>
              <p:cNvSpPr>
                <a:spLocks noChangeArrowheads="1"/>
              </p:cNvSpPr>
              <p:nvPr/>
            </p:nvSpPr>
            <p:spPr bwMode="auto">
              <a:xfrm rot="10800000" flipH="1" flipV="1">
                <a:off x="3930311" y="1821964"/>
                <a:ext cx="19150" cy="2181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9" name="Rectangle 657"/>
              <p:cNvSpPr>
                <a:spLocks noChangeArrowheads="1"/>
              </p:cNvSpPr>
              <p:nvPr/>
            </p:nvSpPr>
            <p:spPr bwMode="auto">
              <a:xfrm rot="10800000" flipH="1" flipV="1">
                <a:off x="3958336" y="1851761"/>
                <a:ext cx="19150" cy="2181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500" name="Rectangle 658"/>
              <p:cNvSpPr>
                <a:spLocks noChangeArrowheads="1"/>
              </p:cNvSpPr>
              <p:nvPr/>
            </p:nvSpPr>
            <p:spPr bwMode="auto">
              <a:xfrm rot="10800000" flipH="1" flipV="1">
                <a:off x="3930311" y="1851761"/>
                <a:ext cx="19150" cy="2181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501" name="Rectangle 659"/>
              <p:cNvSpPr>
                <a:spLocks noChangeArrowheads="1"/>
              </p:cNvSpPr>
              <p:nvPr/>
            </p:nvSpPr>
            <p:spPr bwMode="auto">
              <a:xfrm rot="10800000" flipH="1" flipV="1">
                <a:off x="3984960" y="1753858"/>
                <a:ext cx="212988" cy="7289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502" name="Rectangle 643"/>
              <p:cNvSpPr>
                <a:spLocks noChangeArrowheads="1"/>
              </p:cNvSpPr>
              <p:nvPr/>
            </p:nvSpPr>
            <p:spPr bwMode="auto">
              <a:xfrm rot="10800000" flipV="1">
                <a:off x="3984493" y="1780994"/>
                <a:ext cx="213455" cy="2500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503" name="Freeform 660"/>
              <p:cNvSpPr>
                <a:spLocks/>
              </p:cNvSpPr>
              <p:nvPr/>
            </p:nvSpPr>
            <p:spPr bwMode="auto">
              <a:xfrm rot="10800000" flipV="1">
                <a:off x="3792523" y="1777270"/>
                <a:ext cx="39235" cy="43098"/>
              </a:xfrm>
              <a:custGeom>
                <a:avLst/>
                <a:gdLst>
                  <a:gd name="T0" fmla="*/ 3 w 84"/>
                  <a:gd name="T1" fmla="*/ 0 h 81"/>
                  <a:gd name="T2" fmla="*/ 84 w 84"/>
                  <a:gd name="T3" fmla="*/ 0 h 81"/>
                  <a:gd name="T4" fmla="*/ 84 w 84"/>
                  <a:gd name="T5" fmla="*/ 54 h 81"/>
                  <a:gd name="T6" fmla="*/ 0 w 84"/>
                  <a:gd name="T7" fmla="*/ 81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1"/>
                  <a:gd name="T14" fmla="*/ 84 w 84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1">
                    <a:moveTo>
                      <a:pt x="3" y="0"/>
                    </a:moveTo>
                    <a:lnTo>
                      <a:pt x="84" y="0"/>
                    </a:lnTo>
                    <a:lnTo>
                      <a:pt x="84" y="54"/>
                    </a:lnTo>
                    <a:lnTo>
                      <a:pt x="0" y="81"/>
                    </a:ln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</p:grpSp>
        <p:pic>
          <p:nvPicPr>
            <p:cNvPr id="471" name="Picture 6693" descr="man-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482079" y="5239295"/>
              <a:ext cx="266386" cy="385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04" name="줄무늬가 있는 오른쪽 화살표 503"/>
          <p:cNvSpPr/>
          <p:nvPr/>
        </p:nvSpPr>
        <p:spPr bwMode="auto">
          <a:xfrm rot="18593113">
            <a:off x="4183726" y="3725114"/>
            <a:ext cx="1296144" cy="7200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풍향</a:t>
            </a:r>
          </a:p>
          <a:p>
            <a:pPr algn="ctr">
              <a:defRPr/>
            </a:pPr>
            <a:endParaRPr lang="ko-KR" altLang="en-US" dirty="0"/>
          </a:p>
        </p:txBody>
      </p:sp>
      <p:sp>
        <p:nvSpPr>
          <p:cNvPr id="505" name="타원 504"/>
          <p:cNvSpPr/>
          <p:nvPr/>
        </p:nvSpPr>
        <p:spPr>
          <a:xfrm rot="2122825">
            <a:off x="4956541" y="3821671"/>
            <a:ext cx="504056" cy="1296144"/>
          </a:xfrm>
          <a:prstGeom prst="ellipse">
            <a:avLst/>
          </a:prstGeom>
          <a:solidFill>
            <a:srgbClr val="FF0000">
              <a:alpha val="37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6" name="Picture 6693" descr="man-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797152"/>
            <a:ext cx="30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7" name="Picture 6693" descr="man-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501008"/>
            <a:ext cx="30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8" name="Picture 6693" descr="man-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717032"/>
            <a:ext cx="30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" name="제목 1"/>
          <p:cNvSpPr txBox="1">
            <a:spLocks/>
          </p:cNvSpPr>
          <p:nvPr/>
        </p:nvSpPr>
        <p:spPr bwMode="auto">
          <a:xfrm>
            <a:off x="0" y="-1588"/>
            <a:ext cx="9144000" cy="5502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&lt;</a:t>
            </a:r>
            <a:r>
              <a:rPr kumimoji="0" lang="ko-KR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출동대별 배치도</a:t>
            </a:r>
            <a:r>
              <a:rPr kumimoji="0" lang="en-US" altLang="ko-KR" sz="3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&gt;</a:t>
            </a:r>
            <a:endParaRPr kumimoji="0" lang="ko-KR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832" name="그룹 165"/>
          <p:cNvGrpSpPr>
            <a:grpSpLocks/>
          </p:cNvGrpSpPr>
          <p:nvPr/>
        </p:nvGrpSpPr>
        <p:grpSpPr bwMode="auto">
          <a:xfrm flipH="1">
            <a:off x="3851920" y="3501008"/>
            <a:ext cx="576064" cy="288032"/>
            <a:chOff x="1619672" y="2877254"/>
            <a:chExt cx="432048" cy="216024"/>
          </a:xfrm>
        </p:grpSpPr>
        <p:sp>
          <p:nvSpPr>
            <p:cNvPr id="833" name="Line 622"/>
            <p:cNvSpPr>
              <a:spLocks noChangeShapeType="1"/>
            </p:cNvSpPr>
            <p:nvPr/>
          </p:nvSpPr>
          <p:spPr bwMode="auto">
            <a:xfrm rot="10800000">
              <a:off x="1980257" y="2891620"/>
              <a:ext cx="0" cy="143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4" name="Rectangle 623"/>
            <p:cNvSpPr>
              <a:spLocks noChangeArrowheads="1"/>
            </p:cNvSpPr>
            <p:nvPr/>
          </p:nvSpPr>
          <p:spPr bwMode="auto">
            <a:xfrm rot="10800000" flipV="1">
              <a:off x="1634151" y="2905986"/>
              <a:ext cx="212988" cy="15643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5" name="Freeform 625"/>
            <p:cNvSpPr>
              <a:spLocks/>
            </p:cNvSpPr>
            <p:nvPr/>
          </p:nvSpPr>
          <p:spPr bwMode="auto">
            <a:xfrm rot="10800000" flipV="1">
              <a:off x="1948496" y="2877254"/>
              <a:ext cx="19150" cy="28732"/>
            </a:xfrm>
            <a:custGeom>
              <a:avLst/>
              <a:gdLst>
                <a:gd name="T0" fmla="*/ 0 w 35"/>
                <a:gd name="T1" fmla="*/ 2147483647 h 34"/>
                <a:gd name="T2" fmla="*/ 2147483647 w 35"/>
                <a:gd name="T3" fmla="*/ 0 h 34"/>
                <a:gd name="T4" fmla="*/ 2147483647 w 35"/>
                <a:gd name="T5" fmla="*/ 0 h 34"/>
                <a:gd name="T6" fmla="*/ 2147483647 w 35"/>
                <a:gd name="T7" fmla="*/ 2147483647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6" name="Freeform 626"/>
            <p:cNvSpPr>
              <a:spLocks/>
            </p:cNvSpPr>
            <p:nvPr/>
          </p:nvSpPr>
          <p:spPr bwMode="auto">
            <a:xfrm rot="10800000" flipH="1" flipV="1">
              <a:off x="1911596" y="2907582"/>
              <a:ext cx="126578" cy="152707"/>
            </a:xfrm>
            <a:custGeom>
              <a:avLst/>
              <a:gdLst>
                <a:gd name="T0" fmla="*/ 2147483647 w 271"/>
                <a:gd name="T1" fmla="*/ 0 h 287"/>
                <a:gd name="T2" fmla="*/ 2147483647 w 271"/>
                <a:gd name="T3" fmla="*/ 2147483647 h 287"/>
                <a:gd name="T4" fmla="*/ 2147483647 w 271"/>
                <a:gd name="T5" fmla="*/ 2147483647 h 287"/>
                <a:gd name="T6" fmla="*/ 0 w 271"/>
                <a:gd name="T7" fmla="*/ 2147483647 h 287"/>
                <a:gd name="T8" fmla="*/ 0 w 271"/>
                <a:gd name="T9" fmla="*/ 0 h 287"/>
                <a:gd name="T10" fmla="*/ 2147483647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7" name="Freeform 627"/>
            <p:cNvSpPr>
              <a:spLocks/>
            </p:cNvSpPr>
            <p:nvPr/>
          </p:nvSpPr>
          <p:spPr bwMode="auto">
            <a:xfrm rot="10800000" flipH="1" flipV="1">
              <a:off x="1964784" y="2912180"/>
              <a:ext cx="35565" cy="40101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38" name="Freeform 628"/>
            <p:cNvSpPr>
              <a:spLocks/>
            </p:cNvSpPr>
            <p:nvPr/>
          </p:nvSpPr>
          <p:spPr bwMode="auto">
            <a:xfrm rot="10800000" flipV="1">
              <a:off x="1952699" y="2907582"/>
              <a:ext cx="16815" cy="148982"/>
            </a:xfrm>
            <a:custGeom>
              <a:avLst/>
              <a:gdLst>
                <a:gd name="T0" fmla="*/ 2147483647 w 24"/>
                <a:gd name="T1" fmla="*/ 0 h 181"/>
                <a:gd name="T2" fmla="*/ 2147483647 w 24"/>
                <a:gd name="T3" fmla="*/ 2147483647 h 181"/>
                <a:gd name="T4" fmla="*/ 0 w 24"/>
                <a:gd name="T5" fmla="*/ 2147483647 h 181"/>
                <a:gd name="T6" fmla="*/ 0 w 24"/>
                <a:gd name="T7" fmla="*/ 2147483647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9" name="Rectangle 629"/>
            <p:cNvSpPr>
              <a:spLocks noChangeArrowheads="1"/>
            </p:cNvSpPr>
            <p:nvPr/>
          </p:nvSpPr>
          <p:spPr bwMode="auto">
            <a:xfrm rot="10800000" flipV="1">
              <a:off x="2017472" y="3023426"/>
              <a:ext cx="32930" cy="3751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40" name="Freeform 630"/>
            <p:cNvSpPr>
              <a:spLocks/>
            </p:cNvSpPr>
            <p:nvPr/>
          </p:nvSpPr>
          <p:spPr bwMode="auto">
            <a:xfrm rot="10800000" flipV="1">
              <a:off x="2000348" y="2913474"/>
              <a:ext cx="36882" cy="7243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41" name="Freeform 631"/>
            <p:cNvSpPr>
              <a:spLocks/>
            </p:cNvSpPr>
            <p:nvPr/>
          </p:nvSpPr>
          <p:spPr bwMode="auto">
            <a:xfrm rot="10800000" flipV="1">
              <a:off x="1917364" y="2913474"/>
              <a:ext cx="25027" cy="362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42" name="Line 632"/>
            <p:cNvSpPr>
              <a:spLocks noChangeShapeType="1"/>
            </p:cNvSpPr>
            <p:nvPr/>
          </p:nvSpPr>
          <p:spPr bwMode="auto">
            <a:xfrm rot="10800000" flipV="1">
              <a:off x="1998473" y="2959194"/>
              <a:ext cx="0" cy="99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43" name="Oval 633"/>
            <p:cNvSpPr>
              <a:spLocks noChangeArrowheads="1"/>
            </p:cNvSpPr>
            <p:nvPr/>
          </p:nvSpPr>
          <p:spPr bwMode="auto">
            <a:xfrm rot="10800000" flipV="1">
              <a:off x="1955969" y="3022512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44" name="Oval 634"/>
            <p:cNvSpPr>
              <a:spLocks noChangeArrowheads="1"/>
            </p:cNvSpPr>
            <p:nvPr/>
          </p:nvSpPr>
          <p:spPr bwMode="auto">
            <a:xfrm rot="10800000" flipV="1">
              <a:off x="1964376" y="3035813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45" name="Oval 635"/>
            <p:cNvSpPr>
              <a:spLocks noChangeArrowheads="1"/>
            </p:cNvSpPr>
            <p:nvPr/>
          </p:nvSpPr>
          <p:spPr bwMode="auto">
            <a:xfrm rot="10800000" flipV="1">
              <a:off x="1641158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46" name="Oval 636"/>
            <p:cNvSpPr>
              <a:spLocks noChangeArrowheads="1"/>
            </p:cNvSpPr>
            <p:nvPr/>
          </p:nvSpPr>
          <p:spPr bwMode="auto">
            <a:xfrm rot="10800000" flipV="1">
              <a:off x="1834061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47" name="Rectangle 642" descr="어두운 수직선"/>
            <p:cNvSpPr>
              <a:spLocks noChangeArrowheads="1"/>
            </p:cNvSpPr>
            <p:nvPr/>
          </p:nvSpPr>
          <p:spPr bwMode="auto">
            <a:xfrm rot="10800000" flipH="1" flipV="1">
              <a:off x="1619672" y="2978881"/>
              <a:ext cx="233072" cy="1809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48" name="Rectangle 644"/>
            <p:cNvSpPr>
              <a:spLocks noChangeArrowheads="1"/>
            </p:cNvSpPr>
            <p:nvPr/>
          </p:nvSpPr>
          <p:spPr bwMode="auto">
            <a:xfrm rot="10800000" flipH="1" flipV="1">
              <a:off x="1913465" y="3015594"/>
              <a:ext cx="58385" cy="58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49" name="Rectangle 645"/>
            <p:cNvSpPr>
              <a:spLocks noChangeArrowheads="1"/>
            </p:cNvSpPr>
            <p:nvPr/>
          </p:nvSpPr>
          <p:spPr bwMode="auto">
            <a:xfrm rot="10800000" flipH="1" flipV="1">
              <a:off x="1957837" y="2991651"/>
              <a:ext cx="21953" cy="4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0" name="Freeform 646"/>
            <p:cNvSpPr>
              <a:spLocks/>
            </p:cNvSpPr>
            <p:nvPr/>
          </p:nvSpPr>
          <p:spPr bwMode="auto">
            <a:xfrm rot="10800000" flipH="1" flipV="1">
              <a:off x="1686850" y="3019546"/>
              <a:ext cx="110646" cy="4139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51" name="Oval 647"/>
            <p:cNvSpPr>
              <a:spLocks noChangeArrowheads="1"/>
            </p:cNvSpPr>
            <p:nvPr/>
          </p:nvSpPr>
          <p:spPr bwMode="auto">
            <a:xfrm rot="10800000" flipV="1">
              <a:off x="1746717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2" name="Oval 648"/>
            <p:cNvSpPr>
              <a:spLocks noChangeArrowheads="1"/>
            </p:cNvSpPr>
            <p:nvPr/>
          </p:nvSpPr>
          <p:spPr bwMode="auto">
            <a:xfrm rot="10800000" flipV="1">
              <a:off x="1693003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3" name="Oval 649"/>
            <p:cNvSpPr>
              <a:spLocks noChangeArrowheads="1"/>
            </p:cNvSpPr>
            <p:nvPr/>
          </p:nvSpPr>
          <p:spPr bwMode="auto">
            <a:xfrm rot="10800000" flipV="1">
              <a:off x="1755125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4" name="Oval 650"/>
            <p:cNvSpPr>
              <a:spLocks noChangeArrowheads="1"/>
            </p:cNvSpPr>
            <p:nvPr/>
          </p:nvSpPr>
          <p:spPr bwMode="auto">
            <a:xfrm rot="10800000" flipV="1">
              <a:off x="1701411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5" name="Rectangle 652"/>
            <p:cNvSpPr>
              <a:spLocks noChangeArrowheads="1"/>
            </p:cNvSpPr>
            <p:nvPr/>
          </p:nvSpPr>
          <p:spPr bwMode="auto">
            <a:xfrm rot="10800000" flipH="1" flipV="1">
              <a:off x="1847139" y="2914500"/>
              <a:ext cx="63990" cy="14791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6" name="Line 653"/>
            <p:cNvSpPr>
              <a:spLocks noChangeShapeType="1"/>
            </p:cNvSpPr>
            <p:nvPr/>
          </p:nvSpPr>
          <p:spPr bwMode="auto">
            <a:xfrm rot="10800000" flipH="1" flipV="1">
              <a:off x="1634151" y="2996440"/>
              <a:ext cx="2129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7" name="Line 655"/>
            <p:cNvSpPr>
              <a:spLocks noChangeShapeType="1"/>
            </p:cNvSpPr>
            <p:nvPr/>
          </p:nvSpPr>
          <p:spPr bwMode="auto">
            <a:xfrm rot="10800000" flipH="1" flipV="1">
              <a:off x="1847139" y="3035813"/>
              <a:ext cx="644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8" name="Rectangle 624"/>
            <p:cNvSpPr>
              <a:spLocks noChangeArrowheads="1"/>
            </p:cNvSpPr>
            <p:nvPr/>
          </p:nvSpPr>
          <p:spPr bwMode="auto">
            <a:xfrm rot="10800000" flipV="1">
              <a:off x="1854146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9" name="Rectangle 656"/>
            <p:cNvSpPr>
              <a:spLocks noChangeArrowheads="1"/>
            </p:cNvSpPr>
            <p:nvPr/>
          </p:nvSpPr>
          <p:spPr bwMode="auto">
            <a:xfrm rot="10800000" flipV="1">
              <a:off x="1882170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0" name="Rectangle 657"/>
            <p:cNvSpPr>
              <a:spLocks noChangeArrowheads="1"/>
            </p:cNvSpPr>
            <p:nvPr/>
          </p:nvSpPr>
          <p:spPr bwMode="auto">
            <a:xfrm rot="10800000" flipV="1">
              <a:off x="1854146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1" name="Rectangle 658"/>
            <p:cNvSpPr>
              <a:spLocks noChangeArrowheads="1"/>
            </p:cNvSpPr>
            <p:nvPr/>
          </p:nvSpPr>
          <p:spPr bwMode="auto">
            <a:xfrm rot="10800000" flipV="1">
              <a:off x="1882170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2" name="Rectangle 659"/>
            <p:cNvSpPr>
              <a:spLocks noChangeArrowheads="1"/>
            </p:cNvSpPr>
            <p:nvPr/>
          </p:nvSpPr>
          <p:spPr bwMode="auto">
            <a:xfrm rot="10800000" flipV="1">
              <a:off x="1633684" y="2905986"/>
              <a:ext cx="212988" cy="72895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FFFFFF"/>
                </a:gs>
                <a:gs pos="100000">
                  <a:srgbClr val="FF00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3" name="Rectangle 643"/>
            <p:cNvSpPr>
              <a:spLocks noChangeArrowheads="1"/>
            </p:cNvSpPr>
            <p:nvPr/>
          </p:nvSpPr>
          <p:spPr bwMode="auto">
            <a:xfrm rot="10800000" flipH="1" flipV="1">
              <a:off x="1633684" y="2933122"/>
              <a:ext cx="213455" cy="250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4" name="Freeform 660"/>
            <p:cNvSpPr>
              <a:spLocks/>
            </p:cNvSpPr>
            <p:nvPr/>
          </p:nvSpPr>
          <p:spPr bwMode="auto">
            <a:xfrm rot="10800000" flipH="1" flipV="1">
              <a:off x="1999874" y="2929398"/>
              <a:ext cx="39235" cy="43098"/>
            </a:xfrm>
            <a:custGeom>
              <a:avLst/>
              <a:gdLst>
                <a:gd name="T0" fmla="*/ 2147483647 w 84"/>
                <a:gd name="T1" fmla="*/ 0 h 81"/>
                <a:gd name="T2" fmla="*/ 2147483647 w 84"/>
                <a:gd name="T3" fmla="*/ 0 h 81"/>
                <a:gd name="T4" fmla="*/ 2147483647 w 84"/>
                <a:gd name="T5" fmla="*/ 2147483647 h 81"/>
                <a:gd name="T6" fmla="*/ 0 w 84"/>
                <a:gd name="T7" fmla="*/ 2147483647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865" name="그룹 405"/>
          <p:cNvGrpSpPr>
            <a:grpSpLocks/>
          </p:cNvGrpSpPr>
          <p:nvPr/>
        </p:nvGrpSpPr>
        <p:grpSpPr bwMode="auto">
          <a:xfrm>
            <a:off x="4572000" y="5157192"/>
            <a:ext cx="642938" cy="261938"/>
            <a:chOff x="617240" y="397814"/>
            <a:chExt cx="642942" cy="261610"/>
          </a:xfrm>
        </p:grpSpPr>
        <p:sp>
          <p:nvSpPr>
            <p:cNvPr id="866" name="모서리가 둥근 직사각형 865"/>
            <p:cNvSpPr/>
            <p:nvPr/>
          </p:nvSpPr>
          <p:spPr>
            <a:xfrm>
              <a:off x="689248" y="397814"/>
              <a:ext cx="428628" cy="21404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7" name="TextBox 37"/>
            <p:cNvSpPr txBox="1">
              <a:spLocks noChangeArrowheads="1"/>
            </p:cNvSpPr>
            <p:nvPr/>
          </p:nvSpPr>
          <p:spPr bwMode="auto">
            <a:xfrm>
              <a:off x="617240" y="397814"/>
              <a:ext cx="6429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 dirty="0" err="1" smtClean="0">
                  <a:latin typeface="HY헤드라인M" pitchFamily="18" charset="-127"/>
                  <a:ea typeface="HY헤드라인M" pitchFamily="18" charset="-127"/>
                </a:rPr>
                <a:t>신월대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68" name="그룹 458"/>
          <p:cNvGrpSpPr>
            <a:grpSpLocks/>
          </p:cNvGrpSpPr>
          <p:nvPr/>
        </p:nvGrpSpPr>
        <p:grpSpPr bwMode="auto">
          <a:xfrm>
            <a:off x="3563888" y="3212976"/>
            <a:ext cx="1728191" cy="261610"/>
            <a:chOff x="4572573" y="-111178"/>
            <a:chExt cx="907307" cy="312696"/>
          </a:xfrm>
        </p:grpSpPr>
        <p:sp>
          <p:nvSpPr>
            <p:cNvPr id="869" name="모서리가 둥근 직사각형 868"/>
            <p:cNvSpPr/>
            <p:nvPr/>
          </p:nvSpPr>
          <p:spPr>
            <a:xfrm>
              <a:off x="4716587" y="-111178"/>
              <a:ext cx="288035" cy="25820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0" name="TextBox 37"/>
            <p:cNvSpPr txBox="1">
              <a:spLocks noChangeArrowheads="1"/>
            </p:cNvSpPr>
            <p:nvPr/>
          </p:nvSpPr>
          <p:spPr bwMode="auto">
            <a:xfrm>
              <a:off x="4572573" y="-111178"/>
              <a:ext cx="907307" cy="312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1100" dirty="0" smtClean="0"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100" dirty="0" err="1" smtClean="0">
                  <a:latin typeface="HY헤드라인M" pitchFamily="18" charset="-127"/>
                  <a:ea typeface="HY헤드라인M" pitchFamily="18" charset="-127"/>
                </a:rPr>
                <a:t>신트리대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71" name="그룹 412"/>
          <p:cNvGrpSpPr>
            <a:grpSpLocks/>
          </p:cNvGrpSpPr>
          <p:nvPr/>
        </p:nvGrpSpPr>
        <p:grpSpPr bwMode="auto">
          <a:xfrm>
            <a:off x="3635896" y="4869160"/>
            <a:ext cx="642938" cy="261938"/>
            <a:chOff x="8600554" y="1981941"/>
            <a:chExt cx="642942" cy="261611"/>
          </a:xfrm>
        </p:grpSpPr>
        <p:sp>
          <p:nvSpPr>
            <p:cNvPr id="872" name="모서리가 둥근 직사각형 871"/>
            <p:cNvSpPr/>
            <p:nvPr/>
          </p:nvSpPr>
          <p:spPr>
            <a:xfrm>
              <a:off x="8672561" y="1981941"/>
              <a:ext cx="428628" cy="21404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3" name="TextBox 37"/>
            <p:cNvSpPr txBox="1">
              <a:spLocks noChangeArrowheads="1"/>
            </p:cNvSpPr>
            <p:nvPr/>
          </p:nvSpPr>
          <p:spPr bwMode="auto">
            <a:xfrm>
              <a:off x="8600554" y="1981942"/>
              <a:ext cx="6429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 dirty="0" err="1">
                  <a:latin typeface="HY헤드라인M" pitchFamily="18" charset="-127"/>
                  <a:ea typeface="HY헤드라인M" pitchFamily="18" charset="-127"/>
                </a:rPr>
                <a:t>지휘차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87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5085184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3068960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2400" y="3789040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2924944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6381328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1916832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4077072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85" name="그룹 463"/>
          <p:cNvGrpSpPr>
            <a:grpSpLocks/>
          </p:cNvGrpSpPr>
          <p:nvPr/>
        </p:nvGrpSpPr>
        <p:grpSpPr bwMode="auto">
          <a:xfrm>
            <a:off x="6084168" y="2276872"/>
            <a:ext cx="642937" cy="261939"/>
            <a:chOff x="3929629" y="973160"/>
            <a:chExt cx="642942" cy="261612"/>
          </a:xfrm>
        </p:grpSpPr>
        <p:sp>
          <p:nvSpPr>
            <p:cNvPr id="886" name="모서리가 둥근 직사각형 885"/>
            <p:cNvSpPr/>
            <p:nvPr/>
          </p:nvSpPr>
          <p:spPr>
            <a:xfrm>
              <a:off x="4001637" y="973160"/>
              <a:ext cx="428628" cy="21404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87" name="TextBox 37"/>
            <p:cNvSpPr txBox="1">
              <a:spLocks noChangeArrowheads="1"/>
            </p:cNvSpPr>
            <p:nvPr/>
          </p:nvSpPr>
          <p:spPr bwMode="auto">
            <a:xfrm>
              <a:off x="3929629" y="973161"/>
              <a:ext cx="642942" cy="261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 dirty="0">
                  <a:latin typeface="HY헤드라인M" pitchFamily="18" charset="-127"/>
                  <a:ea typeface="HY헤드라인M" pitchFamily="18" charset="-127"/>
                </a:rPr>
                <a:t>신정대</a:t>
              </a:r>
            </a:p>
          </p:txBody>
        </p:sp>
      </p:grpSp>
      <p:grpSp>
        <p:nvGrpSpPr>
          <p:cNvPr id="888" name="그룹 165"/>
          <p:cNvGrpSpPr>
            <a:grpSpLocks/>
          </p:cNvGrpSpPr>
          <p:nvPr/>
        </p:nvGrpSpPr>
        <p:grpSpPr bwMode="auto">
          <a:xfrm flipH="1">
            <a:off x="6084168" y="2564907"/>
            <a:ext cx="504056" cy="360040"/>
            <a:chOff x="1619672" y="2877254"/>
            <a:chExt cx="432048" cy="216024"/>
          </a:xfrm>
        </p:grpSpPr>
        <p:sp>
          <p:nvSpPr>
            <p:cNvPr id="889" name="Line 622"/>
            <p:cNvSpPr>
              <a:spLocks noChangeShapeType="1"/>
            </p:cNvSpPr>
            <p:nvPr/>
          </p:nvSpPr>
          <p:spPr bwMode="auto">
            <a:xfrm rot="10800000">
              <a:off x="1980257" y="2891620"/>
              <a:ext cx="0" cy="143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0" name="Rectangle 623"/>
            <p:cNvSpPr>
              <a:spLocks noChangeArrowheads="1"/>
            </p:cNvSpPr>
            <p:nvPr/>
          </p:nvSpPr>
          <p:spPr bwMode="auto">
            <a:xfrm rot="10800000" flipV="1">
              <a:off x="1634151" y="2905986"/>
              <a:ext cx="212988" cy="15643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1" name="Freeform 625"/>
            <p:cNvSpPr>
              <a:spLocks/>
            </p:cNvSpPr>
            <p:nvPr/>
          </p:nvSpPr>
          <p:spPr bwMode="auto">
            <a:xfrm rot="10800000" flipV="1">
              <a:off x="1948496" y="2877254"/>
              <a:ext cx="19150" cy="28732"/>
            </a:xfrm>
            <a:custGeom>
              <a:avLst/>
              <a:gdLst>
                <a:gd name="T0" fmla="*/ 0 w 35"/>
                <a:gd name="T1" fmla="*/ 2147483647 h 34"/>
                <a:gd name="T2" fmla="*/ 2147483647 w 35"/>
                <a:gd name="T3" fmla="*/ 0 h 34"/>
                <a:gd name="T4" fmla="*/ 2147483647 w 35"/>
                <a:gd name="T5" fmla="*/ 0 h 34"/>
                <a:gd name="T6" fmla="*/ 2147483647 w 35"/>
                <a:gd name="T7" fmla="*/ 2147483647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2" name="Freeform 626"/>
            <p:cNvSpPr>
              <a:spLocks/>
            </p:cNvSpPr>
            <p:nvPr/>
          </p:nvSpPr>
          <p:spPr bwMode="auto">
            <a:xfrm rot="10800000" flipH="1" flipV="1">
              <a:off x="1911596" y="2907582"/>
              <a:ext cx="126578" cy="152707"/>
            </a:xfrm>
            <a:custGeom>
              <a:avLst/>
              <a:gdLst>
                <a:gd name="T0" fmla="*/ 2147483647 w 271"/>
                <a:gd name="T1" fmla="*/ 0 h 287"/>
                <a:gd name="T2" fmla="*/ 2147483647 w 271"/>
                <a:gd name="T3" fmla="*/ 2147483647 h 287"/>
                <a:gd name="T4" fmla="*/ 2147483647 w 271"/>
                <a:gd name="T5" fmla="*/ 2147483647 h 287"/>
                <a:gd name="T6" fmla="*/ 0 w 271"/>
                <a:gd name="T7" fmla="*/ 2147483647 h 287"/>
                <a:gd name="T8" fmla="*/ 0 w 271"/>
                <a:gd name="T9" fmla="*/ 0 h 287"/>
                <a:gd name="T10" fmla="*/ 2147483647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3" name="Freeform 627"/>
            <p:cNvSpPr>
              <a:spLocks/>
            </p:cNvSpPr>
            <p:nvPr/>
          </p:nvSpPr>
          <p:spPr bwMode="auto">
            <a:xfrm rot="10800000" flipH="1" flipV="1">
              <a:off x="1964784" y="2912180"/>
              <a:ext cx="35565" cy="40101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94" name="Freeform 628"/>
            <p:cNvSpPr>
              <a:spLocks/>
            </p:cNvSpPr>
            <p:nvPr/>
          </p:nvSpPr>
          <p:spPr bwMode="auto">
            <a:xfrm rot="10800000" flipV="1">
              <a:off x="1952699" y="2907582"/>
              <a:ext cx="16815" cy="148982"/>
            </a:xfrm>
            <a:custGeom>
              <a:avLst/>
              <a:gdLst>
                <a:gd name="T0" fmla="*/ 2147483647 w 24"/>
                <a:gd name="T1" fmla="*/ 0 h 181"/>
                <a:gd name="T2" fmla="*/ 2147483647 w 24"/>
                <a:gd name="T3" fmla="*/ 2147483647 h 181"/>
                <a:gd name="T4" fmla="*/ 0 w 24"/>
                <a:gd name="T5" fmla="*/ 2147483647 h 181"/>
                <a:gd name="T6" fmla="*/ 0 w 24"/>
                <a:gd name="T7" fmla="*/ 2147483647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5" name="Rectangle 629"/>
            <p:cNvSpPr>
              <a:spLocks noChangeArrowheads="1"/>
            </p:cNvSpPr>
            <p:nvPr/>
          </p:nvSpPr>
          <p:spPr bwMode="auto">
            <a:xfrm rot="10800000" flipV="1">
              <a:off x="2017472" y="3023426"/>
              <a:ext cx="32930" cy="3751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96" name="Freeform 630"/>
            <p:cNvSpPr>
              <a:spLocks/>
            </p:cNvSpPr>
            <p:nvPr/>
          </p:nvSpPr>
          <p:spPr bwMode="auto">
            <a:xfrm rot="10800000" flipV="1">
              <a:off x="2000348" y="2913474"/>
              <a:ext cx="36882" cy="7243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97" name="Freeform 631"/>
            <p:cNvSpPr>
              <a:spLocks/>
            </p:cNvSpPr>
            <p:nvPr/>
          </p:nvSpPr>
          <p:spPr bwMode="auto">
            <a:xfrm rot="10800000" flipV="1">
              <a:off x="1917364" y="2913474"/>
              <a:ext cx="25027" cy="362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98" name="Line 632"/>
            <p:cNvSpPr>
              <a:spLocks noChangeShapeType="1"/>
            </p:cNvSpPr>
            <p:nvPr/>
          </p:nvSpPr>
          <p:spPr bwMode="auto">
            <a:xfrm rot="10800000" flipV="1">
              <a:off x="1998473" y="2959194"/>
              <a:ext cx="0" cy="99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9" name="Oval 633"/>
            <p:cNvSpPr>
              <a:spLocks noChangeArrowheads="1"/>
            </p:cNvSpPr>
            <p:nvPr/>
          </p:nvSpPr>
          <p:spPr bwMode="auto">
            <a:xfrm rot="10800000" flipV="1">
              <a:off x="1955969" y="3022512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0" name="Oval 634"/>
            <p:cNvSpPr>
              <a:spLocks noChangeArrowheads="1"/>
            </p:cNvSpPr>
            <p:nvPr/>
          </p:nvSpPr>
          <p:spPr bwMode="auto">
            <a:xfrm rot="10800000" flipV="1">
              <a:off x="1964376" y="3035813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1" name="Oval 635"/>
            <p:cNvSpPr>
              <a:spLocks noChangeArrowheads="1"/>
            </p:cNvSpPr>
            <p:nvPr/>
          </p:nvSpPr>
          <p:spPr bwMode="auto">
            <a:xfrm rot="10800000" flipV="1">
              <a:off x="1641158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2" name="Oval 636"/>
            <p:cNvSpPr>
              <a:spLocks noChangeArrowheads="1"/>
            </p:cNvSpPr>
            <p:nvPr/>
          </p:nvSpPr>
          <p:spPr bwMode="auto">
            <a:xfrm rot="10800000" flipV="1">
              <a:off x="1834061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3" name="Rectangle 642" descr="어두운 수직선"/>
            <p:cNvSpPr>
              <a:spLocks noChangeArrowheads="1"/>
            </p:cNvSpPr>
            <p:nvPr/>
          </p:nvSpPr>
          <p:spPr bwMode="auto">
            <a:xfrm rot="10800000" flipH="1" flipV="1">
              <a:off x="1619672" y="2978881"/>
              <a:ext cx="233072" cy="1809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4" name="Rectangle 644"/>
            <p:cNvSpPr>
              <a:spLocks noChangeArrowheads="1"/>
            </p:cNvSpPr>
            <p:nvPr/>
          </p:nvSpPr>
          <p:spPr bwMode="auto">
            <a:xfrm rot="10800000" flipH="1" flipV="1">
              <a:off x="1913465" y="3015594"/>
              <a:ext cx="58385" cy="58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5" name="Rectangle 645"/>
            <p:cNvSpPr>
              <a:spLocks noChangeArrowheads="1"/>
            </p:cNvSpPr>
            <p:nvPr/>
          </p:nvSpPr>
          <p:spPr bwMode="auto">
            <a:xfrm rot="10800000" flipH="1" flipV="1">
              <a:off x="1957837" y="2991651"/>
              <a:ext cx="21953" cy="4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6" name="Freeform 646"/>
            <p:cNvSpPr>
              <a:spLocks/>
            </p:cNvSpPr>
            <p:nvPr/>
          </p:nvSpPr>
          <p:spPr bwMode="auto">
            <a:xfrm rot="10800000" flipH="1" flipV="1">
              <a:off x="1686850" y="3019546"/>
              <a:ext cx="110646" cy="4139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07" name="Oval 647"/>
            <p:cNvSpPr>
              <a:spLocks noChangeArrowheads="1"/>
            </p:cNvSpPr>
            <p:nvPr/>
          </p:nvSpPr>
          <p:spPr bwMode="auto">
            <a:xfrm rot="10800000" flipV="1">
              <a:off x="1746717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8" name="Oval 648"/>
            <p:cNvSpPr>
              <a:spLocks noChangeArrowheads="1"/>
            </p:cNvSpPr>
            <p:nvPr/>
          </p:nvSpPr>
          <p:spPr bwMode="auto">
            <a:xfrm rot="10800000" flipV="1">
              <a:off x="1693003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9" name="Oval 649"/>
            <p:cNvSpPr>
              <a:spLocks noChangeArrowheads="1"/>
            </p:cNvSpPr>
            <p:nvPr/>
          </p:nvSpPr>
          <p:spPr bwMode="auto">
            <a:xfrm rot="10800000" flipV="1">
              <a:off x="1755125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0" name="Oval 650"/>
            <p:cNvSpPr>
              <a:spLocks noChangeArrowheads="1"/>
            </p:cNvSpPr>
            <p:nvPr/>
          </p:nvSpPr>
          <p:spPr bwMode="auto">
            <a:xfrm rot="10800000" flipV="1">
              <a:off x="1701411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1" name="Rectangle 652"/>
            <p:cNvSpPr>
              <a:spLocks noChangeArrowheads="1"/>
            </p:cNvSpPr>
            <p:nvPr/>
          </p:nvSpPr>
          <p:spPr bwMode="auto">
            <a:xfrm rot="10800000" flipH="1" flipV="1">
              <a:off x="1847139" y="2914500"/>
              <a:ext cx="63990" cy="14791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2" name="Line 653"/>
            <p:cNvSpPr>
              <a:spLocks noChangeShapeType="1"/>
            </p:cNvSpPr>
            <p:nvPr/>
          </p:nvSpPr>
          <p:spPr bwMode="auto">
            <a:xfrm rot="10800000" flipH="1" flipV="1">
              <a:off x="1634151" y="2996440"/>
              <a:ext cx="2129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3" name="Line 655"/>
            <p:cNvSpPr>
              <a:spLocks noChangeShapeType="1"/>
            </p:cNvSpPr>
            <p:nvPr/>
          </p:nvSpPr>
          <p:spPr bwMode="auto">
            <a:xfrm rot="10800000" flipH="1" flipV="1">
              <a:off x="1847139" y="3035813"/>
              <a:ext cx="644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4" name="Rectangle 624"/>
            <p:cNvSpPr>
              <a:spLocks noChangeArrowheads="1"/>
            </p:cNvSpPr>
            <p:nvPr/>
          </p:nvSpPr>
          <p:spPr bwMode="auto">
            <a:xfrm rot="10800000" flipV="1">
              <a:off x="1854146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5" name="Rectangle 656"/>
            <p:cNvSpPr>
              <a:spLocks noChangeArrowheads="1"/>
            </p:cNvSpPr>
            <p:nvPr/>
          </p:nvSpPr>
          <p:spPr bwMode="auto">
            <a:xfrm rot="10800000" flipV="1">
              <a:off x="1882170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6" name="Rectangle 657"/>
            <p:cNvSpPr>
              <a:spLocks noChangeArrowheads="1"/>
            </p:cNvSpPr>
            <p:nvPr/>
          </p:nvSpPr>
          <p:spPr bwMode="auto">
            <a:xfrm rot="10800000" flipV="1">
              <a:off x="1854146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7" name="Rectangle 658"/>
            <p:cNvSpPr>
              <a:spLocks noChangeArrowheads="1"/>
            </p:cNvSpPr>
            <p:nvPr/>
          </p:nvSpPr>
          <p:spPr bwMode="auto">
            <a:xfrm rot="10800000" flipV="1">
              <a:off x="1882170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8" name="Rectangle 659"/>
            <p:cNvSpPr>
              <a:spLocks noChangeArrowheads="1"/>
            </p:cNvSpPr>
            <p:nvPr/>
          </p:nvSpPr>
          <p:spPr bwMode="auto">
            <a:xfrm rot="10800000" flipV="1">
              <a:off x="1633684" y="2905986"/>
              <a:ext cx="212988" cy="72895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FFFFFF"/>
                </a:gs>
                <a:gs pos="100000">
                  <a:srgbClr val="FF00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9" name="Rectangle 643"/>
            <p:cNvSpPr>
              <a:spLocks noChangeArrowheads="1"/>
            </p:cNvSpPr>
            <p:nvPr/>
          </p:nvSpPr>
          <p:spPr bwMode="auto">
            <a:xfrm rot="10800000" flipH="1" flipV="1">
              <a:off x="1633684" y="2933122"/>
              <a:ext cx="213455" cy="250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0" name="Freeform 660"/>
            <p:cNvSpPr>
              <a:spLocks/>
            </p:cNvSpPr>
            <p:nvPr/>
          </p:nvSpPr>
          <p:spPr bwMode="auto">
            <a:xfrm rot="10800000" flipH="1" flipV="1">
              <a:off x="1999874" y="2929398"/>
              <a:ext cx="39235" cy="43098"/>
            </a:xfrm>
            <a:custGeom>
              <a:avLst/>
              <a:gdLst>
                <a:gd name="T0" fmla="*/ 2147483647 w 84"/>
                <a:gd name="T1" fmla="*/ 0 h 81"/>
                <a:gd name="T2" fmla="*/ 2147483647 w 84"/>
                <a:gd name="T3" fmla="*/ 0 h 81"/>
                <a:gd name="T4" fmla="*/ 2147483647 w 84"/>
                <a:gd name="T5" fmla="*/ 2147483647 h 81"/>
                <a:gd name="T6" fmla="*/ 0 w 84"/>
                <a:gd name="T7" fmla="*/ 2147483647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921" name="그룹 405"/>
          <p:cNvGrpSpPr>
            <a:grpSpLocks/>
          </p:cNvGrpSpPr>
          <p:nvPr/>
        </p:nvGrpSpPr>
        <p:grpSpPr bwMode="auto">
          <a:xfrm>
            <a:off x="6804248" y="4437112"/>
            <a:ext cx="642938" cy="261938"/>
            <a:chOff x="617240" y="397814"/>
            <a:chExt cx="642942" cy="261610"/>
          </a:xfrm>
        </p:grpSpPr>
        <p:sp>
          <p:nvSpPr>
            <p:cNvPr id="922" name="모서리가 둥근 직사각형 921"/>
            <p:cNvSpPr/>
            <p:nvPr/>
          </p:nvSpPr>
          <p:spPr>
            <a:xfrm>
              <a:off x="689248" y="397814"/>
              <a:ext cx="428628" cy="21404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23" name="TextBox 37"/>
            <p:cNvSpPr txBox="1">
              <a:spLocks noChangeArrowheads="1"/>
            </p:cNvSpPr>
            <p:nvPr/>
          </p:nvSpPr>
          <p:spPr bwMode="auto">
            <a:xfrm>
              <a:off x="617240" y="397814"/>
              <a:ext cx="64294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 dirty="0" err="1" smtClean="0">
                  <a:latin typeface="HY헤드라인M" pitchFamily="18" charset="-127"/>
                  <a:ea typeface="HY헤드라인M" pitchFamily="18" charset="-127"/>
                </a:rPr>
                <a:t>양천대</a:t>
              </a:r>
              <a:endParaRPr lang="ko-KR" altLang="en-US" sz="11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924" name="빗면 923"/>
          <p:cNvSpPr/>
          <p:nvPr/>
        </p:nvSpPr>
        <p:spPr bwMode="auto">
          <a:xfrm>
            <a:off x="5724128" y="2780928"/>
            <a:ext cx="260351" cy="263525"/>
          </a:xfrm>
          <a:prstGeom prst="bevel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900" b="1" dirty="0"/>
              <a:t>비</a:t>
            </a:r>
          </a:p>
        </p:txBody>
      </p:sp>
      <p:sp>
        <p:nvSpPr>
          <p:cNvPr id="925" name="자유형 924"/>
          <p:cNvSpPr/>
          <p:nvPr/>
        </p:nvSpPr>
        <p:spPr>
          <a:xfrm>
            <a:off x="4978400" y="5791200"/>
            <a:ext cx="979055" cy="1006764"/>
          </a:xfrm>
          <a:custGeom>
            <a:avLst/>
            <a:gdLst>
              <a:gd name="connsiteX0" fmla="*/ 979055 w 979055"/>
              <a:gd name="connsiteY0" fmla="*/ 1006764 h 1006764"/>
              <a:gd name="connsiteX1" fmla="*/ 840509 w 979055"/>
              <a:gd name="connsiteY1" fmla="*/ 535709 h 1006764"/>
              <a:gd name="connsiteX2" fmla="*/ 0 w 979055"/>
              <a:gd name="connsiteY2" fmla="*/ 0 h 10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9055" h="1006764">
                <a:moveTo>
                  <a:pt x="979055" y="1006764"/>
                </a:moveTo>
                <a:lnTo>
                  <a:pt x="840509" y="535709"/>
                </a:lnTo>
                <a:lnTo>
                  <a:pt x="0" y="0"/>
                </a:lnTo>
              </a:path>
            </a:pathLst>
          </a:custGeom>
          <a:ln w="50800">
            <a:solidFill>
              <a:srgbClr val="FF0000"/>
            </a:solidFill>
            <a:prstDash val="sysDash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6" name="자유형 925"/>
          <p:cNvSpPr/>
          <p:nvPr/>
        </p:nvSpPr>
        <p:spPr>
          <a:xfrm>
            <a:off x="6068291" y="2225964"/>
            <a:ext cx="2115127" cy="4581236"/>
          </a:xfrm>
          <a:custGeom>
            <a:avLst/>
            <a:gdLst>
              <a:gd name="connsiteX0" fmla="*/ 249382 w 2115127"/>
              <a:gd name="connsiteY0" fmla="*/ 4581236 h 4581236"/>
              <a:gd name="connsiteX1" fmla="*/ 0 w 2115127"/>
              <a:gd name="connsiteY1" fmla="*/ 3980872 h 4581236"/>
              <a:gd name="connsiteX2" fmla="*/ 2115127 w 2115127"/>
              <a:gd name="connsiteY2" fmla="*/ 1320800 h 4581236"/>
              <a:gd name="connsiteX3" fmla="*/ 1385454 w 2115127"/>
              <a:gd name="connsiteY3" fmla="*/ 0 h 4581236"/>
              <a:gd name="connsiteX4" fmla="*/ 951345 w 2115127"/>
              <a:gd name="connsiteY4" fmla="*/ 27709 h 4581236"/>
              <a:gd name="connsiteX5" fmla="*/ 581891 w 2115127"/>
              <a:gd name="connsiteY5" fmla="*/ 554181 h 458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127" h="4581236">
                <a:moveTo>
                  <a:pt x="249382" y="4581236"/>
                </a:moveTo>
                <a:lnTo>
                  <a:pt x="0" y="3980872"/>
                </a:lnTo>
                <a:lnTo>
                  <a:pt x="2115127" y="1320800"/>
                </a:lnTo>
                <a:lnTo>
                  <a:pt x="1385454" y="0"/>
                </a:lnTo>
                <a:lnTo>
                  <a:pt x="951345" y="27709"/>
                </a:lnTo>
                <a:lnTo>
                  <a:pt x="581891" y="554181"/>
                </a:lnTo>
              </a:path>
            </a:pathLst>
          </a:custGeom>
          <a:ln w="508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27" name="그룹 165"/>
          <p:cNvGrpSpPr>
            <a:grpSpLocks/>
          </p:cNvGrpSpPr>
          <p:nvPr/>
        </p:nvGrpSpPr>
        <p:grpSpPr bwMode="auto">
          <a:xfrm flipH="1">
            <a:off x="6804248" y="4725144"/>
            <a:ext cx="576064" cy="360040"/>
            <a:chOff x="1619672" y="2877254"/>
            <a:chExt cx="432048" cy="216024"/>
          </a:xfrm>
        </p:grpSpPr>
        <p:sp>
          <p:nvSpPr>
            <p:cNvPr id="928" name="Line 622"/>
            <p:cNvSpPr>
              <a:spLocks noChangeShapeType="1"/>
            </p:cNvSpPr>
            <p:nvPr/>
          </p:nvSpPr>
          <p:spPr bwMode="auto">
            <a:xfrm rot="10800000">
              <a:off x="1980257" y="2891620"/>
              <a:ext cx="0" cy="143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9" name="Rectangle 623"/>
            <p:cNvSpPr>
              <a:spLocks noChangeArrowheads="1"/>
            </p:cNvSpPr>
            <p:nvPr/>
          </p:nvSpPr>
          <p:spPr bwMode="auto">
            <a:xfrm rot="10800000" flipV="1">
              <a:off x="1634151" y="2905986"/>
              <a:ext cx="212988" cy="15643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30" name="Freeform 625"/>
            <p:cNvSpPr>
              <a:spLocks/>
            </p:cNvSpPr>
            <p:nvPr/>
          </p:nvSpPr>
          <p:spPr bwMode="auto">
            <a:xfrm rot="10800000" flipV="1">
              <a:off x="1948496" y="2877254"/>
              <a:ext cx="19150" cy="28732"/>
            </a:xfrm>
            <a:custGeom>
              <a:avLst/>
              <a:gdLst>
                <a:gd name="T0" fmla="*/ 0 w 35"/>
                <a:gd name="T1" fmla="*/ 2147483647 h 34"/>
                <a:gd name="T2" fmla="*/ 2147483647 w 35"/>
                <a:gd name="T3" fmla="*/ 0 h 34"/>
                <a:gd name="T4" fmla="*/ 2147483647 w 35"/>
                <a:gd name="T5" fmla="*/ 0 h 34"/>
                <a:gd name="T6" fmla="*/ 2147483647 w 35"/>
                <a:gd name="T7" fmla="*/ 2147483647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31" name="Freeform 626"/>
            <p:cNvSpPr>
              <a:spLocks/>
            </p:cNvSpPr>
            <p:nvPr/>
          </p:nvSpPr>
          <p:spPr bwMode="auto">
            <a:xfrm rot="10800000" flipH="1" flipV="1">
              <a:off x="1911596" y="2907582"/>
              <a:ext cx="126578" cy="152707"/>
            </a:xfrm>
            <a:custGeom>
              <a:avLst/>
              <a:gdLst>
                <a:gd name="T0" fmla="*/ 2147483647 w 271"/>
                <a:gd name="T1" fmla="*/ 0 h 287"/>
                <a:gd name="T2" fmla="*/ 2147483647 w 271"/>
                <a:gd name="T3" fmla="*/ 2147483647 h 287"/>
                <a:gd name="T4" fmla="*/ 2147483647 w 271"/>
                <a:gd name="T5" fmla="*/ 2147483647 h 287"/>
                <a:gd name="T6" fmla="*/ 0 w 271"/>
                <a:gd name="T7" fmla="*/ 2147483647 h 287"/>
                <a:gd name="T8" fmla="*/ 0 w 271"/>
                <a:gd name="T9" fmla="*/ 0 h 287"/>
                <a:gd name="T10" fmla="*/ 2147483647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32" name="Freeform 627"/>
            <p:cNvSpPr>
              <a:spLocks/>
            </p:cNvSpPr>
            <p:nvPr/>
          </p:nvSpPr>
          <p:spPr bwMode="auto">
            <a:xfrm rot="10800000" flipH="1" flipV="1">
              <a:off x="1964784" y="2912180"/>
              <a:ext cx="35565" cy="40101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33" name="Freeform 628"/>
            <p:cNvSpPr>
              <a:spLocks/>
            </p:cNvSpPr>
            <p:nvPr/>
          </p:nvSpPr>
          <p:spPr bwMode="auto">
            <a:xfrm rot="10800000" flipV="1">
              <a:off x="1952699" y="2907582"/>
              <a:ext cx="16815" cy="148982"/>
            </a:xfrm>
            <a:custGeom>
              <a:avLst/>
              <a:gdLst>
                <a:gd name="T0" fmla="*/ 2147483647 w 24"/>
                <a:gd name="T1" fmla="*/ 0 h 181"/>
                <a:gd name="T2" fmla="*/ 2147483647 w 24"/>
                <a:gd name="T3" fmla="*/ 2147483647 h 181"/>
                <a:gd name="T4" fmla="*/ 0 w 24"/>
                <a:gd name="T5" fmla="*/ 2147483647 h 181"/>
                <a:gd name="T6" fmla="*/ 0 w 24"/>
                <a:gd name="T7" fmla="*/ 2147483647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34" name="Rectangle 629"/>
            <p:cNvSpPr>
              <a:spLocks noChangeArrowheads="1"/>
            </p:cNvSpPr>
            <p:nvPr/>
          </p:nvSpPr>
          <p:spPr bwMode="auto">
            <a:xfrm rot="10800000" flipV="1">
              <a:off x="2017472" y="3023426"/>
              <a:ext cx="32930" cy="3751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35" name="Freeform 630"/>
            <p:cNvSpPr>
              <a:spLocks/>
            </p:cNvSpPr>
            <p:nvPr/>
          </p:nvSpPr>
          <p:spPr bwMode="auto">
            <a:xfrm rot="10800000" flipV="1">
              <a:off x="2000348" y="2913474"/>
              <a:ext cx="36882" cy="7243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36" name="Freeform 631"/>
            <p:cNvSpPr>
              <a:spLocks/>
            </p:cNvSpPr>
            <p:nvPr/>
          </p:nvSpPr>
          <p:spPr bwMode="auto">
            <a:xfrm rot="10800000" flipV="1">
              <a:off x="1917364" y="2913474"/>
              <a:ext cx="25027" cy="362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37" name="Line 632"/>
            <p:cNvSpPr>
              <a:spLocks noChangeShapeType="1"/>
            </p:cNvSpPr>
            <p:nvPr/>
          </p:nvSpPr>
          <p:spPr bwMode="auto">
            <a:xfrm rot="10800000" flipV="1">
              <a:off x="1998473" y="2959194"/>
              <a:ext cx="0" cy="99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38" name="Oval 633"/>
            <p:cNvSpPr>
              <a:spLocks noChangeArrowheads="1"/>
            </p:cNvSpPr>
            <p:nvPr/>
          </p:nvSpPr>
          <p:spPr bwMode="auto">
            <a:xfrm rot="10800000" flipV="1">
              <a:off x="1955969" y="3022512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39" name="Oval 634"/>
            <p:cNvSpPr>
              <a:spLocks noChangeArrowheads="1"/>
            </p:cNvSpPr>
            <p:nvPr/>
          </p:nvSpPr>
          <p:spPr bwMode="auto">
            <a:xfrm rot="10800000" flipV="1">
              <a:off x="1964376" y="3035813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0" name="Oval 635"/>
            <p:cNvSpPr>
              <a:spLocks noChangeArrowheads="1"/>
            </p:cNvSpPr>
            <p:nvPr/>
          </p:nvSpPr>
          <p:spPr bwMode="auto">
            <a:xfrm rot="10800000" flipV="1">
              <a:off x="1641158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1" name="Oval 636"/>
            <p:cNvSpPr>
              <a:spLocks noChangeArrowheads="1"/>
            </p:cNvSpPr>
            <p:nvPr/>
          </p:nvSpPr>
          <p:spPr bwMode="auto">
            <a:xfrm rot="10800000" flipV="1">
              <a:off x="1834061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2" name="Rectangle 642" descr="어두운 수직선"/>
            <p:cNvSpPr>
              <a:spLocks noChangeArrowheads="1"/>
            </p:cNvSpPr>
            <p:nvPr/>
          </p:nvSpPr>
          <p:spPr bwMode="auto">
            <a:xfrm rot="10800000" flipH="1" flipV="1">
              <a:off x="1619672" y="2978881"/>
              <a:ext cx="233072" cy="1809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3" name="Rectangle 644"/>
            <p:cNvSpPr>
              <a:spLocks noChangeArrowheads="1"/>
            </p:cNvSpPr>
            <p:nvPr/>
          </p:nvSpPr>
          <p:spPr bwMode="auto">
            <a:xfrm rot="10800000" flipH="1" flipV="1">
              <a:off x="1913465" y="3015594"/>
              <a:ext cx="58385" cy="58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4" name="Rectangle 645"/>
            <p:cNvSpPr>
              <a:spLocks noChangeArrowheads="1"/>
            </p:cNvSpPr>
            <p:nvPr/>
          </p:nvSpPr>
          <p:spPr bwMode="auto">
            <a:xfrm rot="10800000" flipH="1" flipV="1">
              <a:off x="1957837" y="2991651"/>
              <a:ext cx="21953" cy="4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5" name="Freeform 646"/>
            <p:cNvSpPr>
              <a:spLocks/>
            </p:cNvSpPr>
            <p:nvPr/>
          </p:nvSpPr>
          <p:spPr bwMode="auto">
            <a:xfrm rot="10800000" flipH="1" flipV="1">
              <a:off x="1686850" y="3019546"/>
              <a:ext cx="110646" cy="4139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46" name="Oval 647"/>
            <p:cNvSpPr>
              <a:spLocks noChangeArrowheads="1"/>
            </p:cNvSpPr>
            <p:nvPr/>
          </p:nvSpPr>
          <p:spPr bwMode="auto">
            <a:xfrm rot="10800000" flipV="1">
              <a:off x="1746717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7" name="Oval 648"/>
            <p:cNvSpPr>
              <a:spLocks noChangeArrowheads="1"/>
            </p:cNvSpPr>
            <p:nvPr/>
          </p:nvSpPr>
          <p:spPr bwMode="auto">
            <a:xfrm rot="10800000" flipV="1">
              <a:off x="1693003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8" name="Oval 649"/>
            <p:cNvSpPr>
              <a:spLocks noChangeArrowheads="1"/>
            </p:cNvSpPr>
            <p:nvPr/>
          </p:nvSpPr>
          <p:spPr bwMode="auto">
            <a:xfrm rot="10800000" flipV="1">
              <a:off x="1755125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9" name="Oval 650"/>
            <p:cNvSpPr>
              <a:spLocks noChangeArrowheads="1"/>
            </p:cNvSpPr>
            <p:nvPr/>
          </p:nvSpPr>
          <p:spPr bwMode="auto">
            <a:xfrm rot="10800000" flipV="1">
              <a:off x="1701411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0" name="Rectangle 652"/>
            <p:cNvSpPr>
              <a:spLocks noChangeArrowheads="1"/>
            </p:cNvSpPr>
            <p:nvPr/>
          </p:nvSpPr>
          <p:spPr bwMode="auto">
            <a:xfrm rot="10800000" flipH="1" flipV="1">
              <a:off x="1847139" y="2914500"/>
              <a:ext cx="63990" cy="14791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1" name="Line 653"/>
            <p:cNvSpPr>
              <a:spLocks noChangeShapeType="1"/>
            </p:cNvSpPr>
            <p:nvPr/>
          </p:nvSpPr>
          <p:spPr bwMode="auto">
            <a:xfrm rot="10800000" flipH="1" flipV="1">
              <a:off x="1634151" y="2996440"/>
              <a:ext cx="2129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2" name="Line 655"/>
            <p:cNvSpPr>
              <a:spLocks noChangeShapeType="1"/>
            </p:cNvSpPr>
            <p:nvPr/>
          </p:nvSpPr>
          <p:spPr bwMode="auto">
            <a:xfrm rot="10800000" flipH="1" flipV="1">
              <a:off x="1847139" y="3035813"/>
              <a:ext cx="644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3" name="Rectangle 624"/>
            <p:cNvSpPr>
              <a:spLocks noChangeArrowheads="1"/>
            </p:cNvSpPr>
            <p:nvPr/>
          </p:nvSpPr>
          <p:spPr bwMode="auto">
            <a:xfrm rot="10800000" flipV="1">
              <a:off x="1854146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4" name="Rectangle 656"/>
            <p:cNvSpPr>
              <a:spLocks noChangeArrowheads="1"/>
            </p:cNvSpPr>
            <p:nvPr/>
          </p:nvSpPr>
          <p:spPr bwMode="auto">
            <a:xfrm rot="10800000" flipV="1">
              <a:off x="1882170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5" name="Rectangle 657"/>
            <p:cNvSpPr>
              <a:spLocks noChangeArrowheads="1"/>
            </p:cNvSpPr>
            <p:nvPr/>
          </p:nvSpPr>
          <p:spPr bwMode="auto">
            <a:xfrm rot="10800000" flipV="1">
              <a:off x="1854146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6" name="Rectangle 658"/>
            <p:cNvSpPr>
              <a:spLocks noChangeArrowheads="1"/>
            </p:cNvSpPr>
            <p:nvPr/>
          </p:nvSpPr>
          <p:spPr bwMode="auto">
            <a:xfrm rot="10800000" flipV="1">
              <a:off x="1882170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7" name="Rectangle 659"/>
            <p:cNvSpPr>
              <a:spLocks noChangeArrowheads="1"/>
            </p:cNvSpPr>
            <p:nvPr/>
          </p:nvSpPr>
          <p:spPr bwMode="auto">
            <a:xfrm rot="10800000" flipV="1">
              <a:off x="1633684" y="2905986"/>
              <a:ext cx="212988" cy="72895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FFFFFF"/>
                </a:gs>
                <a:gs pos="100000">
                  <a:srgbClr val="FF00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8" name="Rectangle 643"/>
            <p:cNvSpPr>
              <a:spLocks noChangeArrowheads="1"/>
            </p:cNvSpPr>
            <p:nvPr/>
          </p:nvSpPr>
          <p:spPr bwMode="auto">
            <a:xfrm rot="10800000" flipH="1" flipV="1">
              <a:off x="1633684" y="2933122"/>
              <a:ext cx="213455" cy="250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9" name="Freeform 660"/>
            <p:cNvSpPr>
              <a:spLocks/>
            </p:cNvSpPr>
            <p:nvPr/>
          </p:nvSpPr>
          <p:spPr bwMode="auto">
            <a:xfrm rot="10800000" flipH="1" flipV="1">
              <a:off x="1999874" y="2929398"/>
              <a:ext cx="39235" cy="43098"/>
            </a:xfrm>
            <a:custGeom>
              <a:avLst/>
              <a:gdLst>
                <a:gd name="T0" fmla="*/ 2147483647 w 84"/>
                <a:gd name="T1" fmla="*/ 0 h 81"/>
                <a:gd name="T2" fmla="*/ 2147483647 w 84"/>
                <a:gd name="T3" fmla="*/ 0 h 81"/>
                <a:gd name="T4" fmla="*/ 2147483647 w 84"/>
                <a:gd name="T5" fmla="*/ 2147483647 h 81"/>
                <a:gd name="T6" fmla="*/ 0 w 84"/>
                <a:gd name="T7" fmla="*/ 2147483647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960" name="자유형 959"/>
          <p:cNvSpPr/>
          <p:nvPr/>
        </p:nvSpPr>
        <p:spPr>
          <a:xfrm>
            <a:off x="5920509" y="5107709"/>
            <a:ext cx="868218" cy="1699491"/>
          </a:xfrm>
          <a:custGeom>
            <a:avLst/>
            <a:gdLst>
              <a:gd name="connsiteX0" fmla="*/ 258618 w 868218"/>
              <a:gd name="connsiteY0" fmla="*/ 1699491 h 1699491"/>
              <a:gd name="connsiteX1" fmla="*/ 0 w 868218"/>
              <a:gd name="connsiteY1" fmla="*/ 1043709 h 1699491"/>
              <a:gd name="connsiteX2" fmla="*/ 868218 w 868218"/>
              <a:gd name="connsiteY2" fmla="*/ 0 h 169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218" h="1699491">
                <a:moveTo>
                  <a:pt x="258618" y="1699491"/>
                </a:moveTo>
                <a:lnTo>
                  <a:pt x="0" y="1043709"/>
                </a:lnTo>
                <a:lnTo>
                  <a:pt x="868218" y="0"/>
                </a:lnTo>
              </a:path>
            </a:pathLst>
          </a:custGeom>
          <a:ln w="50800">
            <a:solidFill>
              <a:srgbClr val="FFFF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1" name="자유형 960"/>
          <p:cNvSpPr/>
          <p:nvPr/>
        </p:nvSpPr>
        <p:spPr>
          <a:xfrm>
            <a:off x="166255" y="1939636"/>
            <a:ext cx="5624945" cy="4895273"/>
          </a:xfrm>
          <a:custGeom>
            <a:avLst/>
            <a:gdLst>
              <a:gd name="connsiteX0" fmla="*/ 5624945 w 5624945"/>
              <a:gd name="connsiteY0" fmla="*/ 4895273 h 4895273"/>
              <a:gd name="connsiteX1" fmla="*/ 5486400 w 5624945"/>
              <a:gd name="connsiteY1" fmla="*/ 4451928 h 4895273"/>
              <a:gd name="connsiteX2" fmla="*/ 0 w 5624945"/>
              <a:gd name="connsiteY2" fmla="*/ 1136073 h 4895273"/>
              <a:gd name="connsiteX3" fmla="*/ 175490 w 5624945"/>
              <a:gd name="connsiteY3" fmla="*/ 655782 h 4895273"/>
              <a:gd name="connsiteX4" fmla="*/ 1283854 w 5624945"/>
              <a:gd name="connsiteY4" fmla="*/ 0 h 4895273"/>
              <a:gd name="connsiteX5" fmla="*/ 3611418 w 5624945"/>
              <a:gd name="connsiteY5" fmla="*/ 1311564 h 489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24945" h="4895273">
                <a:moveTo>
                  <a:pt x="5624945" y="4895273"/>
                </a:moveTo>
                <a:lnTo>
                  <a:pt x="5486400" y="4451928"/>
                </a:lnTo>
                <a:lnTo>
                  <a:pt x="0" y="1136073"/>
                </a:lnTo>
                <a:lnTo>
                  <a:pt x="175490" y="655782"/>
                </a:lnTo>
                <a:lnTo>
                  <a:pt x="1283854" y="0"/>
                </a:lnTo>
                <a:lnTo>
                  <a:pt x="3611418" y="1311564"/>
                </a:lnTo>
              </a:path>
            </a:pathLst>
          </a:custGeom>
          <a:ln w="5080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72" name="그룹 165"/>
          <p:cNvGrpSpPr>
            <a:grpSpLocks/>
          </p:cNvGrpSpPr>
          <p:nvPr/>
        </p:nvGrpSpPr>
        <p:grpSpPr bwMode="auto">
          <a:xfrm flipH="1">
            <a:off x="4427984" y="5445224"/>
            <a:ext cx="504056" cy="360040"/>
            <a:chOff x="1619672" y="2877254"/>
            <a:chExt cx="432048" cy="216024"/>
          </a:xfrm>
        </p:grpSpPr>
        <p:sp>
          <p:nvSpPr>
            <p:cNvPr id="973" name="Line 622"/>
            <p:cNvSpPr>
              <a:spLocks noChangeShapeType="1"/>
            </p:cNvSpPr>
            <p:nvPr/>
          </p:nvSpPr>
          <p:spPr bwMode="auto">
            <a:xfrm rot="10800000">
              <a:off x="1980257" y="2891620"/>
              <a:ext cx="0" cy="14366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74" name="Rectangle 623"/>
            <p:cNvSpPr>
              <a:spLocks noChangeArrowheads="1"/>
            </p:cNvSpPr>
            <p:nvPr/>
          </p:nvSpPr>
          <p:spPr bwMode="auto">
            <a:xfrm rot="10800000" flipV="1">
              <a:off x="1634151" y="2905986"/>
              <a:ext cx="212988" cy="15643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75" name="Freeform 625"/>
            <p:cNvSpPr>
              <a:spLocks/>
            </p:cNvSpPr>
            <p:nvPr/>
          </p:nvSpPr>
          <p:spPr bwMode="auto">
            <a:xfrm rot="10800000" flipV="1">
              <a:off x="1948496" y="2877254"/>
              <a:ext cx="19150" cy="28732"/>
            </a:xfrm>
            <a:custGeom>
              <a:avLst/>
              <a:gdLst>
                <a:gd name="T0" fmla="*/ 0 w 35"/>
                <a:gd name="T1" fmla="*/ 2147483647 h 34"/>
                <a:gd name="T2" fmla="*/ 2147483647 w 35"/>
                <a:gd name="T3" fmla="*/ 0 h 34"/>
                <a:gd name="T4" fmla="*/ 2147483647 w 35"/>
                <a:gd name="T5" fmla="*/ 0 h 34"/>
                <a:gd name="T6" fmla="*/ 2147483647 w 35"/>
                <a:gd name="T7" fmla="*/ 2147483647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76" name="Freeform 626"/>
            <p:cNvSpPr>
              <a:spLocks/>
            </p:cNvSpPr>
            <p:nvPr/>
          </p:nvSpPr>
          <p:spPr bwMode="auto">
            <a:xfrm rot="10800000" flipH="1" flipV="1">
              <a:off x="1911596" y="2907582"/>
              <a:ext cx="126578" cy="152707"/>
            </a:xfrm>
            <a:custGeom>
              <a:avLst/>
              <a:gdLst>
                <a:gd name="T0" fmla="*/ 2147483647 w 271"/>
                <a:gd name="T1" fmla="*/ 0 h 287"/>
                <a:gd name="T2" fmla="*/ 2147483647 w 271"/>
                <a:gd name="T3" fmla="*/ 2147483647 h 287"/>
                <a:gd name="T4" fmla="*/ 2147483647 w 271"/>
                <a:gd name="T5" fmla="*/ 2147483647 h 287"/>
                <a:gd name="T6" fmla="*/ 0 w 271"/>
                <a:gd name="T7" fmla="*/ 2147483647 h 287"/>
                <a:gd name="T8" fmla="*/ 0 w 271"/>
                <a:gd name="T9" fmla="*/ 0 h 287"/>
                <a:gd name="T10" fmla="*/ 2147483647 w 271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1"/>
                <a:gd name="T19" fmla="*/ 0 h 287"/>
                <a:gd name="T20" fmla="*/ 271 w 271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1" h="287">
                  <a:moveTo>
                    <a:pt x="210" y="0"/>
                  </a:moveTo>
                  <a:lnTo>
                    <a:pt x="271" y="156"/>
                  </a:lnTo>
                  <a:lnTo>
                    <a:pt x="270" y="287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77" name="Freeform 627"/>
            <p:cNvSpPr>
              <a:spLocks/>
            </p:cNvSpPr>
            <p:nvPr/>
          </p:nvSpPr>
          <p:spPr bwMode="auto">
            <a:xfrm rot="10800000" flipH="1" flipV="1">
              <a:off x="1964784" y="2912180"/>
              <a:ext cx="35565" cy="40101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34"/>
                </a:cxn>
                <a:cxn ang="0">
                  <a:pos x="33" y="33"/>
                </a:cxn>
              </a:cxnLst>
              <a:rect l="0" t="0" r="r" b="b"/>
              <a:pathLst>
                <a:path w="33" h="34">
                  <a:moveTo>
                    <a:pt x="3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33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78" name="Freeform 628"/>
            <p:cNvSpPr>
              <a:spLocks/>
            </p:cNvSpPr>
            <p:nvPr/>
          </p:nvSpPr>
          <p:spPr bwMode="auto">
            <a:xfrm rot="10800000" flipV="1">
              <a:off x="1952699" y="2907582"/>
              <a:ext cx="16815" cy="148982"/>
            </a:xfrm>
            <a:custGeom>
              <a:avLst/>
              <a:gdLst>
                <a:gd name="T0" fmla="*/ 2147483647 w 24"/>
                <a:gd name="T1" fmla="*/ 0 h 181"/>
                <a:gd name="T2" fmla="*/ 2147483647 w 24"/>
                <a:gd name="T3" fmla="*/ 2147483647 h 181"/>
                <a:gd name="T4" fmla="*/ 0 w 24"/>
                <a:gd name="T5" fmla="*/ 2147483647 h 181"/>
                <a:gd name="T6" fmla="*/ 0 w 24"/>
                <a:gd name="T7" fmla="*/ 2147483647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79" name="Rectangle 629"/>
            <p:cNvSpPr>
              <a:spLocks noChangeArrowheads="1"/>
            </p:cNvSpPr>
            <p:nvPr/>
          </p:nvSpPr>
          <p:spPr bwMode="auto">
            <a:xfrm rot="10800000" flipV="1">
              <a:off x="2017472" y="3023426"/>
              <a:ext cx="32930" cy="3751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80" name="Freeform 630"/>
            <p:cNvSpPr>
              <a:spLocks/>
            </p:cNvSpPr>
            <p:nvPr/>
          </p:nvSpPr>
          <p:spPr bwMode="auto">
            <a:xfrm rot="10800000" flipV="1">
              <a:off x="2000348" y="2913474"/>
              <a:ext cx="36882" cy="7243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81" name="Freeform 631"/>
            <p:cNvSpPr>
              <a:spLocks/>
            </p:cNvSpPr>
            <p:nvPr/>
          </p:nvSpPr>
          <p:spPr bwMode="auto">
            <a:xfrm rot="10800000" flipV="1">
              <a:off x="1917364" y="2913474"/>
              <a:ext cx="25027" cy="362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82" name="Line 632"/>
            <p:cNvSpPr>
              <a:spLocks noChangeShapeType="1"/>
            </p:cNvSpPr>
            <p:nvPr/>
          </p:nvSpPr>
          <p:spPr bwMode="auto">
            <a:xfrm rot="10800000" flipV="1">
              <a:off x="1998473" y="2959194"/>
              <a:ext cx="0" cy="99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" name="Oval 633"/>
            <p:cNvSpPr>
              <a:spLocks noChangeArrowheads="1"/>
            </p:cNvSpPr>
            <p:nvPr/>
          </p:nvSpPr>
          <p:spPr bwMode="auto">
            <a:xfrm rot="10800000" flipV="1">
              <a:off x="1955969" y="3022512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4" name="Oval 634"/>
            <p:cNvSpPr>
              <a:spLocks noChangeArrowheads="1"/>
            </p:cNvSpPr>
            <p:nvPr/>
          </p:nvSpPr>
          <p:spPr bwMode="auto">
            <a:xfrm rot="10800000" flipV="1">
              <a:off x="1964376" y="3035813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5" name="Oval 635"/>
            <p:cNvSpPr>
              <a:spLocks noChangeArrowheads="1"/>
            </p:cNvSpPr>
            <p:nvPr/>
          </p:nvSpPr>
          <p:spPr bwMode="auto">
            <a:xfrm rot="10800000" flipV="1">
              <a:off x="1641158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6" name="Oval 636"/>
            <p:cNvSpPr>
              <a:spLocks noChangeArrowheads="1"/>
            </p:cNvSpPr>
            <p:nvPr/>
          </p:nvSpPr>
          <p:spPr bwMode="auto">
            <a:xfrm rot="10800000" flipV="1">
              <a:off x="1834061" y="3037942"/>
              <a:ext cx="9342" cy="1117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7" name="Rectangle 642" descr="어두운 수직선"/>
            <p:cNvSpPr>
              <a:spLocks noChangeArrowheads="1"/>
            </p:cNvSpPr>
            <p:nvPr/>
          </p:nvSpPr>
          <p:spPr bwMode="auto">
            <a:xfrm rot="10800000" flipH="1" flipV="1">
              <a:off x="1619672" y="2978881"/>
              <a:ext cx="233072" cy="1809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8" name="Rectangle 644"/>
            <p:cNvSpPr>
              <a:spLocks noChangeArrowheads="1"/>
            </p:cNvSpPr>
            <p:nvPr/>
          </p:nvSpPr>
          <p:spPr bwMode="auto">
            <a:xfrm rot="10800000" flipH="1" flipV="1">
              <a:off x="1913465" y="3015594"/>
              <a:ext cx="58385" cy="58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9" name="Rectangle 645"/>
            <p:cNvSpPr>
              <a:spLocks noChangeArrowheads="1"/>
            </p:cNvSpPr>
            <p:nvPr/>
          </p:nvSpPr>
          <p:spPr bwMode="auto">
            <a:xfrm rot="10800000" flipH="1" flipV="1">
              <a:off x="1957837" y="2991651"/>
              <a:ext cx="21953" cy="47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0" name="Freeform 646"/>
            <p:cNvSpPr>
              <a:spLocks/>
            </p:cNvSpPr>
            <p:nvPr/>
          </p:nvSpPr>
          <p:spPr bwMode="auto">
            <a:xfrm rot="10800000" flipH="1" flipV="1">
              <a:off x="1686850" y="3019546"/>
              <a:ext cx="110646" cy="41394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33"/>
                </a:cxn>
                <a:cxn ang="0">
                  <a:pos x="41" y="0"/>
                </a:cxn>
                <a:cxn ang="0">
                  <a:pos x="189" y="0"/>
                </a:cxn>
                <a:cxn ang="0">
                  <a:pos x="239" y="38"/>
                </a:cxn>
                <a:cxn ang="0">
                  <a:pos x="239" y="80"/>
                </a:cxn>
                <a:cxn ang="0">
                  <a:pos x="0" y="77"/>
                </a:cxn>
              </a:cxnLst>
              <a:rect l="0" t="0" r="r" b="b"/>
              <a:pathLst>
                <a:path w="239" h="80">
                  <a:moveTo>
                    <a:pt x="0" y="77"/>
                  </a:moveTo>
                  <a:lnTo>
                    <a:pt x="0" y="33"/>
                  </a:lnTo>
                  <a:lnTo>
                    <a:pt x="41" y="0"/>
                  </a:lnTo>
                  <a:lnTo>
                    <a:pt x="189" y="0"/>
                  </a:lnTo>
                  <a:lnTo>
                    <a:pt x="239" y="38"/>
                  </a:lnTo>
                  <a:lnTo>
                    <a:pt x="239" y="80"/>
                  </a:lnTo>
                  <a:lnTo>
                    <a:pt x="0" y="77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91" name="Oval 647"/>
            <p:cNvSpPr>
              <a:spLocks noChangeArrowheads="1"/>
            </p:cNvSpPr>
            <p:nvPr/>
          </p:nvSpPr>
          <p:spPr bwMode="auto">
            <a:xfrm rot="10800000" flipV="1">
              <a:off x="1746717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2" name="Oval 648"/>
            <p:cNvSpPr>
              <a:spLocks noChangeArrowheads="1"/>
            </p:cNvSpPr>
            <p:nvPr/>
          </p:nvSpPr>
          <p:spPr bwMode="auto">
            <a:xfrm rot="10800000" flipV="1">
              <a:off x="1693003" y="3024640"/>
              <a:ext cx="45307" cy="6863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" name="Oval 649"/>
            <p:cNvSpPr>
              <a:spLocks noChangeArrowheads="1"/>
            </p:cNvSpPr>
            <p:nvPr/>
          </p:nvSpPr>
          <p:spPr bwMode="auto">
            <a:xfrm rot="10800000" flipV="1">
              <a:off x="1755125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4" name="Oval 650"/>
            <p:cNvSpPr>
              <a:spLocks noChangeArrowheads="1"/>
            </p:cNvSpPr>
            <p:nvPr/>
          </p:nvSpPr>
          <p:spPr bwMode="auto">
            <a:xfrm rot="10800000" flipV="1">
              <a:off x="1701411" y="3037942"/>
              <a:ext cx="27558" cy="420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5" name="Rectangle 652"/>
            <p:cNvSpPr>
              <a:spLocks noChangeArrowheads="1"/>
            </p:cNvSpPr>
            <p:nvPr/>
          </p:nvSpPr>
          <p:spPr bwMode="auto">
            <a:xfrm rot="10800000" flipH="1" flipV="1">
              <a:off x="1847139" y="2914500"/>
              <a:ext cx="63990" cy="14791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6" name="Line 653"/>
            <p:cNvSpPr>
              <a:spLocks noChangeShapeType="1"/>
            </p:cNvSpPr>
            <p:nvPr/>
          </p:nvSpPr>
          <p:spPr bwMode="auto">
            <a:xfrm rot="10800000" flipH="1" flipV="1">
              <a:off x="1634151" y="2996440"/>
              <a:ext cx="2129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7" name="Line 655"/>
            <p:cNvSpPr>
              <a:spLocks noChangeShapeType="1"/>
            </p:cNvSpPr>
            <p:nvPr/>
          </p:nvSpPr>
          <p:spPr bwMode="auto">
            <a:xfrm rot="10800000" flipH="1" flipV="1">
              <a:off x="1847139" y="3035813"/>
              <a:ext cx="644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8" name="Rectangle 624"/>
            <p:cNvSpPr>
              <a:spLocks noChangeArrowheads="1"/>
            </p:cNvSpPr>
            <p:nvPr/>
          </p:nvSpPr>
          <p:spPr bwMode="auto">
            <a:xfrm rot="10800000" flipV="1">
              <a:off x="1854146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9" name="Rectangle 656"/>
            <p:cNvSpPr>
              <a:spLocks noChangeArrowheads="1"/>
            </p:cNvSpPr>
            <p:nvPr/>
          </p:nvSpPr>
          <p:spPr bwMode="auto">
            <a:xfrm rot="10800000" flipV="1">
              <a:off x="1882170" y="2974092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0" name="Rectangle 657"/>
            <p:cNvSpPr>
              <a:spLocks noChangeArrowheads="1"/>
            </p:cNvSpPr>
            <p:nvPr/>
          </p:nvSpPr>
          <p:spPr bwMode="auto">
            <a:xfrm rot="10800000" flipV="1">
              <a:off x="1854146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1" name="Rectangle 658"/>
            <p:cNvSpPr>
              <a:spLocks noChangeArrowheads="1"/>
            </p:cNvSpPr>
            <p:nvPr/>
          </p:nvSpPr>
          <p:spPr bwMode="auto">
            <a:xfrm rot="10800000" flipV="1">
              <a:off x="1882170" y="3003889"/>
              <a:ext cx="19150" cy="2181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2" name="Rectangle 659"/>
            <p:cNvSpPr>
              <a:spLocks noChangeArrowheads="1"/>
            </p:cNvSpPr>
            <p:nvPr/>
          </p:nvSpPr>
          <p:spPr bwMode="auto">
            <a:xfrm rot="10800000" flipV="1">
              <a:off x="1633684" y="2905986"/>
              <a:ext cx="212988" cy="72895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FFFFFF"/>
                </a:gs>
                <a:gs pos="100000">
                  <a:srgbClr val="FF00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3" name="Rectangle 643"/>
            <p:cNvSpPr>
              <a:spLocks noChangeArrowheads="1"/>
            </p:cNvSpPr>
            <p:nvPr/>
          </p:nvSpPr>
          <p:spPr bwMode="auto">
            <a:xfrm rot="10800000" flipH="1" flipV="1">
              <a:off x="1633684" y="2933122"/>
              <a:ext cx="213455" cy="250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4" name="Freeform 660"/>
            <p:cNvSpPr>
              <a:spLocks/>
            </p:cNvSpPr>
            <p:nvPr/>
          </p:nvSpPr>
          <p:spPr bwMode="auto">
            <a:xfrm rot="10800000" flipH="1" flipV="1">
              <a:off x="1999874" y="2929398"/>
              <a:ext cx="39235" cy="43098"/>
            </a:xfrm>
            <a:custGeom>
              <a:avLst/>
              <a:gdLst>
                <a:gd name="T0" fmla="*/ 2147483647 w 84"/>
                <a:gd name="T1" fmla="*/ 0 h 81"/>
                <a:gd name="T2" fmla="*/ 2147483647 w 84"/>
                <a:gd name="T3" fmla="*/ 0 h 81"/>
                <a:gd name="T4" fmla="*/ 2147483647 w 84"/>
                <a:gd name="T5" fmla="*/ 2147483647 h 81"/>
                <a:gd name="T6" fmla="*/ 0 w 84"/>
                <a:gd name="T7" fmla="*/ 2147483647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81"/>
                <a:gd name="T14" fmla="*/ 84 w 84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81">
                  <a:moveTo>
                    <a:pt x="3" y="0"/>
                  </a:moveTo>
                  <a:lnTo>
                    <a:pt x="84" y="0"/>
                  </a:lnTo>
                  <a:lnTo>
                    <a:pt x="84" y="54"/>
                  </a:lnTo>
                  <a:lnTo>
                    <a:pt x="0" y="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00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3635896" y="5157192"/>
            <a:ext cx="640071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6" name="직사각형 1005"/>
          <p:cNvSpPr/>
          <p:nvPr/>
        </p:nvSpPr>
        <p:spPr>
          <a:xfrm>
            <a:off x="6516216" y="1556792"/>
            <a:ext cx="862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목동대</a:t>
            </a:r>
            <a:endParaRPr lang="ko-KR" altLang="en-US" b="1" dirty="0">
              <a:solidFill>
                <a:srgbClr val="00B05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7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5805264"/>
            <a:ext cx="1984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korea_0Ae18939">
  <a:themeElements>
    <a:clrScheme name="pptkorea_0Ae1893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korea_0Ae18939">
      <a:majorFont>
        <a:latin typeface="Times New Roman"/>
        <a:ea typeface="굴림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korea_0Ae1893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korea_0Ae1893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korea_0Ae1893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korea_0Ae1893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korea_0Ae1893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korea_0Ae1893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korea_0Ae1893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korea_0Ae1893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korea_0Ae1893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korea_0Ae1893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korea_0Ae1893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korea_0Ae1893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FF0000"/>
          </a:solidFill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6412</TotalTime>
  <Words>609</Words>
  <Application>Microsoft Office PowerPoint</Application>
  <PresentationFormat>화면 슬라이드 쇼(4:3)</PresentationFormat>
  <Paragraphs>173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9</vt:i4>
      </vt:variant>
    </vt:vector>
  </HeadingPairs>
  <TitlesOfParts>
    <vt:vector size="11" baseType="lpstr">
      <vt:lpstr>pptkorea_0Ae18939</vt:lpstr>
      <vt:lpstr>Office 테마</vt:lpstr>
      <vt:lpstr>지역별 화재진압작전도</vt:lpstr>
      <vt:lpstr>슬라이드 2</vt:lpstr>
      <vt:lpstr>슬라이드 3</vt:lpstr>
      <vt:lpstr>&lt;지역 현황&gt;</vt:lpstr>
      <vt:lpstr>슬라이드 5</vt:lpstr>
      <vt:lpstr>&lt;출동대별 배치도&gt;</vt:lpstr>
      <vt:lpstr>슬라이드 7</vt:lpstr>
      <vt:lpstr>슬라이드 8</vt:lpstr>
      <vt:lpstr>&lt;출동대별 배치도&gt;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SCY</dc:creator>
  <cp:lastModifiedBy>user</cp:lastModifiedBy>
  <cp:revision>566</cp:revision>
  <dcterms:created xsi:type="dcterms:W3CDTF">2010-04-12T05:00:37Z</dcterms:created>
  <dcterms:modified xsi:type="dcterms:W3CDTF">2015-07-14T04:56:35Z</dcterms:modified>
</cp:coreProperties>
</file>