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73" r:id="rId2"/>
    <p:sldId id="276" r:id="rId3"/>
    <p:sldId id="295" r:id="rId4"/>
    <p:sldId id="298" r:id="rId5"/>
    <p:sldId id="296" r:id="rId6"/>
    <p:sldId id="297" r:id="rId7"/>
    <p:sldId id="299" r:id="rId8"/>
    <p:sldId id="263" r:id="rId9"/>
  </p:sldIdLst>
  <p:sldSz cx="9144000" cy="6858000" type="screen4x3"/>
  <p:notesSz cx="6888163" cy="100187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86B02"/>
    <a:srgbClr val="FFFFFF"/>
    <a:srgbClr val="123663"/>
    <a:srgbClr val="006600"/>
    <a:srgbClr val="FFFF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3488" autoAdjust="0"/>
    <p:restoredTop sz="95833" autoAdjust="0"/>
  </p:normalViewPr>
  <p:slideViewPr>
    <p:cSldViewPr>
      <p:cViewPr varScale="1">
        <p:scale>
          <a:sx n="108" d="100"/>
          <a:sy n="108" d="100"/>
        </p:scale>
        <p:origin x="-13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564EE860-534F-4714-9058-3313D19B259A}" type="datetimeFigureOut">
              <a:rPr lang="ko-KR" altLang="en-US" smtClean="0"/>
              <a:pPr/>
              <a:t>2014-09-11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vert="horz" lIns="96606" tIns="48303" rIns="96606" bIns="4830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516038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01698" y="9516038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92B1003F-D318-4B4B-9AC7-1E8DBDB27B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10" descr="로고.png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678738" y="6548438"/>
            <a:ext cx="1449387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29A93-188D-43E2-BD95-12161CC993A1}" type="datetime1">
              <a:rPr lang="ko-KR" altLang="en-US" smtClean="0"/>
              <a:pPr>
                <a:defRPr/>
              </a:pPr>
              <a:t>2014-09-11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E545CB-6CA9-4DBE-8E79-3CB63ACA317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C281BF-211D-42E5-9B6E-21992F172142}" type="datetime1">
              <a:rPr lang="ko-KR" altLang="en-US" smtClean="0"/>
              <a:pPr>
                <a:defRPr/>
              </a:pPr>
              <a:t>2014-09-11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A4126-EEC3-457D-B385-351C8AD4305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7C0D70-091E-4272-AF81-8F6200E8FE07}" type="datetime1">
              <a:rPr lang="ko-KR" altLang="en-US" smtClean="0"/>
              <a:pPr>
                <a:defRPr/>
              </a:pPr>
              <a:t>2014-09-11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7BB97-5507-4586-A4C9-844CF1750DB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934303-3AE1-413A-A1FC-504F504ABF18}" type="datetime1">
              <a:rPr lang="ko-KR" altLang="en-US" smtClean="0"/>
              <a:pPr>
                <a:defRPr/>
              </a:pPr>
              <a:t>2014-09-11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C14FF8-0C5B-46D8-9FA0-8E24FBD1D18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F68A6E-4C20-4610-ADD9-C2D27E223268}" type="datetime1">
              <a:rPr lang="ko-KR" altLang="en-US" smtClean="0"/>
              <a:pPr>
                <a:defRPr/>
              </a:pPr>
              <a:t>2014-09-11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9AE42C-EB2E-470B-A00B-07FFC286F61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4CF5F3-76E5-4563-8DDA-978BEEC15563}" type="datetime1">
              <a:rPr lang="ko-KR" altLang="en-US" smtClean="0"/>
              <a:pPr>
                <a:defRPr/>
              </a:pPr>
              <a:t>2014-09-11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FCD99-96C3-4008-A22E-A1B5A7B613F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99E6F-9127-421A-9B5C-BC8BD71F3C4A}" type="datetime1">
              <a:rPr lang="ko-KR" altLang="en-US" smtClean="0"/>
              <a:pPr>
                <a:defRPr/>
              </a:pPr>
              <a:t>2014-09-11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6DA3E-39A9-455A-9531-077DC1225CB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986778-8629-437A-A73A-D86E8139942B}" type="datetime1">
              <a:rPr lang="ko-KR" altLang="en-US" smtClean="0"/>
              <a:pPr>
                <a:defRPr/>
              </a:pPr>
              <a:t>2014-09-11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C2D193-51F2-4FF2-8329-6190340E10F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587220-1F7D-4C8F-A782-A57906737FE2}" type="datetime1">
              <a:rPr lang="ko-KR" altLang="en-US" smtClean="0"/>
              <a:pPr>
                <a:defRPr/>
              </a:pPr>
              <a:t>2014-09-11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4AFFF-8776-484B-B6F9-328F5C261A4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40744-E26E-4B18-A7BA-48F70748D812}" type="datetime1">
              <a:rPr lang="ko-KR" altLang="en-US" smtClean="0"/>
              <a:pPr>
                <a:defRPr/>
              </a:pPr>
              <a:t>2014-09-11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E3254-1508-4D02-8016-993859D41EC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0385A0-3FFF-48BA-BEDB-2606A05CAF23}" type="datetime1">
              <a:rPr lang="ko-KR" altLang="en-US" smtClean="0"/>
              <a:pPr>
                <a:defRPr/>
              </a:pPr>
              <a:t>2014-09-11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C6BFA-394E-43A9-8590-12ECB1A8AD3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142852"/>
            <a:ext cx="8229600" cy="582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ood" dir="t"/>
            </a:scene3d>
            <a:sp3d contourW="38100" prstMaterial="matte">
              <a:bevelT w="25400" h="57150" prst="artDeco"/>
              <a:contourClr>
                <a:schemeClr val="tx2">
                  <a:lumMod val="75000"/>
                </a:schemeClr>
              </a:contourClr>
            </a:sp3d>
          </a:bodyPr>
          <a:lstStyle/>
          <a:p>
            <a:pPr lvl="0"/>
            <a:r>
              <a:rPr lang="ko-KR" altLang="en-US" dirty="0" smtClean="0"/>
              <a:t>마스터 제목 스타일 편집</a:t>
            </a:r>
          </a:p>
        </p:txBody>
      </p:sp>
      <p:sp>
        <p:nvSpPr>
          <p:cNvPr id="1028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AC1C578-F597-45BD-937B-6964EDE69192}" type="datetime1">
              <a:rPr lang="ko-KR" altLang="en-US" smtClean="0"/>
              <a:pPr>
                <a:defRPr/>
              </a:pPr>
              <a:t>2014-09-11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85801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400" b="1" smtClean="0">
                <a:gradFill flip="none" rotWithShape="1">
                  <a:gsLst>
                    <a:gs pos="0">
                      <a:schemeClr val="tx2">
                        <a:lumMod val="75000"/>
                        <a:shade val="30000"/>
                        <a:satMod val="115000"/>
                      </a:schemeClr>
                    </a:gs>
                    <a:gs pos="50000">
                      <a:schemeClr val="tx2">
                        <a:lumMod val="75000"/>
                        <a:shade val="67500"/>
                        <a:satMod val="115000"/>
                      </a:schemeClr>
                    </a:gs>
                    <a:gs pos="100000">
                      <a:schemeClr val="tx2">
                        <a:lumMod val="75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effectLst>
                  <a:glow rad="101600">
                    <a:srgbClr val="FFFFFF">
                      <a:alpha val="60000"/>
                    </a:srgbClr>
                  </a:glow>
                </a:effectLst>
                <a:latin typeface="+mn-lt"/>
                <a:ea typeface="+mn-ea"/>
              </a:defRPr>
            </a:lvl1pPr>
          </a:lstStyle>
          <a:p>
            <a:pPr>
              <a:defRPr/>
            </a:pPr>
            <a:fld id="{1209428F-A243-4359-87CD-CBE3A9608441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 latinLnBrk="1">
        <a:spcBef>
          <a:spcPct val="0"/>
        </a:spcBef>
        <a:spcAft>
          <a:spcPct val="0"/>
        </a:spcAft>
        <a:defRPr kumimoji="0" lang="ko-KR" altLang="en-US" sz="3200" b="1" kern="1200" spc="50" dirty="0" smtClean="0">
          <a:ln w="11430"/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effectLst>
            <a:outerShdw blurRad="76200" dist="50800" dir="5400000" algn="tl" rotWithShape="0">
              <a:srgbClr val="000000">
                <a:alpha val="65000"/>
              </a:srgbClr>
            </a:outerShdw>
          </a:effectLst>
          <a:latin typeface="HY헤드라인M" pitchFamily="18" charset="-127"/>
          <a:ea typeface="HY헤드라인M" pitchFamily="18" charset="-127"/>
          <a:cs typeface="+mn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96DA3E-39A9-455A-9531-077DC1225CB5}" type="slidenum">
              <a:rPr lang="ko-KR" altLang="en-US" smtClean="0"/>
              <a:pPr>
                <a:defRPr/>
              </a:pPr>
              <a:t>1</a:t>
            </a:fld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1187624" y="1412776"/>
            <a:ext cx="7643834" cy="1446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4400" b="1" spc="-300" dirty="0" smtClean="0">
                <a:ln w="19050">
                  <a:solidFill>
                    <a:schemeClr val="bg1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우리동네  </a:t>
            </a:r>
            <a:r>
              <a:rPr lang="ko-KR" altLang="en-US" sz="4400" b="1" spc="-300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비상소화전</a:t>
            </a:r>
            <a:r>
              <a:rPr lang="ko-KR" altLang="en-US" sz="4400" b="1" spc="-300" dirty="0" smtClean="0">
                <a:ln w="19050">
                  <a:solidFill>
                    <a:schemeClr val="bg1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은</a:t>
            </a:r>
            <a:endParaRPr lang="en-US" altLang="ko-KR" sz="4400" b="1" spc="-300" dirty="0" smtClean="0">
              <a:ln w="19050">
                <a:solidFill>
                  <a:schemeClr val="bg1"/>
                </a:solidFill>
              </a:ln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B" pitchFamily="18" charset="-127"/>
              <a:ea typeface="HY울릉도B" pitchFamily="18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4400" b="1" spc="-300" dirty="0" err="1" smtClean="0">
                <a:ln w="19050"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의소대</a:t>
            </a:r>
            <a:r>
              <a:rPr lang="ko-KR" altLang="en-US" sz="4400" b="1" spc="-300" dirty="0" err="1" smtClean="0">
                <a:ln w="19050">
                  <a:solidFill>
                    <a:schemeClr val="bg1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가</a:t>
            </a:r>
            <a:r>
              <a:rPr lang="ko-KR" altLang="en-US" sz="4400" b="1" spc="-300" dirty="0" smtClean="0">
                <a:ln w="19050">
                  <a:solidFill>
                    <a:schemeClr val="bg1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  책임진다</a:t>
            </a:r>
            <a:r>
              <a:rPr lang="en-US" altLang="ko-KR" sz="4400" b="1" spc="-300" dirty="0" smtClean="0">
                <a:ln w="19050">
                  <a:solidFill>
                    <a:schemeClr val="bg1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.</a:t>
            </a:r>
            <a:endParaRPr lang="en-US" altLang="ko-KR" sz="4400" b="1" spc="-300" dirty="0">
              <a:ln w="19050">
                <a:solidFill>
                  <a:schemeClr val="bg1"/>
                </a:solidFill>
              </a:ln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13" name="그림 12" descr="진압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91114" y="4653136"/>
            <a:ext cx="1520845" cy="1618349"/>
          </a:xfrm>
          <a:prstGeom prst="rect">
            <a:avLst/>
          </a:prstGeom>
        </p:spPr>
      </p:pic>
      <p:pic>
        <p:nvPicPr>
          <p:cNvPr id="12" name="그림 11" descr="메인-물방울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35696" y="3789040"/>
            <a:ext cx="3312973" cy="3285366"/>
          </a:xfrm>
          <a:prstGeom prst="rect">
            <a:avLst/>
          </a:prstGeom>
        </p:spPr>
      </p:pic>
      <p:pic>
        <p:nvPicPr>
          <p:cNvPr id="16" name="그림 15" descr="구급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3569" y="3501008"/>
            <a:ext cx="1368152" cy="1563801"/>
          </a:xfrm>
          <a:prstGeom prst="rect">
            <a:avLst/>
          </a:prstGeom>
        </p:spPr>
      </p:pic>
      <p:pic>
        <p:nvPicPr>
          <p:cNvPr id="11" name="그림 10" descr="메인-물방울2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9512" y="2852936"/>
            <a:ext cx="2563361" cy="2664296"/>
          </a:xfrm>
          <a:prstGeom prst="rect">
            <a:avLst/>
          </a:prstGeom>
        </p:spPr>
      </p:pic>
      <p:pic>
        <p:nvPicPr>
          <p:cNvPr id="18" name="그림 17" descr="구조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5536" y="1556793"/>
            <a:ext cx="888037" cy="1008111"/>
          </a:xfrm>
          <a:prstGeom prst="rect">
            <a:avLst/>
          </a:prstGeom>
        </p:spPr>
      </p:pic>
      <p:pic>
        <p:nvPicPr>
          <p:cNvPr id="10" name="그림 9" descr="메인-물방울1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1124744"/>
            <a:ext cx="1944632" cy="1911948"/>
          </a:xfrm>
          <a:prstGeom prst="rect">
            <a:avLst/>
          </a:prstGeom>
        </p:spPr>
      </p:pic>
      <p:pic>
        <p:nvPicPr>
          <p:cNvPr id="14" name="그림 13" descr="메인-꽃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984637" y="3684693"/>
            <a:ext cx="4159363" cy="3173307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4139952" y="5157192"/>
            <a:ext cx="44644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4400" b="1" spc="-15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동대문소방서</a:t>
            </a:r>
            <a:endParaRPr lang="en-US" altLang="ko-KR" sz="4400" b="1" spc="-150" dirty="0" smtClean="0">
              <a:solidFill>
                <a:srgbClr val="C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제목 1"/>
          <p:cNvSpPr txBox="1">
            <a:spLocks/>
          </p:cNvSpPr>
          <p:nvPr/>
        </p:nvSpPr>
        <p:spPr bwMode="auto">
          <a:xfrm>
            <a:off x="214282" y="571480"/>
            <a:ext cx="8643966" cy="582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ood" dir="t"/>
            </a:scene3d>
            <a:sp3d contourW="38100" prstMaterial="matte">
              <a:bevelT w="25400" h="57150" prst="artDeco"/>
              <a:contourClr>
                <a:schemeClr val="tx2">
                  <a:lumMod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ko-KR" altLang="en-US" sz="3800" spc="-300" dirty="0" smtClean="0">
                <a:gradFill flip="none" rotWithShape="1">
                  <a:gsLst>
                    <a:gs pos="0">
                      <a:schemeClr val="accent6">
                        <a:lumMod val="75000"/>
                        <a:shade val="30000"/>
                        <a:satMod val="115000"/>
                      </a:schemeClr>
                    </a:gs>
                    <a:gs pos="50000">
                      <a:schemeClr val="accent6">
                        <a:lumMod val="75000"/>
                        <a:shade val="67500"/>
                        <a:satMod val="115000"/>
                      </a:schemeClr>
                    </a:gs>
                    <a:gs pos="100000">
                      <a:schemeClr val="accent6">
                        <a:lumMod val="75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atin typeface="HY울릉도M" pitchFamily="18" charset="-127"/>
                <a:ea typeface="HY울릉도M" pitchFamily="18" charset="-127"/>
              </a:rPr>
              <a:t>우리동네 </a:t>
            </a:r>
            <a:r>
              <a:rPr lang="ko-KR" altLang="en-US" sz="3800" spc="-3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비상소화전</a:t>
            </a:r>
            <a:r>
              <a:rPr lang="ko-KR" altLang="en-US" sz="3800" spc="-300" dirty="0" smtClean="0">
                <a:gradFill flip="none" rotWithShape="1">
                  <a:gsLst>
                    <a:gs pos="0">
                      <a:schemeClr val="accent6">
                        <a:lumMod val="75000"/>
                        <a:shade val="30000"/>
                        <a:satMod val="115000"/>
                      </a:schemeClr>
                    </a:gs>
                    <a:gs pos="50000">
                      <a:schemeClr val="accent6">
                        <a:lumMod val="75000"/>
                        <a:shade val="67500"/>
                        <a:satMod val="115000"/>
                      </a:schemeClr>
                    </a:gs>
                    <a:gs pos="100000">
                      <a:schemeClr val="accent6">
                        <a:lumMod val="75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atin typeface="HY울릉도M" pitchFamily="18" charset="-127"/>
                <a:ea typeface="HY울릉도M" pitchFamily="18" charset="-127"/>
              </a:rPr>
              <a:t>은 </a:t>
            </a:r>
            <a:r>
              <a:rPr lang="ko-KR" altLang="en-US" sz="3800" spc="-300" dirty="0" err="1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의소대</a:t>
            </a:r>
            <a:r>
              <a:rPr lang="ko-KR" altLang="en-US" sz="3800" spc="-300" dirty="0" err="1" smtClean="0">
                <a:gradFill flip="none" rotWithShape="1">
                  <a:gsLst>
                    <a:gs pos="0">
                      <a:schemeClr val="accent6">
                        <a:lumMod val="75000"/>
                        <a:shade val="30000"/>
                        <a:satMod val="115000"/>
                      </a:schemeClr>
                    </a:gs>
                    <a:gs pos="50000">
                      <a:schemeClr val="accent6">
                        <a:lumMod val="75000"/>
                        <a:shade val="67500"/>
                        <a:satMod val="115000"/>
                      </a:schemeClr>
                    </a:gs>
                    <a:gs pos="100000">
                      <a:schemeClr val="accent6">
                        <a:lumMod val="75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ko-KR" altLang="en-US" sz="3800" spc="-300" dirty="0" smtClean="0">
                <a:gradFill flip="none" rotWithShape="1">
                  <a:gsLst>
                    <a:gs pos="0">
                      <a:schemeClr val="accent6">
                        <a:lumMod val="75000"/>
                        <a:shade val="30000"/>
                        <a:satMod val="115000"/>
                      </a:schemeClr>
                    </a:gs>
                    <a:gs pos="50000">
                      <a:schemeClr val="accent6">
                        <a:lumMod val="75000"/>
                        <a:shade val="67500"/>
                        <a:satMod val="115000"/>
                      </a:schemeClr>
                    </a:gs>
                    <a:gs pos="100000">
                      <a:schemeClr val="accent6">
                        <a:lumMod val="75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atin typeface="HY울릉도M" pitchFamily="18" charset="-127"/>
                <a:ea typeface="HY울릉도M" pitchFamily="18" charset="-127"/>
              </a:rPr>
              <a:t> 책임진다</a:t>
            </a:r>
            <a:r>
              <a:rPr lang="en-US" altLang="ko-KR" sz="3800" spc="-300" dirty="0" smtClean="0">
                <a:gradFill flip="none" rotWithShape="1">
                  <a:gsLst>
                    <a:gs pos="0">
                      <a:schemeClr val="accent6">
                        <a:lumMod val="75000"/>
                        <a:shade val="30000"/>
                        <a:satMod val="115000"/>
                      </a:schemeClr>
                    </a:gs>
                    <a:gs pos="50000">
                      <a:schemeClr val="accent6">
                        <a:lumMod val="75000"/>
                        <a:shade val="67500"/>
                        <a:satMod val="115000"/>
                      </a:schemeClr>
                    </a:gs>
                    <a:gs pos="100000">
                      <a:schemeClr val="accent6">
                        <a:lumMod val="75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3800" spc="-300" dirty="0" smtClean="0">
              <a:gradFill flip="none" rotWithShape="1">
                <a:gsLst>
                  <a:gs pos="0">
                    <a:schemeClr val="accent6">
                      <a:lumMod val="75000"/>
                      <a:shade val="30000"/>
                      <a:satMod val="115000"/>
                    </a:schemeClr>
                  </a:gs>
                  <a:gs pos="50000">
                    <a:schemeClr val="accent6">
                      <a:lumMod val="75000"/>
                      <a:shade val="67500"/>
                      <a:satMod val="115000"/>
                    </a:schemeClr>
                  </a:gs>
                  <a:gs pos="100000">
                    <a:schemeClr val="accent6">
                      <a:lumMod val="75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Rectangle 13"/>
          <p:cNvSpPr>
            <a:spLocks noChangeArrowheads="1"/>
          </p:cNvSpPr>
          <p:nvPr/>
        </p:nvSpPr>
        <p:spPr bwMode="auto">
          <a:xfrm>
            <a:off x="285720" y="1375608"/>
            <a:ext cx="857256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ko-KR" sz="2800" b="1" dirty="0" smtClean="0">
                <a:solidFill>
                  <a:srgbClr val="002060"/>
                </a:solidFill>
                <a:latin typeface="08서울남산체 B" pitchFamily="18" charset="-127"/>
                <a:ea typeface="08서울남산체 B"/>
              </a:rPr>
              <a:t>▣</a:t>
            </a:r>
            <a:r>
              <a:rPr kumimoji="0" lang="ko-KR" alt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itchFamily="18" charset="-127"/>
                <a:ea typeface="08서울남산체 B"/>
              </a:rPr>
              <a:t> </a:t>
            </a:r>
            <a:r>
              <a:rPr lang="ko-KR" alt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itchFamily="18" charset="-127"/>
                <a:ea typeface="08서울남산체 B"/>
              </a:rPr>
              <a:t>추진배경</a:t>
            </a:r>
            <a:endParaRPr lang="en-US" altLang="ko-KR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itchFamily="18" charset="-127"/>
              <a:ea typeface="08서울남산체 B"/>
            </a:endParaRPr>
          </a:p>
          <a:p>
            <a:pPr>
              <a:lnSpc>
                <a:spcPts val="3600"/>
              </a:lnSpc>
            </a:pPr>
            <a:r>
              <a:rPr lang="en-US" altLang="ko-KR" sz="2400" b="1" dirty="0" smtClean="0">
                <a:solidFill>
                  <a:srgbClr val="002060"/>
                </a:solidFill>
                <a:latin typeface="08서울남산체 B" pitchFamily="18" charset="-127"/>
                <a:ea typeface="08서울남산체 B" pitchFamily="18" charset="-127"/>
              </a:rPr>
              <a:t>   </a:t>
            </a: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   의용소방대원 활성화 및 활동영역 확대로 내실 있는 운영</a:t>
            </a:r>
          </a:p>
          <a:p>
            <a:pPr>
              <a:lnSpc>
                <a:spcPts val="3600"/>
              </a:lnSpc>
            </a:pPr>
            <a:r>
              <a:rPr kumimoji="0" lang="en-US" altLang="ko-KR" sz="2200" b="1" dirty="0" smtClean="0"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kumimoji="0"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  </a:t>
            </a: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   비상소화장치 활용 및 효율성 극대화로 초기대응체계 구축</a:t>
            </a:r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56" name="Group 58"/>
          <p:cNvGrpSpPr>
            <a:grpSpLocks/>
          </p:cNvGrpSpPr>
          <p:nvPr/>
        </p:nvGrpSpPr>
        <p:grpSpPr bwMode="auto">
          <a:xfrm>
            <a:off x="642910" y="2015703"/>
            <a:ext cx="175394" cy="189161"/>
            <a:chOff x="3878" y="3436"/>
            <a:chExt cx="410" cy="410"/>
          </a:xfrm>
        </p:grpSpPr>
        <p:sp>
          <p:nvSpPr>
            <p:cNvPr id="57" name="Oval 59"/>
            <p:cNvSpPr>
              <a:spLocks noChangeArrowheads="1"/>
            </p:cNvSpPr>
            <p:nvPr/>
          </p:nvSpPr>
          <p:spPr bwMode="auto">
            <a:xfrm>
              <a:off x="3878" y="3436"/>
              <a:ext cx="410" cy="410"/>
            </a:xfrm>
            <a:prstGeom prst="ellipse">
              <a:avLst/>
            </a:prstGeom>
            <a:gradFill rotWithShape="1">
              <a:gsLst>
                <a:gs pos="0">
                  <a:srgbClr val="5F156B"/>
                </a:gs>
                <a:gs pos="100000">
                  <a:srgbClr val="993366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dist="45791" dir="3378596" algn="ctr" rotWithShape="0">
                <a:srgbClr val="080808">
                  <a:alpha val="39999"/>
                </a:srgbClr>
              </a:outerShdw>
            </a:effectLst>
          </p:spPr>
          <p:txBody>
            <a:bodyPr wrap="none" anchor="ctr"/>
            <a:lstStyle/>
            <a:p>
              <a:endParaRPr lang="ko-KR" altLang="ko-KR"/>
            </a:p>
          </p:txBody>
        </p:sp>
        <p:sp>
          <p:nvSpPr>
            <p:cNvPr id="58" name="Oval 60"/>
            <p:cNvSpPr>
              <a:spLocks noChangeArrowheads="1"/>
            </p:cNvSpPr>
            <p:nvPr/>
          </p:nvSpPr>
          <p:spPr bwMode="auto">
            <a:xfrm>
              <a:off x="3923" y="3443"/>
              <a:ext cx="320" cy="260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7000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59" name="Group 58"/>
          <p:cNvGrpSpPr>
            <a:grpSpLocks/>
          </p:cNvGrpSpPr>
          <p:nvPr/>
        </p:nvGrpSpPr>
        <p:grpSpPr bwMode="auto">
          <a:xfrm>
            <a:off x="642910" y="2492896"/>
            <a:ext cx="175394" cy="189161"/>
            <a:chOff x="3878" y="3436"/>
            <a:chExt cx="410" cy="410"/>
          </a:xfrm>
        </p:grpSpPr>
        <p:sp>
          <p:nvSpPr>
            <p:cNvPr id="60" name="Oval 59"/>
            <p:cNvSpPr>
              <a:spLocks noChangeArrowheads="1"/>
            </p:cNvSpPr>
            <p:nvPr/>
          </p:nvSpPr>
          <p:spPr bwMode="auto">
            <a:xfrm>
              <a:off x="3878" y="3436"/>
              <a:ext cx="410" cy="410"/>
            </a:xfrm>
            <a:prstGeom prst="ellipse">
              <a:avLst/>
            </a:prstGeom>
            <a:gradFill rotWithShape="1">
              <a:gsLst>
                <a:gs pos="0">
                  <a:srgbClr val="5F156B"/>
                </a:gs>
                <a:gs pos="100000">
                  <a:srgbClr val="993366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dist="45791" dir="3378596" algn="ctr" rotWithShape="0">
                <a:srgbClr val="080808">
                  <a:alpha val="39999"/>
                </a:srgbClr>
              </a:outerShdw>
            </a:effectLst>
          </p:spPr>
          <p:txBody>
            <a:bodyPr wrap="none" anchor="ctr"/>
            <a:lstStyle/>
            <a:p>
              <a:endParaRPr lang="ko-KR" altLang="ko-KR"/>
            </a:p>
          </p:txBody>
        </p:sp>
        <p:sp>
          <p:nvSpPr>
            <p:cNvPr id="61" name="Oval 60"/>
            <p:cNvSpPr>
              <a:spLocks noChangeArrowheads="1"/>
            </p:cNvSpPr>
            <p:nvPr/>
          </p:nvSpPr>
          <p:spPr bwMode="auto">
            <a:xfrm>
              <a:off x="3923" y="3443"/>
              <a:ext cx="320" cy="260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7000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73" name="Rectangle 13"/>
          <p:cNvSpPr>
            <a:spLocks noChangeArrowheads="1"/>
          </p:cNvSpPr>
          <p:nvPr/>
        </p:nvSpPr>
        <p:spPr bwMode="auto">
          <a:xfrm>
            <a:off x="285720" y="2931085"/>
            <a:ext cx="8572560" cy="3234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en-US" altLang="ko-KR" sz="2800" b="1" dirty="0" smtClean="0">
                <a:solidFill>
                  <a:srgbClr val="002060"/>
                </a:solidFill>
                <a:latin typeface="08서울남산체 B" pitchFamily="18" charset="-127"/>
                <a:ea typeface="08서울남산체 B" pitchFamily="18" charset="-127"/>
              </a:rPr>
              <a:t>▣ </a:t>
            </a:r>
            <a:r>
              <a:rPr lang="ko-KR" alt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추진계획</a:t>
            </a:r>
            <a:endParaRPr lang="en-US" altLang="ko-KR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itchFamily="18" charset="-127"/>
              <a:ea typeface="08서울남산체 B" pitchFamily="18" charset="-127"/>
            </a:endParaRPr>
          </a:p>
          <a:p>
            <a:pPr>
              <a:lnSpc>
                <a:spcPts val="3500"/>
              </a:lnSpc>
            </a:pP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      의용소방대원 </a:t>
            </a:r>
            <a:r>
              <a:rPr lang="en-US" altLang="ko-KR" sz="2200" b="1" dirty="0" smtClean="0">
                <a:latin typeface="08서울남산체 B" pitchFamily="18" charset="-127"/>
                <a:ea typeface="08서울남산체 B" pitchFamily="18" charset="-127"/>
              </a:rPr>
              <a:t>1</a:t>
            </a: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인 </a:t>
            </a:r>
            <a:r>
              <a:rPr lang="en-US" altLang="ko-KR" sz="2200" b="1" dirty="0" smtClean="0">
                <a:latin typeface="08서울남산체 B" pitchFamily="18" charset="-127"/>
                <a:ea typeface="08서울남산체 B" pitchFamily="18" charset="-127"/>
              </a:rPr>
              <a:t>1</a:t>
            </a: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비상소화장치 전담 관리</a:t>
            </a:r>
          </a:p>
          <a:p>
            <a:pPr>
              <a:lnSpc>
                <a:spcPts val="3500"/>
              </a:lnSpc>
            </a:pPr>
            <a:r>
              <a:rPr lang="en-US" altLang="ko-KR" sz="2200" b="1" dirty="0" smtClean="0"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      </a:t>
            </a:r>
            <a:r>
              <a:rPr lang="en-US" altLang="ko-KR" sz="2200" b="1" dirty="0" smtClean="0">
                <a:latin typeface="08서울남산체 B" pitchFamily="18" charset="-127"/>
                <a:ea typeface="08서울남산체 B" pitchFamily="18" charset="-127"/>
              </a:rPr>
              <a:t>     </a:t>
            </a: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대 상 </a:t>
            </a:r>
            <a:r>
              <a:rPr lang="en-US" altLang="ko-KR" sz="2200" b="1" dirty="0" smtClean="0">
                <a:latin typeface="08서울남산체 B" pitchFamily="18" charset="-127"/>
                <a:ea typeface="08서울남산체 B" pitchFamily="18" charset="-127"/>
              </a:rPr>
              <a:t>: </a:t>
            </a: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의용소방대  </a:t>
            </a:r>
            <a:r>
              <a:rPr lang="en-US" altLang="ko-KR" sz="2200" b="1" dirty="0" smtClean="0">
                <a:latin typeface="08서울남산체 B" pitchFamily="18" charset="-127"/>
                <a:ea typeface="08서울남산체 B" pitchFamily="18" charset="-127"/>
              </a:rPr>
              <a:t>5</a:t>
            </a: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개 </a:t>
            </a:r>
            <a:r>
              <a:rPr lang="ko-KR" altLang="en-US" sz="2200" b="1" dirty="0" err="1" smtClean="0">
                <a:latin typeface="08서울남산체 B" pitchFamily="18" charset="-127"/>
                <a:ea typeface="08서울남산체 B" pitchFamily="18" charset="-127"/>
              </a:rPr>
              <a:t>지역대</a:t>
            </a: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  </a:t>
            </a:r>
            <a:r>
              <a:rPr lang="en-US" altLang="ko-KR" sz="2200" b="1" dirty="0" smtClean="0">
                <a:latin typeface="08서울남산체 B" pitchFamily="18" charset="-127"/>
                <a:ea typeface="08서울남산체 B" pitchFamily="18" charset="-127"/>
              </a:rPr>
              <a:t>68</a:t>
            </a: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명</a:t>
            </a:r>
            <a:endParaRPr lang="en-US" altLang="ko-KR" sz="2200" b="1" dirty="0" smtClean="0">
              <a:latin typeface="08서울남산체 B" pitchFamily="18" charset="-127"/>
              <a:ea typeface="08서울남산체 B" pitchFamily="18" charset="-127"/>
            </a:endParaRPr>
          </a:p>
          <a:p>
            <a:pPr>
              <a:lnSpc>
                <a:spcPts val="3500"/>
              </a:lnSpc>
            </a:pPr>
            <a:endParaRPr lang="en-US" altLang="ko-KR" sz="2200" b="1" dirty="0" smtClean="0">
              <a:latin typeface="08서울남산체 B" pitchFamily="18" charset="-127"/>
              <a:ea typeface="08서울남산체 B" pitchFamily="18" charset="-127"/>
            </a:endParaRPr>
          </a:p>
          <a:p>
            <a:pPr>
              <a:lnSpc>
                <a:spcPts val="3500"/>
              </a:lnSpc>
            </a:pPr>
            <a:endParaRPr lang="en-US" altLang="ko-KR" sz="2200" b="1" dirty="0" smtClean="0">
              <a:latin typeface="08서울남산체 B" pitchFamily="18" charset="-127"/>
              <a:ea typeface="08서울남산체 B" pitchFamily="18" charset="-127"/>
            </a:endParaRPr>
          </a:p>
          <a:p>
            <a:pPr>
              <a:lnSpc>
                <a:spcPts val="3500"/>
              </a:lnSpc>
            </a:pPr>
            <a:endParaRPr lang="en-US" altLang="ko-KR" sz="1000" b="1" dirty="0" smtClean="0">
              <a:latin typeface="08서울남산체 B" pitchFamily="18" charset="-127"/>
              <a:ea typeface="08서울남산체 B" pitchFamily="18" charset="-127"/>
            </a:endParaRPr>
          </a:p>
          <a:p>
            <a:pPr>
              <a:lnSpc>
                <a:spcPts val="3500"/>
              </a:lnSpc>
            </a:pPr>
            <a:r>
              <a:rPr lang="en-US" altLang="ko-KR" sz="2200" b="1" dirty="0" smtClean="0">
                <a:latin typeface="08서울남산체 B" pitchFamily="18" charset="-127"/>
                <a:ea typeface="08서울남산체 B" pitchFamily="18" charset="-127"/>
              </a:rPr>
              <a:t>            </a:t>
            </a: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방 법 </a:t>
            </a:r>
            <a:r>
              <a:rPr lang="en-US" altLang="ko-KR" sz="2200" b="1" dirty="0" smtClean="0">
                <a:latin typeface="08서울남산체 B" pitchFamily="18" charset="-127"/>
                <a:ea typeface="08서울남산체 B" pitchFamily="18" charset="-127"/>
              </a:rPr>
              <a:t>: </a:t>
            </a: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비상소화장치 인근 거주 의용소방대 지정관리</a:t>
            </a:r>
            <a:r>
              <a:rPr lang="en-US" altLang="ko-KR" sz="2200" b="1" dirty="0" smtClean="0">
                <a:latin typeface="08서울남산체 B" pitchFamily="18" charset="-127"/>
                <a:ea typeface="08서울남산체 B" pitchFamily="18" charset="-127"/>
              </a:rPr>
              <a:t> </a:t>
            </a:r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74" name="Group 58"/>
          <p:cNvGrpSpPr>
            <a:grpSpLocks/>
          </p:cNvGrpSpPr>
          <p:nvPr/>
        </p:nvGrpSpPr>
        <p:grpSpPr bwMode="auto">
          <a:xfrm>
            <a:off x="652190" y="3573016"/>
            <a:ext cx="175394" cy="189161"/>
            <a:chOff x="3878" y="3436"/>
            <a:chExt cx="410" cy="410"/>
          </a:xfrm>
        </p:grpSpPr>
        <p:sp>
          <p:nvSpPr>
            <p:cNvPr id="75" name="Oval 59"/>
            <p:cNvSpPr>
              <a:spLocks noChangeArrowheads="1"/>
            </p:cNvSpPr>
            <p:nvPr/>
          </p:nvSpPr>
          <p:spPr bwMode="auto">
            <a:xfrm>
              <a:off x="3878" y="3436"/>
              <a:ext cx="410" cy="410"/>
            </a:xfrm>
            <a:prstGeom prst="ellipse">
              <a:avLst/>
            </a:prstGeom>
            <a:gradFill rotWithShape="1">
              <a:gsLst>
                <a:gs pos="0">
                  <a:srgbClr val="5F156B"/>
                </a:gs>
                <a:gs pos="100000">
                  <a:srgbClr val="993366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dist="45791" dir="3378596" algn="ctr" rotWithShape="0">
                <a:srgbClr val="080808">
                  <a:alpha val="39999"/>
                </a:srgbClr>
              </a:outerShdw>
            </a:effectLst>
          </p:spPr>
          <p:txBody>
            <a:bodyPr wrap="none" anchor="ctr"/>
            <a:lstStyle/>
            <a:p>
              <a:endParaRPr lang="ko-KR" altLang="ko-KR"/>
            </a:p>
          </p:txBody>
        </p:sp>
        <p:sp>
          <p:nvSpPr>
            <p:cNvPr id="76" name="Oval 60"/>
            <p:cNvSpPr>
              <a:spLocks noChangeArrowheads="1"/>
            </p:cNvSpPr>
            <p:nvPr/>
          </p:nvSpPr>
          <p:spPr bwMode="auto">
            <a:xfrm>
              <a:off x="3923" y="3443"/>
              <a:ext cx="320" cy="260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7000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pic>
        <p:nvPicPr>
          <p:cNvPr id="16" name="그림 15"/>
          <p:cNvPicPr/>
          <p:nvPr/>
        </p:nvPicPr>
        <p:blipFill rotWithShape="1">
          <a:blip r:embed="rId2" cstate="print">
            <a:lum/>
          </a:blip>
          <a:srcRect/>
          <a:stretch>
            <a:fillRect/>
          </a:stretch>
        </p:blipFill>
        <p:spPr>
          <a:xfrm>
            <a:off x="971600" y="5733256"/>
            <a:ext cx="432048" cy="216024"/>
          </a:xfrm>
          <a:prstGeom prst="rect">
            <a:avLst/>
          </a:prstGeom>
        </p:spPr>
      </p:pic>
      <p:pic>
        <p:nvPicPr>
          <p:cNvPr id="18" name="그림 17"/>
          <p:cNvPicPr/>
          <p:nvPr/>
        </p:nvPicPr>
        <p:blipFill rotWithShape="1">
          <a:blip r:embed="rId2" cstate="print">
            <a:lum/>
          </a:blip>
          <a:srcRect/>
          <a:stretch>
            <a:fillRect/>
          </a:stretch>
        </p:blipFill>
        <p:spPr>
          <a:xfrm>
            <a:off x="899592" y="4005064"/>
            <a:ext cx="432048" cy="216024"/>
          </a:xfrm>
          <a:prstGeom prst="rect">
            <a:avLst/>
          </a:prstGeom>
        </p:spPr>
      </p:pic>
      <p:graphicFrame>
        <p:nvGraphicFramePr>
          <p:cNvPr id="69" name="표 68"/>
          <p:cNvGraphicFramePr>
            <a:graphicFrameLocks noGrp="1"/>
          </p:cNvGraphicFramePr>
          <p:nvPr/>
        </p:nvGraphicFramePr>
        <p:xfrm>
          <a:off x="971600" y="4293096"/>
          <a:ext cx="7572426" cy="1152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2071"/>
                <a:gridCol w="1262071"/>
                <a:gridCol w="1262071"/>
                <a:gridCol w="1262071"/>
                <a:gridCol w="1262071"/>
                <a:gridCol w="1262071"/>
              </a:tblGrid>
              <a:tr h="5587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계</a:t>
                      </a:r>
                      <a:endParaRPr lang="ko-KR" altLang="en-US" sz="2400" dirty="0"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장 안</a:t>
                      </a:r>
                      <a:endParaRPr lang="ko-KR" altLang="en-US" sz="2400" dirty="0"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청량리</a:t>
                      </a:r>
                      <a:endParaRPr lang="ko-KR" altLang="en-US" sz="2400" dirty="0"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전 농</a:t>
                      </a:r>
                      <a:endParaRPr lang="ko-KR" altLang="en-US" sz="2400" dirty="0"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용 두</a:t>
                      </a:r>
                      <a:endParaRPr lang="ko-KR" altLang="en-US" sz="2400" dirty="0"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휘 경</a:t>
                      </a:r>
                      <a:endParaRPr lang="ko-KR" altLang="en-US" sz="2400" dirty="0"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anchor="ctr"/>
                </a:tc>
              </a:tr>
              <a:tr h="5934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b="1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68</a:t>
                      </a:r>
                      <a:endParaRPr lang="ko-KR" altLang="en-US" sz="2400" b="1" dirty="0"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b="1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3</a:t>
                      </a:r>
                      <a:endParaRPr lang="ko-KR" altLang="en-US" sz="2400" b="1" dirty="0"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b="1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16</a:t>
                      </a:r>
                      <a:endParaRPr lang="ko-KR" altLang="en-US" sz="2400" b="1" dirty="0"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b="1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8</a:t>
                      </a:r>
                      <a:endParaRPr lang="ko-KR" altLang="en-US" sz="2400" b="1" dirty="0"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b="1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20</a:t>
                      </a:r>
                      <a:endParaRPr lang="ko-KR" altLang="en-US" sz="2400" b="1" dirty="0"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b="1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21</a:t>
                      </a:r>
                      <a:endParaRPr lang="ko-KR" altLang="en-US" sz="2400" b="1" dirty="0"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214282" y="714356"/>
            <a:ext cx="8572560" cy="5191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</a:pPr>
            <a:endParaRPr lang="en-US" altLang="ko-KR" sz="2200" b="1" dirty="0" smtClean="0">
              <a:latin typeface="08서울남산체 B" pitchFamily="18" charset="-127"/>
              <a:ea typeface="08서울남산체 B" pitchFamily="18" charset="-127"/>
            </a:endParaRPr>
          </a:p>
          <a:p>
            <a:pPr>
              <a:lnSpc>
                <a:spcPts val="3200"/>
              </a:lnSpc>
            </a:pPr>
            <a:r>
              <a:rPr lang="en-US" altLang="ko-KR" sz="2200" dirty="0" smtClean="0">
                <a:latin typeface="08서울남산체 B" pitchFamily="18" charset="-127"/>
                <a:ea typeface="08서울남산체 B" pitchFamily="18" charset="-127"/>
              </a:rPr>
              <a:t>           </a:t>
            </a:r>
          </a:p>
          <a:p>
            <a:endParaRPr lang="en-US" altLang="ko-KR" sz="600" dirty="0" smtClean="0">
              <a:solidFill>
                <a:srgbClr val="002060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endParaRPr lang="en-US" altLang="ko-KR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itchFamily="18" charset="-127"/>
              <a:ea typeface="08서울남산체 B" pitchFamily="18" charset="-127"/>
            </a:endParaRPr>
          </a:p>
          <a:p>
            <a:r>
              <a:rPr lang="en-US" altLang="ko-KR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  </a:t>
            </a:r>
          </a:p>
          <a:p>
            <a:r>
              <a:rPr lang="en-US" altLang="ko-KR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</a:p>
          <a:p>
            <a:pPr algn="just"/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pPr algn="just"/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pPr algn="just"/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pPr algn="just"/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pPr algn="just"/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pPr algn="just"/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pPr algn="just"/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pPr algn="just"/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285720" y="1052736"/>
            <a:ext cx="8572560" cy="7104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ko-KR" sz="2800" b="1" dirty="0" smtClean="0">
                <a:solidFill>
                  <a:schemeClr val="tx2"/>
                </a:solidFill>
                <a:latin typeface="08서울남산체 B" pitchFamily="18" charset="-127"/>
                <a:ea typeface="08서울남산체 B" pitchFamily="18" charset="-127"/>
              </a:rPr>
              <a:t>▣ </a:t>
            </a:r>
            <a:r>
              <a:rPr lang="ko-KR" altLang="en-US" sz="2800" b="1" dirty="0" smtClean="0">
                <a:solidFill>
                  <a:schemeClr val="tx2"/>
                </a:solidFill>
                <a:latin typeface="08서울남산체 B" pitchFamily="18" charset="-127"/>
                <a:ea typeface="08서울남산체 B" pitchFamily="18" charset="-127"/>
              </a:rPr>
              <a:t>비상소화장치 전담관리자 임무</a:t>
            </a:r>
            <a:endParaRPr lang="en-US" altLang="ko-KR" sz="1000" b="1" dirty="0" smtClean="0">
              <a:solidFill>
                <a:schemeClr val="tx2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200" b="1" dirty="0" smtClean="0">
                <a:latin typeface="08서울남산체 B" pitchFamily="18" charset="-127"/>
                <a:ea typeface="08서울남산체 B" pitchFamily="18" charset="-127"/>
              </a:rPr>
              <a:t>       </a:t>
            </a: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비상소화장치 운영</a:t>
            </a:r>
            <a:endParaRPr lang="en-US" altLang="ko-KR" sz="2200" b="1" dirty="0" smtClean="0">
              <a:latin typeface="08서울남산체 B" pitchFamily="18" charset="-127"/>
              <a:ea typeface="08서울남산체 B" pitchFamily="18" charset="-127"/>
            </a:endParaRPr>
          </a:p>
          <a:p>
            <a:r>
              <a:rPr lang="en-US" altLang="ko-KR" sz="2200" b="1" dirty="0" smtClean="0">
                <a:latin typeface="08서울남산체 B" pitchFamily="18" charset="-127"/>
                <a:ea typeface="08서울남산체 B" pitchFamily="18" charset="-127"/>
              </a:rPr>
              <a:t>             </a:t>
            </a:r>
            <a:r>
              <a:rPr lang="ko-KR" altLang="en-US" sz="2200" dirty="0" smtClean="0">
                <a:latin typeface="08서울남산체 B" pitchFamily="18" charset="-127"/>
                <a:ea typeface="08서울남산체 B" pitchFamily="18" charset="-127"/>
              </a:rPr>
              <a:t>운영기간 </a:t>
            </a:r>
            <a:r>
              <a:rPr lang="en-US" altLang="ko-KR" sz="2200" dirty="0" smtClean="0">
                <a:latin typeface="08서울남산체 B" pitchFamily="18" charset="-127"/>
                <a:ea typeface="08서울남산체 B" pitchFamily="18" charset="-127"/>
              </a:rPr>
              <a:t>: </a:t>
            </a:r>
            <a:r>
              <a:rPr lang="en-US" altLang="ko-KR" sz="2200" b="1" dirty="0" smtClean="0">
                <a:solidFill>
                  <a:srgbClr val="FF0000"/>
                </a:solidFill>
                <a:latin typeface="08서울남산체 B" pitchFamily="18" charset="-127"/>
                <a:ea typeface="08서울남산체 B" pitchFamily="18" charset="-127"/>
              </a:rPr>
              <a:t>2013. 3. 15 </a:t>
            </a:r>
            <a:r>
              <a:rPr lang="en-US" altLang="ko-KR" sz="2200" b="1" dirty="0" smtClean="0">
                <a:latin typeface="08서울남산체 B" pitchFamily="18" charset="-127"/>
                <a:ea typeface="08서울남산체 B" pitchFamily="18" charset="-127"/>
              </a:rPr>
              <a:t>~</a:t>
            </a:r>
          </a:p>
          <a:p>
            <a:pPr>
              <a:lnSpc>
                <a:spcPct val="150000"/>
              </a:lnSpc>
            </a:pPr>
            <a:r>
              <a:rPr lang="en-US" altLang="ko-KR" sz="2200" b="1" dirty="0" smtClean="0">
                <a:latin typeface="08서울남산체 B" pitchFamily="18" charset="-127"/>
                <a:ea typeface="08서울남산체 B" pitchFamily="18" charset="-127"/>
              </a:rPr>
              <a:t>             </a:t>
            </a:r>
            <a:r>
              <a:rPr lang="ko-KR" altLang="en-US" sz="2200" dirty="0" smtClean="0">
                <a:latin typeface="08서울남산체 B" pitchFamily="18" charset="-127"/>
                <a:ea typeface="08서울남산체 B" pitchFamily="18" charset="-127"/>
              </a:rPr>
              <a:t>운영방안 </a:t>
            </a:r>
            <a:r>
              <a:rPr lang="en-US" altLang="ko-KR" sz="2200" dirty="0" smtClean="0">
                <a:latin typeface="08서울남산체 B" pitchFamily="18" charset="-127"/>
                <a:ea typeface="08서울남산체 B" pitchFamily="18" charset="-127"/>
              </a:rPr>
              <a:t>:</a:t>
            </a:r>
            <a:r>
              <a:rPr lang="en-US" altLang="ko-KR" sz="2200" b="1" dirty="0" smtClean="0"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개인별 </a:t>
            </a:r>
            <a:r>
              <a:rPr lang="ko-KR" altLang="en-US" sz="2200" dirty="0" err="1" smtClean="0">
                <a:latin typeface="08서울남산체 B" pitchFamily="18" charset="-127"/>
                <a:ea typeface="08서울남산체 B" pitchFamily="18" charset="-127"/>
              </a:rPr>
              <a:t>비상소화장치함</a:t>
            </a:r>
            <a:r>
              <a:rPr lang="ko-KR" altLang="en-US" sz="2200" dirty="0" smtClean="0"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열쇠 지급</a:t>
            </a:r>
            <a:endParaRPr lang="en-US" altLang="ko-KR" sz="2200" b="1" dirty="0" smtClean="0">
              <a:latin typeface="08서울남산체 B" pitchFamily="18" charset="-127"/>
              <a:ea typeface="08서울남산체 B" pitchFamily="18" charset="-127"/>
            </a:endParaRPr>
          </a:p>
          <a:p>
            <a:r>
              <a:rPr lang="en-US" altLang="ko-KR" sz="2200" b="1" dirty="0" smtClean="0">
                <a:latin typeface="08서울남산체 B" pitchFamily="18" charset="-127"/>
                <a:ea typeface="08서울남산체 B" pitchFamily="18" charset="-127"/>
              </a:rPr>
              <a:t>             </a:t>
            </a:r>
            <a:r>
              <a:rPr lang="ko-KR" altLang="en-US" sz="2200" dirty="0" smtClean="0">
                <a:latin typeface="08서울남산체 B" pitchFamily="18" charset="-127"/>
                <a:ea typeface="08서울남산체 B" pitchFamily="18" charset="-127"/>
              </a:rPr>
              <a:t>총괄관리</a:t>
            </a:r>
            <a:r>
              <a:rPr lang="en-US" altLang="ko-KR" sz="2200" b="1" dirty="0" smtClean="0">
                <a:latin typeface="08서울남산체 B" pitchFamily="18" charset="-127"/>
                <a:ea typeface="08서울남산체 B" pitchFamily="18" charset="-127"/>
              </a:rPr>
              <a:t> : </a:t>
            </a: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각 지역대장</a:t>
            </a:r>
            <a:r>
              <a:rPr lang="en-US" altLang="ko-KR" sz="2200" b="1" dirty="0" smtClean="0">
                <a:latin typeface="08서울남산체 B" pitchFamily="18" charset="-127"/>
                <a:ea typeface="08서울남산체 B" pitchFamily="18" charset="-127"/>
              </a:rPr>
              <a:t>    </a:t>
            </a:r>
          </a:p>
          <a:p>
            <a:pPr>
              <a:lnSpc>
                <a:spcPct val="150000"/>
              </a:lnSpc>
            </a:pPr>
            <a:r>
              <a:rPr lang="en-US" altLang="ko-KR" sz="2200" b="1" dirty="0" smtClean="0">
                <a:latin typeface="08서울남산체 B" pitchFamily="18" charset="-127"/>
                <a:ea typeface="08서울남산체 B" pitchFamily="18" charset="-127"/>
              </a:rPr>
              <a:t>       </a:t>
            </a: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비상소화장치 점검</a:t>
            </a:r>
            <a:endParaRPr lang="en-US" altLang="ko-KR" sz="2200" b="1" dirty="0" smtClean="0">
              <a:latin typeface="08서울남산체 B" pitchFamily="18" charset="-127"/>
              <a:ea typeface="08서울남산체 B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200" b="1" dirty="0" smtClean="0">
                <a:latin typeface="08서울남산체 B" pitchFamily="18" charset="-127"/>
                <a:ea typeface="08서울남산체 B" pitchFamily="18" charset="-127"/>
              </a:rPr>
              <a:t>           </a:t>
            </a: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en-US" altLang="ko-KR" sz="2200" b="1" dirty="0" smtClean="0"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외관 점검 </a:t>
            </a:r>
            <a:r>
              <a:rPr lang="en-US" altLang="ko-KR" sz="2200" dirty="0" smtClean="0">
                <a:latin typeface="08서울남산체 B" pitchFamily="18" charset="-127"/>
                <a:ea typeface="08서울남산체 B" pitchFamily="18" charset="-127"/>
              </a:rPr>
              <a:t>: </a:t>
            </a:r>
            <a:r>
              <a:rPr lang="ko-KR" altLang="en-US" sz="2200" dirty="0" smtClean="0">
                <a:latin typeface="08서울남산체 B" pitchFamily="18" charset="-127"/>
                <a:ea typeface="08서울남산체 B" pitchFamily="18" charset="-127"/>
              </a:rPr>
              <a:t>수시</a:t>
            </a:r>
            <a:r>
              <a:rPr lang="en-US" altLang="ko-KR" sz="2200" dirty="0" smtClean="0">
                <a:latin typeface="08서울남산체 B" pitchFamily="18" charset="-127"/>
                <a:ea typeface="08서울남산체 B" pitchFamily="18" charset="-127"/>
              </a:rPr>
              <a:t>,  </a:t>
            </a: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정밀점검</a:t>
            </a:r>
            <a:r>
              <a:rPr lang="ko-KR" altLang="en-US" sz="2200" dirty="0" smtClean="0"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en-US" altLang="ko-KR" sz="2200" dirty="0" smtClean="0">
                <a:latin typeface="08서울남산체 B" pitchFamily="18" charset="-127"/>
                <a:ea typeface="08서울남산체 B" pitchFamily="18" charset="-127"/>
              </a:rPr>
              <a:t>: </a:t>
            </a:r>
            <a:r>
              <a:rPr lang="ko-KR" altLang="en-US" sz="2200" dirty="0" smtClean="0">
                <a:latin typeface="08서울남산체 B" pitchFamily="18" charset="-127"/>
                <a:ea typeface="08서울남산체 B" pitchFamily="18" charset="-127"/>
              </a:rPr>
              <a:t>월 </a:t>
            </a:r>
            <a:r>
              <a:rPr lang="en-US" altLang="ko-KR" sz="2200" dirty="0" smtClean="0">
                <a:latin typeface="08서울남산체 B" pitchFamily="18" charset="-127"/>
                <a:ea typeface="08서울남산체 B" pitchFamily="18" charset="-127"/>
              </a:rPr>
              <a:t>1</a:t>
            </a:r>
            <a:r>
              <a:rPr lang="ko-KR" altLang="en-US" sz="2200" dirty="0" smtClean="0">
                <a:latin typeface="08서울남산체 B" pitchFamily="18" charset="-127"/>
                <a:ea typeface="08서울남산체 B" pitchFamily="18" charset="-127"/>
              </a:rPr>
              <a:t>회 이상</a:t>
            </a:r>
            <a:endParaRPr lang="en-US" altLang="ko-KR" sz="2200" dirty="0" smtClean="0">
              <a:latin typeface="08서울남산체 B" pitchFamily="18" charset="-127"/>
              <a:ea typeface="08서울남산체 B" pitchFamily="18" charset="-127"/>
            </a:endParaRPr>
          </a:p>
          <a:p>
            <a:r>
              <a:rPr lang="en-US" altLang="ko-KR" sz="2200" dirty="0" smtClean="0">
                <a:latin typeface="08서울남산체 B" pitchFamily="18" charset="-127"/>
                <a:ea typeface="08서울남산체 B" pitchFamily="18" charset="-127"/>
              </a:rPr>
              <a:t>             </a:t>
            </a: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고장</a:t>
            </a:r>
            <a:r>
              <a:rPr lang="ko-KR" altLang="en-US" sz="2200" dirty="0" smtClean="0"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en-US" altLang="ko-KR" sz="2200" dirty="0" smtClean="0">
                <a:latin typeface="08서울남산체 B" pitchFamily="18" charset="-127"/>
                <a:ea typeface="08서울남산체 B" pitchFamily="18" charset="-127"/>
              </a:rPr>
              <a:t>· </a:t>
            </a:r>
            <a:r>
              <a:rPr lang="ko-KR" altLang="en-US" sz="2200" dirty="0" smtClean="0">
                <a:latin typeface="08서울남산체 B" pitchFamily="18" charset="-127"/>
                <a:ea typeface="08서울남산체 B" pitchFamily="18" charset="-127"/>
              </a:rPr>
              <a:t>부품 </a:t>
            </a:r>
            <a:r>
              <a:rPr lang="ko-KR" altLang="en-US" sz="2200" b="1" dirty="0" err="1" smtClean="0">
                <a:latin typeface="08서울남산체 B" pitchFamily="18" charset="-127"/>
                <a:ea typeface="08서울남산체 B" pitchFamily="18" charset="-127"/>
              </a:rPr>
              <a:t>망실시</a:t>
            </a:r>
            <a:r>
              <a:rPr lang="ko-KR" altLang="en-US" sz="2200" dirty="0" smtClean="0"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en-US" altLang="ko-KR" sz="2200" dirty="0" smtClean="0">
                <a:latin typeface="08서울남산체 B" pitchFamily="18" charset="-127"/>
                <a:ea typeface="08서울남산체 B" pitchFamily="18" charset="-127"/>
              </a:rPr>
              <a:t>: </a:t>
            </a:r>
            <a:r>
              <a:rPr lang="ko-KR" altLang="en-US" sz="2200" dirty="0" smtClean="0">
                <a:latin typeface="08서울남산체 B" pitchFamily="18" charset="-127"/>
                <a:ea typeface="08서울남산체 B" pitchFamily="18" charset="-127"/>
              </a:rPr>
              <a:t>관할 </a:t>
            </a: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안전센터 보고</a:t>
            </a:r>
            <a:r>
              <a:rPr lang="en-US" altLang="ko-KR" sz="2200" b="1" dirty="0" smtClean="0">
                <a:latin typeface="08서울남산체 B" pitchFamily="18" charset="-127"/>
                <a:ea typeface="08서울남산체 B" pitchFamily="18" charset="-127"/>
              </a:rPr>
              <a:t>  </a:t>
            </a:r>
          </a:p>
          <a:p>
            <a:pPr>
              <a:lnSpc>
                <a:spcPct val="200000"/>
              </a:lnSpc>
            </a:pPr>
            <a:r>
              <a:rPr lang="en-US" altLang="ko-KR" sz="2200" b="1" dirty="0" smtClean="0">
                <a:latin typeface="08서울남산체 B" pitchFamily="18" charset="-127"/>
                <a:ea typeface="08서울남산체 B" pitchFamily="18" charset="-127"/>
              </a:rPr>
              <a:t>       </a:t>
            </a: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비상소화장치 관리</a:t>
            </a:r>
            <a:endParaRPr lang="en-US" altLang="ko-KR" sz="2200" b="1" dirty="0" smtClean="0">
              <a:latin typeface="08서울남산체 B" pitchFamily="18" charset="-127"/>
              <a:ea typeface="08서울남산체 B" pitchFamily="18" charset="-127"/>
            </a:endParaRPr>
          </a:p>
          <a:p>
            <a:pPr algn="just"/>
            <a:r>
              <a:rPr lang="ko-KR" altLang="en-US" sz="2200" dirty="0" smtClean="0">
                <a:latin typeface="08서울남산체 B" pitchFamily="18" charset="-127"/>
                <a:ea typeface="08서울남산체 B" pitchFamily="18" charset="-127"/>
              </a:rPr>
              <a:t>              외관 불법 부착물 정비</a:t>
            </a:r>
            <a:r>
              <a:rPr lang="en-US" altLang="ko-KR" sz="2200" dirty="0" smtClean="0">
                <a:latin typeface="08서울남산체 B" pitchFamily="18" charset="-127"/>
                <a:ea typeface="08서울남산체 B" pitchFamily="18" charset="-127"/>
              </a:rPr>
              <a:t>,</a:t>
            </a:r>
            <a:r>
              <a:rPr lang="ko-KR" altLang="en-US" sz="2200" dirty="0" smtClean="0">
                <a:latin typeface="08서울남산체 B" pitchFamily="18" charset="-127"/>
                <a:ea typeface="08서울남산체 B" pitchFamily="18" charset="-127"/>
              </a:rPr>
              <a:t> 주변 쓰레기 제거 등 </a:t>
            </a: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미관 정비</a:t>
            </a:r>
            <a:endParaRPr lang="en-US" altLang="ko-KR" sz="2200" b="1" dirty="0" smtClean="0">
              <a:latin typeface="08서울남산체 B" pitchFamily="18" charset="-127"/>
              <a:ea typeface="08서울남산체 B" pitchFamily="18" charset="-127"/>
            </a:endParaRPr>
          </a:p>
          <a:p>
            <a:pPr algn="just"/>
            <a:r>
              <a:rPr lang="en-US" altLang="ko-KR" sz="2200" dirty="0" smtClean="0">
                <a:latin typeface="08서울남산체 B" pitchFamily="18" charset="-127"/>
                <a:ea typeface="08서울남산체 B" pitchFamily="18" charset="-127"/>
              </a:rPr>
              <a:t>          </a:t>
            </a:r>
            <a:r>
              <a:rPr lang="ko-KR" altLang="en-US" sz="2200" dirty="0" smtClean="0">
                <a:latin typeface="08서울남산체 B" pitchFamily="18" charset="-127"/>
                <a:ea typeface="08서울남산체 B" pitchFamily="18" charset="-127"/>
              </a:rPr>
              <a:t>    비상소화전 </a:t>
            </a: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가용상태 확인 </a:t>
            </a:r>
            <a:r>
              <a:rPr lang="ko-KR" altLang="en-US" sz="2200" dirty="0" smtClean="0">
                <a:latin typeface="08서울남산체 B" pitchFamily="18" charset="-127"/>
                <a:ea typeface="08서울남산체 B" pitchFamily="18" charset="-127"/>
              </a:rPr>
              <a:t>및 보관 비품 정비</a:t>
            </a:r>
            <a:endParaRPr lang="en-US" altLang="ko-KR" sz="2200" dirty="0" smtClean="0">
              <a:latin typeface="08서울남산체 B" pitchFamily="18" charset="-127"/>
              <a:ea typeface="08서울남산체 B" pitchFamily="18" charset="-127"/>
            </a:endParaRPr>
          </a:p>
          <a:p>
            <a:pPr algn="just"/>
            <a:r>
              <a:rPr lang="en-US" altLang="ko-KR" sz="2200" dirty="0" smtClean="0">
                <a:latin typeface="08서울남산체 B" pitchFamily="18" charset="-127"/>
                <a:ea typeface="08서울남산체 B" pitchFamily="18" charset="-127"/>
              </a:rPr>
              <a:t>          </a:t>
            </a:r>
            <a:r>
              <a:rPr lang="ko-KR" altLang="en-US" sz="2200" dirty="0" smtClean="0">
                <a:latin typeface="08서울남산체 B" pitchFamily="18" charset="-127"/>
                <a:ea typeface="08서울남산체 B" pitchFamily="18" charset="-127"/>
              </a:rPr>
              <a:t>    주민들에 대한 </a:t>
            </a: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활용방법 안내 </a:t>
            </a:r>
            <a:r>
              <a:rPr lang="ko-KR" altLang="en-US" sz="2200" dirty="0" smtClean="0">
                <a:latin typeface="08서울남산체 B" pitchFamily="18" charset="-127"/>
                <a:ea typeface="08서울남산체 B" pitchFamily="18" charset="-127"/>
              </a:rPr>
              <a:t>및 소방안전교육 실시 등</a:t>
            </a:r>
            <a:endParaRPr lang="en-US" altLang="ko-KR" sz="2200" dirty="0" smtClean="0">
              <a:latin typeface="08서울남산체 B" pitchFamily="18" charset="-127"/>
              <a:ea typeface="08서울남산체 B" pitchFamily="18" charset="-127"/>
            </a:endParaRPr>
          </a:p>
          <a:p>
            <a:pPr>
              <a:lnSpc>
                <a:spcPts val="3200"/>
              </a:lnSpc>
            </a:pP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 </a:t>
            </a:r>
            <a:endParaRPr lang="en-US" altLang="ko-KR" sz="2200" b="1" dirty="0" smtClean="0">
              <a:latin typeface="08서울남산체 B" pitchFamily="18" charset="-127"/>
              <a:ea typeface="08서울남산체 B" pitchFamily="18" charset="-127"/>
            </a:endParaRPr>
          </a:p>
          <a:p>
            <a:pPr>
              <a:lnSpc>
                <a:spcPts val="3200"/>
              </a:lnSpc>
            </a:pPr>
            <a:endParaRPr lang="en-US" altLang="ko-KR" sz="2200" b="1" dirty="0" smtClean="0">
              <a:latin typeface="08서울남산체 B" pitchFamily="18" charset="-127"/>
              <a:ea typeface="08서울남산체 B" pitchFamily="18" charset="-127"/>
            </a:endParaRPr>
          </a:p>
          <a:p>
            <a:pPr>
              <a:lnSpc>
                <a:spcPts val="3200"/>
              </a:lnSpc>
            </a:pPr>
            <a:r>
              <a:rPr lang="en-US" altLang="ko-KR" sz="2200" b="1" dirty="0" smtClean="0">
                <a:latin typeface="08서울남산체 B" pitchFamily="18" charset="-127"/>
                <a:ea typeface="08서울남산체 B" pitchFamily="18" charset="-127"/>
              </a:rPr>
              <a:t>          </a:t>
            </a:r>
          </a:p>
          <a:p>
            <a:pPr>
              <a:lnSpc>
                <a:spcPts val="3200"/>
              </a:lnSpc>
            </a:pPr>
            <a:r>
              <a:rPr lang="en-US" altLang="ko-KR" sz="2200" b="1" dirty="0" smtClean="0">
                <a:latin typeface="08서울남산체 B" pitchFamily="18" charset="-127"/>
                <a:ea typeface="08서울남산체 B" pitchFamily="18" charset="-127"/>
              </a:rPr>
              <a:t>        </a:t>
            </a:r>
            <a:endParaRPr lang="en-US" altLang="ko-KR" sz="2400" dirty="0" smtClean="0">
              <a:latin typeface="08서울남산체 B" pitchFamily="18" charset="-127"/>
              <a:ea typeface="08서울남산체 B" pitchFamily="18" charset="-127"/>
            </a:endParaRPr>
          </a:p>
        </p:txBody>
      </p:sp>
      <p:grpSp>
        <p:nvGrpSpPr>
          <p:cNvPr id="12" name="Group 58"/>
          <p:cNvGrpSpPr>
            <a:grpSpLocks/>
          </p:cNvGrpSpPr>
          <p:nvPr/>
        </p:nvGrpSpPr>
        <p:grpSpPr bwMode="auto">
          <a:xfrm>
            <a:off x="755576" y="3429000"/>
            <a:ext cx="175394" cy="189161"/>
            <a:chOff x="3878" y="3436"/>
            <a:chExt cx="410" cy="410"/>
          </a:xfrm>
        </p:grpSpPr>
        <p:sp>
          <p:nvSpPr>
            <p:cNvPr id="13" name="Oval 59"/>
            <p:cNvSpPr>
              <a:spLocks noChangeArrowheads="1"/>
            </p:cNvSpPr>
            <p:nvPr/>
          </p:nvSpPr>
          <p:spPr bwMode="auto">
            <a:xfrm>
              <a:off x="3878" y="3436"/>
              <a:ext cx="410" cy="410"/>
            </a:xfrm>
            <a:prstGeom prst="ellipse">
              <a:avLst/>
            </a:prstGeom>
            <a:gradFill rotWithShape="1">
              <a:gsLst>
                <a:gs pos="0">
                  <a:srgbClr val="5F156B"/>
                </a:gs>
                <a:gs pos="100000">
                  <a:srgbClr val="993366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dist="45791" dir="3378596" algn="ctr" rotWithShape="0">
                <a:srgbClr val="080808">
                  <a:alpha val="39999"/>
                </a:srgbClr>
              </a:outerShdw>
            </a:effectLst>
          </p:spPr>
          <p:txBody>
            <a:bodyPr wrap="none" anchor="ctr"/>
            <a:lstStyle/>
            <a:p>
              <a:endParaRPr lang="ko-KR" altLang="ko-KR"/>
            </a:p>
          </p:txBody>
        </p:sp>
        <p:sp>
          <p:nvSpPr>
            <p:cNvPr id="14" name="Oval 60"/>
            <p:cNvSpPr>
              <a:spLocks noChangeArrowheads="1"/>
            </p:cNvSpPr>
            <p:nvPr/>
          </p:nvSpPr>
          <p:spPr bwMode="auto">
            <a:xfrm>
              <a:off x="3923" y="3443"/>
              <a:ext cx="320" cy="260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7000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9" name="Group 58"/>
          <p:cNvGrpSpPr>
            <a:grpSpLocks/>
          </p:cNvGrpSpPr>
          <p:nvPr/>
        </p:nvGrpSpPr>
        <p:grpSpPr bwMode="auto">
          <a:xfrm>
            <a:off x="724198" y="4869160"/>
            <a:ext cx="175394" cy="189161"/>
            <a:chOff x="3878" y="3436"/>
            <a:chExt cx="410" cy="410"/>
          </a:xfrm>
        </p:grpSpPr>
        <p:sp>
          <p:nvSpPr>
            <p:cNvPr id="20" name="Oval 59"/>
            <p:cNvSpPr>
              <a:spLocks noChangeArrowheads="1"/>
            </p:cNvSpPr>
            <p:nvPr/>
          </p:nvSpPr>
          <p:spPr bwMode="auto">
            <a:xfrm>
              <a:off x="3878" y="3436"/>
              <a:ext cx="410" cy="410"/>
            </a:xfrm>
            <a:prstGeom prst="ellipse">
              <a:avLst/>
            </a:prstGeom>
            <a:gradFill rotWithShape="1">
              <a:gsLst>
                <a:gs pos="0">
                  <a:srgbClr val="5F156B"/>
                </a:gs>
                <a:gs pos="100000">
                  <a:srgbClr val="993366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dist="45791" dir="3378596" algn="ctr" rotWithShape="0">
                <a:srgbClr val="080808">
                  <a:alpha val="39999"/>
                </a:srgbClr>
              </a:outerShdw>
            </a:effectLst>
          </p:spPr>
          <p:txBody>
            <a:bodyPr wrap="none" anchor="ctr"/>
            <a:lstStyle/>
            <a:p>
              <a:endParaRPr lang="ko-KR" altLang="ko-KR"/>
            </a:p>
          </p:txBody>
        </p:sp>
        <p:sp>
          <p:nvSpPr>
            <p:cNvPr id="21" name="Oval 60"/>
            <p:cNvSpPr>
              <a:spLocks noChangeArrowheads="1"/>
            </p:cNvSpPr>
            <p:nvPr/>
          </p:nvSpPr>
          <p:spPr bwMode="auto">
            <a:xfrm>
              <a:off x="3923" y="3443"/>
              <a:ext cx="320" cy="260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7000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pic>
        <p:nvPicPr>
          <p:cNvPr id="22" name="그림 21"/>
          <p:cNvPicPr/>
          <p:nvPr/>
        </p:nvPicPr>
        <p:blipFill rotWithShape="1">
          <a:blip r:embed="rId2" cstate="print">
            <a:lum/>
          </a:blip>
          <a:srcRect/>
          <a:stretch>
            <a:fillRect/>
          </a:stretch>
        </p:blipFill>
        <p:spPr>
          <a:xfrm>
            <a:off x="1115616" y="5301208"/>
            <a:ext cx="432048" cy="216024"/>
          </a:xfrm>
          <a:prstGeom prst="rect">
            <a:avLst/>
          </a:prstGeom>
        </p:spPr>
      </p:pic>
      <p:pic>
        <p:nvPicPr>
          <p:cNvPr id="23" name="그림 22"/>
          <p:cNvPicPr/>
          <p:nvPr/>
        </p:nvPicPr>
        <p:blipFill rotWithShape="1">
          <a:blip r:embed="rId2" cstate="print">
            <a:lum/>
          </a:blip>
          <a:srcRect/>
          <a:stretch>
            <a:fillRect/>
          </a:stretch>
        </p:blipFill>
        <p:spPr>
          <a:xfrm>
            <a:off x="1115616" y="5661248"/>
            <a:ext cx="432048" cy="216024"/>
          </a:xfrm>
          <a:prstGeom prst="rect">
            <a:avLst/>
          </a:prstGeom>
        </p:spPr>
      </p:pic>
      <p:pic>
        <p:nvPicPr>
          <p:cNvPr id="24" name="그림 23"/>
          <p:cNvPicPr/>
          <p:nvPr/>
        </p:nvPicPr>
        <p:blipFill rotWithShape="1">
          <a:blip r:embed="rId2" cstate="print">
            <a:lum/>
          </a:blip>
          <a:srcRect/>
          <a:stretch>
            <a:fillRect/>
          </a:stretch>
        </p:blipFill>
        <p:spPr>
          <a:xfrm>
            <a:off x="1115616" y="6021288"/>
            <a:ext cx="432048" cy="216024"/>
          </a:xfrm>
          <a:prstGeom prst="rect">
            <a:avLst/>
          </a:prstGeom>
        </p:spPr>
      </p:pic>
      <p:pic>
        <p:nvPicPr>
          <p:cNvPr id="25" name="그림 24"/>
          <p:cNvPicPr/>
          <p:nvPr/>
        </p:nvPicPr>
        <p:blipFill rotWithShape="1">
          <a:blip r:embed="rId2" cstate="print">
            <a:lum/>
          </a:blip>
          <a:srcRect/>
          <a:stretch>
            <a:fillRect/>
          </a:stretch>
        </p:blipFill>
        <p:spPr>
          <a:xfrm>
            <a:off x="1043608" y="2204864"/>
            <a:ext cx="432048" cy="216024"/>
          </a:xfrm>
          <a:prstGeom prst="rect">
            <a:avLst/>
          </a:prstGeom>
        </p:spPr>
      </p:pic>
      <p:grpSp>
        <p:nvGrpSpPr>
          <p:cNvPr id="26" name="Group 58"/>
          <p:cNvGrpSpPr>
            <a:grpSpLocks/>
          </p:cNvGrpSpPr>
          <p:nvPr/>
        </p:nvGrpSpPr>
        <p:grpSpPr bwMode="auto">
          <a:xfrm>
            <a:off x="724198" y="1727671"/>
            <a:ext cx="175394" cy="189161"/>
            <a:chOff x="3878" y="3436"/>
            <a:chExt cx="410" cy="410"/>
          </a:xfrm>
        </p:grpSpPr>
        <p:sp>
          <p:nvSpPr>
            <p:cNvPr id="27" name="Oval 59"/>
            <p:cNvSpPr>
              <a:spLocks noChangeArrowheads="1"/>
            </p:cNvSpPr>
            <p:nvPr/>
          </p:nvSpPr>
          <p:spPr bwMode="auto">
            <a:xfrm>
              <a:off x="3878" y="3436"/>
              <a:ext cx="410" cy="410"/>
            </a:xfrm>
            <a:prstGeom prst="ellipse">
              <a:avLst/>
            </a:prstGeom>
            <a:gradFill rotWithShape="1">
              <a:gsLst>
                <a:gs pos="0">
                  <a:srgbClr val="5F156B"/>
                </a:gs>
                <a:gs pos="100000">
                  <a:srgbClr val="993366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dist="45791" dir="3378596" algn="ctr" rotWithShape="0">
                <a:srgbClr val="080808">
                  <a:alpha val="39999"/>
                </a:srgbClr>
              </a:outerShdw>
            </a:effectLst>
          </p:spPr>
          <p:txBody>
            <a:bodyPr wrap="none" anchor="ctr"/>
            <a:lstStyle/>
            <a:p>
              <a:endParaRPr lang="ko-KR" altLang="ko-KR"/>
            </a:p>
          </p:txBody>
        </p:sp>
        <p:sp>
          <p:nvSpPr>
            <p:cNvPr id="28" name="Oval 60"/>
            <p:cNvSpPr>
              <a:spLocks noChangeArrowheads="1"/>
            </p:cNvSpPr>
            <p:nvPr/>
          </p:nvSpPr>
          <p:spPr bwMode="auto">
            <a:xfrm>
              <a:off x="3923" y="3443"/>
              <a:ext cx="320" cy="260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7000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pic>
        <p:nvPicPr>
          <p:cNvPr id="29" name="그림 28"/>
          <p:cNvPicPr/>
          <p:nvPr/>
        </p:nvPicPr>
        <p:blipFill rotWithShape="1">
          <a:blip r:embed="rId2" cstate="print">
            <a:lum/>
          </a:blip>
          <a:srcRect/>
          <a:stretch>
            <a:fillRect/>
          </a:stretch>
        </p:blipFill>
        <p:spPr>
          <a:xfrm>
            <a:off x="1043608" y="2564904"/>
            <a:ext cx="432048" cy="216024"/>
          </a:xfrm>
          <a:prstGeom prst="rect">
            <a:avLst/>
          </a:prstGeom>
        </p:spPr>
      </p:pic>
      <p:pic>
        <p:nvPicPr>
          <p:cNvPr id="30" name="그림 29"/>
          <p:cNvPicPr/>
          <p:nvPr/>
        </p:nvPicPr>
        <p:blipFill rotWithShape="1">
          <a:blip r:embed="rId2" cstate="print">
            <a:lum/>
          </a:blip>
          <a:srcRect/>
          <a:stretch>
            <a:fillRect/>
          </a:stretch>
        </p:blipFill>
        <p:spPr>
          <a:xfrm>
            <a:off x="1043608" y="3933056"/>
            <a:ext cx="432048" cy="216024"/>
          </a:xfrm>
          <a:prstGeom prst="rect">
            <a:avLst/>
          </a:prstGeom>
        </p:spPr>
      </p:pic>
      <p:pic>
        <p:nvPicPr>
          <p:cNvPr id="32" name="그림 31"/>
          <p:cNvPicPr/>
          <p:nvPr/>
        </p:nvPicPr>
        <p:blipFill rotWithShape="1">
          <a:blip r:embed="rId2" cstate="print">
            <a:lum/>
          </a:blip>
          <a:srcRect/>
          <a:stretch>
            <a:fillRect/>
          </a:stretch>
        </p:blipFill>
        <p:spPr>
          <a:xfrm>
            <a:off x="1043608" y="2996952"/>
            <a:ext cx="432048" cy="216024"/>
          </a:xfrm>
          <a:prstGeom prst="rect">
            <a:avLst/>
          </a:prstGeom>
        </p:spPr>
      </p:pic>
      <p:pic>
        <p:nvPicPr>
          <p:cNvPr id="33" name="그림 32"/>
          <p:cNvPicPr/>
          <p:nvPr/>
        </p:nvPicPr>
        <p:blipFill rotWithShape="1">
          <a:blip r:embed="rId2" cstate="print">
            <a:lum/>
          </a:blip>
          <a:srcRect/>
          <a:stretch>
            <a:fillRect/>
          </a:stretch>
        </p:blipFill>
        <p:spPr>
          <a:xfrm>
            <a:off x="1043608" y="4365104"/>
            <a:ext cx="432048" cy="2160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251520" y="764704"/>
            <a:ext cx="828092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ko-KR" sz="2800" b="1" dirty="0" smtClean="0">
                <a:solidFill>
                  <a:schemeClr val="tx2"/>
                </a:solidFill>
                <a:latin typeface="08서울남산체 B" pitchFamily="18" charset="-127"/>
                <a:ea typeface="08서울남산체 B" pitchFamily="18" charset="-127"/>
              </a:rPr>
              <a:t>▣ </a:t>
            </a:r>
            <a:r>
              <a:rPr lang="ko-KR" altLang="en-US" sz="2800" b="1" dirty="0" smtClean="0">
                <a:solidFill>
                  <a:schemeClr val="tx2"/>
                </a:solidFill>
                <a:latin typeface="08서울남산체 B" pitchFamily="18" charset="-127"/>
                <a:ea typeface="08서울남산체 B" pitchFamily="18" charset="-127"/>
              </a:rPr>
              <a:t>기 대 효 과</a:t>
            </a:r>
            <a:endParaRPr lang="en-US" altLang="ko-KR" sz="2800" b="1" dirty="0" smtClean="0">
              <a:solidFill>
                <a:schemeClr val="tx2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>
              <a:lnSpc>
                <a:spcPts val="3600"/>
              </a:lnSpc>
            </a:pPr>
            <a:r>
              <a:rPr lang="en-US" altLang="ko-KR" sz="2200" b="1" dirty="0" smtClean="0">
                <a:latin typeface="08서울남산체 B" pitchFamily="18" charset="-127"/>
                <a:ea typeface="08서울남산체 B" pitchFamily="18" charset="-127"/>
              </a:rPr>
              <a:t>       </a:t>
            </a:r>
            <a:r>
              <a:rPr lang="ko-KR" altLang="en-US" sz="2200" dirty="0" smtClean="0">
                <a:latin typeface="08서울남산체 B" pitchFamily="18" charset="-127"/>
                <a:ea typeface="08서울남산체 B" pitchFamily="18" charset="-127"/>
              </a:rPr>
              <a:t>비상소화장치 관리방법 개선 및 </a:t>
            </a:r>
            <a:r>
              <a:rPr lang="ko-KR" altLang="en-US" sz="2200" b="1" dirty="0" err="1" smtClean="0">
                <a:latin typeface="08서울남산체 B" pitchFamily="18" charset="-127"/>
                <a:ea typeface="08서울남산체 B" pitchFamily="18" charset="-127"/>
              </a:rPr>
              <a:t>활용성</a:t>
            </a:r>
            <a:r>
              <a:rPr lang="ko-KR" altLang="en-US" sz="2200" dirty="0" smtClean="0"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극대화</a:t>
            </a:r>
            <a:endParaRPr lang="en-US" altLang="ko-KR" sz="2200" b="1" dirty="0" smtClean="0">
              <a:latin typeface="08서울남산체 B" pitchFamily="18" charset="-127"/>
              <a:ea typeface="08서울남산체 B" pitchFamily="18" charset="-127"/>
            </a:endParaRPr>
          </a:p>
          <a:p>
            <a:pPr>
              <a:lnSpc>
                <a:spcPts val="3600"/>
              </a:lnSpc>
            </a:pPr>
            <a:r>
              <a:rPr lang="en-US" altLang="ko-KR" sz="2200" dirty="0" smtClean="0">
                <a:latin typeface="08서울남산체 B" pitchFamily="18" charset="-127"/>
                <a:ea typeface="08서울남산체 B" pitchFamily="18" charset="-127"/>
              </a:rPr>
              <a:t>       </a:t>
            </a:r>
            <a:r>
              <a:rPr lang="ko-KR" altLang="en-US" sz="2200" dirty="0" smtClean="0">
                <a:latin typeface="08서울남산체 B" pitchFamily="18" charset="-127"/>
                <a:ea typeface="08서울남산체 B" pitchFamily="18" charset="-127"/>
              </a:rPr>
              <a:t>비상소화장치 주변 청결유지로 </a:t>
            </a: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도시미관 개선</a:t>
            </a:r>
            <a:endParaRPr lang="en-US" altLang="ko-KR" sz="2200" b="1" dirty="0" smtClean="0">
              <a:latin typeface="08서울남산체 B" pitchFamily="18" charset="-127"/>
              <a:ea typeface="08서울남산체 B" pitchFamily="18" charset="-127"/>
            </a:endParaRPr>
          </a:p>
          <a:p>
            <a:pPr>
              <a:lnSpc>
                <a:spcPts val="3600"/>
              </a:lnSpc>
            </a:pPr>
            <a:r>
              <a:rPr lang="ko-KR" altLang="en-US" sz="2200" dirty="0" smtClean="0">
                <a:latin typeface="08서울남산체 B" pitchFamily="18" charset="-127"/>
                <a:ea typeface="08서울남산체 B" pitchFamily="18" charset="-127"/>
              </a:rPr>
              <a:t>       의용소방대원  활성화  </a:t>
            </a: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운영모델  마련</a:t>
            </a:r>
            <a:endParaRPr lang="en-US" altLang="ko-KR" sz="2200" b="1" dirty="0" smtClean="0">
              <a:latin typeface="08서울남산체 B" pitchFamily="18" charset="-127"/>
              <a:ea typeface="08서울남산체 B" pitchFamily="18" charset="-127"/>
            </a:endParaRPr>
          </a:p>
          <a:p>
            <a:pPr>
              <a:lnSpc>
                <a:spcPts val="3600"/>
              </a:lnSpc>
            </a:pPr>
            <a:r>
              <a:rPr lang="en-US" altLang="ko-KR" sz="2200" dirty="0" smtClean="0">
                <a:latin typeface="08서울남산체 B" pitchFamily="18" charset="-127"/>
                <a:ea typeface="08서울남산체 B" pitchFamily="18" charset="-127"/>
              </a:rPr>
              <a:t>       </a:t>
            </a:r>
            <a:r>
              <a:rPr lang="ko-KR" altLang="en-US" sz="2200" dirty="0" smtClean="0">
                <a:latin typeface="08서울남산체 B" pitchFamily="18" charset="-127"/>
                <a:ea typeface="08서울남산체 B" pitchFamily="18" charset="-127"/>
              </a:rPr>
              <a:t>의용소방대 활동영역 확대 등 </a:t>
            </a: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소방이미지 제고</a:t>
            </a:r>
            <a:endParaRPr lang="en-US" altLang="ko-KR" sz="2200" b="1" dirty="0" smtClean="0">
              <a:solidFill>
                <a:schemeClr val="tx2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grpSp>
        <p:nvGrpSpPr>
          <p:cNvPr id="4" name="Group 58"/>
          <p:cNvGrpSpPr>
            <a:grpSpLocks/>
          </p:cNvGrpSpPr>
          <p:nvPr/>
        </p:nvGrpSpPr>
        <p:grpSpPr bwMode="auto">
          <a:xfrm>
            <a:off x="652190" y="1412776"/>
            <a:ext cx="175394" cy="189161"/>
            <a:chOff x="3878" y="3436"/>
            <a:chExt cx="410" cy="410"/>
          </a:xfrm>
        </p:grpSpPr>
        <p:sp>
          <p:nvSpPr>
            <p:cNvPr id="5" name="Oval 59"/>
            <p:cNvSpPr>
              <a:spLocks noChangeArrowheads="1"/>
            </p:cNvSpPr>
            <p:nvPr/>
          </p:nvSpPr>
          <p:spPr bwMode="auto">
            <a:xfrm>
              <a:off x="3878" y="3436"/>
              <a:ext cx="410" cy="410"/>
            </a:xfrm>
            <a:prstGeom prst="ellipse">
              <a:avLst/>
            </a:prstGeom>
            <a:gradFill rotWithShape="1">
              <a:gsLst>
                <a:gs pos="0">
                  <a:srgbClr val="5F156B"/>
                </a:gs>
                <a:gs pos="100000">
                  <a:srgbClr val="993366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dist="45791" dir="3378596" algn="ctr" rotWithShape="0">
                <a:srgbClr val="080808">
                  <a:alpha val="39999"/>
                </a:srgbClr>
              </a:outerShdw>
            </a:effectLst>
          </p:spPr>
          <p:txBody>
            <a:bodyPr wrap="none" anchor="ctr"/>
            <a:lstStyle/>
            <a:p>
              <a:endParaRPr lang="ko-KR" altLang="ko-KR"/>
            </a:p>
          </p:txBody>
        </p:sp>
        <p:sp>
          <p:nvSpPr>
            <p:cNvPr id="6" name="Oval 60"/>
            <p:cNvSpPr>
              <a:spLocks noChangeArrowheads="1"/>
            </p:cNvSpPr>
            <p:nvPr/>
          </p:nvSpPr>
          <p:spPr bwMode="auto">
            <a:xfrm>
              <a:off x="3923" y="3443"/>
              <a:ext cx="320" cy="260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7000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7" name="Group 58"/>
          <p:cNvGrpSpPr>
            <a:grpSpLocks/>
          </p:cNvGrpSpPr>
          <p:nvPr/>
        </p:nvGrpSpPr>
        <p:grpSpPr bwMode="auto">
          <a:xfrm>
            <a:off x="652190" y="1871687"/>
            <a:ext cx="175394" cy="189161"/>
            <a:chOff x="3878" y="3436"/>
            <a:chExt cx="410" cy="410"/>
          </a:xfrm>
        </p:grpSpPr>
        <p:sp>
          <p:nvSpPr>
            <p:cNvPr id="8" name="Oval 59"/>
            <p:cNvSpPr>
              <a:spLocks noChangeArrowheads="1"/>
            </p:cNvSpPr>
            <p:nvPr/>
          </p:nvSpPr>
          <p:spPr bwMode="auto">
            <a:xfrm>
              <a:off x="3878" y="3436"/>
              <a:ext cx="410" cy="410"/>
            </a:xfrm>
            <a:prstGeom prst="ellipse">
              <a:avLst/>
            </a:prstGeom>
            <a:gradFill rotWithShape="1">
              <a:gsLst>
                <a:gs pos="0">
                  <a:srgbClr val="5F156B"/>
                </a:gs>
                <a:gs pos="100000">
                  <a:srgbClr val="993366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dist="45791" dir="3378596" algn="ctr" rotWithShape="0">
                <a:srgbClr val="080808">
                  <a:alpha val="39999"/>
                </a:srgbClr>
              </a:outerShdw>
            </a:effectLst>
          </p:spPr>
          <p:txBody>
            <a:bodyPr wrap="none" anchor="ctr"/>
            <a:lstStyle/>
            <a:p>
              <a:endParaRPr lang="ko-KR" altLang="ko-KR"/>
            </a:p>
          </p:txBody>
        </p:sp>
        <p:sp>
          <p:nvSpPr>
            <p:cNvPr id="9" name="Oval 60"/>
            <p:cNvSpPr>
              <a:spLocks noChangeArrowheads="1"/>
            </p:cNvSpPr>
            <p:nvPr/>
          </p:nvSpPr>
          <p:spPr bwMode="auto">
            <a:xfrm>
              <a:off x="3923" y="3443"/>
              <a:ext cx="320" cy="260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7000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0" name="Group 58"/>
          <p:cNvGrpSpPr>
            <a:grpSpLocks/>
          </p:cNvGrpSpPr>
          <p:nvPr/>
        </p:nvGrpSpPr>
        <p:grpSpPr bwMode="auto">
          <a:xfrm>
            <a:off x="652190" y="2303735"/>
            <a:ext cx="175394" cy="189161"/>
            <a:chOff x="3878" y="3436"/>
            <a:chExt cx="410" cy="410"/>
          </a:xfrm>
        </p:grpSpPr>
        <p:sp>
          <p:nvSpPr>
            <p:cNvPr id="11" name="Oval 59"/>
            <p:cNvSpPr>
              <a:spLocks noChangeArrowheads="1"/>
            </p:cNvSpPr>
            <p:nvPr/>
          </p:nvSpPr>
          <p:spPr bwMode="auto">
            <a:xfrm>
              <a:off x="3878" y="3436"/>
              <a:ext cx="410" cy="410"/>
            </a:xfrm>
            <a:prstGeom prst="ellipse">
              <a:avLst/>
            </a:prstGeom>
            <a:gradFill rotWithShape="1">
              <a:gsLst>
                <a:gs pos="0">
                  <a:srgbClr val="5F156B"/>
                </a:gs>
                <a:gs pos="100000">
                  <a:srgbClr val="993366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dist="45791" dir="3378596" algn="ctr" rotWithShape="0">
                <a:srgbClr val="080808">
                  <a:alpha val="39999"/>
                </a:srgbClr>
              </a:outerShdw>
            </a:effectLst>
          </p:spPr>
          <p:txBody>
            <a:bodyPr wrap="none" anchor="ctr"/>
            <a:lstStyle/>
            <a:p>
              <a:endParaRPr lang="ko-KR" altLang="ko-KR"/>
            </a:p>
          </p:txBody>
        </p:sp>
        <p:sp>
          <p:nvSpPr>
            <p:cNvPr id="12" name="Oval 60"/>
            <p:cNvSpPr>
              <a:spLocks noChangeArrowheads="1"/>
            </p:cNvSpPr>
            <p:nvPr/>
          </p:nvSpPr>
          <p:spPr bwMode="auto">
            <a:xfrm>
              <a:off x="3923" y="3443"/>
              <a:ext cx="320" cy="260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7000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3" name="Group 58"/>
          <p:cNvGrpSpPr>
            <a:grpSpLocks/>
          </p:cNvGrpSpPr>
          <p:nvPr/>
        </p:nvGrpSpPr>
        <p:grpSpPr bwMode="auto">
          <a:xfrm>
            <a:off x="652190" y="2807791"/>
            <a:ext cx="175394" cy="189161"/>
            <a:chOff x="3878" y="3436"/>
            <a:chExt cx="410" cy="410"/>
          </a:xfrm>
        </p:grpSpPr>
        <p:sp>
          <p:nvSpPr>
            <p:cNvPr id="14" name="Oval 59"/>
            <p:cNvSpPr>
              <a:spLocks noChangeArrowheads="1"/>
            </p:cNvSpPr>
            <p:nvPr/>
          </p:nvSpPr>
          <p:spPr bwMode="auto">
            <a:xfrm>
              <a:off x="3878" y="3436"/>
              <a:ext cx="410" cy="410"/>
            </a:xfrm>
            <a:prstGeom prst="ellipse">
              <a:avLst/>
            </a:prstGeom>
            <a:gradFill rotWithShape="1">
              <a:gsLst>
                <a:gs pos="0">
                  <a:srgbClr val="5F156B"/>
                </a:gs>
                <a:gs pos="100000">
                  <a:srgbClr val="993366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dist="45791" dir="3378596" algn="ctr" rotWithShape="0">
                <a:srgbClr val="080808">
                  <a:alpha val="39999"/>
                </a:srgbClr>
              </a:outerShdw>
            </a:effectLst>
          </p:spPr>
          <p:txBody>
            <a:bodyPr wrap="none" anchor="ctr"/>
            <a:lstStyle/>
            <a:p>
              <a:endParaRPr lang="ko-KR" altLang="ko-KR"/>
            </a:p>
          </p:txBody>
        </p:sp>
        <p:sp>
          <p:nvSpPr>
            <p:cNvPr id="15" name="Oval 60"/>
            <p:cNvSpPr>
              <a:spLocks noChangeArrowheads="1"/>
            </p:cNvSpPr>
            <p:nvPr/>
          </p:nvSpPr>
          <p:spPr bwMode="auto">
            <a:xfrm>
              <a:off x="3923" y="3443"/>
              <a:ext cx="320" cy="260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7000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755576" y="3356992"/>
          <a:ext cx="7920879" cy="29523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0293"/>
                <a:gridCol w="2640293"/>
                <a:gridCol w="2640293"/>
              </a:tblGrid>
              <a:tr h="71996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solidFill>
                            <a:sysClr val="windowText" lastClr="000000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정비 전</a:t>
                      </a:r>
                      <a:endParaRPr lang="ko-KR" altLang="en-US" sz="2000" dirty="0">
                        <a:solidFill>
                          <a:sysClr val="windowText" lastClr="000000"/>
                        </a:solidFill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solidFill>
                            <a:schemeClr val="tx1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정비 중</a:t>
                      </a:r>
                      <a:endParaRPr lang="ko-KR" altLang="en-US" sz="2000" dirty="0">
                        <a:solidFill>
                          <a:schemeClr val="tx1"/>
                        </a:solidFill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solidFill>
                            <a:schemeClr val="tx1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정비 후</a:t>
                      </a:r>
                      <a:endParaRPr lang="ko-KR" altLang="en-US" sz="2000" dirty="0">
                        <a:solidFill>
                          <a:schemeClr val="tx1"/>
                        </a:solidFill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  <a:alpha val="95000"/>
                      </a:schemeClr>
                    </a:solidFill>
                  </a:tcPr>
                </a:tc>
              </a:tr>
              <a:tr h="2232361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  <a:alpha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7" name="그림 16" descr="비소 청소전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7534" y="4221088"/>
            <a:ext cx="2500330" cy="2016224"/>
          </a:xfrm>
          <a:prstGeom prst="rect">
            <a:avLst/>
          </a:prstGeom>
          <a:ln w="15875">
            <a:noFill/>
          </a:ln>
        </p:spPr>
      </p:pic>
      <p:pic>
        <p:nvPicPr>
          <p:cNvPr id="18" name="그림 17" descr="20130306_13403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19872" y="4221088"/>
            <a:ext cx="2592288" cy="2016224"/>
          </a:xfrm>
          <a:prstGeom prst="rect">
            <a:avLst/>
          </a:prstGeom>
        </p:spPr>
      </p:pic>
      <p:pic>
        <p:nvPicPr>
          <p:cNvPr id="19" name="그림 18" descr="20130306_1359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56176" y="4221088"/>
            <a:ext cx="2376264" cy="20162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13"/>
          <p:cNvSpPr>
            <a:spLocks noChangeArrowheads="1"/>
          </p:cNvSpPr>
          <p:nvPr/>
        </p:nvSpPr>
        <p:spPr bwMode="auto">
          <a:xfrm>
            <a:off x="214282" y="642918"/>
            <a:ext cx="857256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ko-KR" sz="2800" b="1" dirty="0" smtClean="0">
                <a:solidFill>
                  <a:srgbClr val="002060"/>
                </a:solidFill>
                <a:latin typeface="08서울남산체 B" pitchFamily="18" charset="-127"/>
                <a:ea typeface="08서울남산체 B" pitchFamily="18" charset="-127"/>
              </a:rPr>
              <a:t>▣</a:t>
            </a:r>
            <a:r>
              <a:rPr kumimoji="0" lang="ko-KR" alt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 비상소화장치 개요</a:t>
            </a:r>
            <a:endParaRPr lang="en-US" altLang="ko-KR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itchFamily="18" charset="-127"/>
              <a:ea typeface="08서울남산체 B" pitchFamily="18" charset="-127"/>
            </a:endParaRPr>
          </a:p>
          <a:p>
            <a:pPr>
              <a:lnSpc>
                <a:spcPts val="3600"/>
              </a:lnSpc>
            </a:pPr>
            <a:r>
              <a:rPr lang="en-US" altLang="ko-KR" sz="2400" b="1" dirty="0" smtClean="0">
                <a:solidFill>
                  <a:srgbClr val="002060"/>
                </a:solidFill>
                <a:latin typeface="08서울남산체 B" pitchFamily="18" charset="-127"/>
                <a:ea typeface="08서울남산체 B" pitchFamily="18" charset="-127"/>
              </a:rPr>
              <a:t>   </a:t>
            </a: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    설치목적 </a:t>
            </a:r>
            <a:r>
              <a:rPr lang="en-US" altLang="ko-KR" sz="2200" b="1" dirty="0" smtClean="0">
                <a:latin typeface="08서울남산체 B" pitchFamily="18" charset="-127"/>
                <a:ea typeface="08서울남산체 B" pitchFamily="18" charset="-127"/>
              </a:rPr>
              <a:t>: </a:t>
            </a: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취약지역 화재 시 지역 주민들의 신속한 초동 대응</a:t>
            </a:r>
            <a:endParaRPr lang="en-US" altLang="ko-KR" sz="2200" b="1" dirty="0" smtClean="0">
              <a:latin typeface="08서울남산체 B" pitchFamily="18" charset="-127"/>
              <a:ea typeface="08서울남산체 B" pitchFamily="18" charset="-127"/>
            </a:endParaRPr>
          </a:p>
          <a:p>
            <a:pPr>
              <a:lnSpc>
                <a:spcPts val="3600"/>
              </a:lnSpc>
            </a:pPr>
            <a:r>
              <a:rPr lang="en-US" altLang="ko-KR" sz="2200" b="1" dirty="0" smtClean="0">
                <a:latin typeface="08서울남산체 B" pitchFamily="18" charset="-127"/>
                <a:ea typeface="08서울남산체 B" pitchFamily="18" charset="-127"/>
              </a:rPr>
              <a:t>                       </a:t>
            </a: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으로 </a:t>
            </a:r>
            <a:r>
              <a:rPr lang="ko-KR" altLang="en-US" sz="2200" b="1" dirty="0" smtClean="0">
                <a:solidFill>
                  <a:srgbClr val="FF0000"/>
                </a:solidFill>
                <a:latin typeface="08서울남산체 B" pitchFamily="18" charset="-127"/>
                <a:ea typeface="08서울남산체 B" pitchFamily="18" charset="-127"/>
              </a:rPr>
              <a:t>대형화재 예방 </a:t>
            </a: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및</a:t>
            </a:r>
            <a:r>
              <a:rPr lang="ko-KR" altLang="en-US" sz="2200" b="1" dirty="0" smtClean="0">
                <a:solidFill>
                  <a:srgbClr val="FF0000"/>
                </a:solidFill>
                <a:latin typeface="08서울남산체 B" pitchFamily="18" charset="-127"/>
                <a:ea typeface="08서울남산체 B" pitchFamily="18" charset="-127"/>
              </a:rPr>
              <a:t> 재산피해 최소화</a:t>
            </a:r>
            <a:endParaRPr lang="en-US" altLang="ko-KR" sz="2400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3" name="Group 58"/>
          <p:cNvGrpSpPr>
            <a:grpSpLocks/>
          </p:cNvGrpSpPr>
          <p:nvPr/>
        </p:nvGrpSpPr>
        <p:grpSpPr bwMode="auto">
          <a:xfrm>
            <a:off x="652190" y="1285860"/>
            <a:ext cx="175394" cy="189161"/>
            <a:chOff x="3878" y="3436"/>
            <a:chExt cx="410" cy="410"/>
          </a:xfrm>
        </p:grpSpPr>
        <p:sp>
          <p:nvSpPr>
            <p:cNvPr id="57" name="Oval 59"/>
            <p:cNvSpPr>
              <a:spLocks noChangeArrowheads="1"/>
            </p:cNvSpPr>
            <p:nvPr/>
          </p:nvSpPr>
          <p:spPr bwMode="auto">
            <a:xfrm>
              <a:off x="3878" y="3436"/>
              <a:ext cx="410" cy="410"/>
            </a:xfrm>
            <a:prstGeom prst="ellipse">
              <a:avLst/>
            </a:prstGeom>
            <a:gradFill rotWithShape="1">
              <a:gsLst>
                <a:gs pos="0">
                  <a:srgbClr val="5F156B"/>
                </a:gs>
                <a:gs pos="100000">
                  <a:srgbClr val="993366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dist="45791" dir="3378596" algn="ctr" rotWithShape="0">
                <a:srgbClr val="080808">
                  <a:alpha val="39999"/>
                </a:srgbClr>
              </a:outerShdw>
            </a:effectLst>
          </p:spPr>
          <p:txBody>
            <a:bodyPr wrap="none" anchor="ctr"/>
            <a:lstStyle/>
            <a:p>
              <a:endParaRPr lang="ko-KR" altLang="ko-KR"/>
            </a:p>
          </p:txBody>
        </p:sp>
        <p:sp>
          <p:nvSpPr>
            <p:cNvPr id="58" name="Oval 60"/>
            <p:cNvSpPr>
              <a:spLocks noChangeArrowheads="1"/>
            </p:cNvSpPr>
            <p:nvPr/>
          </p:nvSpPr>
          <p:spPr bwMode="auto">
            <a:xfrm>
              <a:off x="3923" y="3443"/>
              <a:ext cx="320" cy="260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7000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4" name="Group 58"/>
          <p:cNvGrpSpPr>
            <a:grpSpLocks/>
          </p:cNvGrpSpPr>
          <p:nvPr/>
        </p:nvGrpSpPr>
        <p:grpSpPr bwMode="auto">
          <a:xfrm>
            <a:off x="724198" y="2375743"/>
            <a:ext cx="175394" cy="189161"/>
            <a:chOff x="3878" y="3436"/>
            <a:chExt cx="410" cy="410"/>
          </a:xfrm>
        </p:grpSpPr>
        <p:sp>
          <p:nvSpPr>
            <p:cNvPr id="60" name="Oval 59"/>
            <p:cNvSpPr>
              <a:spLocks noChangeArrowheads="1"/>
            </p:cNvSpPr>
            <p:nvPr/>
          </p:nvSpPr>
          <p:spPr bwMode="auto">
            <a:xfrm>
              <a:off x="3878" y="3436"/>
              <a:ext cx="410" cy="410"/>
            </a:xfrm>
            <a:prstGeom prst="ellipse">
              <a:avLst/>
            </a:prstGeom>
            <a:gradFill rotWithShape="1">
              <a:gsLst>
                <a:gs pos="0">
                  <a:srgbClr val="5F156B"/>
                </a:gs>
                <a:gs pos="100000">
                  <a:srgbClr val="993366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dist="45791" dir="3378596" algn="ctr" rotWithShape="0">
                <a:srgbClr val="080808">
                  <a:alpha val="39999"/>
                </a:srgbClr>
              </a:outerShdw>
            </a:effectLst>
          </p:spPr>
          <p:txBody>
            <a:bodyPr wrap="none" anchor="ctr"/>
            <a:lstStyle/>
            <a:p>
              <a:endParaRPr lang="ko-KR" altLang="ko-KR"/>
            </a:p>
          </p:txBody>
        </p:sp>
        <p:sp>
          <p:nvSpPr>
            <p:cNvPr id="61" name="Oval 60"/>
            <p:cNvSpPr>
              <a:spLocks noChangeArrowheads="1"/>
            </p:cNvSpPr>
            <p:nvPr/>
          </p:nvSpPr>
          <p:spPr bwMode="auto">
            <a:xfrm>
              <a:off x="3923" y="3443"/>
              <a:ext cx="320" cy="260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7000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285720" y="2214554"/>
            <a:ext cx="8572560" cy="506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</a:pP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       </a:t>
            </a:r>
            <a:r>
              <a:rPr lang="ko-KR" altLang="en-US" sz="2200" b="1" dirty="0" err="1" smtClean="0">
                <a:latin typeface="08서울남산체 B" pitchFamily="18" charset="-127"/>
                <a:ea typeface="08서울남산체 B" pitchFamily="18" charset="-127"/>
              </a:rPr>
              <a:t>비상소화장치함</a:t>
            </a: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  적재  비품</a:t>
            </a:r>
            <a:endParaRPr lang="en-US" altLang="ko-KR" sz="2200" b="1" dirty="0" smtClean="0">
              <a:latin typeface="08서울남산체 B" pitchFamily="18" charset="-127"/>
              <a:ea typeface="08서울남산체 B" pitchFamily="18" charset="-127"/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428596" y="2857496"/>
          <a:ext cx="8319868" cy="3786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9123"/>
                <a:gridCol w="4140745"/>
              </a:tblGrid>
              <a:tr h="3786214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4579" name="Picture 3" descr="C:\Documents and Settings\Administrator\바탕 화면\11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928934"/>
            <a:ext cx="4071966" cy="3643338"/>
          </a:xfrm>
          <a:prstGeom prst="rect">
            <a:avLst/>
          </a:prstGeom>
          <a:noFill/>
        </p:spPr>
      </p:pic>
      <p:pic>
        <p:nvPicPr>
          <p:cNvPr id="1026" name="Picture 2" descr="C:\Documents and Settings\Administrator\바탕 화면\66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928" y="2924944"/>
            <a:ext cx="4000528" cy="3643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214282" y="714356"/>
            <a:ext cx="8572560" cy="5191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</a:pPr>
            <a:endParaRPr lang="en-US" altLang="ko-KR" sz="2200" b="1" dirty="0" smtClean="0">
              <a:latin typeface="08서울남산체 B" pitchFamily="18" charset="-127"/>
              <a:ea typeface="08서울남산체 B" pitchFamily="18" charset="-127"/>
            </a:endParaRPr>
          </a:p>
          <a:p>
            <a:pPr>
              <a:lnSpc>
                <a:spcPts val="3200"/>
              </a:lnSpc>
            </a:pPr>
            <a:r>
              <a:rPr lang="en-US" altLang="ko-KR" sz="2200" dirty="0" smtClean="0">
                <a:latin typeface="08서울남산체 B" pitchFamily="18" charset="-127"/>
                <a:ea typeface="08서울남산체 B" pitchFamily="18" charset="-127"/>
              </a:rPr>
              <a:t>           </a:t>
            </a:r>
          </a:p>
          <a:p>
            <a:endParaRPr lang="en-US" altLang="ko-KR" sz="600" dirty="0" smtClean="0">
              <a:solidFill>
                <a:srgbClr val="002060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endParaRPr lang="en-US" altLang="ko-KR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itchFamily="18" charset="-127"/>
              <a:ea typeface="08서울남산체 B" pitchFamily="18" charset="-127"/>
            </a:endParaRPr>
          </a:p>
          <a:p>
            <a:r>
              <a:rPr lang="en-US" altLang="ko-KR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  </a:t>
            </a:r>
          </a:p>
          <a:p>
            <a:r>
              <a:rPr lang="en-US" altLang="ko-KR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</a:p>
          <a:p>
            <a:pPr algn="just"/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pPr algn="just"/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pPr algn="just"/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pPr algn="just"/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pPr algn="just"/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pPr algn="just"/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pPr algn="just"/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pPr algn="just"/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285720" y="785794"/>
            <a:ext cx="8572560" cy="1733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</a:pP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 </a:t>
            </a:r>
            <a:endParaRPr lang="en-US" altLang="ko-KR" sz="2200" b="1" dirty="0" smtClean="0">
              <a:latin typeface="08서울남산체 B" pitchFamily="18" charset="-127"/>
              <a:ea typeface="08서울남산체 B" pitchFamily="18" charset="-127"/>
            </a:endParaRPr>
          </a:p>
          <a:p>
            <a:pPr>
              <a:lnSpc>
                <a:spcPts val="3200"/>
              </a:lnSpc>
            </a:pPr>
            <a:endParaRPr lang="en-US" altLang="ko-KR" sz="2200" b="1" dirty="0" smtClean="0">
              <a:latin typeface="08서울남산체 B" pitchFamily="18" charset="-127"/>
              <a:ea typeface="08서울남산체 B" pitchFamily="18" charset="-127"/>
            </a:endParaRPr>
          </a:p>
          <a:p>
            <a:pPr>
              <a:lnSpc>
                <a:spcPts val="3200"/>
              </a:lnSpc>
            </a:pPr>
            <a:r>
              <a:rPr lang="en-US" altLang="ko-KR" sz="2200" b="1" dirty="0" smtClean="0">
                <a:latin typeface="08서울남산체 B" pitchFamily="18" charset="-127"/>
                <a:ea typeface="08서울남산체 B" pitchFamily="18" charset="-127"/>
              </a:rPr>
              <a:t>          </a:t>
            </a:r>
          </a:p>
          <a:p>
            <a:pPr>
              <a:lnSpc>
                <a:spcPts val="3200"/>
              </a:lnSpc>
            </a:pPr>
            <a:r>
              <a:rPr lang="en-US" altLang="ko-KR" sz="2200" b="1" dirty="0" smtClean="0">
                <a:latin typeface="08서울남산체 B" pitchFamily="18" charset="-127"/>
                <a:ea typeface="08서울남산체 B" pitchFamily="18" charset="-127"/>
              </a:rPr>
              <a:t>        </a:t>
            </a:r>
            <a:endParaRPr lang="en-US" altLang="ko-KR" sz="2400" dirty="0" smtClean="0"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214282" y="357166"/>
            <a:ext cx="857256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ko-KR" sz="2800" b="1" dirty="0" smtClean="0">
                <a:solidFill>
                  <a:srgbClr val="002060"/>
                </a:solidFill>
                <a:latin typeface="08서울남산체 B" pitchFamily="18" charset="-127"/>
                <a:ea typeface="08서울남산체 B" pitchFamily="18" charset="-127"/>
              </a:rPr>
              <a:t>▣</a:t>
            </a:r>
            <a:r>
              <a:rPr lang="ko-KR" alt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 비상소화장치  </a:t>
            </a:r>
            <a:r>
              <a:rPr lang="ko-KR" alt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사용법</a:t>
            </a:r>
            <a:r>
              <a:rPr lang="en-US" altLang="ko-KR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(</a:t>
            </a:r>
            <a:r>
              <a:rPr lang="ko-KR" alt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지상식 소화전</a:t>
            </a:r>
            <a:r>
              <a:rPr lang="en-US" altLang="ko-KR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)</a:t>
            </a:r>
            <a:endParaRPr lang="en-US" altLang="ko-KR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itchFamily="18" charset="-127"/>
              <a:ea typeface="08서울남산체 B" pitchFamily="18" charset="-127"/>
            </a:endParaRPr>
          </a:p>
          <a:p>
            <a:pPr>
              <a:lnSpc>
                <a:spcPts val="3600"/>
              </a:lnSpc>
            </a:pPr>
            <a:endParaRPr lang="en-US" altLang="ko-KR" sz="2800" b="1" dirty="0" smtClean="0">
              <a:latin typeface="08서울남산체 B" pitchFamily="18" charset="-127"/>
              <a:ea typeface="08서울남산체 B" pitchFamily="18" charset="-127"/>
            </a:endParaRPr>
          </a:p>
        </p:txBody>
      </p:sp>
      <p:pic>
        <p:nvPicPr>
          <p:cNvPr id="14" name="Picture 2" descr="C:\Documents and Settings\Administrator\바탕 화면\사용법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071546"/>
            <a:ext cx="7858180" cy="50806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214282" y="714356"/>
            <a:ext cx="8572560" cy="5191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</a:pPr>
            <a:endParaRPr lang="en-US" altLang="ko-KR" sz="2200" b="1" dirty="0" smtClean="0">
              <a:latin typeface="08서울남산체 B" pitchFamily="18" charset="-127"/>
              <a:ea typeface="08서울남산체 B" pitchFamily="18" charset="-127"/>
            </a:endParaRPr>
          </a:p>
          <a:p>
            <a:pPr>
              <a:lnSpc>
                <a:spcPts val="3200"/>
              </a:lnSpc>
            </a:pPr>
            <a:r>
              <a:rPr lang="en-US" altLang="ko-KR" sz="2200" dirty="0" smtClean="0">
                <a:latin typeface="08서울남산체 B" pitchFamily="18" charset="-127"/>
                <a:ea typeface="08서울남산체 B" pitchFamily="18" charset="-127"/>
              </a:rPr>
              <a:t>           </a:t>
            </a:r>
          </a:p>
          <a:p>
            <a:endParaRPr lang="en-US" altLang="ko-KR" sz="600" dirty="0" smtClean="0">
              <a:solidFill>
                <a:srgbClr val="002060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endParaRPr lang="en-US" altLang="ko-KR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itchFamily="18" charset="-127"/>
              <a:ea typeface="08서울남산체 B" pitchFamily="18" charset="-127"/>
            </a:endParaRPr>
          </a:p>
          <a:p>
            <a:r>
              <a:rPr lang="en-US" altLang="ko-KR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  </a:t>
            </a:r>
          </a:p>
          <a:p>
            <a:r>
              <a:rPr lang="en-US" altLang="ko-KR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</a:p>
          <a:p>
            <a:pPr algn="just"/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pPr algn="just"/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pPr algn="just"/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pPr algn="just"/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pPr algn="just"/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pPr algn="just"/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pPr algn="just"/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pPr algn="just"/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285720" y="785794"/>
            <a:ext cx="8572560" cy="1733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</a:pP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 </a:t>
            </a:r>
            <a:endParaRPr lang="en-US" altLang="ko-KR" sz="2200" b="1" dirty="0" smtClean="0">
              <a:latin typeface="08서울남산체 B" pitchFamily="18" charset="-127"/>
              <a:ea typeface="08서울남산체 B" pitchFamily="18" charset="-127"/>
            </a:endParaRPr>
          </a:p>
          <a:p>
            <a:pPr>
              <a:lnSpc>
                <a:spcPts val="3200"/>
              </a:lnSpc>
            </a:pPr>
            <a:endParaRPr lang="en-US" altLang="ko-KR" sz="2200" b="1" dirty="0" smtClean="0">
              <a:latin typeface="08서울남산체 B" pitchFamily="18" charset="-127"/>
              <a:ea typeface="08서울남산체 B" pitchFamily="18" charset="-127"/>
            </a:endParaRPr>
          </a:p>
          <a:p>
            <a:pPr>
              <a:lnSpc>
                <a:spcPts val="3200"/>
              </a:lnSpc>
            </a:pPr>
            <a:r>
              <a:rPr lang="en-US" altLang="ko-KR" sz="2200" b="1" dirty="0" smtClean="0">
                <a:latin typeface="08서울남산체 B" pitchFamily="18" charset="-127"/>
                <a:ea typeface="08서울남산체 B" pitchFamily="18" charset="-127"/>
              </a:rPr>
              <a:t>          </a:t>
            </a:r>
          </a:p>
          <a:p>
            <a:pPr>
              <a:lnSpc>
                <a:spcPts val="3200"/>
              </a:lnSpc>
            </a:pPr>
            <a:r>
              <a:rPr lang="en-US" altLang="ko-KR" sz="2200" b="1" dirty="0" smtClean="0">
                <a:latin typeface="08서울남산체 B" pitchFamily="18" charset="-127"/>
                <a:ea typeface="08서울남산체 B" pitchFamily="18" charset="-127"/>
              </a:rPr>
              <a:t>        </a:t>
            </a:r>
            <a:endParaRPr lang="en-US" altLang="ko-KR" sz="2400" dirty="0" smtClean="0"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214282" y="357166"/>
            <a:ext cx="857256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ko-KR" sz="2800" b="1" dirty="0" smtClean="0">
                <a:solidFill>
                  <a:srgbClr val="002060"/>
                </a:solidFill>
                <a:latin typeface="08서울남산체 B" pitchFamily="18" charset="-127"/>
                <a:ea typeface="08서울남산체 B" pitchFamily="18" charset="-127"/>
              </a:rPr>
              <a:t>▣</a:t>
            </a:r>
            <a:r>
              <a:rPr lang="ko-KR" alt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 비상소화장치  </a:t>
            </a:r>
            <a:r>
              <a:rPr lang="ko-KR" alt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사용법</a:t>
            </a:r>
            <a:r>
              <a:rPr lang="en-US" altLang="ko-KR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(</a:t>
            </a:r>
            <a:r>
              <a:rPr lang="ko-KR" altLang="en-US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지하식</a:t>
            </a:r>
            <a:r>
              <a:rPr lang="ko-KR" alt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 소화전</a:t>
            </a:r>
            <a:r>
              <a:rPr lang="en-US" altLang="ko-KR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)</a:t>
            </a:r>
            <a:endParaRPr lang="en-US" altLang="ko-KR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itchFamily="18" charset="-127"/>
              <a:ea typeface="08서울남산체 B" pitchFamily="18" charset="-127"/>
            </a:endParaRPr>
          </a:p>
          <a:p>
            <a:pPr>
              <a:lnSpc>
                <a:spcPts val="3600"/>
              </a:lnSpc>
            </a:pPr>
            <a:endParaRPr lang="en-US" altLang="ko-KR" sz="2800" b="1" dirty="0" smtClean="0">
              <a:latin typeface="08서울남산체 B" pitchFamily="18" charset="-127"/>
              <a:ea typeface="08서울남산체 B" pitchFamily="18" charset="-127"/>
            </a:endParaRPr>
          </a:p>
        </p:txBody>
      </p:sp>
      <p:grpSp>
        <p:nvGrpSpPr>
          <p:cNvPr id="2" name="Group 58"/>
          <p:cNvGrpSpPr>
            <a:grpSpLocks/>
          </p:cNvGrpSpPr>
          <p:nvPr/>
        </p:nvGrpSpPr>
        <p:grpSpPr bwMode="auto">
          <a:xfrm>
            <a:off x="683568" y="5647727"/>
            <a:ext cx="175394" cy="189161"/>
            <a:chOff x="3878" y="3436"/>
            <a:chExt cx="410" cy="410"/>
          </a:xfrm>
        </p:grpSpPr>
        <p:sp>
          <p:nvSpPr>
            <p:cNvPr id="20" name="Oval 59"/>
            <p:cNvSpPr>
              <a:spLocks noChangeArrowheads="1"/>
            </p:cNvSpPr>
            <p:nvPr/>
          </p:nvSpPr>
          <p:spPr bwMode="auto">
            <a:xfrm>
              <a:off x="3878" y="3436"/>
              <a:ext cx="410" cy="410"/>
            </a:xfrm>
            <a:prstGeom prst="ellipse">
              <a:avLst/>
            </a:prstGeom>
            <a:gradFill rotWithShape="1">
              <a:gsLst>
                <a:gs pos="0">
                  <a:srgbClr val="5F156B"/>
                </a:gs>
                <a:gs pos="100000">
                  <a:srgbClr val="993366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dist="45791" dir="3378596" algn="ctr" rotWithShape="0">
                <a:srgbClr val="080808">
                  <a:alpha val="39999"/>
                </a:srgbClr>
              </a:outerShdw>
            </a:effectLst>
          </p:spPr>
          <p:txBody>
            <a:bodyPr wrap="none" anchor="ctr"/>
            <a:lstStyle/>
            <a:p>
              <a:endParaRPr lang="ko-KR" altLang="ko-KR"/>
            </a:p>
          </p:txBody>
        </p:sp>
        <p:sp>
          <p:nvSpPr>
            <p:cNvPr id="21" name="Oval 60"/>
            <p:cNvSpPr>
              <a:spLocks noChangeArrowheads="1"/>
            </p:cNvSpPr>
            <p:nvPr/>
          </p:nvSpPr>
          <p:spPr bwMode="auto">
            <a:xfrm>
              <a:off x="3923" y="3443"/>
              <a:ext cx="320" cy="260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7000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323528" y="5067485"/>
            <a:ext cx="8572560" cy="1361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3300"/>
              </a:lnSpc>
            </a:pPr>
            <a:r>
              <a:rPr lang="en-US" altLang="ko-KR" sz="2400" b="1" dirty="0" smtClean="0">
                <a:solidFill>
                  <a:srgbClr val="002060"/>
                </a:solidFill>
                <a:latin typeface="08서울남산체 B" pitchFamily="18" charset="-127"/>
                <a:ea typeface="08서울남산체 B" pitchFamily="18" charset="-127"/>
              </a:rPr>
              <a:t>▣</a:t>
            </a:r>
            <a:r>
              <a:rPr lang="ko-KR" alt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 비상소화장치  사용 후 관리사항</a:t>
            </a:r>
            <a:endParaRPr lang="en-US" altLang="ko-KR" sz="2200" b="1" dirty="0" smtClean="0">
              <a:latin typeface="08서울남산체 B" pitchFamily="18" charset="-127"/>
              <a:ea typeface="08서울남산체 B" pitchFamily="18" charset="-127"/>
            </a:endParaRPr>
          </a:p>
          <a:p>
            <a:pPr algn="just">
              <a:lnSpc>
                <a:spcPts val="3300"/>
              </a:lnSpc>
            </a:pPr>
            <a:r>
              <a:rPr lang="ko-KR" altLang="en-US" sz="2200" dirty="0" smtClean="0">
                <a:latin typeface="08서울남산체 B" pitchFamily="18" charset="-127"/>
                <a:ea typeface="08서울남산체 B" pitchFamily="18" charset="-127"/>
              </a:rPr>
              <a:t>    </a:t>
            </a: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  사용 후 부식우려가 있으므로 수관을 완전 건조 후 적재</a:t>
            </a:r>
            <a:endParaRPr lang="en-US" altLang="ko-KR" sz="2200" b="1" dirty="0" smtClean="0">
              <a:latin typeface="08서울남산체 B" pitchFamily="18" charset="-127"/>
              <a:ea typeface="08서울남산체 B" pitchFamily="18" charset="-127"/>
            </a:endParaRPr>
          </a:p>
          <a:p>
            <a:pPr algn="just">
              <a:lnSpc>
                <a:spcPts val="3300"/>
              </a:lnSpc>
            </a:pPr>
            <a:r>
              <a:rPr lang="en-US" altLang="ko-KR" sz="2200" b="1" dirty="0" smtClean="0">
                <a:latin typeface="08서울남산체 B" pitchFamily="18" charset="-127"/>
                <a:ea typeface="08서울남산체 B" pitchFamily="18" charset="-127"/>
              </a:rPr>
              <a:t>      </a:t>
            </a:r>
            <a:r>
              <a:rPr lang="ko-KR" altLang="en-US" sz="2200" b="1" dirty="0" smtClean="0">
                <a:latin typeface="08서울남산체 B" pitchFamily="18" charset="-127"/>
                <a:ea typeface="08서울남산체 B" pitchFamily="18" charset="-127"/>
              </a:rPr>
              <a:t>개폐밸브를 무리하게 조작하면 고장 우려 있으므로 주의</a:t>
            </a:r>
            <a:endParaRPr lang="en-US" altLang="ko-KR" sz="2200" b="1" dirty="0" smtClean="0">
              <a:latin typeface="08서울남산체 B" pitchFamily="18" charset="-127"/>
              <a:ea typeface="08서울남산체 B" pitchFamily="18" charset="-127"/>
            </a:endParaRPr>
          </a:p>
        </p:txBody>
      </p:sp>
      <p:grpSp>
        <p:nvGrpSpPr>
          <p:cNvPr id="3" name="Group 58"/>
          <p:cNvGrpSpPr>
            <a:grpSpLocks/>
          </p:cNvGrpSpPr>
          <p:nvPr/>
        </p:nvGrpSpPr>
        <p:grpSpPr bwMode="auto">
          <a:xfrm>
            <a:off x="683568" y="6079775"/>
            <a:ext cx="175394" cy="189161"/>
            <a:chOff x="3878" y="3436"/>
            <a:chExt cx="410" cy="410"/>
          </a:xfrm>
        </p:grpSpPr>
        <p:sp>
          <p:nvSpPr>
            <p:cNvPr id="25" name="Oval 59"/>
            <p:cNvSpPr>
              <a:spLocks noChangeArrowheads="1"/>
            </p:cNvSpPr>
            <p:nvPr/>
          </p:nvSpPr>
          <p:spPr bwMode="auto">
            <a:xfrm>
              <a:off x="3878" y="3436"/>
              <a:ext cx="410" cy="410"/>
            </a:xfrm>
            <a:prstGeom prst="ellipse">
              <a:avLst/>
            </a:prstGeom>
            <a:gradFill rotWithShape="1">
              <a:gsLst>
                <a:gs pos="0">
                  <a:srgbClr val="5F156B"/>
                </a:gs>
                <a:gs pos="100000">
                  <a:srgbClr val="993366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dist="45791" dir="3378596" algn="ctr" rotWithShape="0">
                <a:srgbClr val="080808">
                  <a:alpha val="39999"/>
                </a:srgbClr>
              </a:outerShdw>
            </a:effectLst>
          </p:spPr>
          <p:txBody>
            <a:bodyPr wrap="none" anchor="ctr"/>
            <a:lstStyle/>
            <a:p>
              <a:endParaRPr lang="ko-KR" altLang="ko-KR"/>
            </a:p>
          </p:txBody>
        </p:sp>
        <p:sp>
          <p:nvSpPr>
            <p:cNvPr id="26" name="Oval 60"/>
            <p:cNvSpPr>
              <a:spLocks noChangeArrowheads="1"/>
            </p:cNvSpPr>
            <p:nvPr/>
          </p:nvSpPr>
          <p:spPr bwMode="auto">
            <a:xfrm>
              <a:off x="3923" y="3443"/>
              <a:ext cx="320" cy="260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7000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866794"/>
            <a:ext cx="7710487" cy="4205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ko-KR" altLang="en-US" dirty="0"/>
          </a:p>
        </p:txBody>
      </p:sp>
      <p:pic>
        <p:nvPicPr>
          <p:cNvPr id="4" name="그림 3" descr="감사합니다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35697" y="2758495"/>
            <a:ext cx="5832648" cy="13410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4369</TotalTime>
  <Words>279</Words>
  <Application>Microsoft Office PowerPoint</Application>
  <PresentationFormat>화면 슬라이드 쇼(4:3)</PresentationFormat>
  <Paragraphs>107</Paragraphs>
  <Slides>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9" baseType="lpstr">
      <vt:lpstr>5_Office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</vt:vector>
  </TitlesOfParts>
  <Company>LOCAL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네오</dc:creator>
  <cp:lastModifiedBy>user</cp:lastModifiedBy>
  <cp:revision>270</cp:revision>
  <dcterms:created xsi:type="dcterms:W3CDTF">2009-05-27T12:11:01Z</dcterms:created>
  <dcterms:modified xsi:type="dcterms:W3CDTF">2014-09-11T06:12:11Z</dcterms:modified>
</cp:coreProperties>
</file>