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Default Extension="gif" ContentType="image/gif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Default Extension="vml" ContentType="application/vnd.openxmlformats-officedocument.vmlDrawing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>
  <p:sldMasterIdLst>
    <p:sldMasterId id="2147483648" r:id="rId1"/>
    <p:sldMasterId id="2147483668" r:id="rId2"/>
  </p:sldMasterIdLst>
  <p:notesMasterIdLst>
    <p:notesMasterId r:id="rId41"/>
  </p:notesMasterIdLst>
  <p:handoutMasterIdLst>
    <p:handoutMasterId r:id="rId42"/>
  </p:handoutMasterIdLst>
  <p:sldIdLst>
    <p:sldId id="463" r:id="rId3"/>
    <p:sldId id="470" r:id="rId4"/>
    <p:sldId id="465" r:id="rId5"/>
    <p:sldId id="466" r:id="rId6"/>
    <p:sldId id="468" r:id="rId7"/>
    <p:sldId id="469" r:id="rId8"/>
    <p:sldId id="472" r:id="rId9"/>
    <p:sldId id="473" r:id="rId10"/>
    <p:sldId id="474" r:id="rId11"/>
    <p:sldId id="475" r:id="rId12"/>
    <p:sldId id="477" r:id="rId13"/>
    <p:sldId id="476" r:id="rId14"/>
    <p:sldId id="478" r:id="rId15"/>
    <p:sldId id="479" r:id="rId16"/>
    <p:sldId id="480" r:id="rId17"/>
    <p:sldId id="481" r:id="rId18"/>
    <p:sldId id="482" r:id="rId19"/>
    <p:sldId id="483" r:id="rId20"/>
    <p:sldId id="485" r:id="rId21"/>
    <p:sldId id="488" r:id="rId22"/>
    <p:sldId id="486" r:id="rId23"/>
    <p:sldId id="489" r:id="rId24"/>
    <p:sldId id="491" r:id="rId25"/>
    <p:sldId id="490" r:id="rId26"/>
    <p:sldId id="493" r:id="rId27"/>
    <p:sldId id="494" r:id="rId28"/>
    <p:sldId id="496" r:id="rId29"/>
    <p:sldId id="497" r:id="rId30"/>
    <p:sldId id="499" r:id="rId31"/>
    <p:sldId id="503" r:id="rId32"/>
    <p:sldId id="504" r:id="rId33"/>
    <p:sldId id="505" r:id="rId34"/>
    <p:sldId id="506" r:id="rId35"/>
    <p:sldId id="507" r:id="rId36"/>
    <p:sldId id="508" r:id="rId37"/>
    <p:sldId id="509" r:id="rId38"/>
    <p:sldId id="510" r:id="rId39"/>
    <p:sldId id="260" r:id="rId40"/>
  </p:sldIdLst>
  <p:sldSz cx="9906000" cy="6858000" type="A4"/>
  <p:notesSz cx="6797675" cy="9926638"/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1pPr>
    <a:lvl2pPr marL="4572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2pPr>
    <a:lvl3pPr marL="9144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3pPr>
    <a:lvl4pPr marL="13716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4pPr>
    <a:lvl5pPr marL="18288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F6600"/>
    <a:srgbClr val="C0504D"/>
    <a:srgbClr val="003366"/>
    <a:srgbClr val="3366CC"/>
    <a:srgbClr val="4F81BD"/>
    <a:srgbClr val="993366"/>
    <a:srgbClr val="254061"/>
    <a:srgbClr val="0099FF"/>
    <a:srgbClr val="FFF3F3"/>
    <a:srgbClr val="C0C0C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vertBarState="maximized">
    <p:restoredLeft sz="15603" autoAdjust="0"/>
    <p:restoredTop sz="94764" autoAdjust="0"/>
  </p:normalViewPr>
  <p:slideViewPr>
    <p:cSldViewPr snapToGrid="0">
      <p:cViewPr>
        <p:scale>
          <a:sx n="85" d="100"/>
          <a:sy n="85" d="100"/>
        </p:scale>
        <p:origin x="-180" y="-456"/>
      </p:cViewPr>
      <p:guideLst>
        <p:guide orient="horz" pos="4065"/>
        <p:guide pos="5932"/>
        <p:guide pos="398"/>
        <p:guide pos="3121"/>
        <p:guide pos="30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handoutMaster" Target="handoutMasters/handout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3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2" y="1"/>
            <a:ext cx="2946145" cy="496813"/>
          </a:xfrm>
          <a:prstGeom prst="rect">
            <a:avLst/>
          </a:prstGeom>
        </p:spPr>
        <p:txBody>
          <a:bodyPr vert="horz" lIns="91878" tIns="45939" rIns="91878" bIns="45939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49911" y="1"/>
            <a:ext cx="2946144" cy="496813"/>
          </a:xfrm>
          <a:prstGeom prst="rect">
            <a:avLst/>
          </a:prstGeom>
        </p:spPr>
        <p:txBody>
          <a:bodyPr vert="horz" lIns="91878" tIns="45939" rIns="91878" bIns="45939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C9CAAD26-A46D-40B3-94A5-FA63FD515F6C}" type="datetimeFigureOut">
              <a:rPr lang="ko-KR" altLang="en-US"/>
              <a:pPr>
                <a:defRPr/>
              </a:pPr>
              <a:t>2014-12-29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2" y="9428225"/>
            <a:ext cx="2946145" cy="496813"/>
          </a:xfrm>
          <a:prstGeom prst="rect">
            <a:avLst/>
          </a:prstGeom>
        </p:spPr>
        <p:txBody>
          <a:bodyPr vert="horz" lIns="91878" tIns="45939" rIns="91878" bIns="45939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49911" y="9428225"/>
            <a:ext cx="2946144" cy="496813"/>
          </a:xfrm>
          <a:prstGeom prst="rect">
            <a:avLst/>
          </a:prstGeom>
        </p:spPr>
        <p:txBody>
          <a:bodyPr vert="horz" lIns="91878" tIns="45939" rIns="91878" bIns="45939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6430EBA6-6BBC-4878-9E4F-28C16DCE76F1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402180450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2" y="1"/>
            <a:ext cx="2946145" cy="496813"/>
          </a:xfrm>
          <a:prstGeom prst="rect">
            <a:avLst/>
          </a:prstGeom>
        </p:spPr>
        <p:txBody>
          <a:bodyPr vert="horz" lIns="91878" tIns="45939" rIns="91878" bIns="45939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49911" y="1"/>
            <a:ext cx="2946144" cy="496813"/>
          </a:xfrm>
          <a:prstGeom prst="rect">
            <a:avLst/>
          </a:prstGeom>
        </p:spPr>
        <p:txBody>
          <a:bodyPr vert="horz" lIns="91878" tIns="45939" rIns="91878" bIns="45939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61DAB696-0F17-413F-9FBF-090D2D7DC36F}" type="datetimeFigureOut">
              <a:rPr lang="ko-KR" altLang="en-US"/>
              <a:pPr>
                <a:defRPr/>
              </a:pPr>
              <a:t>2014-12-29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709613" y="744538"/>
            <a:ext cx="537845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878" tIns="45939" rIns="91878" bIns="45939" rtlCol="0" anchor="ctr"/>
          <a:lstStyle/>
          <a:p>
            <a:pPr lvl="0"/>
            <a:endParaRPr lang="ko-KR" altLang="en-US" noProof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0254" y="4714914"/>
            <a:ext cx="5437168" cy="4466507"/>
          </a:xfrm>
          <a:prstGeom prst="rect">
            <a:avLst/>
          </a:prstGeom>
        </p:spPr>
        <p:txBody>
          <a:bodyPr vert="horz" lIns="91878" tIns="45939" rIns="91878" bIns="45939" rtlCol="0">
            <a:normAutofit/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  <a:endParaRPr lang="ko-KR" altLang="en-US" noProof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2" y="9428225"/>
            <a:ext cx="2946145" cy="496813"/>
          </a:xfrm>
          <a:prstGeom prst="rect">
            <a:avLst/>
          </a:prstGeom>
        </p:spPr>
        <p:txBody>
          <a:bodyPr vert="horz" lIns="91878" tIns="45939" rIns="91878" bIns="45939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49911" y="9428225"/>
            <a:ext cx="2946144" cy="496813"/>
          </a:xfrm>
          <a:prstGeom prst="rect">
            <a:avLst/>
          </a:prstGeom>
        </p:spPr>
        <p:txBody>
          <a:bodyPr vert="horz" lIns="91878" tIns="45939" rIns="91878" bIns="45939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3C83B961-9B52-4A7B-9A8E-AD6F4CA9D2EF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62978835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 latinLnBrk="1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 latinLnBrk="1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 latinLnBrk="1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 latinLnBrk="1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 latinLnBrk="1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711200" y="744538"/>
            <a:ext cx="5375275" cy="3722687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C83B961-9B52-4A7B-9A8E-AD6F4CA9D2EF}" type="slidenum">
              <a:rPr lang="ko-KR" altLang="en-US" smtClean="0"/>
              <a:pPr>
                <a:defRPr/>
              </a:pPr>
              <a:t>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9308786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711200" y="744538"/>
            <a:ext cx="5375275" cy="3722687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418AD08-6D13-421A-B728-31B2811CE996}" type="slidenum">
              <a:rPr lang="ko-KR" altLang="en-US" smtClean="0"/>
              <a:pPr>
                <a:defRPr/>
              </a:pPr>
              <a:t>1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xmlns="" val="34181984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711200" y="744538"/>
            <a:ext cx="5375275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6499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endParaRPr lang="ko-KR" altLang="en-US" dirty="0" smtClean="0"/>
          </a:p>
        </p:txBody>
      </p:sp>
      <p:sp>
        <p:nvSpPr>
          <p:cNvPr id="46084" name="슬라이드 번호 개체 틀 3"/>
          <p:cNvSpPr txBox="1">
            <a:spLocks noGrp="1"/>
          </p:cNvSpPr>
          <p:nvPr/>
        </p:nvSpPr>
        <p:spPr bwMode="auto">
          <a:xfrm>
            <a:off x="3850535" y="9429427"/>
            <a:ext cx="2945553" cy="495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8172" tIns="44086" rIns="88172" bIns="44086" anchor="b"/>
          <a:lstStyle/>
          <a:p>
            <a:pPr algn="r" defTabSz="923431"/>
            <a:fld id="{60E1B97B-AE41-496D-AC6C-5192124BCF91}" type="slidenum">
              <a:rPr lang="ko-KR" altLang="en-US" sz="1200" b="1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pPr algn="r" defTabSz="923431"/>
              <a:t>2</a:t>
            </a:fld>
            <a:endParaRPr lang="en-US" altLang="ko-KR" sz="1200" b="1" dirty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712788" y="746125"/>
            <a:ext cx="5372100" cy="37211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2F9E9E-1F48-417C-A25C-69985F977584}" type="slidenum">
              <a:rPr lang="ko-KR" altLang="en-US" smtClean="0"/>
              <a:pPr/>
              <a:t>5</a:t>
            </a:fld>
            <a:endParaRPr lang="ko-KR" alt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712788" y="746125"/>
            <a:ext cx="5372100" cy="37211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2F9E9E-1F48-417C-A25C-69985F977584}" type="slidenum">
              <a:rPr lang="ko-KR" altLang="en-US" smtClean="0"/>
              <a:pPr/>
              <a:t>6</a:t>
            </a:fld>
            <a:endParaRPr lang="ko-KR" alt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298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711200" y="744538"/>
            <a:ext cx="5375275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1299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endParaRPr lang="ko-KR" altLang="en-US" smtClean="0"/>
          </a:p>
        </p:txBody>
      </p:sp>
      <p:sp>
        <p:nvSpPr>
          <p:cNvPr id="46084" name="슬라이드 번호 개체 틀 3"/>
          <p:cNvSpPr txBox="1">
            <a:spLocks noGrp="1"/>
          </p:cNvSpPr>
          <p:nvPr/>
        </p:nvSpPr>
        <p:spPr bwMode="auto">
          <a:xfrm>
            <a:off x="3850535" y="9429427"/>
            <a:ext cx="2945553" cy="495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8172" tIns="44086" rIns="88172" bIns="44086" anchor="b"/>
          <a:lstStyle/>
          <a:p>
            <a:pPr algn="r" defTabSz="923431"/>
            <a:fld id="{6F85E9B3-465D-4197-84AE-3642911C2649}" type="slidenum">
              <a:rPr lang="ko-KR" altLang="en-US" sz="1200" b="1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pPr algn="r" defTabSz="923431"/>
              <a:t>7</a:t>
            </a:fld>
            <a:endParaRPr lang="en-US" altLang="ko-KR" sz="1200" b="1" dirty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711200" y="744538"/>
            <a:ext cx="5375275" cy="3722687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2F9E9E-1F48-417C-A25C-69985F977584}" type="slidenum">
              <a:rPr lang="ko-KR" altLang="en-US" smtClean="0"/>
              <a:pPr/>
              <a:t>9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381096342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711200" y="744538"/>
            <a:ext cx="5375275" cy="3722687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2F9E9E-1F48-417C-A25C-69985F977584}" type="slidenum">
              <a:rPr lang="ko-KR" altLang="en-US" smtClean="0"/>
              <a:pPr/>
              <a:t>10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381096342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711200" y="744538"/>
            <a:ext cx="5375275" cy="3722687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2F9E9E-1F48-417C-A25C-69985F977584}" type="slidenum">
              <a:rPr lang="ko-KR" altLang="en-US" smtClean="0"/>
              <a:pPr/>
              <a:t>11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381096342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711200" y="744538"/>
            <a:ext cx="5375275" cy="3722687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2F9E9E-1F48-417C-A25C-69985F977584}" type="slidenum">
              <a:rPr lang="ko-KR" altLang="en-US" smtClean="0"/>
              <a:pPr/>
              <a:t>13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381096342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711200" y="744538"/>
            <a:ext cx="5375275" cy="3722687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2F9E9E-1F48-417C-A25C-69985F977584}" type="slidenum">
              <a:rPr lang="ko-KR" altLang="en-US" smtClean="0"/>
              <a:pPr/>
              <a:t>14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381096342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711200" y="744538"/>
            <a:ext cx="5375275" cy="3722687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2F9E9E-1F48-417C-A25C-69985F977584}" type="slidenum">
              <a:rPr lang="ko-KR" altLang="en-US" smtClean="0"/>
              <a:pPr/>
              <a:t>15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381096342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711200" y="744538"/>
            <a:ext cx="5375275" cy="3722687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2F9E9E-1F48-417C-A25C-69985F977584}" type="slidenum">
              <a:rPr lang="ko-KR" altLang="en-US" smtClean="0"/>
              <a:pPr/>
              <a:t>16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381096342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711200" y="744538"/>
            <a:ext cx="5375275" cy="3722687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2F9E9E-1F48-417C-A25C-69985F977584}" type="slidenum">
              <a:rPr lang="ko-KR" altLang="en-US" smtClean="0"/>
              <a:pPr/>
              <a:t>17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381096342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711200" y="744538"/>
            <a:ext cx="5375275" cy="3722687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2F9E9E-1F48-417C-A25C-69985F977584}" type="slidenum">
              <a:rPr lang="ko-KR" altLang="en-US" smtClean="0"/>
              <a:pPr/>
              <a:t>18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381096342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711200" y="744538"/>
            <a:ext cx="5375275" cy="3722687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2F9E9E-1F48-417C-A25C-69985F977584}" type="slidenum">
              <a:rPr lang="ko-KR" altLang="en-US" smtClean="0"/>
              <a:pPr/>
              <a:t>19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381096342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711200" y="744538"/>
            <a:ext cx="5375275" cy="3722687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2F9E9E-1F48-417C-A25C-69985F977584}" type="slidenum">
              <a:rPr lang="ko-KR" altLang="en-US" smtClean="0"/>
              <a:pPr/>
              <a:t>20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381096342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711200" y="744538"/>
            <a:ext cx="5375275" cy="3722687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2F9E9E-1F48-417C-A25C-69985F977584}" type="slidenum">
              <a:rPr lang="ko-KR" altLang="en-US" smtClean="0"/>
              <a:pPr/>
              <a:t>21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381096342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711200" y="744538"/>
            <a:ext cx="5375275" cy="3722687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2F9E9E-1F48-417C-A25C-69985F977584}" type="slidenum">
              <a:rPr lang="ko-KR" altLang="en-US" smtClean="0"/>
              <a:pPr/>
              <a:t>23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381096342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711200" y="744538"/>
            <a:ext cx="5375275" cy="3722687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2F9E9E-1F48-417C-A25C-69985F977584}" type="slidenum">
              <a:rPr lang="ko-KR" altLang="en-US" smtClean="0"/>
              <a:pPr/>
              <a:t>27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381096342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711200" y="744538"/>
            <a:ext cx="5375275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6499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endParaRPr lang="ko-KR" altLang="en-US" dirty="0" smtClean="0"/>
          </a:p>
        </p:txBody>
      </p:sp>
      <p:sp>
        <p:nvSpPr>
          <p:cNvPr id="46084" name="슬라이드 번호 개체 틀 3"/>
          <p:cNvSpPr txBox="1">
            <a:spLocks noGrp="1"/>
          </p:cNvSpPr>
          <p:nvPr/>
        </p:nvSpPr>
        <p:spPr bwMode="auto">
          <a:xfrm>
            <a:off x="3850535" y="9429427"/>
            <a:ext cx="2945553" cy="495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8172" tIns="44086" rIns="88172" bIns="44086" anchor="b"/>
          <a:lstStyle/>
          <a:p>
            <a:pPr algn="r" defTabSz="923431"/>
            <a:fld id="{60E1B97B-AE41-496D-AC6C-5192124BCF91}" type="slidenum">
              <a:rPr lang="ko-KR" altLang="en-US" sz="1200" b="1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pPr algn="r" defTabSz="923431"/>
              <a:t>30</a:t>
            </a:fld>
            <a:endParaRPr lang="en-US" altLang="ko-KR" sz="1200" b="1" dirty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711200" y="744538"/>
            <a:ext cx="5375275" cy="3722687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2F9E9E-1F48-417C-A25C-69985F977584}" type="slidenum">
              <a:rPr lang="ko-KR" altLang="en-US" smtClean="0"/>
              <a:pPr/>
              <a:t>32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381096342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711200" y="744538"/>
            <a:ext cx="5375275" cy="3722687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2F9E9E-1F48-417C-A25C-69985F977584}" type="slidenum">
              <a:rPr lang="ko-KR" altLang="en-US" smtClean="0"/>
              <a:pPr/>
              <a:t>33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381096342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711200" y="744538"/>
            <a:ext cx="5375275" cy="3722687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2F9E9E-1F48-417C-A25C-69985F977584}" type="slidenum">
              <a:rPr lang="ko-KR" altLang="en-US" smtClean="0"/>
              <a:pPr/>
              <a:t>34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381096342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711200" y="744538"/>
            <a:ext cx="5375275" cy="3722687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2F9E9E-1F48-417C-A25C-69985F977584}" type="slidenum">
              <a:rPr lang="ko-KR" altLang="en-US" smtClean="0"/>
              <a:pPr/>
              <a:t>36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38109634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42163" y="234631"/>
            <a:ext cx="3076163" cy="338554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0651550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073154" y="319088"/>
            <a:ext cx="7759700" cy="563562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95301" y="1076329"/>
            <a:ext cx="8915400" cy="52482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3962400" y="6477000"/>
            <a:ext cx="2311400" cy="211138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fld id="{3E851D94-07EE-4FAC-A124-60FAF29B914A}" type="slidenum">
              <a:rPr lang="en-US" altLang="ko-KR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pPr>
                <a:defRPr/>
              </a:pPr>
              <a:t>‹#›</a:t>
            </a:fld>
            <a:r>
              <a:rPr lang="en-US" altLang="ko-KR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-</a:t>
            </a:r>
            <a:endParaRPr lang="en-US" altLang="ko-KR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638505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42954" y="2130429"/>
            <a:ext cx="8420100" cy="1470025"/>
          </a:xfrm>
          <a:prstGeom prst="rect">
            <a:avLst/>
          </a:prstGeom>
        </p:spPr>
        <p:txBody>
          <a:bodyPr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85904" y="3886204"/>
            <a:ext cx="69342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ko-KR" altLang="en-US" dirty="0" smtClean="0"/>
              <a:t>마스터 부제목 스타일 편집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35268985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1" y="274638"/>
            <a:ext cx="8915400" cy="1143000"/>
          </a:xfrm>
          <a:prstGeom prst="rect">
            <a:avLst/>
          </a:prstGeom>
        </p:spPr>
        <p:txBody>
          <a:bodyPr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95301" y="1600204"/>
            <a:ext cx="8915400" cy="4525963"/>
          </a:xfrm>
          <a:prstGeom prst="rect">
            <a:avLst/>
          </a:prstGeom>
        </p:spPr>
        <p:txBody>
          <a:bodyPr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40074045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82642" y="4406904"/>
            <a:ext cx="84201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82642" y="2906713"/>
            <a:ext cx="84201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</p:txBody>
      </p:sp>
    </p:spTree>
    <p:extLst>
      <p:ext uri="{BB962C8B-B14F-4D97-AF65-F5344CB8AC3E}">
        <p14:creationId xmlns:p14="http://schemas.microsoft.com/office/powerpoint/2010/main" xmlns="" val="29071931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1" y="274638"/>
            <a:ext cx="8915400" cy="1143000"/>
          </a:xfrm>
          <a:prstGeom prst="rect">
            <a:avLst/>
          </a:prstGeom>
        </p:spPr>
        <p:txBody>
          <a:bodyPr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95300" y="1600204"/>
            <a:ext cx="43815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>
              <a:defRPr sz="2400"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>
              <a:defRPr sz="2000"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>
              <a:defRPr sz="1800"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>
              <a:defRPr sz="1800"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029200" y="1600204"/>
            <a:ext cx="43815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>
              <a:defRPr sz="2400"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>
              <a:defRPr sz="2000"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>
              <a:defRPr sz="1800"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>
              <a:defRPr sz="1800"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23981735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1" y="274638"/>
            <a:ext cx="8915400" cy="1143000"/>
          </a:xfrm>
          <a:prstGeom prst="rect">
            <a:avLst/>
          </a:prstGeom>
        </p:spPr>
        <p:txBody>
          <a:bodyPr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4" y="1535113"/>
            <a:ext cx="437673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95304" y="2174879"/>
            <a:ext cx="4376738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>
              <a:defRPr sz="2000"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>
              <a:defRPr sz="1800"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>
              <a:defRPr sz="1600"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>
              <a:defRPr sz="1600"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032375" y="2174879"/>
            <a:ext cx="4378325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>
              <a:defRPr sz="2000"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>
              <a:defRPr sz="1800"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>
              <a:defRPr sz="1600"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>
              <a:defRPr sz="1600"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4977617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1" y="274638"/>
            <a:ext cx="8915400" cy="1143000"/>
          </a:xfrm>
          <a:prstGeom prst="rect">
            <a:avLst/>
          </a:prstGeom>
        </p:spPr>
        <p:txBody>
          <a:bodyPr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17886661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0663798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3054"/>
            <a:ext cx="3259138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  <a:prstGeom prst="rect">
            <a:avLst/>
          </a:prstGeom>
        </p:spPr>
        <p:txBody>
          <a:bodyPr/>
          <a:lstStyle>
            <a:lvl1pPr>
              <a:defRPr sz="3200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>
              <a:defRPr sz="2800"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>
              <a:defRPr sz="2400"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>
              <a:defRPr sz="2000"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>
              <a:defRPr sz="2000"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95300" y="1435104"/>
            <a:ext cx="3259138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</p:txBody>
      </p:sp>
    </p:spTree>
    <p:extLst>
      <p:ext uri="{BB962C8B-B14F-4D97-AF65-F5344CB8AC3E}">
        <p14:creationId xmlns:p14="http://schemas.microsoft.com/office/powerpoint/2010/main" xmlns="" val="2804595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</p:txBody>
      </p:sp>
    </p:spTree>
    <p:extLst>
      <p:ext uri="{BB962C8B-B14F-4D97-AF65-F5344CB8AC3E}">
        <p14:creationId xmlns:p14="http://schemas.microsoft.com/office/powerpoint/2010/main" xmlns="" val="155304112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1" y="274638"/>
            <a:ext cx="8915400" cy="1143000"/>
          </a:xfrm>
          <a:prstGeom prst="rect">
            <a:avLst/>
          </a:prstGeom>
        </p:spPr>
        <p:txBody>
          <a:bodyPr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95301" y="1600204"/>
            <a:ext cx="8915400" cy="4525963"/>
          </a:xfrm>
          <a:prstGeom prst="rect">
            <a:avLst/>
          </a:prstGeom>
        </p:spPr>
        <p:txBody>
          <a:bodyPr vert="eaVert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77785371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181850" y="274638"/>
            <a:ext cx="2228850" cy="5851525"/>
          </a:xfrm>
          <a:prstGeom prst="rect">
            <a:avLst/>
          </a:prstGeom>
        </p:spPr>
        <p:txBody>
          <a:bodyPr vert="eaVert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95304" y="274638"/>
            <a:ext cx="6534150" cy="5851525"/>
          </a:xfrm>
          <a:prstGeom prst="rect">
            <a:avLst/>
          </a:prstGeom>
        </p:spPr>
        <p:txBody>
          <a:bodyPr vert="eaVert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31411699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gif"/><Relationship Id="rId3" Type="http://schemas.openxmlformats.org/officeDocument/2006/relationships/slideLayout" Target="../slideLayouts/slideLayout3.xml"/><Relationship Id="rId7" Type="http://schemas.openxmlformats.org/officeDocument/2006/relationships/hyperlink" Target="http://www.seoul.go.kr/" TargetMode="Externa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gif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7.xml"/><Relationship Id="rId7" Type="http://schemas.openxmlformats.org/officeDocument/2006/relationships/slideLayout" Target="../slideLayouts/slideLayout1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5.xml"/><Relationship Id="rId5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4.xml"/><Relationship Id="rId4" Type="http://schemas.openxmlformats.org/officeDocument/2006/relationships/slideLayout" Target="../slideLayouts/slideLayout8.xml"/><Relationship Id="rId9" Type="http://schemas.openxmlformats.org/officeDocument/2006/relationships/slideLayout" Target="../slideLayouts/slideLayout13.xml"/><Relationship Id="rId14" Type="http://schemas.openxmlformats.org/officeDocument/2006/relationships/image" Target="../media/image4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직선 연결선 6"/>
          <p:cNvCxnSpPr/>
          <p:nvPr/>
        </p:nvCxnSpPr>
        <p:spPr>
          <a:xfrm>
            <a:off x="479429" y="728663"/>
            <a:ext cx="8932863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텍스트 개체 틀 6"/>
          <p:cNvSpPr txBox="1">
            <a:spLocks/>
          </p:cNvSpPr>
          <p:nvPr/>
        </p:nvSpPr>
        <p:spPr>
          <a:xfrm>
            <a:off x="5995992" y="6543676"/>
            <a:ext cx="3265487" cy="223289"/>
          </a:xfrm>
          <a:prstGeom prst="rect">
            <a:avLst/>
          </a:prstGeom>
        </p:spPr>
        <p:txBody>
          <a:bodyPr lIns="83969" tIns="41985" rIns="83969" bIns="41985">
            <a:spAutoFit/>
          </a:bodyPr>
          <a:lstStyle/>
          <a:p>
            <a:pPr marL="314885" indent="-314885" algn="r" defTabSz="839694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kumimoji="0" lang="ko-KR" alt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서울시 마을공동체사업 좌담회 보고서</a:t>
            </a:r>
            <a:endParaRPr kumimoji="0" lang="ko-KR" altLang="en-US" sz="900" dirty="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0" name="타원 9"/>
          <p:cNvSpPr/>
          <p:nvPr/>
        </p:nvSpPr>
        <p:spPr>
          <a:xfrm>
            <a:off x="9244017" y="6565904"/>
            <a:ext cx="185737" cy="180975"/>
          </a:xfrm>
          <a:prstGeom prst="ellipse">
            <a:avLst/>
          </a:prstGeom>
          <a:solidFill>
            <a:srgbClr val="C0C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3969" tIns="41985" rIns="83969" bIns="41985" anchor="ctr"/>
          <a:lstStyle/>
          <a:p>
            <a:pPr algn="ctr" defTabSz="957838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12" name="슬라이드 번호 개체 틀 5"/>
          <p:cNvSpPr txBox="1">
            <a:spLocks/>
          </p:cNvSpPr>
          <p:nvPr/>
        </p:nvSpPr>
        <p:spPr>
          <a:xfrm>
            <a:off x="9282356" y="6600828"/>
            <a:ext cx="113814" cy="10772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>
            <a:lvl1pPr algn="r">
              <a:defRPr sz="1000">
                <a:solidFill>
                  <a:srgbClr val="4D4D4D"/>
                </a:solidFill>
              </a:defRPr>
            </a:lvl1pPr>
          </a:lstStyle>
          <a:p>
            <a:pPr algn="ctr" defTabSz="839694" fontAlgn="auto">
              <a:spcBef>
                <a:spcPts val="0"/>
              </a:spcBef>
              <a:spcAft>
                <a:spcPts val="0"/>
              </a:spcAft>
              <a:defRPr/>
            </a:pPr>
            <a:fld id="{068518AD-8A65-456E-8DDD-073E000F3CBD}" type="slidenum">
              <a:rPr kumimoji="0" lang="ko-KR" altLang="en-US" sz="700" smtClean="0">
                <a:solidFill>
                  <a:schemeClr val="bg1"/>
                </a:solidFill>
                <a:latin typeface="Trebuchet MS" pitchFamily="34" charset="0"/>
                <a:ea typeface="맑은 고딕" pitchFamily="50" charset="-127"/>
              </a:rPr>
              <a:pPr algn="ctr" defTabSz="839694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kumimoji="0" lang="ko-KR" altLang="en-US" sz="700" dirty="0">
              <a:solidFill>
                <a:schemeClr val="bg1"/>
              </a:solidFill>
              <a:latin typeface="Trebuchet MS" pitchFamily="34" charset="0"/>
              <a:ea typeface="맑은 고딕" pitchFamily="50" charset="-127"/>
            </a:endParaRPr>
          </a:p>
        </p:txBody>
      </p:sp>
      <p:pic>
        <p:nvPicPr>
          <p:cNvPr id="11" name="_x201008608" descr="EMB00001bc81ae6"/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4592" y="6392415"/>
            <a:ext cx="622208" cy="411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서울특별시">
            <a:hlinkClick r:id="rId7"/>
          </p:cNvPr>
          <p:cNvPicPr>
            <a:picLocks noChangeAspect="1" noChangeArrowheads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092460" y="320936"/>
            <a:ext cx="1303953" cy="3386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83" r:id="rId3"/>
    <p:sldLayoutId id="2147483684" r:id="rId4"/>
  </p:sldLayoutIdLst>
  <p:timing>
    <p:tnLst>
      <p:par>
        <p:cTn id="1" dur="indefinite" restart="never" nodeType="tmRoot"/>
      </p:par>
    </p:tnLst>
  </p:timing>
  <p:txStyles>
    <p:titleStyle>
      <a:lvl1pPr algn="ctr" rtl="0" fontAlgn="base" latinLnBrk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2pPr>
      <a:lvl3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3pPr>
      <a:lvl4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4pPr>
      <a:lvl5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9pPr>
    </p:titleStyle>
    <p:bodyStyle>
      <a:lvl1pPr marL="342900" indent="-342900" algn="l" rtl="0" fontAlgn="base" latinLnBrk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 latinLnBrk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 latinLnBrk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 latinLnBrk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 latinLnBrk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8322" name="Picture 2" descr="그림3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" y="4"/>
            <a:ext cx="9906000" cy="6856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848328" name="Picture 8" descr="PI LOGO"/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950325" y="6610354"/>
            <a:ext cx="946150" cy="238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848329" name="Text Box 9"/>
          <p:cNvSpPr txBox="1">
            <a:spLocks noChangeArrowheads="1"/>
          </p:cNvSpPr>
          <p:nvPr userDrawn="1"/>
        </p:nvSpPr>
        <p:spPr bwMode="auto">
          <a:xfrm>
            <a:off x="4624505" y="6646120"/>
            <a:ext cx="633186" cy="153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549FC0"/>
                </a:solidFill>
              </a14:hiddenFill>
            </a:ext>
            <a:ext uri="{91240B29-F687-4F45-9708-019B960494DF}">
              <a14:hiddenLine xmlns:a14="http://schemas.microsoft.com/office/drawing/2010/main" xmlns="" w="28575" algn="ctr">
                <a:solidFill>
                  <a:srgbClr val="99CC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lang="en-US" altLang="ko-KR" sz="1000" b="1" i="1" dirty="0" smtClean="0">
                <a:solidFill>
                  <a:srgbClr val="000000"/>
                </a:solidFill>
                <a:latin typeface="Tahoma" pitchFamily="34" charset="0"/>
                <a:ea typeface="맑은 고딕" panose="020B0503020000020004" pitchFamily="50" charset="-127"/>
              </a:rPr>
              <a:t>- </a:t>
            </a:r>
            <a:fld id="{DFCFFD54-9B63-4670-8E03-104E382CED4F}" type="slidenum">
              <a:rPr lang="en-US" altLang="ko-KR" sz="1000" b="1" i="1" smtClean="0">
                <a:solidFill>
                  <a:srgbClr val="000000"/>
                </a:solidFill>
                <a:latin typeface="Tahoma" pitchFamily="34" charset="0"/>
                <a:ea typeface="맑은 고딕" panose="020B0503020000020004" pitchFamily="50" charset="-127"/>
              </a:rPr>
              <a:pPr algn="ctr"/>
              <a:t>‹#›</a:t>
            </a:fld>
            <a:r>
              <a:rPr lang="en-US" altLang="ko-KR" sz="1000" b="1" i="1" dirty="0" smtClean="0">
                <a:solidFill>
                  <a:srgbClr val="000000"/>
                </a:solidFill>
                <a:latin typeface="Tahoma" pitchFamily="34" charset="0"/>
                <a:ea typeface="맑은 고딕" panose="020B0503020000020004" pitchFamily="50" charset="-127"/>
              </a:rPr>
              <a:t>/19 -</a:t>
            </a:r>
          </a:p>
        </p:txBody>
      </p:sp>
    </p:spTree>
    <p:extLst>
      <p:ext uri="{BB962C8B-B14F-4D97-AF65-F5344CB8AC3E}">
        <p14:creationId xmlns:p14="http://schemas.microsoft.com/office/powerpoint/2010/main" xmlns="" val="27141592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74" r:id="rId6"/>
    <p:sldLayoutId id="2147483675" r:id="rId7"/>
    <p:sldLayoutId id="2147483676" r:id="rId8"/>
    <p:sldLayoutId id="2147483677" r:id="rId9"/>
    <p:sldLayoutId id="2147483678" r:id="rId10"/>
    <p:sldLayoutId id="2147483679" r:id="rId11"/>
  </p:sldLayoutIdLst>
  <p:txStyles>
    <p:titleStyle>
      <a:lvl1pPr algn="l" rtl="0" fontAlgn="base" latinLnBrk="1">
        <a:spcBef>
          <a:spcPct val="0"/>
        </a:spcBef>
        <a:spcAft>
          <a:spcPct val="0"/>
        </a:spcAft>
        <a:defRPr kumimoji="1" sz="2400" b="1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 latinLnBrk="1">
        <a:spcBef>
          <a:spcPct val="0"/>
        </a:spcBef>
        <a:spcAft>
          <a:spcPct val="0"/>
        </a:spcAft>
        <a:defRPr kumimoji="1" sz="2400" b="1">
          <a:solidFill>
            <a:schemeClr val="tx1"/>
          </a:solidFill>
          <a:latin typeface="굴림" pitchFamily="50" charset="-127"/>
          <a:ea typeface="굴림" pitchFamily="50" charset="-127"/>
        </a:defRPr>
      </a:lvl2pPr>
      <a:lvl3pPr algn="l" rtl="0" fontAlgn="base" latinLnBrk="1">
        <a:spcBef>
          <a:spcPct val="0"/>
        </a:spcBef>
        <a:spcAft>
          <a:spcPct val="0"/>
        </a:spcAft>
        <a:defRPr kumimoji="1" sz="2400" b="1">
          <a:solidFill>
            <a:schemeClr val="tx1"/>
          </a:solidFill>
          <a:latin typeface="굴림" pitchFamily="50" charset="-127"/>
          <a:ea typeface="굴림" pitchFamily="50" charset="-127"/>
        </a:defRPr>
      </a:lvl3pPr>
      <a:lvl4pPr algn="l" rtl="0" fontAlgn="base" latinLnBrk="1">
        <a:spcBef>
          <a:spcPct val="0"/>
        </a:spcBef>
        <a:spcAft>
          <a:spcPct val="0"/>
        </a:spcAft>
        <a:defRPr kumimoji="1" sz="2400" b="1">
          <a:solidFill>
            <a:schemeClr val="tx1"/>
          </a:solidFill>
          <a:latin typeface="굴림" pitchFamily="50" charset="-127"/>
          <a:ea typeface="굴림" pitchFamily="50" charset="-127"/>
        </a:defRPr>
      </a:lvl4pPr>
      <a:lvl5pPr algn="l" rtl="0" fontAlgn="base" latinLnBrk="1">
        <a:spcBef>
          <a:spcPct val="0"/>
        </a:spcBef>
        <a:spcAft>
          <a:spcPct val="0"/>
        </a:spcAft>
        <a:defRPr kumimoji="1" sz="2400" b="1">
          <a:solidFill>
            <a:schemeClr val="tx1"/>
          </a:solidFill>
          <a:latin typeface="굴림" pitchFamily="50" charset="-127"/>
          <a:ea typeface="굴림" pitchFamily="50" charset="-127"/>
        </a:defRPr>
      </a:lvl5pPr>
      <a:lvl6pPr marL="457200" algn="l" rtl="0" fontAlgn="base" latinLnBrk="1">
        <a:spcBef>
          <a:spcPct val="0"/>
        </a:spcBef>
        <a:spcAft>
          <a:spcPct val="0"/>
        </a:spcAft>
        <a:defRPr kumimoji="1" sz="2400" b="1">
          <a:solidFill>
            <a:schemeClr val="tx1"/>
          </a:solidFill>
          <a:latin typeface="굴림" pitchFamily="50" charset="-127"/>
          <a:ea typeface="굴림" pitchFamily="50" charset="-127"/>
        </a:defRPr>
      </a:lvl6pPr>
      <a:lvl7pPr marL="914400" algn="l" rtl="0" fontAlgn="base" latinLnBrk="1">
        <a:spcBef>
          <a:spcPct val="0"/>
        </a:spcBef>
        <a:spcAft>
          <a:spcPct val="0"/>
        </a:spcAft>
        <a:defRPr kumimoji="1" sz="2400" b="1">
          <a:solidFill>
            <a:schemeClr val="tx1"/>
          </a:solidFill>
          <a:latin typeface="굴림" pitchFamily="50" charset="-127"/>
          <a:ea typeface="굴림" pitchFamily="50" charset="-127"/>
        </a:defRPr>
      </a:lvl7pPr>
      <a:lvl8pPr marL="1371600" algn="l" rtl="0" fontAlgn="base" latinLnBrk="1">
        <a:spcBef>
          <a:spcPct val="0"/>
        </a:spcBef>
        <a:spcAft>
          <a:spcPct val="0"/>
        </a:spcAft>
        <a:defRPr kumimoji="1" sz="2400" b="1">
          <a:solidFill>
            <a:schemeClr val="tx1"/>
          </a:solidFill>
          <a:latin typeface="굴림" pitchFamily="50" charset="-127"/>
          <a:ea typeface="굴림" pitchFamily="50" charset="-127"/>
        </a:defRPr>
      </a:lvl8pPr>
      <a:lvl9pPr marL="1828800" algn="l" rtl="0" fontAlgn="base" latinLnBrk="1">
        <a:spcBef>
          <a:spcPct val="0"/>
        </a:spcBef>
        <a:spcAft>
          <a:spcPct val="0"/>
        </a:spcAft>
        <a:defRPr kumimoji="1" sz="2400" b="1">
          <a:solidFill>
            <a:schemeClr val="tx1"/>
          </a:solidFill>
          <a:latin typeface="굴림" pitchFamily="50" charset="-127"/>
          <a:ea typeface="굴림" pitchFamily="50" charset="-127"/>
        </a:defRPr>
      </a:lvl9pPr>
    </p:titleStyle>
    <p:bodyStyle>
      <a:lvl1pPr marL="342900" indent="-342900" algn="l" rtl="0" fontAlgn="base" latinLnBrk="1">
        <a:lnSpc>
          <a:spcPct val="135000"/>
        </a:lnSpc>
        <a:spcBef>
          <a:spcPct val="0"/>
        </a:spcBef>
        <a:spcAft>
          <a:spcPct val="0"/>
        </a:spcAft>
        <a:defRPr kumimoji="1" sz="16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 latinLnBrk="1">
        <a:lnSpc>
          <a:spcPct val="135000"/>
        </a:lnSpc>
        <a:spcBef>
          <a:spcPct val="0"/>
        </a:spcBef>
        <a:spcAft>
          <a:spcPct val="0"/>
        </a:spcAft>
        <a:buChar char="–"/>
        <a:defRPr kumimoji="1" sz="1400">
          <a:solidFill>
            <a:schemeClr val="tx1"/>
          </a:solidFill>
          <a:latin typeface="+mn-lt"/>
          <a:ea typeface="+mn-ea"/>
        </a:defRPr>
      </a:lvl2pPr>
      <a:lvl3pPr marL="1143000" indent="-228600" algn="l" rtl="0" fontAlgn="base" latinLnBrk="1">
        <a:lnSpc>
          <a:spcPct val="135000"/>
        </a:lnSpc>
        <a:spcBef>
          <a:spcPct val="0"/>
        </a:spcBef>
        <a:spcAft>
          <a:spcPct val="0"/>
        </a:spcAft>
        <a:buChar char="•"/>
        <a:defRPr kumimoji="1" sz="1200">
          <a:solidFill>
            <a:schemeClr val="tx1"/>
          </a:solidFill>
          <a:latin typeface="+mn-lt"/>
          <a:ea typeface="+mn-ea"/>
        </a:defRPr>
      </a:lvl3pPr>
      <a:lvl4pPr marL="1600200" indent="-228600" algn="l" rtl="0" fontAlgn="base" latinLnBrk="1">
        <a:lnSpc>
          <a:spcPct val="135000"/>
        </a:lnSpc>
        <a:spcBef>
          <a:spcPct val="0"/>
        </a:spcBef>
        <a:spcAft>
          <a:spcPct val="0"/>
        </a:spcAft>
        <a:buChar char="–"/>
        <a:defRPr kumimoji="1" sz="1200">
          <a:solidFill>
            <a:schemeClr val="tx1"/>
          </a:solidFill>
          <a:latin typeface="+mn-lt"/>
          <a:ea typeface="+mn-ea"/>
        </a:defRPr>
      </a:lvl4pPr>
      <a:lvl5pPr marL="2057400" indent="-228600" algn="l" rtl="0" fontAlgn="base" latinLnBrk="1">
        <a:lnSpc>
          <a:spcPct val="135000"/>
        </a:lnSpc>
        <a:spcBef>
          <a:spcPct val="0"/>
        </a:spcBef>
        <a:spcAft>
          <a:spcPct val="0"/>
        </a:spcAft>
        <a:buChar char="»"/>
        <a:defRPr kumimoji="1" sz="12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 latinLnBrk="1">
        <a:lnSpc>
          <a:spcPct val="135000"/>
        </a:lnSpc>
        <a:spcBef>
          <a:spcPct val="0"/>
        </a:spcBef>
        <a:spcAft>
          <a:spcPct val="0"/>
        </a:spcAft>
        <a:buChar char="»"/>
        <a:defRPr kumimoji="1" sz="12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 latinLnBrk="1">
        <a:lnSpc>
          <a:spcPct val="135000"/>
        </a:lnSpc>
        <a:spcBef>
          <a:spcPct val="0"/>
        </a:spcBef>
        <a:spcAft>
          <a:spcPct val="0"/>
        </a:spcAft>
        <a:buChar char="»"/>
        <a:defRPr kumimoji="1" sz="12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 latinLnBrk="1">
        <a:lnSpc>
          <a:spcPct val="135000"/>
        </a:lnSpc>
        <a:spcBef>
          <a:spcPct val="0"/>
        </a:spcBef>
        <a:spcAft>
          <a:spcPct val="0"/>
        </a:spcAft>
        <a:buChar char="»"/>
        <a:defRPr kumimoji="1" sz="12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 latinLnBrk="1">
        <a:lnSpc>
          <a:spcPct val="135000"/>
        </a:lnSpc>
        <a:spcBef>
          <a:spcPct val="0"/>
        </a:spcBef>
        <a:spcAft>
          <a:spcPct val="0"/>
        </a:spcAft>
        <a:buChar char="»"/>
        <a:defRPr kumimoji="1" sz="12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5.png"/><Relationship Id="rId7" Type="http://schemas.openxmlformats.org/officeDocument/2006/relationships/image" Target="../media/image2.gif"/><Relationship Id="rId12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www.seoul.go.kr/" TargetMode="External"/><Relationship Id="rId11" Type="http://schemas.openxmlformats.org/officeDocument/2006/relationships/image" Target="../media/image10.png"/><Relationship Id="rId5" Type="http://schemas.openxmlformats.org/officeDocument/2006/relationships/image" Target="../media/image1.gif"/><Relationship Id="rId10" Type="http://schemas.openxmlformats.org/officeDocument/2006/relationships/image" Target="../media/image9.png"/><Relationship Id="rId4" Type="http://schemas.openxmlformats.org/officeDocument/2006/relationships/image" Target="../media/image6.jpe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6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6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6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6.gi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6.gi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6.gi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6.gi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6.gi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4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6.gi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6.gi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gi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3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6.gi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5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24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Picture 2"/>
          <p:cNvPicPr>
            <a:picLocks noChangeAspect="1" noChangeArrowheads="1"/>
          </p:cNvPicPr>
          <p:nvPr/>
        </p:nvPicPr>
        <p:blipFill>
          <a:blip r:embed="rId3" cstate="print"/>
          <a:srcRect l="44696" t="16856" r="45110" b="73108"/>
          <a:stretch>
            <a:fillRect/>
          </a:stretch>
        </p:blipFill>
        <p:spPr bwMode="auto">
          <a:xfrm>
            <a:off x="2028912" y="926073"/>
            <a:ext cx="376237" cy="207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70" name="Picture 18" descr="C:\Documents and Settings\hong\바탕 화면\소스\confidential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978779" y="960438"/>
            <a:ext cx="1298575" cy="182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6" name="직사각형 16"/>
          <p:cNvSpPr>
            <a:spLocks noChangeArrowheads="1"/>
          </p:cNvSpPr>
          <p:nvPr/>
        </p:nvSpPr>
        <p:spPr bwMode="auto">
          <a:xfrm>
            <a:off x="5139276" y="3470561"/>
            <a:ext cx="1023037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358775" indent="-358775" algn="ctr">
              <a:buFont typeface="Arial" charset="0"/>
              <a:buNone/>
            </a:pPr>
            <a:r>
              <a:rPr kumimoji="0" lang="en-US" altLang="ko-KR" sz="1600" b="1" dirty="0" smtClean="0">
                <a:solidFill>
                  <a:schemeClr val="bg1">
                    <a:lumMod val="50000"/>
                  </a:schemeClr>
                </a:solidFill>
                <a:latin typeface="맑은 고딕" pitchFamily="50" charset="-127"/>
                <a:ea typeface="산돌고딕B"/>
              </a:rPr>
              <a:t>2014. 12</a:t>
            </a:r>
            <a:endParaRPr kumimoji="0" lang="ko-KR" altLang="en-US" sz="1600" b="1" dirty="0">
              <a:solidFill>
                <a:schemeClr val="bg1">
                  <a:lumMod val="50000"/>
                </a:schemeClr>
              </a:solidFill>
              <a:latin typeface="맑은 고딕" pitchFamily="50" charset="-127"/>
              <a:ea typeface="산돌고딕B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006449" y="1964821"/>
            <a:ext cx="6123455" cy="605017"/>
          </a:xfrm>
          <a:prstGeom prst="rect">
            <a:avLst/>
          </a:prstGeom>
          <a:noFill/>
        </p:spPr>
        <p:txBody>
          <a:bodyPr wrap="none" rtlCol="0">
            <a:prstTxWarp prst="textPlain">
              <a:avLst/>
            </a:prstTxWarp>
            <a:spAutoFit/>
          </a:bodyPr>
          <a:lstStyle/>
          <a:p>
            <a:r>
              <a:rPr kumimoji="0" lang="en-US" altLang="ko-KR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D아트체" pitchFamily="18" charset="-127"/>
                <a:ea typeface="MD아트체" pitchFamily="18" charset="-127"/>
              </a:rPr>
              <a:t>『 </a:t>
            </a:r>
            <a:r>
              <a:rPr kumimoji="0" lang="ko-KR" altLang="en-US" sz="3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MD아트체" pitchFamily="18" charset="-127"/>
                <a:ea typeface="MD아트체" pitchFamily="18" charset="-127"/>
              </a:rPr>
              <a:t>서울시 마을공동체사업 좌담회</a:t>
            </a:r>
            <a:r>
              <a:rPr kumimoji="0" lang="en-US" altLang="ko-KR" sz="4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MD아트체" pitchFamily="18" charset="-127"/>
                <a:ea typeface="MD아트체" pitchFamily="18" charset="-127"/>
              </a:rPr>
              <a:t>』 </a:t>
            </a:r>
            <a:r>
              <a:rPr kumimoji="0" lang="ko-KR" altLang="en-US" sz="4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MD아트체" pitchFamily="18" charset="-127"/>
                <a:ea typeface="MD아트체" pitchFamily="18" charset="-127"/>
              </a:rPr>
              <a:t>보고서</a:t>
            </a:r>
            <a:endParaRPr lang="ko-KR" altLang="en-US" sz="3600" b="1" dirty="0">
              <a:solidFill>
                <a:schemeClr val="tx1">
                  <a:lumMod val="95000"/>
                  <a:lumOff val="5000"/>
                </a:schemeClr>
              </a:solidFill>
              <a:latin typeface="MD아트체" pitchFamily="18" charset="-127"/>
              <a:ea typeface="MD아트체" pitchFamily="18" charset="-127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3" y="43938"/>
            <a:ext cx="184731" cy="36933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3" y="43938"/>
            <a:ext cx="184731" cy="36933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215045" name="_x201008608" descr="EMB00001bc81ae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80077" y="4648051"/>
            <a:ext cx="1460884" cy="10368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서울특별시">
            <a:hlinkClick r:id="rId6"/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0354" y="820468"/>
            <a:ext cx="1303953" cy="3386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38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744387">
            <a:off x="630406" y="2479642"/>
            <a:ext cx="1987368" cy="7996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2" name="Picture 32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9388" y="1295928"/>
            <a:ext cx="2287624" cy="978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" name="Picture 30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0552324">
            <a:off x="1530318" y="3569577"/>
            <a:ext cx="1271610" cy="8956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" name="Picture 4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3096" y="4456630"/>
            <a:ext cx="2177236" cy="698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" name="Picture 5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1284640">
            <a:off x="398898" y="3381814"/>
            <a:ext cx="1347968" cy="4184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" name="Picture 2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9391" y="5399289"/>
            <a:ext cx="2061087" cy="571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4274165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914402" y="1498922"/>
            <a:ext cx="2563522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ko-KR" sz="3200" dirty="0">
                <a:solidFill>
                  <a:schemeClr val="accent1">
                    <a:lumMod val="75000"/>
                  </a:schemeClr>
                </a:solidFill>
                <a:latin typeface="HY울릉도B" pitchFamily="18" charset="-127"/>
                <a:ea typeface="HY울릉도B" pitchFamily="18" charset="-127"/>
              </a:rPr>
              <a:t>CONTENTS</a:t>
            </a:r>
            <a:endParaRPr lang="ko-KR" altLang="en-US" sz="3200" dirty="0">
              <a:solidFill>
                <a:schemeClr val="accent1">
                  <a:lumMod val="75000"/>
                </a:schemeClr>
              </a:solidFill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038600" y="1623060"/>
            <a:ext cx="2693894" cy="37471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00"/>
              </a:lnSpc>
            </a:pPr>
            <a:r>
              <a:rPr lang="ko-KR" altLang="en-US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제</a:t>
            </a:r>
            <a:r>
              <a:rPr lang="en-US" altLang="ko-KR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1</a:t>
            </a:r>
            <a:r>
              <a:rPr lang="ko-KR" altLang="en-US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장 조사 개요 </a:t>
            </a:r>
            <a:r>
              <a:rPr lang="en-US" altLang="ko-KR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/>
            </a:r>
            <a:br>
              <a:rPr lang="en-US" altLang="ko-KR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1. </a:t>
            </a:r>
            <a:r>
              <a:rPr lang="ko-KR" altLang="en-US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조사배경 및 목적</a:t>
            </a:r>
            <a:endParaRPr lang="en-US" altLang="ko-KR" sz="12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ts val="1500"/>
              </a:lnSpc>
            </a:pPr>
            <a:r>
              <a:rPr lang="en-US" altLang="ko-KR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2. </a:t>
            </a:r>
            <a:r>
              <a:rPr lang="ko-KR" altLang="en-US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조사 설계</a:t>
            </a:r>
            <a:r>
              <a:rPr lang="en-US" altLang="ko-KR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/>
            </a:r>
            <a:br>
              <a:rPr lang="en-US" altLang="ko-KR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3. </a:t>
            </a:r>
            <a:r>
              <a:rPr lang="ko-KR" altLang="en-US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참석자 프로파일</a:t>
            </a:r>
            <a:r>
              <a:rPr lang="en-US" altLang="ko-KR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/>
            </a:r>
            <a:br>
              <a:rPr lang="en-US" altLang="ko-KR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endParaRPr lang="en-US" altLang="ko-KR" sz="12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ts val="1500"/>
              </a:lnSpc>
            </a:pPr>
            <a:r>
              <a:rPr lang="ko-KR" altLang="en-US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제</a:t>
            </a:r>
            <a:r>
              <a:rPr lang="en-US" altLang="ko-KR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2</a:t>
            </a:r>
            <a:r>
              <a:rPr lang="ko-KR" altLang="en-US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장 발견 사항</a:t>
            </a:r>
            <a:r>
              <a:rPr lang="en-US" altLang="ko-KR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/>
            </a:r>
            <a:br>
              <a:rPr lang="en-US" altLang="ko-KR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1. </a:t>
            </a:r>
            <a:r>
              <a:rPr lang="ko-KR" altLang="en-US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마을의 이미지</a:t>
            </a:r>
            <a:r>
              <a:rPr lang="en-US" altLang="ko-KR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/>
            </a:r>
            <a:br>
              <a:rPr lang="en-US" altLang="ko-KR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2. </a:t>
            </a:r>
            <a:r>
              <a:rPr lang="ko-KR" altLang="en-US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마을 개념의 변화</a:t>
            </a:r>
            <a:endParaRPr lang="en-US" altLang="ko-KR" sz="12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ts val="1500"/>
              </a:lnSpc>
            </a:pPr>
            <a:r>
              <a:rPr lang="en-US" altLang="ko-KR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3. </a:t>
            </a:r>
            <a:r>
              <a:rPr lang="ko-KR" altLang="en-US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마을의 삶</a:t>
            </a:r>
            <a:r>
              <a:rPr lang="en-US" altLang="ko-KR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생활</a:t>
            </a:r>
            <a:r>
              <a:rPr lang="en-US" altLang="ko-KR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활동</a:t>
            </a:r>
            <a:endParaRPr lang="en-US" altLang="ko-KR" sz="12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ts val="1500"/>
              </a:lnSpc>
            </a:pPr>
            <a:r>
              <a:rPr lang="en-US" altLang="ko-KR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4. </a:t>
            </a:r>
            <a:r>
              <a:rPr lang="ko-KR" altLang="en-US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마을 네트워크</a:t>
            </a:r>
            <a:endParaRPr lang="en-US" altLang="ko-KR" sz="12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ts val="1500"/>
              </a:lnSpc>
            </a:pPr>
            <a:r>
              <a:rPr lang="en-US" altLang="ko-KR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5. </a:t>
            </a:r>
            <a:r>
              <a:rPr lang="ko-KR" altLang="en-US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자신의 마을에 대한 인식</a:t>
            </a:r>
            <a:endParaRPr lang="en-US" altLang="ko-KR" sz="12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ts val="1500"/>
              </a:lnSpc>
            </a:pPr>
            <a:r>
              <a:rPr lang="en-US" altLang="ko-KR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6. </a:t>
            </a:r>
            <a:r>
              <a:rPr lang="ko-KR" altLang="en-US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애로사항 공유 및 해결방안</a:t>
            </a:r>
            <a:endParaRPr lang="en-US" altLang="ko-KR" sz="12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ts val="1500"/>
              </a:lnSpc>
            </a:pPr>
            <a:r>
              <a:rPr lang="en-US" altLang="ko-KR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7. </a:t>
            </a:r>
            <a:r>
              <a:rPr lang="ko-KR" altLang="en-US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서울시 마을공동체사업 인식</a:t>
            </a:r>
            <a:endParaRPr lang="en-US" altLang="ko-KR" sz="12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ts val="1500"/>
              </a:lnSpc>
            </a:pPr>
            <a:r>
              <a:rPr lang="en-US" altLang="ko-KR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8. </a:t>
            </a:r>
            <a:r>
              <a:rPr lang="ko-KR" altLang="en-US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서울시 사업 평가</a:t>
            </a:r>
            <a:endParaRPr lang="en-US" altLang="ko-KR" sz="12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ts val="1500"/>
              </a:lnSpc>
            </a:pPr>
            <a:r>
              <a:rPr lang="en-US" altLang="ko-KR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9. </a:t>
            </a:r>
            <a:r>
              <a:rPr lang="ko-KR" altLang="en-US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마을공동체를 위한 추진 요망사업</a:t>
            </a:r>
            <a:endParaRPr lang="en-US" altLang="ko-KR" sz="12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ts val="1500"/>
              </a:lnSpc>
            </a:pPr>
            <a:r>
              <a:rPr lang="en-US" altLang="ko-KR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10. </a:t>
            </a:r>
            <a:r>
              <a:rPr lang="ko-KR" altLang="en-US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정보취득 경로</a:t>
            </a:r>
            <a:endParaRPr lang="en-US" altLang="ko-KR" sz="12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ts val="1500"/>
              </a:lnSpc>
            </a:pPr>
            <a:r>
              <a:rPr lang="en-US" altLang="ko-KR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11. </a:t>
            </a:r>
            <a:r>
              <a:rPr lang="ko-KR" altLang="en-US" sz="120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통반장의</a:t>
            </a:r>
            <a:r>
              <a:rPr lang="ko-KR" altLang="en-US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역할</a:t>
            </a:r>
            <a:endParaRPr lang="en-US" altLang="ko-KR" sz="12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ts val="1500"/>
              </a:lnSpc>
            </a:pPr>
            <a:endParaRPr lang="en-US" altLang="ko-KR" sz="12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ts val="1500"/>
              </a:lnSpc>
            </a:pPr>
            <a:r>
              <a:rPr lang="ko-KR" altLang="en-US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제</a:t>
            </a:r>
            <a:r>
              <a:rPr lang="en-US" altLang="ko-KR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3</a:t>
            </a:r>
            <a:r>
              <a:rPr lang="ko-KR" altLang="en-US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장 요약 및 결론</a:t>
            </a:r>
            <a:endParaRPr lang="en-US" altLang="ko-KR" sz="16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921624" y="1623059"/>
            <a:ext cx="3765176" cy="37471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1500"/>
              </a:lnSpc>
            </a:pPr>
            <a:r>
              <a:rPr lang="en-US" altLang="ko-KR" sz="1600" dirty="0" smtClean="0">
                <a:latin typeface="맑은 고딕"/>
                <a:ea typeface="맑은 고딕"/>
              </a:rPr>
              <a:t>∙∙∙∙∙∙∙∙∙∙∙∙∙∙∙∙∙∙∙∙∙∙∙∙∙∙∙∙∙∙∙∙∙∙∙∙∙∙∙∙∙∙∙ 2</a:t>
            </a:r>
            <a:r>
              <a:rPr lang="en-US" altLang="ko-KR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/>
            </a:r>
            <a:br>
              <a:rPr lang="en-US" altLang="ko-KR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1200" dirty="0" smtClean="0">
                <a:latin typeface="맑은 고딕"/>
                <a:ea typeface="맑은 고딕"/>
              </a:rPr>
              <a:t>∙∙∙∙∙∙∙∙∙∙∙∙∙∙∙∙∙∙∙∙∙∙∙∙∙∙∙∙∙∙∙∙∙∙∙∙∙∙∙∙∙∙∙∙∙∙∙∙∙∙∙∙∙∙∙∙∙∙∙∙∙ 3</a:t>
            </a:r>
            <a:r>
              <a:rPr lang="en-US" altLang="ko-KR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/>
            </a:r>
            <a:br>
              <a:rPr lang="en-US" altLang="ko-KR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1200" dirty="0" smtClean="0">
                <a:latin typeface="맑은 고딕"/>
                <a:ea typeface="맑은 고딕"/>
              </a:rPr>
              <a:t>∙∙∙∙∙∙∙∙∙∙∙∙∙∙∙∙∙∙∙∙∙∙∙∙∙∙∙∙∙∙∙∙∙∙∙∙∙∙∙∙∙∙∙∙∙∙∙∙∙∙∙∙∙∙∙∙∙∙∙∙∙∙∙∙∙∙∙∙∙∙∙∙ 4</a:t>
            </a:r>
            <a:r>
              <a:rPr lang="en-US" altLang="ko-KR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/>
            </a:r>
            <a:br>
              <a:rPr lang="en-US" altLang="ko-KR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1200" dirty="0" smtClean="0">
                <a:latin typeface="맑은 고딕"/>
                <a:ea typeface="맑은 고딕"/>
              </a:rPr>
              <a:t>∙∙∙∙∙</a:t>
            </a:r>
            <a:r>
              <a:rPr lang="en-US" altLang="ko-KR" sz="1200" dirty="0">
                <a:latin typeface="맑은 고딕"/>
                <a:ea typeface="맑은 고딕"/>
              </a:rPr>
              <a:t>∙</a:t>
            </a:r>
            <a:r>
              <a:rPr lang="en-US" altLang="ko-KR" sz="1200" dirty="0" smtClean="0">
                <a:latin typeface="맑은 고딕"/>
                <a:ea typeface="맑은 고딕"/>
              </a:rPr>
              <a:t>∙∙∙∙∙∙∙∙∙∙∙∙∙∙∙∙∙∙∙∙∙∙∙∙∙∙∙∙∙∙∙∙∙∙∙∙∙∙∙∙∙∙∙∙∙∙∙∙∙∙∙∙∙∙∙∙ 5</a:t>
            </a:r>
            <a:endParaRPr lang="en-US" altLang="ko-KR" sz="12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r">
              <a:lnSpc>
                <a:spcPts val="1500"/>
              </a:lnSpc>
            </a:pPr>
            <a:endParaRPr lang="en-US" altLang="ko-KR" sz="12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r">
              <a:lnSpc>
                <a:spcPts val="1500"/>
              </a:lnSpc>
            </a:pPr>
            <a:r>
              <a:rPr lang="en-US" altLang="ko-KR" sz="1600" dirty="0" smtClean="0">
                <a:latin typeface="맑은 고딕"/>
                <a:ea typeface="맑은 고딕"/>
              </a:rPr>
              <a:t>∙∙∙∙∙∙∙∙∙∙∙∙∙∙∙∙∙∙</a:t>
            </a:r>
            <a:r>
              <a:rPr lang="en-US" altLang="ko-KR" sz="1600" dirty="0">
                <a:latin typeface="맑은 고딕"/>
                <a:ea typeface="맑은 고딕"/>
              </a:rPr>
              <a:t>∙</a:t>
            </a:r>
            <a:r>
              <a:rPr lang="en-US" altLang="ko-KR" sz="1600" dirty="0" smtClean="0">
                <a:latin typeface="맑은 고딕"/>
                <a:ea typeface="맑은 고딕"/>
              </a:rPr>
              <a:t>∙∙∙∙∙∙∙∙∙∙∙∙∙∙∙∙∙∙∙∙∙∙∙∙ 7</a:t>
            </a:r>
            <a:endParaRPr lang="en-US" altLang="ko-KR" sz="16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r">
              <a:lnSpc>
                <a:spcPts val="1500"/>
              </a:lnSpc>
            </a:pPr>
            <a:r>
              <a:rPr lang="en-US" altLang="ko-KR" sz="1200" dirty="0" smtClean="0">
                <a:latin typeface="맑은 고딕"/>
                <a:ea typeface="맑은 고딕"/>
              </a:rPr>
              <a:t>∙∙∙∙∙∙∙∙∙∙∙∙∙∙∙∙∙∙∙∙∙∙∙∙∙∙∙∙∙∙∙∙</a:t>
            </a:r>
            <a:r>
              <a:rPr lang="en-US" altLang="ko-KR" sz="1200" dirty="0">
                <a:latin typeface="맑은 고딕"/>
                <a:ea typeface="맑은 고딕"/>
              </a:rPr>
              <a:t>∙</a:t>
            </a:r>
            <a:r>
              <a:rPr lang="en-US" altLang="ko-KR" sz="1200" dirty="0" smtClean="0">
                <a:latin typeface="맑은 고딕"/>
                <a:ea typeface="맑은 고딕"/>
              </a:rPr>
              <a:t>∙∙∙∙∙∙∙∙∙∙∙∙∙∙∙∙∙∙∙∙∙∙∙∙∙∙∙∙∙∙∙∙∙ 8</a:t>
            </a:r>
            <a:r>
              <a:rPr lang="en-US" altLang="ko-KR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/>
            </a:r>
            <a:br>
              <a:rPr lang="en-US" altLang="ko-KR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1200" dirty="0" smtClean="0">
                <a:latin typeface="맑은 고딕"/>
                <a:ea typeface="맑은 고딕"/>
              </a:rPr>
              <a:t>∙∙∙∙∙∙∙∙∙∙∙∙∙∙∙∙∙∙∙∙∙∙∙∙∙∙∙∙∙∙∙∙∙∙∙∙∙∙∙∙∙∙∙∙∙∙∙∙∙∙∙∙∙∙∙∙∙∙∙∙12</a:t>
            </a:r>
            <a:endParaRPr lang="en-US" altLang="ko-KR" sz="12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r">
              <a:lnSpc>
                <a:spcPts val="1500"/>
              </a:lnSpc>
            </a:pPr>
            <a:r>
              <a:rPr lang="en-US" altLang="ko-KR" sz="1200" dirty="0" smtClean="0">
                <a:latin typeface="맑은 고딕"/>
                <a:ea typeface="맑은 고딕"/>
              </a:rPr>
              <a:t>∙∙∙∙∙∙∙∙∙∙∙∙∙∙∙∙∙∙∙∙∙∙∙∙∙∙∙∙∙∙∙∙∙∙∙∙∙∙∙∙∙∙∙∙∙∙∙∙∙∙∙∙∙∙∙∙13</a:t>
            </a:r>
          </a:p>
          <a:p>
            <a:pPr algn="r">
              <a:lnSpc>
                <a:spcPts val="1500"/>
              </a:lnSpc>
            </a:pPr>
            <a:r>
              <a:rPr lang="en-US" altLang="ko-KR" sz="1200" dirty="0" smtClean="0">
                <a:latin typeface="맑은 고딕"/>
                <a:ea typeface="맑은 고딕"/>
              </a:rPr>
              <a:t>∙∙∙∙∙∙∙∙∙∙∙∙∙∙∙∙∙∙∙∙∙∙∙∙∙∙∙∙∙∙∙∙∙∙∙∙∙∙∙∙∙∙∙∙∙∙∙∙∙∙∙∙∙∙∙∙∙∙∙∙∙∙∙∙∙∙18</a:t>
            </a:r>
            <a:endParaRPr lang="en-US" altLang="ko-KR" sz="1200" dirty="0">
              <a:latin typeface="맑은 고딕"/>
              <a:ea typeface="맑은 고딕"/>
            </a:endParaRPr>
          </a:p>
          <a:p>
            <a:pPr algn="r">
              <a:lnSpc>
                <a:spcPts val="1500"/>
              </a:lnSpc>
            </a:pPr>
            <a:r>
              <a:rPr lang="en-US" altLang="ko-KR" sz="1200" dirty="0" smtClean="0">
                <a:latin typeface="맑은 고딕"/>
                <a:ea typeface="맑은 고딕"/>
              </a:rPr>
              <a:t>∙∙∙∙∙∙∙∙∙∙∙∙∙∙∙∙∙∙∙∙∙∙∙∙∙∙∙∙∙∙∙∙∙∙∙∙∙∙∙∙∙∙∙∙∙∙∙∙∙ 19</a:t>
            </a:r>
            <a:r>
              <a:rPr lang="en-US" altLang="ko-KR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/>
            </a:r>
            <a:br>
              <a:rPr lang="en-US" altLang="ko-KR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1200" dirty="0" smtClean="0">
                <a:latin typeface="맑은 고딕"/>
                <a:ea typeface="맑은 고딕"/>
              </a:rPr>
              <a:t>∙∙∙∙∙∙∙∙∙∙∙∙∙∙∙∙∙∙∙∙∙∙∙∙∙∙∙∙∙∙∙∙∙∙∙∙∙∙∙∙∙∙∙∙∙∙ 23</a:t>
            </a:r>
            <a:r>
              <a:rPr lang="en-US" altLang="ko-KR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/>
            </a:r>
            <a:br>
              <a:rPr lang="en-US" altLang="ko-KR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1200" dirty="0" smtClean="0">
                <a:latin typeface="맑은 고딕"/>
                <a:ea typeface="맑은 고딕"/>
              </a:rPr>
              <a:t>∙∙∙∙∙∙∙∙∙∙∙∙∙∙∙∙∙∙∙∙∙∙∙∙∙∙∙∙∙∙∙∙∙∙∙∙∙∙∙∙∙∙∙∙ 24</a:t>
            </a:r>
            <a:r>
              <a:rPr lang="en-US" altLang="ko-KR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/>
            </a:r>
            <a:br>
              <a:rPr lang="en-US" altLang="ko-KR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1200" dirty="0" smtClean="0">
                <a:latin typeface="맑은 고딕"/>
                <a:ea typeface="맑은 고딕"/>
              </a:rPr>
              <a:t>∙∙∙∙∙∙∙∙∙∙∙∙∙∙∙∙∙∙∙∙∙∙∙∙∙∙∙∙∙∙∙∙∙∙∙∙∙∙∙∙∙∙∙∙∙∙∙∙∙∙∙∙∙∙∙∙∙∙∙ 26</a:t>
            </a:r>
            <a:endParaRPr lang="en-US" altLang="ko-KR" sz="12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r">
              <a:lnSpc>
                <a:spcPts val="1500"/>
              </a:lnSpc>
            </a:pPr>
            <a:r>
              <a:rPr lang="en-US" altLang="ko-KR" sz="1200" dirty="0" smtClean="0">
                <a:latin typeface="맑은 고딕"/>
                <a:ea typeface="맑은 고딕"/>
              </a:rPr>
              <a:t>∙∙∙∙∙∙∙∙∙∙∙∙∙∙∙∙∙∙∙∙∙∙∙∙∙∙∙∙∙∙∙∙∙∙∙∙ 27</a:t>
            </a:r>
          </a:p>
          <a:p>
            <a:pPr algn="r">
              <a:lnSpc>
                <a:spcPts val="1500"/>
              </a:lnSpc>
            </a:pPr>
            <a:r>
              <a:rPr lang="en-US" altLang="ko-KR" sz="1200" dirty="0" smtClean="0">
                <a:latin typeface="맑은 고딕"/>
                <a:ea typeface="맑은 고딕"/>
              </a:rPr>
              <a:t>∙∙∙∙∙∙∙∙∙∙∙∙∙∙∙∙∙∙∙∙∙∙∙∙∙∙∙∙∙∙∙∙∙∙∙∙∙∙∙∙∙∙∙∙∙∙∙∙∙∙∙∙∙∙∙∙∙∙∙∙∙∙∙ 28</a:t>
            </a:r>
          </a:p>
          <a:p>
            <a:pPr algn="r">
              <a:lnSpc>
                <a:spcPts val="1500"/>
              </a:lnSpc>
            </a:pPr>
            <a:r>
              <a:rPr lang="en-US" altLang="ko-KR" sz="1200" dirty="0" smtClean="0">
                <a:latin typeface="맑은 고딕"/>
                <a:ea typeface="맑은 고딕"/>
              </a:rPr>
              <a:t>∙∙∙∙∙∙∙∙∙∙∙∙∙∙∙∙∙∙∙∙∙∙∙∙∙∙∙∙∙∙∙∙∙∙∙∙∙∙∙∙∙∙∙∙∙∙∙∙∙∙∙∙∙∙∙∙∙∙∙∙∙∙∙ 29</a:t>
            </a:r>
          </a:p>
          <a:p>
            <a:pPr algn="r">
              <a:lnSpc>
                <a:spcPts val="1500"/>
              </a:lnSpc>
            </a:pPr>
            <a:endParaRPr lang="en-US" altLang="ko-KR" sz="1200" dirty="0">
              <a:latin typeface="맑은 고딕"/>
              <a:ea typeface="맑은 고딕"/>
            </a:endParaRPr>
          </a:p>
          <a:p>
            <a:pPr algn="r">
              <a:lnSpc>
                <a:spcPts val="1500"/>
              </a:lnSpc>
            </a:pPr>
            <a:r>
              <a:rPr lang="en-US" altLang="ko-KR" sz="1600" dirty="0" smtClean="0">
                <a:latin typeface="맑은 고딕"/>
                <a:ea typeface="맑은 고딕"/>
              </a:rPr>
              <a:t>∙∙∙∙∙∙∙∙∙∙∙∙∙∙∙∙∙∙∙∙∙∙∙∙∙∙∙∙∙∙∙∙∙∙∙∙ 30</a:t>
            </a:r>
          </a:p>
        </p:txBody>
      </p:sp>
    </p:spTree>
    <p:extLst>
      <p:ext uri="{BB962C8B-B14F-4D97-AF65-F5344CB8AC3E}">
        <p14:creationId xmlns:p14="http://schemas.microsoft.com/office/powerpoint/2010/main" xmlns="" val="3481502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TextBox 38"/>
          <p:cNvSpPr txBox="1">
            <a:spLocks noChangeArrowheads="1"/>
          </p:cNvSpPr>
          <p:nvPr/>
        </p:nvSpPr>
        <p:spPr bwMode="auto">
          <a:xfrm>
            <a:off x="2740388" y="2420942"/>
            <a:ext cx="5381625" cy="503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/>
          <a:lstStyle/>
          <a:p>
            <a:pPr algn="l" eaLnBrk="1" latinLnBrk="1" hangingPunct="1">
              <a:lnSpc>
                <a:spcPts val="2200"/>
              </a:lnSpc>
            </a:pPr>
            <a:r>
              <a:rPr lang="ko-KR" altLang="en-US" sz="2500" b="1" dirty="0" smtClean="0">
                <a:solidFill>
                  <a:srgbClr val="0070C0"/>
                </a:solidFill>
                <a:latin typeface="+mj-ea"/>
                <a:ea typeface="+mj-ea"/>
              </a:rPr>
              <a:t>제</a:t>
            </a:r>
            <a:r>
              <a:rPr lang="en-US" altLang="ko-KR" sz="2500" b="1" dirty="0" smtClean="0">
                <a:solidFill>
                  <a:srgbClr val="0070C0"/>
                </a:solidFill>
                <a:latin typeface="+mj-ea"/>
                <a:ea typeface="+mj-ea"/>
              </a:rPr>
              <a:t>1</a:t>
            </a:r>
            <a:r>
              <a:rPr lang="ko-KR" altLang="en-US" sz="2500" b="1" dirty="0" smtClean="0">
                <a:solidFill>
                  <a:srgbClr val="0070C0"/>
                </a:solidFill>
                <a:latin typeface="+mj-ea"/>
                <a:ea typeface="+mj-ea"/>
              </a:rPr>
              <a:t>장</a:t>
            </a:r>
            <a:r>
              <a:rPr lang="en-US" altLang="ko-KR" sz="2500" b="1" dirty="0" smtClean="0">
                <a:solidFill>
                  <a:srgbClr val="0070C0"/>
                </a:solidFill>
                <a:latin typeface="+mj-ea"/>
                <a:ea typeface="+mj-ea"/>
              </a:rPr>
              <a:t>/ </a:t>
            </a:r>
            <a:r>
              <a:rPr lang="ko-KR" altLang="en-US" sz="2500" b="1" dirty="0" smtClean="0">
                <a:solidFill>
                  <a:srgbClr val="0070C0"/>
                </a:solidFill>
                <a:latin typeface="+mj-ea"/>
                <a:ea typeface="+mj-ea"/>
              </a:rPr>
              <a:t>조사 개요</a:t>
            </a:r>
            <a:r>
              <a:rPr lang="en-US" altLang="ko-KR" sz="2500" b="1" dirty="0" smtClean="0">
                <a:solidFill>
                  <a:srgbClr val="0070C0"/>
                </a:solidFill>
                <a:latin typeface="+mj-ea"/>
                <a:ea typeface="+mj-ea"/>
              </a:rPr>
              <a:t>(Research Outline)</a:t>
            </a:r>
            <a:endParaRPr lang="ko-KR" altLang="en-US" sz="2500" b="1" dirty="0">
              <a:solidFill>
                <a:srgbClr val="0070C0"/>
              </a:solidFill>
              <a:latin typeface="+mj-ea"/>
              <a:ea typeface="+mj-ea"/>
            </a:endParaRPr>
          </a:p>
        </p:txBody>
      </p:sp>
      <p:graphicFrame>
        <p:nvGraphicFramePr>
          <p:cNvPr id="14370" name="Group 3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59160997"/>
              </p:ext>
            </p:extLst>
          </p:nvPr>
        </p:nvGraphicFramePr>
        <p:xfrm>
          <a:off x="3027723" y="2924179"/>
          <a:ext cx="3744912" cy="1727200"/>
        </p:xfrm>
        <a:graphic>
          <a:graphicData uri="http://schemas.openxmlformats.org/drawingml/2006/table">
            <a:tbl>
              <a:tblPr/>
              <a:tblGrid>
                <a:gridCol w="3384550"/>
                <a:gridCol w="360362"/>
              </a:tblGrid>
              <a:tr h="4318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D4D4D"/>
                          </a:solidFill>
                          <a:effectLst/>
                          <a:latin typeface="+mj-ea"/>
                          <a:ea typeface="+mj-ea"/>
                        </a:rPr>
                        <a:t>1. </a:t>
                      </a:r>
                      <a:r>
                        <a:rPr kumimoji="0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D4D4D"/>
                          </a:solidFill>
                          <a:effectLst/>
                          <a:latin typeface="+mj-ea"/>
                          <a:ea typeface="+mj-ea"/>
                        </a:rPr>
                        <a:t>조사 배경 및 목적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4D4D4D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18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D4D4D"/>
                          </a:solidFill>
                          <a:effectLst/>
                          <a:latin typeface="+mj-ea"/>
                          <a:ea typeface="+mj-ea"/>
                        </a:rPr>
                        <a:t>2. </a:t>
                      </a:r>
                      <a:r>
                        <a:rPr kumimoji="0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D4D4D"/>
                          </a:solidFill>
                          <a:effectLst/>
                          <a:latin typeface="+mj-ea"/>
                          <a:ea typeface="+mj-ea"/>
                        </a:rPr>
                        <a:t>조사 설계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4D4D4D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18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D4D4D"/>
                          </a:solidFill>
                          <a:effectLst/>
                          <a:latin typeface="+mj-ea"/>
                          <a:ea typeface="+mj-ea"/>
                        </a:rPr>
                        <a:t>3. </a:t>
                      </a:r>
                      <a:r>
                        <a:rPr kumimoji="0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D4D4D"/>
                          </a:solidFill>
                          <a:effectLst/>
                          <a:latin typeface="+mj-ea"/>
                          <a:ea typeface="+mj-ea"/>
                        </a:rPr>
                        <a:t>참석자 프로파일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4D4D4D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18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4D4D4D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4D4D4D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21504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" y="2"/>
            <a:ext cx="1972235" cy="8851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604836179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3" name="Rectangle 69"/>
          <p:cNvSpPr>
            <a:spLocks noChangeArrowheads="1"/>
          </p:cNvSpPr>
          <p:nvPr/>
        </p:nvSpPr>
        <p:spPr bwMode="auto">
          <a:xfrm>
            <a:off x="839513" y="1099833"/>
            <a:ext cx="2075838" cy="202723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wrap="none" lIns="108000" tIns="0" rIns="0" bIns="0" anchor="ctr"/>
          <a:lstStyle/>
          <a:p>
            <a:pPr algn="l" defTabSz="914400" eaLnBrk="1" hangingPunct="1"/>
            <a:r>
              <a:rPr lang="ko-KR" altLang="en-US" sz="1600" b="1" dirty="0" smtClean="0">
                <a:solidFill>
                  <a:srgbClr val="003366"/>
                </a:solidFill>
                <a:latin typeface="맑은 고딕" pitchFamily="50" charset="-127"/>
                <a:ea typeface="맑은 고딕" pitchFamily="50" charset="-127"/>
              </a:rPr>
              <a:t>조사의 배경 및 목적</a:t>
            </a:r>
            <a:endParaRPr lang="ko-KR" altLang="en-US" sz="1600" b="1" dirty="0">
              <a:solidFill>
                <a:srgbClr val="003366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9" name="직사각형 17"/>
          <p:cNvSpPr>
            <a:spLocks noChangeArrowheads="1"/>
          </p:cNvSpPr>
          <p:nvPr/>
        </p:nvSpPr>
        <p:spPr bwMode="auto">
          <a:xfrm>
            <a:off x="387354" y="188913"/>
            <a:ext cx="5889625" cy="4541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3969" tIns="41985" rIns="83969" bIns="41985">
            <a:spAutoFit/>
          </a:bodyPr>
          <a:lstStyle/>
          <a:p>
            <a:pPr eaLnBrk="1" latinLnBrk="1" hangingPunct="1"/>
            <a:r>
              <a:rPr lang="en-US" altLang="ko-KR" sz="2400" b="1" dirty="0" smtClean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1. </a:t>
            </a:r>
            <a:r>
              <a:rPr lang="ko-KR" altLang="en-US" sz="2400" b="1" dirty="0" smtClean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조사 배경 및 목적</a:t>
            </a:r>
            <a:endParaRPr lang="ko-KR" altLang="en-US" sz="2400" b="1" dirty="0">
              <a:solidFill>
                <a:srgbClr val="0070C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3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1423" y="1041941"/>
            <a:ext cx="476091" cy="284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" name="TextBox 32"/>
          <p:cNvSpPr txBox="1"/>
          <p:nvPr/>
        </p:nvSpPr>
        <p:spPr>
          <a:xfrm>
            <a:off x="457200" y="1484531"/>
            <a:ext cx="88392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>
                <a:latin typeface="+mn-ea"/>
                <a:ea typeface="+mn-ea"/>
              </a:rPr>
              <a:t>본 좌담회는 서울시 마을공동체 사업을 시행함에 있어 정부 주도의 정책이 야기할 수 있는 부작용을 최소화하고 주민의 자발성에 기초한 보조자의 지원방안을 모색하고</a:t>
            </a:r>
            <a:r>
              <a:rPr lang="en-US" altLang="ko-KR" sz="1400" dirty="0" smtClean="0">
                <a:latin typeface="+mn-ea"/>
                <a:ea typeface="+mn-ea"/>
              </a:rPr>
              <a:t>, </a:t>
            </a:r>
            <a:r>
              <a:rPr lang="ko-KR" altLang="en-US" sz="1400" dirty="0">
                <a:latin typeface="+mn-ea"/>
                <a:ea typeface="+mn-ea"/>
              </a:rPr>
              <a:t>세부 사업의 방향 </a:t>
            </a:r>
            <a:r>
              <a:rPr lang="ko-KR" altLang="en-US" sz="1400" dirty="0" smtClean="0">
                <a:latin typeface="+mn-ea"/>
                <a:ea typeface="+mn-ea"/>
              </a:rPr>
              <a:t>설정을 </a:t>
            </a:r>
            <a:r>
              <a:rPr lang="ko-KR" altLang="en-US" sz="1400" dirty="0">
                <a:latin typeface="+mn-ea"/>
                <a:ea typeface="+mn-ea"/>
              </a:rPr>
              <a:t>위한 </a:t>
            </a:r>
            <a:r>
              <a:rPr lang="ko-KR" altLang="en-US" sz="1400" dirty="0" smtClean="0">
                <a:latin typeface="+mn-ea"/>
                <a:ea typeface="+mn-ea"/>
              </a:rPr>
              <a:t>기초자료를 확보하기 위해 기획되었음</a:t>
            </a:r>
            <a:r>
              <a:rPr lang="en-US" altLang="ko-KR" sz="1400" dirty="0" smtClean="0">
                <a:latin typeface="+mn-ea"/>
                <a:ea typeface="+mn-ea"/>
              </a:rPr>
              <a:t>.</a:t>
            </a:r>
            <a:endParaRPr lang="ko-KR" altLang="en-US" sz="1400" dirty="0">
              <a:latin typeface="+mn-ea"/>
              <a:ea typeface="+mn-ea"/>
            </a:endParaRPr>
          </a:p>
        </p:txBody>
      </p:sp>
      <p:grpSp>
        <p:nvGrpSpPr>
          <p:cNvPr id="7" name="그룹 6"/>
          <p:cNvGrpSpPr/>
          <p:nvPr/>
        </p:nvGrpSpPr>
        <p:grpSpPr>
          <a:xfrm>
            <a:off x="733212" y="2520613"/>
            <a:ext cx="8567779" cy="3593244"/>
            <a:chOff x="733094" y="2421012"/>
            <a:chExt cx="8566401" cy="3732981"/>
          </a:xfrm>
        </p:grpSpPr>
        <p:grpSp>
          <p:nvGrpSpPr>
            <p:cNvPr id="8" name="그룹 7"/>
            <p:cNvGrpSpPr/>
            <p:nvPr/>
          </p:nvGrpSpPr>
          <p:grpSpPr>
            <a:xfrm>
              <a:off x="2399602" y="2421012"/>
              <a:ext cx="2768628" cy="358775"/>
              <a:chOff x="3513718" y="2675918"/>
              <a:chExt cx="2768184" cy="358775"/>
            </a:xfrm>
          </p:grpSpPr>
          <p:sp>
            <p:nvSpPr>
              <p:cNvPr id="25" name="AutoShape 29"/>
              <p:cNvSpPr>
                <a:spLocks noChangeArrowheads="1"/>
              </p:cNvSpPr>
              <p:nvPr/>
            </p:nvSpPr>
            <p:spPr bwMode="auto">
              <a:xfrm>
                <a:off x="3513718" y="2675918"/>
                <a:ext cx="2768184" cy="358775"/>
              </a:xfrm>
              <a:prstGeom prst="trapezoid">
                <a:avLst>
                  <a:gd name="adj" fmla="val 73132"/>
                </a:avLst>
              </a:prstGeom>
              <a:gradFill rotWithShape="1"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0" scaled="1"/>
              </a:gradFill>
              <a:ln w="19050" algn="ctr">
                <a:solidFill>
                  <a:schemeClr val="bg1"/>
                </a:solidFill>
                <a:miter lim="800000"/>
                <a:headEnd/>
                <a:tailEnd/>
              </a:ln>
              <a:effectLst>
                <a:reflection blurRad="6350" stA="52000" endA="300" endPos="35000" dir="5400000" sy="-100000" algn="bl" rotWithShape="0"/>
              </a:effectLst>
            </p:spPr>
            <p:txBody>
              <a:bodyPr wrap="none" lIns="0" tIns="0" rIns="0" bIns="36000" anchor="ctr"/>
              <a:lstStyle/>
              <a:p>
                <a:pPr algn="ctr" defTabSz="973104" fontAlgn="auto">
                  <a:defRPr/>
                </a:pPr>
                <a:endParaRPr kumimoji="0" lang="ko-KR" altLang="en-US" sz="1100" b="1" dirty="0">
                  <a:latin typeface="Trebuchet MS" pitchFamily="34" charset="0"/>
                  <a:ea typeface="맑은 고딕" pitchFamily="50" charset="-127"/>
                </a:endParaRPr>
              </a:p>
            </p:txBody>
          </p:sp>
          <p:sp>
            <p:nvSpPr>
              <p:cNvPr id="26" name="직사각형 56"/>
              <p:cNvSpPr>
                <a:spLocks noChangeArrowheads="1"/>
              </p:cNvSpPr>
              <p:nvPr/>
            </p:nvSpPr>
            <p:spPr bwMode="auto">
              <a:xfrm>
                <a:off x="4170660" y="2740415"/>
                <a:ext cx="1473137" cy="22382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algn="ctr"/>
                <a:r>
                  <a:rPr lang="en-US" altLang="ko-KR" sz="1400" b="1" dirty="0" smtClean="0">
                    <a:solidFill>
                      <a:schemeClr val="accent1">
                        <a:lumMod val="50000"/>
                      </a:schemeClr>
                    </a:solidFill>
                    <a:latin typeface="Arial Black" panose="020B0A04020102020204" pitchFamily="34" charset="0"/>
                    <a:ea typeface="맑은 고딕" pitchFamily="50" charset="-127"/>
                  </a:rPr>
                  <a:t>Key Objectives</a:t>
                </a:r>
              </a:p>
            </p:txBody>
          </p:sp>
        </p:grpSp>
        <p:grpSp>
          <p:nvGrpSpPr>
            <p:cNvPr id="9" name="그룹 8"/>
            <p:cNvGrpSpPr/>
            <p:nvPr/>
          </p:nvGrpSpPr>
          <p:grpSpPr>
            <a:xfrm>
              <a:off x="733094" y="2951149"/>
              <a:ext cx="8566401" cy="3202844"/>
              <a:chOff x="405374" y="2951149"/>
              <a:chExt cx="8566401" cy="3202844"/>
            </a:xfrm>
          </p:grpSpPr>
          <p:grpSp>
            <p:nvGrpSpPr>
              <p:cNvPr id="10" name="그룹 9"/>
              <p:cNvGrpSpPr/>
              <p:nvPr/>
            </p:nvGrpSpPr>
            <p:grpSpPr>
              <a:xfrm>
                <a:off x="405374" y="2951149"/>
                <a:ext cx="5686835" cy="761529"/>
                <a:chOff x="405374" y="3072352"/>
                <a:chExt cx="5686835" cy="761529"/>
              </a:xfrm>
            </p:grpSpPr>
            <p:pic>
              <p:nvPicPr>
                <p:cNvPr id="27" name="Picture 37"/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duotone>
                    <a:prstClr val="black"/>
                    <a:schemeClr val="accent2">
                      <a:tint val="45000"/>
                      <a:satMod val="400000"/>
                    </a:schemeClr>
                  </a:duotone>
                </a:blip>
                <a:srcRect/>
                <a:stretch>
                  <a:fillRect/>
                </a:stretch>
              </p:blipFill>
              <p:spPr bwMode="auto">
                <a:xfrm>
                  <a:off x="405374" y="3072352"/>
                  <a:ext cx="498475" cy="44291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22" name="모서리가 둥근 직사각형 21"/>
                <p:cNvSpPr/>
                <p:nvPr/>
              </p:nvSpPr>
              <p:spPr>
                <a:xfrm>
                  <a:off x="1052209" y="3113881"/>
                  <a:ext cx="5040000" cy="720000"/>
                </a:xfrm>
                <a:prstGeom prst="roundRect">
                  <a:avLst>
                    <a:gd name="adj" fmla="val 3055"/>
                  </a:avLst>
                </a:prstGeom>
                <a:solidFill>
                  <a:schemeClr val="bg1">
                    <a:lumMod val="95000"/>
                  </a:schemeClr>
                </a:solidFill>
                <a:ln w="19050">
                  <a:solidFill>
                    <a:schemeClr val="tx2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lIns="180000" tIns="0" rIns="0" bIns="0" anchor="ctr" anchorCtr="0"/>
                <a:lstStyle/>
                <a:p>
                  <a:pPr algn="ctr"/>
                  <a:r>
                    <a:rPr lang="en-US" altLang="ko-KR" sz="1400" b="1" dirty="0" smtClean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latin typeface="맑은 고딕" panose="020B0503020000020004" pitchFamily="50" charset="-127"/>
                      <a:ea typeface="맑은 고딕" panose="020B0503020000020004" pitchFamily="50" charset="-127"/>
                    </a:rPr>
                    <a:t>“</a:t>
                  </a:r>
                  <a:r>
                    <a:rPr lang="ko-KR" altLang="en-US" sz="1400" b="1" dirty="0" smtClean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latin typeface="맑은 고딕" panose="020B0503020000020004" pitchFamily="50" charset="-127"/>
                      <a:ea typeface="맑은 고딕" panose="020B0503020000020004" pitchFamily="50" charset="-127"/>
                    </a:rPr>
                    <a:t>주민들이 생각하는 </a:t>
                  </a:r>
                  <a:r>
                    <a:rPr lang="en-US" altLang="ko-KR" sz="1400" b="1" dirty="0" smtClean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latin typeface="맑은 고딕" panose="020B0503020000020004" pitchFamily="50" charset="-127"/>
                      <a:ea typeface="맑은 고딕" panose="020B0503020000020004" pitchFamily="50" charset="-127"/>
                    </a:rPr>
                    <a:t>‘</a:t>
                  </a:r>
                  <a:r>
                    <a:rPr lang="ko-KR" altLang="en-US" sz="1400" b="1" dirty="0" smtClean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latin typeface="맑은 고딕" panose="020B0503020000020004" pitchFamily="50" charset="-127"/>
                      <a:ea typeface="맑은 고딕" panose="020B0503020000020004" pitchFamily="50" charset="-127"/>
                    </a:rPr>
                    <a:t>마을</a:t>
                  </a:r>
                  <a:r>
                    <a:rPr lang="en-US" altLang="ko-KR" sz="1400" b="1" dirty="0" smtClean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latin typeface="맑은 고딕" panose="020B0503020000020004" pitchFamily="50" charset="-127"/>
                      <a:ea typeface="맑은 고딕" panose="020B0503020000020004" pitchFamily="50" charset="-127"/>
                    </a:rPr>
                    <a:t>’</a:t>
                  </a:r>
                  <a:r>
                    <a:rPr lang="ko-KR" altLang="en-US" sz="1400" b="1" dirty="0" smtClean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latin typeface="맑은 고딕" panose="020B0503020000020004" pitchFamily="50" charset="-127"/>
                      <a:ea typeface="맑은 고딕" panose="020B0503020000020004" pitchFamily="50" charset="-127"/>
                    </a:rPr>
                    <a:t>은 무엇이며 </a:t>
                  </a:r>
                  <a:endParaRPr lang="en-US" altLang="ko-KR" sz="1400" b="1" dirty="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endParaRPr>
                </a:p>
                <a:p>
                  <a:pPr algn="ctr"/>
                  <a:r>
                    <a:rPr lang="ko-KR" altLang="en-US" sz="1400" b="1" dirty="0" smtClean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latin typeface="맑은 고딕" panose="020B0503020000020004" pitchFamily="50" charset="-127"/>
                      <a:ea typeface="맑은 고딕" panose="020B0503020000020004" pitchFamily="50" charset="-127"/>
                    </a:rPr>
                    <a:t>마을에서 무엇을 하고 있는가</a:t>
                  </a:r>
                  <a:r>
                    <a:rPr lang="en-US" altLang="ko-KR" sz="1400" b="1" dirty="0" smtClean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latin typeface="맑은 고딕" panose="020B0503020000020004" pitchFamily="50" charset="-127"/>
                      <a:ea typeface="맑은 고딕" panose="020B0503020000020004" pitchFamily="50" charset="-127"/>
                    </a:rPr>
                    <a:t>?”</a:t>
                  </a:r>
                  <a:endParaRPr lang="ko-KR" altLang="en-US" sz="1400" b="1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endParaRPr>
                </a:p>
              </p:txBody>
            </p:sp>
            <p:sp>
              <p:nvSpPr>
                <p:cNvPr id="24" name="Text Box 38"/>
                <p:cNvSpPr txBox="1">
                  <a:spLocks noChangeArrowheads="1"/>
                </p:cNvSpPr>
                <p:nvPr/>
              </p:nvSpPr>
              <p:spPr bwMode="auto">
                <a:xfrm>
                  <a:off x="562299" y="3094690"/>
                  <a:ext cx="181111" cy="38369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 anchor="ctr">
                  <a:spAutoFit/>
                </a:bodyPr>
                <a:lstStyle/>
                <a:p>
                  <a:pPr algn="ctr"/>
                  <a:r>
                    <a:rPr lang="en-US" altLang="ko-KR" sz="2400" b="1" dirty="0">
                      <a:solidFill>
                        <a:srgbClr val="FFFFFF"/>
                      </a:solidFill>
                      <a:latin typeface="Trebuchet MS" pitchFamily="34" charset="0"/>
                      <a:ea typeface="맑은 고딕" panose="020B0503020000020004" pitchFamily="50" charset="-127"/>
                    </a:rPr>
                    <a:t>1</a:t>
                  </a:r>
                  <a:endParaRPr lang="ko-KR" altLang="ko-KR" sz="2400" b="1" dirty="0">
                    <a:solidFill>
                      <a:srgbClr val="FFFFFF"/>
                    </a:solidFill>
                    <a:latin typeface="Trebuchet MS" pitchFamily="34" charset="0"/>
                    <a:ea typeface="맑은 고딕" panose="020B0503020000020004" pitchFamily="50" charset="-127"/>
                  </a:endParaRPr>
                </a:p>
              </p:txBody>
            </p:sp>
          </p:grpSp>
          <p:grpSp>
            <p:nvGrpSpPr>
              <p:cNvPr id="11" name="그룹 10"/>
              <p:cNvGrpSpPr/>
              <p:nvPr/>
            </p:nvGrpSpPr>
            <p:grpSpPr>
              <a:xfrm>
                <a:off x="405374" y="4200135"/>
                <a:ext cx="5686835" cy="733201"/>
                <a:chOff x="405374" y="3100680"/>
                <a:chExt cx="5686835" cy="733201"/>
              </a:xfrm>
            </p:grpSpPr>
            <p:sp>
              <p:nvSpPr>
                <p:cNvPr id="19" name="모서리가 둥근 직사각형 18"/>
                <p:cNvSpPr/>
                <p:nvPr/>
              </p:nvSpPr>
              <p:spPr>
                <a:xfrm>
                  <a:off x="1052209" y="3113881"/>
                  <a:ext cx="5040000" cy="720000"/>
                </a:xfrm>
                <a:prstGeom prst="roundRect">
                  <a:avLst>
                    <a:gd name="adj" fmla="val 3055"/>
                  </a:avLst>
                </a:prstGeom>
                <a:solidFill>
                  <a:schemeClr val="bg1">
                    <a:lumMod val="95000"/>
                  </a:schemeClr>
                </a:solidFill>
                <a:ln w="19050">
                  <a:solidFill>
                    <a:schemeClr val="tx2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lIns="180000" tIns="0" rIns="0" bIns="0" anchor="ctr" anchorCtr="0"/>
                <a:lstStyle/>
                <a:p>
                  <a:pPr algn="ctr"/>
                  <a:r>
                    <a:rPr lang="en-US" altLang="ko-KR" sz="1400" b="1" dirty="0" smtClean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latin typeface="맑은 고딕" panose="020B0503020000020004" pitchFamily="50" charset="-127"/>
                      <a:ea typeface="맑은 고딕" panose="020B0503020000020004" pitchFamily="50" charset="-127"/>
                    </a:rPr>
                    <a:t>“</a:t>
                  </a:r>
                  <a:r>
                    <a:rPr lang="ko-KR" altLang="en-US" sz="1400" b="1" dirty="0" smtClean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latin typeface="맑은 고딕" panose="020B0503020000020004" pitchFamily="50" charset="-127"/>
                      <a:ea typeface="맑은 고딕" panose="020B0503020000020004" pitchFamily="50" charset="-127"/>
                    </a:rPr>
                    <a:t>서울시 마을공동체사업에 대해서는 어떻게 생각하고 </a:t>
                  </a:r>
                  <a:endParaRPr lang="en-US" altLang="ko-KR" sz="1400" b="1" dirty="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endParaRPr>
                </a:p>
                <a:p>
                  <a:pPr algn="ctr"/>
                  <a:r>
                    <a:rPr lang="ko-KR" altLang="en-US" sz="1400" b="1" dirty="0" smtClean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latin typeface="맑은 고딕" panose="020B0503020000020004" pitchFamily="50" charset="-127"/>
                      <a:ea typeface="맑은 고딕" panose="020B0503020000020004" pitchFamily="50" charset="-127"/>
                    </a:rPr>
                    <a:t>있으며</a:t>
                  </a:r>
                  <a:r>
                    <a:rPr lang="en-US" altLang="ko-KR" sz="1400" b="1" dirty="0" smtClean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latin typeface="맑은 고딕" panose="020B0503020000020004" pitchFamily="50" charset="-127"/>
                      <a:ea typeface="맑은 고딕" panose="020B0503020000020004" pitchFamily="50" charset="-127"/>
                    </a:rPr>
                    <a:t>, </a:t>
                  </a:r>
                  <a:r>
                    <a:rPr lang="ko-KR" altLang="en-US" sz="1400" b="1" dirty="0" smtClean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latin typeface="맑은 고딕" panose="020B0503020000020004" pitchFamily="50" charset="-127"/>
                      <a:ea typeface="맑은 고딕" panose="020B0503020000020004" pitchFamily="50" charset="-127"/>
                    </a:rPr>
                    <a:t>어떻게 참여하고 있는가</a:t>
                  </a:r>
                  <a:r>
                    <a:rPr lang="en-US" altLang="ko-KR" sz="1400" b="1" dirty="0" smtClean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latin typeface="맑은 고딕" panose="020B0503020000020004" pitchFamily="50" charset="-127"/>
                      <a:ea typeface="맑은 고딕" panose="020B0503020000020004" pitchFamily="50" charset="-127"/>
                    </a:rPr>
                    <a:t>?”</a:t>
                  </a:r>
                  <a:endParaRPr lang="ko-KR" altLang="en-US" sz="1400" b="1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endParaRPr>
                </a:p>
              </p:txBody>
            </p:sp>
            <p:pic>
              <p:nvPicPr>
                <p:cNvPr id="20" name="Picture 37"/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duotone>
                    <a:prstClr val="black"/>
                    <a:schemeClr val="accent2">
                      <a:tint val="45000"/>
                      <a:satMod val="400000"/>
                    </a:schemeClr>
                  </a:duotone>
                </a:blip>
                <a:srcRect/>
                <a:stretch>
                  <a:fillRect/>
                </a:stretch>
              </p:blipFill>
              <p:spPr bwMode="auto">
                <a:xfrm>
                  <a:off x="405374" y="3100680"/>
                  <a:ext cx="498475" cy="44291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21" name="Text Box 38"/>
                <p:cNvSpPr txBox="1">
                  <a:spLocks noChangeArrowheads="1"/>
                </p:cNvSpPr>
                <p:nvPr/>
              </p:nvSpPr>
              <p:spPr bwMode="auto">
                <a:xfrm>
                  <a:off x="562299" y="3113318"/>
                  <a:ext cx="181111" cy="38369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 anchor="ctr">
                  <a:spAutoFit/>
                </a:bodyPr>
                <a:lstStyle/>
                <a:p>
                  <a:pPr algn="ctr"/>
                  <a:r>
                    <a:rPr lang="en-US" altLang="ko-KR" sz="2400" b="1" dirty="0" smtClean="0">
                      <a:solidFill>
                        <a:srgbClr val="FFFFFF"/>
                      </a:solidFill>
                      <a:latin typeface="Trebuchet MS" pitchFamily="34" charset="0"/>
                      <a:ea typeface="맑은 고딕" panose="020B0503020000020004" pitchFamily="50" charset="-127"/>
                    </a:rPr>
                    <a:t>2</a:t>
                  </a:r>
                  <a:endParaRPr lang="ko-KR" altLang="ko-KR" sz="2400" b="1" dirty="0">
                    <a:solidFill>
                      <a:srgbClr val="FFFFFF"/>
                    </a:solidFill>
                    <a:latin typeface="Trebuchet MS" pitchFamily="34" charset="0"/>
                    <a:ea typeface="맑은 고딕" panose="020B0503020000020004" pitchFamily="50" charset="-127"/>
                  </a:endParaRPr>
                </a:p>
              </p:txBody>
            </p:sp>
          </p:grpSp>
          <p:grpSp>
            <p:nvGrpSpPr>
              <p:cNvPr id="12" name="그룹 11"/>
              <p:cNvGrpSpPr/>
              <p:nvPr/>
            </p:nvGrpSpPr>
            <p:grpSpPr>
              <a:xfrm>
                <a:off x="405374" y="5420792"/>
                <a:ext cx="5686835" cy="733201"/>
                <a:chOff x="405374" y="3100680"/>
                <a:chExt cx="5686835" cy="733201"/>
              </a:xfrm>
            </p:grpSpPr>
            <p:sp>
              <p:nvSpPr>
                <p:cNvPr id="16" name="모서리가 둥근 직사각형 15"/>
                <p:cNvSpPr/>
                <p:nvPr/>
              </p:nvSpPr>
              <p:spPr>
                <a:xfrm>
                  <a:off x="1052209" y="3113881"/>
                  <a:ext cx="5040000" cy="720000"/>
                </a:xfrm>
                <a:prstGeom prst="roundRect">
                  <a:avLst>
                    <a:gd name="adj" fmla="val 3055"/>
                  </a:avLst>
                </a:prstGeom>
                <a:solidFill>
                  <a:schemeClr val="bg1">
                    <a:lumMod val="95000"/>
                  </a:schemeClr>
                </a:solidFill>
                <a:ln w="19050">
                  <a:solidFill>
                    <a:schemeClr val="tx2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lIns="180000" tIns="0" rIns="0" bIns="0" anchor="ctr" anchorCtr="0"/>
                <a:lstStyle/>
                <a:p>
                  <a:pPr marL="134938" indent="-134938" algn="ctr">
                    <a:lnSpc>
                      <a:spcPct val="120000"/>
                    </a:lnSpc>
                    <a:defRPr/>
                  </a:pPr>
                  <a:r>
                    <a:rPr lang="en-US" altLang="ko-KR" sz="1400" b="1" dirty="0" smtClean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latin typeface="맑은 고딕" panose="020B0503020000020004" pitchFamily="50" charset="-127"/>
                      <a:ea typeface="맑은 고딕" panose="020B0503020000020004" pitchFamily="50" charset="-127"/>
                    </a:rPr>
                    <a:t>“</a:t>
                  </a:r>
                  <a:r>
                    <a:rPr lang="ko-KR" altLang="en-US" sz="1400" b="1" dirty="0" smtClean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latin typeface="맑은 고딕" panose="020B0503020000020004" pitchFamily="50" charset="-127"/>
                      <a:ea typeface="맑은 고딕" panose="020B0503020000020004" pitchFamily="50" charset="-127"/>
                    </a:rPr>
                    <a:t>마을공동체사업에 대한 욕구는 무엇인가</a:t>
                  </a:r>
                  <a:r>
                    <a:rPr lang="en-US" altLang="ko-KR" sz="1400" b="1" dirty="0" smtClean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latin typeface="맑은 고딕" panose="020B0503020000020004" pitchFamily="50" charset="-127"/>
                      <a:ea typeface="맑은 고딕" panose="020B0503020000020004" pitchFamily="50" charset="-127"/>
                    </a:rPr>
                    <a:t>?”</a:t>
                  </a:r>
                  <a:endParaRPr lang="en-US" altLang="ko-KR" sz="1400" b="1" dirty="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rebuchet MS" pitchFamily="34" charset="0"/>
                  </a:endParaRPr>
                </a:p>
              </p:txBody>
            </p:sp>
            <p:pic>
              <p:nvPicPr>
                <p:cNvPr id="17" name="Picture 37"/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duotone>
                    <a:prstClr val="black"/>
                    <a:schemeClr val="accent2">
                      <a:tint val="45000"/>
                      <a:satMod val="400000"/>
                    </a:schemeClr>
                  </a:duotone>
                </a:blip>
                <a:srcRect/>
                <a:stretch>
                  <a:fillRect/>
                </a:stretch>
              </p:blipFill>
              <p:spPr bwMode="auto">
                <a:xfrm>
                  <a:off x="405374" y="3100680"/>
                  <a:ext cx="498475" cy="44291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18" name="Text Box 38"/>
                <p:cNvSpPr txBox="1">
                  <a:spLocks noChangeArrowheads="1"/>
                </p:cNvSpPr>
                <p:nvPr/>
              </p:nvSpPr>
              <p:spPr bwMode="auto">
                <a:xfrm>
                  <a:off x="562299" y="3113318"/>
                  <a:ext cx="181111" cy="38369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 anchor="ctr">
                  <a:spAutoFit/>
                </a:bodyPr>
                <a:lstStyle/>
                <a:p>
                  <a:pPr algn="ctr"/>
                  <a:r>
                    <a:rPr lang="en-US" altLang="ko-KR" sz="2400" b="1" dirty="0" smtClean="0">
                      <a:solidFill>
                        <a:srgbClr val="FFFFFF"/>
                      </a:solidFill>
                      <a:latin typeface="Trebuchet MS" pitchFamily="34" charset="0"/>
                      <a:ea typeface="맑은 고딕" panose="020B0503020000020004" pitchFamily="50" charset="-127"/>
                    </a:rPr>
                    <a:t>3</a:t>
                  </a:r>
                  <a:endParaRPr lang="ko-KR" altLang="ko-KR" sz="2400" b="1" dirty="0">
                    <a:solidFill>
                      <a:srgbClr val="FFFFFF"/>
                    </a:solidFill>
                    <a:latin typeface="Trebuchet MS" pitchFamily="34" charset="0"/>
                    <a:ea typeface="맑은 고딕" panose="020B0503020000020004" pitchFamily="50" charset="-127"/>
                  </a:endParaRPr>
                </a:p>
              </p:txBody>
            </p:sp>
          </p:grpSp>
          <p:pic>
            <p:nvPicPr>
              <p:cNvPr id="13" name="Picture 5" descr="구(blue)"/>
              <p:cNvPicPr>
                <a:picLocks noChangeAspect="1" noChangeArrowheads="1"/>
              </p:cNvPicPr>
              <p:nvPr/>
            </p:nvPicPr>
            <p:blipFill>
              <a:blip r:embed="rId4" cstate="print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</a:blip>
              <a:srcRect/>
              <a:stretch>
                <a:fillRect/>
              </a:stretch>
            </p:blipFill>
            <p:spPr bwMode="auto">
              <a:xfrm>
                <a:off x="6928742" y="3580755"/>
                <a:ext cx="2043033" cy="1981984"/>
              </a:xfrm>
              <a:prstGeom prst="rect">
                <a:avLst/>
              </a:prstGeom>
              <a:ln>
                <a:noFill/>
              </a:ln>
              <a:effectLst>
                <a:outerShdw blurRad="292100" dist="139700" dir="2700000" algn="tl" rotWithShape="0">
                  <a:srgbClr val="333333">
                    <a:alpha val="65000"/>
                  </a:srgbClr>
                </a:outerShdw>
              </a:effectLst>
            </p:spPr>
          </p:pic>
          <p:pic>
            <p:nvPicPr>
              <p:cNvPr id="14" name="Picture 96" descr="086"/>
              <p:cNvPicPr>
                <a:picLocks noChangeAspect="1" noChangeArrowheads="1"/>
              </p:cNvPicPr>
              <p:nvPr/>
            </p:nvPicPr>
            <p:blipFill>
              <a:blip r:embed="rId5" cstate="print">
                <a:lum bright="-18000"/>
              </a:blip>
              <a:srcRect/>
              <a:stretch>
                <a:fillRect/>
              </a:stretch>
            </p:blipFill>
            <p:spPr bwMode="gray">
              <a:xfrm rot="16200000">
                <a:off x="5606147" y="4286087"/>
                <a:ext cx="2057808" cy="466320"/>
              </a:xfrm>
              <a:prstGeom prst="rect">
                <a:avLst/>
              </a:prstGeom>
              <a:solidFill>
                <a:schemeClr val="bg1"/>
              </a:solidFill>
            </p:spPr>
          </p:pic>
          <p:sp>
            <p:nvSpPr>
              <p:cNvPr id="15" name="Rectangle 6"/>
              <p:cNvSpPr>
                <a:spLocks noChangeArrowheads="1"/>
              </p:cNvSpPr>
              <p:nvPr/>
            </p:nvSpPr>
            <p:spPr bwMode="auto">
              <a:xfrm>
                <a:off x="7215999" y="4082961"/>
                <a:ext cx="1428046" cy="11191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>
                <a:prstShdw prst="shdw17" dist="17961" dir="2700000">
                  <a:srgbClr val="DBEAEB">
                    <a:gamma/>
                    <a:shade val="60000"/>
                    <a:invGamma/>
                  </a:srgbClr>
                </a:prstShdw>
              </a:effectLst>
            </p:spPr>
            <p:txBody>
              <a:bodyPr wrap="none" lIns="0" tIns="0" rIns="0" bIns="0" anchor="ctr">
                <a:spAutoFit/>
              </a:bodyPr>
              <a:lstStyle/>
              <a:p>
                <a:pPr algn="ctr">
                  <a:spcBef>
                    <a:spcPct val="0"/>
                  </a:spcBef>
                </a:pPr>
                <a:r>
                  <a:rPr lang="ko-KR" altLang="en-US" sz="1400" b="1" dirty="0" smtClean="0"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+mn-ea"/>
                    <a:ea typeface="+mn-ea"/>
                  </a:rPr>
                  <a:t>기존 사업 개선점</a:t>
                </a:r>
                <a:r>
                  <a:rPr lang="en-US" altLang="ko-KR" sz="1400" b="1" dirty="0" smtClean="0"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+mn-ea"/>
                    <a:ea typeface="+mn-ea"/>
                  </a:rPr>
                  <a:t>,</a:t>
                </a:r>
              </a:p>
              <a:p>
                <a:pPr algn="ctr"/>
                <a:r>
                  <a:rPr lang="ko-KR" altLang="en-US" sz="1400" b="1" dirty="0">
                    <a:latin typeface="+mn-ea"/>
                    <a:ea typeface="+mn-ea"/>
                  </a:rPr>
                  <a:t>주민의 </a:t>
                </a:r>
                <a:r>
                  <a:rPr lang="ko-KR" altLang="en-US" sz="1400" b="1" dirty="0" smtClean="0">
                    <a:latin typeface="+mn-ea"/>
                    <a:ea typeface="+mn-ea"/>
                  </a:rPr>
                  <a:t>자발성 </a:t>
                </a:r>
                <a:endParaRPr lang="en-US" altLang="ko-KR" sz="1400" b="1" dirty="0" smtClean="0">
                  <a:latin typeface="+mn-ea"/>
                  <a:ea typeface="+mn-ea"/>
                </a:endParaRPr>
              </a:p>
              <a:p>
                <a:pPr algn="ctr"/>
                <a:r>
                  <a:rPr lang="ko-KR" altLang="en-US" sz="1400" b="1" dirty="0" smtClean="0">
                    <a:latin typeface="+mn-ea"/>
                    <a:ea typeface="+mn-ea"/>
                  </a:rPr>
                  <a:t>확보방안과</a:t>
                </a:r>
                <a:endParaRPr lang="en-US" altLang="ko-KR" sz="1400" b="1" dirty="0" smtClean="0">
                  <a:latin typeface="+mn-ea"/>
                  <a:ea typeface="+mn-ea"/>
                </a:endParaRPr>
              </a:p>
              <a:p>
                <a:pPr algn="ctr"/>
                <a:r>
                  <a:rPr lang="ko-KR" altLang="en-US" sz="1400" b="1" dirty="0" smtClean="0"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+mn-ea"/>
                    <a:ea typeface="+mn-ea"/>
                  </a:rPr>
                  <a:t>보조자</a:t>
                </a:r>
                <a:r>
                  <a:rPr lang="ko-KR" altLang="en-US" sz="1400" b="1" dirty="0"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+mn-ea"/>
                    <a:ea typeface="+mn-ea"/>
                  </a:rPr>
                  <a:t>의 </a:t>
                </a:r>
                <a:r>
                  <a:rPr lang="ko-KR" altLang="en-US" sz="1400" b="1" dirty="0" smtClean="0"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+mn-ea"/>
                    <a:ea typeface="+mn-ea"/>
                  </a:rPr>
                  <a:t>역할 </a:t>
                </a:r>
                <a:endParaRPr lang="en-US" altLang="ko-KR" sz="1400" b="1" dirty="0" smtClean="0">
                  <a:effectLst>
                    <a:outerShdw blurRad="38100" dist="38100" dir="2700000" algn="tl">
                      <a:srgbClr val="C0C0C0"/>
                    </a:outerShdw>
                  </a:effectLst>
                  <a:latin typeface="+mn-ea"/>
                  <a:ea typeface="+mn-ea"/>
                </a:endParaRPr>
              </a:p>
              <a:p>
                <a:pPr algn="ctr"/>
                <a:r>
                  <a:rPr lang="ko-KR" altLang="en-US" sz="1400" b="1" dirty="0" smtClean="0"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+mn-ea"/>
                    <a:ea typeface="+mn-ea"/>
                  </a:rPr>
                  <a:t>모색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xmlns="" val="3575739253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그룹 59"/>
          <p:cNvGrpSpPr/>
          <p:nvPr/>
        </p:nvGrpSpPr>
        <p:grpSpPr>
          <a:xfrm>
            <a:off x="1947594" y="5805702"/>
            <a:ext cx="431288" cy="119417"/>
            <a:chOff x="1944304" y="1501914"/>
            <a:chExt cx="407549" cy="119417"/>
          </a:xfrm>
          <a:solidFill>
            <a:schemeClr val="bg1">
              <a:lumMod val="75000"/>
            </a:schemeClr>
          </a:solidFill>
        </p:grpSpPr>
        <p:sp>
          <p:nvSpPr>
            <p:cNvPr id="22" name="Oval 8"/>
            <p:cNvSpPr>
              <a:spLocks noChangeArrowheads="1"/>
            </p:cNvSpPr>
            <p:nvPr/>
          </p:nvSpPr>
          <p:spPr bwMode="auto">
            <a:xfrm>
              <a:off x="2234117" y="1501914"/>
              <a:ext cx="117736" cy="119417"/>
            </a:xfrm>
            <a:prstGeom prst="ellipse">
              <a:avLst/>
            </a:prstGeom>
            <a:grpFill/>
            <a:ln w="9525" algn="ctr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latinLnBrk="0">
                <a:defRPr/>
              </a:pPr>
              <a:endParaRPr kumimoji="0" lang="ko-KR" altLang="en-US" b="1" kern="0" dirty="0">
                <a:solidFill>
                  <a:sysClr val="windowText" lastClr="000000"/>
                </a:solidFill>
                <a:latin typeface="+mn-lt"/>
                <a:ea typeface="+mn-ea"/>
              </a:endParaRPr>
            </a:p>
          </p:txBody>
        </p:sp>
        <p:sp>
          <p:nvSpPr>
            <p:cNvPr id="23" name="Line 9"/>
            <p:cNvSpPr>
              <a:spLocks noChangeShapeType="1"/>
            </p:cNvSpPr>
            <p:nvPr/>
          </p:nvSpPr>
          <p:spPr bwMode="auto">
            <a:xfrm>
              <a:off x="1944304" y="1561623"/>
              <a:ext cx="353209" cy="0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  <a:round/>
              <a:headEnd/>
              <a:tailEnd type="oval" w="med" len="med"/>
            </a:ln>
          </p:spPr>
          <p:txBody>
            <a:bodyPr wrap="none" anchor="ctr"/>
            <a:lstStyle/>
            <a:p>
              <a:pPr latinLnBrk="0">
                <a:defRPr/>
              </a:pPr>
              <a:endParaRPr kumimoji="0" lang="ko-KR" altLang="en-US" b="1" kern="0" dirty="0">
                <a:solidFill>
                  <a:sysClr val="windowText" lastClr="000000"/>
                </a:solidFill>
                <a:latin typeface="+mn-lt"/>
                <a:ea typeface="+mn-ea"/>
              </a:endParaRPr>
            </a:p>
          </p:txBody>
        </p:sp>
      </p:grpSp>
      <p:grpSp>
        <p:nvGrpSpPr>
          <p:cNvPr id="49" name="그룹 48"/>
          <p:cNvGrpSpPr/>
          <p:nvPr/>
        </p:nvGrpSpPr>
        <p:grpSpPr>
          <a:xfrm>
            <a:off x="1598378" y="1557562"/>
            <a:ext cx="7626302" cy="485134"/>
            <a:chOff x="1714647" y="2078555"/>
            <a:chExt cx="7809591" cy="504000"/>
          </a:xfrm>
        </p:grpSpPr>
        <p:sp>
          <p:nvSpPr>
            <p:cNvPr id="47" name="AutoShape 33"/>
            <p:cNvSpPr>
              <a:spLocks noChangeArrowheads="1"/>
            </p:cNvSpPr>
            <p:nvPr/>
          </p:nvSpPr>
          <p:spPr bwMode="auto">
            <a:xfrm>
              <a:off x="3766375" y="2078555"/>
              <a:ext cx="5757863" cy="504000"/>
            </a:xfrm>
            <a:prstGeom prst="roundRect">
              <a:avLst>
                <a:gd name="adj" fmla="val 0"/>
              </a:avLst>
            </a:prstGeom>
            <a:solidFill>
              <a:srgbClr val="FFFFFF"/>
            </a:solidFill>
            <a:ln w="6350" algn="ctr">
              <a:solidFill>
                <a:schemeClr val="bg1">
                  <a:lumMod val="75000"/>
                </a:schemeClr>
              </a:solidFill>
              <a:round/>
              <a:headEnd/>
              <a:tailEnd/>
            </a:ln>
            <a:effectLst>
              <a:outerShdw dist="38100" algn="ctr" rotWithShape="0">
                <a:srgbClr val="808080">
                  <a:alpha val="50000"/>
                </a:srgbClr>
              </a:outerShdw>
            </a:effectLst>
          </p:spPr>
          <p:txBody>
            <a:bodyPr wrap="none" lIns="72000" tIns="0" rIns="0" bIns="0" anchor="ctr"/>
            <a:lstStyle/>
            <a:p>
              <a:pPr marL="190500" lvl="0" indent="-190500" latinLnBrk="0">
                <a:lnSpc>
                  <a:spcPct val="110000"/>
                </a:lnSpc>
                <a:spcBef>
                  <a:spcPts val="300"/>
                </a:spcBef>
                <a:buFont typeface="Wingdings" pitchFamily="2" charset="2"/>
                <a:buChar char="Ø"/>
                <a:defRPr/>
              </a:pPr>
              <a:r>
                <a:rPr lang="en-US" altLang="ko-KR" sz="1100" kern="0" dirty="0" smtClean="0">
                  <a:solidFill>
                    <a:sysClr val="windowText" lastClr="000000"/>
                  </a:solidFill>
                  <a:latin typeface="Trebuchet MS" pitchFamily="34" charset="0"/>
                  <a:ea typeface="맑은 고딕" pitchFamily="50" charset="-127"/>
                </a:rPr>
                <a:t> FGI (Focus Group Interview)</a:t>
              </a:r>
            </a:p>
          </p:txBody>
        </p:sp>
        <p:sp>
          <p:nvSpPr>
            <p:cNvPr id="48" name="AutoShape 175"/>
            <p:cNvSpPr>
              <a:spLocks noChangeArrowheads="1"/>
            </p:cNvSpPr>
            <p:nvPr/>
          </p:nvSpPr>
          <p:spPr bwMode="auto">
            <a:xfrm>
              <a:off x="1714647" y="2078555"/>
              <a:ext cx="1980000" cy="360363"/>
            </a:xfrm>
            <a:prstGeom prst="roundRect">
              <a:avLst>
                <a:gd name="adj" fmla="val 50000"/>
              </a:avLst>
            </a:prstGeom>
            <a:solidFill>
              <a:srgbClr val="DDDDDD"/>
            </a:solidFill>
            <a:ln w="9525" algn="ctr">
              <a:noFill/>
              <a:round/>
              <a:headEnd/>
              <a:tailEnd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88900" h="88900"/>
            </a:sp3d>
          </p:spPr>
          <p:txBody>
            <a:bodyPr wrap="none" lIns="180000" tIns="0" rIns="0" bIns="0" anchor="ctr"/>
            <a:lstStyle/>
            <a:p>
              <a:pPr latinLnBrk="0"/>
              <a:r>
                <a:rPr lang="ko-KR" altLang="en-US" sz="1400" b="1" dirty="0" smtClean="0">
                  <a:latin typeface="Trebuchet MS" pitchFamily="34" charset="0"/>
                  <a:ea typeface="맑은 고딕" pitchFamily="50" charset="-127"/>
                </a:rPr>
                <a:t>조사 방법</a:t>
              </a:r>
              <a:endParaRPr lang="ko-KR" altLang="en-US" sz="1400" b="1" dirty="0">
                <a:latin typeface="Trebuchet MS" pitchFamily="34" charset="0"/>
                <a:ea typeface="맑은 고딕" pitchFamily="50" charset="-127"/>
              </a:endParaRPr>
            </a:p>
          </p:txBody>
        </p:sp>
      </p:grpSp>
      <p:grpSp>
        <p:nvGrpSpPr>
          <p:cNvPr id="50" name="그룹 49"/>
          <p:cNvGrpSpPr/>
          <p:nvPr/>
        </p:nvGrpSpPr>
        <p:grpSpPr>
          <a:xfrm>
            <a:off x="1598378" y="2210181"/>
            <a:ext cx="7626302" cy="485134"/>
            <a:chOff x="1714647" y="2078555"/>
            <a:chExt cx="7809591" cy="504000"/>
          </a:xfrm>
        </p:grpSpPr>
        <p:sp>
          <p:nvSpPr>
            <p:cNvPr id="51" name="AutoShape 33"/>
            <p:cNvSpPr>
              <a:spLocks noChangeArrowheads="1"/>
            </p:cNvSpPr>
            <p:nvPr/>
          </p:nvSpPr>
          <p:spPr bwMode="auto">
            <a:xfrm>
              <a:off x="3766375" y="2078555"/>
              <a:ext cx="5757863" cy="504000"/>
            </a:xfrm>
            <a:prstGeom prst="roundRect">
              <a:avLst>
                <a:gd name="adj" fmla="val 0"/>
              </a:avLst>
            </a:prstGeom>
            <a:solidFill>
              <a:srgbClr val="FFFFFF"/>
            </a:solidFill>
            <a:ln w="6350" algn="ctr">
              <a:solidFill>
                <a:schemeClr val="bg1">
                  <a:lumMod val="75000"/>
                </a:schemeClr>
              </a:solidFill>
              <a:round/>
              <a:headEnd/>
              <a:tailEnd/>
            </a:ln>
            <a:effectLst>
              <a:outerShdw dist="38100" algn="ctr" rotWithShape="0">
                <a:srgbClr val="808080">
                  <a:alpha val="50000"/>
                </a:srgbClr>
              </a:outerShdw>
            </a:effectLst>
          </p:spPr>
          <p:txBody>
            <a:bodyPr wrap="none" lIns="72000" tIns="0" rIns="0" bIns="0" anchor="ctr"/>
            <a:lstStyle/>
            <a:p>
              <a:pPr marL="190500" indent="-190500" latinLnBrk="0">
                <a:lnSpc>
                  <a:spcPct val="110000"/>
                </a:lnSpc>
                <a:spcBef>
                  <a:spcPts val="300"/>
                </a:spcBef>
                <a:buFont typeface="Wingdings" pitchFamily="2" charset="2"/>
                <a:buChar char="Ø"/>
                <a:defRPr/>
              </a:pPr>
              <a:r>
                <a:rPr lang="en-US" altLang="ko-KR" sz="1100" kern="0" dirty="0" smtClean="0">
                  <a:solidFill>
                    <a:sysClr val="windowText" lastClr="000000"/>
                  </a:solidFill>
                  <a:latin typeface="맑은 고딕" pitchFamily="50" charset="-127"/>
                  <a:ea typeface="맑은 고딕" panose="020B0503020000020004" pitchFamily="50" charset="-127"/>
                </a:rPr>
                <a:t>Purposive Sampling (</a:t>
              </a:r>
              <a:r>
                <a:rPr lang="ko-KR" altLang="en-US" sz="1100" kern="0" dirty="0" smtClean="0">
                  <a:solidFill>
                    <a:sysClr val="windowText" lastClr="000000"/>
                  </a:solidFill>
                  <a:latin typeface="+mn-ea"/>
                  <a:ea typeface="+mn-ea"/>
                </a:rPr>
                <a:t>선정설문지 활용 </a:t>
              </a:r>
              <a:r>
                <a:rPr lang="en-US" altLang="ko-KR" sz="1100" kern="0" dirty="0" smtClean="0">
                  <a:solidFill>
                    <a:sysClr val="windowText" lastClr="000000"/>
                  </a:solidFill>
                  <a:latin typeface="맑은 고딕" pitchFamily="50" charset="-127"/>
                  <a:ea typeface="맑은 고딕" panose="020B0503020000020004" pitchFamily="50" charset="-127"/>
                </a:rPr>
                <a:t>Recruiting)</a:t>
              </a:r>
              <a:endParaRPr lang="en-US" altLang="ko-KR" sz="1100" kern="0" dirty="0">
                <a:solidFill>
                  <a:sysClr val="windowText" lastClr="000000"/>
                </a:solidFill>
                <a:latin typeface="맑은 고딕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2" name="AutoShape 175"/>
            <p:cNvSpPr>
              <a:spLocks noChangeArrowheads="1"/>
            </p:cNvSpPr>
            <p:nvPr/>
          </p:nvSpPr>
          <p:spPr bwMode="auto">
            <a:xfrm>
              <a:off x="1714647" y="2078555"/>
              <a:ext cx="1980000" cy="360363"/>
            </a:xfrm>
            <a:prstGeom prst="roundRect">
              <a:avLst>
                <a:gd name="adj" fmla="val 50000"/>
              </a:avLst>
            </a:prstGeom>
            <a:solidFill>
              <a:srgbClr val="DDDDDD"/>
            </a:solidFill>
            <a:ln w="9525" algn="ctr">
              <a:noFill/>
              <a:round/>
              <a:headEnd/>
              <a:tailEnd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88900" h="88900"/>
            </a:sp3d>
          </p:spPr>
          <p:txBody>
            <a:bodyPr wrap="none" lIns="180000" tIns="0" rIns="0" bIns="0" anchor="ctr"/>
            <a:lstStyle/>
            <a:p>
              <a:pPr latinLnBrk="0"/>
              <a:r>
                <a:rPr lang="ko-KR" altLang="en-US" sz="1400" b="1" dirty="0" smtClean="0">
                  <a:latin typeface="Trebuchet MS" pitchFamily="34" charset="0"/>
                  <a:ea typeface="맑은 고딕" pitchFamily="50" charset="-127"/>
                </a:rPr>
                <a:t>대상자 선정 방법</a:t>
              </a:r>
              <a:endParaRPr lang="ko-KR" altLang="en-US" sz="1400" b="1" dirty="0">
                <a:latin typeface="Trebuchet MS" pitchFamily="34" charset="0"/>
                <a:ea typeface="맑은 고딕" pitchFamily="50" charset="-127"/>
              </a:endParaRPr>
            </a:p>
          </p:txBody>
        </p:sp>
      </p:grpSp>
      <p:grpSp>
        <p:nvGrpSpPr>
          <p:cNvPr id="53" name="그룹 52"/>
          <p:cNvGrpSpPr/>
          <p:nvPr/>
        </p:nvGrpSpPr>
        <p:grpSpPr>
          <a:xfrm>
            <a:off x="1598378" y="2874502"/>
            <a:ext cx="7626303" cy="989287"/>
            <a:chOff x="1714647" y="2078553"/>
            <a:chExt cx="7809592" cy="1221255"/>
          </a:xfrm>
        </p:grpSpPr>
        <p:sp>
          <p:nvSpPr>
            <p:cNvPr id="54" name="AutoShape 33"/>
            <p:cNvSpPr>
              <a:spLocks noChangeArrowheads="1"/>
            </p:cNvSpPr>
            <p:nvPr/>
          </p:nvSpPr>
          <p:spPr bwMode="auto">
            <a:xfrm>
              <a:off x="3766375" y="2078553"/>
              <a:ext cx="5757864" cy="1221255"/>
            </a:xfrm>
            <a:prstGeom prst="roundRect">
              <a:avLst>
                <a:gd name="adj" fmla="val 0"/>
              </a:avLst>
            </a:prstGeom>
            <a:solidFill>
              <a:srgbClr val="FFFFFF"/>
            </a:solidFill>
            <a:ln w="6350" algn="ctr">
              <a:solidFill>
                <a:schemeClr val="bg1">
                  <a:lumMod val="75000"/>
                </a:schemeClr>
              </a:solidFill>
              <a:round/>
              <a:headEnd/>
              <a:tailEnd/>
            </a:ln>
            <a:effectLst>
              <a:outerShdw dist="38100" algn="ctr" rotWithShape="0">
                <a:srgbClr val="808080">
                  <a:alpha val="50000"/>
                </a:srgbClr>
              </a:outerShdw>
            </a:effectLst>
          </p:spPr>
          <p:txBody>
            <a:bodyPr wrap="none" lIns="72000" tIns="0" rIns="0" bIns="0" anchor="ctr"/>
            <a:lstStyle/>
            <a:p>
              <a:pPr marL="171450" lvl="0" latinLnBrk="0">
                <a:lnSpc>
                  <a:spcPts val="2000"/>
                </a:lnSpc>
                <a:spcBef>
                  <a:spcPts val="0"/>
                </a:spcBef>
                <a:buFont typeface="Wingdings" panose="05000000000000000000" pitchFamily="2" charset="2"/>
                <a:buChar char="Ø"/>
                <a:defRPr/>
              </a:pPr>
              <a:r>
                <a:rPr lang="ko-KR" altLang="en-US" sz="1100" dirty="0" smtClean="0">
                  <a:latin typeface="+mn-ea"/>
                  <a:ea typeface="+mn-ea"/>
                </a:rPr>
                <a:t> 서울시 </a:t>
              </a:r>
              <a:r>
                <a:rPr lang="ko-KR" altLang="en-US" sz="1100" dirty="0">
                  <a:latin typeface="+mn-ea"/>
                  <a:ea typeface="+mn-ea"/>
                </a:rPr>
                <a:t>주민</a:t>
              </a:r>
              <a:r>
                <a:rPr lang="en-US" altLang="ko-KR" sz="1100" dirty="0">
                  <a:latin typeface="+mn-ea"/>
                  <a:ea typeface="+mn-ea"/>
                </a:rPr>
                <a:t>, </a:t>
              </a:r>
              <a:r>
                <a:rPr lang="ko-KR" altLang="en-US" sz="1100" dirty="0" smtClean="0">
                  <a:latin typeface="+mn-ea"/>
                  <a:ea typeface="+mn-ea"/>
                </a:rPr>
                <a:t>성인 남녀</a:t>
              </a:r>
              <a:r>
                <a:rPr lang="en-US" altLang="ko-KR" sz="1100" dirty="0" smtClean="0">
                  <a:latin typeface="+mn-ea"/>
                  <a:ea typeface="+mn-ea"/>
                </a:rPr>
                <a:t>, </a:t>
              </a:r>
            </a:p>
            <a:p>
              <a:pPr marL="171450" lvl="0" latinLnBrk="0">
                <a:lnSpc>
                  <a:spcPts val="2000"/>
                </a:lnSpc>
                <a:spcBef>
                  <a:spcPts val="0"/>
                </a:spcBef>
                <a:buFont typeface="Wingdings" panose="05000000000000000000" pitchFamily="2" charset="2"/>
                <a:buChar char="Ø"/>
                <a:defRPr/>
              </a:pPr>
              <a:r>
                <a:rPr lang="ko-KR" altLang="en-US" sz="1100" kern="0" dirty="0" smtClean="0">
                  <a:solidFill>
                    <a:sysClr val="windowText" lastClr="000000"/>
                  </a:solidFill>
                  <a:latin typeface="+mn-ea"/>
                  <a:ea typeface="+mn-ea"/>
                </a:rPr>
                <a:t> 최근 </a:t>
              </a:r>
              <a:r>
                <a:rPr lang="en-US" altLang="ko-KR" sz="1100" kern="0" dirty="0" smtClean="0">
                  <a:solidFill>
                    <a:sysClr val="windowText" lastClr="000000"/>
                  </a:solidFill>
                  <a:latin typeface="+mn-ea"/>
                  <a:ea typeface="+mn-ea"/>
                </a:rPr>
                <a:t>6</a:t>
              </a:r>
              <a:r>
                <a:rPr lang="ko-KR" altLang="en-US" sz="1100" kern="0" dirty="0" smtClean="0">
                  <a:solidFill>
                    <a:sysClr val="windowText" lastClr="000000"/>
                  </a:solidFill>
                  <a:latin typeface="+mn-ea"/>
                  <a:ea typeface="+mn-ea"/>
                </a:rPr>
                <a:t>개월 이내 좌담회 참석 비 경험자</a:t>
              </a:r>
              <a:endParaRPr lang="en-US" altLang="ko-KR" sz="1100" kern="0" dirty="0" smtClean="0">
                <a:solidFill>
                  <a:sysClr val="windowText" lastClr="000000"/>
                </a:solidFill>
                <a:latin typeface="+mn-ea"/>
                <a:ea typeface="+mn-ea"/>
              </a:endParaRPr>
            </a:p>
            <a:p>
              <a:pPr marL="171450">
                <a:lnSpc>
                  <a:spcPts val="2000"/>
                </a:lnSpc>
                <a:spcBef>
                  <a:spcPts val="0"/>
                </a:spcBef>
                <a:buFont typeface="Wingdings" panose="05000000000000000000" pitchFamily="2" charset="2"/>
                <a:buChar char="Ø"/>
              </a:pPr>
              <a:r>
                <a:rPr lang="ko-KR" altLang="en-US" sz="1100" dirty="0" smtClean="0">
                  <a:latin typeface="+mn-ea"/>
                  <a:ea typeface="+mn-ea"/>
                </a:rPr>
                <a:t> 마을단위 </a:t>
              </a:r>
              <a:r>
                <a:rPr lang="ko-KR" altLang="en-US" sz="1100" dirty="0">
                  <a:latin typeface="+mn-ea"/>
                  <a:ea typeface="+mn-ea"/>
                </a:rPr>
                <a:t>사회활동 </a:t>
              </a:r>
              <a:r>
                <a:rPr lang="ko-KR" altLang="en-US" sz="1100" dirty="0" err="1">
                  <a:latin typeface="+mn-ea"/>
                  <a:ea typeface="+mn-ea"/>
                </a:rPr>
                <a:t>관심자</a:t>
              </a:r>
              <a:r>
                <a:rPr lang="ko-KR" altLang="en-US" sz="1100" dirty="0">
                  <a:latin typeface="+mn-ea"/>
                  <a:ea typeface="+mn-ea"/>
                </a:rPr>
                <a:t> 및 </a:t>
              </a:r>
              <a:r>
                <a:rPr lang="ko-KR" altLang="en-US" sz="1100" dirty="0" err="1">
                  <a:latin typeface="+mn-ea"/>
                  <a:ea typeface="+mn-ea"/>
                </a:rPr>
                <a:t>활동자</a:t>
              </a:r>
              <a:r>
                <a:rPr lang="en-US" altLang="ko-KR" sz="1100" dirty="0">
                  <a:latin typeface="+mn-ea"/>
                  <a:ea typeface="+mn-ea"/>
                </a:rPr>
                <a:t>(</a:t>
              </a:r>
              <a:r>
                <a:rPr lang="ko-KR" altLang="en-US" sz="1100" dirty="0">
                  <a:latin typeface="+mn-ea"/>
                  <a:ea typeface="+mn-ea"/>
                </a:rPr>
                <a:t>서울시 마을공동체 사업 참여자 제외</a:t>
              </a:r>
              <a:r>
                <a:rPr lang="en-US" altLang="ko-KR" sz="1100" dirty="0" smtClean="0">
                  <a:latin typeface="+mn-ea"/>
                  <a:ea typeface="+mn-ea"/>
                </a:rPr>
                <a:t>)</a:t>
              </a:r>
              <a:endParaRPr lang="ko-KR" altLang="en-US" sz="1100" dirty="0">
                <a:latin typeface="+mn-ea"/>
                <a:ea typeface="+mn-ea"/>
              </a:endParaRPr>
            </a:p>
          </p:txBody>
        </p:sp>
        <p:sp>
          <p:nvSpPr>
            <p:cNvPr id="55" name="AutoShape 175"/>
            <p:cNvSpPr>
              <a:spLocks noChangeArrowheads="1"/>
            </p:cNvSpPr>
            <p:nvPr/>
          </p:nvSpPr>
          <p:spPr bwMode="auto">
            <a:xfrm>
              <a:off x="1714647" y="2078555"/>
              <a:ext cx="1980000" cy="360363"/>
            </a:xfrm>
            <a:prstGeom prst="roundRect">
              <a:avLst>
                <a:gd name="adj" fmla="val 50000"/>
              </a:avLst>
            </a:prstGeom>
            <a:solidFill>
              <a:srgbClr val="DDDDDD"/>
            </a:solidFill>
            <a:ln w="9525" algn="ctr">
              <a:noFill/>
              <a:round/>
              <a:headEnd/>
              <a:tailEnd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88900" h="88900"/>
            </a:sp3d>
          </p:spPr>
          <p:txBody>
            <a:bodyPr wrap="none" lIns="180000" tIns="0" rIns="0" bIns="0" anchor="ctr"/>
            <a:lstStyle/>
            <a:p>
              <a:pPr latinLnBrk="0"/>
              <a:r>
                <a:rPr lang="ko-KR" altLang="en-US" sz="1400" b="1" dirty="0" smtClean="0">
                  <a:latin typeface="Trebuchet MS" pitchFamily="34" charset="0"/>
                  <a:ea typeface="맑은 고딕" pitchFamily="50" charset="-127"/>
                </a:rPr>
                <a:t>조사 대상</a:t>
              </a:r>
              <a:endParaRPr lang="ko-KR" altLang="en-US" sz="1400" b="1" dirty="0">
                <a:latin typeface="Trebuchet MS" pitchFamily="34" charset="0"/>
                <a:ea typeface="맑은 고딕" pitchFamily="50" charset="-127"/>
              </a:endParaRPr>
            </a:p>
          </p:txBody>
        </p:sp>
      </p:grpSp>
      <p:grpSp>
        <p:nvGrpSpPr>
          <p:cNvPr id="56" name="그룹 55"/>
          <p:cNvGrpSpPr/>
          <p:nvPr/>
        </p:nvGrpSpPr>
        <p:grpSpPr>
          <a:xfrm>
            <a:off x="1598378" y="4020498"/>
            <a:ext cx="7626302" cy="1537608"/>
            <a:chOff x="1714647" y="3175296"/>
            <a:chExt cx="7809591" cy="977591"/>
          </a:xfrm>
        </p:grpSpPr>
        <p:sp>
          <p:nvSpPr>
            <p:cNvPr id="57" name="AutoShape 33"/>
            <p:cNvSpPr>
              <a:spLocks noChangeArrowheads="1"/>
            </p:cNvSpPr>
            <p:nvPr/>
          </p:nvSpPr>
          <p:spPr bwMode="auto">
            <a:xfrm>
              <a:off x="3766375" y="3175296"/>
              <a:ext cx="5757863" cy="977591"/>
            </a:xfrm>
            <a:prstGeom prst="roundRect">
              <a:avLst>
                <a:gd name="adj" fmla="val 0"/>
              </a:avLst>
            </a:prstGeom>
            <a:solidFill>
              <a:srgbClr val="FFFFFF"/>
            </a:solidFill>
            <a:ln w="6350" algn="ctr">
              <a:solidFill>
                <a:schemeClr val="bg1">
                  <a:lumMod val="75000"/>
                </a:schemeClr>
              </a:solidFill>
              <a:round/>
              <a:headEnd/>
              <a:tailEnd/>
            </a:ln>
            <a:effectLst>
              <a:outerShdw dist="38100" algn="ctr" rotWithShape="0">
                <a:srgbClr val="808080">
                  <a:alpha val="50000"/>
                </a:srgbClr>
              </a:outerShdw>
            </a:effectLst>
          </p:spPr>
          <p:txBody>
            <a:bodyPr wrap="none" lIns="72000" tIns="0" rIns="0" bIns="0" anchor="ctr"/>
            <a:lstStyle/>
            <a:p>
              <a:pPr marL="190500" lvl="0" indent="-190500" latinLnBrk="0">
                <a:lnSpc>
                  <a:spcPct val="110000"/>
                </a:lnSpc>
                <a:spcBef>
                  <a:spcPts val="300"/>
                </a:spcBef>
                <a:buFont typeface="Wingdings" pitchFamily="2" charset="2"/>
                <a:buChar char="Ø"/>
                <a:defRPr/>
              </a:pPr>
              <a:endParaRPr lang="ko-KR" altLang="en-US" sz="1100" kern="0" dirty="0" smtClean="0">
                <a:solidFill>
                  <a:sysClr val="windowText" lastClr="000000"/>
                </a:solidFill>
                <a:latin typeface="Trebuchet MS" pitchFamily="34" charset="0"/>
                <a:ea typeface="맑은 고딕" pitchFamily="50" charset="-127"/>
              </a:endParaRPr>
            </a:p>
          </p:txBody>
        </p:sp>
        <p:sp>
          <p:nvSpPr>
            <p:cNvPr id="58" name="AutoShape 175"/>
            <p:cNvSpPr>
              <a:spLocks noChangeArrowheads="1"/>
            </p:cNvSpPr>
            <p:nvPr/>
          </p:nvSpPr>
          <p:spPr bwMode="auto">
            <a:xfrm>
              <a:off x="1714647" y="3175296"/>
              <a:ext cx="1980000" cy="202440"/>
            </a:xfrm>
            <a:prstGeom prst="roundRect">
              <a:avLst>
                <a:gd name="adj" fmla="val 50000"/>
              </a:avLst>
            </a:prstGeom>
            <a:solidFill>
              <a:srgbClr val="DDDDDD"/>
            </a:solidFill>
            <a:ln w="9525" algn="ctr">
              <a:noFill/>
              <a:round/>
              <a:headEnd/>
              <a:tailEnd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88900" h="88900"/>
            </a:sp3d>
          </p:spPr>
          <p:txBody>
            <a:bodyPr wrap="none" lIns="180000" tIns="0" rIns="0" bIns="0" anchor="ctr"/>
            <a:lstStyle/>
            <a:p>
              <a:pPr latinLnBrk="0"/>
              <a:r>
                <a:rPr lang="ko-KR" altLang="en-US" sz="1400" b="1" dirty="0" smtClean="0">
                  <a:latin typeface="Trebuchet MS" pitchFamily="34" charset="0"/>
                  <a:ea typeface="맑은 고딕" pitchFamily="50" charset="-127"/>
                </a:rPr>
                <a:t>그룹 구성</a:t>
              </a:r>
              <a:endParaRPr lang="ko-KR" altLang="en-US" sz="1400" b="1" dirty="0">
                <a:latin typeface="Trebuchet MS" pitchFamily="34" charset="0"/>
                <a:ea typeface="맑은 고딕" pitchFamily="50" charset="-127"/>
              </a:endParaRPr>
            </a:p>
          </p:txBody>
        </p:sp>
      </p:grpSp>
      <p:grpSp>
        <p:nvGrpSpPr>
          <p:cNvPr id="59" name="그룹 58"/>
          <p:cNvGrpSpPr/>
          <p:nvPr/>
        </p:nvGrpSpPr>
        <p:grpSpPr>
          <a:xfrm>
            <a:off x="1598378" y="5670969"/>
            <a:ext cx="7626302" cy="485134"/>
            <a:chOff x="1714647" y="2078555"/>
            <a:chExt cx="7809591" cy="504000"/>
          </a:xfrm>
        </p:grpSpPr>
        <p:sp>
          <p:nvSpPr>
            <p:cNvPr id="60" name="AutoShape 33"/>
            <p:cNvSpPr>
              <a:spLocks noChangeArrowheads="1"/>
            </p:cNvSpPr>
            <p:nvPr/>
          </p:nvSpPr>
          <p:spPr bwMode="auto">
            <a:xfrm>
              <a:off x="3766375" y="2078555"/>
              <a:ext cx="5757863" cy="504000"/>
            </a:xfrm>
            <a:prstGeom prst="roundRect">
              <a:avLst>
                <a:gd name="adj" fmla="val 0"/>
              </a:avLst>
            </a:prstGeom>
            <a:solidFill>
              <a:srgbClr val="FFFFFF"/>
            </a:solidFill>
            <a:ln w="6350" algn="ctr">
              <a:solidFill>
                <a:schemeClr val="bg1">
                  <a:lumMod val="75000"/>
                </a:schemeClr>
              </a:solidFill>
              <a:round/>
              <a:headEnd/>
              <a:tailEnd/>
            </a:ln>
            <a:effectLst>
              <a:outerShdw dist="38100" algn="ctr" rotWithShape="0">
                <a:srgbClr val="808080">
                  <a:alpha val="50000"/>
                </a:srgbClr>
              </a:outerShdw>
            </a:effectLst>
          </p:spPr>
          <p:txBody>
            <a:bodyPr wrap="none" lIns="72000" tIns="0" rIns="0" bIns="0" anchor="ctr"/>
            <a:lstStyle/>
            <a:p>
              <a:pPr marL="190500" lvl="0" indent="-190500" latinLnBrk="0">
                <a:lnSpc>
                  <a:spcPct val="110000"/>
                </a:lnSpc>
                <a:spcBef>
                  <a:spcPts val="300"/>
                </a:spcBef>
                <a:buFont typeface="Wingdings" pitchFamily="2" charset="2"/>
                <a:buChar char="Ø"/>
                <a:defRPr/>
              </a:pPr>
              <a:r>
                <a:rPr lang="ko-KR" altLang="en-US" sz="1100" kern="0" dirty="0" smtClean="0">
                  <a:solidFill>
                    <a:sysClr val="windowText" lastClr="000000"/>
                  </a:solidFill>
                  <a:latin typeface="Trebuchet MS" pitchFamily="34" charset="0"/>
                  <a:ea typeface="맑은 고딕" pitchFamily="50" charset="-127"/>
                </a:rPr>
                <a:t> </a:t>
              </a:r>
              <a:r>
                <a:rPr lang="en-US" altLang="ko-KR" sz="1100" kern="0" dirty="0" smtClean="0">
                  <a:solidFill>
                    <a:sysClr val="windowText" lastClr="000000"/>
                  </a:solidFill>
                  <a:latin typeface="Trebuchet MS" pitchFamily="34" charset="0"/>
                  <a:ea typeface="맑은 고딕" pitchFamily="50" charset="-127"/>
                </a:rPr>
                <a:t>2014</a:t>
              </a:r>
              <a:r>
                <a:rPr lang="ko-KR" altLang="en-US" sz="1100" kern="0" dirty="0" smtClean="0">
                  <a:solidFill>
                    <a:sysClr val="windowText" lastClr="000000"/>
                  </a:solidFill>
                  <a:latin typeface="Trebuchet MS" pitchFamily="34" charset="0"/>
                  <a:ea typeface="맑은 고딕" pitchFamily="50" charset="-127"/>
                </a:rPr>
                <a:t>년 </a:t>
              </a:r>
              <a:r>
                <a:rPr lang="en-US" altLang="ko-KR" sz="1100" kern="0" dirty="0" smtClean="0">
                  <a:solidFill>
                    <a:sysClr val="windowText" lastClr="000000"/>
                  </a:solidFill>
                  <a:latin typeface="Trebuchet MS" pitchFamily="34" charset="0"/>
                  <a:ea typeface="맑은 고딕" pitchFamily="50" charset="-127"/>
                </a:rPr>
                <a:t>11</a:t>
              </a:r>
              <a:r>
                <a:rPr lang="ko-KR" altLang="en-US" sz="1100" kern="0" dirty="0" smtClean="0">
                  <a:solidFill>
                    <a:sysClr val="windowText" lastClr="000000"/>
                  </a:solidFill>
                  <a:latin typeface="Trebuchet MS" pitchFamily="34" charset="0"/>
                  <a:ea typeface="맑은 고딕" pitchFamily="50" charset="-127"/>
                </a:rPr>
                <a:t>월 </a:t>
              </a:r>
              <a:r>
                <a:rPr lang="en-US" altLang="ko-KR" sz="1100" kern="0" dirty="0" smtClean="0">
                  <a:solidFill>
                    <a:sysClr val="windowText" lastClr="000000"/>
                  </a:solidFill>
                  <a:latin typeface="Trebuchet MS" pitchFamily="34" charset="0"/>
                  <a:ea typeface="맑은 고딕" pitchFamily="50" charset="-127"/>
                </a:rPr>
                <a:t>20</a:t>
              </a:r>
              <a:r>
                <a:rPr lang="ko-KR" altLang="en-US" sz="1100" kern="0" dirty="0" smtClean="0">
                  <a:solidFill>
                    <a:sysClr val="windowText" lastClr="000000"/>
                  </a:solidFill>
                  <a:latin typeface="Trebuchet MS" pitchFamily="34" charset="0"/>
                  <a:ea typeface="맑은 고딕" pitchFamily="50" charset="-127"/>
                </a:rPr>
                <a:t>일</a:t>
              </a:r>
              <a:r>
                <a:rPr lang="en-US" altLang="ko-KR" sz="1100" kern="0" dirty="0" smtClean="0">
                  <a:solidFill>
                    <a:sysClr val="windowText" lastClr="000000"/>
                  </a:solidFill>
                  <a:latin typeface="Trebuchet MS" pitchFamily="34" charset="0"/>
                  <a:ea typeface="맑은 고딕" pitchFamily="50" charset="-127"/>
                </a:rPr>
                <a:t>(</a:t>
              </a:r>
              <a:r>
                <a:rPr lang="ko-KR" altLang="en-US" sz="1100" kern="0" dirty="0" smtClean="0">
                  <a:solidFill>
                    <a:sysClr val="windowText" lastClr="000000"/>
                  </a:solidFill>
                  <a:latin typeface="Trebuchet MS" pitchFamily="34" charset="0"/>
                  <a:ea typeface="맑은 고딕" pitchFamily="50" charset="-127"/>
                </a:rPr>
                <a:t>목</a:t>
              </a:r>
              <a:r>
                <a:rPr lang="en-US" altLang="ko-KR" sz="1100" kern="0" dirty="0" smtClean="0">
                  <a:solidFill>
                    <a:sysClr val="windowText" lastClr="000000"/>
                  </a:solidFill>
                  <a:latin typeface="Trebuchet MS" pitchFamily="34" charset="0"/>
                  <a:ea typeface="맑은 고딕" pitchFamily="50" charset="-127"/>
                </a:rPr>
                <a:t>)~11</a:t>
              </a:r>
              <a:r>
                <a:rPr lang="ko-KR" altLang="en-US" sz="1100" kern="0" dirty="0" smtClean="0">
                  <a:solidFill>
                    <a:sysClr val="windowText" lastClr="000000"/>
                  </a:solidFill>
                  <a:latin typeface="Trebuchet MS" pitchFamily="34" charset="0"/>
                  <a:ea typeface="맑은 고딕" pitchFamily="50" charset="-127"/>
                </a:rPr>
                <a:t>월 </a:t>
              </a:r>
              <a:r>
                <a:rPr lang="en-US" altLang="ko-KR" sz="1100" kern="0" dirty="0" smtClean="0">
                  <a:solidFill>
                    <a:sysClr val="windowText" lastClr="000000"/>
                  </a:solidFill>
                  <a:latin typeface="Trebuchet MS" pitchFamily="34" charset="0"/>
                  <a:ea typeface="맑은 고딕" pitchFamily="50" charset="-127"/>
                </a:rPr>
                <a:t>21</a:t>
              </a:r>
              <a:r>
                <a:rPr lang="ko-KR" altLang="en-US" sz="1100" kern="0" dirty="0" smtClean="0">
                  <a:solidFill>
                    <a:sysClr val="windowText" lastClr="000000"/>
                  </a:solidFill>
                  <a:latin typeface="Trebuchet MS" pitchFamily="34" charset="0"/>
                  <a:ea typeface="맑은 고딕" pitchFamily="50" charset="-127"/>
                </a:rPr>
                <a:t>일</a:t>
              </a:r>
              <a:r>
                <a:rPr lang="en-US" altLang="ko-KR" sz="1100" kern="0" dirty="0" smtClean="0">
                  <a:solidFill>
                    <a:sysClr val="windowText" lastClr="000000"/>
                  </a:solidFill>
                  <a:latin typeface="Trebuchet MS" pitchFamily="34" charset="0"/>
                  <a:ea typeface="맑은 고딕" pitchFamily="50" charset="-127"/>
                </a:rPr>
                <a:t>(</a:t>
              </a:r>
              <a:r>
                <a:rPr lang="ko-KR" altLang="en-US" sz="1100" kern="0" dirty="0" smtClean="0">
                  <a:solidFill>
                    <a:sysClr val="windowText" lastClr="000000"/>
                  </a:solidFill>
                  <a:latin typeface="Trebuchet MS" pitchFamily="34" charset="0"/>
                  <a:ea typeface="맑은 고딕" pitchFamily="50" charset="-127"/>
                </a:rPr>
                <a:t>금</a:t>
              </a:r>
              <a:r>
                <a:rPr lang="en-US" altLang="ko-KR" sz="1100" kern="0" dirty="0" smtClean="0">
                  <a:solidFill>
                    <a:sysClr val="windowText" lastClr="000000"/>
                  </a:solidFill>
                  <a:latin typeface="Trebuchet MS" pitchFamily="34" charset="0"/>
                  <a:ea typeface="맑은 고딕" pitchFamily="50" charset="-127"/>
                </a:rPr>
                <a:t>), 2</a:t>
              </a:r>
              <a:r>
                <a:rPr lang="ko-KR" altLang="en-US" sz="1100" kern="0" dirty="0" smtClean="0">
                  <a:solidFill>
                    <a:sysClr val="windowText" lastClr="000000"/>
                  </a:solidFill>
                  <a:latin typeface="Trebuchet MS" pitchFamily="34" charset="0"/>
                  <a:ea typeface="맑은 고딕" pitchFamily="50" charset="-127"/>
                </a:rPr>
                <a:t>일간 진행</a:t>
              </a:r>
            </a:p>
          </p:txBody>
        </p:sp>
        <p:sp>
          <p:nvSpPr>
            <p:cNvPr id="61" name="AutoShape 175"/>
            <p:cNvSpPr>
              <a:spLocks noChangeArrowheads="1"/>
            </p:cNvSpPr>
            <p:nvPr/>
          </p:nvSpPr>
          <p:spPr bwMode="auto">
            <a:xfrm>
              <a:off x="1714647" y="2078555"/>
              <a:ext cx="1980000" cy="360363"/>
            </a:xfrm>
            <a:prstGeom prst="roundRect">
              <a:avLst>
                <a:gd name="adj" fmla="val 50000"/>
              </a:avLst>
            </a:prstGeom>
            <a:solidFill>
              <a:srgbClr val="DDDDDD"/>
            </a:solidFill>
            <a:ln w="9525" algn="ctr">
              <a:noFill/>
              <a:round/>
              <a:headEnd/>
              <a:tailEnd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88900" h="88900"/>
            </a:sp3d>
          </p:spPr>
          <p:txBody>
            <a:bodyPr wrap="none" lIns="180000" tIns="0" rIns="0" bIns="0" anchor="ctr"/>
            <a:lstStyle/>
            <a:p>
              <a:pPr latinLnBrk="0"/>
              <a:r>
                <a:rPr lang="ko-KR" altLang="en-US" sz="1400" b="1" dirty="0" smtClean="0">
                  <a:latin typeface="Trebuchet MS" pitchFamily="34" charset="0"/>
                  <a:ea typeface="맑은 고딕" pitchFamily="50" charset="-127"/>
                </a:rPr>
                <a:t>진행 일시</a:t>
              </a:r>
              <a:endParaRPr lang="ko-KR" altLang="en-US" sz="1400" b="1" dirty="0">
                <a:latin typeface="Trebuchet MS" pitchFamily="34" charset="0"/>
                <a:ea typeface="맑은 고딕" pitchFamily="50" charset="-127"/>
              </a:endParaRPr>
            </a:p>
          </p:txBody>
        </p:sp>
      </p:grpSp>
      <p:sp>
        <p:nvSpPr>
          <p:cNvPr id="25" name="직사각형 17"/>
          <p:cNvSpPr>
            <a:spLocks noGrp="1" noChangeArrowheads="1"/>
          </p:cNvSpPr>
          <p:nvPr>
            <p:ph type="title"/>
          </p:nvPr>
        </p:nvSpPr>
        <p:spPr bwMode="auto">
          <a:xfrm>
            <a:off x="442163" y="234631"/>
            <a:ext cx="3076163" cy="4541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3969" tIns="41985" rIns="83969" bIns="41985">
            <a:spAutoFit/>
          </a:bodyPr>
          <a:lstStyle/>
          <a:p>
            <a:pPr algn="l" eaLnBrk="1" latinLnBrk="1" hangingPunct="1"/>
            <a:r>
              <a:rPr lang="en-US" altLang="ko-KR" sz="2400" b="1" dirty="0" smtClean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2. </a:t>
            </a:r>
            <a:r>
              <a:rPr lang="ko-KR" altLang="en-US" sz="2400" b="1" dirty="0" smtClean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조사 설계</a:t>
            </a:r>
            <a:endParaRPr lang="ko-KR" altLang="en-US" sz="2400" b="1" dirty="0">
              <a:solidFill>
                <a:srgbClr val="0070C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6" name="Rectangle 69"/>
          <p:cNvSpPr>
            <a:spLocks noChangeArrowheads="1"/>
          </p:cNvSpPr>
          <p:nvPr/>
        </p:nvSpPr>
        <p:spPr bwMode="auto">
          <a:xfrm>
            <a:off x="839513" y="1099833"/>
            <a:ext cx="2075838" cy="202723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wrap="none" lIns="108000" tIns="0" rIns="0" bIns="0" anchor="ctr"/>
          <a:lstStyle/>
          <a:p>
            <a:pPr algn="l" defTabSz="914400" eaLnBrk="1" hangingPunct="1"/>
            <a:r>
              <a:rPr lang="ko-KR" altLang="en-US" sz="1600" b="1" dirty="0" smtClean="0">
                <a:solidFill>
                  <a:srgbClr val="003366"/>
                </a:solidFill>
                <a:latin typeface="맑은 고딕" pitchFamily="50" charset="-127"/>
                <a:ea typeface="맑은 고딕" pitchFamily="50" charset="-127"/>
              </a:rPr>
              <a:t>조사의 개요</a:t>
            </a:r>
            <a:endParaRPr lang="ko-KR" altLang="en-US" sz="1600" b="1" dirty="0">
              <a:solidFill>
                <a:srgbClr val="003366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2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1423" y="1041941"/>
            <a:ext cx="476091" cy="284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533486528"/>
              </p:ext>
            </p:extLst>
          </p:nvPr>
        </p:nvGraphicFramePr>
        <p:xfrm>
          <a:off x="3666565" y="4140622"/>
          <a:ext cx="5540000" cy="12973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08000"/>
                <a:gridCol w="1108000"/>
                <a:gridCol w="1108000"/>
                <a:gridCol w="1108000"/>
                <a:gridCol w="1108000"/>
              </a:tblGrid>
              <a:tr h="337968">
                <a:tc>
                  <a:txBody>
                    <a:bodyPr/>
                    <a:lstStyle/>
                    <a:p>
                      <a:pPr algn="ctr" fontAlgn="t"/>
                      <a:r>
                        <a:rPr lang="ko-KR" altLang="en-US" sz="1800" u="none" strike="noStrike" dirty="0">
                          <a:effectLst/>
                        </a:rPr>
                        <a:t>　</a:t>
                      </a:r>
                      <a:endParaRPr lang="ko-KR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100" u="none" strike="noStrike" dirty="0" smtClean="0">
                          <a:effectLst/>
                        </a:rPr>
                        <a:t>성  별</a:t>
                      </a:r>
                      <a:endParaRPr lang="ko-KR" alt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나눔고딕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100" u="none" strike="noStrike" dirty="0" smtClean="0">
                          <a:effectLst/>
                        </a:rPr>
                        <a:t>연  </a:t>
                      </a:r>
                      <a:r>
                        <a:rPr lang="ko-KR" altLang="en-US" sz="1100" u="none" strike="noStrike" dirty="0" err="1" smtClean="0">
                          <a:effectLst/>
                        </a:rPr>
                        <a:t>령</a:t>
                      </a:r>
                      <a:endParaRPr lang="ko-KR" alt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나눔고딕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100" u="none" strike="noStrike" dirty="0" smtClean="0">
                          <a:effectLst/>
                        </a:rPr>
                        <a:t>지  역</a:t>
                      </a:r>
                      <a:endParaRPr lang="ko-KR" alt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나눔고딕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100" u="none" strike="noStrike" dirty="0" smtClean="0">
                          <a:effectLst/>
                        </a:rPr>
                        <a:t>인  원</a:t>
                      </a:r>
                      <a:endParaRPr lang="ko-KR" alt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나눔고딕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</a:tr>
              <a:tr h="239848">
                <a:tc>
                  <a:txBody>
                    <a:bodyPr/>
                    <a:lstStyle/>
                    <a:p>
                      <a:pPr marL="171450" indent="-171450" algn="ctr" rtl="0" fontAlgn="ctr">
                        <a:buFont typeface="Wingdings" panose="05000000000000000000" pitchFamily="2" charset="2"/>
                        <a:buChar char="Ø"/>
                      </a:pPr>
                      <a:r>
                        <a:rPr lang="en-US" altLang="ko-KR" sz="1100" u="none" strike="noStrike" dirty="0" smtClean="0">
                          <a:effectLst/>
                        </a:rPr>
                        <a:t> 1</a:t>
                      </a:r>
                      <a:r>
                        <a:rPr lang="ko-KR" altLang="en-US" sz="1100" u="none" strike="noStrike" dirty="0">
                          <a:effectLst/>
                        </a:rPr>
                        <a:t>그룹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나눔고딕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100" u="none" strike="noStrike" dirty="0">
                          <a:effectLst/>
                        </a:rPr>
                        <a:t>여성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나눔고딕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100" u="none" strike="noStrike" dirty="0">
                          <a:effectLst/>
                        </a:rPr>
                        <a:t>30</a:t>
                      </a:r>
                      <a:r>
                        <a:rPr lang="ko-KR" altLang="en-US" sz="1100" u="none" strike="noStrike" dirty="0">
                          <a:effectLst/>
                        </a:rPr>
                        <a:t>대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나눔고딕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100" u="none" strike="noStrike">
                          <a:effectLst/>
                        </a:rPr>
                        <a:t>강북지역</a:t>
                      </a:r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나눔고딕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100" u="none" strike="noStrike">
                          <a:effectLst/>
                        </a:rPr>
                        <a:t>6</a:t>
                      </a:r>
                      <a:r>
                        <a:rPr lang="ko-KR" altLang="en-US" sz="1100" u="none" strike="noStrike">
                          <a:effectLst/>
                        </a:rPr>
                        <a:t>명</a:t>
                      </a:r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나눔고딕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</a:tr>
              <a:tr h="239848">
                <a:tc>
                  <a:txBody>
                    <a:bodyPr/>
                    <a:lstStyle/>
                    <a:p>
                      <a:pPr marL="171450" indent="-171450" algn="ctr" rtl="0" fontAlgn="ctr">
                        <a:buFont typeface="Wingdings" panose="05000000000000000000" pitchFamily="2" charset="2"/>
                        <a:buChar char="Ø"/>
                      </a:pPr>
                      <a:r>
                        <a:rPr lang="en-US" altLang="ko-KR" sz="1100" u="none" strike="noStrike" dirty="0" smtClean="0">
                          <a:effectLst/>
                        </a:rPr>
                        <a:t> 2</a:t>
                      </a:r>
                      <a:r>
                        <a:rPr lang="ko-KR" altLang="en-US" sz="1100" u="none" strike="noStrike" dirty="0">
                          <a:effectLst/>
                        </a:rPr>
                        <a:t>그룹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나눔고딕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100" u="none" strike="noStrike" dirty="0">
                          <a:effectLst/>
                        </a:rPr>
                        <a:t>여성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나눔고딕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100" u="none" strike="noStrike" dirty="0">
                          <a:effectLst/>
                        </a:rPr>
                        <a:t>40</a:t>
                      </a:r>
                      <a:r>
                        <a:rPr lang="ko-KR" altLang="en-US" sz="1100" u="none" strike="noStrike" dirty="0">
                          <a:effectLst/>
                        </a:rPr>
                        <a:t>대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나눔고딕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100" u="none" strike="noStrike">
                          <a:effectLst/>
                        </a:rPr>
                        <a:t>강북지역</a:t>
                      </a:r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나눔고딕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100" u="none" strike="noStrike" dirty="0" smtClean="0">
                          <a:effectLst/>
                        </a:rPr>
                        <a:t>7</a:t>
                      </a:r>
                      <a:r>
                        <a:rPr lang="ko-KR" altLang="en-US" sz="1100" u="none" strike="noStrike" dirty="0" smtClean="0">
                          <a:effectLst/>
                        </a:rPr>
                        <a:t>명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나눔고딕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</a:tr>
              <a:tr h="239848">
                <a:tc>
                  <a:txBody>
                    <a:bodyPr/>
                    <a:lstStyle/>
                    <a:p>
                      <a:pPr marL="171450" indent="-171450" algn="ctr" rtl="0" fontAlgn="ctr">
                        <a:buFont typeface="Wingdings" panose="05000000000000000000" pitchFamily="2" charset="2"/>
                        <a:buChar char="Ø"/>
                      </a:pPr>
                      <a:r>
                        <a:rPr lang="en-US" altLang="ko-KR" sz="1100" u="none" strike="noStrike" dirty="0" smtClean="0">
                          <a:effectLst/>
                        </a:rPr>
                        <a:t> 3</a:t>
                      </a:r>
                      <a:r>
                        <a:rPr lang="ko-KR" altLang="en-US" sz="1100" u="none" strike="noStrike" dirty="0">
                          <a:effectLst/>
                        </a:rPr>
                        <a:t>그룹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나눔고딕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100" u="none" strike="noStrike" dirty="0" smtClean="0">
                          <a:effectLst/>
                        </a:rPr>
                        <a:t>여성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나눔고딕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100" u="none" strike="noStrike" dirty="0" smtClean="0">
                          <a:effectLst/>
                        </a:rPr>
                        <a:t>30-40</a:t>
                      </a:r>
                      <a:r>
                        <a:rPr lang="ko-KR" altLang="en-US" sz="1100" u="none" strike="noStrike" dirty="0">
                          <a:effectLst/>
                        </a:rPr>
                        <a:t>대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나눔고딕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100" u="none" strike="noStrike" dirty="0" smtClean="0">
                          <a:effectLst/>
                        </a:rPr>
                        <a:t>강남지역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나눔고딕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100" u="none" strike="noStrike" dirty="0" smtClean="0">
                          <a:effectLst/>
                        </a:rPr>
                        <a:t>7</a:t>
                      </a:r>
                      <a:r>
                        <a:rPr lang="ko-KR" altLang="en-US" sz="1100" u="none" strike="noStrike" dirty="0" smtClean="0">
                          <a:effectLst/>
                        </a:rPr>
                        <a:t>명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나눔고딕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</a:tr>
              <a:tr h="239848">
                <a:tc>
                  <a:txBody>
                    <a:bodyPr/>
                    <a:lstStyle/>
                    <a:p>
                      <a:pPr marL="171450" indent="-171450" algn="ctr" rtl="0" fontAlgn="ctr">
                        <a:buFont typeface="Wingdings" panose="05000000000000000000" pitchFamily="2" charset="2"/>
                        <a:buChar char="Ø"/>
                      </a:pPr>
                      <a:r>
                        <a:rPr lang="en-US" altLang="ko-KR" sz="1100" u="none" strike="noStrike" dirty="0" smtClean="0">
                          <a:effectLst/>
                        </a:rPr>
                        <a:t> 4</a:t>
                      </a:r>
                      <a:r>
                        <a:rPr lang="ko-KR" altLang="en-US" sz="1100" u="none" strike="noStrike" dirty="0">
                          <a:effectLst/>
                        </a:rPr>
                        <a:t>그룹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나눔고딕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100" u="none" strike="noStrike" dirty="0" smtClean="0">
                          <a:effectLst/>
                        </a:rPr>
                        <a:t>남성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나눔고딕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100" u="none" strike="noStrike" dirty="0" smtClean="0">
                          <a:effectLst/>
                        </a:rPr>
                        <a:t>40</a:t>
                      </a:r>
                      <a:r>
                        <a:rPr lang="ko-KR" altLang="en-US" sz="1100" u="none" strike="noStrike" dirty="0">
                          <a:effectLst/>
                        </a:rPr>
                        <a:t>대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나눔고딕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100" u="none" strike="noStrike" dirty="0" smtClean="0">
                          <a:effectLst/>
                        </a:rPr>
                        <a:t>강북지역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나눔고딕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100" u="none" strike="noStrike" dirty="0" smtClean="0">
                          <a:effectLst/>
                        </a:rPr>
                        <a:t>7</a:t>
                      </a:r>
                      <a:r>
                        <a:rPr lang="ko-KR" altLang="en-US" sz="1100" u="none" strike="noStrike" dirty="0" smtClean="0">
                          <a:effectLst/>
                        </a:rPr>
                        <a:t>명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나눔고딕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473489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그룹 43"/>
          <p:cNvGrpSpPr/>
          <p:nvPr/>
        </p:nvGrpSpPr>
        <p:grpSpPr>
          <a:xfrm>
            <a:off x="414406" y="963945"/>
            <a:ext cx="4610481" cy="248554"/>
            <a:chOff x="1834959" y="4242332"/>
            <a:chExt cx="4609000" cy="258220"/>
          </a:xfrm>
        </p:grpSpPr>
        <p:sp>
          <p:nvSpPr>
            <p:cNvPr id="18" name="직사각형 17"/>
            <p:cNvSpPr/>
            <p:nvPr/>
          </p:nvSpPr>
          <p:spPr>
            <a:xfrm>
              <a:off x="1834959" y="4242332"/>
              <a:ext cx="151606" cy="15240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73104" fontAlgn="auto">
                <a:spcBef>
                  <a:spcPts val="0"/>
                </a:spcBef>
                <a:spcAft>
                  <a:spcPts val="0"/>
                </a:spcAft>
              </a:pPr>
              <a:endParaRPr kumimoji="0" lang="ko-KR" altLang="en-US" dirty="0">
                <a:solidFill>
                  <a:prstClr val="white"/>
                </a:solidFill>
                <a:latin typeface="Trebuchet MS" pitchFamily="34" charset="0"/>
              </a:endParaRPr>
            </a:p>
          </p:txBody>
        </p:sp>
        <p:sp>
          <p:nvSpPr>
            <p:cNvPr id="19" name="직사각형 18"/>
            <p:cNvSpPr/>
            <p:nvPr/>
          </p:nvSpPr>
          <p:spPr>
            <a:xfrm>
              <a:off x="1920683" y="4311388"/>
              <a:ext cx="163513" cy="172243"/>
            </a:xfrm>
            <a:prstGeom prst="rect">
              <a:avLst/>
            </a:prstGeom>
            <a:solidFill>
              <a:srgbClr val="F58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73104" fontAlgn="auto">
                <a:spcBef>
                  <a:spcPts val="0"/>
                </a:spcBef>
                <a:spcAft>
                  <a:spcPts val="0"/>
                </a:spcAft>
              </a:pPr>
              <a:endParaRPr kumimoji="0" lang="ko-KR" altLang="en-US" dirty="0">
                <a:solidFill>
                  <a:prstClr val="white"/>
                </a:solidFill>
                <a:latin typeface="Trebuchet MS" pitchFamily="34" charset="0"/>
              </a:endParaRPr>
            </a:p>
          </p:txBody>
        </p:sp>
        <p:sp>
          <p:nvSpPr>
            <p:cNvPr id="20" name="직사각형 3"/>
            <p:cNvSpPr>
              <a:spLocks noChangeArrowheads="1"/>
            </p:cNvSpPr>
            <p:nvPr/>
          </p:nvSpPr>
          <p:spPr bwMode="auto">
            <a:xfrm>
              <a:off x="2166918" y="4276730"/>
              <a:ext cx="4277041" cy="2238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defTabSz="973104" fontAlgn="auto">
                <a:spcBef>
                  <a:spcPts val="0"/>
                </a:spcBef>
                <a:spcAft>
                  <a:spcPts val="0"/>
                </a:spcAft>
              </a:pPr>
              <a:r>
                <a:rPr lang="ko-KR" altLang="en-US" sz="1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rebuchet MS" pitchFamily="34" charset="0"/>
                  <a:ea typeface="맑은 고딕" pitchFamily="50" charset="-127"/>
                </a:rPr>
                <a:t> </a:t>
              </a:r>
              <a:r>
                <a:rPr lang="en-US" altLang="ko-KR" sz="1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rebuchet MS" pitchFamily="34" charset="0"/>
                  <a:ea typeface="맑은 고딕" pitchFamily="50" charset="-127"/>
                </a:rPr>
                <a:t>11</a:t>
              </a:r>
              <a:r>
                <a:rPr lang="ko-KR" altLang="en-US" sz="1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rebuchet MS" pitchFamily="34" charset="0"/>
                  <a:ea typeface="맑은 고딕" pitchFamily="50" charset="-127"/>
                </a:rPr>
                <a:t>월 </a:t>
              </a:r>
              <a:r>
                <a:rPr lang="en-US" altLang="ko-KR" sz="1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rebuchet MS" pitchFamily="34" charset="0"/>
                  <a:ea typeface="맑은 고딕" pitchFamily="50" charset="-127"/>
                </a:rPr>
                <a:t>20</a:t>
              </a:r>
              <a:r>
                <a:rPr lang="ko-KR" altLang="en-US" sz="1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rebuchet MS" pitchFamily="34" charset="0"/>
                  <a:ea typeface="맑은 고딕" pitchFamily="50" charset="-127"/>
                </a:rPr>
                <a:t>일</a:t>
              </a:r>
              <a:r>
                <a:rPr lang="en-US" altLang="ko-KR" sz="1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rebuchet MS" pitchFamily="34" charset="0"/>
                  <a:ea typeface="맑은 고딕" pitchFamily="50" charset="-127"/>
                </a:rPr>
                <a:t>(</a:t>
              </a:r>
              <a:r>
                <a:rPr lang="ko-KR" altLang="en-US" sz="1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rebuchet MS" pitchFamily="34" charset="0"/>
                  <a:ea typeface="맑은 고딕" pitchFamily="50" charset="-127"/>
                </a:rPr>
                <a:t>목</a:t>
              </a:r>
              <a:r>
                <a:rPr lang="en-US" altLang="ko-KR" sz="1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rebuchet MS" pitchFamily="34" charset="0"/>
                  <a:ea typeface="맑은 고딕" pitchFamily="50" charset="-127"/>
                </a:rPr>
                <a:t>) </a:t>
              </a:r>
              <a:r>
                <a:rPr lang="ko-KR" altLang="en-US" sz="1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rebuchet MS" pitchFamily="34" charset="0"/>
                  <a:ea typeface="맑은 고딕" pitchFamily="50" charset="-127"/>
                </a:rPr>
                <a:t>오전 </a:t>
              </a:r>
              <a:r>
                <a:rPr lang="en-US" altLang="ko-KR" sz="1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rebuchet MS" pitchFamily="34" charset="0"/>
                  <a:ea typeface="맑은 고딕" pitchFamily="50" charset="-127"/>
                </a:rPr>
                <a:t>11</a:t>
              </a:r>
              <a:r>
                <a:rPr lang="ko-KR" altLang="en-US" sz="1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rebuchet MS" pitchFamily="34" charset="0"/>
                  <a:ea typeface="맑은 고딕" pitchFamily="50" charset="-127"/>
                </a:rPr>
                <a:t>시 </a:t>
              </a:r>
              <a:r>
                <a:rPr lang="en-US" altLang="ko-KR" sz="1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rebuchet MS" pitchFamily="34" charset="0"/>
                  <a:ea typeface="맑은 고딕" pitchFamily="50" charset="-127"/>
                </a:rPr>
                <a:t>: </a:t>
              </a:r>
              <a:r>
                <a:rPr lang="ko-KR" altLang="en-US" sz="1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rebuchet MS" pitchFamily="34" charset="0"/>
                  <a:ea typeface="맑은 고딕" pitchFamily="50" charset="-127"/>
                </a:rPr>
                <a:t>강북거</a:t>
              </a:r>
              <a:r>
                <a:rPr lang="ko-KR" altLang="en-US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rebuchet MS" pitchFamily="34" charset="0"/>
                  <a:ea typeface="맑은 고딕" pitchFamily="50" charset="-127"/>
                </a:rPr>
                <a:t>주 </a:t>
              </a:r>
              <a:r>
                <a:rPr lang="en-US" altLang="ko-KR" sz="1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rebuchet MS" pitchFamily="34" charset="0"/>
                  <a:ea typeface="맑은 고딕" pitchFamily="50" charset="-127"/>
                </a:rPr>
                <a:t>30</a:t>
              </a:r>
              <a:r>
                <a:rPr lang="ko-KR" altLang="en-US" sz="1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rebuchet MS" pitchFamily="34" charset="0"/>
                  <a:ea typeface="맑은 고딕" pitchFamily="50" charset="-127"/>
                </a:rPr>
                <a:t>대 여성그룹</a:t>
              </a:r>
            </a:p>
          </p:txBody>
        </p:sp>
      </p:grpSp>
      <p:grpSp>
        <p:nvGrpSpPr>
          <p:cNvPr id="21" name="그룹 43"/>
          <p:cNvGrpSpPr/>
          <p:nvPr/>
        </p:nvGrpSpPr>
        <p:grpSpPr>
          <a:xfrm>
            <a:off x="414409" y="3529877"/>
            <a:ext cx="4504683" cy="248554"/>
            <a:chOff x="1834959" y="4242332"/>
            <a:chExt cx="4503237" cy="258220"/>
          </a:xfrm>
        </p:grpSpPr>
        <p:sp>
          <p:nvSpPr>
            <p:cNvPr id="22" name="직사각형 21"/>
            <p:cNvSpPr/>
            <p:nvPr/>
          </p:nvSpPr>
          <p:spPr>
            <a:xfrm>
              <a:off x="1834959" y="4242332"/>
              <a:ext cx="151606" cy="15240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73104" fontAlgn="auto">
                <a:spcBef>
                  <a:spcPts val="0"/>
                </a:spcBef>
                <a:spcAft>
                  <a:spcPts val="0"/>
                </a:spcAft>
              </a:pPr>
              <a:endParaRPr kumimoji="0" lang="ko-KR" altLang="en-US" dirty="0">
                <a:solidFill>
                  <a:prstClr val="white"/>
                </a:solidFill>
                <a:latin typeface="Trebuchet MS" pitchFamily="34" charset="0"/>
              </a:endParaRPr>
            </a:p>
          </p:txBody>
        </p:sp>
        <p:sp>
          <p:nvSpPr>
            <p:cNvPr id="23" name="직사각형 22"/>
            <p:cNvSpPr/>
            <p:nvPr/>
          </p:nvSpPr>
          <p:spPr>
            <a:xfrm>
              <a:off x="1920683" y="4311388"/>
              <a:ext cx="163513" cy="172243"/>
            </a:xfrm>
            <a:prstGeom prst="rect">
              <a:avLst/>
            </a:prstGeom>
            <a:solidFill>
              <a:srgbClr val="F58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73104" fontAlgn="auto">
                <a:spcBef>
                  <a:spcPts val="0"/>
                </a:spcBef>
                <a:spcAft>
                  <a:spcPts val="0"/>
                </a:spcAft>
              </a:pPr>
              <a:endParaRPr kumimoji="0" lang="ko-KR" altLang="en-US" dirty="0">
                <a:solidFill>
                  <a:prstClr val="white"/>
                </a:solidFill>
                <a:latin typeface="Trebuchet MS" pitchFamily="34" charset="0"/>
              </a:endParaRPr>
            </a:p>
          </p:txBody>
        </p:sp>
        <p:sp>
          <p:nvSpPr>
            <p:cNvPr id="24" name="직사각형 3"/>
            <p:cNvSpPr>
              <a:spLocks noChangeArrowheads="1"/>
            </p:cNvSpPr>
            <p:nvPr/>
          </p:nvSpPr>
          <p:spPr bwMode="auto">
            <a:xfrm>
              <a:off x="2166918" y="4276730"/>
              <a:ext cx="4171278" cy="2238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defTabSz="973104" fontAlgn="auto">
                <a:spcBef>
                  <a:spcPts val="0"/>
                </a:spcBef>
                <a:spcAft>
                  <a:spcPts val="0"/>
                </a:spcAft>
              </a:pPr>
              <a:r>
                <a:rPr lang="ko-KR" altLang="en-US" sz="1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rebuchet MS" pitchFamily="34" charset="0"/>
                  <a:ea typeface="맑은 고딕" pitchFamily="50" charset="-127"/>
                </a:rPr>
                <a:t> </a:t>
              </a:r>
              <a:r>
                <a:rPr lang="en-US" altLang="ko-KR" sz="1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rebuchet MS" pitchFamily="34" charset="0"/>
                  <a:ea typeface="맑은 고딕" pitchFamily="50" charset="-127"/>
                </a:rPr>
                <a:t>11</a:t>
              </a:r>
              <a:r>
                <a:rPr lang="ko-KR" altLang="en-US" sz="1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rebuchet MS" pitchFamily="34" charset="0"/>
                  <a:ea typeface="맑은 고딕" pitchFamily="50" charset="-127"/>
                </a:rPr>
                <a:t>월 </a:t>
              </a:r>
              <a:r>
                <a:rPr lang="en-US" altLang="ko-KR" sz="1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rebuchet MS" pitchFamily="34" charset="0"/>
                  <a:ea typeface="맑은 고딕" pitchFamily="50" charset="-127"/>
                </a:rPr>
                <a:t>20</a:t>
              </a:r>
              <a:r>
                <a:rPr lang="ko-KR" altLang="en-US" sz="1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rebuchet MS" pitchFamily="34" charset="0"/>
                  <a:ea typeface="맑은 고딕" pitchFamily="50" charset="-127"/>
                </a:rPr>
                <a:t>일</a:t>
              </a:r>
              <a:r>
                <a:rPr lang="en-US" altLang="ko-KR" sz="1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rebuchet MS" pitchFamily="34" charset="0"/>
                  <a:ea typeface="맑은 고딕" pitchFamily="50" charset="-127"/>
                </a:rPr>
                <a:t>(</a:t>
              </a:r>
              <a:r>
                <a:rPr lang="ko-KR" altLang="en-US" sz="1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rebuchet MS" pitchFamily="34" charset="0"/>
                  <a:ea typeface="맑은 고딕" pitchFamily="50" charset="-127"/>
                </a:rPr>
                <a:t>목</a:t>
              </a:r>
              <a:r>
                <a:rPr lang="en-US" altLang="ko-KR" sz="1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rebuchet MS" pitchFamily="34" charset="0"/>
                  <a:ea typeface="맑은 고딕" pitchFamily="50" charset="-127"/>
                </a:rPr>
                <a:t>) </a:t>
              </a:r>
              <a:r>
                <a:rPr lang="ko-KR" altLang="en-US" sz="1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rebuchet MS" pitchFamily="34" charset="0"/>
                  <a:ea typeface="맑은 고딕" pitchFamily="50" charset="-127"/>
                </a:rPr>
                <a:t>오후 </a:t>
              </a:r>
              <a:r>
                <a:rPr lang="en-US" altLang="ko-KR" sz="1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rebuchet MS" pitchFamily="34" charset="0"/>
                  <a:ea typeface="맑은 고딕" pitchFamily="50" charset="-127"/>
                </a:rPr>
                <a:t>7</a:t>
              </a:r>
              <a:r>
                <a:rPr lang="ko-KR" altLang="en-US" sz="1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rebuchet MS" pitchFamily="34" charset="0"/>
                  <a:ea typeface="맑은 고딕" pitchFamily="50" charset="-127"/>
                </a:rPr>
                <a:t>시 </a:t>
              </a:r>
              <a:r>
                <a:rPr lang="en-US" altLang="ko-KR" sz="1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rebuchet MS" pitchFamily="34" charset="0"/>
                  <a:ea typeface="맑은 고딕" pitchFamily="50" charset="-127"/>
                </a:rPr>
                <a:t>: </a:t>
              </a:r>
              <a:r>
                <a:rPr lang="ko-KR" altLang="en-US" sz="1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rebuchet MS" pitchFamily="34" charset="0"/>
                  <a:ea typeface="맑은 고딕" pitchFamily="50" charset="-127"/>
                </a:rPr>
                <a:t>강북거</a:t>
              </a:r>
              <a:r>
                <a:rPr lang="ko-KR" altLang="en-US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rebuchet MS" pitchFamily="34" charset="0"/>
                  <a:ea typeface="맑은 고딕" pitchFamily="50" charset="-127"/>
                </a:rPr>
                <a:t>주 </a:t>
              </a:r>
              <a:r>
                <a:rPr lang="en-US" altLang="ko-KR" sz="1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rebuchet MS" pitchFamily="34" charset="0"/>
                  <a:ea typeface="맑은 고딕" pitchFamily="50" charset="-127"/>
                </a:rPr>
                <a:t>40</a:t>
              </a:r>
              <a:r>
                <a:rPr lang="ko-KR" altLang="en-US" sz="1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rebuchet MS" pitchFamily="34" charset="0"/>
                  <a:ea typeface="맑은 고딕" pitchFamily="50" charset="-127"/>
                </a:rPr>
                <a:t>대 여성그룹</a:t>
              </a:r>
            </a:p>
          </p:txBody>
        </p:sp>
      </p:grpSp>
      <p:sp>
        <p:nvSpPr>
          <p:cNvPr id="25" name="직사각형 17"/>
          <p:cNvSpPr txBox="1">
            <a:spLocks noChangeArrowheads="1"/>
          </p:cNvSpPr>
          <p:nvPr/>
        </p:nvSpPr>
        <p:spPr bwMode="auto">
          <a:xfrm>
            <a:off x="464343" y="234631"/>
            <a:ext cx="3076163" cy="4541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3969" tIns="41985" rIns="83969" bIns="41985">
            <a:spAutoFit/>
          </a:bodyPr>
          <a:lstStyle>
            <a:lvl1pPr algn="ctr" rtl="0" fontAlgn="base" latinLnBrk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4572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9144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13716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18288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algn="l"/>
            <a:r>
              <a:rPr kumimoji="0" lang="en-US" altLang="ko-KR" sz="2400" b="1" dirty="0" smtClean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3. </a:t>
            </a:r>
            <a:r>
              <a:rPr kumimoji="0" lang="ko-KR" altLang="en-US" sz="2400" b="1" dirty="0" smtClean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참석자 프로파일</a:t>
            </a:r>
            <a:endParaRPr kumimoji="0" lang="ko-KR" altLang="en-US" sz="2400" b="1" dirty="0">
              <a:solidFill>
                <a:srgbClr val="0070C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530890736"/>
              </p:ext>
            </p:extLst>
          </p:nvPr>
        </p:nvGraphicFramePr>
        <p:xfrm>
          <a:off x="822163" y="1379343"/>
          <a:ext cx="8270078" cy="199028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20535"/>
                <a:gridCol w="850235"/>
                <a:gridCol w="607678"/>
                <a:gridCol w="607678"/>
                <a:gridCol w="1700469"/>
                <a:gridCol w="1452771"/>
                <a:gridCol w="1369633"/>
                <a:gridCol w="1061079"/>
              </a:tblGrid>
              <a:tr h="310652"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kern="0" dirty="0">
                          <a:effectLst/>
                        </a:rPr>
                        <a:t>NO</a:t>
                      </a:r>
                      <a:endParaRPr lang="ko-KR" sz="1000" kern="100" dirty="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000" kern="0">
                          <a:effectLst/>
                        </a:rPr>
                        <a:t>성명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000" kern="0">
                          <a:effectLst/>
                        </a:rPr>
                        <a:t>나이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000" kern="0">
                          <a:effectLst/>
                        </a:rPr>
                        <a:t>성별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000" kern="0" dirty="0">
                          <a:effectLst/>
                        </a:rPr>
                        <a:t>거주지</a:t>
                      </a:r>
                      <a:endParaRPr lang="ko-KR" sz="1000" kern="100" dirty="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000" kern="0">
                          <a:effectLst/>
                        </a:rPr>
                        <a:t>직장명 및 업무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000" kern="0">
                          <a:effectLst/>
                        </a:rPr>
                        <a:t>사회활동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000" kern="0">
                          <a:effectLst/>
                        </a:rPr>
                        <a:t>학력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/>
                </a:tc>
              </a:tr>
              <a:tr h="303605"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kern="0" dirty="0">
                          <a:effectLst/>
                        </a:rPr>
                        <a:t>1</a:t>
                      </a:r>
                      <a:endParaRPr lang="ko-KR" sz="1000" kern="100" dirty="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000" kern="0" dirty="0" smtClean="0">
                          <a:effectLst/>
                        </a:rPr>
                        <a:t>박</a:t>
                      </a:r>
                      <a:r>
                        <a:rPr lang="en-US" altLang="ko-KR" sz="1000" kern="0" dirty="0" smtClean="0">
                          <a:effectLst/>
                        </a:rPr>
                        <a:t>**</a:t>
                      </a:r>
                      <a:endParaRPr lang="ko-KR" sz="1000" kern="100" dirty="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</a:rPr>
                        <a:t>37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000" kern="0">
                          <a:effectLst/>
                        </a:rPr>
                        <a:t>여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000" kern="0">
                          <a:effectLst/>
                        </a:rPr>
                        <a:t>구로구 온수동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000" kern="0">
                          <a:effectLst/>
                        </a:rPr>
                        <a:t>주부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000" kern="0">
                          <a:effectLst/>
                        </a:rPr>
                        <a:t>없음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000" kern="0">
                          <a:effectLst/>
                        </a:rPr>
                        <a:t>대졸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/>
                </a:tc>
              </a:tr>
              <a:tr h="265327"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kern="0" dirty="0">
                          <a:effectLst/>
                        </a:rPr>
                        <a:t>2</a:t>
                      </a:r>
                      <a:endParaRPr lang="ko-KR" sz="1000" kern="100" dirty="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000" kern="0" dirty="0" smtClean="0">
                          <a:effectLst/>
                        </a:rPr>
                        <a:t>지</a:t>
                      </a:r>
                      <a:r>
                        <a:rPr lang="en-US" altLang="ko-KR" sz="1000" kern="0" dirty="0" smtClean="0">
                          <a:effectLst/>
                        </a:rPr>
                        <a:t>**</a:t>
                      </a:r>
                      <a:endParaRPr lang="ko-KR" sz="1000" kern="100" dirty="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</a:rPr>
                        <a:t>35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000" kern="0">
                          <a:effectLst/>
                        </a:rPr>
                        <a:t>여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000" kern="0">
                          <a:effectLst/>
                        </a:rPr>
                        <a:t>강북구 수유동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000" kern="0">
                          <a:effectLst/>
                        </a:rPr>
                        <a:t>주부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000" kern="0">
                          <a:effectLst/>
                        </a:rPr>
                        <a:t>수유</a:t>
                      </a:r>
                      <a:r>
                        <a:rPr lang="en-US" sz="1000" kern="0">
                          <a:effectLst/>
                        </a:rPr>
                        <a:t>1</a:t>
                      </a:r>
                      <a:r>
                        <a:rPr lang="ko-KR" sz="1000" kern="0">
                          <a:effectLst/>
                        </a:rPr>
                        <a:t>동반장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000" kern="0">
                          <a:effectLst/>
                        </a:rPr>
                        <a:t>고졸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/>
                </a:tc>
              </a:tr>
              <a:tr h="277906"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kern="0" dirty="0">
                          <a:effectLst/>
                        </a:rPr>
                        <a:t>3</a:t>
                      </a:r>
                      <a:endParaRPr lang="ko-KR" sz="1000" kern="100" dirty="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000" kern="0" dirty="0" smtClean="0">
                          <a:effectLst/>
                        </a:rPr>
                        <a:t>김</a:t>
                      </a:r>
                      <a:r>
                        <a:rPr lang="en-US" altLang="ko-KR" sz="1000" kern="0" dirty="0" smtClean="0">
                          <a:effectLst/>
                        </a:rPr>
                        <a:t>**</a:t>
                      </a:r>
                      <a:endParaRPr lang="ko-KR" sz="1000" kern="100" dirty="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</a:rPr>
                        <a:t>34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000" kern="0" dirty="0">
                          <a:effectLst/>
                        </a:rPr>
                        <a:t>여</a:t>
                      </a:r>
                      <a:endParaRPr lang="ko-KR" sz="1000" kern="100" dirty="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000" kern="0">
                          <a:effectLst/>
                        </a:rPr>
                        <a:t>관악구 봉천동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000" kern="0">
                          <a:effectLst/>
                        </a:rPr>
                        <a:t>제약회사 회계업무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000" kern="0">
                          <a:effectLst/>
                        </a:rPr>
                        <a:t>없음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000" kern="0">
                          <a:effectLst/>
                        </a:rPr>
                        <a:t>대졸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/>
                </a:tc>
              </a:tr>
              <a:tr h="277597"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kern="0" dirty="0">
                          <a:effectLst/>
                        </a:rPr>
                        <a:t>4</a:t>
                      </a:r>
                      <a:endParaRPr lang="ko-KR" sz="1000" kern="100" dirty="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000" kern="0" dirty="0" smtClean="0">
                          <a:effectLst/>
                        </a:rPr>
                        <a:t>김</a:t>
                      </a:r>
                      <a:r>
                        <a:rPr lang="en-US" altLang="ko-KR" sz="1000" kern="0" dirty="0" smtClean="0">
                          <a:effectLst/>
                        </a:rPr>
                        <a:t>**</a:t>
                      </a:r>
                      <a:endParaRPr lang="ko-KR" sz="1000" kern="100" dirty="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</a:rPr>
                        <a:t>37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000" kern="0">
                          <a:effectLst/>
                        </a:rPr>
                        <a:t>여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000" kern="0">
                          <a:effectLst/>
                        </a:rPr>
                        <a:t>마포구 연남동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000" kern="0" dirty="0" err="1">
                          <a:effectLst/>
                        </a:rPr>
                        <a:t>북마스터</a:t>
                      </a:r>
                      <a:r>
                        <a:rPr lang="ko-KR" sz="1000" kern="0" dirty="0">
                          <a:effectLst/>
                        </a:rPr>
                        <a:t> </a:t>
                      </a:r>
                      <a:endParaRPr lang="ko-KR" sz="1000" kern="100" dirty="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000" kern="0">
                          <a:effectLst/>
                        </a:rPr>
                        <a:t>연남동주부문학회 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000" kern="0">
                          <a:effectLst/>
                        </a:rPr>
                        <a:t>대졸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/>
                </a:tc>
              </a:tr>
              <a:tr h="272289"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kern="0" dirty="0">
                          <a:effectLst/>
                        </a:rPr>
                        <a:t>5</a:t>
                      </a:r>
                      <a:endParaRPr lang="ko-KR" sz="1000" kern="100" dirty="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000" kern="0" dirty="0" smtClean="0">
                          <a:effectLst/>
                        </a:rPr>
                        <a:t>김</a:t>
                      </a:r>
                      <a:r>
                        <a:rPr lang="en-US" altLang="ko-KR" sz="1000" kern="0" dirty="0" smtClean="0">
                          <a:effectLst/>
                        </a:rPr>
                        <a:t>**</a:t>
                      </a:r>
                      <a:endParaRPr lang="ko-KR" sz="1000" kern="100" dirty="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</a:rPr>
                        <a:t>39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000" kern="0">
                          <a:effectLst/>
                        </a:rPr>
                        <a:t>여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000" kern="0">
                          <a:effectLst/>
                        </a:rPr>
                        <a:t>양천구 신정동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000" kern="0">
                          <a:effectLst/>
                        </a:rPr>
                        <a:t>주부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000" kern="0">
                          <a:effectLst/>
                        </a:rPr>
                        <a:t>고등학교학부모회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000" kern="0">
                          <a:effectLst/>
                        </a:rPr>
                        <a:t>대졸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/>
                </a:tc>
              </a:tr>
              <a:tr h="282905"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kern="0" dirty="0">
                          <a:effectLst/>
                        </a:rPr>
                        <a:t>6</a:t>
                      </a:r>
                      <a:endParaRPr lang="ko-KR" sz="1000" kern="100" dirty="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000" kern="0" dirty="0" smtClean="0">
                          <a:effectLst/>
                        </a:rPr>
                        <a:t>이</a:t>
                      </a:r>
                      <a:r>
                        <a:rPr lang="en-US" altLang="ko-KR" sz="1000" kern="0" dirty="0" smtClean="0">
                          <a:effectLst/>
                        </a:rPr>
                        <a:t>**</a:t>
                      </a:r>
                      <a:endParaRPr lang="ko-KR" sz="1000" kern="100" dirty="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</a:rPr>
                        <a:t>336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000" kern="0">
                          <a:effectLst/>
                        </a:rPr>
                        <a:t>여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000" kern="0">
                          <a:effectLst/>
                        </a:rPr>
                        <a:t>성동구 성수</a:t>
                      </a:r>
                      <a:r>
                        <a:rPr lang="en-US" sz="1000" kern="0">
                          <a:effectLst/>
                        </a:rPr>
                        <a:t>1</a:t>
                      </a:r>
                      <a:r>
                        <a:rPr lang="ko-KR" sz="1000" kern="0">
                          <a:effectLst/>
                        </a:rPr>
                        <a:t>가</a:t>
                      </a:r>
                      <a:r>
                        <a:rPr lang="en-US" sz="1000" kern="0">
                          <a:effectLst/>
                        </a:rPr>
                        <a:t>2</a:t>
                      </a:r>
                      <a:r>
                        <a:rPr lang="ko-KR" sz="1000" kern="0">
                          <a:effectLst/>
                        </a:rPr>
                        <a:t>동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000" kern="0">
                          <a:effectLst/>
                        </a:rPr>
                        <a:t>주부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000" kern="0">
                          <a:effectLst/>
                        </a:rPr>
                        <a:t>없음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000" kern="0" dirty="0">
                          <a:effectLst/>
                        </a:rPr>
                        <a:t>대졸</a:t>
                      </a:r>
                      <a:endParaRPr lang="ko-KR" sz="1000" kern="100" dirty="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/>
                </a:tc>
              </a:tr>
            </a:tbl>
          </a:graphicData>
        </a:graphic>
      </p:graphicFrame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656395508"/>
              </p:ext>
            </p:extLst>
          </p:nvPr>
        </p:nvGraphicFramePr>
        <p:xfrm>
          <a:off x="815958" y="3904968"/>
          <a:ext cx="8267657" cy="225941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16335"/>
                <a:gridCol w="854004"/>
                <a:gridCol w="607500"/>
                <a:gridCol w="607500"/>
                <a:gridCol w="1699972"/>
                <a:gridCol w="1452345"/>
                <a:gridCol w="1369232"/>
                <a:gridCol w="1060769"/>
              </a:tblGrid>
              <a:tr h="333616"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kern="0" dirty="0">
                          <a:effectLst/>
                        </a:rPr>
                        <a:t>NO</a:t>
                      </a:r>
                      <a:endParaRPr lang="ko-KR" sz="1000" kern="100" dirty="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000" kern="0">
                          <a:effectLst/>
                        </a:rPr>
                        <a:t>성명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000" kern="0" dirty="0">
                          <a:effectLst/>
                        </a:rPr>
                        <a:t>나이</a:t>
                      </a:r>
                      <a:endParaRPr lang="ko-KR" sz="1000" kern="100" dirty="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000" kern="0">
                          <a:effectLst/>
                        </a:rPr>
                        <a:t>성별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000" kern="0">
                          <a:effectLst/>
                        </a:rPr>
                        <a:t>거주지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000" kern="0">
                          <a:effectLst/>
                        </a:rPr>
                        <a:t>직장명 및 업무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000" kern="0">
                          <a:effectLst/>
                        </a:rPr>
                        <a:t>사회활동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000" kern="0">
                          <a:effectLst/>
                        </a:rPr>
                        <a:t>학력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/>
                </a:tc>
              </a:tr>
              <a:tr h="306506"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</a:rPr>
                        <a:t>1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000" kern="0" dirty="0" smtClean="0">
                          <a:effectLst/>
                        </a:rPr>
                        <a:t>윤</a:t>
                      </a:r>
                      <a:r>
                        <a:rPr lang="en-US" altLang="ko-KR" sz="1000" kern="0" dirty="0" smtClean="0">
                          <a:effectLst/>
                        </a:rPr>
                        <a:t>**</a:t>
                      </a:r>
                      <a:endParaRPr lang="ko-KR" sz="1000" kern="100" dirty="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kern="0" dirty="0">
                          <a:effectLst/>
                        </a:rPr>
                        <a:t>45</a:t>
                      </a:r>
                      <a:endParaRPr lang="ko-KR" sz="1000" kern="100" dirty="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000" kern="0">
                          <a:effectLst/>
                        </a:rPr>
                        <a:t>여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000" kern="0">
                          <a:effectLst/>
                        </a:rPr>
                        <a:t>중랑구 신내동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000" kern="0">
                          <a:effectLst/>
                        </a:rPr>
                        <a:t>회계사무직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000" kern="0">
                          <a:effectLst/>
                        </a:rPr>
                        <a:t>없음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000" kern="0" dirty="0">
                          <a:effectLst/>
                        </a:rPr>
                        <a:t>대졸</a:t>
                      </a:r>
                      <a:endParaRPr lang="ko-KR" sz="1000" kern="100" dirty="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/>
                </a:tc>
              </a:tr>
              <a:tr h="294129"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</a:rPr>
                        <a:t>2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000" kern="0" dirty="0" smtClean="0">
                          <a:effectLst/>
                        </a:rPr>
                        <a:t>박</a:t>
                      </a:r>
                      <a:r>
                        <a:rPr lang="en-US" altLang="ko-KR" sz="1000" kern="0" dirty="0" smtClean="0">
                          <a:effectLst/>
                        </a:rPr>
                        <a:t>**</a:t>
                      </a:r>
                      <a:endParaRPr lang="ko-KR" sz="1000" kern="100" dirty="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kern="0" dirty="0">
                          <a:effectLst/>
                        </a:rPr>
                        <a:t>41</a:t>
                      </a:r>
                      <a:endParaRPr lang="ko-KR" sz="1000" kern="100" dirty="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000" kern="0">
                          <a:effectLst/>
                        </a:rPr>
                        <a:t>여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000" kern="0">
                          <a:effectLst/>
                        </a:rPr>
                        <a:t>서대문구 홍은동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000" kern="0">
                          <a:effectLst/>
                        </a:rPr>
                        <a:t>부주부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000" kern="0">
                          <a:effectLst/>
                        </a:rPr>
                        <a:t>없음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000" kern="0">
                          <a:effectLst/>
                        </a:rPr>
                        <a:t>대졸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/>
                </a:tc>
              </a:tr>
              <a:tr h="277906"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</a:rPr>
                        <a:t>3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000" kern="0" dirty="0" smtClean="0">
                          <a:effectLst/>
                        </a:rPr>
                        <a:t>김</a:t>
                      </a:r>
                      <a:r>
                        <a:rPr lang="en-US" altLang="ko-KR" sz="1000" kern="0" dirty="0" smtClean="0">
                          <a:effectLst/>
                        </a:rPr>
                        <a:t>**</a:t>
                      </a:r>
                      <a:endParaRPr lang="ko-KR" sz="1000" kern="100" dirty="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kern="0" dirty="0">
                          <a:effectLst/>
                        </a:rPr>
                        <a:t>47</a:t>
                      </a:r>
                      <a:endParaRPr lang="ko-KR" sz="1000" kern="100" dirty="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000" kern="0">
                          <a:effectLst/>
                        </a:rPr>
                        <a:t>여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000" kern="0">
                          <a:effectLst/>
                        </a:rPr>
                        <a:t>영등포구 신길</a:t>
                      </a:r>
                      <a:r>
                        <a:rPr lang="en-US" sz="1000" kern="0">
                          <a:effectLst/>
                        </a:rPr>
                        <a:t>1</a:t>
                      </a:r>
                      <a:r>
                        <a:rPr lang="ko-KR" sz="1000" kern="0">
                          <a:effectLst/>
                        </a:rPr>
                        <a:t>동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000" kern="0">
                          <a:effectLst/>
                        </a:rPr>
                        <a:t>보험설계사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000" kern="0">
                          <a:effectLst/>
                        </a:rPr>
                        <a:t>학생선도활동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000" kern="0">
                          <a:effectLst/>
                        </a:rPr>
                        <a:t>전문대졸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/>
                </a:tc>
              </a:tr>
              <a:tr h="251012"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</a:rPr>
                        <a:t>4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000" kern="0" dirty="0" smtClean="0">
                          <a:effectLst/>
                        </a:rPr>
                        <a:t>이</a:t>
                      </a:r>
                      <a:r>
                        <a:rPr lang="en-US" altLang="ko-KR" sz="1000" kern="0" dirty="0" smtClean="0">
                          <a:effectLst/>
                        </a:rPr>
                        <a:t>**</a:t>
                      </a:r>
                      <a:endParaRPr lang="ko-KR" sz="1000" kern="100" dirty="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kern="0" dirty="0">
                          <a:effectLst/>
                        </a:rPr>
                        <a:t>42</a:t>
                      </a:r>
                      <a:endParaRPr lang="ko-KR" sz="1000" kern="100" dirty="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000" kern="0">
                          <a:effectLst/>
                        </a:rPr>
                        <a:t>여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000" kern="0">
                          <a:effectLst/>
                        </a:rPr>
                        <a:t>금천구 시흥</a:t>
                      </a:r>
                      <a:r>
                        <a:rPr lang="en-US" sz="1000" kern="0">
                          <a:effectLst/>
                        </a:rPr>
                        <a:t>4</a:t>
                      </a:r>
                      <a:r>
                        <a:rPr lang="ko-KR" sz="1000" kern="0">
                          <a:effectLst/>
                        </a:rPr>
                        <a:t>동 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000" kern="0">
                          <a:effectLst/>
                        </a:rPr>
                        <a:t>주부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000" kern="0">
                          <a:effectLst/>
                        </a:rPr>
                        <a:t>중학교학부모회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000" kern="0">
                          <a:effectLst/>
                        </a:rPr>
                        <a:t>대졸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/>
                </a:tc>
              </a:tr>
              <a:tr h="274891"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</a:rPr>
                        <a:t>5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000" kern="0" dirty="0" smtClean="0">
                          <a:effectLst/>
                        </a:rPr>
                        <a:t>김</a:t>
                      </a:r>
                      <a:r>
                        <a:rPr lang="en-US" altLang="ko-KR" sz="1000" kern="0" dirty="0" smtClean="0">
                          <a:effectLst/>
                        </a:rPr>
                        <a:t>**</a:t>
                      </a:r>
                      <a:endParaRPr lang="ko-KR" sz="1000" kern="100" dirty="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</a:rPr>
                        <a:t>43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000" kern="0">
                          <a:effectLst/>
                        </a:rPr>
                        <a:t>여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000" kern="0">
                          <a:effectLst/>
                        </a:rPr>
                        <a:t>성북구 정릉</a:t>
                      </a:r>
                      <a:r>
                        <a:rPr lang="en-US" sz="1000" kern="0">
                          <a:effectLst/>
                        </a:rPr>
                        <a:t>1</a:t>
                      </a:r>
                      <a:r>
                        <a:rPr lang="ko-KR" sz="1000" kern="0">
                          <a:effectLst/>
                        </a:rPr>
                        <a:t>동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000" kern="0">
                          <a:effectLst/>
                        </a:rPr>
                        <a:t>주부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000" kern="0">
                          <a:effectLst/>
                        </a:rPr>
                        <a:t>없음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000" kern="0">
                          <a:effectLst/>
                        </a:rPr>
                        <a:t>대졸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/>
                </a:tc>
              </a:tr>
              <a:tr h="266066"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kern="0" dirty="0">
                          <a:effectLst/>
                        </a:rPr>
                        <a:t>6</a:t>
                      </a:r>
                      <a:endParaRPr lang="ko-KR" sz="1000" kern="100" dirty="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000" kern="0" dirty="0" smtClean="0">
                          <a:effectLst/>
                        </a:rPr>
                        <a:t>조</a:t>
                      </a:r>
                      <a:r>
                        <a:rPr lang="en-US" altLang="ko-KR" sz="1000" kern="0" dirty="0" smtClean="0">
                          <a:effectLst/>
                        </a:rPr>
                        <a:t>**</a:t>
                      </a:r>
                      <a:endParaRPr lang="ko-KR" sz="1000" kern="100" dirty="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</a:rPr>
                        <a:t>40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000" kern="0">
                          <a:effectLst/>
                        </a:rPr>
                        <a:t>여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000" kern="0">
                          <a:effectLst/>
                        </a:rPr>
                        <a:t>은평구 진관동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000" kern="0">
                          <a:effectLst/>
                        </a:rPr>
                        <a:t>주부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000" kern="0">
                          <a:effectLst/>
                        </a:rPr>
                        <a:t>없음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000" kern="0">
                          <a:effectLst/>
                        </a:rPr>
                        <a:t>대졸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/>
                </a:tc>
              </a:tr>
              <a:tr h="255288"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</a:rPr>
                        <a:t>7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000" kern="0" dirty="0" smtClean="0">
                          <a:effectLst/>
                        </a:rPr>
                        <a:t>김</a:t>
                      </a:r>
                      <a:r>
                        <a:rPr lang="en-US" altLang="ko-KR" sz="1000" kern="0" dirty="0" smtClean="0">
                          <a:effectLst/>
                        </a:rPr>
                        <a:t>**</a:t>
                      </a:r>
                      <a:endParaRPr lang="ko-KR" sz="1000" kern="100" dirty="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</a:rPr>
                        <a:t>43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000" kern="0">
                          <a:effectLst/>
                        </a:rPr>
                        <a:t>여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000" kern="0">
                          <a:effectLst/>
                        </a:rPr>
                        <a:t>강북구 우이동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000" kern="0">
                          <a:effectLst/>
                        </a:rPr>
                        <a:t>주부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000" kern="0">
                          <a:effectLst/>
                        </a:rPr>
                        <a:t>식품위생감시원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000" kern="0" dirty="0">
                          <a:effectLst/>
                        </a:rPr>
                        <a:t>전문대졸</a:t>
                      </a:r>
                      <a:endParaRPr lang="ko-KR" sz="1000" kern="100" dirty="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666730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그룹 43"/>
          <p:cNvGrpSpPr/>
          <p:nvPr/>
        </p:nvGrpSpPr>
        <p:grpSpPr>
          <a:xfrm>
            <a:off x="414406" y="901190"/>
            <a:ext cx="4782002" cy="248554"/>
            <a:chOff x="1834959" y="4242332"/>
            <a:chExt cx="4780466" cy="258220"/>
          </a:xfrm>
        </p:grpSpPr>
        <p:sp>
          <p:nvSpPr>
            <p:cNvPr id="18" name="직사각형 17"/>
            <p:cNvSpPr/>
            <p:nvPr/>
          </p:nvSpPr>
          <p:spPr>
            <a:xfrm>
              <a:off x="1834959" y="4242332"/>
              <a:ext cx="151606" cy="15240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73104" fontAlgn="auto">
                <a:spcBef>
                  <a:spcPts val="0"/>
                </a:spcBef>
                <a:spcAft>
                  <a:spcPts val="0"/>
                </a:spcAft>
              </a:pPr>
              <a:endParaRPr kumimoji="0" lang="ko-KR" altLang="en-US" dirty="0">
                <a:solidFill>
                  <a:prstClr val="white"/>
                </a:solidFill>
                <a:latin typeface="Trebuchet MS" pitchFamily="34" charset="0"/>
              </a:endParaRPr>
            </a:p>
          </p:txBody>
        </p:sp>
        <p:sp>
          <p:nvSpPr>
            <p:cNvPr id="19" name="직사각형 18"/>
            <p:cNvSpPr/>
            <p:nvPr/>
          </p:nvSpPr>
          <p:spPr>
            <a:xfrm>
              <a:off x="1920683" y="4311388"/>
              <a:ext cx="163513" cy="172243"/>
            </a:xfrm>
            <a:prstGeom prst="rect">
              <a:avLst/>
            </a:prstGeom>
            <a:solidFill>
              <a:srgbClr val="F58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73104" fontAlgn="auto">
                <a:spcBef>
                  <a:spcPts val="0"/>
                </a:spcBef>
                <a:spcAft>
                  <a:spcPts val="0"/>
                </a:spcAft>
              </a:pPr>
              <a:endParaRPr kumimoji="0" lang="ko-KR" altLang="en-US" dirty="0">
                <a:solidFill>
                  <a:prstClr val="white"/>
                </a:solidFill>
                <a:latin typeface="Trebuchet MS" pitchFamily="34" charset="0"/>
              </a:endParaRPr>
            </a:p>
          </p:txBody>
        </p:sp>
        <p:sp>
          <p:nvSpPr>
            <p:cNvPr id="20" name="직사각형 3"/>
            <p:cNvSpPr>
              <a:spLocks noChangeArrowheads="1"/>
            </p:cNvSpPr>
            <p:nvPr/>
          </p:nvSpPr>
          <p:spPr bwMode="auto">
            <a:xfrm>
              <a:off x="2166918" y="4276730"/>
              <a:ext cx="4448507" cy="2238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defTabSz="973104" fontAlgn="auto">
                <a:spcBef>
                  <a:spcPts val="0"/>
                </a:spcBef>
                <a:spcAft>
                  <a:spcPts val="0"/>
                </a:spcAft>
              </a:pPr>
              <a:r>
                <a:rPr lang="ko-KR" altLang="en-US" sz="1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rebuchet MS" pitchFamily="34" charset="0"/>
                  <a:ea typeface="맑은 고딕" pitchFamily="50" charset="-127"/>
                </a:rPr>
                <a:t> </a:t>
              </a:r>
              <a:r>
                <a:rPr lang="en-US" altLang="ko-KR" sz="1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rebuchet MS" pitchFamily="34" charset="0"/>
                  <a:ea typeface="맑은 고딕" pitchFamily="50" charset="-127"/>
                </a:rPr>
                <a:t>11</a:t>
              </a:r>
              <a:r>
                <a:rPr lang="ko-KR" altLang="en-US" sz="1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rebuchet MS" pitchFamily="34" charset="0"/>
                  <a:ea typeface="맑은 고딕" pitchFamily="50" charset="-127"/>
                </a:rPr>
                <a:t>월 </a:t>
              </a:r>
              <a:r>
                <a:rPr lang="en-US" altLang="ko-KR" sz="1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rebuchet MS" pitchFamily="34" charset="0"/>
                  <a:ea typeface="맑은 고딕" pitchFamily="50" charset="-127"/>
                </a:rPr>
                <a:t>21</a:t>
              </a:r>
              <a:r>
                <a:rPr lang="ko-KR" altLang="en-US" sz="1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rebuchet MS" pitchFamily="34" charset="0"/>
                  <a:ea typeface="맑은 고딕" pitchFamily="50" charset="-127"/>
                </a:rPr>
                <a:t>일</a:t>
              </a:r>
              <a:r>
                <a:rPr lang="en-US" altLang="ko-KR" sz="1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rebuchet MS" pitchFamily="34" charset="0"/>
                  <a:ea typeface="맑은 고딕" pitchFamily="50" charset="-127"/>
                </a:rPr>
                <a:t>(</a:t>
              </a:r>
              <a:r>
                <a:rPr lang="ko-KR" altLang="en-US" sz="1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rebuchet MS" pitchFamily="34" charset="0"/>
                  <a:ea typeface="맑은 고딕" pitchFamily="50" charset="-127"/>
                </a:rPr>
                <a:t>금</a:t>
              </a:r>
              <a:r>
                <a:rPr lang="en-US" altLang="ko-KR" sz="1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rebuchet MS" pitchFamily="34" charset="0"/>
                  <a:ea typeface="맑은 고딕" pitchFamily="50" charset="-127"/>
                </a:rPr>
                <a:t>) </a:t>
              </a:r>
              <a:r>
                <a:rPr lang="ko-KR" altLang="en-US" sz="1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rebuchet MS" pitchFamily="34" charset="0"/>
                  <a:ea typeface="맑은 고딕" pitchFamily="50" charset="-127"/>
                </a:rPr>
                <a:t>오전 </a:t>
              </a:r>
              <a:r>
                <a:rPr lang="en-US" altLang="ko-KR" sz="1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rebuchet MS" pitchFamily="34" charset="0"/>
                  <a:ea typeface="맑은 고딕" pitchFamily="50" charset="-127"/>
                </a:rPr>
                <a:t>11</a:t>
              </a:r>
              <a:r>
                <a:rPr lang="ko-KR" altLang="en-US" sz="1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rebuchet MS" pitchFamily="34" charset="0"/>
                  <a:ea typeface="맑은 고딕" pitchFamily="50" charset="-127"/>
                </a:rPr>
                <a:t>시 </a:t>
              </a:r>
              <a:r>
                <a:rPr lang="en-US" altLang="ko-KR" sz="1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rebuchet MS" pitchFamily="34" charset="0"/>
                  <a:ea typeface="맑은 고딕" pitchFamily="50" charset="-127"/>
                </a:rPr>
                <a:t>: </a:t>
              </a:r>
              <a:r>
                <a:rPr lang="ko-KR" altLang="en-US" sz="1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rebuchet MS" pitchFamily="34" charset="0"/>
                  <a:ea typeface="맑은 고딕" pitchFamily="50" charset="-127"/>
                </a:rPr>
                <a:t>강남거주 </a:t>
              </a:r>
              <a:r>
                <a:rPr lang="en-US" altLang="ko-KR" sz="1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rebuchet MS" pitchFamily="34" charset="0"/>
                  <a:ea typeface="맑은 고딕" pitchFamily="50" charset="-127"/>
                </a:rPr>
                <a:t>30-40</a:t>
              </a:r>
              <a:r>
                <a:rPr lang="ko-KR" altLang="en-US" sz="1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rebuchet MS" pitchFamily="34" charset="0"/>
                  <a:ea typeface="맑은 고딕" pitchFamily="50" charset="-127"/>
                </a:rPr>
                <a:t>대 여성그룹</a:t>
              </a:r>
            </a:p>
          </p:txBody>
        </p:sp>
      </p:grpSp>
      <p:grpSp>
        <p:nvGrpSpPr>
          <p:cNvPr id="21" name="그룹 43"/>
          <p:cNvGrpSpPr/>
          <p:nvPr/>
        </p:nvGrpSpPr>
        <p:grpSpPr>
          <a:xfrm>
            <a:off x="414409" y="3735545"/>
            <a:ext cx="4398884" cy="248554"/>
            <a:chOff x="1834959" y="4242332"/>
            <a:chExt cx="4397472" cy="258220"/>
          </a:xfrm>
        </p:grpSpPr>
        <p:sp>
          <p:nvSpPr>
            <p:cNvPr id="22" name="직사각형 21"/>
            <p:cNvSpPr/>
            <p:nvPr/>
          </p:nvSpPr>
          <p:spPr>
            <a:xfrm>
              <a:off x="1834959" y="4242332"/>
              <a:ext cx="151606" cy="15240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73104" fontAlgn="auto">
                <a:spcBef>
                  <a:spcPts val="0"/>
                </a:spcBef>
                <a:spcAft>
                  <a:spcPts val="0"/>
                </a:spcAft>
              </a:pPr>
              <a:endParaRPr kumimoji="0" lang="ko-KR" altLang="en-US" dirty="0">
                <a:solidFill>
                  <a:prstClr val="white"/>
                </a:solidFill>
                <a:latin typeface="Trebuchet MS" pitchFamily="34" charset="0"/>
              </a:endParaRPr>
            </a:p>
          </p:txBody>
        </p:sp>
        <p:sp>
          <p:nvSpPr>
            <p:cNvPr id="23" name="직사각형 22"/>
            <p:cNvSpPr/>
            <p:nvPr/>
          </p:nvSpPr>
          <p:spPr>
            <a:xfrm>
              <a:off x="1920683" y="4311388"/>
              <a:ext cx="163513" cy="172243"/>
            </a:xfrm>
            <a:prstGeom prst="rect">
              <a:avLst/>
            </a:prstGeom>
            <a:solidFill>
              <a:srgbClr val="F58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73104" fontAlgn="auto">
                <a:spcBef>
                  <a:spcPts val="0"/>
                </a:spcBef>
                <a:spcAft>
                  <a:spcPts val="0"/>
                </a:spcAft>
              </a:pPr>
              <a:endParaRPr kumimoji="0" lang="ko-KR" altLang="en-US" dirty="0">
                <a:solidFill>
                  <a:prstClr val="white"/>
                </a:solidFill>
                <a:latin typeface="Trebuchet MS" pitchFamily="34" charset="0"/>
              </a:endParaRPr>
            </a:p>
          </p:txBody>
        </p:sp>
        <p:sp>
          <p:nvSpPr>
            <p:cNvPr id="24" name="직사각형 3"/>
            <p:cNvSpPr>
              <a:spLocks noChangeArrowheads="1"/>
            </p:cNvSpPr>
            <p:nvPr/>
          </p:nvSpPr>
          <p:spPr bwMode="auto">
            <a:xfrm>
              <a:off x="2166918" y="4276730"/>
              <a:ext cx="4065513" cy="2238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defTabSz="973104" fontAlgn="auto">
                <a:spcBef>
                  <a:spcPts val="0"/>
                </a:spcBef>
                <a:spcAft>
                  <a:spcPts val="0"/>
                </a:spcAft>
              </a:pPr>
              <a:r>
                <a:rPr lang="ko-KR" altLang="en-US" sz="1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rebuchet MS" pitchFamily="34" charset="0"/>
                  <a:ea typeface="맑은 고딕" pitchFamily="50" charset="-127"/>
                </a:rPr>
                <a:t> </a:t>
              </a:r>
              <a:r>
                <a:rPr lang="en-US" altLang="ko-KR" sz="1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rebuchet MS" pitchFamily="34" charset="0"/>
                  <a:ea typeface="맑은 고딕" pitchFamily="50" charset="-127"/>
                </a:rPr>
                <a:t>11</a:t>
              </a:r>
              <a:r>
                <a:rPr lang="ko-KR" altLang="en-US" sz="1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rebuchet MS" pitchFamily="34" charset="0"/>
                  <a:ea typeface="맑은 고딕" pitchFamily="50" charset="-127"/>
                </a:rPr>
                <a:t>월 </a:t>
              </a:r>
              <a:r>
                <a:rPr lang="en-US" altLang="ko-KR" sz="1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rebuchet MS" pitchFamily="34" charset="0"/>
                  <a:ea typeface="맑은 고딕" pitchFamily="50" charset="-127"/>
                </a:rPr>
                <a:t>21</a:t>
              </a:r>
              <a:r>
                <a:rPr lang="ko-KR" altLang="en-US" sz="1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rebuchet MS" pitchFamily="34" charset="0"/>
                  <a:ea typeface="맑은 고딕" pitchFamily="50" charset="-127"/>
                </a:rPr>
                <a:t>일</a:t>
              </a:r>
              <a:r>
                <a:rPr lang="en-US" altLang="ko-KR" sz="1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rebuchet MS" pitchFamily="34" charset="0"/>
                  <a:ea typeface="맑은 고딕" pitchFamily="50" charset="-127"/>
                </a:rPr>
                <a:t>(</a:t>
              </a:r>
              <a:r>
                <a:rPr lang="ko-KR" altLang="en-US" sz="1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rebuchet MS" pitchFamily="34" charset="0"/>
                  <a:ea typeface="맑은 고딕" pitchFamily="50" charset="-127"/>
                </a:rPr>
                <a:t>금</a:t>
              </a:r>
              <a:r>
                <a:rPr lang="en-US" altLang="ko-KR" sz="1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rebuchet MS" pitchFamily="34" charset="0"/>
                  <a:ea typeface="맑은 고딕" pitchFamily="50" charset="-127"/>
                </a:rPr>
                <a:t>) </a:t>
              </a:r>
              <a:r>
                <a:rPr lang="ko-KR" altLang="en-US" sz="1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rebuchet MS" pitchFamily="34" charset="0"/>
                  <a:ea typeface="맑은 고딕" pitchFamily="50" charset="-127"/>
                </a:rPr>
                <a:t>오후 </a:t>
              </a:r>
              <a:r>
                <a:rPr lang="en-US" altLang="ko-KR" sz="1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rebuchet MS" pitchFamily="34" charset="0"/>
                  <a:ea typeface="맑은 고딕" pitchFamily="50" charset="-127"/>
                </a:rPr>
                <a:t>7</a:t>
              </a:r>
              <a:r>
                <a:rPr lang="ko-KR" altLang="en-US" sz="1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rebuchet MS" pitchFamily="34" charset="0"/>
                  <a:ea typeface="맑은 고딕" pitchFamily="50" charset="-127"/>
                </a:rPr>
                <a:t>시 </a:t>
              </a:r>
              <a:r>
                <a:rPr lang="en-US" altLang="ko-KR" sz="1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rebuchet MS" pitchFamily="34" charset="0"/>
                  <a:ea typeface="맑은 고딕" pitchFamily="50" charset="-127"/>
                </a:rPr>
                <a:t>: </a:t>
              </a:r>
              <a:r>
                <a:rPr lang="ko-KR" altLang="en-US" sz="1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rebuchet MS" pitchFamily="34" charset="0"/>
                  <a:ea typeface="맑은 고딕" pitchFamily="50" charset="-127"/>
                </a:rPr>
                <a:t>강북거</a:t>
              </a:r>
              <a:r>
                <a:rPr lang="ko-KR" altLang="en-US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rebuchet MS" pitchFamily="34" charset="0"/>
                  <a:ea typeface="맑은 고딕" pitchFamily="50" charset="-127"/>
                </a:rPr>
                <a:t>주 </a:t>
              </a:r>
              <a:r>
                <a:rPr lang="en-US" altLang="ko-KR" sz="1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rebuchet MS" pitchFamily="34" charset="0"/>
                  <a:ea typeface="맑은 고딕" pitchFamily="50" charset="-127"/>
                </a:rPr>
                <a:t>40</a:t>
              </a:r>
              <a:r>
                <a:rPr lang="ko-KR" altLang="en-US" sz="1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rebuchet MS" pitchFamily="34" charset="0"/>
                  <a:ea typeface="맑은 고딕" pitchFamily="50" charset="-127"/>
                </a:rPr>
                <a:t>대 남성그룹</a:t>
              </a:r>
            </a:p>
          </p:txBody>
        </p:sp>
      </p:grpSp>
      <p:sp>
        <p:nvSpPr>
          <p:cNvPr id="25" name="직사각형 17"/>
          <p:cNvSpPr txBox="1">
            <a:spLocks noChangeArrowheads="1"/>
          </p:cNvSpPr>
          <p:nvPr/>
        </p:nvSpPr>
        <p:spPr bwMode="auto">
          <a:xfrm>
            <a:off x="464343" y="234631"/>
            <a:ext cx="3076163" cy="4541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3969" tIns="41985" rIns="83969" bIns="41985">
            <a:spAutoFit/>
          </a:bodyPr>
          <a:lstStyle>
            <a:lvl1pPr algn="ctr" rtl="0" fontAlgn="base" latinLnBrk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4572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9144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13716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18288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algn="l"/>
            <a:r>
              <a:rPr kumimoji="0" lang="en-US" altLang="ko-KR" sz="2400" b="1" dirty="0" smtClean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3. </a:t>
            </a:r>
            <a:r>
              <a:rPr kumimoji="0" lang="ko-KR" altLang="en-US" sz="2400" b="1" dirty="0" smtClean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참석자 프로파일</a:t>
            </a:r>
            <a:endParaRPr kumimoji="0" lang="ko-KR" altLang="en-US" sz="2400" b="1" dirty="0">
              <a:solidFill>
                <a:srgbClr val="0070C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221044263"/>
              </p:ext>
            </p:extLst>
          </p:nvPr>
        </p:nvGraphicFramePr>
        <p:xfrm>
          <a:off x="800264" y="1240543"/>
          <a:ext cx="8412753" cy="235872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31240"/>
                <a:gridCol w="864904"/>
                <a:gridCol w="618162"/>
                <a:gridCol w="618162"/>
                <a:gridCol w="1729806"/>
                <a:gridCol w="1477834"/>
                <a:gridCol w="1393261"/>
                <a:gridCol w="1079384"/>
              </a:tblGrid>
              <a:tr h="319320"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kern="0" dirty="0">
                          <a:effectLst/>
                        </a:rPr>
                        <a:t>NO</a:t>
                      </a:r>
                      <a:endParaRPr lang="ko-KR" sz="1000" kern="100" dirty="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000" kern="0">
                          <a:effectLst/>
                        </a:rPr>
                        <a:t>성명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000" kern="0">
                          <a:effectLst/>
                        </a:rPr>
                        <a:t>나이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000" kern="0">
                          <a:effectLst/>
                        </a:rPr>
                        <a:t>성별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000" kern="0" dirty="0">
                          <a:effectLst/>
                        </a:rPr>
                        <a:t>거주지</a:t>
                      </a:r>
                      <a:endParaRPr lang="ko-KR" sz="1000" kern="100" dirty="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000" kern="0">
                          <a:effectLst/>
                        </a:rPr>
                        <a:t>직장명 및 업무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000" kern="0">
                          <a:effectLst/>
                        </a:rPr>
                        <a:t>사회활동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000" kern="0">
                          <a:effectLst/>
                        </a:rPr>
                        <a:t>학력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/>
                </a:tc>
              </a:tr>
              <a:tr h="319805"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</a:rPr>
                        <a:t>1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000" kern="0" dirty="0" smtClean="0">
                          <a:effectLst/>
                        </a:rPr>
                        <a:t>이</a:t>
                      </a:r>
                      <a:r>
                        <a:rPr lang="en-US" altLang="ko-KR" sz="1000" kern="0" dirty="0" smtClean="0">
                          <a:effectLst/>
                        </a:rPr>
                        <a:t>**</a:t>
                      </a:r>
                      <a:endParaRPr lang="ko-KR" sz="1000" kern="100" dirty="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</a:rPr>
                        <a:t>45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000" kern="0">
                          <a:effectLst/>
                        </a:rPr>
                        <a:t>여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000" kern="0">
                          <a:effectLst/>
                        </a:rPr>
                        <a:t>강남구 도곡동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000" kern="0">
                          <a:effectLst/>
                        </a:rPr>
                        <a:t>주부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000" kern="0">
                          <a:effectLst/>
                        </a:rPr>
                        <a:t>도곡동 통장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000" kern="0">
                          <a:effectLst/>
                        </a:rPr>
                        <a:t>대졸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/>
                </a:tc>
              </a:tr>
              <a:tr h="310474"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</a:rPr>
                        <a:t>2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000" kern="0" dirty="0" smtClean="0">
                          <a:effectLst/>
                        </a:rPr>
                        <a:t>양</a:t>
                      </a:r>
                      <a:r>
                        <a:rPr lang="en-US" altLang="ko-KR" sz="1000" kern="0" dirty="0" smtClean="0">
                          <a:effectLst/>
                        </a:rPr>
                        <a:t>**</a:t>
                      </a:r>
                      <a:endParaRPr lang="ko-KR" sz="1000" kern="100" dirty="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</a:rPr>
                        <a:t>37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000" kern="0">
                          <a:effectLst/>
                        </a:rPr>
                        <a:t>여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000" kern="0">
                          <a:effectLst/>
                        </a:rPr>
                        <a:t>서초구 방배동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000" kern="0">
                          <a:effectLst/>
                        </a:rPr>
                        <a:t>주부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000" kern="0">
                          <a:effectLst/>
                        </a:rPr>
                        <a:t>없음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000" kern="0">
                          <a:effectLst/>
                        </a:rPr>
                        <a:t>대졸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/>
                </a:tc>
              </a:tr>
              <a:tr h="296931"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</a:rPr>
                        <a:t>3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000" kern="0" dirty="0" smtClean="0">
                          <a:effectLst/>
                        </a:rPr>
                        <a:t>오</a:t>
                      </a:r>
                      <a:r>
                        <a:rPr lang="en-US" altLang="ko-KR" sz="1000" kern="0" dirty="0" smtClean="0">
                          <a:effectLst/>
                        </a:rPr>
                        <a:t>**</a:t>
                      </a:r>
                      <a:endParaRPr lang="ko-KR" sz="1000" kern="100" dirty="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</a:rPr>
                        <a:t>39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000" kern="0">
                          <a:effectLst/>
                        </a:rPr>
                        <a:t>여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000" kern="0">
                          <a:effectLst/>
                        </a:rPr>
                        <a:t>송파구 오금동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000" kern="0">
                          <a:effectLst/>
                        </a:rPr>
                        <a:t>주부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000" kern="0">
                          <a:effectLst/>
                        </a:rPr>
                        <a:t>없음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000" kern="0" dirty="0">
                          <a:effectLst/>
                        </a:rPr>
                        <a:t>대졸</a:t>
                      </a:r>
                      <a:endParaRPr lang="ko-KR" sz="1000" kern="100" dirty="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/>
                </a:tc>
              </a:tr>
              <a:tr h="275151"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</a:rPr>
                        <a:t>4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000" kern="0" dirty="0" smtClean="0">
                          <a:effectLst/>
                        </a:rPr>
                        <a:t>김</a:t>
                      </a:r>
                      <a:r>
                        <a:rPr lang="en-US" altLang="ko-KR" sz="1000" kern="0" dirty="0" smtClean="0">
                          <a:effectLst/>
                        </a:rPr>
                        <a:t>**</a:t>
                      </a:r>
                      <a:endParaRPr lang="ko-KR" sz="1000" kern="100" dirty="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</a:rPr>
                        <a:t>43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000" kern="0">
                          <a:effectLst/>
                        </a:rPr>
                        <a:t>여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000" kern="0">
                          <a:effectLst/>
                        </a:rPr>
                        <a:t>서초구 서초</a:t>
                      </a:r>
                      <a:r>
                        <a:rPr lang="en-US" sz="1000" kern="0">
                          <a:effectLst/>
                        </a:rPr>
                        <a:t>3</a:t>
                      </a:r>
                      <a:r>
                        <a:rPr lang="ko-KR" sz="1000" kern="0">
                          <a:effectLst/>
                        </a:rPr>
                        <a:t>동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000" kern="0">
                          <a:effectLst/>
                        </a:rPr>
                        <a:t>롯데마트</a:t>
                      </a:r>
                      <a:r>
                        <a:rPr lang="en-US" sz="1000" kern="0">
                          <a:effectLst/>
                        </a:rPr>
                        <a:t>MD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000" kern="0" dirty="0" smtClean="0">
                          <a:effectLst/>
                        </a:rPr>
                        <a:t>봉사활동</a:t>
                      </a:r>
                      <a:endParaRPr lang="ko-KR" sz="1000" kern="100" dirty="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000" kern="0">
                          <a:effectLst/>
                        </a:rPr>
                        <a:t>대학원졸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/>
                </a:tc>
              </a:tr>
              <a:tr h="272774"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kern="0" dirty="0">
                          <a:effectLst/>
                        </a:rPr>
                        <a:t>5</a:t>
                      </a:r>
                      <a:endParaRPr lang="ko-KR" sz="1000" kern="100" dirty="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000" kern="0" dirty="0" smtClean="0">
                          <a:effectLst/>
                        </a:rPr>
                        <a:t>김</a:t>
                      </a:r>
                      <a:r>
                        <a:rPr lang="en-US" altLang="ko-KR" sz="1000" kern="0" dirty="0" smtClean="0">
                          <a:effectLst/>
                        </a:rPr>
                        <a:t>**</a:t>
                      </a:r>
                      <a:endParaRPr lang="ko-KR" sz="1000" kern="100" dirty="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</a:rPr>
                        <a:t>42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000" kern="0">
                          <a:effectLst/>
                        </a:rPr>
                        <a:t>여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000" kern="0">
                          <a:effectLst/>
                        </a:rPr>
                        <a:t>송파구 삼전동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000" kern="0">
                          <a:effectLst/>
                        </a:rPr>
                        <a:t>피아노레슨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000" kern="0" dirty="0" err="1">
                          <a:effectLst/>
                        </a:rPr>
                        <a:t>샤프론봉사단</a:t>
                      </a:r>
                      <a:r>
                        <a:rPr lang="en-US" sz="1000" kern="0" dirty="0" smtClean="0">
                          <a:effectLst/>
                        </a:rPr>
                        <a:t>, </a:t>
                      </a:r>
                      <a:r>
                        <a:rPr lang="ko-KR" sz="1000" kern="0" dirty="0" smtClean="0">
                          <a:effectLst/>
                        </a:rPr>
                        <a:t>성가대</a:t>
                      </a:r>
                      <a:endParaRPr lang="ko-KR" sz="1000" kern="100" dirty="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000" kern="0">
                          <a:effectLst/>
                        </a:rPr>
                        <a:t>대졸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/>
                </a:tc>
              </a:tr>
              <a:tr h="267339"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</a:rPr>
                        <a:t>6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000" kern="0" dirty="0" smtClean="0">
                          <a:effectLst/>
                        </a:rPr>
                        <a:t>이</a:t>
                      </a:r>
                      <a:r>
                        <a:rPr lang="en-US" altLang="ko-KR" sz="1000" kern="0" dirty="0" smtClean="0">
                          <a:effectLst/>
                        </a:rPr>
                        <a:t>**</a:t>
                      </a:r>
                      <a:endParaRPr lang="ko-KR" sz="1000" kern="100" dirty="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</a:rPr>
                        <a:t>35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000" kern="0">
                          <a:effectLst/>
                        </a:rPr>
                        <a:t>여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000" kern="0">
                          <a:effectLst/>
                        </a:rPr>
                        <a:t>강남구 세곡동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000" kern="0">
                          <a:effectLst/>
                        </a:rPr>
                        <a:t>주부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000" kern="0">
                          <a:effectLst/>
                        </a:rPr>
                        <a:t>없음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000" kern="0" dirty="0">
                          <a:effectLst/>
                        </a:rPr>
                        <a:t>전문대졸</a:t>
                      </a:r>
                      <a:endParaRPr lang="ko-KR" sz="1000" kern="100" dirty="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/>
                </a:tc>
              </a:tr>
              <a:tr h="296931"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</a:rPr>
                        <a:t>7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000" kern="0" dirty="0" smtClean="0">
                          <a:effectLst/>
                        </a:rPr>
                        <a:t>이</a:t>
                      </a:r>
                      <a:r>
                        <a:rPr lang="en-US" altLang="ko-KR" sz="1000" kern="0" dirty="0" smtClean="0">
                          <a:effectLst/>
                        </a:rPr>
                        <a:t>**</a:t>
                      </a:r>
                      <a:endParaRPr lang="ko-KR" sz="1000" kern="100" dirty="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kern="0" dirty="0">
                          <a:effectLst/>
                        </a:rPr>
                        <a:t>43</a:t>
                      </a:r>
                      <a:endParaRPr lang="ko-KR" sz="1000" kern="100" dirty="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000" kern="0">
                          <a:effectLst/>
                        </a:rPr>
                        <a:t>여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000" kern="0">
                          <a:effectLst/>
                        </a:rPr>
                        <a:t>강남구 도곡동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000" kern="0">
                          <a:effectLst/>
                        </a:rPr>
                        <a:t>주부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000" kern="0">
                          <a:effectLst/>
                        </a:rPr>
                        <a:t>성당 자모회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000" kern="0" dirty="0">
                          <a:effectLst/>
                        </a:rPr>
                        <a:t>대졸</a:t>
                      </a:r>
                      <a:endParaRPr lang="ko-KR" sz="1000" kern="100" dirty="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/>
                </a:tc>
              </a:tr>
            </a:tbl>
          </a:graphicData>
        </a:graphic>
      </p:graphicFrame>
      <p:graphicFrame>
        <p:nvGraphicFramePr>
          <p:cNvPr id="14" name="표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807545799"/>
              </p:ext>
            </p:extLst>
          </p:nvPr>
        </p:nvGraphicFramePr>
        <p:xfrm>
          <a:off x="793701" y="4071601"/>
          <a:ext cx="8419314" cy="218672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31733"/>
                <a:gridCol w="865577"/>
                <a:gridCol w="618644"/>
                <a:gridCol w="618644"/>
                <a:gridCol w="1731155"/>
                <a:gridCol w="1478985"/>
                <a:gridCol w="1394349"/>
                <a:gridCol w="1080227"/>
              </a:tblGrid>
              <a:tr h="306187"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kern="0" dirty="0">
                          <a:effectLst/>
                        </a:rPr>
                        <a:t>NO</a:t>
                      </a:r>
                      <a:endParaRPr lang="ko-KR" sz="1000" kern="100" dirty="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000" kern="0">
                          <a:effectLst/>
                        </a:rPr>
                        <a:t>성명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000" kern="0">
                          <a:effectLst/>
                        </a:rPr>
                        <a:t>나이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000" kern="0">
                          <a:effectLst/>
                        </a:rPr>
                        <a:t>성별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000" kern="0">
                          <a:effectLst/>
                        </a:rPr>
                        <a:t>거주지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000" kern="0">
                          <a:effectLst/>
                        </a:rPr>
                        <a:t>직장명 및 업무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000" kern="0">
                          <a:effectLst/>
                        </a:rPr>
                        <a:t>사회활동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000" kern="0">
                          <a:effectLst/>
                        </a:rPr>
                        <a:t>학력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/>
                </a:tc>
              </a:tr>
              <a:tr h="292916"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</a:rPr>
                        <a:t>1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000" kern="0" dirty="0" smtClean="0">
                          <a:effectLst/>
                        </a:rPr>
                        <a:t>권</a:t>
                      </a:r>
                      <a:r>
                        <a:rPr lang="en-US" altLang="ko-KR" sz="1000" kern="0" dirty="0" smtClean="0">
                          <a:effectLst/>
                        </a:rPr>
                        <a:t>**</a:t>
                      </a:r>
                      <a:endParaRPr lang="ko-KR" sz="1000" kern="100" dirty="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</a:rPr>
                        <a:t>44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000" kern="0">
                          <a:effectLst/>
                        </a:rPr>
                        <a:t>남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000" kern="0">
                          <a:effectLst/>
                        </a:rPr>
                        <a:t>동대문구 전농동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000" kern="0" dirty="0" smtClean="0">
                          <a:effectLst/>
                        </a:rPr>
                        <a:t>건물냉난방</a:t>
                      </a:r>
                      <a:r>
                        <a:rPr lang="en-US" altLang="ko-KR" sz="1000" kern="0" dirty="0" smtClean="0">
                          <a:effectLst/>
                        </a:rPr>
                        <a:t> </a:t>
                      </a:r>
                      <a:r>
                        <a:rPr lang="ko-KR" sz="1000" kern="0" dirty="0" smtClean="0">
                          <a:effectLst/>
                        </a:rPr>
                        <a:t>시설관리</a:t>
                      </a:r>
                      <a:endParaRPr lang="ko-KR" sz="1000" kern="100" dirty="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000" kern="0" dirty="0" smtClean="0">
                          <a:effectLst/>
                        </a:rPr>
                        <a:t>독서실 </a:t>
                      </a:r>
                      <a:r>
                        <a:rPr lang="ko-KR" sz="1000" kern="0" dirty="0">
                          <a:effectLst/>
                        </a:rPr>
                        <a:t>총무</a:t>
                      </a:r>
                      <a:endParaRPr lang="ko-KR" sz="1000" kern="100" dirty="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000" kern="0" dirty="0">
                          <a:effectLst/>
                        </a:rPr>
                        <a:t>전문대졸</a:t>
                      </a:r>
                      <a:endParaRPr lang="ko-KR" sz="1000" kern="100" dirty="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/>
                </a:tc>
              </a:tr>
              <a:tr h="291440"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</a:rPr>
                        <a:t>2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000" kern="0" dirty="0" smtClean="0">
                          <a:effectLst/>
                        </a:rPr>
                        <a:t>윤</a:t>
                      </a:r>
                      <a:r>
                        <a:rPr lang="en-US" altLang="ko-KR" sz="1000" kern="0" dirty="0" smtClean="0">
                          <a:effectLst/>
                        </a:rPr>
                        <a:t>**</a:t>
                      </a:r>
                      <a:endParaRPr lang="ko-KR" sz="1000" kern="100" dirty="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</a:rPr>
                        <a:t>42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000" kern="0">
                          <a:effectLst/>
                        </a:rPr>
                        <a:t>남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000" kern="0">
                          <a:effectLst/>
                        </a:rPr>
                        <a:t>광진구 광장동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000" kern="0">
                          <a:effectLst/>
                        </a:rPr>
                        <a:t>인력회사 전산업무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000" kern="0">
                          <a:effectLst/>
                        </a:rPr>
                        <a:t>없음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000" kern="0" dirty="0">
                          <a:effectLst/>
                        </a:rPr>
                        <a:t>대졸</a:t>
                      </a:r>
                      <a:endParaRPr lang="ko-KR" sz="1000" kern="100" dirty="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/>
                </a:tc>
              </a:tr>
              <a:tr h="278727"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</a:rPr>
                        <a:t>3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000" kern="0" dirty="0" smtClean="0">
                          <a:effectLst/>
                        </a:rPr>
                        <a:t>황</a:t>
                      </a:r>
                      <a:r>
                        <a:rPr lang="en-US" altLang="ko-KR" sz="1000" kern="0" dirty="0" smtClean="0">
                          <a:effectLst/>
                        </a:rPr>
                        <a:t>**</a:t>
                      </a:r>
                      <a:endParaRPr lang="ko-KR" sz="1000" kern="100" dirty="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</a:rPr>
                        <a:t>44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000" kern="0">
                          <a:effectLst/>
                        </a:rPr>
                        <a:t>남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000" kern="0">
                          <a:effectLst/>
                        </a:rPr>
                        <a:t>마포구 망원동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000" kern="0">
                          <a:effectLst/>
                        </a:rPr>
                        <a:t>건물자산관리회사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000" kern="0">
                          <a:effectLst/>
                        </a:rPr>
                        <a:t>없음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000" kern="0">
                          <a:effectLst/>
                        </a:rPr>
                        <a:t>대졸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/>
                </a:tc>
              </a:tr>
              <a:tr h="246241"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</a:rPr>
                        <a:t>4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000" kern="0" dirty="0" smtClean="0">
                          <a:effectLst/>
                        </a:rPr>
                        <a:t>이</a:t>
                      </a:r>
                      <a:r>
                        <a:rPr lang="en-US" altLang="ko-KR" sz="1000" kern="0" dirty="0" smtClean="0">
                          <a:effectLst/>
                        </a:rPr>
                        <a:t>**</a:t>
                      </a:r>
                      <a:endParaRPr lang="ko-KR" sz="1000" kern="100" dirty="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</a:rPr>
                        <a:t>45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000" kern="0">
                          <a:effectLst/>
                        </a:rPr>
                        <a:t>남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000" kern="0">
                          <a:effectLst/>
                        </a:rPr>
                        <a:t>관악구 신림동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000" kern="0">
                          <a:effectLst/>
                        </a:rPr>
                        <a:t>보청기 판매업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000" kern="0">
                          <a:effectLst/>
                        </a:rPr>
                        <a:t>조기축구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000" kern="0">
                          <a:effectLst/>
                        </a:rPr>
                        <a:t>대졸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/>
                </a:tc>
              </a:tr>
              <a:tr h="241533"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</a:rPr>
                        <a:t>5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000" kern="0" dirty="0" smtClean="0">
                          <a:effectLst/>
                        </a:rPr>
                        <a:t>이</a:t>
                      </a:r>
                      <a:r>
                        <a:rPr lang="en-US" altLang="ko-KR" sz="1000" kern="0" dirty="0" smtClean="0">
                          <a:effectLst/>
                        </a:rPr>
                        <a:t>**</a:t>
                      </a:r>
                      <a:endParaRPr lang="ko-KR" sz="1000" kern="100" dirty="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</a:rPr>
                        <a:t>48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000" kern="0">
                          <a:effectLst/>
                        </a:rPr>
                        <a:t>남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000" kern="0">
                          <a:effectLst/>
                        </a:rPr>
                        <a:t>도봉구 창동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000" kern="0">
                          <a:effectLst/>
                        </a:rPr>
                        <a:t>전산업무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000" kern="0">
                          <a:effectLst/>
                        </a:rPr>
                        <a:t>없음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000" kern="0">
                          <a:effectLst/>
                        </a:rPr>
                        <a:t>대졸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/>
                </a:tc>
              </a:tr>
              <a:tr h="250949"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</a:rPr>
                        <a:t>6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000" kern="0" dirty="0" smtClean="0">
                          <a:effectLst/>
                        </a:rPr>
                        <a:t>정</a:t>
                      </a:r>
                      <a:r>
                        <a:rPr lang="en-US" altLang="ko-KR" sz="1000" kern="0" dirty="0" smtClean="0">
                          <a:effectLst/>
                        </a:rPr>
                        <a:t>**</a:t>
                      </a:r>
                      <a:endParaRPr lang="ko-KR" sz="1000" kern="100" dirty="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</a:rPr>
                        <a:t>48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000" kern="0">
                          <a:effectLst/>
                        </a:rPr>
                        <a:t>남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000" kern="0">
                          <a:effectLst/>
                        </a:rPr>
                        <a:t>금천구 독산동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</a:rPr>
                        <a:t>IT</a:t>
                      </a:r>
                      <a:r>
                        <a:rPr lang="ko-KR" sz="1000" kern="0">
                          <a:effectLst/>
                        </a:rPr>
                        <a:t>회사 근무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000" kern="0">
                          <a:effectLst/>
                        </a:rPr>
                        <a:t>없음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000" kern="0">
                          <a:effectLst/>
                        </a:rPr>
                        <a:t>대졸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/>
                </a:tc>
              </a:tr>
              <a:tr h="278727"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</a:rPr>
                        <a:t>7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000" kern="0" dirty="0" smtClean="0">
                          <a:effectLst/>
                        </a:rPr>
                        <a:t>김</a:t>
                      </a:r>
                      <a:r>
                        <a:rPr lang="en-US" altLang="ko-KR" sz="1000" kern="0" dirty="0" smtClean="0">
                          <a:effectLst/>
                        </a:rPr>
                        <a:t>**</a:t>
                      </a:r>
                      <a:endParaRPr lang="ko-KR" sz="1000" kern="100" dirty="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</a:rPr>
                        <a:t>40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000" kern="0">
                          <a:effectLst/>
                        </a:rPr>
                        <a:t>남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000" kern="0">
                          <a:effectLst/>
                        </a:rPr>
                        <a:t>영등포구 신길동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000" kern="0">
                          <a:effectLst/>
                        </a:rPr>
                        <a:t>고시원 운영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000" kern="0">
                          <a:effectLst/>
                        </a:rPr>
                        <a:t>새마을지도자 협의회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000" kern="0" dirty="0">
                          <a:effectLst/>
                        </a:rPr>
                        <a:t>대학원졸</a:t>
                      </a:r>
                      <a:endParaRPr lang="ko-KR" sz="1000" kern="100" dirty="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4064754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275" name="TextBox 38"/>
          <p:cNvSpPr txBox="1">
            <a:spLocks noChangeArrowheads="1"/>
          </p:cNvSpPr>
          <p:nvPr/>
        </p:nvSpPr>
        <p:spPr bwMode="auto">
          <a:xfrm>
            <a:off x="2650735" y="2134062"/>
            <a:ext cx="5695390" cy="503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/>
          <a:lstStyle/>
          <a:p>
            <a:pPr algn="l" eaLnBrk="1" latinLnBrk="1" hangingPunct="1">
              <a:lnSpc>
                <a:spcPts val="2200"/>
              </a:lnSpc>
            </a:pPr>
            <a:r>
              <a:rPr lang="ko-KR" altLang="en-US" sz="2500" b="1" dirty="0" smtClean="0">
                <a:solidFill>
                  <a:srgbClr val="0070C0"/>
                </a:solidFill>
                <a:latin typeface="+mj-ea"/>
                <a:ea typeface="+mj-ea"/>
              </a:rPr>
              <a:t>제</a:t>
            </a:r>
            <a:r>
              <a:rPr lang="en-US" altLang="ko-KR" sz="2500" b="1" dirty="0" smtClean="0">
                <a:solidFill>
                  <a:srgbClr val="0070C0"/>
                </a:solidFill>
                <a:latin typeface="+mj-ea"/>
                <a:ea typeface="+mj-ea"/>
              </a:rPr>
              <a:t>2</a:t>
            </a:r>
            <a:r>
              <a:rPr lang="ko-KR" altLang="en-US" sz="2500" b="1" dirty="0" smtClean="0">
                <a:solidFill>
                  <a:srgbClr val="0070C0"/>
                </a:solidFill>
                <a:latin typeface="+mj-ea"/>
                <a:ea typeface="+mj-ea"/>
              </a:rPr>
              <a:t>장</a:t>
            </a:r>
            <a:r>
              <a:rPr lang="en-US" altLang="ko-KR" sz="2500" b="1" dirty="0" smtClean="0">
                <a:solidFill>
                  <a:srgbClr val="0070C0"/>
                </a:solidFill>
                <a:latin typeface="+mj-ea"/>
                <a:ea typeface="+mj-ea"/>
              </a:rPr>
              <a:t> </a:t>
            </a:r>
            <a:r>
              <a:rPr lang="en-US" altLang="ko-KR" sz="2500" b="1" dirty="0">
                <a:solidFill>
                  <a:srgbClr val="0070C0"/>
                </a:solidFill>
                <a:latin typeface="+mj-ea"/>
                <a:ea typeface="+mj-ea"/>
              </a:rPr>
              <a:t>/ </a:t>
            </a:r>
            <a:r>
              <a:rPr lang="ko-KR" altLang="en-US" sz="2500" b="1" dirty="0" smtClean="0">
                <a:solidFill>
                  <a:srgbClr val="0070C0"/>
                </a:solidFill>
                <a:latin typeface="+mj-ea"/>
                <a:ea typeface="+mj-ea"/>
              </a:rPr>
              <a:t>발견 사항</a:t>
            </a:r>
            <a:r>
              <a:rPr lang="en-US" altLang="ko-KR" sz="2500" b="1" dirty="0" smtClean="0">
                <a:solidFill>
                  <a:srgbClr val="0070C0"/>
                </a:solidFill>
                <a:latin typeface="+mj-ea"/>
                <a:ea typeface="+mj-ea"/>
              </a:rPr>
              <a:t>(Fact Findings)</a:t>
            </a:r>
          </a:p>
        </p:txBody>
      </p:sp>
      <p:graphicFrame>
        <p:nvGraphicFramePr>
          <p:cNvPr id="310297" name="Group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088430749"/>
              </p:ext>
            </p:extLst>
          </p:nvPr>
        </p:nvGraphicFramePr>
        <p:xfrm>
          <a:off x="2938073" y="2637295"/>
          <a:ext cx="3910962" cy="4389120"/>
        </p:xfrm>
        <a:graphic>
          <a:graphicData uri="http://schemas.openxmlformats.org/drawingml/2006/table">
            <a:tbl>
              <a:tblPr/>
              <a:tblGrid>
                <a:gridCol w="3534622"/>
                <a:gridCol w="376340"/>
              </a:tblGrid>
              <a:tr h="164419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1. </a:t>
                      </a:r>
                      <a:r>
                        <a:rPr kumimoji="1" lang="ko-KR" altLang="en-US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마을의 이미지</a:t>
                      </a:r>
                      <a:r>
                        <a:rPr kumimoji="1" lang="en-US" altLang="ko-KR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/>
                      </a:r>
                      <a:br>
                        <a:rPr kumimoji="1" lang="en-US" altLang="ko-KR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</a:br>
                      <a:r>
                        <a:rPr kumimoji="1" lang="en-US" altLang="ko-KR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2. </a:t>
                      </a:r>
                      <a:r>
                        <a:rPr kumimoji="1" lang="ko-KR" altLang="en-US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마을 개념의 변화</a:t>
                      </a:r>
                      <a:endParaRPr kumimoji="1" lang="en-US" altLang="ko-KR" sz="16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3. </a:t>
                      </a:r>
                      <a:r>
                        <a:rPr kumimoji="1" lang="ko-KR" altLang="en-US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마을의 삶</a:t>
                      </a:r>
                      <a:r>
                        <a:rPr kumimoji="1" lang="en-US" altLang="ko-KR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kumimoji="1" lang="ko-KR" altLang="en-US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생활</a:t>
                      </a:r>
                      <a:r>
                        <a:rPr kumimoji="1" lang="en-US" altLang="ko-KR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kumimoji="1" lang="ko-KR" altLang="en-US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활동</a:t>
                      </a:r>
                      <a:endParaRPr kumimoji="1" lang="en-US" altLang="ko-KR" sz="16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4. </a:t>
                      </a:r>
                      <a:r>
                        <a:rPr kumimoji="1" lang="ko-KR" altLang="en-US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마을 네트워크</a:t>
                      </a:r>
                      <a:endParaRPr kumimoji="1" lang="en-US" altLang="ko-KR" sz="16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5. </a:t>
                      </a:r>
                      <a:r>
                        <a:rPr kumimoji="1" lang="ko-KR" altLang="en-US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자신의 마을에 대한 인식</a:t>
                      </a:r>
                      <a:endParaRPr kumimoji="1" lang="en-US" altLang="ko-KR" sz="16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6. </a:t>
                      </a:r>
                      <a:r>
                        <a:rPr kumimoji="1" lang="ko-KR" altLang="en-US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애로사항 공유 및 해결방안</a:t>
                      </a:r>
                      <a:endParaRPr kumimoji="1" lang="en-US" altLang="ko-KR" sz="16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7. </a:t>
                      </a:r>
                      <a:r>
                        <a:rPr kumimoji="1" lang="ko-KR" altLang="en-US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서울시 마을공동체사업 인식</a:t>
                      </a:r>
                      <a:endParaRPr kumimoji="1" lang="en-US" altLang="ko-KR" sz="16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8. </a:t>
                      </a:r>
                      <a:r>
                        <a:rPr kumimoji="1" lang="ko-KR" altLang="en-US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서울시 사업 평가</a:t>
                      </a:r>
                      <a:endParaRPr kumimoji="1" lang="en-US" altLang="ko-KR" sz="16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9. </a:t>
                      </a:r>
                      <a:r>
                        <a:rPr kumimoji="1" lang="ko-KR" altLang="en-US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마을공동체를 위한 추진 요망사업</a:t>
                      </a:r>
                      <a:endParaRPr kumimoji="1" lang="en-US" altLang="ko-KR" sz="16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10. </a:t>
                      </a:r>
                      <a:r>
                        <a:rPr kumimoji="1" lang="ko-KR" altLang="en-US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정보취득 경로</a:t>
                      </a:r>
                      <a:endParaRPr kumimoji="1" lang="en-US" altLang="ko-KR" sz="16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11. </a:t>
                      </a:r>
                      <a:r>
                        <a:rPr kumimoji="1" lang="ko-KR" altLang="en-US" sz="16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통반장의</a:t>
                      </a:r>
                      <a:r>
                        <a:rPr kumimoji="1" lang="ko-KR" altLang="en-US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 역할</a:t>
                      </a:r>
                      <a:endParaRPr kumimoji="0" lang="ko-KR" alt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4D4D4D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4D4D4D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5548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4D4D4D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4D4D4D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5548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4D4D4D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4D4D4D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5548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4D4D4D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4D4D4D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5548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4D4D4D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4D4D4D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5548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4D4D4D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4D4D4D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5548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4D4D4D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4D4D4D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5548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4D4D4D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4D4D4D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" y="2"/>
            <a:ext cx="1972235" cy="8851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434027499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5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5773" y="2235081"/>
            <a:ext cx="9080500" cy="4211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7" name="Rectangle 53"/>
          <p:cNvSpPr>
            <a:spLocks noChangeArrowheads="1"/>
          </p:cNvSpPr>
          <p:nvPr/>
        </p:nvSpPr>
        <p:spPr bwMode="auto">
          <a:xfrm>
            <a:off x="630109" y="2665294"/>
            <a:ext cx="8732838" cy="3632200"/>
          </a:xfrm>
          <a:prstGeom prst="rect">
            <a:avLst/>
          </a:prstGeom>
          <a:solidFill>
            <a:srgbClr val="EAEAEA"/>
          </a:solidFill>
          <a:ln w="12700" algn="ctr">
            <a:noFill/>
            <a:miter lim="800000"/>
            <a:headEnd/>
            <a:tailEnd/>
          </a:ln>
        </p:spPr>
        <p:txBody>
          <a:bodyPr wrap="none" lIns="54000" tIns="46800" rIns="54000" anchor="ctr"/>
          <a:lstStyle/>
          <a:p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1508" name="AutoShape 54"/>
          <p:cNvSpPr>
            <a:spLocks noChangeAspect="1" noChangeArrowheads="1" noTextEdit="1"/>
          </p:cNvSpPr>
          <p:nvPr/>
        </p:nvSpPr>
        <p:spPr bwMode="auto">
          <a:xfrm>
            <a:off x="2147888" y="3066931"/>
            <a:ext cx="5492750" cy="1373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21509" name="Picture 55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rcRect t="11630"/>
          <a:stretch>
            <a:fillRect/>
          </a:stretch>
        </p:blipFill>
        <p:spPr bwMode="auto">
          <a:xfrm>
            <a:off x="917854" y="2959875"/>
            <a:ext cx="8305800" cy="152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10" name="Rectangle 56"/>
          <p:cNvSpPr>
            <a:spLocks noChangeArrowheads="1"/>
          </p:cNvSpPr>
          <p:nvPr/>
        </p:nvSpPr>
        <p:spPr bwMode="auto">
          <a:xfrm>
            <a:off x="3763968" y="5329397"/>
            <a:ext cx="2651125" cy="854215"/>
          </a:xfrm>
          <a:prstGeom prst="rect">
            <a:avLst/>
          </a:prstGeom>
          <a:solidFill>
            <a:srgbClr val="FFFFFF"/>
          </a:solidFill>
          <a:ln w="12700" algn="ctr">
            <a:solidFill>
              <a:srgbClr val="B2B2B2"/>
            </a:solidFill>
            <a:miter lim="800000"/>
            <a:headEnd/>
            <a:tailEnd/>
          </a:ln>
        </p:spPr>
        <p:txBody>
          <a:bodyPr lIns="54000" tIns="10800" rIns="54000" bIns="10800" anchor="ctr"/>
          <a:lstStyle/>
          <a:p>
            <a:pPr marL="190500" indent="-190500">
              <a:buClr>
                <a:schemeClr val="tx1"/>
              </a:buClr>
              <a:buSzPct val="90000"/>
              <a:buFont typeface="Wingdings" pitchFamily="2" charset="2"/>
              <a:buChar char="§"/>
            </a:pPr>
            <a:r>
              <a:rPr lang="ko-KR" altLang="en-US" sz="1000" dirty="0" smtClean="0">
                <a:latin typeface="+mn-ea"/>
                <a:ea typeface="+mn-ea"/>
              </a:rPr>
              <a:t>현실의 마을의 요소들</a:t>
            </a:r>
            <a:r>
              <a:rPr lang="ko-KR" altLang="en-US" sz="1000" dirty="0">
                <a:latin typeface="+mn-ea"/>
                <a:ea typeface="+mn-ea"/>
              </a:rPr>
              <a:t>을 </a:t>
            </a:r>
            <a:r>
              <a:rPr lang="ko-KR" altLang="en-US" sz="1000" dirty="0" smtClean="0">
                <a:latin typeface="+mn-ea"/>
                <a:ea typeface="+mn-ea"/>
              </a:rPr>
              <a:t>과거의 마을에 비추어 본다면</a:t>
            </a:r>
            <a:r>
              <a:rPr lang="en-US" altLang="ko-KR" sz="1000" dirty="0" smtClean="0">
                <a:latin typeface="+mn-ea"/>
                <a:ea typeface="+mn-ea"/>
              </a:rPr>
              <a:t>, ‘</a:t>
            </a:r>
            <a:r>
              <a:rPr lang="ko-KR" altLang="en-US" sz="1000" dirty="0" smtClean="0">
                <a:latin typeface="+mn-ea"/>
                <a:ea typeface="+mn-ea"/>
              </a:rPr>
              <a:t>단독주택단지와 마을공동체 사업의 </a:t>
            </a:r>
            <a:r>
              <a:rPr lang="ko-KR" altLang="en-US" sz="1000" dirty="0" err="1" smtClean="0">
                <a:latin typeface="+mn-ea"/>
                <a:ea typeface="+mn-ea"/>
              </a:rPr>
              <a:t>두가지</a:t>
            </a:r>
            <a:r>
              <a:rPr lang="ko-KR" altLang="en-US" sz="1000" dirty="0" smtClean="0">
                <a:latin typeface="+mn-ea"/>
                <a:ea typeface="+mn-ea"/>
              </a:rPr>
              <a:t> 요소임</a:t>
            </a:r>
            <a:r>
              <a:rPr lang="en-US" altLang="ko-KR" sz="1000" dirty="0" smtClean="0">
                <a:latin typeface="+mn-ea"/>
                <a:ea typeface="+mn-ea"/>
              </a:rPr>
              <a:t>’</a:t>
            </a:r>
            <a:endParaRPr lang="ko-KR" altLang="en-US" sz="1000" dirty="0">
              <a:latin typeface="+mn-ea"/>
              <a:ea typeface="+mn-ea"/>
            </a:endParaRPr>
          </a:p>
        </p:txBody>
      </p:sp>
      <p:sp>
        <p:nvSpPr>
          <p:cNvPr id="21511" name="Rectangle 57"/>
          <p:cNvSpPr>
            <a:spLocks noChangeArrowheads="1"/>
          </p:cNvSpPr>
          <p:nvPr/>
        </p:nvSpPr>
        <p:spPr bwMode="auto">
          <a:xfrm>
            <a:off x="6530975" y="5329397"/>
            <a:ext cx="2651125" cy="854215"/>
          </a:xfrm>
          <a:prstGeom prst="rect">
            <a:avLst/>
          </a:prstGeom>
          <a:solidFill>
            <a:srgbClr val="FFFFFF"/>
          </a:solidFill>
          <a:ln w="12700" algn="ctr">
            <a:solidFill>
              <a:srgbClr val="B2B2B2"/>
            </a:solidFill>
            <a:miter lim="800000"/>
            <a:headEnd/>
            <a:tailEnd/>
          </a:ln>
        </p:spPr>
        <p:txBody>
          <a:bodyPr lIns="54000" tIns="10800" rIns="54000" bIns="10800" anchor="ctr"/>
          <a:lstStyle/>
          <a:p>
            <a:pPr marL="190500" indent="-190500">
              <a:lnSpc>
                <a:spcPts val="1400"/>
              </a:lnSpc>
              <a:buClr>
                <a:schemeClr val="tx1"/>
              </a:buClr>
              <a:buSzPct val="90000"/>
              <a:buFont typeface="Wingdings" pitchFamily="2" charset="2"/>
              <a:buChar char="§"/>
            </a:pPr>
            <a:r>
              <a:rPr lang="ko-KR" altLang="en-US" sz="1000" dirty="0" smtClean="0">
                <a:latin typeface="+mn-ea"/>
                <a:ea typeface="+mn-ea"/>
              </a:rPr>
              <a:t>현재 마을의 주된 구성요소는 마을의 형태임</a:t>
            </a:r>
            <a:r>
              <a:rPr lang="en-US" altLang="ko-KR" sz="1000" dirty="0" smtClean="0">
                <a:latin typeface="+mn-ea"/>
                <a:ea typeface="+mn-ea"/>
              </a:rPr>
              <a:t>.</a:t>
            </a:r>
          </a:p>
          <a:p>
            <a:pPr marL="190500" indent="-190500">
              <a:lnSpc>
                <a:spcPts val="1400"/>
              </a:lnSpc>
              <a:buClr>
                <a:schemeClr val="tx1"/>
              </a:buClr>
              <a:buSzPct val="90000"/>
              <a:buFont typeface="Wingdings" pitchFamily="2" charset="2"/>
              <a:buChar char="§"/>
            </a:pPr>
            <a:r>
              <a:rPr lang="ko-KR" altLang="en-US" sz="1000" dirty="0" smtClean="0">
                <a:latin typeface="+mn-ea"/>
                <a:ea typeface="+mn-ea"/>
              </a:rPr>
              <a:t>장기적으로 내용적 이미지로 전환되어야 할 요소</a:t>
            </a:r>
            <a:r>
              <a:rPr lang="en-US" altLang="ko-KR" sz="1000" dirty="0" smtClean="0">
                <a:latin typeface="+mn-ea"/>
                <a:ea typeface="+mn-ea"/>
              </a:rPr>
              <a:t>.</a:t>
            </a:r>
            <a:endParaRPr lang="ko-KR" altLang="en-US" sz="1000" dirty="0">
              <a:latin typeface="+mn-ea"/>
              <a:ea typeface="+mn-ea"/>
            </a:endParaRPr>
          </a:p>
        </p:txBody>
      </p:sp>
      <p:sp>
        <p:nvSpPr>
          <p:cNvPr id="21512" name="Rectangle 58"/>
          <p:cNvSpPr>
            <a:spLocks noChangeArrowheads="1"/>
          </p:cNvSpPr>
          <p:nvPr/>
        </p:nvSpPr>
        <p:spPr bwMode="auto">
          <a:xfrm>
            <a:off x="998543" y="5342101"/>
            <a:ext cx="2651125" cy="841515"/>
          </a:xfrm>
          <a:prstGeom prst="rect">
            <a:avLst/>
          </a:prstGeom>
          <a:solidFill>
            <a:srgbClr val="FFFFFF"/>
          </a:solidFill>
          <a:ln w="12700" algn="ctr">
            <a:solidFill>
              <a:srgbClr val="B2B2B2"/>
            </a:solidFill>
            <a:miter lim="800000"/>
            <a:headEnd/>
            <a:tailEnd/>
          </a:ln>
        </p:spPr>
        <p:txBody>
          <a:bodyPr lIns="54000" tIns="10800" rIns="54000" bIns="10800" anchor="ctr"/>
          <a:lstStyle/>
          <a:p>
            <a:pPr marL="190500" indent="-190500">
              <a:lnSpc>
                <a:spcPts val="1300"/>
              </a:lnSpc>
              <a:buClr>
                <a:schemeClr val="tx1"/>
              </a:buClr>
              <a:buSzPct val="90000"/>
              <a:buFont typeface="Wingdings" pitchFamily="2" charset="2"/>
              <a:buChar char="§"/>
            </a:pPr>
            <a:r>
              <a:rPr lang="ko-KR" altLang="en-US" sz="1000" dirty="0" smtClean="0">
                <a:latin typeface="+mn-ea"/>
                <a:ea typeface="+mn-ea"/>
              </a:rPr>
              <a:t>다분히 개념적으로만 존재하는 단어</a:t>
            </a:r>
            <a:r>
              <a:rPr lang="en-US" altLang="ko-KR" sz="1000" dirty="0" smtClean="0">
                <a:latin typeface="+mn-ea"/>
                <a:ea typeface="+mn-ea"/>
              </a:rPr>
              <a:t>.</a:t>
            </a:r>
          </a:p>
          <a:p>
            <a:pPr marL="190500" indent="-190500">
              <a:lnSpc>
                <a:spcPts val="1300"/>
              </a:lnSpc>
              <a:buClr>
                <a:schemeClr val="tx1"/>
              </a:buClr>
              <a:buSzPct val="90000"/>
              <a:buFont typeface="Wingdings" pitchFamily="2" charset="2"/>
              <a:buChar char="§"/>
            </a:pPr>
            <a:r>
              <a:rPr lang="ko-KR" altLang="en-US" sz="1000" dirty="0" smtClean="0">
                <a:latin typeface="+mn-ea"/>
                <a:ea typeface="+mn-ea"/>
              </a:rPr>
              <a:t>어색하고 생소하며</a:t>
            </a:r>
            <a:r>
              <a:rPr lang="en-US" altLang="ko-KR" sz="1000" dirty="0" smtClean="0">
                <a:latin typeface="+mn-ea"/>
                <a:ea typeface="+mn-ea"/>
              </a:rPr>
              <a:t> </a:t>
            </a:r>
            <a:r>
              <a:rPr lang="ko-KR" altLang="en-US" sz="1000" dirty="0" smtClean="0">
                <a:latin typeface="+mn-ea"/>
                <a:ea typeface="+mn-ea"/>
              </a:rPr>
              <a:t>부자연스러움</a:t>
            </a:r>
            <a:r>
              <a:rPr lang="en-US" altLang="ko-KR" sz="1000" dirty="0" smtClean="0">
                <a:latin typeface="+mn-ea"/>
                <a:ea typeface="+mn-ea"/>
              </a:rPr>
              <a:t>. </a:t>
            </a:r>
          </a:p>
          <a:p>
            <a:pPr marL="190500" indent="-190500">
              <a:lnSpc>
                <a:spcPts val="1300"/>
              </a:lnSpc>
              <a:buClr>
                <a:schemeClr val="tx1"/>
              </a:buClr>
              <a:buSzPct val="90000"/>
              <a:buFont typeface="Wingdings" pitchFamily="2" charset="2"/>
              <a:buChar char="§"/>
            </a:pPr>
            <a:r>
              <a:rPr lang="ko-KR" altLang="en-US" sz="1000" dirty="0" smtClean="0">
                <a:latin typeface="+mn-ea"/>
                <a:ea typeface="+mn-ea"/>
              </a:rPr>
              <a:t>그러나 따뜻하고</a:t>
            </a:r>
            <a:r>
              <a:rPr lang="en-US" altLang="ko-KR" sz="1000" dirty="0" smtClean="0">
                <a:latin typeface="+mn-ea"/>
                <a:ea typeface="+mn-ea"/>
              </a:rPr>
              <a:t>, </a:t>
            </a:r>
            <a:r>
              <a:rPr lang="ko-KR" altLang="en-US" sz="1000" dirty="0" smtClean="0">
                <a:latin typeface="+mn-ea"/>
                <a:ea typeface="+mn-ea"/>
              </a:rPr>
              <a:t>풋풋하고</a:t>
            </a:r>
            <a:r>
              <a:rPr lang="en-US" altLang="ko-KR" sz="1000" dirty="0" smtClean="0">
                <a:latin typeface="+mn-ea"/>
                <a:ea typeface="+mn-ea"/>
              </a:rPr>
              <a:t>, </a:t>
            </a:r>
            <a:r>
              <a:rPr lang="ko-KR" altLang="en-US" sz="1000" dirty="0" smtClean="0">
                <a:latin typeface="+mn-ea"/>
                <a:ea typeface="+mn-ea"/>
              </a:rPr>
              <a:t>향수가 느껴짐</a:t>
            </a:r>
            <a:r>
              <a:rPr lang="en-US" altLang="ko-KR" sz="1000" dirty="0" smtClean="0">
                <a:latin typeface="+mn-ea"/>
                <a:ea typeface="+mn-ea"/>
              </a:rPr>
              <a:t>. </a:t>
            </a:r>
            <a:r>
              <a:rPr lang="ko-KR" altLang="en-US" sz="1000" dirty="0" smtClean="0">
                <a:latin typeface="+mn-ea"/>
                <a:ea typeface="+mn-ea"/>
              </a:rPr>
              <a:t>표현 자체는 긍정적</a:t>
            </a:r>
            <a:r>
              <a:rPr lang="en-US" altLang="ko-KR" sz="1000" dirty="0" smtClean="0">
                <a:latin typeface="+mn-ea"/>
                <a:ea typeface="+mn-ea"/>
              </a:rPr>
              <a:t>.</a:t>
            </a:r>
            <a:endParaRPr lang="ko-KR" altLang="en-US" sz="1000" dirty="0">
              <a:latin typeface="+mn-ea"/>
              <a:ea typeface="+mn-ea"/>
            </a:endParaRPr>
          </a:p>
        </p:txBody>
      </p:sp>
      <p:sp>
        <p:nvSpPr>
          <p:cNvPr id="21513" name="Rectangle 59"/>
          <p:cNvSpPr>
            <a:spLocks noChangeArrowheads="1"/>
          </p:cNvSpPr>
          <p:nvPr/>
        </p:nvSpPr>
        <p:spPr bwMode="auto">
          <a:xfrm>
            <a:off x="998543" y="4476636"/>
            <a:ext cx="2651125" cy="773067"/>
          </a:xfrm>
          <a:prstGeom prst="rect">
            <a:avLst/>
          </a:prstGeom>
          <a:solidFill>
            <a:srgbClr val="FFFFFF"/>
          </a:solidFill>
          <a:ln w="12700" algn="ctr">
            <a:solidFill>
              <a:srgbClr val="B2B2B2"/>
            </a:solidFill>
            <a:miter lim="800000"/>
            <a:headEnd/>
            <a:tailEnd/>
          </a:ln>
        </p:spPr>
        <p:txBody>
          <a:bodyPr lIns="54000" tIns="10800" rIns="54000" bIns="10800" anchor="ctr"/>
          <a:lstStyle/>
          <a:p>
            <a:pPr marL="179388" indent="-190500">
              <a:lnSpc>
                <a:spcPts val="1100"/>
              </a:lnSpc>
              <a:spcBef>
                <a:spcPts val="600"/>
              </a:spcBef>
              <a:buClr>
                <a:schemeClr val="tx1"/>
              </a:buClr>
              <a:buSzPct val="90000"/>
              <a:buFont typeface="Wingdings 3" pitchFamily="18" charset="2"/>
              <a:buChar char="u"/>
            </a:pPr>
            <a:r>
              <a:rPr lang="en-US" altLang="ko-KR" sz="1200" b="1" dirty="0" smtClean="0">
                <a:solidFill>
                  <a:schemeClr val="tx2"/>
                </a:solidFill>
                <a:latin typeface="HY엽서L" pitchFamily="18" charset="-127"/>
                <a:ea typeface="HY엽서L" pitchFamily="18" charset="-127"/>
                <a:cs typeface="Times New Roman" pitchFamily="18" charset="0"/>
              </a:rPr>
              <a:t>“</a:t>
            </a:r>
            <a:r>
              <a:rPr lang="ko-KR" altLang="en-US" sz="1200" b="1" dirty="0" smtClean="0">
                <a:solidFill>
                  <a:schemeClr val="tx2"/>
                </a:solidFill>
                <a:latin typeface="HY엽서L" pitchFamily="18" charset="-127"/>
                <a:ea typeface="HY엽서L" pitchFamily="18" charset="-127"/>
                <a:cs typeface="Times New Roman" pitchFamily="18" charset="0"/>
              </a:rPr>
              <a:t>농촌이 떠올랐어요</a:t>
            </a:r>
            <a:r>
              <a:rPr lang="en-US" altLang="ko-KR" sz="1200" b="1" dirty="0" smtClean="0">
                <a:solidFill>
                  <a:schemeClr val="tx2"/>
                </a:solidFill>
                <a:latin typeface="HY엽서L" pitchFamily="18" charset="-127"/>
                <a:ea typeface="HY엽서L" pitchFamily="18" charset="-127"/>
                <a:cs typeface="Times New Roman" pitchFamily="18" charset="0"/>
              </a:rPr>
              <a:t>”  </a:t>
            </a:r>
          </a:p>
          <a:p>
            <a:pPr marL="179388" indent="-190500">
              <a:lnSpc>
                <a:spcPts val="1100"/>
              </a:lnSpc>
              <a:spcBef>
                <a:spcPts val="600"/>
              </a:spcBef>
              <a:buClr>
                <a:schemeClr val="tx1"/>
              </a:buClr>
              <a:buSzPct val="90000"/>
              <a:buFont typeface="Wingdings 3" pitchFamily="18" charset="2"/>
              <a:buChar char="u"/>
            </a:pPr>
            <a:r>
              <a:rPr lang="en-US" altLang="ko-KR" sz="1200" b="1" dirty="0" smtClean="0">
                <a:solidFill>
                  <a:schemeClr val="tx2"/>
                </a:solidFill>
                <a:latin typeface="HY엽서L" pitchFamily="18" charset="-127"/>
                <a:ea typeface="HY엽서L" pitchFamily="18" charset="-127"/>
                <a:cs typeface="Times New Roman" pitchFamily="18" charset="0"/>
              </a:rPr>
              <a:t>“</a:t>
            </a:r>
            <a:r>
              <a:rPr lang="ko-KR" altLang="en-US" sz="1200" b="1" dirty="0" smtClean="0">
                <a:solidFill>
                  <a:schemeClr val="tx2"/>
                </a:solidFill>
                <a:latin typeface="HY엽서L" pitchFamily="18" charset="-127"/>
                <a:ea typeface="HY엽서L" pitchFamily="18" charset="-127"/>
                <a:cs typeface="Times New Roman" pitchFamily="18" charset="0"/>
              </a:rPr>
              <a:t>시골</a:t>
            </a:r>
            <a:r>
              <a:rPr lang="en-US" altLang="ko-KR" sz="1200" b="1" dirty="0" smtClean="0">
                <a:solidFill>
                  <a:schemeClr val="tx2"/>
                </a:solidFill>
                <a:latin typeface="HY엽서L" pitchFamily="18" charset="-127"/>
                <a:ea typeface="HY엽서L" pitchFamily="18" charset="-127"/>
                <a:cs typeface="Times New Roman" pitchFamily="18" charset="0"/>
              </a:rPr>
              <a:t>, </a:t>
            </a:r>
            <a:r>
              <a:rPr lang="ko-KR" altLang="en-US" sz="1200" b="1" dirty="0" smtClean="0">
                <a:solidFill>
                  <a:schemeClr val="tx2"/>
                </a:solidFill>
                <a:latin typeface="HY엽서L" pitchFamily="18" charset="-127"/>
                <a:ea typeface="HY엽서L" pitchFamily="18" charset="-127"/>
                <a:cs typeface="Times New Roman" pitchFamily="18" charset="0"/>
              </a:rPr>
              <a:t>지방</a:t>
            </a:r>
            <a:r>
              <a:rPr lang="en-US" altLang="ko-KR" sz="1200" b="1" dirty="0" smtClean="0">
                <a:solidFill>
                  <a:schemeClr val="tx2"/>
                </a:solidFill>
                <a:latin typeface="HY엽서L" pitchFamily="18" charset="-127"/>
                <a:ea typeface="HY엽서L" pitchFamily="18" charset="-127"/>
                <a:cs typeface="Times New Roman" pitchFamily="18" charset="0"/>
              </a:rPr>
              <a:t>”</a:t>
            </a:r>
          </a:p>
          <a:p>
            <a:pPr marL="179388" indent="-190500">
              <a:lnSpc>
                <a:spcPts val="1100"/>
              </a:lnSpc>
              <a:spcBef>
                <a:spcPts val="600"/>
              </a:spcBef>
              <a:buClr>
                <a:schemeClr val="tx1"/>
              </a:buClr>
              <a:buSzPct val="90000"/>
              <a:buFont typeface="Wingdings 3" pitchFamily="18" charset="2"/>
              <a:buChar char="u"/>
            </a:pPr>
            <a:r>
              <a:rPr lang="en-US" altLang="ko-KR" sz="1200" b="1" dirty="0" smtClean="0">
                <a:solidFill>
                  <a:schemeClr val="tx2"/>
                </a:solidFill>
                <a:latin typeface="HY엽서L" pitchFamily="18" charset="-127"/>
                <a:ea typeface="HY엽서L" pitchFamily="18" charset="-127"/>
                <a:cs typeface="Times New Roman" pitchFamily="18" charset="0"/>
              </a:rPr>
              <a:t>“</a:t>
            </a:r>
            <a:r>
              <a:rPr lang="ko-KR" altLang="en-US" sz="1200" b="1" dirty="0" smtClean="0">
                <a:solidFill>
                  <a:schemeClr val="tx2"/>
                </a:solidFill>
                <a:latin typeface="HY엽서L" pitchFamily="18" charset="-127"/>
                <a:ea typeface="HY엽서L" pitchFamily="18" charset="-127"/>
                <a:cs typeface="Times New Roman" pitchFamily="18" charset="0"/>
              </a:rPr>
              <a:t>향수가 있는 단어죠</a:t>
            </a:r>
            <a:r>
              <a:rPr lang="en-US" altLang="ko-KR" sz="1200" b="1" dirty="0" smtClean="0">
                <a:solidFill>
                  <a:schemeClr val="tx2"/>
                </a:solidFill>
                <a:latin typeface="HY엽서L" pitchFamily="18" charset="-127"/>
                <a:ea typeface="HY엽서L" pitchFamily="18" charset="-127"/>
                <a:cs typeface="Times New Roman" pitchFamily="18" charset="0"/>
              </a:rPr>
              <a:t>＂</a:t>
            </a:r>
            <a:endParaRPr lang="ko-KR" altLang="en-US" sz="1200" b="1" dirty="0">
              <a:solidFill>
                <a:schemeClr val="tx2"/>
              </a:solidFill>
              <a:latin typeface="HY엽서L" pitchFamily="18" charset="-127"/>
              <a:ea typeface="HY엽서L" pitchFamily="18" charset="-127"/>
              <a:cs typeface="Times New Roman" pitchFamily="18" charset="0"/>
            </a:endParaRPr>
          </a:p>
        </p:txBody>
      </p:sp>
      <p:sp>
        <p:nvSpPr>
          <p:cNvPr id="21514" name="Rectangle 60"/>
          <p:cNvSpPr>
            <a:spLocks noChangeArrowheads="1"/>
          </p:cNvSpPr>
          <p:nvPr/>
        </p:nvSpPr>
        <p:spPr bwMode="auto">
          <a:xfrm>
            <a:off x="6524625" y="4481394"/>
            <a:ext cx="2651125" cy="774522"/>
          </a:xfrm>
          <a:prstGeom prst="rect">
            <a:avLst/>
          </a:prstGeom>
          <a:solidFill>
            <a:srgbClr val="FFFFFF"/>
          </a:solidFill>
          <a:ln w="12700" algn="ctr">
            <a:solidFill>
              <a:srgbClr val="B2B2B2"/>
            </a:solidFill>
            <a:miter lim="800000"/>
            <a:headEnd/>
            <a:tailEnd/>
          </a:ln>
        </p:spPr>
        <p:txBody>
          <a:bodyPr lIns="54000" tIns="10800" rIns="54000" bIns="10800" anchor="ctr"/>
          <a:lstStyle/>
          <a:p>
            <a:pPr marL="179388" indent="-190500">
              <a:lnSpc>
                <a:spcPts val="1100"/>
              </a:lnSpc>
              <a:spcBef>
                <a:spcPts val="600"/>
              </a:spcBef>
              <a:buClr>
                <a:schemeClr val="tx1"/>
              </a:buClr>
              <a:buSzPct val="90000"/>
              <a:buFont typeface="Wingdings 3" pitchFamily="18" charset="2"/>
              <a:buChar char="u"/>
            </a:pPr>
            <a:r>
              <a:rPr lang="en-US" altLang="ko-KR" sz="1200" b="1" dirty="0" smtClean="0">
                <a:solidFill>
                  <a:schemeClr val="tx2"/>
                </a:solidFill>
                <a:latin typeface="HY엽서L" pitchFamily="18" charset="-127"/>
                <a:ea typeface="HY엽서L" pitchFamily="18" charset="-127"/>
                <a:cs typeface="Times New Roman" pitchFamily="18" charset="0"/>
              </a:rPr>
              <a:t>“</a:t>
            </a:r>
            <a:r>
              <a:rPr lang="ko-KR" altLang="en-US" sz="1200" b="1" dirty="0" smtClean="0">
                <a:solidFill>
                  <a:schemeClr val="tx2"/>
                </a:solidFill>
                <a:latin typeface="HY엽서L" pitchFamily="18" charset="-127"/>
                <a:ea typeface="HY엽서L" pitchFamily="18" charset="-127"/>
                <a:cs typeface="Times New Roman" pitchFamily="18" charset="0"/>
              </a:rPr>
              <a:t>뒤에 산이 막고 있고요</a:t>
            </a:r>
            <a:r>
              <a:rPr lang="en-US" altLang="ko-KR" sz="1200" b="1" dirty="0" smtClean="0">
                <a:solidFill>
                  <a:schemeClr val="tx2"/>
                </a:solidFill>
                <a:latin typeface="HY엽서L" pitchFamily="18" charset="-127"/>
                <a:ea typeface="HY엽서L" pitchFamily="18" charset="-127"/>
                <a:cs typeface="Times New Roman" pitchFamily="18" charset="0"/>
              </a:rPr>
              <a:t>”</a:t>
            </a:r>
          </a:p>
          <a:p>
            <a:pPr marL="179388" indent="-190500">
              <a:lnSpc>
                <a:spcPts val="1100"/>
              </a:lnSpc>
              <a:spcBef>
                <a:spcPts val="600"/>
              </a:spcBef>
              <a:buClr>
                <a:schemeClr val="tx1"/>
              </a:buClr>
              <a:buSzPct val="90000"/>
              <a:buFont typeface="Wingdings 3" pitchFamily="18" charset="2"/>
              <a:buChar char="u"/>
            </a:pPr>
            <a:r>
              <a:rPr lang="en-US" altLang="ko-KR" sz="1200" b="1" dirty="0" smtClean="0">
                <a:solidFill>
                  <a:schemeClr val="tx2"/>
                </a:solidFill>
                <a:latin typeface="HY엽서L" pitchFamily="18" charset="-127"/>
                <a:ea typeface="HY엽서L" pitchFamily="18" charset="-127"/>
                <a:cs typeface="Times New Roman" pitchFamily="18" charset="0"/>
              </a:rPr>
              <a:t>“</a:t>
            </a:r>
            <a:r>
              <a:rPr lang="ko-KR" altLang="en-US" sz="1200" b="1" dirty="0" smtClean="0">
                <a:solidFill>
                  <a:schemeClr val="tx2"/>
                </a:solidFill>
                <a:latin typeface="HY엽서L" pitchFamily="18" charset="-127"/>
                <a:ea typeface="HY엽서L" pitchFamily="18" charset="-127"/>
                <a:cs typeface="Times New Roman" pitchFamily="18" charset="0"/>
              </a:rPr>
              <a:t>동 단위</a:t>
            </a:r>
            <a:r>
              <a:rPr lang="en-US" altLang="ko-KR" sz="1200" b="1" dirty="0" smtClean="0">
                <a:solidFill>
                  <a:schemeClr val="tx2"/>
                </a:solidFill>
                <a:latin typeface="HY엽서L" pitchFamily="18" charset="-127"/>
                <a:ea typeface="HY엽서L" pitchFamily="18" charset="-127"/>
                <a:cs typeface="Times New Roman" pitchFamily="18" charset="0"/>
              </a:rPr>
              <a:t>, </a:t>
            </a:r>
            <a:r>
              <a:rPr lang="ko-KR" altLang="en-US" sz="1200" b="1" dirty="0" smtClean="0">
                <a:solidFill>
                  <a:schemeClr val="tx2"/>
                </a:solidFill>
                <a:latin typeface="HY엽서L" pitchFamily="18" charset="-127"/>
                <a:ea typeface="HY엽서L" pitchFamily="18" charset="-127"/>
                <a:cs typeface="Times New Roman" pitchFamily="18" charset="0"/>
              </a:rPr>
              <a:t>마을버스가 다니는</a:t>
            </a:r>
            <a:r>
              <a:rPr lang="en-US" altLang="ko-KR" sz="1200" b="1" dirty="0" smtClean="0">
                <a:solidFill>
                  <a:schemeClr val="tx2"/>
                </a:solidFill>
                <a:latin typeface="HY엽서L" pitchFamily="18" charset="-127"/>
                <a:ea typeface="HY엽서L" pitchFamily="18" charset="-127"/>
                <a:cs typeface="Times New Roman" pitchFamily="18" charset="0"/>
              </a:rPr>
              <a:t>…”</a:t>
            </a:r>
          </a:p>
          <a:p>
            <a:pPr marL="179388" indent="-190500">
              <a:lnSpc>
                <a:spcPts val="1100"/>
              </a:lnSpc>
              <a:spcBef>
                <a:spcPts val="600"/>
              </a:spcBef>
              <a:buClr>
                <a:schemeClr val="tx1"/>
              </a:buClr>
              <a:buSzPct val="90000"/>
              <a:buFont typeface="Wingdings 3" pitchFamily="18" charset="2"/>
              <a:buChar char="u"/>
            </a:pPr>
            <a:r>
              <a:rPr lang="en-US" altLang="ko-KR" sz="1200" b="1" dirty="0" smtClean="0">
                <a:solidFill>
                  <a:schemeClr val="tx2"/>
                </a:solidFill>
                <a:latin typeface="HY엽서L" pitchFamily="18" charset="-127"/>
                <a:ea typeface="HY엽서L" pitchFamily="18" charset="-127"/>
                <a:cs typeface="Times New Roman" pitchFamily="18" charset="0"/>
              </a:rPr>
              <a:t>“</a:t>
            </a:r>
            <a:r>
              <a:rPr lang="ko-KR" altLang="en-US" sz="1200" b="1" dirty="0" smtClean="0">
                <a:solidFill>
                  <a:schemeClr val="tx2"/>
                </a:solidFill>
                <a:latin typeface="HY엽서L" pitchFamily="18" charset="-127"/>
                <a:ea typeface="HY엽서L" pitchFamily="18" charset="-127"/>
                <a:cs typeface="Times New Roman" pitchFamily="18" charset="0"/>
              </a:rPr>
              <a:t>몇 단지</a:t>
            </a:r>
            <a:r>
              <a:rPr lang="en-US" altLang="ko-KR" sz="1200" b="1" dirty="0" smtClean="0">
                <a:solidFill>
                  <a:schemeClr val="tx2"/>
                </a:solidFill>
                <a:latin typeface="HY엽서L" pitchFamily="18" charset="-127"/>
                <a:ea typeface="HY엽서L" pitchFamily="18" charset="-127"/>
                <a:cs typeface="Times New Roman" pitchFamily="18" charset="0"/>
              </a:rPr>
              <a:t>, </a:t>
            </a:r>
            <a:r>
              <a:rPr lang="ko-KR" altLang="en-US" sz="1200" b="1" dirty="0" smtClean="0">
                <a:solidFill>
                  <a:schemeClr val="tx2"/>
                </a:solidFill>
                <a:latin typeface="HY엽서L" pitchFamily="18" charset="-127"/>
                <a:ea typeface="HY엽서L" pitchFamily="18" charset="-127"/>
                <a:cs typeface="Times New Roman" pitchFamily="18" charset="0"/>
              </a:rPr>
              <a:t>지하철 한 구간</a:t>
            </a:r>
            <a:r>
              <a:rPr lang="en-US" altLang="ko-KR" sz="1200" b="1" dirty="0" smtClean="0">
                <a:solidFill>
                  <a:schemeClr val="tx2"/>
                </a:solidFill>
                <a:latin typeface="HY엽서L" pitchFamily="18" charset="-127"/>
                <a:ea typeface="HY엽서L" pitchFamily="18" charset="-127"/>
                <a:cs typeface="Times New Roman" pitchFamily="18" charset="0"/>
              </a:rPr>
              <a:t>＂</a:t>
            </a:r>
            <a:endParaRPr lang="ko-KR" altLang="en-US" sz="1200" b="1" dirty="0">
              <a:solidFill>
                <a:schemeClr val="tx2"/>
              </a:solidFill>
              <a:latin typeface="HY엽서L" pitchFamily="18" charset="-127"/>
              <a:ea typeface="HY엽서L" pitchFamily="18" charset="-127"/>
              <a:cs typeface="Times New Roman" pitchFamily="18" charset="0"/>
            </a:endParaRPr>
          </a:p>
        </p:txBody>
      </p:sp>
      <p:sp>
        <p:nvSpPr>
          <p:cNvPr id="21515" name="Rectangle 61"/>
          <p:cNvSpPr>
            <a:spLocks noChangeArrowheads="1"/>
          </p:cNvSpPr>
          <p:nvPr/>
        </p:nvSpPr>
        <p:spPr bwMode="auto">
          <a:xfrm>
            <a:off x="955219" y="3943509"/>
            <a:ext cx="64050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ko-KR" sz="1200" b="1" dirty="0" smtClean="0">
                <a:latin typeface="HY강B" panose="02030600000101010101" pitchFamily="18" charset="-127"/>
                <a:ea typeface="HY강B" panose="02030600000101010101" pitchFamily="18" charset="-127"/>
              </a:rPr>
              <a:t>(</a:t>
            </a:r>
            <a:r>
              <a:rPr lang="ko-KR" altLang="en-US" sz="1200" b="1" dirty="0" smtClean="0">
                <a:latin typeface="HY강B" panose="02030600000101010101" pitchFamily="18" charset="-127"/>
                <a:ea typeface="HY강B" panose="02030600000101010101" pitchFamily="18" charset="-127"/>
              </a:rPr>
              <a:t>약함</a:t>
            </a:r>
            <a:r>
              <a:rPr lang="en-US" altLang="ko-KR" sz="1200" b="1" dirty="0" smtClean="0">
                <a:latin typeface="HY강B" panose="02030600000101010101" pitchFamily="18" charset="-127"/>
                <a:ea typeface="HY강B" panose="02030600000101010101" pitchFamily="18" charset="-127"/>
              </a:rPr>
              <a:t>)</a:t>
            </a:r>
            <a:endParaRPr lang="en-US" altLang="ko-KR" sz="1200" b="1" dirty="0">
              <a:latin typeface="HY강B" panose="02030600000101010101" pitchFamily="18" charset="-127"/>
              <a:ea typeface="HY강B" panose="02030600000101010101" pitchFamily="18" charset="-127"/>
            </a:endParaRPr>
          </a:p>
        </p:txBody>
      </p:sp>
      <p:sp>
        <p:nvSpPr>
          <p:cNvPr id="21516" name="Rectangle 62"/>
          <p:cNvSpPr>
            <a:spLocks noChangeArrowheads="1"/>
          </p:cNvSpPr>
          <p:nvPr/>
        </p:nvSpPr>
        <p:spPr bwMode="auto">
          <a:xfrm>
            <a:off x="3775080" y="4478219"/>
            <a:ext cx="2651125" cy="773066"/>
          </a:xfrm>
          <a:prstGeom prst="rect">
            <a:avLst/>
          </a:prstGeom>
          <a:solidFill>
            <a:srgbClr val="FFFFFF"/>
          </a:solidFill>
          <a:ln w="12700" algn="ctr">
            <a:solidFill>
              <a:srgbClr val="B2B2B2"/>
            </a:solidFill>
            <a:miter lim="800000"/>
            <a:headEnd/>
            <a:tailEnd/>
          </a:ln>
        </p:spPr>
        <p:txBody>
          <a:bodyPr lIns="54000" tIns="10800" rIns="54000" bIns="10800" anchor="ctr"/>
          <a:lstStyle/>
          <a:p>
            <a:pPr marL="179388" indent="-190500">
              <a:lnSpc>
                <a:spcPts val="1100"/>
              </a:lnSpc>
              <a:spcBef>
                <a:spcPts val="600"/>
              </a:spcBef>
              <a:buClr>
                <a:schemeClr val="tx1"/>
              </a:buClr>
              <a:buSzPct val="90000"/>
              <a:buFont typeface="Wingdings 3" pitchFamily="18" charset="2"/>
              <a:buChar char="u"/>
            </a:pPr>
            <a:r>
              <a:rPr lang="en-US" altLang="ko-KR" sz="1200" b="1" dirty="0" smtClean="0">
                <a:solidFill>
                  <a:schemeClr val="tx2"/>
                </a:solidFill>
                <a:latin typeface="HY엽서L" pitchFamily="18" charset="-127"/>
                <a:ea typeface="HY엽서L" pitchFamily="18" charset="-127"/>
                <a:cs typeface="Times New Roman" pitchFamily="18" charset="0"/>
              </a:rPr>
              <a:t>“</a:t>
            </a:r>
            <a:r>
              <a:rPr lang="ko-KR" altLang="en-US" sz="1200" b="1" dirty="0" smtClean="0">
                <a:solidFill>
                  <a:schemeClr val="tx2"/>
                </a:solidFill>
                <a:latin typeface="HY엽서L" pitchFamily="18" charset="-127"/>
                <a:ea typeface="HY엽서L" pitchFamily="18" charset="-127"/>
                <a:cs typeface="Times New Roman" pitchFamily="18" charset="0"/>
              </a:rPr>
              <a:t>공동체를 이루고 있는 집단”</a:t>
            </a:r>
            <a:endParaRPr lang="en-US" altLang="ko-KR" sz="1200" b="1" dirty="0" smtClean="0">
              <a:solidFill>
                <a:schemeClr val="tx2"/>
              </a:solidFill>
              <a:latin typeface="HY엽서L" pitchFamily="18" charset="-127"/>
              <a:ea typeface="HY엽서L" pitchFamily="18" charset="-127"/>
              <a:cs typeface="Times New Roman" pitchFamily="18" charset="0"/>
            </a:endParaRPr>
          </a:p>
          <a:p>
            <a:pPr marL="179388" indent="-190500">
              <a:lnSpc>
                <a:spcPts val="1100"/>
              </a:lnSpc>
              <a:spcBef>
                <a:spcPts val="600"/>
              </a:spcBef>
              <a:buClr>
                <a:schemeClr val="tx1"/>
              </a:buClr>
              <a:buSzPct val="90000"/>
              <a:buFont typeface="Wingdings 3" pitchFamily="18" charset="2"/>
              <a:buChar char="u"/>
            </a:pPr>
            <a:r>
              <a:rPr lang="en-US" altLang="ko-KR" sz="1200" b="1" dirty="0" smtClean="0">
                <a:solidFill>
                  <a:schemeClr val="tx2"/>
                </a:solidFill>
                <a:latin typeface="HY엽서L" pitchFamily="18" charset="-127"/>
                <a:ea typeface="HY엽서L" pitchFamily="18" charset="-127"/>
                <a:cs typeface="Times New Roman" pitchFamily="18" charset="0"/>
              </a:rPr>
              <a:t>“</a:t>
            </a:r>
            <a:r>
              <a:rPr lang="ko-KR" altLang="en-US" sz="1200" b="1" dirty="0" smtClean="0">
                <a:solidFill>
                  <a:schemeClr val="tx2"/>
                </a:solidFill>
                <a:latin typeface="HY엽서L" pitchFamily="18" charset="-127"/>
                <a:ea typeface="HY엽서L" pitchFamily="18" charset="-127"/>
                <a:cs typeface="Times New Roman" pitchFamily="18" charset="0"/>
              </a:rPr>
              <a:t>마을공동체 사업 같은 게 있어요</a:t>
            </a:r>
            <a:r>
              <a:rPr lang="en-US" altLang="ko-KR" sz="1200" b="1" dirty="0" smtClean="0">
                <a:solidFill>
                  <a:schemeClr val="tx2"/>
                </a:solidFill>
                <a:latin typeface="HY엽서L" pitchFamily="18" charset="-127"/>
                <a:ea typeface="HY엽서L" pitchFamily="18" charset="-127"/>
                <a:cs typeface="Times New Roman" pitchFamily="18" charset="0"/>
              </a:rPr>
              <a:t>”</a:t>
            </a:r>
          </a:p>
          <a:p>
            <a:pPr marL="179388" indent="-190500">
              <a:lnSpc>
                <a:spcPts val="1100"/>
              </a:lnSpc>
              <a:spcBef>
                <a:spcPts val="600"/>
              </a:spcBef>
              <a:buClr>
                <a:schemeClr val="tx1"/>
              </a:buClr>
              <a:buSzPct val="90000"/>
              <a:buFont typeface="Wingdings 3" pitchFamily="18" charset="2"/>
              <a:buChar char="u"/>
            </a:pPr>
            <a:r>
              <a:rPr lang="en-US" altLang="ko-KR" sz="1200" b="1" dirty="0" smtClean="0">
                <a:solidFill>
                  <a:schemeClr val="tx2"/>
                </a:solidFill>
                <a:latin typeface="HY엽서L" pitchFamily="18" charset="-127"/>
                <a:ea typeface="HY엽서L" pitchFamily="18" charset="-127"/>
                <a:cs typeface="Times New Roman" pitchFamily="18" charset="0"/>
              </a:rPr>
              <a:t>“</a:t>
            </a:r>
            <a:r>
              <a:rPr lang="ko-KR" altLang="en-US" sz="1200" b="1" dirty="0" smtClean="0">
                <a:solidFill>
                  <a:schemeClr val="tx2"/>
                </a:solidFill>
                <a:latin typeface="HY엽서L" pitchFamily="18" charset="-127"/>
                <a:ea typeface="HY엽서L" pitchFamily="18" charset="-127"/>
                <a:cs typeface="Times New Roman" pitchFamily="18" charset="0"/>
              </a:rPr>
              <a:t>고급 주택가</a:t>
            </a:r>
            <a:r>
              <a:rPr lang="en-US" altLang="ko-KR" sz="1200" b="1" dirty="0" smtClean="0">
                <a:solidFill>
                  <a:schemeClr val="tx2"/>
                </a:solidFill>
                <a:latin typeface="HY엽서L" pitchFamily="18" charset="-127"/>
                <a:ea typeface="HY엽서L" pitchFamily="18" charset="-127"/>
                <a:cs typeface="Times New Roman" pitchFamily="18" charset="0"/>
              </a:rPr>
              <a:t>, </a:t>
            </a:r>
            <a:r>
              <a:rPr lang="ko-KR" altLang="en-US" sz="1200" b="1" dirty="0" smtClean="0">
                <a:solidFill>
                  <a:schemeClr val="tx2"/>
                </a:solidFill>
                <a:latin typeface="HY엽서L" pitchFamily="18" charset="-127"/>
                <a:ea typeface="HY엽서L" pitchFamily="18" charset="-127"/>
                <a:cs typeface="Times New Roman" pitchFamily="18" charset="0"/>
              </a:rPr>
              <a:t>전원마을</a:t>
            </a:r>
            <a:r>
              <a:rPr lang="en-US" altLang="ko-KR" sz="1200" b="1" dirty="0" smtClean="0">
                <a:solidFill>
                  <a:schemeClr val="tx2"/>
                </a:solidFill>
                <a:latin typeface="HY엽서L" pitchFamily="18" charset="-127"/>
                <a:ea typeface="HY엽서L" pitchFamily="18" charset="-127"/>
                <a:cs typeface="Times New Roman" pitchFamily="18" charset="0"/>
              </a:rPr>
              <a:t>…”</a:t>
            </a:r>
            <a:endParaRPr lang="en-US" altLang="ko-KR" sz="1200" b="1" dirty="0">
              <a:solidFill>
                <a:schemeClr val="tx2"/>
              </a:solidFill>
              <a:latin typeface="HY엽서L" pitchFamily="18" charset="-127"/>
              <a:ea typeface="HY엽서L" pitchFamily="18" charset="-127"/>
              <a:cs typeface="Times New Roman" pitchFamily="18" charset="0"/>
            </a:endParaRPr>
          </a:p>
        </p:txBody>
      </p:sp>
      <p:pic>
        <p:nvPicPr>
          <p:cNvPr id="21517" name="Picture 6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8938" y="2026374"/>
            <a:ext cx="487362" cy="614362"/>
          </a:xfrm>
          <a:prstGeom prst="rect">
            <a:avLst/>
          </a:prstGeom>
          <a:noFill/>
          <a:ln w="57150" algn="ctr">
            <a:noFill/>
            <a:miter lim="800000"/>
            <a:headEnd/>
            <a:tailEnd/>
          </a:ln>
        </p:spPr>
      </p:pic>
      <p:sp>
        <p:nvSpPr>
          <p:cNvPr id="21518" name="Text Box 64"/>
          <p:cNvSpPr txBox="1">
            <a:spLocks noChangeArrowheads="1"/>
          </p:cNvSpPr>
          <p:nvPr/>
        </p:nvSpPr>
        <p:spPr bwMode="auto">
          <a:xfrm>
            <a:off x="1025988" y="2297836"/>
            <a:ext cx="8229600" cy="336550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 lIns="72000" rIns="72000" anchor="ctr">
            <a:spAutoFit/>
          </a:bodyPr>
          <a:lstStyle/>
          <a:p>
            <a:r>
              <a:rPr lang="ko-KR" altLang="en-US" sz="1600" dirty="0" smtClean="0">
                <a:solidFill>
                  <a:srgbClr val="003399"/>
                </a:solidFill>
                <a:latin typeface="HY헤드라인M" pitchFamily="18" charset="-127"/>
                <a:ea typeface="HY헤드라인M" pitchFamily="18" charset="-127"/>
              </a:rPr>
              <a:t>마을</a:t>
            </a:r>
            <a:r>
              <a:rPr lang="en-US" altLang="ko-KR" sz="1600" dirty="0" smtClean="0">
                <a:solidFill>
                  <a:srgbClr val="003399"/>
                </a:solidFill>
                <a:latin typeface="HY헤드라인M" pitchFamily="18" charset="-127"/>
                <a:ea typeface="HY헤드라인M" pitchFamily="18" charset="-127"/>
              </a:rPr>
              <a:t>… </a:t>
            </a:r>
            <a:r>
              <a:rPr lang="ko-KR" altLang="en-US" sz="1600" dirty="0" smtClean="0">
                <a:solidFill>
                  <a:srgbClr val="003399"/>
                </a:solidFill>
                <a:latin typeface="HY헤드라인M" pitchFamily="18" charset="-127"/>
                <a:ea typeface="HY헤드라인M" pitchFamily="18" charset="-127"/>
              </a:rPr>
              <a:t>하면 떠오르는 것은</a:t>
            </a:r>
            <a:r>
              <a:rPr lang="en-US" altLang="ko-KR" sz="1600" dirty="0" smtClean="0">
                <a:solidFill>
                  <a:srgbClr val="003399"/>
                </a:solidFill>
                <a:latin typeface="HY헤드라인M" pitchFamily="18" charset="-127"/>
                <a:ea typeface="HY헤드라인M" pitchFamily="18" charset="-127"/>
              </a:rPr>
              <a:t>?</a:t>
            </a:r>
            <a:endParaRPr lang="en-US" altLang="ko-KR" sz="1600" dirty="0">
              <a:solidFill>
                <a:srgbClr val="003399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21519" name="Picture 65" descr="라운드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08377" y="3335977"/>
            <a:ext cx="944437" cy="9184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20" name="Picture 66" descr="라운드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34270" y="2893572"/>
            <a:ext cx="1116966" cy="10861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21" name="Picture 67" descr="라운드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22778" y="2498958"/>
            <a:ext cx="1308847" cy="12728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22" name="Rectangle 68"/>
          <p:cNvSpPr>
            <a:spLocks noChangeArrowheads="1"/>
          </p:cNvSpPr>
          <p:nvPr/>
        </p:nvSpPr>
        <p:spPr bwMode="auto">
          <a:xfrm>
            <a:off x="1708373" y="3581782"/>
            <a:ext cx="957632" cy="48474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ct val="85000"/>
              </a:lnSpc>
            </a:pPr>
            <a:r>
              <a:rPr lang="ko-KR" altLang="en-US" sz="15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정서적 이미지</a:t>
            </a:r>
            <a:endParaRPr lang="ko-KR" altLang="en-US" sz="1500" b="1" dirty="0">
              <a:solidFill>
                <a:schemeClr val="tx1">
                  <a:lumMod val="95000"/>
                  <a:lumOff val="5000"/>
                </a:schemeClr>
              </a:solidFill>
              <a:latin typeface="HY강B" panose="02030600000101010101" pitchFamily="18" charset="-127"/>
              <a:ea typeface="HY강B" panose="02030600000101010101" pitchFamily="18" charset="-127"/>
            </a:endParaRPr>
          </a:p>
        </p:txBody>
      </p:sp>
      <p:sp>
        <p:nvSpPr>
          <p:cNvPr id="21523" name="Rectangle 69"/>
          <p:cNvSpPr>
            <a:spLocks noChangeArrowheads="1"/>
          </p:cNvSpPr>
          <p:nvPr/>
        </p:nvSpPr>
        <p:spPr bwMode="auto">
          <a:xfrm>
            <a:off x="4656142" y="3242869"/>
            <a:ext cx="889000" cy="48474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anchor="ctr" anchorCtr="1">
            <a:spAutoFit/>
          </a:bodyPr>
          <a:lstStyle/>
          <a:p>
            <a:pPr algn="ctr">
              <a:lnSpc>
                <a:spcPct val="85000"/>
              </a:lnSpc>
            </a:pPr>
            <a:r>
              <a:rPr lang="ko-KR" altLang="en-US" sz="15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내용적 이미지</a:t>
            </a:r>
            <a:endParaRPr lang="ko-KR" altLang="en-US" sz="1500" b="1" dirty="0">
              <a:solidFill>
                <a:schemeClr val="tx1">
                  <a:lumMod val="95000"/>
                  <a:lumOff val="5000"/>
                </a:schemeClr>
              </a:solidFill>
              <a:latin typeface="HY강B" panose="02030600000101010101" pitchFamily="18" charset="-127"/>
              <a:ea typeface="HY강B" panose="02030600000101010101" pitchFamily="18" charset="-127"/>
            </a:endParaRPr>
          </a:p>
        </p:txBody>
      </p:sp>
      <p:sp>
        <p:nvSpPr>
          <p:cNvPr id="21524" name="Rectangle 70"/>
          <p:cNvSpPr>
            <a:spLocks noChangeArrowheads="1"/>
          </p:cNvSpPr>
          <p:nvPr/>
        </p:nvSpPr>
        <p:spPr bwMode="auto">
          <a:xfrm>
            <a:off x="7610476" y="2944467"/>
            <a:ext cx="933450" cy="48474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anchor="ctr" anchorCtr="1">
            <a:spAutoFit/>
          </a:bodyPr>
          <a:lstStyle/>
          <a:p>
            <a:pPr>
              <a:lnSpc>
                <a:spcPct val="85000"/>
              </a:lnSpc>
            </a:pPr>
            <a:r>
              <a:rPr lang="ko-KR" altLang="en-US" sz="15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형태적 이미지</a:t>
            </a:r>
            <a:endParaRPr lang="ko-KR" altLang="en-US" sz="1500" b="1" dirty="0">
              <a:solidFill>
                <a:schemeClr val="tx1">
                  <a:lumMod val="95000"/>
                  <a:lumOff val="5000"/>
                </a:schemeClr>
              </a:solidFill>
              <a:latin typeface="HY강B" panose="02030600000101010101" pitchFamily="18" charset="-127"/>
              <a:ea typeface="HY강B" panose="02030600000101010101" pitchFamily="18" charset="-127"/>
            </a:endParaRPr>
          </a:p>
        </p:txBody>
      </p:sp>
      <p:sp>
        <p:nvSpPr>
          <p:cNvPr id="21525" name="Rectangle 71"/>
          <p:cNvSpPr>
            <a:spLocks noChangeArrowheads="1"/>
          </p:cNvSpPr>
          <p:nvPr/>
        </p:nvSpPr>
        <p:spPr bwMode="auto">
          <a:xfrm>
            <a:off x="8696048" y="3186841"/>
            <a:ext cx="622300" cy="395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ko-KR" sz="1200" b="1" dirty="0" smtClean="0">
                <a:latin typeface="HY강B" panose="02030600000101010101" pitchFamily="18" charset="-127"/>
                <a:ea typeface="HY강B" panose="02030600000101010101" pitchFamily="18" charset="-127"/>
              </a:rPr>
              <a:t>(</a:t>
            </a:r>
            <a:r>
              <a:rPr lang="ko-KR" altLang="en-US" sz="1200" b="1" dirty="0" smtClean="0">
                <a:latin typeface="HY강B" panose="02030600000101010101" pitchFamily="18" charset="-127"/>
                <a:ea typeface="HY강B" panose="02030600000101010101" pitchFamily="18" charset="-127"/>
              </a:rPr>
              <a:t>강함</a:t>
            </a:r>
            <a:r>
              <a:rPr lang="en-US" altLang="ko-KR" sz="1200" b="1" dirty="0" smtClean="0">
                <a:latin typeface="HY강B" panose="02030600000101010101" pitchFamily="18" charset="-127"/>
                <a:ea typeface="HY강B" panose="02030600000101010101" pitchFamily="18" charset="-127"/>
              </a:rPr>
              <a:t>)</a:t>
            </a:r>
            <a:endParaRPr lang="en-US" altLang="ko-KR" sz="1200" b="1" dirty="0">
              <a:latin typeface="HY강B" panose="02030600000101010101" pitchFamily="18" charset="-127"/>
              <a:ea typeface="HY강B" panose="02030600000101010101" pitchFamily="18" charset="-127"/>
            </a:endParaRPr>
          </a:p>
        </p:txBody>
      </p:sp>
      <p:sp>
        <p:nvSpPr>
          <p:cNvPr id="29" name="텍스트 개체 틀 2"/>
          <p:cNvSpPr txBox="1">
            <a:spLocks/>
          </p:cNvSpPr>
          <p:nvPr/>
        </p:nvSpPr>
        <p:spPr>
          <a:xfrm>
            <a:off x="676384" y="1124272"/>
            <a:ext cx="8691454" cy="1007297"/>
          </a:xfrm>
          <a:prstGeom prst="rect">
            <a:avLst/>
          </a:prstGeom>
        </p:spPr>
        <p:txBody>
          <a:bodyPr/>
          <a:lstStyle/>
          <a:p>
            <a:pPr marL="180975" marR="0" lvl="0" indent="-180975" algn="l" defTabSz="914400" rtl="0" eaLnBrk="1" fontAlgn="auto" latinLnBrk="0" hangingPunct="1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bg1">
                  <a:lumMod val="65000"/>
                </a:schemeClr>
              </a:buClr>
              <a:buSzTx/>
              <a:buFont typeface="Wingdings" pitchFamily="2" charset="2"/>
              <a:buChar char="l"/>
              <a:tabLst/>
              <a:defRPr/>
            </a:pPr>
            <a:r>
              <a:rPr kumimoji="0" lang="ko-KR" altLang="en-US" sz="1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rebuchet MS" pitchFamily="34" charset="0"/>
                <a:ea typeface="맑은 고딕" pitchFamily="50" charset="-127"/>
                <a:cs typeface="+mn-cs"/>
              </a:rPr>
              <a:t>응답자들이 기존에 가진 개념상의 </a:t>
            </a:r>
            <a:r>
              <a:rPr kumimoji="0" lang="en-US" altLang="ko-KR" sz="1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rebuchet MS" pitchFamily="34" charset="0"/>
                <a:ea typeface="맑은 고딕" pitchFamily="50" charset="-127"/>
                <a:cs typeface="+mn-cs"/>
              </a:rPr>
              <a:t>‘</a:t>
            </a:r>
            <a:r>
              <a:rPr kumimoji="0" lang="ko-KR" altLang="en-US" sz="1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rebuchet MS" pitchFamily="34" charset="0"/>
                <a:ea typeface="맑은 고딕" pitchFamily="50" charset="-127"/>
                <a:cs typeface="+mn-cs"/>
              </a:rPr>
              <a:t>마을</a:t>
            </a:r>
            <a:r>
              <a:rPr kumimoji="0" lang="en-US" altLang="ko-KR" sz="1300" dirty="0" smtClean="0">
                <a:latin typeface="Trebuchet MS" pitchFamily="34" charset="0"/>
                <a:ea typeface="맑은 고딕" pitchFamily="50" charset="-127"/>
              </a:rPr>
              <a:t>’</a:t>
            </a:r>
            <a:r>
              <a:rPr kumimoji="0" lang="ko-KR" altLang="en-US" sz="1300" dirty="0" smtClean="0">
                <a:latin typeface="Trebuchet MS" pitchFamily="34" charset="0"/>
                <a:ea typeface="맑은 고딕" pitchFamily="50" charset="-127"/>
              </a:rPr>
              <a:t>을 구성하는 이미지 요소는 크게 정서적 이미지</a:t>
            </a:r>
            <a:r>
              <a:rPr kumimoji="0" lang="en-US" altLang="ko-KR" sz="1300" dirty="0" smtClean="0">
                <a:latin typeface="Trebuchet MS" pitchFamily="34" charset="0"/>
                <a:ea typeface="맑은 고딕" pitchFamily="50" charset="-127"/>
              </a:rPr>
              <a:t>, </a:t>
            </a:r>
            <a:r>
              <a:rPr kumimoji="0" lang="ko-KR" altLang="en-US" sz="1300" dirty="0" smtClean="0">
                <a:latin typeface="Trebuchet MS" pitchFamily="34" charset="0"/>
                <a:ea typeface="맑은 고딕" pitchFamily="50" charset="-127"/>
              </a:rPr>
              <a:t>내용적 이미지</a:t>
            </a:r>
            <a:r>
              <a:rPr kumimoji="0" lang="en-US" altLang="ko-KR" sz="1300" dirty="0" smtClean="0">
                <a:latin typeface="Trebuchet MS" pitchFamily="34" charset="0"/>
                <a:ea typeface="맑은 고딕" pitchFamily="50" charset="-127"/>
              </a:rPr>
              <a:t>, </a:t>
            </a:r>
            <a:r>
              <a:rPr kumimoji="0" lang="ko-KR" altLang="en-US" sz="1300" dirty="0" smtClean="0">
                <a:latin typeface="Trebuchet MS" pitchFamily="34" charset="0"/>
                <a:ea typeface="맑은 고딕" pitchFamily="50" charset="-127"/>
              </a:rPr>
              <a:t>형태적 이미지 등으로 나누어볼 수 있음</a:t>
            </a:r>
            <a:r>
              <a:rPr kumimoji="0" lang="en-US" altLang="ko-KR" sz="1300" dirty="0" smtClean="0">
                <a:latin typeface="Trebuchet MS" pitchFamily="34" charset="0"/>
                <a:ea typeface="맑은 고딕" pitchFamily="50" charset="-127"/>
              </a:rPr>
              <a:t>.</a:t>
            </a:r>
          </a:p>
          <a:p>
            <a:pPr marL="180975" marR="0" lvl="0" indent="-180975" algn="l" defTabSz="914400" rtl="0" eaLnBrk="1" fontAlgn="auto" latinLnBrk="0" hangingPunct="1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bg1">
                  <a:lumMod val="65000"/>
                </a:schemeClr>
              </a:buClr>
              <a:buSzTx/>
              <a:buFont typeface="Wingdings" pitchFamily="2" charset="2"/>
              <a:buChar char="l"/>
              <a:tabLst/>
              <a:defRPr/>
            </a:pPr>
            <a:r>
              <a:rPr kumimoji="0" lang="ko-KR" altLang="en-US" sz="1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rebuchet MS" pitchFamily="34" charset="0"/>
                <a:ea typeface="맑은 고딕" pitchFamily="50" charset="-127"/>
                <a:cs typeface="+mn-cs"/>
              </a:rPr>
              <a:t>정서</a:t>
            </a:r>
            <a:r>
              <a:rPr kumimoji="0" lang="ko-KR" altLang="en-US" sz="13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rebuchet MS" pitchFamily="34" charset="0"/>
                <a:ea typeface="맑은 고딕" pitchFamily="50" charset="-127"/>
                <a:cs typeface="+mn-cs"/>
              </a:rPr>
              <a:t>적 </a:t>
            </a:r>
            <a:r>
              <a:rPr kumimoji="0" lang="ko-KR" altLang="en-US" sz="1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rebuchet MS" pitchFamily="34" charset="0"/>
                <a:ea typeface="맑은 고딕" pitchFamily="50" charset="-127"/>
                <a:cs typeface="+mn-cs"/>
              </a:rPr>
              <a:t>이미지는 현실과 무관하게 전통사회에 기반한 회상적인 성격을 띠고 있으며</a:t>
            </a:r>
            <a:r>
              <a:rPr kumimoji="0" lang="en-US" altLang="ko-KR" sz="1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rebuchet MS" pitchFamily="34" charset="0"/>
                <a:ea typeface="맑은 고딕" pitchFamily="50" charset="-127"/>
                <a:cs typeface="+mn-cs"/>
              </a:rPr>
              <a:t>,</a:t>
            </a:r>
            <a:r>
              <a:rPr kumimoji="0" lang="en-US" altLang="ko-KR" sz="13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rebuchet MS" pitchFamily="34" charset="0"/>
                <a:ea typeface="맑은 고딕" pitchFamily="50" charset="-127"/>
                <a:cs typeface="+mn-cs"/>
              </a:rPr>
              <a:t> </a:t>
            </a:r>
            <a:r>
              <a:rPr kumimoji="0" lang="ko-KR" altLang="en-US" sz="13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rebuchet MS" pitchFamily="34" charset="0"/>
                <a:ea typeface="맑은 고딕" pitchFamily="50" charset="-127"/>
                <a:cs typeface="+mn-cs"/>
              </a:rPr>
              <a:t>내용적 이미지는 과거 마을 개념에 비추어본 오늘의 모습을</a:t>
            </a:r>
            <a:r>
              <a:rPr kumimoji="0" lang="en-US" altLang="ko-KR" sz="13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rebuchet MS" pitchFamily="34" charset="0"/>
                <a:ea typeface="맑은 고딕" pitchFamily="50" charset="-127"/>
                <a:cs typeface="+mn-cs"/>
              </a:rPr>
              <a:t>, </a:t>
            </a:r>
            <a:r>
              <a:rPr kumimoji="0" lang="ko-KR" altLang="en-US" sz="13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rebuchet MS" pitchFamily="34" charset="0"/>
                <a:ea typeface="맑은 고딕" pitchFamily="50" charset="-127"/>
                <a:cs typeface="+mn-cs"/>
              </a:rPr>
              <a:t>형태적 이미지는 현실 속에서의 마을의 외형적인 모습을 그리고 있음</a:t>
            </a:r>
            <a:r>
              <a:rPr kumimoji="0" lang="en-US" altLang="ko-KR" sz="13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rebuchet MS" pitchFamily="34" charset="0"/>
                <a:ea typeface="맑은 고딕" pitchFamily="50" charset="-127"/>
                <a:cs typeface="+mn-cs"/>
              </a:rPr>
              <a:t>.</a:t>
            </a:r>
            <a:r>
              <a:rPr kumimoji="0" lang="ko-KR" altLang="en-US" sz="13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rebuchet MS" pitchFamily="34" charset="0"/>
                <a:ea typeface="맑은 고딕" pitchFamily="50" charset="-127"/>
                <a:cs typeface="+mn-cs"/>
              </a:rPr>
              <a:t> </a:t>
            </a:r>
            <a:endParaRPr kumimoji="0" lang="en-US" altLang="ko-KR" sz="13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rebuchet MS" pitchFamily="34" charset="0"/>
              <a:ea typeface="맑은 고딕" pitchFamily="50" charset="-127"/>
              <a:cs typeface="+mn-cs"/>
            </a:endParaRPr>
          </a:p>
        </p:txBody>
      </p:sp>
      <p:sp>
        <p:nvSpPr>
          <p:cNvPr id="30" name="TextBox 29"/>
          <p:cNvSpPr txBox="1">
            <a:spLocks noChangeArrowheads="1"/>
          </p:cNvSpPr>
          <p:nvPr/>
        </p:nvSpPr>
        <p:spPr bwMode="auto">
          <a:xfrm>
            <a:off x="560873" y="831458"/>
            <a:ext cx="3338267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r>
              <a:rPr kumimoji="1" lang="en-US" altLang="ko-KR" sz="1600" b="1" dirty="0" smtClean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1) ‘</a:t>
            </a:r>
            <a:r>
              <a:rPr lang="ko-KR" altLang="en-US" sz="1600" b="1" dirty="0" smtClean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마을</a:t>
            </a:r>
            <a:r>
              <a:rPr lang="en-US" altLang="ko-KR" sz="1600" b="1" dirty="0" smtClean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’</a:t>
            </a:r>
            <a:r>
              <a:rPr lang="ko-KR" altLang="en-US" sz="1600" b="1" dirty="0" smtClean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의</a:t>
            </a:r>
            <a:r>
              <a:rPr lang="en-US" altLang="ko-KR" sz="1600" b="1" dirty="0" smtClean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 </a:t>
            </a:r>
            <a:r>
              <a:rPr kumimoji="1" lang="ko-KR" altLang="en-US" sz="1600" b="1" dirty="0" smtClean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이미지 구성 요소들</a:t>
            </a:r>
          </a:p>
        </p:txBody>
      </p:sp>
      <p:sp>
        <p:nvSpPr>
          <p:cNvPr id="26" name="직사각형 17"/>
          <p:cNvSpPr txBox="1">
            <a:spLocks noChangeArrowheads="1"/>
          </p:cNvSpPr>
          <p:nvPr/>
        </p:nvSpPr>
        <p:spPr bwMode="auto">
          <a:xfrm>
            <a:off x="464343" y="234631"/>
            <a:ext cx="3076163" cy="4541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3969" tIns="41985" rIns="83969" bIns="41985">
            <a:spAutoFit/>
          </a:bodyPr>
          <a:lstStyle>
            <a:lvl1pPr algn="ctr" rtl="0" fontAlgn="base" latinLnBrk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4572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9144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13716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18288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algn="l"/>
            <a:r>
              <a:rPr kumimoji="0" lang="en-US" altLang="ko-KR" sz="2400" b="1" dirty="0" smtClean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1. ‘</a:t>
            </a:r>
            <a:r>
              <a:rPr kumimoji="0" lang="ko-KR" altLang="en-US" sz="2400" b="1" dirty="0" smtClean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마을</a:t>
            </a:r>
            <a:r>
              <a:rPr kumimoji="0" lang="en-US" altLang="ko-KR" sz="2400" b="1" dirty="0" smtClean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’</a:t>
            </a:r>
            <a:r>
              <a:rPr kumimoji="0" lang="ko-KR" altLang="en-US" sz="2400" b="1" dirty="0" smtClean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의 이미지</a:t>
            </a:r>
            <a:endParaRPr kumimoji="0" lang="ko-KR" altLang="en-US" sz="2400" b="1" dirty="0">
              <a:solidFill>
                <a:srgbClr val="0070C0"/>
              </a:solidFill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34351499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486234" y="2210552"/>
            <a:ext cx="8933533" cy="280839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2912" tIns="46456" rIns="92912" bIns="46456" rtlCol="0" anchor="ctr"/>
          <a:lstStyle/>
          <a:p>
            <a:pPr algn="ctr">
              <a:buFont typeface="Wingdings" pitchFamily="2" charset="2"/>
              <a:buChar char="§"/>
            </a:pPr>
            <a:endParaRPr lang="ko-KR" altLang="en-US" sz="1000" dirty="0" smtClean="0">
              <a:solidFill>
                <a:schemeClr val="tx1"/>
              </a:solidFill>
            </a:endParaRPr>
          </a:p>
        </p:txBody>
      </p:sp>
      <p:pic>
        <p:nvPicPr>
          <p:cNvPr id="8" name="Picture 12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 flipV="1">
            <a:off x="826807" y="2479666"/>
            <a:ext cx="3511289" cy="3464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13"/>
          <p:cNvSpPr>
            <a:spLocks noChangeArrowheads="1"/>
          </p:cNvSpPr>
          <p:nvPr/>
        </p:nvSpPr>
        <p:spPr bwMode="auto">
          <a:xfrm>
            <a:off x="1063945" y="2543065"/>
            <a:ext cx="1667123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ctr">
            <a:spAutoFit/>
          </a:bodyPr>
          <a:lstStyle/>
          <a:p>
            <a:pPr latinLnBrk="1">
              <a:lnSpc>
                <a:spcPct val="100000"/>
              </a:lnSpc>
              <a:buFontTx/>
              <a:buNone/>
            </a:pPr>
            <a:r>
              <a:rPr lang="ko-KR" altLang="en-US" sz="1400" b="1" dirty="0" smtClean="0">
                <a:solidFill>
                  <a:schemeClr val="bg1"/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내 마음 속의 마을은</a:t>
            </a:r>
            <a:r>
              <a:rPr lang="en-US" altLang="ko-KR" sz="1400" b="1" dirty="0" smtClean="0">
                <a:solidFill>
                  <a:schemeClr val="bg1"/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?</a:t>
            </a:r>
            <a:endParaRPr lang="ko-KR" altLang="en-US" sz="1400" b="1" dirty="0">
              <a:solidFill>
                <a:schemeClr val="bg1"/>
              </a:solidFill>
              <a:latin typeface="HY강B" panose="02030600000101010101" pitchFamily="18" charset="-127"/>
              <a:ea typeface="HY강B" panose="02030600000101010101" pitchFamily="18" charset="-127"/>
            </a:endParaRPr>
          </a:p>
        </p:txBody>
      </p:sp>
      <p:sp>
        <p:nvSpPr>
          <p:cNvPr id="10" name="직사각형 9"/>
          <p:cNvSpPr/>
          <p:nvPr/>
        </p:nvSpPr>
        <p:spPr>
          <a:xfrm flipH="1">
            <a:off x="486232" y="5014257"/>
            <a:ext cx="9005578" cy="1399143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accent5">
                <a:lumMod val="40000"/>
                <a:lumOff val="6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2912" tIns="46456" rIns="92912" bIns="46456" anchor="ctr"/>
          <a:lstStyle/>
          <a:p>
            <a:pPr algn="ctr">
              <a:defRPr/>
            </a:pPr>
            <a:endParaRPr lang="ko-KR" altLang="en-US" dirty="0"/>
          </a:p>
        </p:txBody>
      </p:sp>
      <p:sp>
        <p:nvSpPr>
          <p:cNvPr id="11" name="AutoShape 51" descr="그림3"/>
          <p:cNvSpPr>
            <a:spLocks noChangeArrowheads="1"/>
          </p:cNvSpPr>
          <p:nvPr/>
        </p:nvSpPr>
        <p:spPr bwMode="auto">
          <a:xfrm>
            <a:off x="601498" y="5364976"/>
            <a:ext cx="1397672" cy="647700"/>
          </a:xfrm>
          <a:prstGeom prst="homePlate">
            <a:avLst>
              <a:gd name="adj" fmla="val 30296"/>
            </a:avLst>
          </a:prstGeom>
          <a:solidFill>
            <a:schemeClr val="tx1"/>
          </a:solidFill>
          <a:ln w="28575" algn="ctr">
            <a:noFill/>
            <a:miter lim="800000"/>
            <a:headEnd/>
            <a:tailEnd/>
          </a:ln>
        </p:spPr>
        <p:txBody>
          <a:bodyPr lIns="18290" tIns="46456" rIns="18290" bIns="46456" anchor="ctr"/>
          <a:lstStyle/>
          <a:p>
            <a:pPr algn="ctr" latinLnBrk="0">
              <a:lnSpc>
                <a:spcPct val="120000"/>
              </a:lnSpc>
              <a:defRPr/>
            </a:pPr>
            <a:r>
              <a:rPr lang="en-US" altLang="ko-KR" dirty="0" smtClean="0">
                <a:solidFill>
                  <a:schemeClr val="bg1"/>
                </a:solidFill>
                <a:latin typeface="Calibri" pitchFamily="34" charset="0"/>
                <a:ea typeface="맑은 고딕" pitchFamily="50" charset="-127"/>
                <a:cs typeface="Calibri" pitchFamily="34" charset="0"/>
              </a:rPr>
              <a:t>Implications</a:t>
            </a:r>
            <a:endParaRPr lang="ko-KR" altLang="en-US" dirty="0">
              <a:solidFill>
                <a:schemeClr val="bg1"/>
              </a:solidFill>
              <a:latin typeface="Calibri" pitchFamily="34" charset="0"/>
              <a:ea typeface="맑은 고딕" pitchFamily="50" charset="-127"/>
              <a:cs typeface="Calibri" pitchFamily="34" charset="0"/>
            </a:endParaRPr>
          </a:p>
        </p:txBody>
      </p:sp>
      <p:sp>
        <p:nvSpPr>
          <p:cNvPr id="12" name="모서리가 둥근 직사각형 11"/>
          <p:cNvSpPr/>
          <p:nvPr/>
        </p:nvSpPr>
        <p:spPr>
          <a:xfrm>
            <a:off x="1999170" y="5158248"/>
            <a:ext cx="7420597" cy="1255151"/>
          </a:xfrm>
          <a:prstGeom prst="roundRect">
            <a:avLst>
              <a:gd name="adj" fmla="val 7622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2912" tIns="46456" rIns="92912" bIns="46456" anchor="ctr"/>
          <a:lstStyle/>
          <a:p>
            <a:pPr marL="91945" indent="-91945">
              <a:lnSpc>
                <a:spcPct val="120000"/>
              </a:lnSpc>
              <a:spcBef>
                <a:spcPts val="508"/>
              </a:spcBef>
              <a:buFont typeface="Arial" charset="0"/>
              <a:buChar char="•"/>
              <a:defRPr/>
            </a:pPr>
            <a:r>
              <a:rPr lang="ko-KR" altLang="en-US" sz="1200" b="1" dirty="0" smtClean="0">
                <a:solidFill>
                  <a:srgbClr val="0D0D0D"/>
                </a:solidFill>
                <a:latin typeface="Arial" charset="0"/>
              </a:rPr>
              <a:t>마을의 이미지는 도시 공간과는 여전히 거리감이 존재함</a:t>
            </a:r>
            <a:r>
              <a:rPr lang="en-US" altLang="ko-KR" sz="1200" b="1" dirty="0" smtClean="0">
                <a:solidFill>
                  <a:srgbClr val="0D0D0D"/>
                </a:solidFill>
                <a:latin typeface="Arial" charset="0"/>
              </a:rPr>
              <a:t>. </a:t>
            </a:r>
            <a:r>
              <a:rPr lang="ko-KR" altLang="en-US" sz="1200" b="1" dirty="0" smtClean="0">
                <a:solidFill>
                  <a:srgbClr val="0D0D0D"/>
                </a:solidFill>
                <a:latin typeface="Arial" charset="0"/>
              </a:rPr>
              <a:t>전원주택</a:t>
            </a:r>
            <a:r>
              <a:rPr lang="en-US" altLang="ko-KR" sz="1200" b="1" dirty="0" smtClean="0">
                <a:solidFill>
                  <a:srgbClr val="0D0D0D"/>
                </a:solidFill>
                <a:latin typeface="Arial" charset="0"/>
              </a:rPr>
              <a:t>, </a:t>
            </a:r>
            <a:r>
              <a:rPr lang="ko-KR" altLang="en-US" sz="1200" b="1" dirty="0" smtClean="0">
                <a:solidFill>
                  <a:srgbClr val="0D0D0D"/>
                </a:solidFill>
                <a:latin typeface="Arial" charset="0"/>
              </a:rPr>
              <a:t>고급주택가와 연관되는 다소 예외적 이미지가 혼재함</a:t>
            </a:r>
            <a:r>
              <a:rPr lang="en-US" altLang="ko-KR" sz="1200" b="1" dirty="0" smtClean="0">
                <a:solidFill>
                  <a:srgbClr val="0D0D0D"/>
                </a:solidFill>
                <a:latin typeface="Arial" charset="0"/>
              </a:rPr>
              <a:t>. </a:t>
            </a:r>
            <a:r>
              <a:rPr lang="ko-KR" altLang="en-US" sz="1200" b="1" dirty="0" smtClean="0">
                <a:solidFill>
                  <a:srgbClr val="0D0D0D"/>
                </a:solidFill>
                <a:latin typeface="Arial" charset="0"/>
              </a:rPr>
              <a:t>원형적 이미지의 핵심은 일정한 독립성을 유지한 군락이며</a:t>
            </a:r>
            <a:r>
              <a:rPr lang="en-US" altLang="ko-KR" sz="1200" b="1" dirty="0" smtClean="0">
                <a:solidFill>
                  <a:srgbClr val="0D0D0D"/>
                </a:solidFill>
                <a:latin typeface="Arial" charset="0"/>
              </a:rPr>
              <a:t>, </a:t>
            </a:r>
            <a:r>
              <a:rPr lang="ko-KR" altLang="en-US" sz="1200" b="1" dirty="0" smtClean="0">
                <a:solidFill>
                  <a:srgbClr val="0D0D0D"/>
                </a:solidFill>
                <a:latin typeface="Arial" charset="0"/>
              </a:rPr>
              <a:t>현재적 이미지의 핵심은 외부와 구분되는 구획</a:t>
            </a:r>
            <a:r>
              <a:rPr lang="en-US" altLang="ko-KR" sz="1200" b="1" dirty="0" smtClean="0">
                <a:solidFill>
                  <a:srgbClr val="0D0D0D"/>
                </a:solidFill>
                <a:latin typeface="Arial" charset="0"/>
              </a:rPr>
              <a:t>/</a:t>
            </a:r>
            <a:r>
              <a:rPr lang="ko-KR" altLang="en-US" sz="1200" b="1" dirty="0" smtClean="0">
                <a:solidFill>
                  <a:srgbClr val="0D0D0D"/>
                </a:solidFill>
                <a:latin typeface="Arial" charset="0"/>
              </a:rPr>
              <a:t>경계라고 할 수 있음</a:t>
            </a:r>
            <a:r>
              <a:rPr lang="en-US" altLang="ko-KR" sz="1200" b="1" dirty="0" smtClean="0">
                <a:solidFill>
                  <a:srgbClr val="0D0D0D"/>
                </a:solidFill>
                <a:latin typeface="Arial" charset="0"/>
              </a:rPr>
              <a:t>. </a:t>
            </a:r>
          </a:p>
          <a:p>
            <a:pPr marL="91945" indent="-91945">
              <a:lnSpc>
                <a:spcPct val="120000"/>
              </a:lnSpc>
              <a:spcBef>
                <a:spcPts val="508"/>
              </a:spcBef>
              <a:buFont typeface="Arial" charset="0"/>
              <a:buChar char="•"/>
              <a:defRPr/>
            </a:pPr>
            <a:r>
              <a:rPr lang="ko-KR" altLang="en-US" sz="1200" b="1" dirty="0" smtClean="0">
                <a:solidFill>
                  <a:srgbClr val="0D0D0D"/>
                </a:solidFill>
                <a:latin typeface="Arial" charset="0"/>
              </a:rPr>
              <a:t>현재 시점에서 마을을 연상하는 이미지의 기준은 구획간 경계라고 할 수 있으며</a:t>
            </a:r>
            <a:r>
              <a:rPr lang="en-US" altLang="ko-KR" sz="1200" b="1" dirty="0" smtClean="0">
                <a:solidFill>
                  <a:srgbClr val="0D0D0D"/>
                </a:solidFill>
                <a:latin typeface="Arial" charset="0"/>
              </a:rPr>
              <a:t>, </a:t>
            </a:r>
            <a:r>
              <a:rPr lang="ko-KR" altLang="en-US" sz="1200" b="1" dirty="0" smtClean="0">
                <a:solidFill>
                  <a:srgbClr val="0D0D0D"/>
                </a:solidFill>
                <a:latin typeface="Arial" charset="0"/>
              </a:rPr>
              <a:t>이를 공동체를 이루는 군락의 중심부로 변화시키는 것이 이미지 전환의 기본 방향일 것으로 보임</a:t>
            </a:r>
            <a:r>
              <a:rPr lang="en-US" altLang="ko-KR" sz="1200" b="1" dirty="0" smtClean="0">
                <a:solidFill>
                  <a:srgbClr val="0D0D0D"/>
                </a:solidFill>
                <a:latin typeface="Arial" charset="0"/>
              </a:rPr>
              <a:t>.</a:t>
            </a:r>
          </a:p>
        </p:txBody>
      </p:sp>
      <p:pic>
        <p:nvPicPr>
          <p:cNvPr id="13" name="Picture 36" descr="YahooMessenger cop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787299">
            <a:off x="1644711" y="5039466"/>
            <a:ext cx="290652" cy="595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모서리가 둥근 직사각형 13"/>
          <p:cNvSpPr/>
          <p:nvPr/>
        </p:nvSpPr>
        <p:spPr>
          <a:xfrm>
            <a:off x="4733476" y="2210550"/>
            <a:ext cx="4307010" cy="2808391"/>
          </a:xfrm>
          <a:prstGeom prst="roundRect">
            <a:avLst>
              <a:gd name="adj" fmla="val 0"/>
            </a:avLst>
          </a:prstGeom>
          <a:noFill/>
          <a:ln w="19050" cap="flat" cmpd="sng" algn="ctr">
            <a:noFill/>
            <a:prstDash val="solid"/>
          </a:ln>
          <a:effectLst/>
        </p:spPr>
        <p:txBody>
          <a:bodyPr lIns="92912" tIns="46456" rIns="92912" bIns="46456" rtlCol="0" anchor="ctr"/>
          <a:lstStyle/>
          <a:p>
            <a:pPr marL="171450" indent="-171450">
              <a:buFont typeface="Wingdings" panose="05000000000000000000" pitchFamily="2" charset="2"/>
              <a:buChar char="l"/>
            </a:pPr>
            <a:r>
              <a:rPr lang="ko-KR" altLang="en-US" sz="1000" b="1" i="1" dirty="0" smtClean="0">
                <a:latin typeface="+mn-ea"/>
                <a:ea typeface="+mn-ea"/>
              </a:rPr>
              <a:t>마을</a:t>
            </a:r>
            <a:r>
              <a:rPr lang="en-US" altLang="ko-KR" sz="1000" b="1" i="1" dirty="0" smtClean="0">
                <a:latin typeface="+mn-ea"/>
                <a:ea typeface="+mn-ea"/>
              </a:rPr>
              <a:t>…, </a:t>
            </a:r>
            <a:r>
              <a:rPr lang="ko-KR" altLang="en-US" sz="1000" b="1" i="1" dirty="0" smtClean="0">
                <a:latin typeface="+mn-ea"/>
                <a:ea typeface="+mn-ea"/>
              </a:rPr>
              <a:t>좋지만 도시와는</a:t>
            </a:r>
            <a:r>
              <a:rPr lang="en-US" altLang="ko-KR" sz="1000" b="1" i="1" dirty="0" smtClean="0">
                <a:latin typeface="+mn-ea"/>
                <a:ea typeface="+mn-ea"/>
              </a:rPr>
              <a:t>…</a:t>
            </a:r>
          </a:p>
          <a:p>
            <a:r>
              <a:rPr lang="ko-KR" altLang="en-US" sz="1000" dirty="0" smtClean="0">
                <a:latin typeface="+mn-ea"/>
                <a:ea typeface="+mn-ea"/>
              </a:rPr>
              <a:t>농촌이 </a:t>
            </a:r>
            <a:r>
              <a:rPr lang="ko-KR" altLang="en-US" sz="1000" dirty="0">
                <a:latin typeface="+mn-ea"/>
                <a:ea typeface="+mn-ea"/>
              </a:rPr>
              <a:t>떠올랐어요</a:t>
            </a:r>
            <a:r>
              <a:rPr lang="en-US" altLang="ko-KR" sz="1000" dirty="0">
                <a:latin typeface="+mn-ea"/>
                <a:ea typeface="+mn-ea"/>
              </a:rPr>
              <a:t>, </a:t>
            </a:r>
            <a:r>
              <a:rPr lang="ko-KR" altLang="en-US" sz="1000" dirty="0">
                <a:latin typeface="+mn-ea"/>
                <a:ea typeface="+mn-ea"/>
              </a:rPr>
              <a:t>도시하고는 </a:t>
            </a:r>
            <a:r>
              <a:rPr lang="ko-KR" altLang="en-US" sz="1000" dirty="0" smtClean="0">
                <a:latin typeface="+mn-ea"/>
                <a:ea typeface="+mn-ea"/>
              </a:rPr>
              <a:t>안 맞는 </a:t>
            </a:r>
            <a:r>
              <a:rPr lang="ko-KR" altLang="en-US" sz="1000" dirty="0">
                <a:latin typeface="+mn-ea"/>
                <a:ea typeface="+mn-ea"/>
              </a:rPr>
              <a:t>것 같고</a:t>
            </a:r>
          </a:p>
          <a:p>
            <a:r>
              <a:rPr lang="ko-KR" altLang="en-US" sz="1000" dirty="0">
                <a:latin typeface="+mn-ea"/>
                <a:ea typeface="+mn-ea"/>
              </a:rPr>
              <a:t>동네라고 하면 내가 걸어갈 수 있는 반경이고</a:t>
            </a:r>
            <a:r>
              <a:rPr lang="en-US" altLang="ko-KR" sz="1000" dirty="0">
                <a:latin typeface="+mn-ea"/>
                <a:ea typeface="+mn-ea"/>
              </a:rPr>
              <a:t>, </a:t>
            </a:r>
            <a:r>
              <a:rPr lang="ko-KR" altLang="en-US" sz="1000" dirty="0">
                <a:latin typeface="+mn-ea"/>
                <a:ea typeface="+mn-ea"/>
              </a:rPr>
              <a:t>마을이라고 하면 좀 더 큰 느낌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  <a:endParaRPr lang="ko-KR" altLang="en-US" sz="1000" dirty="0">
              <a:latin typeface="+mn-ea"/>
              <a:ea typeface="+mn-ea"/>
            </a:endParaRPr>
          </a:p>
          <a:p>
            <a:r>
              <a:rPr lang="ko-KR" altLang="en-US" sz="1000" dirty="0">
                <a:latin typeface="+mn-ea"/>
                <a:ea typeface="+mn-ea"/>
              </a:rPr>
              <a:t>동네보다는 풋풋한 느낌이 있어요</a:t>
            </a:r>
            <a:r>
              <a:rPr lang="en-US" altLang="ko-KR" sz="1000" dirty="0">
                <a:latin typeface="+mn-ea"/>
                <a:ea typeface="+mn-ea"/>
              </a:rPr>
              <a:t>. </a:t>
            </a:r>
            <a:r>
              <a:rPr lang="ko-KR" altLang="en-US" sz="1000" dirty="0">
                <a:latin typeface="+mn-ea"/>
                <a:ea typeface="+mn-ea"/>
              </a:rPr>
              <a:t>따뜻한 느낌</a:t>
            </a:r>
            <a:r>
              <a:rPr lang="en-US" altLang="ko-KR" sz="1000" dirty="0">
                <a:latin typeface="+mn-ea"/>
                <a:ea typeface="+mn-ea"/>
              </a:rPr>
              <a:t>. </a:t>
            </a:r>
            <a:endParaRPr lang="ko-KR" altLang="en-US" sz="1000" dirty="0">
              <a:latin typeface="+mn-ea"/>
              <a:ea typeface="+mn-ea"/>
            </a:endParaRPr>
          </a:p>
          <a:p>
            <a:r>
              <a:rPr lang="ko-KR" altLang="en-US" sz="1000" dirty="0">
                <a:latin typeface="+mn-ea"/>
                <a:ea typeface="+mn-ea"/>
              </a:rPr>
              <a:t>소규모</a:t>
            </a:r>
            <a:r>
              <a:rPr lang="en-US" altLang="ko-KR" sz="1000" dirty="0">
                <a:latin typeface="+mn-ea"/>
                <a:ea typeface="+mn-ea"/>
              </a:rPr>
              <a:t>, </a:t>
            </a:r>
            <a:r>
              <a:rPr lang="ko-KR" altLang="en-US" sz="1000" dirty="0">
                <a:latin typeface="+mn-ea"/>
                <a:ea typeface="+mn-ea"/>
              </a:rPr>
              <a:t>작은 집들</a:t>
            </a:r>
          </a:p>
          <a:p>
            <a:r>
              <a:rPr lang="ko-KR" altLang="en-US" sz="1000" dirty="0" smtClean="0">
                <a:latin typeface="+mn-ea"/>
                <a:ea typeface="+mn-ea"/>
              </a:rPr>
              <a:t>시골</a:t>
            </a:r>
            <a:r>
              <a:rPr lang="en-US" altLang="ko-KR" sz="1000" dirty="0" smtClean="0">
                <a:latin typeface="+mn-ea"/>
                <a:ea typeface="+mn-ea"/>
              </a:rPr>
              <a:t>, </a:t>
            </a:r>
            <a:r>
              <a:rPr lang="ko-KR" altLang="en-US" sz="1000" dirty="0">
                <a:latin typeface="+mn-ea"/>
                <a:ea typeface="+mn-ea"/>
              </a:rPr>
              <a:t>농촌</a:t>
            </a:r>
            <a:r>
              <a:rPr lang="en-US" altLang="ko-KR" sz="1000" dirty="0">
                <a:latin typeface="+mn-ea"/>
                <a:ea typeface="+mn-ea"/>
              </a:rPr>
              <a:t>. </a:t>
            </a:r>
            <a:endParaRPr lang="ko-KR" altLang="en-US" sz="1000" dirty="0">
              <a:latin typeface="+mn-ea"/>
              <a:ea typeface="+mn-ea"/>
            </a:endParaRPr>
          </a:p>
          <a:p>
            <a:pPr marL="180663" indent="-180663" latinLnBrk="0">
              <a:spcBef>
                <a:spcPts val="305"/>
              </a:spcBef>
              <a:buClr>
                <a:schemeClr val="tx2"/>
              </a:buClr>
              <a:buSzPct val="90000"/>
              <a:buFont typeface="Wingdings" pitchFamily="2" charset="2"/>
              <a:buChar char="l"/>
              <a:defRPr/>
            </a:pPr>
            <a:r>
              <a:rPr lang="ko-KR" altLang="en-US" sz="1000" b="1" i="1" kern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</a:rPr>
              <a:t>나쁘지는 않지만 어색</a:t>
            </a:r>
            <a:r>
              <a:rPr lang="en-US" altLang="ko-KR" sz="1000" b="1" i="1" kern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</a:rPr>
              <a:t>/</a:t>
            </a:r>
            <a:r>
              <a:rPr lang="ko-KR" altLang="en-US" sz="1000" b="1" i="1" kern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</a:rPr>
              <a:t>생소함</a:t>
            </a:r>
            <a:endParaRPr lang="en-US" altLang="ko-KR" sz="1000" b="1" i="1" kern="0" dirty="0" smtClean="0"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+mn-ea"/>
            </a:endParaRPr>
          </a:p>
          <a:p>
            <a:r>
              <a:rPr lang="ko-KR" altLang="en-US" sz="1000" dirty="0" smtClean="0">
                <a:latin typeface="+mn-ea"/>
                <a:ea typeface="+mn-ea"/>
              </a:rPr>
              <a:t>도시가 </a:t>
            </a:r>
            <a:r>
              <a:rPr lang="ko-KR" altLang="en-US" sz="1000" dirty="0">
                <a:latin typeface="+mn-ea"/>
                <a:ea typeface="+mn-ea"/>
              </a:rPr>
              <a:t>각박한데 그런 말들이 쓰는 게 나쁘지는 않아요</a:t>
            </a:r>
            <a:r>
              <a:rPr lang="en-US" altLang="ko-KR" sz="1000" dirty="0">
                <a:latin typeface="+mn-ea"/>
                <a:ea typeface="+mn-ea"/>
              </a:rPr>
              <a:t>. </a:t>
            </a:r>
            <a:endParaRPr lang="ko-KR" altLang="en-US" sz="1000" dirty="0">
              <a:latin typeface="+mn-ea"/>
              <a:ea typeface="+mn-ea"/>
            </a:endParaRPr>
          </a:p>
          <a:p>
            <a:r>
              <a:rPr lang="ko-KR" altLang="en-US" sz="1000" dirty="0">
                <a:latin typeface="+mn-ea"/>
                <a:ea typeface="+mn-ea"/>
              </a:rPr>
              <a:t>동네라고만 하지</a:t>
            </a:r>
            <a:r>
              <a:rPr lang="en-US" altLang="ko-KR" sz="1000" dirty="0">
                <a:latin typeface="+mn-ea"/>
                <a:ea typeface="+mn-ea"/>
              </a:rPr>
              <a:t>, </a:t>
            </a:r>
            <a:r>
              <a:rPr lang="ko-KR" altLang="en-US" sz="1000" dirty="0">
                <a:latin typeface="+mn-ea"/>
                <a:ea typeface="+mn-ea"/>
              </a:rPr>
              <a:t>마을은 </a:t>
            </a:r>
            <a:r>
              <a:rPr lang="ko-KR" altLang="en-US" sz="1000" dirty="0" err="1">
                <a:latin typeface="+mn-ea"/>
                <a:ea typeface="+mn-ea"/>
              </a:rPr>
              <a:t>안하죠</a:t>
            </a:r>
            <a:endParaRPr lang="ko-KR" altLang="en-US" sz="1000" dirty="0">
              <a:latin typeface="+mn-ea"/>
              <a:ea typeface="+mn-ea"/>
            </a:endParaRPr>
          </a:p>
          <a:p>
            <a:r>
              <a:rPr lang="ko-KR" altLang="en-US" sz="1000" dirty="0">
                <a:latin typeface="+mn-ea"/>
                <a:ea typeface="+mn-ea"/>
              </a:rPr>
              <a:t>마을</a:t>
            </a:r>
            <a:r>
              <a:rPr lang="en-US" altLang="ko-KR" sz="1000" dirty="0">
                <a:latin typeface="+mn-ea"/>
                <a:ea typeface="+mn-ea"/>
              </a:rPr>
              <a:t>, </a:t>
            </a:r>
            <a:r>
              <a:rPr lang="ko-KR" altLang="en-US" sz="1000" dirty="0">
                <a:latin typeface="+mn-ea"/>
                <a:ea typeface="+mn-ea"/>
              </a:rPr>
              <a:t>마을 하면서 지역의 브랜드가치를 만들려고 하는 건지 모르겠는데 </a:t>
            </a:r>
          </a:p>
          <a:p>
            <a:r>
              <a:rPr lang="ko-KR" altLang="en-US" sz="1000" dirty="0">
                <a:latin typeface="+mn-ea"/>
                <a:ea typeface="+mn-ea"/>
              </a:rPr>
              <a:t>물리적인 공간의 마을이 아니라 심리적인 공간의 마을이라는 게</a:t>
            </a:r>
            <a:r>
              <a:rPr lang="en-US" altLang="ko-KR" sz="1000" dirty="0">
                <a:latin typeface="+mn-ea"/>
                <a:ea typeface="+mn-ea"/>
              </a:rPr>
              <a:t>...</a:t>
            </a:r>
            <a:endParaRPr lang="ko-KR" altLang="en-US" sz="1000" dirty="0">
              <a:latin typeface="+mn-ea"/>
              <a:ea typeface="+mn-ea"/>
            </a:endParaRPr>
          </a:p>
          <a:p>
            <a:r>
              <a:rPr lang="ko-KR" altLang="en-US" sz="1000" dirty="0" err="1">
                <a:latin typeface="+mn-ea"/>
                <a:ea typeface="+mn-ea"/>
              </a:rPr>
              <a:t>생소한거죠</a:t>
            </a:r>
            <a:r>
              <a:rPr lang="en-US" altLang="ko-KR" sz="1000" dirty="0">
                <a:latin typeface="+mn-ea"/>
                <a:ea typeface="+mn-ea"/>
              </a:rPr>
              <a:t>. </a:t>
            </a:r>
            <a:endParaRPr lang="ko-KR" altLang="en-US" sz="1000" dirty="0">
              <a:latin typeface="+mn-ea"/>
              <a:ea typeface="+mn-ea"/>
            </a:endParaRPr>
          </a:p>
          <a:p>
            <a:r>
              <a:rPr lang="ko-KR" altLang="en-US" sz="1000" dirty="0">
                <a:latin typeface="+mn-ea"/>
                <a:ea typeface="+mn-ea"/>
              </a:rPr>
              <a:t>서울이나 도심에서는 부자연스러운 단어라는 느낌이 들었어요</a:t>
            </a:r>
            <a:r>
              <a:rPr lang="en-US" altLang="ko-KR" sz="1000" dirty="0">
                <a:latin typeface="+mn-ea"/>
                <a:ea typeface="+mn-ea"/>
              </a:rPr>
              <a:t>, </a:t>
            </a:r>
            <a:endParaRPr lang="ko-KR" altLang="en-US" sz="1000" dirty="0">
              <a:latin typeface="+mn-ea"/>
              <a:ea typeface="+mn-ea"/>
            </a:endParaRPr>
          </a:p>
          <a:p>
            <a:r>
              <a:rPr lang="ko-KR" altLang="en-US" sz="1000" dirty="0">
                <a:latin typeface="+mn-ea"/>
                <a:ea typeface="+mn-ea"/>
              </a:rPr>
              <a:t>일상생활에서 그런 건 없죠</a:t>
            </a:r>
            <a:r>
              <a:rPr lang="en-US" altLang="ko-KR" sz="1000" dirty="0">
                <a:latin typeface="+mn-ea"/>
                <a:ea typeface="+mn-ea"/>
              </a:rPr>
              <a:t>. </a:t>
            </a:r>
            <a:r>
              <a:rPr lang="ko-KR" altLang="en-US" sz="1000" dirty="0" smtClean="0">
                <a:latin typeface="+mn-ea"/>
                <a:ea typeface="+mn-ea"/>
              </a:rPr>
              <a:t>마을이라는 </a:t>
            </a:r>
            <a:r>
              <a:rPr lang="ko-KR" altLang="en-US" sz="1000" dirty="0">
                <a:latin typeface="+mn-ea"/>
                <a:ea typeface="+mn-ea"/>
              </a:rPr>
              <a:t>게 느껴지지 않죠</a:t>
            </a:r>
          </a:p>
          <a:p>
            <a:r>
              <a:rPr lang="ko-KR" altLang="en-US" sz="1000" dirty="0">
                <a:latin typeface="+mn-ea"/>
                <a:ea typeface="+mn-ea"/>
              </a:rPr>
              <a:t>지방</a:t>
            </a:r>
            <a:r>
              <a:rPr lang="en-US" altLang="ko-KR" sz="1000" dirty="0">
                <a:latin typeface="+mn-ea"/>
                <a:ea typeface="+mn-ea"/>
              </a:rPr>
              <a:t>, </a:t>
            </a:r>
            <a:r>
              <a:rPr lang="ko-KR" altLang="en-US" sz="1000" dirty="0">
                <a:latin typeface="+mn-ea"/>
                <a:ea typeface="+mn-ea"/>
              </a:rPr>
              <a:t>외곽</a:t>
            </a:r>
            <a:r>
              <a:rPr lang="en-US" altLang="ko-KR" sz="1000" dirty="0">
                <a:latin typeface="+mn-ea"/>
                <a:ea typeface="+mn-ea"/>
              </a:rPr>
              <a:t>, </a:t>
            </a:r>
            <a:r>
              <a:rPr lang="ko-KR" altLang="en-US" sz="1000" dirty="0">
                <a:latin typeface="+mn-ea"/>
                <a:ea typeface="+mn-ea"/>
              </a:rPr>
              <a:t>변두리 같아요</a:t>
            </a:r>
          </a:p>
          <a:p>
            <a:r>
              <a:rPr lang="ko-KR" altLang="en-US" sz="1000" dirty="0">
                <a:latin typeface="+mn-ea"/>
                <a:ea typeface="+mn-ea"/>
              </a:rPr>
              <a:t>향수가 있던 </a:t>
            </a:r>
            <a:r>
              <a:rPr lang="ko-KR" altLang="en-US" sz="1000" dirty="0" smtClean="0">
                <a:latin typeface="+mn-ea"/>
                <a:ea typeface="+mn-ea"/>
              </a:rPr>
              <a:t>단어</a:t>
            </a:r>
            <a:r>
              <a:rPr lang="en-US" altLang="ko-KR" sz="1000" dirty="0" smtClean="0">
                <a:latin typeface="+mn-ea"/>
                <a:ea typeface="+mn-ea"/>
              </a:rPr>
              <a:t>.</a:t>
            </a:r>
            <a:endParaRPr lang="en-US" altLang="ko-KR" sz="1000" dirty="0" smtClean="0">
              <a:solidFill>
                <a:prstClr val="white">
                  <a:lumMod val="50000"/>
                </a:prstClr>
              </a:solidFill>
              <a:latin typeface="+mn-ea"/>
              <a:ea typeface="+mn-ea"/>
              <a:sym typeface="Wingdings" pitchFamily="2" charset="2"/>
            </a:endParaRPr>
          </a:p>
        </p:txBody>
      </p:sp>
      <p:pic>
        <p:nvPicPr>
          <p:cNvPr id="15" name="Picture 64" descr="08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gray">
          <a:xfrm>
            <a:off x="3944726" y="2786633"/>
            <a:ext cx="645203" cy="1944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5" descr="구(blue)"/>
          <p:cNvPicPr>
            <a:picLocks noChangeAspect="1" noChangeArrowheads="1"/>
          </p:cNvPicPr>
          <p:nvPr/>
        </p:nvPicPr>
        <p:blipFill>
          <a:blip r:embed="rId6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2724919" y="3096252"/>
            <a:ext cx="1291831" cy="1208318"/>
          </a:xfrm>
          <a:prstGeom prst="rect">
            <a:avLst/>
          </a:prstGeom>
          <a:noFill/>
        </p:spPr>
      </p:pic>
      <p:pic>
        <p:nvPicPr>
          <p:cNvPr id="21" name="Picture 5" descr="구(blue)"/>
          <p:cNvPicPr>
            <a:picLocks noChangeAspect="1" noChangeArrowheads="1"/>
          </p:cNvPicPr>
          <p:nvPr/>
        </p:nvPicPr>
        <p:blipFill>
          <a:blip r:embed="rId6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853246" y="3096252"/>
            <a:ext cx="1290992" cy="1208318"/>
          </a:xfrm>
          <a:prstGeom prst="rect">
            <a:avLst/>
          </a:prstGeom>
          <a:noFill/>
        </p:spPr>
      </p:pic>
      <p:sp>
        <p:nvSpPr>
          <p:cNvPr id="22" name="Text Box 7"/>
          <p:cNvSpPr txBox="1">
            <a:spLocks noChangeArrowheads="1"/>
          </p:cNvSpPr>
          <p:nvPr/>
        </p:nvSpPr>
        <p:spPr bwMode="auto">
          <a:xfrm>
            <a:off x="2842431" y="3253901"/>
            <a:ext cx="1030280" cy="979820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 wrap="square" lIns="54000" tIns="46800" rIns="54000">
            <a:spAutoFit/>
          </a:bodyPr>
          <a:lstStyle/>
          <a:p>
            <a:pPr algn="ctr" latinLnBrk="0">
              <a:lnSpc>
                <a:spcPct val="90000"/>
              </a:lnSpc>
            </a:pPr>
            <a:r>
              <a:rPr lang="ko-KR" altLang="en-US" sz="16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생소함</a:t>
            </a:r>
            <a:r>
              <a:rPr lang="en-US" altLang="ko-KR" sz="16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,</a:t>
            </a:r>
          </a:p>
          <a:p>
            <a:pPr algn="ctr" latinLnBrk="0">
              <a:lnSpc>
                <a:spcPct val="90000"/>
              </a:lnSpc>
            </a:pPr>
            <a:r>
              <a:rPr lang="ko-KR" altLang="en-US" sz="16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부자연스러</a:t>
            </a:r>
            <a:r>
              <a:rPr lang="ko-KR" altLang="en-US" sz="16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움</a:t>
            </a:r>
            <a:r>
              <a:rPr lang="en-US" altLang="ko-KR" sz="16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,</a:t>
            </a:r>
          </a:p>
          <a:p>
            <a:pPr algn="ctr" latinLnBrk="0">
              <a:lnSpc>
                <a:spcPct val="90000"/>
              </a:lnSpc>
            </a:pPr>
            <a:r>
              <a:rPr lang="ko-KR" altLang="en-US" sz="16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어색함</a:t>
            </a:r>
            <a:endParaRPr lang="en-US" altLang="ko-KR" sz="1600" b="1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3" name="Text Box 10"/>
          <p:cNvSpPr txBox="1">
            <a:spLocks noChangeArrowheads="1"/>
          </p:cNvSpPr>
          <p:nvPr/>
        </p:nvSpPr>
        <p:spPr bwMode="auto">
          <a:xfrm>
            <a:off x="919910" y="3334589"/>
            <a:ext cx="1141298" cy="758221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 wrap="square" lIns="54000" tIns="46800" rIns="54000">
            <a:spAutoFit/>
          </a:bodyPr>
          <a:lstStyle/>
          <a:p>
            <a:pPr algn="ctr" latinLnBrk="0">
              <a:lnSpc>
                <a:spcPct val="90000"/>
              </a:lnSpc>
            </a:pPr>
            <a:r>
              <a:rPr lang="ko-KR" altLang="en-US" sz="1600" b="1" dirty="0" smtClean="0">
                <a:latin typeface="+mn-lt"/>
                <a:ea typeface="맑은 고딕" panose="020B0503020000020004" pitchFamily="50" charset="-127"/>
              </a:rPr>
              <a:t>풋풋함</a:t>
            </a:r>
            <a:r>
              <a:rPr lang="en-US" altLang="ko-KR" sz="1600" b="1" dirty="0" smtClean="0">
                <a:latin typeface="+mn-lt"/>
                <a:ea typeface="맑은 고딕" panose="020B0503020000020004" pitchFamily="50" charset="-127"/>
              </a:rPr>
              <a:t>, </a:t>
            </a:r>
          </a:p>
          <a:p>
            <a:pPr algn="ctr" latinLnBrk="0">
              <a:lnSpc>
                <a:spcPct val="90000"/>
              </a:lnSpc>
            </a:pPr>
            <a:r>
              <a:rPr lang="ko-KR" altLang="en-US" sz="1600" b="1" dirty="0" smtClean="0">
                <a:latin typeface="+mn-lt"/>
                <a:ea typeface="맑은 고딕" panose="020B0503020000020004" pitchFamily="50" charset="-127"/>
              </a:rPr>
              <a:t>따뜻</a:t>
            </a:r>
            <a:r>
              <a:rPr lang="ko-KR" altLang="en-US" sz="1600" b="1" dirty="0">
                <a:latin typeface="+mn-lt"/>
                <a:ea typeface="맑은 고딕" panose="020B0503020000020004" pitchFamily="50" charset="-127"/>
              </a:rPr>
              <a:t>함</a:t>
            </a:r>
            <a:r>
              <a:rPr lang="en-US" altLang="ko-KR" sz="1600" b="1" dirty="0" smtClean="0">
                <a:latin typeface="+mn-lt"/>
                <a:ea typeface="맑은 고딕" panose="020B0503020000020004" pitchFamily="50" charset="-127"/>
              </a:rPr>
              <a:t>, </a:t>
            </a:r>
            <a:r>
              <a:rPr lang="ko-KR" altLang="en-US" sz="1600" b="1" dirty="0" smtClean="0">
                <a:latin typeface="+mn-lt"/>
                <a:ea typeface="맑은 고딕" panose="020B0503020000020004" pitchFamily="50" charset="-127"/>
              </a:rPr>
              <a:t>자연</a:t>
            </a:r>
            <a:endParaRPr lang="ko-KR" altLang="en-US" sz="1600" b="1" dirty="0">
              <a:latin typeface="+mn-lt"/>
              <a:ea typeface="맑은 고딕" panose="020B0503020000020004" pitchFamily="50" charset="-127"/>
            </a:endParaRPr>
          </a:p>
        </p:txBody>
      </p:sp>
      <p:sp>
        <p:nvSpPr>
          <p:cNvPr id="29" name="TextBox 28"/>
          <p:cNvSpPr txBox="1">
            <a:spLocks noChangeArrowheads="1"/>
          </p:cNvSpPr>
          <p:nvPr/>
        </p:nvSpPr>
        <p:spPr bwMode="auto">
          <a:xfrm>
            <a:off x="540778" y="840084"/>
            <a:ext cx="1639873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kumimoji="1" lang="en-US" altLang="ko-KR" sz="1600" b="1" dirty="0" smtClean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 2) </a:t>
            </a:r>
            <a:r>
              <a:rPr kumimoji="1" lang="ko-KR" altLang="en-US" sz="1600" b="1" dirty="0" smtClean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정서적 이미지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2072218" y="3165569"/>
            <a:ext cx="692818" cy="10156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6000" b="0" i="0" u="none" strike="noStrike" kern="0" cap="none" spc="0" normalizeH="0" baseline="0" noProof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000000">
                    <a:lumMod val="65000"/>
                    <a:lumOff val="35000"/>
                  </a:srgb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uLnTx/>
                <a:uFillTx/>
                <a:latin typeface="Arial Black" pitchFamily="34" charset="0"/>
                <a:ea typeface="맑은 고딕" panose="020B0503020000020004" pitchFamily="50" charset="-127"/>
              </a:rPr>
              <a:t>+</a:t>
            </a:r>
            <a:endParaRPr kumimoji="0" lang="ko-KR" altLang="en-US" sz="6000" b="0" i="0" u="none" strike="noStrike" kern="0" cap="none" spc="0" normalizeH="0" baseline="0" noProof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000000">
                  <a:lumMod val="65000"/>
                  <a:lumOff val="35000"/>
                </a:srgbClr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uLnTx/>
              <a:uFillTx/>
              <a:latin typeface="Arial Black" pitchFamily="34" charset="0"/>
              <a:ea typeface="맑은 고딕" panose="020B0503020000020004" pitchFamily="50" charset="-127"/>
            </a:endParaRPr>
          </a:p>
        </p:txBody>
      </p:sp>
      <p:sp>
        <p:nvSpPr>
          <p:cNvPr id="24" name="직사각형 17"/>
          <p:cNvSpPr txBox="1">
            <a:spLocks noChangeArrowheads="1"/>
          </p:cNvSpPr>
          <p:nvPr/>
        </p:nvSpPr>
        <p:spPr bwMode="auto">
          <a:xfrm>
            <a:off x="464343" y="234631"/>
            <a:ext cx="3076163" cy="4541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3969" tIns="41985" rIns="83969" bIns="41985">
            <a:spAutoFit/>
          </a:bodyPr>
          <a:lstStyle>
            <a:lvl1pPr algn="ctr" rtl="0" fontAlgn="base" latinLnBrk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4572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9144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13716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18288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algn="l"/>
            <a:r>
              <a:rPr kumimoji="0" lang="en-US" altLang="ko-KR" sz="2400" b="1" dirty="0" smtClean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1. ‘</a:t>
            </a:r>
            <a:r>
              <a:rPr kumimoji="0" lang="ko-KR" altLang="en-US" sz="2400" b="1" dirty="0" smtClean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마을</a:t>
            </a:r>
            <a:r>
              <a:rPr kumimoji="0" lang="en-US" altLang="ko-KR" sz="2400" b="1" dirty="0" smtClean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’</a:t>
            </a:r>
            <a:r>
              <a:rPr kumimoji="0" lang="ko-KR" altLang="en-US" sz="2400" b="1" dirty="0" smtClean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의 이미지</a:t>
            </a:r>
            <a:endParaRPr kumimoji="0" lang="ko-KR" altLang="en-US" sz="2400" b="1" dirty="0">
              <a:solidFill>
                <a:srgbClr val="0070C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5" name="텍스트 개체 틀 2"/>
          <p:cNvSpPr txBox="1">
            <a:spLocks/>
          </p:cNvSpPr>
          <p:nvPr/>
        </p:nvSpPr>
        <p:spPr>
          <a:xfrm>
            <a:off x="676384" y="1132896"/>
            <a:ext cx="8691454" cy="973809"/>
          </a:xfrm>
          <a:prstGeom prst="rect">
            <a:avLst/>
          </a:prstGeom>
        </p:spPr>
        <p:txBody>
          <a:bodyPr/>
          <a:lstStyle/>
          <a:p>
            <a:pPr marL="180975" marR="0" lvl="0" indent="-180975" algn="l" defTabSz="914400" rtl="0" eaLnBrk="1" fontAlgn="auto" latinLnBrk="0" hangingPunct="1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bg1">
                  <a:lumMod val="65000"/>
                </a:schemeClr>
              </a:buClr>
              <a:buSzTx/>
              <a:buFont typeface="Wingdings" pitchFamily="2" charset="2"/>
              <a:buChar char="l"/>
              <a:tabLst/>
              <a:defRPr/>
            </a:pPr>
            <a:r>
              <a:rPr kumimoji="0" lang="en-US" altLang="ko-KR" sz="1300" dirty="0" smtClean="0">
                <a:latin typeface="Trebuchet MS" pitchFamily="34" charset="0"/>
                <a:ea typeface="맑은 고딕" pitchFamily="50" charset="-127"/>
              </a:rPr>
              <a:t>‘</a:t>
            </a:r>
            <a:r>
              <a:rPr kumimoji="0" lang="ko-KR" altLang="en-US" sz="1300" dirty="0" smtClean="0">
                <a:latin typeface="Trebuchet MS" pitchFamily="34" charset="0"/>
                <a:ea typeface="맑은 고딕" pitchFamily="50" charset="-127"/>
              </a:rPr>
              <a:t>마을</a:t>
            </a:r>
            <a:r>
              <a:rPr kumimoji="0" lang="en-US" altLang="ko-KR" sz="1300" dirty="0" smtClean="0">
                <a:latin typeface="Trebuchet MS" pitchFamily="34" charset="0"/>
                <a:ea typeface="맑은 고딕" pitchFamily="50" charset="-127"/>
              </a:rPr>
              <a:t>’</a:t>
            </a:r>
            <a:r>
              <a:rPr kumimoji="0" lang="ko-KR" altLang="en-US" sz="1300" dirty="0" smtClean="0">
                <a:latin typeface="Trebuchet MS" pitchFamily="34" charset="0"/>
                <a:ea typeface="맑은 고딕" pitchFamily="50" charset="-127"/>
              </a:rPr>
              <a:t>에 대한 이미지는 </a:t>
            </a:r>
            <a:r>
              <a:rPr kumimoji="0" lang="en-US" altLang="ko-KR" sz="1300" dirty="0" smtClean="0">
                <a:latin typeface="Trebuchet MS" pitchFamily="34" charset="0"/>
                <a:ea typeface="맑은 고딕" pitchFamily="50" charset="-127"/>
              </a:rPr>
              <a:t>4</a:t>
            </a:r>
            <a:r>
              <a:rPr kumimoji="0" lang="ko-KR" altLang="en-US" sz="1300" dirty="0" smtClean="0">
                <a:latin typeface="Trebuchet MS" pitchFamily="34" charset="0"/>
                <a:ea typeface="맑은 고딕" pitchFamily="50" charset="-127"/>
              </a:rPr>
              <a:t>개 </a:t>
            </a:r>
            <a:r>
              <a:rPr kumimoji="0" lang="ko-KR" altLang="en-US" sz="1300" dirty="0" err="1" smtClean="0">
                <a:latin typeface="Trebuchet MS" pitchFamily="34" charset="0"/>
                <a:ea typeface="맑은 고딕" pitchFamily="50" charset="-127"/>
              </a:rPr>
              <a:t>집단별로</a:t>
            </a:r>
            <a:r>
              <a:rPr kumimoji="0" lang="ko-KR" altLang="en-US" sz="1300" dirty="0" smtClean="0">
                <a:latin typeface="Trebuchet MS" pitchFamily="34" charset="0"/>
                <a:ea typeface="맑은 고딕" pitchFamily="50" charset="-127"/>
              </a:rPr>
              <a:t> 별다른 차이점이 없음</a:t>
            </a:r>
            <a:r>
              <a:rPr kumimoji="0" lang="en-US" altLang="ko-KR" sz="1300" dirty="0" smtClean="0">
                <a:latin typeface="Trebuchet MS" pitchFamily="34" charset="0"/>
                <a:ea typeface="맑은 고딕" pitchFamily="50" charset="-127"/>
              </a:rPr>
              <a:t>. </a:t>
            </a:r>
          </a:p>
          <a:p>
            <a:pPr marL="180975" marR="0" lvl="0" indent="-180975" algn="l" defTabSz="914400" rtl="0" eaLnBrk="1" fontAlgn="auto" latinLnBrk="0" hangingPunct="1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bg1">
                  <a:lumMod val="65000"/>
                </a:schemeClr>
              </a:buClr>
              <a:buSzTx/>
              <a:buFont typeface="Wingdings" pitchFamily="2" charset="2"/>
              <a:buChar char="l"/>
              <a:tabLst/>
              <a:defRPr/>
            </a:pPr>
            <a:r>
              <a:rPr kumimoji="0" lang="ko-KR" altLang="en-US" sz="1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rebuchet MS" pitchFamily="34" charset="0"/>
                <a:ea typeface="맑은 고딕" pitchFamily="50" charset="-127"/>
                <a:cs typeface="+mn-cs"/>
              </a:rPr>
              <a:t>정서적 차원에서 마을은 원형적 이미지에 가까움</a:t>
            </a:r>
            <a:r>
              <a:rPr kumimoji="0" lang="en-US" altLang="ko-KR" sz="1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rebuchet MS" pitchFamily="34" charset="0"/>
                <a:ea typeface="맑은 고딕" pitchFamily="50" charset="-127"/>
                <a:cs typeface="+mn-cs"/>
              </a:rPr>
              <a:t>. </a:t>
            </a:r>
            <a:r>
              <a:rPr kumimoji="0" lang="ko-KR" altLang="en-US" sz="1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rebuchet MS" pitchFamily="34" charset="0"/>
                <a:ea typeface="맑은 고딕" pitchFamily="50" charset="-127"/>
                <a:cs typeface="+mn-cs"/>
              </a:rPr>
              <a:t>시골</a:t>
            </a:r>
            <a:r>
              <a:rPr kumimoji="0" lang="en-US" altLang="ko-KR" sz="1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rebuchet MS" pitchFamily="34" charset="0"/>
                <a:ea typeface="맑은 고딕" pitchFamily="50" charset="-127"/>
                <a:cs typeface="+mn-cs"/>
              </a:rPr>
              <a:t>, </a:t>
            </a:r>
            <a:r>
              <a:rPr kumimoji="0" lang="ko-KR" altLang="en-US" sz="1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rebuchet MS" pitchFamily="34" charset="0"/>
                <a:ea typeface="맑은 고딕" pitchFamily="50" charset="-127"/>
                <a:cs typeface="+mn-cs"/>
              </a:rPr>
              <a:t>농촌</a:t>
            </a:r>
            <a:r>
              <a:rPr kumimoji="0" lang="en-US" altLang="ko-KR" sz="1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rebuchet MS" pitchFamily="34" charset="0"/>
                <a:ea typeface="맑은 고딕" pitchFamily="50" charset="-127"/>
                <a:cs typeface="+mn-cs"/>
              </a:rPr>
              <a:t>, </a:t>
            </a:r>
            <a:r>
              <a:rPr kumimoji="0" lang="ko-KR" altLang="en-US" sz="1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rebuchet MS" pitchFamily="34" charset="0"/>
                <a:ea typeface="맑은 고딕" pitchFamily="50" charset="-127"/>
                <a:cs typeface="+mn-cs"/>
              </a:rPr>
              <a:t>자연</a:t>
            </a:r>
            <a:r>
              <a:rPr kumimoji="0" lang="en-US" altLang="ko-KR" sz="1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rebuchet MS" pitchFamily="34" charset="0"/>
                <a:ea typeface="맑은 고딕" pitchFamily="50" charset="-127"/>
                <a:cs typeface="+mn-cs"/>
              </a:rPr>
              <a:t>, </a:t>
            </a:r>
            <a:r>
              <a:rPr kumimoji="0" lang="ko-KR" altLang="en-US" sz="1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rebuchet MS" pitchFamily="34" charset="0"/>
                <a:ea typeface="맑은 고딕" pitchFamily="50" charset="-127"/>
                <a:cs typeface="+mn-cs"/>
              </a:rPr>
              <a:t>군락</a:t>
            </a:r>
            <a:r>
              <a:rPr kumimoji="0" lang="en-US" altLang="ko-KR" sz="1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rebuchet MS" pitchFamily="34" charset="0"/>
                <a:ea typeface="맑은 고딕" pitchFamily="50" charset="-127"/>
                <a:cs typeface="+mn-cs"/>
              </a:rPr>
              <a:t>, </a:t>
            </a:r>
            <a:r>
              <a:rPr kumimoji="0" lang="ko-KR" altLang="en-US" sz="1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rebuchet MS" pitchFamily="34" charset="0"/>
                <a:ea typeface="맑은 고딕" pitchFamily="50" charset="-127"/>
                <a:cs typeface="+mn-cs"/>
              </a:rPr>
              <a:t>공동체 등 전통사회에 연관된 이미지로 따뜻하고</a:t>
            </a:r>
            <a:r>
              <a:rPr kumimoji="0" lang="en-US" altLang="ko-KR" sz="1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rebuchet MS" pitchFamily="34" charset="0"/>
                <a:ea typeface="맑은 고딕" pitchFamily="50" charset="-127"/>
                <a:cs typeface="+mn-cs"/>
              </a:rPr>
              <a:t>,</a:t>
            </a:r>
            <a:r>
              <a:rPr kumimoji="0" lang="ko-KR" altLang="en-US" sz="1300" dirty="0">
                <a:latin typeface="Trebuchet MS" pitchFamily="34" charset="0"/>
                <a:ea typeface="맑은 고딕" pitchFamily="50" charset="-127"/>
              </a:rPr>
              <a:t> </a:t>
            </a:r>
            <a:r>
              <a:rPr kumimoji="0" lang="ko-KR" altLang="en-US" sz="1300" dirty="0" smtClean="0">
                <a:latin typeface="Trebuchet MS" pitchFamily="34" charset="0"/>
                <a:ea typeface="맑은 고딕" pitchFamily="50" charset="-127"/>
              </a:rPr>
              <a:t>향수를 자극하는 단어임</a:t>
            </a:r>
            <a:r>
              <a:rPr kumimoji="0" lang="en-US" altLang="ko-KR" sz="1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rebuchet MS" pitchFamily="34" charset="0"/>
                <a:ea typeface="맑은 고딕" pitchFamily="50" charset="-127"/>
                <a:cs typeface="+mn-cs"/>
              </a:rPr>
              <a:t>. </a:t>
            </a:r>
            <a:r>
              <a:rPr kumimoji="0" lang="ko-KR" altLang="en-US" sz="1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rebuchet MS" pitchFamily="34" charset="0"/>
                <a:ea typeface="맑은 고딕" pitchFamily="50" charset="-127"/>
                <a:cs typeface="+mn-cs"/>
              </a:rPr>
              <a:t>반면 마을이라는 어감이 주는 현재적 느낌은 생소함</a:t>
            </a:r>
            <a:r>
              <a:rPr kumimoji="0" lang="en-US" altLang="ko-KR" sz="1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rebuchet MS" pitchFamily="34" charset="0"/>
                <a:ea typeface="맑은 고딕" pitchFamily="50" charset="-127"/>
                <a:cs typeface="+mn-cs"/>
              </a:rPr>
              <a:t>, </a:t>
            </a:r>
            <a:r>
              <a:rPr kumimoji="0" lang="ko-KR" altLang="en-US" sz="1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rebuchet MS" pitchFamily="34" charset="0"/>
                <a:ea typeface="맑은 고딕" pitchFamily="50" charset="-127"/>
                <a:cs typeface="+mn-cs"/>
              </a:rPr>
              <a:t>부자연스러움</a:t>
            </a:r>
            <a:r>
              <a:rPr kumimoji="0" lang="en-US" altLang="ko-KR" sz="1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rebuchet MS" pitchFamily="34" charset="0"/>
                <a:ea typeface="맑은 고딕" pitchFamily="50" charset="-127"/>
                <a:cs typeface="+mn-cs"/>
              </a:rPr>
              <a:t>, </a:t>
            </a:r>
            <a:r>
              <a:rPr kumimoji="0" lang="ko-KR" altLang="en-US" sz="1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rebuchet MS" pitchFamily="34" charset="0"/>
                <a:ea typeface="맑은 고딕" pitchFamily="50" charset="-127"/>
                <a:cs typeface="+mn-cs"/>
              </a:rPr>
              <a:t>비일상적인 공간임</a:t>
            </a:r>
            <a:r>
              <a:rPr kumimoji="0" lang="en-US" altLang="ko-KR" sz="1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rebuchet MS" pitchFamily="34" charset="0"/>
                <a:ea typeface="맑은 고딕" pitchFamily="50" charset="-127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1910223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486234" y="2001328"/>
            <a:ext cx="8933533" cy="2700068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2912" tIns="46456" rIns="92912" bIns="46456" rtlCol="0" anchor="ctr"/>
          <a:lstStyle/>
          <a:p>
            <a:pPr algn="ctr">
              <a:buFont typeface="Wingdings" pitchFamily="2" charset="2"/>
              <a:buChar char="§"/>
            </a:pPr>
            <a:endParaRPr lang="ko-KR" altLang="en-US" sz="1000" dirty="0" smtClean="0">
              <a:solidFill>
                <a:schemeClr val="tx1"/>
              </a:solidFill>
            </a:endParaRPr>
          </a:p>
        </p:txBody>
      </p:sp>
      <p:pic>
        <p:nvPicPr>
          <p:cNvPr id="8" name="Picture 12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 flipV="1">
            <a:off x="826807" y="2132400"/>
            <a:ext cx="3511289" cy="3464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13"/>
          <p:cNvSpPr>
            <a:spLocks noChangeArrowheads="1"/>
          </p:cNvSpPr>
          <p:nvPr/>
        </p:nvSpPr>
        <p:spPr bwMode="auto">
          <a:xfrm>
            <a:off x="1063945" y="2204768"/>
            <a:ext cx="143148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ctr">
            <a:spAutoFit/>
          </a:bodyPr>
          <a:lstStyle/>
          <a:p>
            <a:pPr latinLnBrk="1">
              <a:lnSpc>
                <a:spcPct val="100000"/>
              </a:lnSpc>
              <a:buFontTx/>
              <a:buNone/>
            </a:pPr>
            <a:r>
              <a:rPr lang="ko-KR" altLang="en-US" sz="1400" b="1" dirty="0" smtClean="0">
                <a:solidFill>
                  <a:schemeClr val="bg1"/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현실 속의 마을은</a:t>
            </a:r>
            <a:r>
              <a:rPr lang="en-US" altLang="ko-KR" sz="1400" b="1" dirty="0" smtClean="0">
                <a:solidFill>
                  <a:schemeClr val="bg1"/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?</a:t>
            </a:r>
            <a:endParaRPr lang="ko-KR" altLang="en-US" sz="1400" b="1" dirty="0">
              <a:solidFill>
                <a:schemeClr val="bg1"/>
              </a:solidFill>
              <a:latin typeface="HY강B" panose="02030600000101010101" pitchFamily="18" charset="-127"/>
              <a:ea typeface="HY강B" panose="02030600000101010101" pitchFamily="18" charset="-127"/>
            </a:endParaRPr>
          </a:p>
        </p:txBody>
      </p:sp>
      <p:sp>
        <p:nvSpPr>
          <p:cNvPr id="10" name="직사각형 9"/>
          <p:cNvSpPr/>
          <p:nvPr/>
        </p:nvSpPr>
        <p:spPr>
          <a:xfrm flipH="1">
            <a:off x="486232" y="4953875"/>
            <a:ext cx="9005578" cy="1399143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accent5">
                <a:lumMod val="40000"/>
                <a:lumOff val="6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2912" tIns="46456" rIns="92912" bIns="46456" anchor="ctr"/>
          <a:lstStyle/>
          <a:p>
            <a:pPr algn="ctr">
              <a:defRPr/>
            </a:pPr>
            <a:endParaRPr lang="ko-KR" altLang="en-US" dirty="0"/>
          </a:p>
        </p:txBody>
      </p:sp>
      <p:sp>
        <p:nvSpPr>
          <p:cNvPr id="11" name="AutoShape 51" descr="그림3"/>
          <p:cNvSpPr>
            <a:spLocks noChangeArrowheads="1"/>
          </p:cNvSpPr>
          <p:nvPr/>
        </p:nvSpPr>
        <p:spPr bwMode="auto">
          <a:xfrm>
            <a:off x="601498" y="5304594"/>
            <a:ext cx="1397672" cy="647700"/>
          </a:xfrm>
          <a:prstGeom prst="homePlate">
            <a:avLst>
              <a:gd name="adj" fmla="val 30296"/>
            </a:avLst>
          </a:prstGeom>
          <a:solidFill>
            <a:schemeClr val="tx1"/>
          </a:solidFill>
          <a:ln w="28575" algn="ctr">
            <a:noFill/>
            <a:miter lim="800000"/>
            <a:headEnd/>
            <a:tailEnd/>
          </a:ln>
        </p:spPr>
        <p:txBody>
          <a:bodyPr lIns="18290" tIns="46456" rIns="18290" bIns="46456" anchor="ctr"/>
          <a:lstStyle/>
          <a:p>
            <a:pPr algn="ctr" latinLnBrk="0">
              <a:lnSpc>
                <a:spcPct val="120000"/>
              </a:lnSpc>
              <a:defRPr/>
            </a:pPr>
            <a:r>
              <a:rPr lang="en-US" altLang="ko-KR" dirty="0" smtClean="0">
                <a:solidFill>
                  <a:schemeClr val="bg1"/>
                </a:solidFill>
                <a:latin typeface="Calibri" pitchFamily="34" charset="0"/>
                <a:ea typeface="맑은 고딕" pitchFamily="50" charset="-127"/>
                <a:cs typeface="Calibri" pitchFamily="34" charset="0"/>
              </a:rPr>
              <a:t>Implications</a:t>
            </a:r>
            <a:endParaRPr lang="ko-KR" altLang="en-US" dirty="0">
              <a:solidFill>
                <a:schemeClr val="bg1"/>
              </a:solidFill>
              <a:latin typeface="Calibri" pitchFamily="34" charset="0"/>
              <a:ea typeface="맑은 고딕" pitchFamily="50" charset="-127"/>
              <a:cs typeface="Calibri" pitchFamily="34" charset="0"/>
            </a:endParaRPr>
          </a:p>
        </p:txBody>
      </p:sp>
      <p:sp>
        <p:nvSpPr>
          <p:cNvPr id="12" name="모서리가 둥근 직사각형 11"/>
          <p:cNvSpPr/>
          <p:nvPr/>
        </p:nvSpPr>
        <p:spPr>
          <a:xfrm>
            <a:off x="1999170" y="5097866"/>
            <a:ext cx="7420597" cy="1255151"/>
          </a:xfrm>
          <a:prstGeom prst="roundRect">
            <a:avLst>
              <a:gd name="adj" fmla="val 7622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2912" tIns="46456" rIns="92912" bIns="46456" anchor="ctr"/>
          <a:lstStyle/>
          <a:p>
            <a:pPr marL="91945" indent="-91945">
              <a:lnSpc>
                <a:spcPct val="120000"/>
              </a:lnSpc>
              <a:spcBef>
                <a:spcPts val="508"/>
              </a:spcBef>
              <a:buFont typeface="Arial" charset="0"/>
              <a:buChar char="•"/>
              <a:defRPr/>
            </a:pPr>
            <a:r>
              <a:rPr lang="ko-KR" altLang="en-US" sz="1200" b="1" dirty="0" smtClean="0">
                <a:solidFill>
                  <a:srgbClr val="0D0D0D"/>
                </a:solidFill>
                <a:latin typeface="Arial" charset="0"/>
              </a:rPr>
              <a:t>현실에서의 마을은 외부와 구분되는 기준의 다양화에 따라 변화되나</a:t>
            </a:r>
            <a:r>
              <a:rPr lang="en-US" altLang="ko-KR" sz="1200" b="1" dirty="0" smtClean="0">
                <a:solidFill>
                  <a:srgbClr val="0D0D0D"/>
                </a:solidFill>
                <a:latin typeface="Arial" charset="0"/>
              </a:rPr>
              <a:t>, </a:t>
            </a:r>
            <a:r>
              <a:rPr lang="ko-KR" altLang="en-US" sz="1200" b="1" dirty="0" smtClean="0">
                <a:solidFill>
                  <a:srgbClr val="0D0D0D"/>
                </a:solidFill>
                <a:latin typeface="Arial" charset="0"/>
              </a:rPr>
              <a:t>여전히 전통적 의미에서 군락의 의미를 간직하고 있음</a:t>
            </a:r>
            <a:r>
              <a:rPr lang="en-US" altLang="ko-KR" sz="1200" b="1" dirty="0" smtClean="0">
                <a:solidFill>
                  <a:srgbClr val="0D0D0D"/>
                </a:solidFill>
                <a:latin typeface="Arial" charset="0"/>
              </a:rPr>
              <a:t>.</a:t>
            </a:r>
          </a:p>
          <a:p>
            <a:pPr marL="91945" indent="-91945">
              <a:lnSpc>
                <a:spcPct val="120000"/>
              </a:lnSpc>
              <a:spcBef>
                <a:spcPts val="508"/>
              </a:spcBef>
              <a:buFont typeface="Arial" charset="0"/>
              <a:buChar char="•"/>
              <a:defRPr/>
            </a:pPr>
            <a:r>
              <a:rPr lang="ko-KR" altLang="en-US" sz="1200" b="1" dirty="0" smtClean="0">
                <a:solidFill>
                  <a:srgbClr val="0D0D0D"/>
                </a:solidFill>
                <a:latin typeface="Arial" charset="0"/>
              </a:rPr>
              <a:t>지리적인 인접성과 교통</a:t>
            </a:r>
            <a:r>
              <a:rPr lang="en-US" altLang="ko-KR" sz="1200" b="1" dirty="0" smtClean="0">
                <a:solidFill>
                  <a:srgbClr val="0D0D0D"/>
                </a:solidFill>
                <a:latin typeface="Arial" charset="0"/>
              </a:rPr>
              <a:t>, </a:t>
            </a:r>
            <a:r>
              <a:rPr lang="ko-KR" altLang="en-US" sz="1200" b="1" dirty="0" smtClean="0">
                <a:solidFill>
                  <a:srgbClr val="0D0D0D"/>
                </a:solidFill>
                <a:latin typeface="Arial" charset="0"/>
              </a:rPr>
              <a:t>통신 환경의 변화에 따라 달라진 소통의 공간적 범위가 현실적인 마을의 범위</a:t>
            </a:r>
            <a:r>
              <a:rPr lang="en-US" altLang="ko-KR" sz="1200" b="1" dirty="0" smtClean="0">
                <a:solidFill>
                  <a:srgbClr val="0D0D0D"/>
                </a:solidFill>
                <a:latin typeface="Arial" charset="0"/>
              </a:rPr>
              <a:t>.</a:t>
            </a:r>
          </a:p>
        </p:txBody>
      </p:sp>
      <p:pic>
        <p:nvPicPr>
          <p:cNvPr id="13" name="Picture 36" descr="YahooMessenger cop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787299">
            <a:off x="1644711" y="4979080"/>
            <a:ext cx="290652" cy="595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모서리가 둥근 직사각형 13"/>
          <p:cNvSpPr/>
          <p:nvPr/>
        </p:nvSpPr>
        <p:spPr>
          <a:xfrm>
            <a:off x="4733476" y="1792949"/>
            <a:ext cx="4634362" cy="3111824"/>
          </a:xfrm>
          <a:prstGeom prst="roundRect">
            <a:avLst>
              <a:gd name="adj" fmla="val 0"/>
            </a:avLst>
          </a:prstGeom>
          <a:noFill/>
          <a:ln w="19050" cap="flat" cmpd="sng" algn="ctr">
            <a:noFill/>
            <a:prstDash val="solid"/>
          </a:ln>
          <a:effectLst/>
        </p:spPr>
        <p:txBody>
          <a:bodyPr lIns="92912" tIns="46456" rIns="92912" bIns="46456" rtlCol="0" anchor="ctr"/>
          <a:lstStyle/>
          <a:p>
            <a:pPr marL="171450" indent="-171450">
              <a:buFont typeface="Wingdings" panose="05000000000000000000" pitchFamily="2" charset="2"/>
              <a:buChar char="l"/>
            </a:pPr>
            <a:r>
              <a:rPr lang="ko-KR" altLang="en-US" sz="1000" b="1" i="1" dirty="0" smtClean="0">
                <a:latin typeface="+mn-ea"/>
                <a:ea typeface="+mn-ea"/>
              </a:rPr>
              <a:t>지리적으로 싸여 있는 옹기종기</a:t>
            </a:r>
            <a:r>
              <a:rPr lang="en-US" altLang="ko-KR" sz="1000" b="1" i="1" dirty="0" smtClean="0">
                <a:latin typeface="+mn-ea"/>
                <a:ea typeface="+mn-ea"/>
              </a:rPr>
              <a:t>… </a:t>
            </a:r>
            <a:r>
              <a:rPr lang="ko-KR" altLang="en-US" sz="1000" b="1" i="1" dirty="0" smtClean="0">
                <a:latin typeface="+mn-ea"/>
                <a:ea typeface="+mn-ea"/>
              </a:rPr>
              <a:t>군락의 의미를 여전히 가짐</a:t>
            </a:r>
            <a:r>
              <a:rPr lang="en-US" altLang="ko-KR" sz="1000" b="1" i="1" dirty="0" smtClean="0">
                <a:latin typeface="+mn-ea"/>
                <a:ea typeface="+mn-ea"/>
              </a:rPr>
              <a:t>.</a:t>
            </a:r>
          </a:p>
          <a:p>
            <a:r>
              <a:rPr lang="ko-KR" altLang="en-US" sz="1000" dirty="0">
                <a:latin typeface="+mn-ea"/>
                <a:ea typeface="+mn-ea"/>
              </a:rPr>
              <a:t>공동체</a:t>
            </a:r>
            <a:r>
              <a:rPr lang="en-US" altLang="ko-KR" sz="1000" dirty="0">
                <a:latin typeface="+mn-ea"/>
                <a:ea typeface="+mn-ea"/>
              </a:rPr>
              <a:t>. </a:t>
            </a:r>
            <a:endParaRPr lang="ko-KR" altLang="en-US" sz="1000" dirty="0">
              <a:latin typeface="+mn-ea"/>
              <a:ea typeface="+mn-ea"/>
            </a:endParaRPr>
          </a:p>
          <a:p>
            <a:r>
              <a:rPr lang="ko-KR" altLang="en-US" sz="1000" dirty="0">
                <a:latin typeface="+mn-ea"/>
                <a:ea typeface="+mn-ea"/>
              </a:rPr>
              <a:t>군락을 이루면 마을이었잖아요</a:t>
            </a:r>
            <a:r>
              <a:rPr lang="en-US" altLang="ko-KR" sz="1000" dirty="0">
                <a:latin typeface="+mn-ea"/>
                <a:ea typeface="+mn-ea"/>
              </a:rPr>
              <a:t>, </a:t>
            </a:r>
            <a:r>
              <a:rPr lang="ko-KR" altLang="en-US" sz="1000" dirty="0">
                <a:latin typeface="+mn-ea"/>
                <a:ea typeface="+mn-ea"/>
              </a:rPr>
              <a:t>동네는 적당히 내가 여기 살고 있으면</a:t>
            </a:r>
            <a:r>
              <a:rPr lang="en-US" altLang="ko-KR" sz="1000" dirty="0">
                <a:latin typeface="+mn-ea"/>
                <a:ea typeface="+mn-ea"/>
              </a:rPr>
              <a:t>... </a:t>
            </a:r>
            <a:endParaRPr lang="ko-KR" altLang="en-US" sz="1000" dirty="0">
              <a:latin typeface="+mn-ea"/>
              <a:ea typeface="+mn-ea"/>
            </a:endParaRPr>
          </a:p>
          <a:p>
            <a:r>
              <a:rPr lang="ko-KR" altLang="en-US" sz="1000" dirty="0">
                <a:latin typeface="+mn-ea"/>
                <a:ea typeface="+mn-ea"/>
              </a:rPr>
              <a:t>뒤로는 산이 막고 있고요</a:t>
            </a:r>
            <a:r>
              <a:rPr lang="en-US" altLang="ko-KR" sz="1000" dirty="0">
                <a:latin typeface="+mn-ea"/>
                <a:ea typeface="+mn-ea"/>
              </a:rPr>
              <a:t>, </a:t>
            </a:r>
            <a:r>
              <a:rPr lang="ko-KR" altLang="en-US" sz="1000" dirty="0">
                <a:latin typeface="+mn-ea"/>
                <a:ea typeface="+mn-ea"/>
              </a:rPr>
              <a:t>그러다 </a:t>
            </a:r>
            <a:r>
              <a:rPr lang="ko-KR" altLang="en-US" sz="1000" dirty="0" smtClean="0">
                <a:latin typeface="+mn-ea"/>
                <a:ea typeface="+mn-ea"/>
              </a:rPr>
              <a:t>보니까</a:t>
            </a:r>
            <a:r>
              <a:rPr lang="en-US" altLang="ko-KR" sz="1000" dirty="0" smtClean="0">
                <a:latin typeface="+mn-ea"/>
                <a:ea typeface="+mn-ea"/>
              </a:rPr>
              <a:t>.</a:t>
            </a:r>
            <a:endParaRPr lang="ko-KR" altLang="en-US" sz="1000" dirty="0">
              <a:latin typeface="+mn-ea"/>
              <a:ea typeface="+mn-ea"/>
            </a:endParaRPr>
          </a:p>
          <a:p>
            <a:r>
              <a:rPr lang="ko-KR" altLang="en-US" sz="1000" dirty="0">
                <a:latin typeface="+mn-ea"/>
                <a:ea typeface="+mn-ea"/>
              </a:rPr>
              <a:t>작은 주택들이 옹기종기 모여 있는 모습</a:t>
            </a:r>
          </a:p>
          <a:p>
            <a:r>
              <a:rPr lang="ko-KR" altLang="en-US" sz="1000" dirty="0">
                <a:latin typeface="+mn-ea"/>
                <a:ea typeface="+mn-ea"/>
              </a:rPr>
              <a:t>조금 갇혀있다는 느낌이 들면서 소통이 </a:t>
            </a:r>
            <a:r>
              <a:rPr lang="ko-KR" altLang="en-US" sz="1000" dirty="0" err="1">
                <a:latin typeface="+mn-ea"/>
                <a:ea typeface="+mn-ea"/>
              </a:rPr>
              <a:t>안되는</a:t>
            </a:r>
            <a:r>
              <a:rPr lang="ko-KR" altLang="en-US" sz="1000" dirty="0">
                <a:latin typeface="+mn-ea"/>
                <a:ea typeface="+mn-ea"/>
              </a:rPr>
              <a:t> 건 아니지만 어쨌든 산에 둘러 쌓여있고 푹 파여 있어서 </a:t>
            </a:r>
            <a:r>
              <a:rPr lang="ko-KR" altLang="en-US" sz="1000" dirty="0" smtClean="0">
                <a:latin typeface="+mn-ea"/>
                <a:ea typeface="+mn-ea"/>
              </a:rPr>
              <a:t>마을이 느낌이 </a:t>
            </a:r>
            <a:r>
              <a:rPr lang="ko-KR" altLang="en-US" sz="1000" dirty="0">
                <a:latin typeface="+mn-ea"/>
                <a:ea typeface="+mn-ea"/>
              </a:rPr>
              <a:t>들어요</a:t>
            </a:r>
            <a:r>
              <a:rPr lang="en-US" altLang="ko-KR" sz="1000" dirty="0">
                <a:latin typeface="+mn-ea"/>
                <a:ea typeface="+mn-ea"/>
              </a:rPr>
              <a:t>. </a:t>
            </a:r>
            <a:endParaRPr lang="en-US" altLang="ko-KR" sz="1000" dirty="0" smtClean="0">
              <a:latin typeface="+mn-ea"/>
              <a:ea typeface="+mn-ea"/>
            </a:endParaRPr>
          </a:p>
          <a:p>
            <a:endParaRPr lang="ko-KR" altLang="en-US" sz="1000" dirty="0">
              <a:latin typeface="+mn-ea"/>
              <a:ea typeface="+mn-ea"/>
            </a:endParaRPr>
          </a:p>
          <a:p>
            <a:pPr marL="180663" indent="-180663" latinLnBrk="0">
              <a:spcBef>
                <a:spcPts val="305"/>
              </a:spcBef>
              <a:buClr>
                <a:schemeClr val="tx2"/>
              </a:buClr>
              <a:buSzPct val="90000"/>
              <a:buFont typeface="Wingdings" pitchFamily="2" charset="2"/>
              <a:buChar char="l"/>
              <a:defRPr/>
            </a:pPr>
            <a:r>
              <a:rPr lang="ko-KR" altLang="en-US" sz="1000" b="1" i="1" kern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</a:rPr>
              <a:t>행정</a:t>
            </a:r>
            <a:r>
              <a:rPr lang="en-US" altLang="ko-KR" sz="1000" b="1" i="1" kern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</a:rPr>
              <a:t>, </a:t>
            </a:r>
            <a:r>
              <a:rPr lang="ko-KR" altLang="en-US" sz="1000" b="1" i="1" kern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</a:rPr>
              <a:t>교통</a:t>
            </a:r>
            <a:r>
              <a:rPr lang="en-US" altLang="ko-KR" sz="1000" b="1" i="1" kern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</a:rPr>
              <a:t>, </a:t>
            </a:r>
            <a:r>
              <a:rPr lang="ko-KR" altLang="en-US" sz="1000" b="1" i="1" kern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</a:rPr>
              <a:t>주거 등의 목적으로 구획된 범위</a:t>
            </a:r>
            <a:endParaRPr lang="en-US" altLang="ko-KR" sz="1000" b="1" i="1" kern="0" dirty="0" smtClean="0"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+mn-ea"/>
            </a:endParaRPr>
          </a:p>
          <a:p>
            <a:r>
              <a:rPr lang="ko-KR" altLang="en-US" sz="1000" dirty="0">
                <a:latin typeface="+mn-ea"/>
                <a:ea typeface="+mn-ea"/>
              </a:rPr>
              <a:t>동 하나 정도</a:t>
            </a:r>
            <a:r>
              <a:rPr lang="en-US" altLang="ko-KR" sz="1000" dirty="0">
                <a:latin typeface="+mn-ea"/>
                <a:ea typeface="+mn-ea"/>
              </a:rPr>
              <a:t>, </a:t>
            </a:r>
            <a:r>
              <a:rPr lang="ko-KR" altLang="en-US" sz="1000" dirty="0">
                <a:latin typeface="+mn-ea"/>
                <a:ea typeface="+mn-ea"/>
              </a:rPr>
              <a:t>서로 잘 아는 범위</a:t>
            </a:r>
            <a:r>
              <a:rPr lang="en-US" altLang="ko-KR" sz="1000" dirty="0">
                <a:latin typeface="+mn-ea"/>
                <a:ea typeface="+mn-ea"/>
              </a:rPr>
              <a:t>. </a:t>
            </a:r>
            <a:r>
              <a:rPr lang="ko-KR" altLang="en-US" sz="1000" dirty="0">
                <a:latin typeface="+mn-ea"/>
                <a:ea typeface="+mn-ea"/>
              </a:rPr>
              <a:t>가까운 거리</a:t>
            </a:r>
            <a:r>
              <a:rPr lang="en-US" altLang="ko-KR" sz="1000" dirty="0">
                <a:latin typeface="+mn-ea"/>
                <a:ea typeface="+mn-ea"/>
              </a:rPr>
              <a:t>. </a:t>
            </a:r>
            <a:endParaRPr lang="ko-KR" altLang="en-US" sz="1000" dirty="0">
              <a:latin typeface="+mn-ea"/>
              <a:ea typeface="+mn-ea"/>
            </a:endParaRPr>
          </a:p>
          <a:p>
            <a:r>
              <a:rPr lang="ko-KR" altLang="en-US" sz="1000" dirty="0">
                <a:latin typeface="+mn-ea"/>
                <a:ea typeface="+mn-ea"/>
              </a:rPr>
              <a:t>마을 공동체를 </a:t>
            </a:r>
            <a:r>
              <a:rPr lang="ko-KR" altLang="en-US" sz="1000" dirty="0" err="1">
                <a:latin typeface="+mn-ea"/>
                <a:ea typeface="+mn-ea"/>
              </a:rPr>
              <a:t>블록별로</a:t>
            </a:r>
            <a:r>
              <a:rPr lang="ko-KR" altLang="en-US" sz="1000" dirty="0">
                <a:latin typeface="+mn-ea"/>
                <a:ea typeface="+mn-ea"/>
              </a:rPr>
              <a:t> 나눠놨으니까 </a:t>
            </a:r>
            <a:r>
              <a:rPr lang="ko-KR" altLang="en-US" sz="1000" dirty="0" smtClean="0">
                <a:latin typeface="+mn-ea"/>
                <a:ea typeface="+mn-ea"/>
              </a:rPr>
              <a:t>그 만큼이 </a:t>
            </a:r>
            <a:r>
              <a:rPr lang="ko-KR" altLang="en-US" sz="1000" dirty="0">
                <a:latin typeface="+mn-ea"/>
                <a:ea typeface="+mn-ea"/>
              </a:rPr>
              <a:t>같은 </a:t>
            </a:r>
            <a:r>
              <a:rPr lang="ko-KR" altLang="en-US" sz="1000" dirty="0" smtClean="0">
                <a:latin typeface="+mn-ea"/>
                <a:ea typeface="+mn-ea"/>
              </a:rPr>
              <a:t>마을인 거예요</a:t>
            </a:r>
            <a:r>
              <a:rPr lang="en-US" altLang="ko-KR" sz="1000" dirty="0">
                <a:latin typeface="+mn-ea"/>
                <a:ea typeface="+mn-ea"/>
              </a:rPr>
              <a:t>, </a:t>
            </a:r>
            <a:endParaRPr lang="ko-KR" altLang="en-US" sz="1000" dirty="0">
              <a:latin typeface="+mn-ea"/>
              <a:ea typeface="+mn-ea"/>
            </a:endParaRPr>
          </a:p>
          <a:p>
            <a:r>
              <a:rPr lang="ko-KR" altLang="en-US" sz="1000" dirty="0">
                <a:latin typeface="+mn-ea"/>
                <a:ea typeface="+mn-ea"/>
              </a:rPr>
              <a:t>몇 단지</a:t>
            </a:r>
            <a:r>
              <a:rPr lang="en-US" altLang="ko-KR" sz="1000" dirty="0">
                <a:latin typeface="+mn-ea"/>
                <a:ea typeface="+mn-ea"/>
              </a:rPr>
              <a:t>, </a:t>
            </a:r>
            <a:r>
              <a:rPr lang="ko-KR" altLang="en-US" sz="1000" dirty="0">
                <a:latin typeface="+mn-ea"/>
                <a:ea typeface="+mn-ea"/>
              </a:rPr>
              <a:t>우리 동네</a:t>
            </a:r>
            <a:r>
              <a:rPr lang="en-US" altLang="ko-KR" sz="1000" dirty="0">
                <a:latin typeface="+mn-ea"/>
                <a:ea typeface="+mn-ea"/>
              </a:rPr>
              <a:t>. </a:t>
            </a:r>
            <a:endParaRPr lang="ko-KR" altLang="en-US" sz="1000" dirty="0">
              <a:latin typeface="+mn-ea"/>
              <a:ea typeface="+mn-ea"/>
            </a:endParaRPr>
          </a:p>
          <a:p>
            <a:r>
              <a:rPr lang="ko-KR" altLang="en-US" sz="1000" dirty="0">
                <a:latin typeface="+mn-ea"/>
                <a:ea typeface="+mn-ea"/>
              </a:rPr>
              <a:t>마을버스가 다니는 그 정도의 크기</a:t>
            </a:r>
          </a:p>
          <a:p>
            <a:r>
              <a:rPr lang="ko-KR" altLang="en-US" sz="1000" dirty="0">
                <a:latin typeface="+mn-ea"/>
                <a:ea typeface="+mn-ea"/>
              </a:rPr>
              <a:t>요즘 신도시에 아파트 이름으로 </a:t>
            </a:r>
            <a:r>
              <a:rPr lang="en-US" altLang="ko-KR" sz="1000" dirty="0">
                <a:latin typeface="+mn-ea"/>
                <a:ea typeface="+mn-ea"/>
              </a:rPr>
              <a:t>OO</a:t>
            </a:r>
            <a:r>
              <a:rPr lang="ko-KR" altLang="en-US" sz="1000" dirty="0">
                <a:latin typeface="+mn-ea"/>
                <a:ea typeface="+mn-ea"/>
              </a:rPr>
              <a:t>마을</a:t>
            </a:r>
            <a:r>
              <a:rPr lang="en-US" altLang="ko-KR" sz="1000" dirty="0">
                <a:latin typeface="+mn-ea"/>
                <a:ea typeface="+mn-ea"/>
              </a:rPr>
              <a:t>, OO</a:t>
            </a:r>
            <a:r>
              <a:rPr lang="ko-KR" altLang="en-US" sz="1000" dirty="0">
                <a:latin typeface="+mn-ea"/>
                <a:ea typeface="+mn-ea"/>
              </a:rPr>
              <a:t>마을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  <a:endParaRPr lang="ko-KR" altLang="en-US" sz="1000" dirty="0">
              <a:latin typeface="+mn-ea"/>
              <a:ea typeface="+mn-ea"/>
            </a:endParaRPr>
          </a:p>
          <a:p>
            <a:r>
              <a:rPr lang="ko-KR" altLang="en-US" sz="1000" dirty="0">
                <a:latin typeface="+mn-ea"/>
                <a:ea typeface="+mn-ea"/>
              </a:rPr>
              <a:t>전원주택처럼 모여서 사는 동네</a:t>
            </a:r>
          </a:p>
          <a:p>
            <a:r>
              <a:rPr lang="ko-KR" altLang="en-US" sz="1000" dirty="0">
                <a:latin typeface="+mn-ea"/>
                <a:ea typeface="+mn-ea"/>
              </a:rPr>
              <a:t>지하철 한 구간 정도</a:t>
            </a:r>
            <a:r>
              <a:rPr lang="en-US" altLang="ko-KR" sz="1000" dirty="0">
                <a:latin typeface="+mn-ea"/>
                <a:ea typeface="+mn-ea"/>
              </a:rPr>
              <a:t>, </a:t>
            </a:r>
            <a:r>
              <a:rPr lang="ko-KR" altLang="en-US" sz="1000" dirty="0">
                <a:latin typeface="+mn-ea"/>
                <a:ea typeface="+mn-ea"/>
              </a:rPr>
              <a:t>걸어갈 수 있는 동네</a:t>
            </a:r>
          </a:p>
        </p:txBody>
      </p:sp>
      <p:pic>
        <p:nvPicPr>
          <p:cNvPr id="15" name="Picture 64" descr="08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gray">
          <a:xfrm>
            <a:off x="3944726" y="2672461"/>
            <a:ext cx="645203" cy="1944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5" descr="구(blue)"/>
          <p:cNvPicPr>
            <a:picLocks noChangeAspect="1" noChangeArrowheads="1"/>
          </p:cNvPicPr>
          <p:nvPr/>
        </p:nvPicPr>
        <p:blipFill>
          <a:blip r:embed="rId6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2724919" y="2982080"/>
            <a:ext cx="1291831" cy="1208318"/>
          </a:xfrm>
          <a:prstGeom prst="rect">
            <a:avLst/>
          </a:prstGeom>
          <a:noFill/>
        </p:spPr>
      </p:pic>
      <p:pic>
        <p:nvPicPr>
          <p:cNvPr id="21" name="Picture 5" descr="구(blue)"/>
          <p:cNvPicPr>
            <a:picLocks noChangeAspect="1" noChangeArrowheads="1"/>
          </p:cNvPicPr>
          <p:nvPr/>
        </p:nvPicPr>
        <p:blipFill>
          <a:blip r:embed="rId6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826807" y="2982080"/>
            <a:ext cx="1317431" cy="1233064"/>
          </a:xfrm>
          <a:prstGeom prst="rect">
            <a:avLst/>
          </a:prstGeom>
          <a:noFill/>
        </p:spPr>
      </p:pic>
      <p:sp>
        <p:nvSpPr>
          <p:cNvPr id="22" name="Text Box 7"/>
          <p:cNvSpPr txBox="1">
            <a:spLocks noChangeArrowheads="1"/>
          </p:cNvSpPr>
          <p:nvPr/>
        </p:nvSpPr>
        <p:spPr bwMode="auto">
          <a:xfrm>
            <a:off x="2869322" y="3187266"/>
            <a:ext cx="1030280" cy="758221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 wrap="square" lIns="54000" tIns="46800" rIns="54000">
            <a:spAutoFit/>
          </a:bodyPr>
          <a:lstStyle/>
          <a:p>
            <a:pPr algn="ctr" latinLnBrk="0">
              <a:lnSpc>
                <a:spcPct val="90000"/>
              </a:lnSpc>
            </a:pPr>
            <a:r>
              <a:rPr lang="ko-KR" altLang="en-US" sz="16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블록</a:t>
            </a:r>
            <a:r>
              <a:rPr lang="en-US" altLang="ko-KR" sz="16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,</a:t>
            </a:r>
          </a:p>
          <a:p>
            <a:pPr algn="ctr" latinLnBrk="0">
              <a:lnSpc>
                <a:spcPct val="90000"/>
              </a:lnSpc>
            </a:pPr>
            <a:r>
              <a:rPr lang="ko-KR" altLang="en-US" sz="16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행정단위</a:t>
            </a:r>
            <a:r>
              <a:rPr lang="en-US" altLang="ko-KR" sz="16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,</a:t>
            </a:r>
          </a:p>
          <a:p>
            <a:pPr algn="ctr" latinLnBrk="0">
              <a:lnSpc>
                <a:spcPct val="90000"/>
              </a:lnSpc>
            </a:pPr>
            <a:r>
              <a:rPr lang="ko-KR" altLang="en-US" sz="16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일정구역</a:t>
            </a:r>
            <a:endParaRPr lang="en-US" altLang="ko-KR" sz="1600" b="1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3" name="Text Box 10"/>
          <p:cNvSpPr txBox="1">
            <a:spLocks noChangeArrowheads="1"/>
          </p:cNvSpPr>
          <p:nvPr/>
        </p:nvSpPr>
        <p:spPr bwMode="auto">
          <a:xfrm>
            <a:off x="919910" y="3157658"/>
            <a:ext cx="1141298" cy="979820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 wrap="square" lIns="54000" tIns="46800" rIns="54000">
            <a:spAutoFit/>
          </a:bodyPr>
          <a:lstStyle/>
          <a:p>
            <a:pPr algn="ctr" latinLnBrk="0">
              <a:lnSpc>
                <a:spcPct val="90000"/>
              </a:lnSpc>
            </a:pPr>
            <a:r>
              <a:rPr lang="ko-KR" altLang="en-US" sz="16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싸여 </a:t>
            </a:r>
            <a:r>
              <a:rPr lang="ko-KR" altLang="en-US" sz="16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있는</a:t>
            </a:r>
            <a:r>
              <a:rPr lang="en-US" altLang="ko-KR" sz="16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,</a:t>
            </a:r>
          </a:p>
          <a:p>
            <a:pPr algn="ctr" latinLnBrk="0">
              <a:lnSpc>
                <a:spcPct val="90000"/>
              </a:lnSpc>
            </a:pPr>
            <a:r>
              <a:rPr lang="ko-KR" altLang="en-US" sz="16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독</a:t>
            </a:r>
            <a:r>
              <a:rPr lang="ko-KR" altLang="en-US" sz="16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립</a:t>
            </a:r>
            <a:r>
              <a:rPr lang="en-US" altLang="ko-KR" sz="16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</a:t>
            </a:r>
            <a:endParaRPr lang="ko-KR" altLang="en-US" sz="16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 latinLnBrk="0">
              <a:lnSpc>
                <a:spcPct val="90000"/>
              </a:lnSpc>
            </a:pPr>
            <a:r>
              <a:rPr lang="ko-KR" altLang="en-US" sz="16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군락</a:t>
            </a:r>
            <a:r>
              <a:rPr lang="en-US" altLang="ko-KR" sz="16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,</a:t>
            </a:r>
          </a:p>
          <a:p>
            <a:pPr algn="ctr" latinLnBrk="0">
              <a:lnSpc>
                <a:spcPct val="90000"/>
              </a:lnSpc>
            </a:pPr>
            <a:r>
              <a:rPr lang="ko-KR" altLang="en-US" sz="16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중심</a:t>
            </a:r>
            <a:endParaRPr lang="en-US" altLang="ko-KR" sz="1600" b="1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9" name="TextBox 28"/>
          <p:cNvSpPr txBox="1">
            <a:spLocks noChangeArrowheads="1"/>
          </p:cNvSpPr>
          <p:nvPr/>
        </p:nvSpPr>
        <p:spPr bwMode="auto">
          <a:xfrm>
            <a:off x="540778" y="857336"/>
            <a:ext cx="1639873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kumimoji="1" lang="en-US" altLang="ko-KR" sz="1600" b="1" dirty="0" smtClean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 3) </a:t>
            </a:r>
            <a:r>
              <a:rPr kumimoji="1" lang="ko-KR" altLang="en-US" sz="1600" b="1" dirty="0" smtClean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형태적 이미지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2072218" y="3051397"/>
            <a:ext cx="692818" cy="10156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6000" b="0" i="0" u="none" strike="noStrike" kern="0" cap="none" spc="0" normalizeH="0" baseline="0" noProof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000000">
                    <a:lumMod val="65000"/>
                    <a:lumOff val="35000"/>
                  </a:srgb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uLnTx/>
                <a:uFillTx/>
                <a:latin typeface="Arial Black" pitchFamily="34" charset="0"/>
                <a:ea typeface="맑은 고딕" panose="020B0503020000020004" pitchFamily="50" charset="-127"/>
              </a:rPr>
              <a:t>+</a:t>
            </a:r>
            <a:endParaRPr kumimoji="0" lang="ko-KR" altLang="en-US" sz="6000" b="0" i="0" u="none" strike="noStrike" kern="0" cap="none" spc="0" normalizeH="0" baseline="0" noProof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000000">
                  <a:lumMod val="65000"/>
                  <a:lumOff val="35000"/>
                </a:srgbClr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uLnTx/>
              <a:uFillTx/>
              <a:latin typeface="Arial Black" pitchFamily="34" charset="0"/>
              <a:ea typeface="맑은 고딕" panose="020B0503020000020004" pitchFamily="50" charset="-127"/>
            </a:endParaRPr>
          </a:p>
        </p:txBody>
      </p:sp>
      <p:sp>
        <p:nvSpPr>
          <p:cNvPr id="24" name="직사각형 17"/>
          <p:cNvSpPr txBox="1">
            <a:spLocks noChangeArrowheads="1"/>
          </p:cNvSpPr>
          <p:nvPr/>
        </p:nvSpPr>
        <p:spPr bwMode="auto">
          <a:xfrm>
            <a:off x="464343" y="234631"/>
            <a:ext cx="3076163" cy="4541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3969" tIns="41985" rIns="83969" bIns="41985">
            <a:spAutoFit/>
          </a:bodyPr>
          <a:lstStyle>
            <a:lvl1pPr algn="ctr" rtl="0" fontAlgn="base" latinLnBrk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4572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9144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13716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18288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algn="l"/>
            <a:r>
              <a:rPr kumimoji="0" lang="en-US" altLang="ko-KR" sz="2400" b="1" dirty="0" smtClean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1. ‘</a:t>
            </a:r>
            <a:r>
              <a:rPr kumimoji="0" lang="ko-KR" altLang="en-US" sz="2400" b="1" dirty="0" smtClean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마을</a:t>
            </a:r>
            <a:r>
              <a:rPr kumimoji="0" lang="en-US" altLang="ko-KR" sz="2400" b="1" dirty="0" smtClean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’</a:t>
            </a:r>
            <a:r>
              <a:rPr kumimoji="0" lang="ko-KR" altLang="en-US" sz="2400" b="1" dirty="0" smtClean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의 이미지</a:t>
            </a:r>
            <a:endParaRPr kumimoji="0" lang="ko-KR" altLang="en-US" sz="2400" b="1" dirty="0">
              <a:solidFill>
                <a:srgbClr val="0070C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5" name="텍스트 개체 틀 2"/>
          <p:cNvSpPr txBox="1">
            <a:spLocks/>
          </p:cNvSpPr>
          <p:nvPr/>
        </p:nvSpPr>
        <p:spPr>
          <a:xfrm>
            <a:off x="676384" y="1184656"/>
            <a:ext cx="8691454" cy="612850"/>
          </a:xfrm>
          <a:prstGeom prst="rect">
            <a:avLst/>
          </a:prstGeom>
        </p:spPr>
        <p:txBody>
          <a:bodyPr/>
          <a:lstStyle/>
          <a:p>
            <a:pPr marL="180975" marR="0" lvl="0" indent="-180975" algn="l" defTabSz="914400" rtl="0" eaLnBrk="1" fontAlgn="auto" latinLnBrk="0" hangingPunct="1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bg1">
                  <a:lumMod val="65000"/>
                </a:schemeClr>
              </a:buClr>
              <a:buSzTx/>
              <a:buFont typeface="Wingdings" pitchFamily="2" charset="2"/>
              <a:buChar char="l"/>
              <a:tabLst/>
              <a:defRPr/>
            </a:pPr>
            <a:r>
              <a:rPr kumimoji="0" lang="ko-KR" altLang="en-US" sz="1300" dirty="0" smtClean="0">
                <a:latin typeface="Trebuchet MS" pitchFamily="34" charset="0"/>
                <a:ea typeface="맑은 고딕" pitchFamily="50" charset="-127"/>
              </a:rPr>
              <a:t>형태상 마을은 지리적으로 근접하며</a:t>
            </a:r>
            <a:r>
              <a:rPr kumimoji="0" lang="en-US" altLang="ko-KR" sz="1300" dirty="0" smtClean="0">
                <a:latin typeface="Trebuchet MS" pitchFamily="34" charset="0"/>
                <a:ea typeface="맑은 고딕" pitchFamily="50" charset="-127"/>
              </a:rPr>
              <a:t>, </a:t>
            </a:r>
            <a:r>
              <a:rPr kumimoji="0" lang="ko-KR" altLang="en-US" sz="1300" dirty="0" smtClean="0">
                <a:latin typeface="Trebuchet MS" pitchFamily="34" charset="0"/>
                <a:ea typeface="맑은 고딕" pitchFamily="50" charset="-127"/>
              </a:rPr>
              <a:t>군락</a:t>
            </a:r>
            <a:r>
              <a:rPr kumimoji="0" lang="en-US" altLang="ko-KR" sz="1300" dirty="0" smtClean="0">
                <a:latin typeface="Trebuchet MS" pitchFamily="34" charset="0"/>
                <a:ea typeface="맑은 고딕" pitchFamily="50" charset="-127"/>
              </a:rPr>
              <a:t>, </a:t>
            </a:r>
            <a:r>
              <a:rPr kumimoji="0" lang="ko-KR" altLang="en-US" sz="1300" dirty="0" smtClean="0">
                <a:latin typeface="Trebuchet MS" pitchFamily="34" charset="0"/>
                <a:ea typeface="맑은 고딕" pitchFamily="50" charset="-127"/>
              </a:rPr>
              <a:t>블록</a:t>
            </a:r>
            <a:r>
              <a:rPr kumimoji="0" lang="en-US" altLang="ko-KR" sz="1300" dirty="0" smtClean="0">
                <a:latin typeface="Trebuchet MS" pitchFamily="34" charset="0"/>
                <a:ea typeface="맑은 고딕" pitchFamily="50" charset="-127"/>
              </a:rPr>
              <a:t>, </a:t>
            </a:r>
            <a:r>
              <a:rPr kumimoji="0" lang="ko-KR" altLang="en-US" sz="1300" dirty="0" smtClean="0">
                <a:latin typeface="Trebuchet MS" pitchFamily="34" charset="0"/>
                <a:ea typeface="맑은 고딕" pitchFamily="50" charset="-127"/>
              </a:rPr>
              <a:t>행정단위</a:t>
            </a:r>
            <a:r>
              <a:rPr kumimoji="0" lang="en-US" altLang="ko-KR" sz="1300" dirty="0" smtClean="0">
                <a:latin typeface="Trebuchet MS" pitchFamily="34" charset="0"/>
                <a:ea typeface="맑은 고딕" pitchFamily="50" charset="-127"/>
              </a:rPr>
              <a:t>, </a:t>
            </a:r>
            <a:r>
              <a:rPr kumimoji="0" lang="ko-KR" altLang="en-US" sz="1300" dirty="0" smtClean="0">
                <a:latin typeface="Trebuchet MS" pitchFamily="34" charset="0"/>
                <a:ea typeface="맑은 고딕" pitchFamily="50" charset="-127"/>
              </a:rPr>
              <a:t>마을버스의 동선이 이루는 일정한 공간을 의미함</a:t>
            </a:r>
            <a:r>
              <a:rPr kumimoji="0" lang="en-US" altLang="ko-KR" sz="1300" dirty="0" smtClean="0">
                <a:latin typeface="Trebuchet MS" pitchFamily="34" charset="0"/>
                <a:ea typeface="맑은 고딕" pitchFamily="50" charset="-127"/>
              </a:rPr>
              <a:t>. </a:t>
            </a:r>
          </a:p>
          <a:p>
            <a:pPr marL="180975" marR="0" lvl="0" indent="-180975" algn="l" defTabSz="914400" rtl="0" eaLnBrk="1" fontAlgn="auto" latinLnBrk="0" hangingPunct="1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bg1">
                  <a:lumMod val="65000"/>
                </a:schemeClr>
              </a:buClr>
              <a:buSzTx/>
              <a:buFont typeface="Wingdings" pitchFamily="2" charset="2"/>
              <a:buChar char="l"/>
              <a:tabLst/>
              <a:defRPr/>
            </a:pPr>
            <a:r>
              <a:rPr kumimoji="0" lang="ko-KR" altLang="en-US" sz="1300" dirty="0" smtClean="0">
                <a:latin typeface="Trebuchet MS" pitchFamily="34" charset="0"/>
                <a:ea typeface="맑은 고딕" pitchFamily="50" charset="-127"/>
              </a:rPr>
              <a:t>공간적으로 독립되어 중심을 가지고 모여 있는 하나의 군락으로 일정한 구역을 가진 지역범위</a:t>
            </a:r>
            <a:r>
              <a:rPr kumimoji="0" lang="en-US" altLang="ko-KR" sz="1300" dirty="0" smtClean="0">
                <a:latin typeface="Trebuchet MS" pitchFamily="34" charset="0"/>
                <a:ea typeface="맑은 고딕" pitchFamily="50" charset="-127"/>
              </a:rPr>
              <a:t>. </a:t>
            </a:r>
            <a:endParaRPr kumimoji="0" lang="en-US" altLang="ko-KR" sz="13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rebuchet MS" pitchFamily="34" charset="0"/>
              <a:ea typeface="맑은 고딕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59608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486234" y="1949562"/>
            <a:ext cx="8933533" cy="2932981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2912" tIns="46456" rIns="92912" bIns="46456" rtlCol="0" anchor="ctr"/>
          <a:lstStyle/>
          <a:p>
            <a:pPr algn="ctr">
              <a:buFont typeface="Wingdings" pitchFamily="2" charset="2"/>
              <a:buChar char="§"/>
            </a:pPr>
            <a:endParaRPr lang="ko-KR" altLang="en-US" sz="1000" dirty="0" smtClean="0">
              <a:solidFill>
                <a:schemeClr val="tx1"/>
              </a:solidFill>
            </a:endParaRPr>
          </a:p>
        </p:txBody>
      </p:sp>
      <p:pic>
        <p:nvPicPr>
          <p:cNvPr id="8" name="Picture 12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 flipV="1">
            <a:off x="826807" y="2024820"/>
            <a:ext cx="3511289" cy="3464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13"/>
          <p:cNvSpPr>
            <a:spLocks noChangeArrowheads="1"/>
          </p:cNvSpPr>
          <p:nvPr/>
        </p:nvSpPr>
        <p:spPr bwMode="auto">
          <a:xfrm>
            <a:off x="1063945" y="2106153"/>
            <a:ext cx="1888337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ctr">
            <a:spAutoFit/>
          </a:bodyPr>
          <a:lstStyle/>
          <a:p>
            <a:pPr latinLnBrk="1">
              <a:lnSpc>
                <a:spcPct val="100000"/>
              </a:lnSpc>
              <a:buFontTx/>
              <a:buNone/>
            </a:pPr>
            <a:r>
              <a:rPr lang="ko-KR" altLang="en-US" sz="1400" b="1" dirty="0" smtClean="0">
                <a:solidFill>
                  <a:schemeClr val="bg1"/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그럼</a:t>
            </a:r>
            <a:r>
              <a:rPr lang="en-US" altLang="ko-KR" sz="1400" b="1" dirty="0" smtClean="0">
                <a:solidFill>
                  <a:schemeClr val="bg1"/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, </a:t>
            </a:r>
            <a:r>
              <a:rPr lang="ko-KR" altLang="en-US" sz="1400" b="1" dirty="0" smtClean="0">
                <a:solidFill>
                  <a:schemeClr val="bg1"/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지금 현재 마을은</a:t>
            </a:r>
            <a:r>
              <a:rPr lang="en-US" altLang="ko-KR" sz="1400" b="1" dirty="0" smtClean="0">
                <a:solidFill>
                  <a:schemeClr val="bg1"/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?</a:t>
            </a:r>
            <a:endParaRPr lang="ko-KR" altLang="en-US" sz="1400" b="1" dirty="0">
              <a:solidFill>
                <a:schemeClr val="bg1"/>
              </a:solidFill>
              <a:latin typeface="HY강B" panose="02030600000101010101" pitchFamily="18" charset="-127"/>
              <a:ea typeface="HY강B" panose="02030600000101010101" pitchFamily="18" charset="-127"/>
            </a:endParaRPr>
          </a:p>
        </p:txBody>
      </p:sp>
      <p:sp>
        <p:nvSpPr>
          <p:cNvPr id="10" name="직사각형 9"/>
          <p:cNvSpPr/>
          <p:nvPr/>
        </p:nvSpPr>
        <p:spPr>
          <a:xfrm flipH="1">
            <a:off x="486232" y="4953875"/>
            <a:ext cx="9005578" cy="1399143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accent5">
                <a:lumMod val="40000"/>
                <a:lumOff val="6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2912" tIns="46456" rIns="92912" bIns="46456" anchor="ctr"/>
          <a:lstStyle/>
          <a:p>
            <a:pPr algn="ctr">
              <a:defRPr/>
            </a:pPr>
            <a:endParaRPr lang="ko-KR" altLang="en-US" dirty="0"/>
          </a:p>
        </p:txBody>
      </p:sp>
      <p:sp>
        <p:nvSpPr>
          <p:cNvPr id="11" name="AutoShape 51" descr="그림3"/>
          <p:cNvSpPr>
            <a:spLocks noChangeArrowheads="1"/>
          </p:cNvSpPr>
          <p:nvPr/>
        </p:nvSpPr>
        <p:spPr bwMode="auto">
          <a:xfrm>
            <a:off x="601498" y="5304594"/>
            <a:ext cx="1397672" cy="647700"/>
          </a:xfrm>
          <a:prstGeom prst="homePlate">
            <a:avLst>
              <a:gd name="adj" fmla="val 30296"/>
            </a:avLst>
          </a:prstGeom>
          <a:solidFill>
            <a:schemeClr val="tx1"/>
          </a:solidFill>
          <a:ln w="28575" algn="ctr">
            <a:noFill/>
            <a:miter lim="800000"/>
            <a:headEnd/>
            <a:tailEnd/>
          </a:ln>
        </p:spPr>
        <p:txBody>
          <a:bodyPr lIns="18290" tIns="46456" rIns="18290" bIns="46456" anchor="ctr"/>
          <a:lstStyle/>
          <a:p>
            <a:pPr algn="ctr" latinLnBrk="0">
              <a:lnSpc>
                <a:spcPct val="120000"/>
              </a:lnSpc>
              <a:defRPr/>
            </a:pPr>
            <a:r>
              <a:rPr lang="en-US" altLang="ko-KR" dirty="0" smtClean="0">
                <a:solidFill>
                  <a:schemeClr val="bg1"/>
                </a:solidFill>
                <a:latin typeface="Calibri" pitchFamily="34" charset="0"/>
                <a:ea typeface="맑은 고딕" pitchFamily="50" charset="-127"/>
                <a:cs typeface="Calibri" pitchFamily="34" charset="0"/>
              </a:rPr>
              <a:t>Implications</a:t>
            </a:r>
            <a:endParaRPr lang="ko-KR" altLang="en-US" dirty="0">
              <a:solidFill>
                <a:schemeClr val="bg1"/>
              </a:solidFill>
              <a:latin typeface="Calibri" pitchFamily="34" charset="0"/>
              <a:ea typeface="맑은 고딕" pitchFamily="50" charset="-127"/>
              <a:cs typeface="Calibri" pitchFamily="34" charset="0"/>
            </a:endParaRPr>
          </a:p>
        </p:txBody>
      </p:sp>
      <p:sp>
        <p:nvSpPr>
          <p:cNvPr id="12" name="모서리가 둥근 직사각형 11"/>
          <p:cNvSpPr/>
          <p:nvPr/>
        </p:nvSpPr>
        <p:spPr>
          <a:xfrm>
            <a:off x="1999170" y="5097866"/>
            <a:ext cx="7420597" cy="1255151"/>
          </a:xfrm>
          <a:prstGeom prst="roundRect">
            <a:avLst>
              <a:gd name="adj" fmla="val 7622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2912" tIns="46456" rIns="92912" bIns="46456" anchor="ctr"/>
          <a:lstStyle/>
          <a:p>
            <a:pPr marL="91945" indent="-91945">
              <a:lnSpc>
                <a:spcPct val="120000"/>
              </a:lnSpc>
              <a:spcBef>
                <a:spcPts val="508"/>
              </a:spcBef>
              <a:buFont typeface="Arial" charset="0"/>
              <a:buChar char="•"/>
              <a:defRPr/>
            </a:pPr>
            <a:r>
              <a:rPr lang="ko-KR" altLang="en-US" sz="1200" b="1" dirty="0" smtClean="0">
                <a:solidFill>
                  <a:srgbClr val="0D0D0D"/>
                </a:solidFill>
                <a:latin typeface="Arial" charset="0"/>
              </a:rPr>
              <a:t>현실 속 마을의 이미지가 예전의 마을과 별개의 것은 아님</a:t>
            </a:r>
            <a:r>
              <a:rPr lang="en-US" altLang="ko-KR" sz="1200" b="1" dirty="0" smtClean="0">
                <a:solidFill>
                  <a:srgbClr val="0D0D0D"/>
                </a:solidFill>
                <a:latin typeface="Arial" charset="0"/>
              </a:rPr>
              <a:t>. </a:t>
            </a:r>
            <a:r>
              <a:rPr lang="ko-KR" altLang="en-US" sz="1200" b="1" dirty="0" smtClean="0">
                <a:solidFill>
                  <a:srgbClr val="0D0D0D"/>
                </a:solidFill>
                <a:latin typeface="Arial" charset="0"/>
              </a:rPr>
              <a:t>현재 마을은 </a:t>
            </a:r>
            <a:r>
              <a:rPr lang="ko-KR" altLang="en-US" sz="1200" b="1" dirty="0" err="1" smtClean="0">
                <a:solidFill>
                  <a:srgbClr val="0D0D0D"/>
                </a:solidFill>
                <a:latin typeface="Arial" charset="0"/>
              </a:rPr>
              <a:t>상상속에서만</a:t>
            </a:r>
            <a:r>
              <a:rPr lang="ko-KR" altLang="en-US" sz="1200" b="1" dirty="0" smtClean="0">
                <a:solidFill>
                  <a:srgbClr val="0D0D0D"/>
                </a:solidFill>
                <a:latin typeface="Arial" charset="0"/>
              </a:rPr>
              <a:t> 존재하는 것이 아니라 특정한 생활환경과 목적을 매개로 형성되어 감</a:t>
            </a:r>
            <a:r>
              <a:rPr lang="en-US" altLang="ko-KR" sz="1200" b="1" dirty="0" smtClean="0">
                <a:solidFill>
                  <a:srgbClr val="0D0D0D"/>
                </a:solidFill>
                <a:latin typeface="Arial" charset="0"/>
              </a:rPr>
              <a:t>.</a:t>
            </a:r>
          </a:p>
          <a:p>
            <a:pPr marL="91945" indent="-91945">
              <a:lnSpc>
                <a:spcPct val="120000"/>
              </a:lnSpc>
              <a:spcBef>
                <a:spcPts val="508"/>
              </a:spcBef>
              <a:buFont typeface="Arial" charset="0"/>
              <a:buChar char="•"/>
              <a:defRPr/>
            </a:pPr>
            <a:r>
              <a:rPr lang="ko-KR" altLang="en-US" sz="1200" b="1" dirty="0" smtClean="0">
                <a:solidFill>
                  <a:srgbClr val="0D0D0D"/>
                </a:solidFill>
                <a:latin typeface="Arial" charset="0"/>
              </a:rPr>
              <a:t>특정한 생활 환경은 조건으로 작용하며</a:t>
            </a:r>
            <a:r>
              <a:rPr lang="en-US" altLang="ko-KR" sz="1200" b="1" dirty="0" smtClean="0">
                <a:solidFill>
                  <a:srgbClr val="0D0D0D"/>
                </a:solidFill>
                <a:latin typeface="Arial" charset="0"/>
              </a:rPr>
              <a:t>, </a:t>
            </a:r>
            <a:r>
              <a:rPr lang="ko-KR" altLang="en-US" sz="1200" b="1" dirty="0" smtClean="0">
                <a:solidFill>
                  <a:srgbClr val="0D0D0D"/>
                </a:solidFill>
                <a:latin typeface="Arial" charset="0"/>
              </a:rPr>
              <a:t>이를 배경으로 공동의 목적을 매개로 </a:t>
            </a:r>
            <a:r>
              <a:rPr lang="ko-KR" altLang="en-US" sz="1200" b="1" dirty="0" err="1" smtClean="0">
                <a:solidFill>
                  <a:srgbClr val="0D0D0D"/>
                </a:solidFill>
                <a:latin typeface="Arial" charset="0"/>
              </a:rPr>
              <a:t>의사소통망을</a:t>
            </a:r>
            <a:r>
              <a:rPr lang="ko-KR" altLang="en-US" sz="1200" b="1" dirty="0" smtClean="0">
                <a:solidFill>
                  <a:srgbClr val="0D0D0D"/>
                </a:solidFill>
                <a:latin typeface="Arial" charset="0"/>
              </a:rPr>
              <a:t> 형성</a:t>
            </a:r>
            <a:r>
              <a:rPr lang="en-US" altLang="ko-KR" sz="1200" b="1" dirty="0" smtClean="0">
                <a:solidFill>
                  <a:srgbClr val="0D0D0D"/>
                </a:solidFill>
                <a:latin typeface="Arial" charset="0"/>
              </a:rPr>
              <a:t>.</a:t>
            </a:r>
          </a:p>
          <a:p>
            <a:pPr marL="91945" indent="-91945">
              <a:lnSpc>
                <a:spcPct val="120000"/>
              </a:lnSpc>
              <a:spcBef>
                <a:spcPts val="508"/>
              </a:spcBef>
              <a:buFont typeface="Arial" charset="0"/>
              <a:buChar char="•"/>
              <a:defRPr/>
            </a:pPr>
            <a:r>
              <a:rPr lang="ko-KR" altLang="en-US" sz="1200" b="1" dirty="0" smtClean="0">
                <a:solidFill>
                  <a:srgbClr val="0D0D0D"/>
                </a:solidFill>
                <a:latin typeface="Arial" charset="0"/>
              </a:rPr>
              <a:t>마을공통체 사업은 다양한 목적을 위한 의사소통의 장을 제공</a:t>
            </a:r>
            <a:r>
              <a:rPr lang="en-US" altLang="ko-KR" sz="1200" b="1" dirty="0" smtClean="0">
                <a:solidFill>
                  <a:srgbClr val="0D0D0D"/>
                </a:solidFill>
                <a:latin typeface="Arial" charset="0"/>
              </a:rPr>
              <a:t>.</a:t>
            </a:r>
          </a:p>
        </p:txBody>
      </p:sp>
      <p:pic>
        <p:nvPicPr>
          <p:cNvPr id="13" name="Picture 36" descr="YahooMessenger cop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787299">
            <a:off x="1644711" y="4979080"/>
            <a:ext cx="290652" cy="595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모서리가 둥근 직사각형 13"/>
          <p:cNvSpPr/>
          <p:nvPr/>
        </p:nvSpPr>
        <p:spPr>
          <a:xfrm>
            <a:off x="4733476" y="1866512"/>
            <a:ext cx="4634362" cy="3111824"/>
          </a:xfrm>
          <a:prstGeom prst="roundRect">
            <a:avLst>
              <a:gd name="adj" fmla="val 0"/>
            </a:avLst>
          </a:prstGeom>
          <a:noFill/>
          <a:ln w="19050" cap="flat" cmpd="sng" algn="ctr">
            <a:noFill/>
            <a:prstDash val="solid"/>
          </a:ln>
          <a:effectLst/>
        </p:spPr>
        <p:txBody>
          <a:bodyPr lIns="92912" tIns="46456" rIns="92912" bIns="46456" rtlCol="0" anchor="ctr"/>
          <a:lstStyle/>
          <a:p>
            <a:pPr marL="171450" indent="-171450">
              <a:buFont typeface="Wingdings" panose="05000000000000000000" pitchFamily="2" charset="2"/>
              <a:buChar char="l"/>
            </a:pPr>
            <a:r>
              <a:rPr lang="ko-KR" altLang="en-US" sz="1000" b="1" i="1" dirty="0" smtClean="0">
                <a:latin typeface="+mn-ea"/>
                <a:ea typeface="+mn-ea"/>
              </a:rPr>
              <a:t>토박이</a:t>
            </a:r>
            <a:r>
              <a:rPr lang="en-US" altLang="ko-KR" sz="1000" b="1" i="1" dirty="0" smtClean="0">
                <a:latin typeface="+mn-ea"/>
                <a:ea typeface="+mn-ea"/>
              </a:rPr>
              <a:t>, </a:t>
            </a:r>
            <a:r>
              <a:rPr lang="ko-KR" altLang="en-US" sz="1000" b="1" i="1" dirty="0" smtClean="0">
                <a:latin typeface="+mn-ea"/>
                <a:ea typeface="+mn-ea"/>
              </a:rPr>
              <a:t>공동체</a:t>
            </a:r>
            <a:endParaRPr lang="en-US" altLang="ko-KR" sz="1000" b="1" i="1" dirty="0" smtClean="0">
              <a:latin typeface="+mn-ea"/>
              <a:ea typeface="+mn-ea"/>
            </a:endParaRPr>
          </a:p>
          <a:p>
            <a:r>
              <a:rPr lang="ko-KR" altLang="en-US" sz="1000" dirty="0" smtClean="0">
                <a:latin typeface="+mn-ea"/>
                <a:ea typeface="+mn-ea"/>
              </a:rPr>
              <a:t>공동체를 이루고 있는 그룹</a:t>
            </a:r>
          </a:p>
          <a:p>
            <a:r>
              <a:rPr lang="ko-KR" altLang="en-US" sz="1000" dirty="0" smtClean="0">
                <a:latin typeface="+mn-ea"/>
                <a:ea typeface="+mn-ea"/>
              </a:rPr>
              <a:t>예전에 </a:t>
            </a:r>
            <a:r>
              <a:rPr lang="ko-KR" altLang="en-US" sz="1000" dirty="0">
                <a:latin typeface="+mn-ea"/>
                <a:ea typeface="+mn-ea"/>
              </a:rPr>
              <a:t>토박이들이 살고 있는 주택가를 다 마을이라고 하고</a:t>
            </a:r>
            <a:r>
              <a:rPr lang="en-US" altLang="ko-KR" sz="1000" dirty="0" smtClean="0">
                <a:latin typeface="+mn-ea"/>
                <a:ea typeface="+mn-ea"/>
              </a:rPr>
              <a:t>...</a:t>
            </a:r>
          </a:p>
          <a:p>
            <a:r>
              <a:rPr lang="ko-KR" altLang="en-US" sz="1000" dirty="0" smtClean="0">
                <a:latin typeface="+mn-ea"/>
                <a:ea typeface="+mn-ea"/>
              </a:rPr>
              <a:t>사실 마을 공동체 하면 내가 마을에 살고 있나</a:t>
            </a:r>
            <a:r>
              <a:rPr lang="en-US" altLang="ko-KR" sz="1000" dirty="0" smtClean="0">
                <a:latin typeface="+mn-ea"/>
                <a:ea typeface="+mn-ea"/>
              </a:rPr>
              <a:t>? </a:t>
            </a:r>
            <a:r>
              <a:rPr lang="ko-KR" altLang="en-US" sz="1000" dirty="0" smtClean="0">
                <a:latin typeface="+mn-ea"/>
                <a:ea typeface="+mn-ea"/>
              </a:rPr>
              <a:t>하고 딴 얘기 같은 느낌이</a:t>
            </a:r>
            <a:r>
              <a:rPr lang="en-US" altLang="ko-KR" sz="1000" dirty="0" smtClean="0">
                <a:latin typeface="+mn-ea"/>
                <a:ea typeface="+mn-ea"/>
              </a:rPr>
              <a:t>…. </a:t>
            </a:r>
            <a:endParaRPr lang="ko-KR" altLang="en-US" sz="1000" dirty="0" smtClean="0">
              <a:latin typeface="+mn-ea"/>
              <a:ea typeface="+mn-ea"/>
            </a:endParaRPr>
          </a:p>
          <a:p>
            <a:pPr marL="171450" indent="-171450">
              <a:buFont typeface="Wingdings" panose="05000000000000000000" pitchFamily="2" charset="2"/>
              <a:buChar char="l"/>
            </a:pPr>
            <a:r>
              <a:rPr lang="ko-KR" altLang="en-US" sz="1000" b="1" i="1" dirty="0" smtClean="0">
                <a:latin typeface="+mn-ea"/>
                <a:ea typeface="+mn-ea"/>
              </a:rPr>
              <a:t>공동체 사업</a:t>
            </a:r>
            <a:endParaRPr lang="en-US" altLang="ko-KR" sz="1000" b="1" i="1" dirty="0" smtClean="0">
              <a:latin typeface="+mn-ea"/>
              <a:ea typeface="+mn-ea"/>
            </a:endParaRPr>
          </a:p>
          <a:p>
            <a:r>
              <a:rPr lang="ko-KR" altLang="en-US" sz="1000" dirty="0">
                <a:latin typeface="+mn-ea"/>
                <a:ea typeface="+mn-ea"/>
              </a:rPr>
              <a:t>공동체 사업들을 많이 </a:t>
            </a:r>
            <a:r>
              <a:rPr lang="ko-KR" altLang="en-US" sz="1000" dirty="0" smtClean="0">
                <a:latin typeface="+mn-ea"/>
                <a:ea typeface="+mn-ea"/>
              </a:rPr>
              <a:t>하더라고요</a:t>
            </a:r>
            <a:r>
              <a:rPr lang="en-US" altLang="ko-KR" sz="1000" dirty="0" smtClean="0">
                <a:latin typeface="+mn-ea"/>
                <a:ea typeface="+mn-ea"/>
              </a:rPr>
              <a:t>. </a:t>
            </a:r>
            <a:endParaRPr lang="ko-KR" altLang="en-US" sz="1000" dirty="0">
              <a:latin typeface="+mn-ea"/>
              <a:ea typeface="+mn-ea"/>
            </a:endParaRPr>
          </a:p>
          <a:p>
            <a:r>
              <a:rPr lang="ko-KR" altLang="en-US" sz="1000" dirty="0">
                <a:latin typeface="+mn-ea"/>
                <a:ea typeface="+mn-ea"/>
              </a:rPr>
              <a:t>지금은 아파트에 많이 사는데 아파트는 그 아파트 주민 위주로 활동을 많이 하니까 </a:t>
            </a:r>
            <a:r>
              <a:rPr lang="ko-KR" altLang="en-US" sz="1000" dirty="0" smtClean="0">
                <a:latin typeface="+mn-ea"/>
                <a:ea typeface="+mn-ea"/>
              </a:rPr>
              <a:t>마을로 </a:t>
            </a:r>
            <a:r>
              <a:rPr lang="ko-KR" altLang="en-US" sz="1000" dirty="0">
                <a:latin typeface="+mn-ea"/>
                <a:ea typeface="+mn-ea"/>
              </a:rPr>
              <a:t>형성이 </a:t>
            </a:r>
            <a:r>
              <a:rPr lang="ko-KR" altLang="en-US" sz="1000" dirty="0" smtClean="0">
                <a:latin typeface="+mn-ea"/>
                <a:ea typeface="+mn-ea"/>
              </a:rPr>
              <a:t>되는 것 </a:t>
            </a:r>
            <a:r>
              <a:rPr lang="ko-KR" altLang="en-US" sz="1000" dirty="0">
                <a:latin typeface="+mn-ea"/>
                <a:ea typeface="+mn-ea"/>
              </a:rPr>
              <a:t>같아요</a:t>
            </a:r>
          </a:p>
          <a:p>
            <a:pPr marL="180663" indent="-180663" latinLnBrk="0">
              <a:spcBef>
                <a:spcPts val="305"/>
              </a:spcBef>
              <a:buClr>
                <a:schemeClr val="tx2"/>
              </a:buClr>
              <a:buSzPct val="90000"/>
              <a:buFont typeface="Wingdings" pitchFamily="2" charset="2"/>
              <a:buChar char="l"/>
              <a:defRPr/>
            </a:pPr>
            <a:r>
              <a:rPr lang="ko-KR" altLang="en-US" sz="1000" b="1" i="1" kern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</a:rPr>
              <a:t>생활환경</a:t>
            </a:r>
            <a:r>
              <a:rPr lang="en-US" altLang="ko-KR" sz="1000" b="1" i="1" kern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</a:rPr>
              <a:t>… </a:t>
            </a:r>
            <a:r>
              <a:rPr lang="ko-KR" altLang="en-US" sz="1000" b="1" i="1" kern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</a:rPr>
              <a:t>관심</a:t>
            </a:r>
            <a:endParaRPr lang="en-US" altLang="ko-KR" sz="1000" b="1" i="1" kern="0" dirty="0" smtClean="0"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+mn-ea"/>
            </a:endParaRPr>
          </a:p>
          <a:p>
            <a:r>
              <a:rPr lang="ko-KR" altLang="en-US" sz="1000" dirty="0">
                <a:latin typeface="+mn-ea"/>
                <a:ea typeface="+mn-ea"/>
              </a:rPr>
              <a:t>약간 비슷한 생활환경이랄까</a:t>
            </a:r>
            <a:r>
              <a:rPr lang="en-US" altLang="ko-KR" sz="1000" dirty="0">
                <a:latin typeface="+mn-ea"/>
                <a:ea typeface="+mn-ea"/>
              </a:rPr>
              <a:t>? </a:t>
            </a:r>
            <a:r>
              <a:rPr lang="ko-KR" altLang="en-US" sz="1000" dirty="0">
                <a:latin typeface="+mn-ea"/>
                <a:ea typeface="+mn-ea"/>
              </a:rPr>
              <a:t>구역적으로 나뉜 느낌이 들긴 해요</a:t>
            </a:r>
            <a:r>
              <a:rPr lang="en-US" altLang="ko-KR" sz="1000" dirty="0">
                <a:latin typeface="+mn-ea"/>
                <a:ea typeface="+mn-ea"/>
              </a:rPr>
              <a:t>. </a:t>
            </a:r>
            <a:r>
              <a:rPr lang="ko-KR" altLang="en-US" sz="1000" dirty="0">
                <a:latin typeface="+mn-ea"/>
                <a:ea typeface="+mn-ea"/>
              </a:rPr>
              <a:t>행정적인 구획이 아니라</a:t>
            </a:r>
            <a:r>
              <a:rPr lang="en-US" altLang="ko-KR" sz="1000" dirty="0">
                <a:latin typeface="+mn-ea"/>
                <a:ea typeface="+mn-ea"/>
              </a:rPr>
              <a:t>...</a:t>
            </a:r>
            <a:endParaRPr lang="ko-KR" altLang="en-US" sz="1000" dirty="0">
              <a:latin typeface="+mn-ea"/>
              <a:ea typeface="+mn-ea"/>
            </a:endParaRPr>
          </a:p>
          <a:p>
            <a:r>
              <a:rPr lang="ko-KR" altLang="en-US" sz="1000" dirty="0">
                <a:latin typeface="+mn-ea"/>
                <a:ea typeface="+mn-ea"/>
              </a:rPr>
              <a:t>친분관계가 있거나 말이 </a:t>
            </a:r>
            <a:r>
              <a:rPr lang="ko-KR" altLang="en-US" sz="1000" dirty="0" smtClean="0">
                <a:latin typeface="+mn-ea"/>
                <a:ea typeface="+mn-ea"/>
              </a:rPr>
              <a:t>통하는</a:t>
            </a:r>
            <a:r>
              <a:rPr lang="en-US" altLang="ko-KR" sz="1000" dirty="0" smtClean="0">
                <a:latin typeface="+mn-ea"/>
                <a:ea typeface="+mn-ea"/>
              </a:rPr>
              <a:t>…</a:t>
            </a:r>
            <a:endParaRPr lang="ko-KR" altLang="en-US" sz="1000" dirty="0">
              <a:latin typeface="+mn-ea"/>
              <a:ea typeface="+mn-ea"/>
            </a:endParaRPr>
          </a:p>
          <a:p>
            <a:r>
              <a:rPr lang="ko-KR" altLang="en-US" sz="1000" dirty="0">
                <a:latin typeface="+mn-ea"/>
                <a:ea typeface="+mn-ea"/>
              </a:rPr>
              <a:t>많은 사람들이 이주를 많이 </a:t>
            </a:r>
            <a:r>
              <a:rPr lang="ko-KR" altLang="en-US" sz="1000" dirty="0" err="1">
                <a:latin typeface="+mn-ea"/>
                <a:ea typeface="+mn-ea"/>
              </a:rPr>
              <a:t>안해요</a:t>
            </a:r>
            <a:r>
              <a:rPr lang="en-US" altLang="ko-KR" sz="1000" dirty="0">
                <a:latin typeface="+mn-ea"/>
                <a:ea typeface="+mn-ea"/>
              </a:rPr>
              <a:t>, </a:t>
            </a:r>
            <a:r>
              <a:rPr lang="ko-KR" altLang="en-US" sz="1000" dirty="0">
                <a:latin typeface="+mn-ea"/>
                <a:ea typeface="+mn-ea"/>
              </a:rPr>
              <a:t>그러니까 관계했던 사람들이 끝까지 </a:t>
            </a:r>
            <a:r>
              <a:rPr lang="ko-KR" altLang="en-US" sz="1000" dirty="0" smtClean="0">
                <a:latin typeface="+mn-ea"/>
                <a:ea typeface="+mn-ea"/>
              </a:rPr>
              <a:t>남아있어서</a:t>
            </a:r>
            <a:r>
              <a:rPr lang="en-US" altLang="ko-KR" sz="1000" dirty="0" smtClean="0">
                <a:latin typeface="+mn-ea"/>
                <a:ea typeface="+mn-ea"/>
              </a:rPr>
              <a:t>…</a:t>
            </a:r>
            <a:r>
              <a:rPr lang="ko-KR" altLang="en-US" sz="1000" dirty="0" smtClean="0">
                <a:latin typeface="+mn-ea"/>
                <a:ea typeface="+mn-ea"/>
              </a:rPr>
              <a:t> </a:t>
            </a:r>
            <a:endParaRPr lang="ko-KR" altLang="en-US" sz="1000" dirty="0">
              <a:latin typeface="+mn-ea"/>
              <a:ea typeface="+mn-ea"/>
            </a:endParaRPr>
          </a:p>
          <a:p>
            <a:r>
              <a:rPr lang="ko-KR" altLang="en-US" sz="1000" dirty="0" smtClean="0">
                <a:latin typeface="+mn-ea"/>
                <a:ea typeface="+mn-ea"/>
              </a:rPr>
              <a:t>아이들 </a:t>
            </a:r>
            <a:r>
              <a:rPr lang="ko-KR" altLang="en-US" sz="1000" dirty="0">
                <a:latin typeface="+mn-ea"/>
                <a:ea typeface="+mn-ea"/>
              </a:rPr>
              <a:t>키우다 보니까 많은 사람들이 저희 애가 나가서 놀거나 다치거나 하면 연락이 </a:t>
            </a:r>
            <a:r>
              <a:rPr lang="ko-KR" altLang="en-US" sz="1000" dirty="0" smtClean="0">
                <a:latin typeface="+mn-ea"/>
                <a:ea typeface="+mn-ea"/>
              </a:rPr>
              <a:t>와요</a:t>
            </a:r>
            <a:r>
              <a:rPr lang="en-US" altLang="ko-KR" sz="1000" dirty="0" smtClean="0">
                <a:latin typeface="+mn-ea"/>
                <a:ea typeface="+mn-ea"/>
              </a:rPr>
              <a:t>.</a:t>
            </a:r>
            <a:endParaRPr lang="ko-KR" altLang="en-US" sz="1000" dirty="0">
              <a:latin typeface="+mn-ea"/>
              <a:ea typeface="+mn-ea"/>
            </a:endParaRPr>
          </a:p>
          <a:p>
            <a:r>
              <a:rPr lang="ko-KR" altLang="en-US" sz="1000" dirty="0">
                <a:latin typeface="+mn-ea"/>
                <a:ea typeface="+mn-ea"/>
              </a:rPr>
              <a:t>애들이 같이 커나가는걸 보고 이웃이 있으니까 마을이라는 느낌이 더 많이 </a:t>
            </a:r>
            <a:r>
              <a:rPr lang="ko-KR" altLang="en-US" sz="1000" dirty="0" smtClean="0">
                <a:latin typeface="+mn-ea"/>
                <a:ea typeface="+mn-ea"/>
              </a:rPr>
              <a:t>들고</a:t>
            </a:r>
            <a:r>
              <a:rPr lang="en-US" altLang="ko-KR" sz="1000" dirty="0" smtClean="0">
                <a:latin typeface="+mn-ea"/>
                <a:ea typeface="+mn-ea"/>
              </a:rPr>
              <a:t>…</a:t>
            </a:r>
            <a:endParaRPr lang="ko-KR" altLang="en-US" sz="1000" dirty="0">
              <a:latin typeface="+mn-ea"/>
              <a:ea typeface="+mn-ea"/>
            </a:endParaRPr>
          </a:p>
        </p:txBody>
      </p:sp>
      <p:pic>
        <p:nvPicPr>
          <p:cNvPr id="15" name="Picture 64" descr="08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gray">
          <a:xfrm>
            <a:off x="3944726" y="2564885"/>
            <a:ext cx="645203" cy="1944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5" descr="구(blue)"/>
          <p:cNvPicPr>
            <a:picLocks noChangeAspect="1" noChangeArrowheads="1"/>
          </p:cNvPicPr>
          <p:nvPr/>
        </p:nvPicPr>
        <p:blipFill>
          <a:blip r:embed="rId6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2724919" y="2874500"/>
            <a:ext cx="1291831" cy="1208318"/>
          </a:xfrm>
          <a:prstGeom prst="rect">
            <a:avLst/>
          </a:prstGeom>
          <a:noFill/>
        </p:spPr>
      </p:pic>
      <p:pic>
        <p:nvPicPr>
          <p:cNvPr id="21" name="Picture 5" descr="구(blue)"/>
          <p:cNvPicPr>
            <a:picLocks noChangeAspect="1" noChangeArrowheads="1"/>
          </p:cNvPicPr>
          <p:nvPr/>
        </p:nvPicPr>
        <p:blipFill>
          <a:blip r:embed="rId6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826807" y="2874500"/>
            <a:ext cx="1317431" cy="1233064"/>
          </a:xfrm>
          <a:prstGeom prst="rect">
            <a:avLst/>
          </a:prstGeom>
          <a:noFill/>
        </p:spPr>
      </p:pic>
      <p:sp>
        <p:nvSpPr>
          <p:cNvPr id="22" name="Text Box 7"/>
          <p:cNvSpPr txBox="1">
            <a:spLocks noChangeArrowheads="1"/>
          </p:cNvSpPr>
          <p:nvPr/>
        </p:nvSpPr>
        <p:spPr bwMode="auto">
          <a:xfrm>
            <a:off x="2842431" y="3014219"/>
            <a:ext cx="1030280" cy="1062920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 wrap="square" lIns="54000" tIns="46800" rIns="54000">
            <a:spAutoFit/>
          </a:bodyPr>
          <a:lstStyle/>
          <a:p>
            <a:pPr algn="ctr" latinLnBrk="0">
              <a:lnSpc>
                <a:spcPct val="90000"/>
              </a:lnSpc>
            </a:pPr>
            <a:r>
              <a:rPr lang="ko-KR" altLang="en-US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공동체사업</a:t>
            </a:r>
            <a:r>
              <a:rPr lang="en-US" altLang="ko-KR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,</a:t>
            </a:r>
          </a:p>
          <a:p>
            <a:pPr algn="ctr" latinLnBrk="0">
              <a:lnSpc>
                <a:spcPct val="90000"/>
              </a:lnSpc>
            </a:pPr>
            <a:r>
              <a:rPr lang="ko-KR" altLang="en-US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주거형태</a:t>
            </a:r>
            <a:endParaRPr lang="en-US" altLang="ko-KR" sz="1400" b="1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 latinLnBrk="0">
              <a:lnSpc>
                <a:spcPct val="90000"/>
              </a:lnSpc>
            </a:pPr>
            <a:r>
              <a:rPr lang="en-US" altLang="ko-KR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비슷한 생활환경</a:t>
            </a:r>
            <a:r>
              <a:rPr lang="en-US" altLang="ko-KR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),</a:t>
            </a:r>
          </a:p>
          <a:p>
            <a:pPr algn="ctr" latinLnBrk="0">
              <a:lnSpc>
                <a:spcPct val="90000"/>
              </a:lnSpc>
            </a:pPr>
            <a:r>
              <a:rPr lang="ko-KR" altLang="en-US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특정목적</a:t>
            </a:r>
            <a:endParaRPr lang="en-US" altLang="ko-KR" sz="1400" b="1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3" name="Text Box 10"/>
          <p:cNvSpPr txBox="1">
            <a:spLocks noChangeArrowheads="1"/>
          </p:cNvSpPr>
          <p:nvPr/>
        </p:nvSpPr>
        <p:spPr bwMode="auto">
          <a:xfrm>
            <a:off x="919910" y="3265238"/>
            <a:ext cx="1141298" cy="536622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 wrap="square" lIns="54000" tIns="46800" rIns="54000">
            <a:spAutoFit/>
          </a:bodyPr>
          <a:lstStyle/>
          <a:p>
            <a:pPr algn="ctr" latinLnBrk="0">
              <a:lnSpc>
                <a:spcPct val="90000"/>
              </a:lnSpc>
            </a:pPr>
            <a:r>
              <a:rPr lang="ko-KR" altLang="en-US" sz="16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공동체집단</a:t>
            </a:r>
            <a:r>
              <a:rPr lang="en-US" altLang="ko-KR" sz="16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</a:p>
          <a:p>
            <a:pPr algn="ctr" latinLnBrk="0">
              <a:lnSpc>
                <a:spcPct val="90000"/>
              </a:lnSpc>
            </a:pPr>
            <a:r>
              <a:rPr lang="ko-KR" altLang="en-US" sz="16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토박이</a:t>
            </a:r>
            <a:endParaRPr lang="ko-KR" altLang="en-US" sz="16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9" name="TextBox 28"/>
          <p:cNvSpPr txBox="1">
            <a:spLocks noChangeArrowheads="1"/>
          </p:cNvSpPr>
          <p:nvPr/>
        </p:nvSpPr>
        <p:spPr bwMode="auto">
          <a:xfrm>
            <a:off x="540778" y="874588"/>
            <a:ext cx="1639873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kumimoji="1" lang="en-US" altLang="ko-KR" sz="1600" b="1" dirty="0" smtClean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 4) </a:t>
            </a:r>
            <a:r>
              <a:rPr kumimoji="1" lang="ko-KR" altLang="en-US" sz="1600" b="1" dirty="0" smtClean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내용적 이미지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2072218" y="2943817"/>
            <a:ext cx="692818" cy="10156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6000" b="0" i="0" u="none" strike="noStrike" kern="0" cap="none" spc="0" normalizeH="0" baseline="0" noProof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000000">
                    <a:lumMod val="65000"/>
                    <a:lumOff val="35000"/>
                  </a:srgb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uLnTx/>
                <a:uFillTx/>
                <a:latin typeface="Arial Black" pitchFamily="34" charset="0"/>
                <a:ea typeface="맑은 고딕" panose="020B0503020000020004" pitchFamily="50" charset="-127"/>
              </a:rPr>
              <a:t>+</a:t>
            </a:r>
            <a:endParaRPr kumimoji="0" lang="ko-KR" altLang="en-US" sz="6000" b="0" i="0" u="none" strike="noStrike" kern="0" cap="none" spc="0" normalizeH="0" baseline="0" noProof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000000">
                  <a:lumMod val="65000"/>
                  <a:lumOff val="35000"/>
                </a:srgbClr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uLnTx/>
              <a:uFillTx/>
              <a:latin typeface="Arial Black" pitchFamily="34" charset="0"/>
              <a:ea typeface="맑은 고딕" panose="020B0503020000020004" pitchFamily="50" charset="-127"/>
            </a:endParaRPr>
          </a:p>
        </p:txBody>
      </p:sp>
      <p:sp>
        <p:nvSpPr>
          <p:cNvPr id="24" name="직사각형 17"/>
          <p:cNvSpPr txBox="1">
            <a:spLocks noChangeArrowheads="1"/>
          </p:cNvSpPr>
          <p:nvPr/>
        </p:nvSpPr>
        <p:spPr bwMode="auto">
          <a:xfrm>
            <a:off x="464343" y="234631"/>
            <a:ext cx="3076163" cy="4541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3969" tIns="41985" rIns="83969" bIns="41985">
            <a:spAutoFit/>
          </a:bodyPr>
          <a:lstStyle>
            <a:lvl1pPr algn="ctr" rtl="0" fontAlgn="base" latinLnBrk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4572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9144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13716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18288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algn="l"/>
            <a:r>
              <a:rPr kumimoji="0" lang="en-US" altLang="ko-KR" sz="2400" b="1" dirty="0" smtClean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1. ‘</a:t>
            </a:r>
            <a:r>
              <a:rPr kumimoji="0" lang="ko-KR" altLang="en-US" sz="2400" b="1" dirty="0" smtClean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마을</a:t>
            </a:r>
            <a:r>
              <a:rPr kumimoji="0" lang="en-US" altLang="ko-KR" sz="2400" b="1" dirty="0" smtClean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’</a:t>
            </a:r>
            <a:r>
              <a:rPr kumimoji="0" lang="ko-KR" altLang="en-US" sz="2400" b="1" dirty="0" smtClean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의 이미지</a:t>
            </a:r>
            <a:endParaRPr kumimoji="0" lang="ko-KR" altLang="en-US" sz="2400" b="1" dirty="0">
              <a:solidFill>
                <a:srgbClr val="0070C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5" name="텍스트 개체 틀 2"/>
          <p:cNvSpPr txBox="1">
            <a:spLocks/>
          </p:cNvSpPr>
          <p:nvPr/>
        </p:nvSpPr>
        <p:spPr>
          <a:xfrm>
            <a:off x="676384" y="1210532"/>
            <a:ext cx="8691454" cy="612850"/>
          </a:xfrm>
          <a:prstGeom prst="rect">
            <a:avLst/>
          </a:prstGeom>
        </p:spPr>
        <p:txBody>
          <a:bodyPr/>
          <a:lstStyle/>
          <a:p>
            <a:pPr marL="180975" marR="0" lvl="0" indent="-180975" algn="l" defTabSz="914400" rtl="0" eaLnBrk="1" fontAlgn="auto" latinLnBrk="0" hangingPunct="1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bg1">
                  <a:lumMod val="65000"/>
                </a:schemeClr>
              </a:buClr>
              <a:buSzTx/>
              <a:buFont typeface="Wingdings" pitchFamily="2" charset="2"/>
              <a:buChar char="l"/>
              <a:tabLst/>
              <a:defRPr/>
            </a:pPr>
            <a:r>
              <a:rPr kumimoji="0" lang="en-US" altLang="ko-KR" sz="1300" dirty="0" smtClean="0">
                <a:latin typeface="Trebuchet MS" pitchFamily="34" charset="0"/>
                <a:ea typeface="맑은 고딕" pitchFamily="50" charset="-127"/>
              </a:rPr>
              <a:t>‘</a:t>
            </a:r>
            <a:r>
              <a:rPr kumimoji="0" lang="ko-KR" altLang="en-US" sz="1300" dirty="0" smtClean="0">
                <a:latin typeface="Trebuchet MS" pitchFamily="34" charset="0"/>
                <a:ea typeface="맑은 고딕" pitchFamily="50" charset="-127"/>
              </a:rPr>
              <a:t>마을</a:t>
            </a:r>
            <a:r>
              <a:rPr kumimoji="0" lang="en-US" altLang="ko-KR" sz="1300" dirty="0" smtClean="0">
                <a:latin typeface="Trebuchet MS" pitchFamily="34" charset="0"/>
                <a:ea typeface="맑은 고딕" pitchFamily="50" charset="-127"/>
              </a:rPr>
              <a:t>’</a:t>
            </a:r>
            <a:r>
              <a:rPr kumimoji="0" lang="ko-KR" altLang="en-US" sz="1300" dirty="0" smtClean="0">
                <a:latin typeface="Trebuchet MS" pitchFamily="34" charset="0"/>
                <a:ea typeface="맑은 고딕" pitchFamily="50" charset="-127"/>
              </a:rPr>
              <a:t>은 과거에 특정한 생활환경을 공유한 공동체에서 지금은</a:t>
            </a:r>
            <a:r>
              <a:rPr kumimoji="0" lang="en-US" altLang="ko-KR" sz="1300" dirty="0" smtClean="0">
                <a:latin typeface="Trebuchet MS" pitchFamily="34" charset="0"/>
                <a:ea typeface="맑은 고딕" pitchFamily="50" charset="-127"/>
              </a:rPr>
              <a:t>…</a:t>
            </a:r>
            <a:r>
              <a:rPr kumimoji="0" lang="ko-KR" altLang="en-US" sz="1300" dirty="0" smtClean="0">
                <a:latin typeface="Trebuchet MS" pitchFamily="34" charset="0"/>
                <a:ea typeface="맑은 고딕" pitchFamily="50" charset="-127"/>
              </a:rPr>
              <a:t> </a:t>
            </a:r>
            <a:r>
              <a:rPr kumimoji="0" lang="en-US" altLang="ko-KR" sz="1300" dirty="0" smtClean="0">
                <a:latin typeface="Trebuchet MS" pitchFamily="34" charset="0"/>
                <a:ea typeface="맑은 고딕" pitchFamily="50" charset="-127"/>
                <a:sym typeface="Wingdings" panose="05000000000000000000" pitchFamily="2" charset="2"/>
              </a:rPr>
              <a:t> </a:t>
            </a:r>
            <a:r>
              <a:rPr kumimoji="0" lang="ko-KR" altLang="en-US" sz="1300" dirty="0" smtClean="0">
                <a:latin typeface="Trebuchet MS" pitchFamily="34" charset="0"/>
                <a:ea typeface="맑은 고딕" pitchFamily="50" charset="-127"/>
                <a:sym typeface="Wingdings" panose="05000000000000000000" pitchFamily="2" charset="2"/>
              </a:rPr>
              <a:t>마을공동</a:t>
            </a:r>
            <a:r>
              <a:rPr kumimoji="0" lang="ko-KR" altLang="en-US" sz="1300" dirty="0">
                <a:latin typeface="Trebuchet MS" pitchFamily="34" charset="0"/>
                <a:ea typeface="맑은 고딕" pitchFamily="50" charset="-127"/>
                <a:sym typeface="Wingdings" panose="05000000000000000000" pitchFamily="2" charset="2"/>
              </a:rPr>
              <a:t>체 </a:t>
            </a:r>
            <a:r>
              <a:rPr kumimoji="0" lang="ko-KR" altLang="en-US" sz="1300" dirty="0" smtClean="0">
                <a:solidFill>
                  <a:srgbClr val="C0504D"/>
                </a:solidFill>
                <a:latin typeface="Trebuchet MS" pitchFamily="34" charset="0"/>
                <a:ea typeface="맑은 고딕" pitchFamily="50" charset="-127"/>
                <a:sym typeface="Wingdings" panose="05000000000000000000" pitchFamily="2" charset="2"/>
              </a:rPr>
              <a:t>사업</a:t>
            </a:r>
            <a:r>
              <a:rPr kumimoji="0" lang="ko-KR" altLang="en-US" sz="1300" dirty="0" smtClean="0">
                <a:latin typeface="Trebuchet MS" pitchFamily="34" charset="0"/>
                <a:ea typeface="맑은 고딕" pitchFamily="50" charset="-127"/>
                <a:sym typeface="Wingdings" panose="05000000000000000000" pitchFamily="2" charset="2"/>
              </a:rPr>
              <a:t>을 </a:t>
            </a:r>
            <a:r>
              <a:rPr kumimoji="0" lang="ko-KR" altLang="en-US" sz="1300" dirty="0" err="1" smtClean="0">
                <a:latin typeface="Trebuchet MS" pitchFamily="34" charset="0"/>
                <a:ea typeface="맑은 고딕" pitchFamily="50" charset="-127"/>
                <a:sym typeface="Wingdings" panose="05000000000000000000" pitchFamily="2" charset="2"/>
              </a:rPr>
              <a:t>중심으로한</a:t>
            </a:r>
            <a:r>
              <a:rPr kumimoji="0" lang="ko-KR" altLang="en-US" sz="1300" dirty="0" smtClean="0">
                <a:latin typeface="Trebuchet MS" pitchFamily="34" charset="0"/>
                <a:ea typeface="맑은 고딕" pitchFamily="50" charset="-127"/>
                <a:sym typeface="Wingdings" panose="05000000000000000000" pitchFamily="2" charset="2"/>
              </a:rPr>
              <a:t> 활동</a:t>
            </a:r>
            <a:r>
              <a:rPr kumimoji="0" lang="en-US" altLang="ko-KR" sz="1300" dirty="0" smtClean="0">
                <a:latin typeface="Trebuchet MS" pitchFamily="34" charset="0"/>
                <a:ea typeface="맑은 고딕" pitchFamily="50" charset="-127"/>
                <a:sym typeface="Wingdings" panose="05000000000000000000" pitchFamily="2" charset="2"/>
              </a:rPr>
              <a:t>, </a:t>
            </a:r>
            <a:r>
              <a:rPr kumimoji="0" lang="ko-KR" altLang="en-US" sz="1300" dirty="0" smtClean="0">
                <a:latin typeface="Trebuchet MS" pitchFamily="34" charset="0"/>
                <a:ea typeface="맑은 고딕" pitchFamily="50" charset="-127"/>
                <a:sym typeface="Wingdings" panose="05000000000000000000" pitchFamily="2" charset="2"/>
              </a:rPr>
              <a:t>혹은 특</a:t>
            </a:r>
            <a:r>
              <a:rPr kumimoji="0" lang="ko-KR" altLang="en-US" sz="1300" dirty="0">
                <a:latin typeface="Trebuchet MS" pitchFamily="34" charset="0"/>
                <a:ea typeface="맑은 고딕" pitchFamily="50" charset="-127"/>
                <a:sym typeface="Wingdings" panose="05000000000000000000" pitchFamily="2" charset="2"/>
              </a:rPr>
              <a:t>정 </a:t>
            </a:r>
            <a:r>
              <a:rPr kumimoji="0" lang="ko-KR" altLang="en-US" sz="1300" dirty="0" smtClean="0">
                <a:solidFill>
                  <a:srgbClr val="C0504D"/>
                </a:solidFill>
                <a:latin typeface="Trebuchet MS" pitchFamily="34" charset="0"/>
                <a:ea typeface="맑은 고딕" pitchFamily="50" charset="-127"/>
                <a:sym typeface="Wingdings" panose="05000000000000000000" pitchFamily="2" charset="2"/>
              </a:rPr>
              <a:t>주거형태</a:t>
            </a:r>
            <a:r>
              <a:rPr kumimoji="0" lang="ko-KR" altLang="en-US" sz="1300" dirty="0" smtClean="0">
                <a:latin typeface="Trebuchet MS" pitchFamily="34" charset="0"/>
                <a:ea typeface="맑은 고딕" pitchFamily="50" charset="-127"/>
                <a:sym typeface="Wingdings" panose="05000000000000000000" pitchFamily="2" charset="2"/>
              </a:rPr>
              <a:t>를 공유한 집단</a:t>
            </a:r>
            <a:r>
              <a:rPr kumimoji="0" lang="en-US" altLang="ko-KR" sz="1300" dirty="0" smtClean="0">
                <a:latin typeface="Trebuchet MS" pitchFamily="34" charset="0"/>
                <a:ea typeface="맑은 고딕" pitchFamily="50" charset="-127"/>
                <a:sym typeface="Wingdings" panose="05000000000000000000" pitchFamily="2" charset="2"/>
              </a:rPr>
              <a:t>, </a:t>
            </a:r>
            <a:r>
              <a:rPr kumimoji="0" lang="ko-KR" altLang="en-US" sz="1300" dirty="0" smtClean="0">
                <a:solidFill>
                  <a:srgbClr val="C0504D"/>
                </a:solidFill>
                <a:latin typeface="Trebuchet MS" pitchFamily="34" charset="0"/>
                <a:ea typeface="맑은 고딕" pitchFamily="50" charset="-127"/>
                <a:sym typeface="Wingdings" panose="05000000000000000000" pitchFamily="2" charset="2"/>
              </a:rPr>
              <a:t>특정 목적</a:t>
            </a:r>
            <a:r>
              <a:rPr kumimoji="0" lang="ko-KR" altLang="en-US" sz="1300" dirty="0" smtClean="0">
                <a:latin typeface="Trebuchet MS" pitchFamily="34" charset="0"/>
                <a:ea typeface="맑은 고딕" pitchFamily="50" charset="-127"/>
                <a:sym typeface="Wingdings" panose="05000000000000000000" pitchFamily="2" charset="2"/>
              </a:rPr>
              <a:t>을 공유한 </a:t>
            </a:r>
            <a:r>
              <a:rPr kumimoji="0" lang="ko-KR" altLang="en-US" sz="1300" dirty="0" err="1" smtClean="0">
                <a:latin typeface="Trebuchet MS" pitchFamily="34" charset="0"/>
                <a:ea typeface="맑은 고딕" pitchFamily="50" charset="-127"/>
                <a:sym typeface="Wingdings" panose="05000000000000000000" pitchFamily="2" charset="2"/>
              </a:rPr>
              <a:t>의사소통망임</a:t>
            </a:r>
            <a:r>
              <a:rPr kumimoji="0" lang="en-US" altLang="ko-KR" sz="1300" dirty="0" smtClean="0">
                <a:latin typeface="Trebuchet MS" pitchFamily="34" charset="0"/>
                <a:ea typeface="맑은 고딕" pitchFamily="50" charset="-127"/>
                <a:sym typeface="Wingdings" panose="05000000000000000000" pitchFamily="2" charset="2"/>
              </a:rPr>
              <a:t>.</a:t>
            </a:r>
            <a:endParaRPr kumimoji="0" lang="en-US" altLang="ko-KR" sz="13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rebuchet MS" pitchFamily="34" charset="0"/>
              <a:ea typeface="맑은 고딕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70883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AutoShape 107"/>
          <p:cNvSpPr>
            <a:spLocks noChangeArrowheads="1"/>
          </p:cNvSpPr>
          <p:nvPr/>
        </p:nvSpPr>
        <p:spPr bwMode="auto">
          <a:xfrm>
            <a:off x="4865785" y="3255379"/>
            <a:ext cx="4570413" cy="672593"/>
          </a:xfrm>
          <a:prstGeom prst="roundRect">
            <a:avLst>
              <a:gd name="adj" fmla="val 11236"/>
            </a:avLst>
          </a:prstGeom>
          <a:solidFill>
            <a:srgbClr val="F8F8F8"/>
          </a:solidFill>
          <a:ln w="19050" cap="rnd" algn="ctr">
            <a:solidFill>
              <a:schemeClr val="bg1">
                <a:lumMod val="50000"/>
              </a:schemeClr>
            </a:solidFill>
            <a:prstDash val="sysDot"/>
            <a:round/>
            <a:headEnd/>
            <a:tailEnd/>
          </a:ln>
          <a:effectLst/>
          <a:extLst/>
        </p:spPr>
        <p:txBody>
          <a:bodyPr anchor="ctr"/>
          <a:lstStyle/>
          <a:p>
            <a:r>
              <a:rPr lang="en-US" altLang="ko-KR" sz="1000" i="1" dirty="0" smtClean="0">
                <a:latin typeface="+mn-ea"/>
                <a:ea typeface="+mn-ea"/>
              </a:rPr>
              <a:t>3-4</a:t>
            </a:r>
            <a:r>
              <a:rPr lang="ko-KR" altLang="en-US" sz="1000" i="1" dirty="0">
                <a:latin typeface="+mn-ea"/>
                <a:ea typeface="+mn-ea"/>
              </a:rPr>
              <a:t>년 된 것 같아요</a:t>
            </a:r>
            <a:r>
              <a:rPr lang="en-US" altLang="ko-KR" sz="1000" i="1" dirty="0">
                <a:latin typeface="+mn-ea"/>
                <a:ea typeface="+mn-ea"/>
              </a:rPr>
              <a:t>. </a:t>
            </a:r>
            <a:endParaRPr lang="ko-KR" altLang="en-US" sz="1000" i="1" dirty="0">
              <a:latin typeface="+mn-ea"/>
              <a:ea typeface="+mn-ea"/>
            </a:endParaRPr>
          </a:p>
          <a:p>
            <a:r>
              <a:rPr lang="ko-KR" altLang="en-US" sz="1000" i="1" dirty="0" smtClean="0">
                <a:latin typeface="+mn-ea"/>
                <a:ea typeface="+mn-ea"/>
              </a:rPr>
              <a:t>마을이라는 </a:t>
            </a:r>
            <a:r>
              <a:rPr lang="ko-KR" altLang="en-US" sz="1000" i="1" dirty="0">
                <a:latin typeface="+mn-ea"/>
                <a:ea typeface="+mn-ea"/>
              </a:rPr>
              <a:t>말</a:t>
            </a:r>
            <a:r>
              <a:rPr lang="en-US" altLang="ko-KR" sz="1000" i="1" dirty="0">
                <a:latin typeface="+mn-ea"/>
                <a:ea typeface="+mn-ea"/>
              </a:rPr>
              <a:t>...1-2</a:t>
            </a:r>
            <a:r>
              <a:rPr lang="ko-KR" altLang="en-US" sz="1000" i="1" dirty="0">
                <a:latin typeface="+mn-ea"/>
                <a:ea typeface="+mn-ea"/>
              </a:rPr>
              <a:t>년</a:t>
            </a:r>
            <a:r>
              <a:rPr lang="en-US" altLang="ko-KR" sz="1000" i="1" dirty="0">
                <a:latin typeface="+mn-ea"/>
                <a:ea typeface="+mn-ea"/>
              </a:rPr>
              <a:t>, 3</a:t>
            </a:r>
            <a:r>
              <a:rPr lang="ko-KR" altLang="en-US" sz="1000" i="1" dirty="0">
                <a:latin typeface="+mn-ea"/>
                <a:ea typeface="+mn-ea"/>
              </a:rPr>
              <a:t>년</a:t>
            </a:r>
            <a:r>
              <a:rPr lang="en-US" altLang="ko-KR" sz="1000" i="1" dirty="0">
                <a:latin typeface="+mn-ea"/>
                <a:ea typeface="+mn-ea"/>
              </a:rPr>
              <a:t>(</a:t>
            </a:r>
            <a:r>
              <a:rPr lang="ko-KR" altLang="en-US" sz="1000" i="1" dirty="0">
                <a:latin typeface="+mn-ea"/>
                <a:ea typeface="+mn-ea"/>
              </a:rPr>
              <a:t>다수</a:t>
            </a:r>
            <a:r>
              <a:rPr lang="en-US" altLang="ko-KR" sz="1000" i="1" dirty="0" smtClean="0">
                <a:latin typeface="+mn-ea"/>
                <a:ea typeface="+mn-ea"/>
              </a:rPr>
              <a:t>), </a:t>
            </a:r>
            <a:r>
              <a:rPr lang="ko-KR" altLang="en-US" sz="1000" i="1" dirty="0" smtClean="0">
                <a:latin typeface="+mn-ea"/>
                <a:ea typeface="+mn-ea"/>
              </a:rPr>
              <a:t>최근 </a:t>
            </a:r>
            <a:r>
              <a:rPr lang="en-US" altLang="ko-KR" sz="1000" i="1" dirty="0">
                <a:latin typeface="+mn-ea"/>
                <a:ea typeface="+mn-ea"/>
              </a:rPr>
              <a:t>2-3</a:t>
            </a:r>
            <a:r>
              <a:rPr lang="ko-KR" altLang="en-US" sz="1000" i="1" dirty="0">
                <a:latin typeface="+mn-ea"/>
                <a:ea typeface="+mn-ea"/>
              </a:rPr>
              <a:t>년</a:t>
            </a:r>
          </a:p>
          <a:p>
            <a:r>
              <a:rPr lang="ko-KR" altLang="en-US" sz="1000" i="1" dirty="0" smtClean="0">
                <a:latin typeface="+mn-ea"/>
                <a:ea typeface="+mn-ea"/>
              </a:rPr>
              <a:t>최근 </a:t>
            </a:r>
            <a:r>
              <a:rPr lang="en-US" altLang="ko-KR" sz="1000" i="1" dirty="0">
                <a:latin typeface="+mn-ea"/>
                <a:ea typeface="+mn-ea"/>
              </a:rPr>
              <a:t>5</a:t>
            </a:r>
            <a:r>
              <a:rPr lang="ko-KR" altLang="en-US" sz="1000" i="1" dirty="0">
                <a:latin typeface="+mn-ea"/>
                <a:ea typeface="+mn-ea"/>
              </a:rPr>
              <a:t>년 사이에 바뀐 </a:t>
            </a:r>
            <a:r>
              <a:rPr lang="ko-KR" altLang="en-US" sz="1000" i="1" dirty="0" smtClean="0">
                <a:latin typeface="+mn-ea"/>
                <a:ea typeface="+mn-ea"/>
              </a:rPr>
              <a:t>거예요</a:t>
            </a:r>
            <a:endParaRPr lang="en-US" altLang="ko-KR" sz="1000" i="1" dirty="0" smtClean="0">
              <a:latin typeface="+mn-ea"/>
              <a:ea typeface="+mn-ea"/>
            </a:endParaRPr>
          </a:p>
          <a:p>
            <a:r>
              <a:rPr lang="ko-KR" altLang="en-US" sz="1000" i="1" dirty="0">
                <a:latin typeface="+mn-ea"/>
                <a:ea typeface="+mn-ea"/>
              </a:rPr>
              <a:t>현수막을 본 것 같아요</a:t>
            </a:r>
            <a:r>
              <a:rPr lang="en-US" altLang="ko-KR" sz="1000" i="1" dirty="0">
                <a:latin typeface="+mn-ea"/>
                <a:ea typeface="+mn-ea"/>
              </a:rPr>
              <a:t>. </a:t>
            </a:r>
            <a:r>
              <a:rPr lang="ko-KR" altLang="en-US" sz="1000" i="1" dirty="0">
                <a:latin typeface="+mn-ea"/>
                <a:ea typeface="+mn-ea"/>
              </a:rPr>
              <a:t>동사무소에서</a:t>
            </a:r>
            <a:r>
              <a:rPr lang="en-US" altLang="ko-KR" sz="1000" i="1" dirty="0" smtClean="0">
                <a:latin typeface="+mn-ea"/>
                <a:ea typeface="+mn-ea"/>
              </a:rPr>
              <a:t>.</a:t>
            </a:r>
            <a:endParaRPr lang="ko-KR" altLang="en-US" sz="1000" i="1" dirty="0">
              <a:latin typeface="+mn-ea"/>
              <a:ea typeface="+mn-ea"/>
            </a:endParaRPr>
          </a:p>
        </p:txBody>
      </p:sp>
      <p:sp>
        <p:nvSpPr>
          <p:cNvPr id="32" name="AutoShape 107"/>
          <p:cNvSpPr>
            <a:spLocks noChangeArrowheads="1"/>
          </p:cNvSpPr>
          <p:nvPr/>
        </p:nvSpPr>
        <p:spPr bwMode="auto">
          <a:xfrm>
            <a:off x="4865785" y="2552622"/>
            <a:ext cx="4570413" cy="559841"/>
          </a:xfrm>
          <a:prstGeom prst="roundRect">
            <a:avLst>
              <a:gd name="adj" fmla="val 11236"/>
            </a:avLst>
          </a:prstGeom>
          <a:solidFill>
            <a:srgbClr val="F8F8F8"/>
          </a:solidFill>
          <a:ln w="19050" cap="rnd" algn="ctr">
            <a:solidFill>
              <a:schemeClr val="bg1">
                <a:lumMod val="50000"/>
              </a:schemeClr>
            </a:solidFill>
            <a:prstDash val="sysDot"/>
            <a:round/>
            <a:headEnd/>
            <a:tailEnd/>
          </a:ln>
          <a:effectLst/>
          <a:extLst/>
        </p:spPr>
        <p:txBody>
          <a:bodyPr anchor="ctr"/>
          <a:lstStyle/>
          <a:p>
            <a:r>
              <a:rPr lang="ko-KR" altLang="en-US" sz="1000" i="1" dirty="0" smtClean="0">
                <a:latin typeface="+mn-ea"/>
                <a:ea typeface="맑은 고딕" panose="020B0503020000020004" pitchFamily="50" charset="-127"/>
              </a:rPr>
              <a:t>마을 </a:t>
            </a:r>
            <a:r>
              <a:rPr lang="ko-KR" altLang="en-US" sz="1000" i="1" dirty="0">
                <a:latin typeface="+mn-ea"/>
                <a:ea typeface="맑은 고딕" panose="020B0503020000020004" pitchFamily="50" charset="-127"/>
              </a:rPr>
              <a:t>단위 행사가 엄청나게 많아요</a:t>
            </a:r>
            <a:r>
              <a:rPr lang="en-US" altLang="ko-KR" sz="1000" i="1" dirty="0">
                <a:latin typeface="+mn-ea"/>
                <a:ea typeface="맑은 고딕" panose="020B0503020000020004" pitchFamily="50" charset="-127"/>
              </a:rPr>
              <a:t>.</a:t>
            </a:r>
          </a:p>
          <a:p>
            <a:r>
              <a:rPr lang="ko-KR" altLang="en-US" sz="1000" i="1" dirty="0">
                <a:latin typeface="+mn-ea"/>
                <a:ea typeface="맑은 고딕" panose="020B0503020000020004" pitchFamily="50" charset="-127"/>
              </a:rPr>
              <a:t>마을이라는 말은 우리가 잘 사용하지 않고 그게 오히려 끼워 맞추는 듯한 느낌이</a:t>
            </a:r>
            <a:r>
              <a:rPr lang="en-US" altLang="ko-KR" sz="1000" i="1" dirty="0" smtClean="0">
                <a:latin typeface="+mn-ea"/>
                <a:ea typeface="맑은 고딕" panose="020B0503020000020004" pitchFamily="50" charset="-127"/>
              </a:rPr>
              <a:t>…</a:t>
            </a:r>
            <a:endParaRPr lang="ko-KR" altLang="en-US" sz="1000" i="1" dirty="0">
              <a:latin typeface="+mn-ea"/>
              <a:ea typeface="+mn-ea"/>
            </a:endParaRPr>
          </a:p>
        </p:txBody>
      </p:sp>
      <p:sp>
        <p:nvSpPr>
          <p:cNvPr id="37" name="AutoShape 107"/>
          <p:cNvSpPr>
            <a:spLocks noChangeArrowheads="1"/>
          </p:cNvSpPr>
          <p:nvPr/>
        </p:nvSpPr>
        <p:spPr bwMode="auto">
          <a:xfrm>
            <a:off x="4865785" y="4084976"/>
            <a:ext cx="4570413" cy="675279"/>
          </a:xfrm>
          <a:prstGeom prst="roundRect">
            <a:avLst>
              <a:gd name="adj" fmla="val 11236"/>
            </a:avLst>
          </a:prstGeom>
          <a:solidFill>
            <a:srgbClr val="F8F8F8"/>
          </a:solidFill>
          <a:ln w="19050" cap="rnd" algn="ctr">
            <a:solidFill>
              <a:schemeClr val="bg1">
                <a:lumMod val="50000"/>
              </a:schemeClr>
            </a:solidFill>
            <a:prstDash val="sysDot"/>
            <a:round/>
            <a:headEnd/>
            <a:tailEnd/>
          </a:ln>
          <a:effectLst/>
          <a:extLst/>
        </p:spPr>
        <p:txBody>
          <a:bodyPr anchor="ctr"/>
          <a:lstStyle/>
          <a:p>
            <a:r>
              <a:rPr lang="ko-KR" altLang="en-US" sz="1000" i="1" dirty="0" smtClean="0">
                <a:latin typeface="+mn-ea"/>
                <a:ea typeface="+mn-ea"/>
              </a:rPr>
              <a:t>여러 가지 </a:t>
            </a:r>
            <a:r>
              <a:rPr lang="ko-KR" altLang="en-US" sz="1000" i="1" dirty="0">
                <a:latin typeface="+mn-ea"/>
                <a:ea typeface="+mn-ea"/>
              </a:rPr>
              <a:t>인프라들이 모이면서 집적화가 된 거예요</a:t>
            </a:r>
            <a:r>
              <a:rPr lang="en-US" altLang="ko-KR" sz="1000" i="1" dirty="0">
                <a:latin typeface="+mn-ea"/>
                <a:ea typeface="+mn-ea"/>
              </a:rPr>
              <a:t>.</a:t>
            </a:r>
            <a:endParaRPr lang="ko-KR" altLang="en-US" sz="1000" i="1" dirty="0">
              <a:latin typeface="+mn-ea"/>
              <a:ea typeface="+mn-ea"/>
            </a:endParaRPr>
          </a:p>
        </p:txBody>
      </p:sp>
      <p:sp>
        <p:nvSpPr>
          <p:cNvPr id="42" name="AutoShape 107"/>
          <p:cNvSpPr>
            <a:spLocks noChangeArrowheads="1"/>
          </p:cNvSpPr>
          <p:nvPr/>
        </p:nvSpPr>
        <p:spPr bwMode="auto">
          <a:xfrm>
            <a:off x="4865785" y="5077622"/>
            <a:ext cx="4570413" cy="1004926"/>
          </a:xfrm>
          <a:prstGeom prst="roundRect">
            <a:avLst>
              <a:gd name="adj" fmla="val 11236"/>
            </a:avLst>
          </a:prstGeom>
          <a:solidFill>
            <a:srgbClr val="F8F8F8"/>
          </a:solidFill>
          <a:ln w="19050" cap="rnd" algn="ctr">
            <a:solidFill>
              <a:schemeClr val="bg1">
                <a:lumMod val="50000"/>
              </a:schemeClr>
            </a:solidFill>
            <a:prstDash val="sysDot"/>
            <a:round/>
            <a:headEnd/>
            <a:tailEnd/>
          </a:ln>
          <a:effectLst/>
          <a:extLst/>
        </p:spPr>
        <p:txBody>
          <a:bodyPr anchor="ctr"/>
          <a:lstStyle/>
          <a:p>
            <a:r>
              <a:rPr lang="ko-KR" altLang="en-US" sz="1000" i="1" dirty="0">
                <a:latin typeface="+mn-ea"/>
                <a:ea typeface="+mn-ea"/>
              </a:rPr>
              <a:t>박원순 서울시장이 재임을 처음 시작한 시기부터 나왔다고 들은 것 같은데 </a:t>
            </a:r>
            <a:r>
              <a:rPr lang="en-US" altLang="ko-KR" sz="1000" i="1" dirty="0">
                <a:latin typeface="+mn-ea"/>
                <a:ea typeface="+mn-ea"/>
              </a:rPr>
              <a:t>.</a:t>
            </a:r>
            <a:endParaRPr lang="ko-KR" altLang="en-US" sz="1000" i="1" dirty="0">
              <a:latin typeface="+mn-ea"/>
              <a:ea typeface="+mn-ea"/>
            </a:endParaRPr>
          </a:p>
          <a:p>
            <a:r>
              <a:rPr lang="ko-KR" altLang="en-US" sz="1000" i="1" dirty="0" err="1">
                <a:latin typeface="+mn-ea"/>
                <a:ea typeface="+mn-ea"/>
              </a:rPr>
              <a:t>서울숲이</a:t>
            </a:r>
            <a:r>
              <a:rPr lang="ko-KR" altLang="en-US" sz="1000" i="1" dirty="0">
                <a:latin typeface="+mn-ea"/>
                <a:ea typeface="+mn-ea"/>
              </a:rPr>
              <a:t> 생기기 전까지는</a:t>
            </a:r>
            <a:r>
              <a:rPr lang="en-US" altLang="ko-KR" sz="1000" i="1" dirty="0">
                <a:latin typeface="+mn-ea"/>
                <a:ea typeface="+mn-ea"/>
              </a:rPr>
              <a:t>... </a:t>
            </a:r>
            <a:r>
              <a:rPr lang="ko-KR" altLang="en-US" sz="1000" i="1" dirty="0" err="1">
                <a:latin typeface="+mn-ea"/>
                <a:ea typeface="+mn-ea"/>
              </a:rPr>
              <a:t>서울숲이</a:t>
            </a:r>
            <a:r>
              <a:rPr lang="ko-KR" altLang="en-US" sz="1000" i="1" dirty="0">
                <a:latin typeface="+mn-ea"/>
                <a:ea typeface="+mn-ea"/>
              </a:rPr>
              <a:t> 예전보다 활성화가 됐어요</a:t>
            </a:r>
          </a:p>
          <a:p>
            <a:r>
              <a:rPr lang="ko-KR" altLang="en-US" sz="1000" i="1" dirty="0">
                <a:latin typeface="+mn-ea"/>
                <a:ea typeface="+mn-ea"/>
              </a:rPr>
              <a:t>정부지원이 들어간 거니까</a:t>
            </a:r>
          </a:p>
          <a:p>
            <a:r>
              <a:rPr lang="ko-KR" altLang="en-US" sz="1000" i="1" dirty="0">
                <a:latin typeface="+mn-ea"/>
                <a:ea typeface="+mn-ea"/>
              </a:rPr>
              <a:t>마을 사업하면서 쓰는 것 같아요</a:t>
            </a:r>
            <a:r>
              <a:rPr lang="en-US" altLang="ko-KR" sz="1000" i="1" dirty="0">
                <a:latin typeface="+mn-ea"/>
                <a:ea typeface="+mn-ea"/>
              </a:rPr>
              <a:t>. </a:t>
            </a:r>
            <a:endParaRPr lang="ko-KR" altLang="en-US" sz="1000" i="1" dirty="0">
              <a:latin typeface="+mn-ea"/>
              <a:ea typeface="+mn-ea"/>
            </a:endParaRPr>
          </a:p>
        </p:txBody>
      </p:sp>
      <p:grpSp>
        <p:nvGrpSpPr>
          <p:cNvPr id="2" name="그룹 67"/>
          <p:cNvGrpSpPr>
            <a:grpSpLocks/>
          </p:cNvGrpSpPr>
          <p:nvPr/>
        </p:nvGrpSpPr>
        <p:grpSpPr bwMode="auto">
          <a:xfrm>
            <a:off x="649493" y="1955422"/>
            <a:ext cx="4160562" cy="4127126"/>
            <a:chOff x="676418" y="2284875"/>
            <a:chExt cx="4160834" cy="4164040"/>
          </a:xfrm>
        </p:grpSpPr>
        <p:grpSp>
          <p:nvGrpSpPr>
            <p:cNvPr id="3" name="Group 103"/>
            <p:cNvGrpSpPr>
              <a:grpSpLocks/>
            </p:cNvGrpSpPr>
            <p:nvPr/>
          </p:nvGrpSpPr>
          <p:grpSpPr bwMode="auto">
            <a:xfrm>
              <a:off x="3911570" y="2357275"/>
              <a:ext cx="924923" cy="370217"/>
              <a:chOff x="4117" y="2648"/>
              <a:chExt cx="1214" cy="254"/>
            </a:xfrm>
          </p:grpSpPr>
          <p:sp>
            <p:nvSpPr>
              <p:cNvPr id="23" name="AutoShape 104"/>
              <p:cNvSpPr>
                <a:spLocks noChangeArrowheads="1"/>
              </p:cNvSpPr>
              <p:nvPr/>
            </p:nvSpPr>
            <p:spPr bwMode="auto">
              <a:xfrm rot="5400000">
                <a:off x="4472" y="2293"/>
                <a:ext cx="254" cy="963"/>
              </a:xfrm>
              <a:prstGeom prst="triangle">
                <a:avLst>
                  <a:gd name="adj" fmla="val 50000"/>
                </a:avLst>
              </a:prstGeom>
              <a:solidFill>
                <a:srgbClr val="DDDDDD"/>
              </a:solidFill>
              <a:ln>
                <a:noFill/>
              </a:ln>
              <a:effectLst/>
              <a:extLst/>
            </p:spPr>
            <p:txBody>
              <a:bodyPr wrap="none" anchor="ctr">
                <a:sp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 sz="1800" kern="0" dirty="0">
                  <a:solidFill>
                    <a:sysClr val="windowText" lastClr="000000"/>
                  </a:solidFill>
                  <a:latin typeface="맑은 고딕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24" name="AutoShape 105"/>
              <p:cNvSpPr>
                <a:spLocks noChangeArrowheads="1"/>
              </p:cNvSpPr>
              <p:nvPr/>
            </p:nvSpPr>
            <p:spPr bwMode="auto">
              <a:xfrm rot="5400000">
                <a:off x="4597" y="2293"/>
                <a:ext cx="254" cy="963"/>
              </a:xfrm>
              <a:prstGeom prst="triangle">
                <a:avLst>
                  <a:gd name="adj" fmla="val 50000"/>
                </a:avLst>
              </a:prstGeom>
              <a:solidFill>
                <a:srgbClr val="C0C0C0"/>
              </a:solidFill>
              <a:ln>
                <a:noFill/>
              </a:ln>
              <a:effectLst/>
              <a:extLst/>
            </p:spPr>
            <p:txBody>
              <a:bodyPr wrap="none" anchor="ctr">
                <a:sp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 sz="1800" kern="0" dirty="0">
                  <a:solidFill>
                    <a:sysClr val="windowText" lastClr="000000"/>
                  </a:solidFill>
                  <a:latin typeface="맑은 고딕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25" name="AutoShape 106"/>
              <p:cNvSpPr>
                <a:spLocks noChangeArrowheads="1"/>
              </p:cNvSpPr>
              <p:nvPr/>
            </p:nvSpPr>
            <p:spPr bwMode="auto">
              <a:xfrm rot="5400000">
                <a:off x="4723" y="2293"/>
                <a:ext cx="254" cy="963"/>
              </a:xfrm>
              <a:prstGeom prst="triangle">
                <a:avLst>
                  <a:gd name="adj" fmla="val 50000"/>
                </a:avLst>
              </a:prstGeom>
              <a:solidFill>
                <a:srgbClr val="969696"/>
              </a:solidFill>
              <a:ln>
                <a:noFill/>
              </a:ln>
              <a:effectLst/>
              <a:extLst/>
            </p:spPr>
            <p:txBody>
              <a:bodyPr wrap="none" anchor="ctr">
                <a:sp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 sz="1800" kern="0" dirty="0">
                  <a:solidFill>
                    <a:sysClr val="windowText" lastClr="000000"/>
                  </a:solidFill>
                  <a:latin typeface="맑은 고딕" pitchFamily="50" charset="-127"/>
                  <a:ea typeface="맑은 고딕" panose="020B0503020000020004" pitchFamily="50" charset="-127"/>
                </a:endParaRPr>
              </a:p>
            </p:txBody>
          </p:sp>
        </p:grpSp>
        <p:grpSp>
          <p:nvGrpSpPr>
            <p:cNvPr id="4" name="Group 103"/>
            <p:cNvGrpSpPr>
              <a:grpSpLocks/>
            </p:cNvGrpSpPr>
            <p:nvPr/>
          </p:nvGrpSpPr>
          <p:grpSpPr bwMode="auto">
            <a:xfrm>
              <a:off x="3909477" y="2997162"/>
              <a:ext cx="925020" cy="370652"/>
              <a:chOff x="4115" y="2645"/>
              <a:chExt cx="1214" cy="255"/>
            </a:xfrm>
          </p:grpSpPr>
          <p:sp>
            <p:nvSpPr>
              <p:cNvPr id="29" name="AutoShape 104"/>
              <p:cNvSpPr>
                <a:spLocks noChangeArrowheads="1"/>
              </p:cNvSpPr>
              <p:nvPr/>
            </p:nvSpPr>
            <p:spPr bwMode="auto">
              <a:xfrm rot="5400000">
                <a:off x="4469" y="2291"/>
                <a:ext cx="255" cy="963"/>
              </a:xfrm>
              <a:prstGeom prst="triangle">
                <a:avLst>
                  <a:gd name="adj" fmla="val 50000"/>
                </a:avLst>
              </a:prstGeom>
              <a:solidFill>
                <a:srgbClr val="DDDDDD"/>
              </a:solidFill>
              <a:ln>
                <a:noFill/>
              </a:ln>
              <a:effectLst/>
              <a:extLst/>
            </p:spPr>
            <p:txBody>
              <a:bodyPr wrap="none" anchor="ctr">
                <a:sp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 sz="1800" kern="0" dirty="0">
                  <a:solidFill>
                    <a:sysClr val="windowText" lastClr="000000"/>
                  </a:solidFill>
                  <a:latin typeface="맑은 고딕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30" name="AutoShape 105"/>
              <p:cNvSpPr>
                <a:spLocks noChangeArrowheads="1"/>
              </p:cNvSpPr>
              <p:nvPr/>
            </p:nvSpPr>
            <p:spPr bwMode="auto">
              <a:xfrm rot="5400000">
                <a:off x="4595" y="2291"/>
                <a:ext cx="255" cy="963"/>
              </a:xfrm>
              <a:prstGeom prst="triangle">
                <a:avLst>
                  <a:gd name="adj" fmla="val 50000"/>
                </a:avLst>
              </a:prstGeom>
              <a:solidFill>
                <a:srgbClr val="C0C0C0"/>
              </a:solidFill>
              <a:ln>
                <a:noFill/>
              </a:ln>
              <a:effectLst/>
              <a:extLst/>
            </p:spPr>
            <p:txBody>
              <a:bodyPr wrap="none" anchor="ctr">
                <a:sp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 sz="1800" kern="0" dirty="0">
                  <a:solidFill>
                    <a:sysClr val="windowText" lastClr="000000"/>
                  </a:solidFill>
                  <a:latin typeface="맑은 고딕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31" name="AutoShape 106"/>
              <p:cNvSpPr>
                <a:spLocks noChangeArrowheads="1"/>
              </p:cNvSpPr>
              <p:nvPr/>
            </p:nvSpPr>
            <p:spPr bwMode="auto">
              <a:xfrm rot="5400000">
                <a:off x="4720" y="2291"/>
                <a:ext cx="255" cy="963"/>
              </a:xfrm>
              <a:prstGeom prst="triangle">
                <a:avLst>
                  <a:gd name="adj" fmla="val 50000"/>
                </a:avLst>
              </a:prstGeom>
              <a:solidFill>
                <a:srgbClr val="969696"/>
              </a:solidFill>
              <a:ln>
                <a:noFill/>
              </a:ln>
              <a:effectLst/>
              <a:extLst/>
            </p:spPr>
            <p:txBody>
              <a:bodyPr wrap="none" anchor="ctr">
                <a:sp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 sz="1800" kern="0" dirty="0">
                  <a:solidFill>
                    <a:sysClr val="windowText" lastClr="000000"/>
                  </a:solidFill>
                  <a:latin typeface="맑은 고딕" pitchFamily="50" charset="-127"/>
                  <a:ea typeface="맑은 고딕" panose="020B0503020000020004" pitchFamily="50" charset="-127"/>
                </a:endParaRPr>
              </a:p>
            </p:txBody>
          </p:sp>
        </p:grpSp>
        <p:grpSp>
          <p:nvGrpSpPr>
            <p:cNvPr id="5" name="Group 103"/>
            <p:cNvGrpSpPr>
              <a:grpSpLocks/>
            </p:cNvGrpSpPr>
            <p:nvPr/>
          </p:nvGrpSpPr>
          <p:grpSpPr bwMode="auto">
            <a:xfrm>
              <a:off x="3912329" y="3716800"/>
              <a:ext cx="924923" cy="370691"/>
              <a:chOff x="4118" y="2647"/>
              <a:chExt cx="1214" cy="255"/>
            </a:xfrm>
          </p:grpSpPr>
          <p:sp>
            <p:nvSpPr>
              <p:cNvPr id="34" name="AutoShape 104"/>
              <p:cNvSpPr>
                <a:spLocks noChangeArrowheads="1"/>
              </p:cNvSpPr>
              <p:nvPr/>
            </p:nvSpPr>
            <p:spPr bwMode="auto">
              <a:xfrm rot="5400000">
                <a:off x="4472" y="2293"/>
                <a:ext cx="255" cy="963"/>
              </a:xfrm>
              <a:prstGeom prst="triangle">
                <a:avLst>
                  <a:gd name="adj" fmla="val 50000"/>
                </a:avLst>
              </a:prstGeom>
              <a:solidFill>
                <a:srgbClr val="DDDDDD"/>
              </a:solidFill>
              <a:ln>
                <a:noFill/>
              </a:ln>
              <a:effectLst/>
              <a:extLst/>
            </p:spPr>
            <p:txBody>
              <a:bodyPr wrap="none" anchor="ctr">
                <a:sp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 sz="1800" kern="0" dirty="0">
                  <a:solidFill>
                    <a:sysClr val="windowText" lastClr="000000"/>
                  </a:solidFill>
                  <a:latin typeface="맑은 고딕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35" name="AutoShape 105"/>
              <p:cNvSpPr>
                <a:spLocks noChangeArrowheads="1"/>
              </p:cNvSpPr>
              <p:nvPr/>
            </p:nvSpPr>
            <p:spPr bwMode="auto">
              <a:xfrm rot="5400000">
                <a:off x="4597" y="2293"/>
                <a:ext cx="255" cy="963"/>
              </a:xfrm>
              <a:prstGeom prst="triangle">
                <a:avLst>
                  <a:gd name="adj" fmla="val 50000"/>
                </a:avLst>
              </a:prstGeom>
              <a:solidFill>
                <a:srgbClr val="C0C0C0"/>
              </a:solidFill>
              <a:ln>
                <a:noFill/>
              </a:ln>
              <a:effectLst/>
              <a:extLst/>
            </p:spPr>
            <p:txBody>
              <a:bodyPr wrap="none" anchor="ctr">
                <a:sp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 sz="1800" kern="0" dirty="0">
                  <a:solidFill>
                    <a:sysClr val="windowText" lastClr="000000"/>
                  </a:solidFill>
                  <a:latin typeface="맑은 고딕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36" name="AutoShape 106"/>
              <p:cNvSpPr>
                <a:spLocks noChangeArrowheads="1"/>
              </p:cNvSpPr>
              <p:nvPr/>
            </p:nvSpPr>
            <p:spPr bwMode="auto">
              <a:xfrm rot="5400000">
                <a:off x="4723" y="2293"/>
                <a:ext cx="255" cy="963"/>
              </a:xfrm>
              <a:prstGeom prst="triangle">
                <a:avLst>
                  <a:gd name="adj" fmla="val 50000"/>
                </a:avLst>
              </a:prstGeom>
              <a:solidFill>
                <a:srgbClr val="969696"/>
              </a:solidFill>
              <a:ln>
                <a:noFill/>
              </a:ln>
              <a:effectLst/>
              <a:extLst/>
            </p:spPr>
            <p:txBody>
              <a:bodyPr wrap="none" anchor="ctr">
                <a:sp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 sz="1800" kern="0" dirty="0">
                  <a:solidFill>
                    <a:sysClr val="windowText" lastClr="000000"/>
                  </a:solidFill>
                  <a:latin typeface="맑은 고딕" pitchFamily="50" charset="-127"/>
                  <a:ea typeface="맑은 고딕" panose="020B0503020000020004" pitchFamily="50" charset="-127"/>
                </a:endParaRPr>
              </a:p>
            </p:txBody>
          </p:sp>
        </p:grpSp>
        <p:grpSp>
          <p:nvGrpSpPr>
            <p:cNvPr id="6" name="Group 103"/>
            <p:cNvGrpSpPr>
              <a:grpSpLocks/>
            </p:cNvGrpSpPr>
            <p:nvPr/>
          </p:nvGrpSpPr>
          <p:grpSpPr bwMode="auto">
            <a:xfrm>
              <a:off x="3910803" y="4632121"/>
              <a:ext cx="925685" cy="370312"/>
              <a:chOff x="4116" y="2648"/>
              <a:chExt cx="1215" cy="254"/>
            </a:xfrm>
          </p:grpSpPr>
          <p:sp>
            <p:nvSpPr>
              <p:cNvPr id="39" name="AutoShape 104"/>
              <p:cNvSpPr>
                <a:spLocks noChangeArrowheads="1"/>
              </p:cNvSpPr>
              <p:nvPr/>
            </p:nvSpPr>
            <p:spPr bwMode="auto">
              <a:xfrm rot="5400000">
                <a:off x="4471" y="2293"/>
                <a:ext cx="254" cy="963"/>
              </a:xfrm>
              <a:prstGeom prst="triangle">
                <a:avLst>
                  <a:gd name="adj" fmla="val 50000"/>
                </a:avLst>
              </a:prstGeom>
              <a:solidFill>
                <a:srgbClr val="DDDDDD"/>
              </a:solidFill>
              <a:ln>
                <a:noFill/>
              </a:ln>
              <a:effectLst/>
              <a:extLst/>
            </p:spPr>
            <p:txBody>
              <a:bodyPr wrap="none" anchor="ctr">
                <a:sp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 sz="1800" kern="0" dirty="0">
                  <a:solidFill>
                    <a:sysClr val="windowText" lastClr="000000"/>
                  </a:solidFill>
                  <a:latin typeface="맑은 고딕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40" name="AutoShape 105"/>
              <p:cNvSpPr>
                <a:spLocks noChangeArrowheads="1"/>
              </p:cNvSpPr>
              <p:nvPr/>
            </p:nvSpPr>
            <p:spPr bwMode="auto">
              <a:xfrm rot="5400000">
                <a:off x="4597" y="2293"/>
                <a:ext cx="254" cy="963"/>
              </a:xfrm>
              <a:prstGeom prst="triangle">
                <a:avLst>
                  <a:gd name="adj" fmla="val 50000"/>
                </a:avLst>
              </a:prstGeom>
              <a:solidFill>
                <a:srgbClr val="C0C0C0"/>
              </a:solidFill>
              <a:ln>
                <a:noFill/>
              </a:ln>
              <a:effectLst/>
              <a:extLst/>
            </p:spPr>
            <p:txBody>
              <a:bodyPr wrap="none" anchor="ctr">
                <a:sp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 sz="1800" kern="0" dirty="0">
                  <a:solidFill>
                    <a:sysClr val="windowText" lastClr="000000"/>
                  </a:solidFill>
                  <a:latin typeface="맑은 고딕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41" name="AutoShape 106"/>
              <p:cNvSpPr>
                <a:spLocks noChangeArrowheads="1"/>
              </p:cNvSpPr>
              <p:nvPr/>
            </p:nvSpPr>
            <p:spPr bwMode="auto">
              <a:xfrm rot="5400000">
                <a:off x="4723" y="2293"/>
                <a:ext cx="254" cy="963"/>
              </a:xfrm>
              <a:prstGeom prst="triangle">
                <a:avLst>
                  <a:gd name="adj" fmla="val 50000"/>
                </a:avLst>
              </a:prstGeom>
              <a:solidFill>
                <a:srgbClr val="969696"/>
              </a:solidFill>
              <a:ln>
                <a:noFill/>
              </a:ln>
              <a:effectLst/>
              <a:extLst/>
            </p:spPr>
            <p:txBody>
              <a:bodyPr wrap="none" anchor="ctr">
                <a:sp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 sz="1800" kern="0" dirty="0">
                  <a:solidFill>
                    <a:sysClr val="windowText" lastClr="000000"/>
                  </a:solidFill>
                  <a:latin typeface="맑은 고딕" pitchFamily="50" charset="-127"/>
                  <a:ea typeface="맑은 고딕" panose="020B0503020000020004" pitchFamily="50" charset="-127"/>
                </a:endParaRPr>
              </a:p>
            </p:txBody>
          </p:sp>
        </p:grpSp>
        <p:grpSp>
          <p:nvGrpSpPr>
            <p:cNvPr id="7" name="Group 103"/>
            <p:cNvGrpSpPr>
              <a:grpSpLocks/>
            </p:cNvGrpSpPr>
            <p:nvPr/>
          </p:nvGrpSpPr>
          <p:grpSpPr bwMode="auto">
            <a:xfrm>
              <a:off x="3911559" y="5791108"/>
              <a:ext cx="924926" cy="370071"/>
              <a:chOff x="4117" y="2648"/>
              <a:chExt cx="1214" cy="254"/>
            </a:xfrm>
          </p:grpSpPr>
          <p:sp>
            <p:nvSpPr>
              <p:cNvPr id="44" name="AutoShape 104"/>
              <p:cNvSpPr>
                <a:spLocks noChangeArrowheads="1"/>
              </p:cNvSpPr>
              <p:nvPr/>
            </p:nvSpPr>
            <p:spPr bwMode="auto">
              <a:xfrm rot="5400000">
                <a:off x="4472" y="2293"/>
                <a:ext cx="254" cy="963"/>
              </a:xfrm>
              <a:prstGeom prst="triangle">
                <a:avLst>
                  <a:gd name="adj" fmla="val 50000"/>
                </a:avLst>
              </a:prstGeom>
              <a:solidFill>
                <a:srgbClr val="DDDDDD"/>
              </a:solidFill>
              <a:ln>
                <a:noFill/>
              </a:ln>
              <a:effectLst/>
              <a:extLst/>
            </p:spPr>
            <p:txBody>
              <a:bodyPr wrap="none" anchor="ctr">
                <a:sp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 sz="1800" kern="0" dirty="0">
                  <a:solidFill>
                    <a:sysClr val="windowText" lastClr="000000"/>
                  </a:solidFill>
                  <a:latin typeface="맑은 고딕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45" name="AutoShape 105"/>
              <p:cNvSpPr>
                <a:spLocks noChangeArrowheads="1"/>
              </p:cNvSpPr>
              <p:nvPr/>
            </p:nvSpPr>
            <p:spPr bwMode="auto">
              <a:xfrm rot="5400000">
                <a:off x="4597" y="2293"/>
                <a:ext cx="254" cy="963"/>
              </a:xfrm>
              <a:prstGeom prst="triangle">
                <a:avLst>
                  <a:gd name="adj" fmla="val 50000"/>
                </a:avLst>
              </a:prstGeom>
              <a:solidFill>
                <a:srgbClr val="C0C0C0"/>
              </a:solidFill>
              <a:ln>
                <a:noFill/>
              </a:ln>
              <a:effectLst/>
              <a:extLst/>
            </p:spPr>
            <p:txBody>
              <a:bodyPr wrap="none" anchor="ctr">
                <a:sp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 sz="1800" kern="0" dirty="0">
                  <a:solidFill>
                    <a:sysClr val="windowText" lastClr="000000"/>
                  </a:solidFill>
                  <a:latin typeface="맑은 고딕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46" name="AutoShape 106"/>
              <p:cNvSpPr>
                <a:spLocks noChangeArrowheads="1"/>
              </p:cNvSpPr>
              <p:nvPr/>
            </p:nvSpPr>
            <p:spPr bwMode="auto">
              <a:xfrm rot="5400000">
                <a:off x="4723" y="2293"/>
                <a:ext cx="254" cy="963"/>
              </a:xfrm>
              <a:prstGeom prst="triangle">
                <a:avLst>
                  <a:gd name="adj" fmla="val 50000"/>
                </a:avLst>
              </a:prstGeom>
              <a:solidFill>
                <a:srgbClr val="969696"/>
              </a:solidFill>
              <a:ln>
                <a:noFill/>
              </a:ln>
              <a:effectLst/>
              <a:extLst/>
            </p:spPr>
            <p:txBody>
              <a:bodyPr wrap="none" anchor="ctr">
                <a:sp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 sz="1800" kern="0" dirty="0">
                  <a:solidFill>
                    <a:sysClr val="windowText" lastClr="000000"/>
                  </a:solidFill>
                  <a:latin typeface="맑은 고딕" pitchFamily="50" charset="-127"/>
                  <a:ea typeface="맑은 고딕" panose="020B0503020000020004" pitchFamily="50" charset="-127"/>
                </a:endParaRPr>
              </a:p>
            </p:txBody>
          </p:sp>
        </p:grpSp>
        <p:grpSp>
          <p:nvGrpSpPr>
            <p:cNvPr id="8" name="그룹 25"/>
            <p:cNvGrpSpPr>
              <a:grpSpLocks/>
            </p:cNvGrpSpPr>
            <p:nvPr/>
          </p:nvGrpSpPr>
          <p:grpSpPr bwMode="auto">
            <a:xfrm>
              <a:off x="1800333" y="2284875"/>
              <a:ext cx="1825744" cy="527900"/>
              <a:chOff x="1199476" y="2246003"/>
              <a:chExt cx="1825801" cy="527657"/>
            </a:xfrm>
          </p:grpSpPr>
          <p:sp>
            <p:nvSpPr>
              <p:cNvPr id="15" name="AutoShape 12"/>
              <p:cNvSpPr>
                <a:spLocks noChangeArrowheads="1"/>
              </p:cNvSpPr>
              <p:nvPr/>
            </p:nvSpPr>
            <p:spPr bwMode="auto">
              <a:xfrm flipV="1">
                <a:off x="1199476" y="2251892"/>
                <a:ext cx="1825801" cy="503007"/>
              </a:xfrm>
              <a:custGeom>
                <a:avLst/>
                <a:gdLst>
                  <a:gd name="T0" fmla="*/ 2147483647 w 21600"/>
                  <a:gd name="T1" fmla="*/ 822050230 h 21600"/>
                  <a:gd name="T2" fmla="*/ 2147483647 w 21600"/>
                  <a:gd name="T3" fmla="*/ 1644096207 h 21600"/>
                  <a:gd name="T4" fmla="*/ 2147483647 w 21600"/>
                  <a:gd name="T5" fmla="*/ 822050230 h 21600"/>
                  <a:gd name="T6" fmla="*/ 2147483647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2063 w 21600"/>
                  <a:gd name="T13" fmla="*/ 2063 h 21600"/>
                  <a:gd name="T14" fmla="*/ 19537 w 21600"/>
                  <a:gd name="T15" fmla="*/ 19537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526" y="21600"/>
                    </a:lnTo>
                    <a:lnTo>
                      <a:pt x="21074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99CCFF"/>
              </a:solidFill>
              <a:ln w="9525" algn="ctr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 sz="1400" kern="0" dirty="0">
                  <a:solidFill>
                    <a:srgbClr val="FFFFFF"/>
                  </a:solidFill>
                  <a:latin typeface="맑은 고딕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20" name="TextBox 19"/>
              <p:cNvSpPr txBox="1"/>
              <p:nvPr/>
            </p:nvSpPr>
            <p:spPr>
              <a:xfrm>
                <a:off x="1327442" y="2246003"/>
                <a:ext cx="1440529" cy="52765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>
                  <a:defRPr/>
                </a:pPr>
                <a:r>
                  <a:rPr lang="ko-KR" altLang="en-US" sz="1400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맑은 고딕" pitchFamily="50" charset="-127"/>
                    <a:ea typeface="맑은 고딕" panose="020B0503020000020004" pitchFamily="50" charset="-127"/>
                  </a:rPr>
                  <a:t>마을단위 </a:t>
                </a:r>
                <a:endParaRPr lang="en-US" altLang="ko-KR" sz="14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itchFamily="50" charset="-127"/>
                  <a:ea typeface="맑은 고딕" panose="020B0503020000020004" pitchFamily="50" charset="-127"/>
                </a:endParaRPr>
              </a:p>
              <a:p>
                <a:pPr algn="ctr">
                  <a:defRPr/>
                </a:pPr>
                <a:r>
                  <a:rPr lang="ko-KR" altLang="en-US" sz="1400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맑은 고딕" pitchFamily="50" charset="-127"/>
                    <a:ea typeface="맑은 고딕" panose="020B0503020000020004" pitchFamily="50" charset="-127"/>
                  </a:rPr>
                  <a:t>조직 형성</a:t>
                </a:r>
                <a:endParaRPr lang="ko-KR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itchFamily="50" charset="-127"/>
                  <a:ea typeface="맑은 고딕" panose="020B0503020000020004" pitchFamily="50" charset="-127"/>
                </a:endParaRPr>
              </a:p>
            </p:txBody>
          </p:sp>
        </p:grpSp>
        <p:grpSp>
          <p:nvGrpSpPr>
            <p:cNvPr id="9" name="그룹 49"/>
            <p:cNvGrpSpPr>
              <a:grpSpLocks/>
            </p:cNvGrpSpPr>
            <p:nvPr/>
          </p:nvGrpSpPr>
          <p:grpSpPr bwMode="auto">
            <a:xfrm>
              <a:off x="1712222" y="2894646"/>
              <a:ext cx="1986886" cy="590006"/>
              <a:chOff x="1112159" y="2864118"/>
              <a:chExt cx="1986743" cy="591361"/>
            </a:xfrm>
          </p:grpSpPr>
          <p:sp>
            <p:nvSpPr>
              <p:cNvPr id="14" name="AutoShape 11"/>
              <p:cNvSpPr>
                <a:spLocks noChangeArrowheads="1"/>
              </p:cNvSpPr>
              <p:nvPr/>
            </p:nvSpPr>
            <p:spPr bwMode="auto">
              <a:xfrm flipV="1">
                <a:off x="1125652" y="2868284"/>
                <a:ext cx="1973250" cy="576000"/>
              </a:xfrm>
              <a:custGeom>
                <a:avLst/>
                <a:gdLst>
                  <a:gd name="T0" fmla="*/ 2147483647 w 21600"/>
                  <a:gd name="T1" fmla="*/ 2147483647 h 21600"/>
                  <a:gd name="T2" fmla="*/ 2147483647 w 21600"/>
                  <a:gd name="T3" fmla="*/ 2147483647 h 21600"/>
                  <a:gd name="T4" fmla="*/ 2147483647 w 21600"/>
                  <a:gd name="T5" fmla="*/ 2147483647 h 21600"/>
                  <a:gd name="T6" fmla="*/ 2147483647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2152 w 21600"/>
                  <a:gd name="T13" fmla="*/ 2152 h 21600"/>
                  <a:gd name="T14" fmla="*/ 19448 w 21600"/>
                  <a:gd name="T15" fmla="*/ 19448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704" y="21600"/>
                    </a:lnTo>
                    <a:lnTo>
                      <a:pt x="20896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3399FF"/>
              </a:solidFill>
              <a:ln w="9525" algn="ctr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 sz="1400" kern="0" dirty="0">
                  <a:solidFill>
                    <a:srgbClr val="FFFFFF"/>
                  </a:solidFill>
                  <a:latin typeface="맑은 고딕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42017" name="TextBox 18"/>
              <p:cNvSpPr txBox="1">
                <a:spLocks noChangeArrowheads="1"/>
              </p:cNvSpPr>
              <p:nvPr/>
            </p:nvSpPr>
            <p:spPr bwMode="auto">
              <a:xfrm>
                <a:off x="1112159" y="2864118"/>
                <a:ext cx="1944514" cy="59136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ko-KR" altLang="en-US" sz="1600" dirty="0" smtClean="0">
                    <a:latin typeface="맑은 고딕" pitchFamily="50" charset="-127"/>
                    <a:ea typeface="맑은 고딕" panose="020B0503020000020004" pitchFamily="50" charset="-127"/>
                  </a:rPr>
                  <a:t>마을단위 </a:t>
                </a:r>
                <a:endParaRPr lang="en-US" altLang="ko-KR" sz="1600" dirty="0" smtClean="0">
                  <a:latin typeface="맑은 고딕" pitchFamily="50" charset="-127"/>
                  <a:ea typeface="맑은 고딕" panose="020B0503020000020004" pitchFamily="50" charset="-127"/>
                </a:endParaRPr>
              </a:p>
              <a:p>
                <a:pPr algn="ctr"/>
                <a:r>
                  <a:rPr lang="ko-KR" altLang="en-US" sz="1600" dirty="0" smtClean="0">
                    <a:latin typeface="맑은 고딕" pitchFamily="50" charset="-127"/>
                    <a:ea typeface="맑은 고딕" panose="020B0503020000020004" pitchFamily="50" charset="-127"/>
                  </a:rPr>
                  <a:t>행사와 사업</a:t>
                </a:r>
              </a:p>
            </p:txBody>
          </p:sp>
        </p:grpSp>
        <p:grpSp>
          <p:nvGrpSpPr>
            <p:cNvPr id="10" name="그룹 48"/>
            <p:cNvGrpSpPr>
              <a:grpSpLocks/>
            </p:cNvGrpSpPr>
            <p:nvPr/>
          </p:nvGrpSpPr>
          <p:grpSpPr bwMode="auto">
            <a:xfrm>
              <a:off x="1639986" y="3616326"/>
              <a:ext cx="2160938" cy="573088"/>
              <a:chOff x="1039128" y="3558126"/>
              <a:chExt cx="2161004" cy="574346"/>
            </a:xfrm>
          </p:grpSpPr>
          <p:sp>
            <p:nvSpPr>
              <p:cNvPr id="12" name="AutoShape 9"/>
              <p:cNvSpPr>
                <a:spLocks noChangeArrowheads="1"/>
              </p:cNvSpPr>
              <p:nvPr/>
            </p:nvSpPr>
            <p:spPr bwMode="auto">
              <a:xfrm flipV="1">
                <a:off x="1039128" y="3558126"/>
                <a:ext cx="2146506" cy="574346"/>
              </a:xfrm>
              <a:custGeom>
                <a:avLst/>
                <a:gdLst>
                  <a:gd name="T0" fmla="*/ 2147483647 w 21600"/>
                  <a:gd name="T1" fmla="*/ 2147483647 h 21600"/>
                  <a:gd name="T2" fmla="*/ 2147483647 w 21600"/>
                  <a:gd name="T3" fmla="*/ 2147483647 h 21600"/>
                  <a:gd name="T4" fmla="*/ 2147483647 w 21600"/>
                  <a:gd name="T5" fmla="*/ 2147483647 h 21600"/>
                  <a:gd name="T6" fmla="*/ 2147483647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2216 w 21600"/>
                  <a:gd name="T13" fmla="*/ 2216 h 21600"/>
                  <a:gd name="T14" fmla="*/ 19384 w 21600"/>
                  <a:gd name="T15" fmla="*/ 19384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831" y="21600"/>
                    </a:lnTo>
                    <a:lnTo>
                      <a:pt x="20769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0066CC"/>
              </a:solidFill>
              <a:ln w="9525" algn="ctr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 sz="1400" kern="0" dirty="0">
                  <a:solidFill>
                    <a:srgbClr val="FFFFFF"/>
                  </a:solidFill>
                  <a:latin typeface="맑은 고딕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42015" name="TextBox 17"/>
              <p:cNvSpPr txBox="1">
                <a:spLocks noChangeArrowheads="1"/>
              </p:cNvSpPr>
              <p:nvPr/>
            </p:nvSpPr>
            <p:spPr bwMode="auto">
              <a:xfrm>
                <a:off x="1111365" y="3679450"/>
                <a:ext cx="2088767" cy="33929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ko-KR" altLang="en-US" sz="1600" dirty="0" smtClean="0">
                    <a:solidFill>
                      <a:srgbClr val="FFFF00"/>
                    </a:solidFill>
                    <a:latin typeface="맑은 고딕" pitchFamily="50" charset="-127"/>
                    <a:ea typeface="맑은 고딕" panose="020B0503020000020004" pitchFamily="50" charset="-127"/>
                  </a:rPr>
                  <a:t>광고와 홍보</a:t>
                </a:r>
                <a:endParaRPr lang="ko-KR" altLang="en-US" sz="1600" dirty="0">
                  <a:solidFill>
                    <a:srgbClr val="FFFF00"/>
                  </a:solidFill>
                  <a:latin typeface="맑은 고딕" pitchFamily="50" charset="-127"/>
                  <a:ea typeface="맑은 고딕" panose="020B0503020000020004" pitchFamily="50" charset="-127"/>
                </a:endParaRPr>
              </a:p>
            </p:txBody>
          </p:sp>
        </p:grpSp>
        <p:grpSp>
          <p:nvGrpSpPr>
            <p:cNvPr id="16" name="그룹 47"/>
            <p:cNvGrpSpPr>
              <a:grpSpLocks/>
            </p:cNvGrpSpPr>
            <p:nvPr/>
          </p:nvGrpSpPr>
          <p:grpSpPr bwMode="auto">
            <a:xfrm>
              <a:off x="1496151" y="4330701"/>
              <a:ext cx="2407757" cy="973138"/>
              <a:chOff x="895292" y="4246091"/>
              <a:chExt cx="2407830" cy="972450"/>
            </a:xfrm>
          </p:grpSpPr>
          <p:sp>
            <p:nvSpPr>
              <p:cNvPr id="13" name="AutoShape 10"/>
              <p:cNvSpPr>
                <a:spLocks noChangeArrowheads="1"/>
              </p:cNvSpPr>
              <p:nvPr/>
            </p:nvSpPr>
            <p:spPr bwMode="auto">
              <a:xfrm flipV="1">
                <a:off x="921645" y="4246091"/>
                <a:ext cx="2381477" cy="972450"/>
              </a:xfrm>
              <a:custGeom>
                <a:avLst/>
                <a:gdLst>
                  <a:gd name="T0" fmla="*/ 2147483647 w 21600"/>
                  <a:gd name="T1" fmla="*/ 2147483647 h 21600"/>
                  <a:gd name="T2" fmla="*/ 2147483647 w 21600"/>
                  <a:gd name="T3" fmla="*/ 2147483647 h 21600"/>
                  <a:gd name="T4" fmla="*/ 2147483647 w 21600"/>
                  <a:gd name="T5" fmla="*/ 2147483647 h 21600"/>
                  <a:gd name="T6" fmla="*/ 2147483647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2326 w 21600"/>
                  <a:gd name="T13" fmla="*/ 2326 h 21600"/>
                  <a:gd name="T14" fmla="*/ 19274 w 21600"/>
                  <a:gd name="T15" fmla="*/ 19274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1051" y="21600"/>
                    </a:lnTo>
                    <a:lnTo>
                      <a:pt x="20549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336699"/>
              </a:solidFill>
              <a:ln w="9525" algn="ctr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 sz="1400" kern="0" dirty="0">
                  <a:solidFill>
                    <a:srgbClr val="FFFFFF"/>
                  </a:solidFill>
                  <a:latin typeface="맑은 고딕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42013" name="TextBox 16"/>
              <p:cNvSpPr txBox="1">
                <a:spLocks noChangeArrowheads="1"/>
              </p:cNvSpPr>
              <p:nvPr/>
            </p:nvSpPr>
            <p:spPr bwMode="auto">
              <a:xfrm>
                <a:off x="895292" y="4484914"/>
                <a:ext cx="2304846" cy="64587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ko-KR" altLang="en-US" dirty="0" smtClean="0">
                    <a:solidFill>
                      <a:srgbClr val="FFFF00"/>
                    </a:solidFill>
                    <a:latin typeface="맑은 고딕" pitchFamily="50" charset="-127"/>
                    <a:ea typeface="맑은 고딕" panose="020B0503020000020004" pitchFamily="50" charset="-127"/>
                  </a:rPr>
                  <a:t>주변의 인프라 </a:t>
                </a:r>
                <a:endParaRPr lang="en-US" altLang="ko-KR" dirty="0" smtClean="0">
                  <a:solidFill>
                    <a:srgbClr val="FFFF00"/>
                  </a:solidFill>
                  <a:latin typeface="맑은 고딕" pitchFamily="50" charset="-127"/>
                  <a:ea typeface="맑은 고딕" panose="020B0503020000020004" pitchFamily="50" charset="-127"/>
                </a:endParaRPr>
              </a:p>
              <a:p>
                <a:pPr algn="ctr"/>
                <a:r>
                  <a:rPr lang="ko-KR" altLang="en-US" dirty="0" smtClean="0">
                    <a:solidFill>
                      <a:srgbClr val="FFFF00"/>
                    </a:solidFill>
                    <a:latin typeface="맑은 고딕" pitchFamily="50" charset="-127"/>
                    <a:ea typeface="맑은 고딕" panose="020B0503020000020004" pitchFamily="50" charset="-127"/>
                  </a:rPr>
                  <a:t>집적</a:t>
                </a:r>
                <a:endParaRPr lang="en-US" altLang="ko-KR" sz="1400" dirty="0" smtClean="0">
                  <a:solidFill>
                    <a:srgbClr val="FFFF00"/>
                  </a:solidFill>
                  <a:latin typeface="맑은 고딕" pitchFamily="50" charset="-127"/>
                  <a:ea typeface="맑은 고딕" panose="020B0503020000020004" pitchFamily="50" charset="-127"/>
                </a:endParaRPr>
              </a:p>
            </p:txBody>
          </p:sp>
        </p:grpSp>
        <p:grpSp>
          <p:nvGrpSpPr>
            <p:cNvPr id="17" name="그룹 58"/>
            <p:cNvGrpSpPr>
              <a:grpSpLocks/>
            </p:cNvGrpSpPr>
            <p:nvPr/>
          </p:nvGrpSpPr>
          <p:grpSpPr bwMode="auto">
            <a:xfrm>
              <a:off x="1320877" y="5435600"/>
              <a:ext cx="2784656" cy="1013315"/>
              <a:chOff x="1320877" y="5295900"/>
              <a:chExt cx="2784656" cy="1013315"/>
            </a:xfrm>
          </p:grpSpPr>
          <p:sp>
            <p:nvSpPr>
              <p:cNvPr id="11" name="AutoShape 8"/>
              <p:cNvSpPr>
                <a:spLocks noChangeArrowheads="1"/>
              </p:cNvSpPr>
              <p:nvPr/>
            </p:nvSpPr>
            <p:spPr bwMode="auto">
              <a:xfrm flipV="1">
                <a:off x="1320877" y="5295900"/>
                <a:ext cx="2784656" cy="1013315"/>
              </a:xfrm>
              <a:custGeom>
                <a:avLst/>
                <a:gdLst>
                  <a:gd name="T0" fmla="*/ 2147483647 w 21600"/>
                  <a:gd name="T1" fmla="*/ 2147483647 h 21600"/>
                  <a:gd name="T2" fmla="*/ 2147483647 w 21600"/>
                  <a:gd name="T3" fmla="*/ 2147483647 h 21600"/>
                  <a:gd name="T4" fmla="*/ 2147483647 w 21600"/>
                  <a:gd name="T5" fmla="*/ 2147483647 h 21600"/>
                  <a:gd name="T6" fmla="*/ 2147483647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2551 w 21600"/>
                  <a:gd name="T13" fmla="*/ 2551 h 21600"/>
                  <a:gd name="T14" fmla="*/ 19049 w 21600"/>
                  <a:gd name="T15" fmla="*/ 19049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1502" y="21600"/>
                    </a:lnTo>
                    <a:lnTo>
                      <a:pt x="20098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003366"/>
              </a:solidFill>
              <a:ln w="9525" algn="ctr">
                <a:noFill/>
                <a:miter lim="800000"/>
                <a:headEnd/>
                <a:tailEnd/>
              </a:ln>
            </p:spPr>
            <p:txBody>
              <a:bodyPr wrap="none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altLang="ko-KR" sz="1400" kern="0" dirty="0">
                  <a:solidFill>
                    <a:srgbClr val="FFFFFF"/>
                  </a:solidFill>
                  <a:latin typeface="맑은 고딕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42011" name="TextBox 15"/>
              <p:cNvSpPr txBox="1">
                <a:spLocks noChangeArrowheads="1"/>
              </p:cNvSpPr>
              <p:nvPr/>
            </p:nvSpPr>
            <p:spPr bwMode="auto">
              <a:xfrm>
                <a:off x="1733837" y="5500637"/>
                <a:ext cx="2067088" cy="6463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ko-KR" altLang="en-US" dirty="0" smtClean="0">
                    <a:solidFill>
                      <a:srgbClr val="FFFF00"/>
                    </a:solidFill>
                    <a:latin typeface="맑은 고딕" pitchFamily="50" charset="-127"/>
                    <a:ea typeface="맑은 고딕" panose="020B0503020000020004" pitchFamily="50" charset="-127"/>
                  </a:rPr>
                  <a:t>마을 사업의 전개와 지원</a:t>
                </a:r>
                <a:endParaRPr lang="ko-KR" altLang="en-US" sz="1400" dirty="0">
                  <a:solidFill>
                    <a:srgbClr val="FFFF00"/>
                  </a:solidFill>
                  <a:latin typeface="맑은 고딕" pitchFamily="50" charset="-127"/>
                  <a:ea typeface="맑은 고딕" panose="020B0503020000020004" pitchFamily="50" charset="-127"/>
                </a:endParaRPr>
              </a:p>
            </p:txBody>
          </p:sp>
        </p:grpSp>
        <p:sp>
          <p:nvSpPr>
            <p:cNvPr id="42006" name="왼쪽 중괄호 60"/>
            <p:cNvSpPr>
              <a:spLocks/>
            </p:cNvSpPr>
            <p:nvPr/>
          </p:nvSpPr>
          <p:spPr bwMode="auto">
            <a:xfrm>
              <a:off x="1032569" y="3815640"/>
              <a:ext cx="310566" cy="2343862"/>
            </a:xfrm>
            <a:prstGeom prst="leftBrace">
              <a:avLst>
                <a:gd name="adj1" fmla="val 8324"/>
                <a:gd name="adj2" fmla="val 50437"/>
              </a:avLst>
            </a:prstGeom>
            <a:noFill/>
            <a:ln w="28575" algn="ctr">
              <a:solidFill>
                <a:srgbClr val="B2B2B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 dirty="0">
                <a:latin typeface="맑은 고딕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676418" y="4132122"/>
              <a:ext cx="365117" cy="1746653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>
              <a:spAutoFit/>
            </a:bodyPr>
            <a:lstStyle/>
            <a:p>
              <a:pPr algn="ctr">
                <a:defRPr/>
              </a:pPr>
              <a:r>
                <a:rPr lang="ko-KR" altLang="en-US" sz="1600" dirty="0" smtClean="0">
                  <a:solidFill>
                    <a:srgbClr val="002060"/>
                  </a:solidFill>
                  <a:latin typeface="HY엽서M" panose="02030600000101010101" pitchFamily="18" charset="-127"/>
                  <a:ea typeface="HY엽서M" panose="02030600000101010101" pitchFamily="18" charset="-127"/>
                </a:rPr>
                <a:t>기본</a:t>
              </a:r>
              <a:endParaRPr lang="en-US" altLang="ko-KR" sz="1600" dirty="0" smtClean="0">
                <a:solidFill>
                  <a:srgbClr val="002060"/>
                </a:solidFill>
                <a:latin typeface="HY엽서M" panose="02030600000101010101" pitchFamily="18" charset="-127"/>
                <a:ea typeface="HY엽서M" panose="02030600000101010101" pitchFamily="18" charset="-127"/>
              </a:endParaRPr>
            </a:p>
            <a:p>
              <a:pPr algn="ctr">
                <a:defRPr/>
              </a:pPr>
              <a:r>
                <a:rPr lang="ko-KR" altLang="en-US" sz="1600" dirty="0">
                  <a:solidFill>
                    <a:srgbClr val="002060"/>
                  </a:solidFill>
                  <a:latin typeface="HY엽서M" panose="02030600000101010101" pitchFamily="18" charset="-127"/>
                  <a:ea typeface="HY엽서M" panose="02030600000101010101" pitchFamily="18" charset="-127"/>
                </a:rPr>
                <a:t>적 </a:t>
              </a:r>
              <a:r>
                <a:rPr lang="ko-KR" altLang="en-US" sz="1600" dirty="0" smtClean="0">
                  <a:solidFill>
                    <a:srgbClr val="002060"/>
                  </a:solidFill>
                  <a:latin typeface="HY엽서M" panose="02030600000101010101" pitchFamily="18" charset="-127"/>
                  <a:ea typeface="HY엽서M" panose="02030600000101010101" pitchFamily="18" charset="-127"/>
                </a:rPr>
                <a:t> 배경</a:t>
              </a:r>
              <a:endParaRPr lang="ko-KR" altLang="en-US" sz="1600" dirty="0">
                <a:solidFill>
                  <a:srgbClr val="002060"/>
                </a:solidFill>
                <a:latin typeface="HY엽서M" panose="02030600000101010101" pitchFamily="18" charset="-127"/>
                <a:ea typeface="HY엽서M" panose="02030600000101010101" pitchFamily="18" charset="-127"/>
              </a:endParaRPr>
            </a:p>
          </p:txBody>
        </p:sp>
      </p:grpSp>
      <p:sp>
        <p:nvSpPr>
          <p:cNvPr id="69" name="AutoShape 107"/>
          <p:cNvSpPr>
            <a:spLocks noChangeArrowheads="1"/>
          </p:cNvSpPr>
          <p:nvPr/>
        </p:nvSpPr>
        <p:spPr bwMode="auto">
          <a:xfrm>
            <a:off x="4844651" y="1882583"/>
            <a:ext cx="4570412" cy="544458"/>
          </a:xfrm>
          <a:prstGeom prst="roundRect">
            <a:avLst>
              <a:gd name="adj" fmla="val 11236"/>
            </a:avLst>
          </a:prstGeom>
          <a:solidFill>
            <a:srgbClr val="F8F8F8"/>
          </a:solidFill>
          <a:ln w="19050" cap="rnd" algn="ctr">
            <a:solidFill>
              <a:schemeClr val="bg1">
                <a:lumMod val="50000"/>
              </a:schemeClr>
            </a:solidFill>
            <a:prstDash val="sysDot"/>
            <a:round/>
            <a:headEnd/>
            <a:tailEnd/>
          </a:ln>
          <a:effectLst/>
          <a:extLst/>
        </p:spPr>
        <p:txBody>
          <a:bodyPr anchor="ctr"/>
          <a:lstStyle/>
          <a:p>
            <a:r>
              <a:rPr lang="en-US" altLang="ko-KR" sz="1000" i="1" dirty="0">
                <a:latin typeface="+mn-ea"/>
                <a:ea typeface="맑은 고딕" panose="020B0503020000020004" pitchFamily="50" charset="-127"/>
              </a:rPr>
              <a:t>5</a:t>
            </a:r>
            <a:r>
              <a:rPr lang="ko-KR" altLang="en-US" sz="1000" i="1" dirty="0">
                <a:latin typeface="+mn-ea"/>
                <a:ea typeface="맑은 고딕" panose="020B0503020000020004" pitchFamily="50" charset="-127"/>
              </a:rPr>
              <a:t>년 사이에 협동조합</a:t>
            </a:r>
            <a:r>
              <a:rPr lang="en-US" altLang="ko-KR" sz="1000" i="1" dirty="0">
                <a:latin typeface="+mn-ea"/>
                <a:ea typeface="맑은 고딕" panose="020B0503020000020004" pitchFamily="50" charset="-127"/>
              </a:rPr>
              <a:t>,</a:t>
            </a:r>
            <a:r>
              <a:rPr lang="ko-KR" altLang="en-US" sz="1000" i="1" dirty="0">
                <a:latin typeface="+mn-ea"/>
                <a:ea typeface="맑은 고딕" panose="020B0503020000020004" pitchFamily="50" charset="-127"/>
              </a:rPr>
              <a:t> 그런 게 생기면서</a:t>
            </a:r>
            <a:r>
              <a:rPr lang="en-US" altLang="ko-KR" sz="1000" i="1" dirty="0">
                <a:latin typeface="+mn-ea"/>
                <a:ea typeface="맑은 고딕" panose="020B0503020000020004" pitchFamily="50" charset="-127"/>
              </a:rPr>
              <a:t>… </a:t>
            </a:r>
            <a:r>
              <a:rPr lang="ko-KR" altLang="en-US" sz="1000" i="1" dirty="0">
                <a:latin typeface="+mn-ea"/>
                <a:ea typeface="맑은 고딕" panose="020B0503020000020004" pitchFamily="50" charset="-127"/>
              </a:rPr>
              <a:t> </a:t>
            </a:r>
          </a:p>
          <a:p>
            <a:r>
              <a:rPr lang="ko-KR" altLang="en-US" sz="1000" i="1" dirty="0">
                <a:latin typeface="+mn-ea"/>
                <a:ea typeface="맑은 고딕" panose="020B0503020000020004" pitchFamily="50" charset="-127"/>
              </a:rPr>
              <a:t>최근 들어서 여러 가지를 들어본 것 같아요</a:t>
            </a:r>
            <a:r>
              <a:rPr lang="en-US" altLang="ko-KR" sz="1000" i="1" dirty="0">
                <a:latin typeface="+mn-ea"/>
                <a:ea typeface="맑은 고딕" panose="020B0503020000020004" pitchFamily="50" charset="-127"/>
              </a:rPr>
              <a:t>, </a:t>
            </a:r>
          </a:p>
        </p:txBody>
      </p:sp>
      <p:sp>
        <p:nvSpPr>
          <p:cNvPr id="66" name="Freeform 18"/>
          <p:cNvSpPr>
            <a:spLocks/>
          </p:cNvSpPr>
          <p:nvPr/>
        </p:nvSpPr>
        <p:spPr bwMode="auto">
          <a:xfrm>
            <a:off x="1469171" y="4977777"/>
            <a:ext cx="411229" cy="472533"/>
          </a:xfrm>
          <a:custGeom>
            <a:avLst/>
            <a:gdLst/>
            <a:ahLst/>
            <a:cxnLst>
              <a:cxn ang="0">
                <a:pos x="744" y="0"/>
              </a:cxn>
              <a:cxn ang="0">
                <a:pos x="764" y="28"/>
              </a:cxn>
              <a:cxn ang="0">
                <a:pos x="502" y="301"/>
              </a:cxn>
              <a:cxn ang="0">
                <a:pos x="281" y="646"/>
              </a:cxn>
              <a:cxn ang="0">
                <a:pos x="240" y="674"/>
              </a:cxn>
              <a:cxn ang="0">
                <a:pos x="172" y="726"/>
              </a:cxn>
              <a:cxn ang="0">
                <a:pos x="140" y="642"/>
              </a:cxn>
              <a:cxn ang="0">
                <a:pos x="125" y="606"/>
              </a:cxn>
              <a:cxn ang="0">
                <a:pos x="63" y="492"/>
              </a:cxn>
              <a:cxn ang="0">
                <a:pos x="0" y="443"/>
              </a:cxn>
              <a:cxn ang="0">
                <a:pos x="109" y="380"/>
              </a:cxn>
              <a:cxn ang="0">
                <a:pos x="203" y="495"/>
              </a:cxn>
              <a:cxn ang="0">
                <a:pos x="220" y="533"/>
              </a:cxn>
              <a:cxn ang="0">
                <a:pos x="459" y="228"/>
              </a:cxn>
              <a:cxn ang="0">
                <a:pos x="744" y="0"/>
              </a:cxn>
            </a:cxnLst>
            <a:rect l="0" t="0" r="r" b="b"/>
            <a:pathLst>
              <a:path w="764" h="726">
                <a:moveTo>
                  <a:pt x="744" y="0"/>
                </a:moveTo>
                <a:cubicBezTo>
                  <a:pt x="764" y="28"/>
                  <a:pt x="764" y="28"/>
                  <a:pt x="764" y="28"/>
                </a:cubicBezTo>
                <a:cubicBezTo>
                  <a:pt x="685" y="87"/>
                  <a:pt x="598" y="178"/>
                  <a:pt x="502" y="301"/>
                </a:cubicBezTo>
                <a:cubicBezTo>
                  <a:pt x="405" y="425"/>
                  <a:pt x="332" y="540"/>
                  <a:pt x="281" y="646"/>
                </a:cubicBezTo>
                <a:cubicBezTo>
                  <a:pt x="240" y="674"/>
                  <a:pt x="240" y="674"/>
                  <a:pt x="240" y="674"/>
                </a:cubicBezTo>
                <a:cubicBezTo>
                  <a:pt x="207" y="698"/>
                  <a:pt x="184" y="715"/>
                  <a:pt x="172" y="726"/>
                </a:cubicBezTo>
                <a:cubicBezTo>
                  <a:pt x="167" y="709"/>
                  <a:pt x="156" y="681"/>
                  <a:pt x="140" y="642"/>
                </a:cubicBezTo>
                <a:cubicBezTo>
                  <a:pt x="125" y="606"/>
                  <a:pt x="125" y="606"/>
                  <a:pt x="125" y="606"/>
                </a:cubicBezTo>
                <a:cubicBezTo>
                  <a:pt x="103" y="554"/>
                  <a:pt x="82" y="516"/>
                  <a:pt x="63" y="492"/>
                </a:cubicBezTo>
                <a:cubicBezTo>
                  <a:pt x="44" y="467"/>
                  <a:pt x="23" y="451"/>
                  <a:pt x="0" y="443"/>
                </a:cubicBezTo>
                <a:cubicBezTo>
                  <a:pt x="39" y="401"/>
                  <a:pt x="76" y="380"/>
                  <a:pt x="109" y="380"/>
                </a:cubicBezTo>
                <a:cubicBezTo>
                  <a:pt x="137" y="380"/>
                  <a:pt x="169" y="419"/>
                  <a:pt x="203" y="495"/>
                </a:cubicBezTo>
                <a:cubicBezTo>
                  <a:pt x="220" y="533"/>
                  <a:pt x="220" y="533"/>
                  <a:pt x="220" y="533"/>
                </a:cubicBezTo>
                <a:cubicBezTo>
                  <a:pt x="282" y="429"/>
                  <a:pt x="362" y="327"/>
                  <a:pt x="459" y="228"/>
                </a:cubicBezTo>
                <a:cubicBezTo>
                  <a:pt x="556" y="129"/>
                  <a:pt x="652" y="53"/>
                  <a:pt x="744" y="0"/>
                </a:cubicBezTo>
                <a:close/>
              </a:path>
            </a:pathLst>
          </a:custGeom>
          <a:solidFill>
            <a:srgbClr val="FFFF00"/>
          </a:solidFill>
          <a:ln w="9525">
            <a:solidFill>
              <a:srgbClr val="D03B00"/>
            </a:solidFill>
            <a:round/>
            <a:headEnd/>
            <a:tailEnd/>
          </a:ln>
          <a:effectLst>
            <a:outerShdw dist="80322" dir="4293903" algn="ctr" rotWithShape="0">
              <a:srgbClr val="808080">
                <a:alpha val="50000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7" name="Freeform 18"/>
          <p:cNvSpPr>
            <a:spLocks/>
          </p:cNvSpPr>
          <p:nvPr/>
        </p:nvSpPr>
        <p:spPr bwMode="auto">
          <a:xfrm>
            <a:off x="1685230" y="3106339"/>
            <a:ext cx="411229" cy="472533"/>
          </a:xfrm>
          <a:custGeom>
            <a:avLst/>
            <a:gdLst/>
            <a:ahLst/>
            <a:cxnLst>
              <a:cxn ang="0">
                <a:pos x="744" y="0"/>
              </a:cxn>
              <a:cxn ang="0">
                <a:pos x="764" y="28"/>
              </a:cxn>
              <a:cxn ang="0">
                <a:pos x="502" y="301"/>
              </a:cxn>
              <a:cxn ang="0">
                <a:pos x="281" y="646"/>
              </a:cxn>
              <a:cxn ang="0">
                <a:pos x="240" y="674"/>
              </a:cxn>
              <a:cxn ang="0">
                <a:pos x="172" y="726"/>
              </a:cxn>
              <a:cxn ang="0">
                <a:pos x="140" y="642"/>
              </a:cxn>
              <a:cxn ang="0">
                <a:pos x="125" y="606"/>
              </a:cxn>
              <a:cxn ang="0">
                <a:pos x="63" y="492"/>
              </a:cxn>
              <a:cxn ang="0">
                <a:pos x="0" y="443"/>
              </a:cxn>
              <a:cxn ang="0">
                <a:pos x="109" y="380"/>
              </a:cxn>
              <a:cxn ang="0">
                <a:pos x="203" y="495"/>
              </a:cxn>
              <a:cxn ang="0">
                <a:pos x="220" y="533"/>
              </a:cxn>
              <a:cxn ang="0">
                <a:pos x="459" y="228"/>
              </a:cxn>
              <a:cxn ang="0">
                <a:pos x="744" y="0"/>
              </a:cxn>
            </a:cxnLst>
            <a:rect l="0" t="0" r="r" b="b"/>
            <a:pathLst>
              <a:path w="764" h="726">
                <a:moveTo>
                  <a:pt x="744" y="0"/>
                </a:moveTo>
                <a:cubicBezTo>
                  <a:pt x="764" y="28"/>
                  <a:pt x="764" y="28"/>
                  <a:pt x="764" y="28"/>
                </a:cubicBezTo>
                <a:cubicBezTo>
                  <a:pt x="685" y="87"/>
                  <a:pt x="598" y="178"/>
                  <a:pt x="502" y="301"/>
                </a:cubicBezTo>
                <a:cubicBezTo>
                  <a:pt x="405" y="425"/>
                  <a:pt x="332" y="540"/>
                  <a:pt x="281" y="646"/>
                </a:cubicBezTo>
                <a:cubicBezTo>
                  <a:pt x="240" y="674"/>
                  <a:pt x="240" y="674"/>
                  <a:pt x="240" y="674"/>
                </a:cubicBezTo>
                <a:cubicBezTo>
                  <a:pt x="207" y="698"/>
                  <a:pt x="184" y="715"/>
                  <a:pt x="172" y="726"/>
                </a:cubicBezTo>
                <a:cubicBezTo>
                  <a:pt x="167" y="709"/>
                  <a:pt x="156" y="681"/>
                  <a:pt x="140" y="642"/>
                </a:cubicBezTo>
                <a:cubicBezTo>
                  <a:pt x="125" y="606"/>
                  <a:pt x="125" y="606"/>
                  <a:pt x="125" y="606"/>
                </a:cubicBezTo>
                <a:cubicBezTo>
                  <a:pt x="103" y="554"/>
                  <a:pt x="82" y="516"/>
                  <a:pt x="63" y="492"/>
                </a:cubicBezTo>
                <a:cubicBezTo>
                  <a:pt x="44" y="467"/>
                  <a:pt x="23" y="451"/>
                  <a:pt x="0" y="443"/>
                </a:cubicBezTo>
                <a:cubicBezTo>
                  <a:pt x="39" y="401"/>
                  <a:pt x="76" y="380"/>
                  <a:pt x="109" y="380"/>
                </a:cubicBezTo>
                <a:cubicBezTo>
                  <a:pt x="137" y="380"/>
                  <a:pt x="169" y="419"/>
                  <a:pt x="203" y="495"/>
                </a:cubicBezTo>
                <a:cubicBezTo>
                  <a:pt x="220" y="533"/>
                  <a:pt x="220" y="533"/>
                  <a:pt x="220" y="533"/>
                </a:cubicBezTo>
                <a:cubicBezTo>
                  <a:pt x="282" y="429"/>
                  <a:pt x="362" y="327"/>
                  <a:pt x="459" y="228"/>
                </a:cubicBezTo>
                <a:cubicBezTo>
                  <a:pt x="556" y="129"/>
                  <a:pt x="652" y="53"/>
                  <a:pt x="744" y="0"/>
                </a:cubicBezTo>
                <a:close/>
              </a:path>
            </a:pathLst>
          </a:custGeom>
          <a:solidFill>
            <a:srgbClr val="FFFF00"/>
          </a:solidFill>
          <a:ln w="9525">
            <a:solidFill>
              <a:srgbClr val="D03B00"/>
            </a:solidFill>
            <a:round/>
            <a:headEnd/>
            <a:tailEnd/>
          </a:ln>
          <a:effectLst>
            <a:outerShdw dist="80322" dir="4293903" algn="ctr" rotWithShape="0">
              <a:srgbClr val="808080">
                <a:alpha val="50000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1" name="Freeform 18"/>
          <p:cNvSpPr>
            <a:spLocks/>
          </p:cNvSpPr>
          <p:nvPr/>
        </p:nvSpPr>
        <p:spPr bwMode="auto">
          <a:xfrm>
            <a:off x="1541191" y="4007402"/>
            <a:ext cx="411229" cy="472533"/>
          </a:xfrm>
          <a:custGeom>
            <a:avLst/>
            <a:gdLst/>
            <a:ahLst/>
            <a:cxnLst>
              <a:cxn ang="0">
                <a:pos x="744" y="0"/>
              </a:cxn>
              <a:cxn ang="0">
                <a:pos x="764" y="28"/>
              </a:cxn>
              <a:cxn ang="0">
                <a:pos x="502" y="301"/>
              </a:cxn>
              <a:cxn ang="0">
                <a:pos x="281" y="646"/>
              </a:cxn>
              <a:cxn ang="0">
                <a:pos x="240" y="674"/>
              </a:cxn>
              <a:cxn ang="0">
                <a:pos x="172" y="726"/>
              </a:cxn>
              <a:cxn ang="0">
                <a:pos x="140" y="642"/>
              </a:cxn>
              <a:cxn ang="0">
                <a:pos x="125" y="606"/>
              </a:cxn>
              <a:cxn ang="0">
                <a:pos x="63" y="492"/>
              </a:cxn>
              <a:cxn ang="0">
                <a:pos x="0" y="443"/>
              </a:cxn>
              <a:cxn ang="0">
                <a:pos x="109" y="380"/>
              </a:cxn>
              <a:cxn ang="0">
                <a:pos x="203" y="495"/>
              </a:cxn>
              <a:cxn ang="0">
                <a:pos x="220" y="533"/>
              </a:cxn>
              <a:cxn ang="0">
                <a:pos x="459" y="228"/>
              </a:cxn>
              <a:cxn ang="0">
                <a:pos x="744" y="0"/>
              </a:cxn>
            </a:cxnLst>
            <a:rect l="0" t="0" r="r" b="b"/>
            <a:pathLst>
              <a:path w="764" h="726">
                <a:moveTo>
                  <a:pt x="744" y="0"/>
                </a:moveTo>
                <a:cubicBezTo>
                  <a:pt x="764" y="28"/>
                  <a:pt x="764" y="28"/>
                  <a:pt x="764" y="28"/>
                </a:cubicBezTo>
                <a:cubicBezTo>
                  <a:pt x="685" y="87"/>
                  <a:pt x="598" y="178"/>
                  <a:pt x="502" y="301"/>
                </a:cubicBezTo>
                <a:cubicBezTo>
                  <a:pt x="405" y="425"/>
                  <a:pt x="332" y="540"/>
                  <a:pt x="281" y="646"/>
                </a:cubicBezTo>
                <a:cubicBezTo>
                  <a:pt x="240" y="674"/>
                  <a:pt x="240" y="674"/>
                  <a:pt x="240" y="674"/>
                </a:cubicBezTo>
                <a:cubicBezTo>
                  <a:pt x="207" y="698"/>
                  <a:pt x="184" y="715"/>
                  <a:pt x="172" y="726"/>
                </a:cubicBezTo>
                <a:cubicBezTo>
                  <a:pt x="167" y="709"/>
                  <a:pt x="156" y="681"/>
                  <a:pt x="140" y="642"/>
                </a:cubicBezTo>
                <a:cubicBezTo>
                  <a:pt x="125" y="606"/>
                  <a:pt x="125" y="606"/>
                  <a:pt x="125" y="606"/>
                </a:cubicBezTo>
                <a:cubicBezTo>
                  <a:pt x="103" y="554"/>
                  <a:pt x="82" y="516"/>
                  <a:pt x="63" y="492"/>
                </a:cubicBezTo>
                <a:cubicBezTo>
                  <a:pt x="44" y="467"/>
                  <a:pt x="23" y="451"/>
                  <a:pt x="0" y="443"/>
                </a:cubicBezTo>
                <a:cubicBezTo>
                  <a:pt x="39" y="401"/>
                  <a:pt x="76" y="380"/>
                  <a:pt x="109" y="380"/>
                </a:cubicBezTo>
                <a:cubicBezTo>
                  <a:pt x="137" y="380"/>
                  <a:pt x="169" y="419"/>
                  <a:pt x="203" y="495"/>
                </a:cubicBezTo>
                <a:cubicBezTo>
                  <a:pt x="220" y="533"/>
                  <a:pt x="220" y="533"/>
                  <a:pt x="220" y="533"/>
                </a:cubicBezTo>
                <a:cubicBezTo>
                  <a:pt x="282" y="429"/>
                  <a:pt x="362" y="327"/>
                  <a:pt x="459" y="228"/>
                </a:cubicBezTo>
                <a:cubicBezTo>
                  <a:pt x="556" y="129"/>
                  <a:pt x="652" y="53"/>
                  <a:pt x="744" y="0"/>
                </a:cubicBezTo>
                <a:close/>
              </a:path>
            </a:pathLst>
          </a:custGeom>
          <a:solidFill>
            <a:srgbClr val="FFFF00"/>
          </a:solidFill>
          <a:ln w="9525">
            <a:solidFill>
              <a:srgbClr val="D03B00"/>
            </a:solidFill>
            <a:round/>
            <a:headEnd/>
            <a:tailEnd/>
          </a:ln>
          <a:effectLst>
            <a:outerShdw dist="80322" dir="4293903" algn="ctr" rotWithShape="0">
              <a:srgbClr val="808080">
                <a:alpha val="50000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2" name="직사각형 17"/>
          <p:cNvSpPr txBox="1">
            <a:spLocks noChangeArrowheads="1"/>
          </p:cNvSpPr>
          <p:nvPr/>
        </p:nvSpPr>
        <p:spPr bwMode="auto">
          <a:xfrm>
            <a:off x="464343" y="234631"/>
            <a:ext cx="3076163" cy="4541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3969" tIns="41985" rIns="83969" bIns="41985">
            <a:spAutoFit/>
          </a:bodyPr>
          <a:lstStyle>
            <a:lvl1pPr algn="ctr" rtl="0" fontAlgn="base" latinLnBrk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4572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9144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13716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18288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algn="l"/>
            <a:r>
              <a:rPr kumimoji="0" lang="en-US" altLang="ko-KR" sz="2400" b="1" dirty="0" smtClean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2. ‘</a:t>
            </a:r>
            <a:r>
              <a:rPr kumimoji="0" lang="ko-KR" altLang="en-US" sz="2400" b="1" dirty="0" smtClean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마을</a:t>
            </a:r>
            <a:r>
              <a:rPr kumimoji="0" lang="en-US" altLang="ko-KR" sz="2400" b="1" dirty="0" smtClean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’ </a:t>
            </a:r>
            <a:r>
              <a:rPr kumimoji="0" lang="ko-KR" altLang="en-US" sz="2400" b="1" dirty="0" smtClean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개념의 변화</a:t>
            </a:r>
            <a:endParaRPr kumimoji="0" lang="ko-KR" altLang="en-US" sz="2400" b="1" dirty="0">
              <a:solidFill>
                <a:srgbClr val="0070C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4" name="텍스트 개체 틀 2"/>
          <p:cNvSpPr txBox="1">
            <a:spLocks/>
          </p:cNvSpPr>
          <p:nvPr/>
        </p:nvSpPr>
        <p:spPr>
          <a:xfrm>
            <a:off x="649489" y="902180"/>
            <a:ext cx="8691454" cy="872826"/>
          </a:xfrm>
          <a:prstGeom prst="rect">
            <a:avLst/>
          </a:prstGeom>
        </p:spPr>
        <p:txBody>
          <a:bodyPr/>
          <a:lstStyle/>
          <a:p>
            <a:pPr marL="180975" marR="0" lvl="0" indent="-180975" algn="l" defTabSz="914400" rtl="0" eaLnBrk="1" fontAlgn="auto" latinLnBrk="0" hangingPunct="1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bg1">
                  <a:lumMod val="65000"/>
                </a:schemeClr>
              </a:buClr>
              <a:buSzTx/>
              <a:buFont typeface="Wingdings" pitchFamily="2" charset="2"/>
              <a:buChar char="l"/>
              <a:tabLst/>
              <a:defRPr/>
            </a:pPr>
            <a:r>
              <a:rPr kumimoji="0" lang="en-US" altLang="ko-KR" sz="1300" dirty="0" smtClean="0">
                <a:latin typeface="Trebuchet MS" pitchFamily="34" charset="0"/>
                <a:ea typeface="맑은 고딕" pitchFamily="50" charset="-127"/>
              </a:rPr>
              <a:t>‘</a:t>
            </a:r>
            <a:r>
              <a:rPr kumimoji="0" lang="ko-KR" altLang="en-US" sz="1300" dirty="0" smtClean="0">
                <a:latin typeface="Trebuchet MS" pitchFamily="34" charset="0"/>
                <a:ea typeface="맑은 고딕" pitchFamily="50" charset="-127"/>
              </a:rPr>
              <a:t>마을</a:t>
            </a:r>
            <a:r>
              <a:rPr kumimoji="0" lang="en-US" altLang="ko-KR" sz="1300" dirty="0" smtClean="0">
                <a:latin typeface="Trebuchet MS" pitchFamily="34" charset="0"/>
                <a:ea typeface="맑은 고딕" pitchFamily="50" charset="-127"/>
              </a:rPr>
              <a:t>＇</a:t>
            </a:r>
            <a:r>
              <a:rPr kumimoji="0" lang="ko-KR" altLang="en-US" sz="1300" dirty="0" smtClean="0">
                <a:latin typeface="Trebuchet MS" pitchFamily="34" charset="0"/>
                <a:ea typeface="맑은 고딕" pitchFamily="50" charset="-127"/>
              </a:rPr>
              <a:t>개념의 변화가 시작된 시점은 </a:t>
            </a:r>
            <a:r>
              <a:rPr kumimoji="0" lang="en-US" altLang="ko-KR" sz="1300" dirty="0" smtClean="0">
                <a:latin typeface="Trebuchet MS" pitchFamily="34" charset="0"/>
                <a:ea typeface="맑은 고딕" pitchFamily="50" charset="-127"/>
              </a:rPr>
              <a:t>3</a:t>
            </a:r>
            <a:r>
              <a:rPr kumimoji="0" lang="ko-KR" altLang="en-US" sz="1300" dirty="0" smtClean="0">
                <a:latin typeface="Trebuchet MS" pitchFamily="34" charset="0"/>
                <a:ea typeface="맑은 고딕" pitchFamily="50" charset="-127"/>
              </a:rPr>
              <a:t>년 전후이며</a:t>
            </a:r>
            <a:r>
              <a:rPr kumimoji="0" lang="en-US" altLang="ko-KR" sz="1300" dirty="0" smtClean="0">
                <a:latin typeface="Trebuchet MS" pitchFamily="34" charset="0"/>
                <a:ea typeface="맑은 고딕" pitchFamily="50" charset="-127"/>
              </a:rPr>
              <a:t>, </a:t>
            </a:r>
            <a:r>
              <a:rPr kumimoji="0" lang="ko-KR" altLang="en-US" sz="1300" dirty="0" smtClean="0">
                <a:latin typeface="Trebuchet MS" pitchFamily="34" charset="0"/>
                <a:ea typeface="맑은 고딕" pitchFamily="50" charset="-127"/>
              </a:rPr>
              <a:t>변화의 계기는 박원순 시장 위임 이후 마을 사업의 전개와 지역의 일정한 인프라가 융합되어 나타난 결과라고 할 수 있음</a:t>
            </a:r>
            <a:r>
              <a:rPr kumimoji="0" lang="en-US" altLang="ko-KR" sz="1300" dirty="0" smtClean="0">
                <a:latin typeface="Trebuchet MS" pitchFamily="34" charset="0"/>
                <a:ea typeface="맑은 고딕" pitchFamily="50" charset="-127"/>
              </a:rPr>
              <a:t>.</a:t>
            </a:r>
          </a:p>
          <a:p>
            <a:pPr marL="180975" marR="0" lvl="0" indent="-180975" algn="l" defTabSz="914400" rtl="0" eaLnBrk="1" fontAlgn="auto" latinLnBrk="0" hangingPunct="1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bg1">
                  <a:lumMod val="65000"/>
                </a:schemeClr>
              </a:buClr>
              <a:buSzTx/>
              <a:buFont typeface="Wingdings" pitchFamily="2" charset="2"/>
              <a:buChar char="l"/>
              <a:tabLst/>
              <a:defRPr/>
            </a:pPr>
            <a:r>
              <a:rPr kumimoji="0" lang="ko-KR" altLang="en-US" sz="1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rebuchet MS" pitchFamily="34" charset="0"/>
                <a:ea typeface="맑은 고딕" pitchFamily="50" charset="-127"/>
                <a:cs typeface="+mn-cs"/>
              </a:rPr>
              <a:t>지역</a:t>
            </a:r>
            <a:r>
              <a:rPr kumimoji="0" lang="ko-KR" altLang="en-US" sz="13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rebuchet MS" pitchFamily="34" charset="0"/>
                <a:ea typeface="맑은 고딕" pitchFamily="50" charset="-127"/>
                <a:cs typeface="+mn-cs"/>
              </a:rPr>
              <a:t>의 </a:t>
            </a:r>
            <a:r>
              <a:rPr kumimoji="0" lang="ko-KR" altLang="en-US" sz="1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rebuchet MS" pitchFamily="34" charset="0"/>
                <a:ea typeface="맑은 고딕" pitchFamily="50" charset="-127"/>
                <a:cs typeface="+mn-cs"/>
              </a:rPr>
              <a:t>인프라는 다른 한 축에서 마을공동체사업 시너지 창출의 중요한 조건으로 작용</a:t>
            </a:r>
            <a:r>
              <a:rPr kumimoji="0" lang="ko-KR" altLang="en-US" sz="1300" dirty="0" smtClean="0">
                <a:latin typeface="Trebuchet MS" pitchFamily="34" charset="0"/>
                <a:ea typeface="맑은 고딕" pitchFamily="50" charset="-127"/>
              </a:rPr>
              <a:t>함</a:t>
            </a:r>
            <a:r>
              <a:rPr kumimoji="0" lang="en-US" altLang="ko-KR" sz="1300" dirty="0" smtClean="0">
                <a:latin typeface="Trebuchet MS" pitchFamily="34" charset="0"/>
                <a:ea typeface="맑은 고딕" pitchFamily="50" charset="-127"/>
              </a:rPr>
              <a:t>(</a:t>
            </a:r>
            <a:r>
              <a:rPr kumimoji="0" lang="ko-KR" altLang="en-US" sz="1300" dirty="0" smtClean="0">
                <a:latin typeface="Trebuchet MS" pitchFamily="34" charset="0"/>
                <a:ea typeface="맑은 고딕" pitchFamily="50" charset="-127"/>
              </a:rPr>
              <a:t>특히 연남동의 경우</a:t>
            </a:r>
            <a:r>
              <a:rPr kumimoji="0" lang="en-US" altLang="ko-KR" sz="1300" dirty="0" smtClean="0">
                <a:latin typeface="Trebuchet MS" pitchFamily="34" charset="0"/>
                <a:ea typeface="맑은 고딕" pitchFamily="50" charset="-127"/>
              </a:rPr>
              <a:t>).</a:t>
            </a:r>
            <a:endParaRPr kumimoji="0" lang="en-US" altLang="ko-KR" sz="13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rebuchet MS" pitchFamily="34" charset="0"/>
              <a:ea typeface="맑은 고딕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01032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AutoShape 51" descr="그림3"/>
          <p:cNvSpPr>
            <a:spLocks noChangeArrowheads="1"/>
          </p:cNvSpPr>
          <p:nvPr/>
        </p:nvSpPr>
        <p:spPr bwMode="auto">
          <a:xfrm>
            <a:off x="1099578" y="2372512"/>
            <a:ext cx="1091439" cy="569089"/>
          </a:xfrm>
          <a:prstGeom prst="roundRect">
            <a:avLst>
              <a:gd name="adj" fmla="val 7847"/>
            </a:avLst>
          </a:prstGeom>
          <a:blipFill dpi="0" rotWithShape="1">
            <a:blip r:embed="rId3" cstate="print"/>
            <a:srcRect/>
            <a:stretch>
              <a:fillRect/>
            </a:stretch>
          </a:blipFill>
          <a:ln w="6350" algn="ctr">
            <a:solidFill>
              <a:srgbClr val="B2B2B2"/>
            </a:solidFill>
            <a:round/>
            <a:headEnd/>
            <a:tailEnd/>
          </a:ln>
        </p:spPr>
        <p:txBody>
          <a:bodyPr lIns="18290" tIns="46456" rIns="18290" bIns="46456" anchor="ctr"/>
          <a:lstStyle/>
          <a:p>
            <a:pPr algn="ctr" latinLnBrk="0">
              <a:lnSpc>
                <a:spcPct val="90000"/>
              </a:lnSpc>
              <a:defRPr/>
            </a:pPr>
            <a:r>
              <a:rPr lang="ko-KR" altLang="en-US" sz="1400" b="1" dirty="0" smtClean="0">
                <a:solidFill>
                  <a:srgbClr val="0070C0"/>
                </a:solidFill>
                <a:latin typeface="Calibri" pitchFamily="34" charset="0"/>
                <a:ea typeface="맑은 고딕" panose="020B0503020000020004" pitchFamily="50" charset="-127"/>
              </a:rPr>
              <a:t>강북</a:t>
            </a:r>
            <a:endParaRPr lang="en-US" altLang="ko-KR" sz="1400" b="1" dirty="0" smtClean="0">
              <a:solidFill>
                <a:srgbClr val="0070C0"/>
              </a:solidFill>
              <a:latin typeface="Calibri" pitchFamily="34" charset="0"/>
              <a:ea typeface="맑은 고딕" panose="020B0503020000020004" pitchFamily="50" charset="-127"/>
            </a:endParaRPr>
          </a:p>
          <a:p>
            <a:pPr algn="ctr" latinLnBrk="0">
              <a:lnSpc>
                <a:spcPct val="90000"/>
              </a:lnSpc>
              <a:defRPr/>
            </a:pPr>
            <a:r>
              <a:rPr lang="en-US" altLang="ko-KR" sz="1400" b="1" dirty="0" smtClean="0">
                <a:solidFill>
                  <a:srgbClr val="0070C0"/>
                </a:solidFill>
                <a:latin typeface="Calibri" pitchFamily="34" charset="0"/>
                <a:ea typeface="맑은 고딕" panose="020B0503020000020004" pitchFamily="50" charset="-127"/>
              </a:rPr>
              <a:t>30</a:t>
            </a:r>
            <a:r>
              <a:rPr lang="ko-KR" altLang="en-US" sz="1400" b="1" dirty="0" smtClean="0">
                <a:solidFill>
                  <a:srgbClr val="0070C0"/>
                </a:solidFill>
                <a:latin typeface="Calibri" pitchFamily="34" charset="0"/>
                <a:ea typeface="맑은 고딕" panose="020B0503020000020004" pitchFamily="50" charset="-127"/>
              </a:rPr>
              <a:t>대 여성</a:t>
            </a:r>
            <a:endParaRPr lang="ko-KR" altLang="en-US" sz="1400" b="1" dirty="0">
              <a:solidFill>
                <a:srgbClr val="0070C0"/>
              </a:solidFill>
              <a:latin typeface="Calibri" pitchFamily="34" charset="0"/>
              <a:ea typeface="맑은 고딕" panose="020B0503020000020004" pitchFamily="50" charset="-127"/>
            </a:endParaRPr>
          </a:p>
        </p:txBody>
      </p:sp>
      <p:sp>
        <p:nvSpPr>
          <p:cNvPr id="175" name="AutoShape 51" descr="그림3"/>
          <p:cNvSpPr>
            <a:spLocks noChangeArrowheads="1"/>
          </p:cNvSpPr>
          <p:nvPr/>
        </p:nvSpPr>
        <p:spPr bwMode="auto">
          <a:xfrm>
            <a:off x="5595930" y="2372513"/>
            <a:ext cx="1091439" cy="569089"/>
          </a:xfrm>
          <a:prstGeom prst="roundRect">
            <a:avLst>
              <a:gd name="adj" fmla="val 7847"/>
            </a:avLst>
          </a:prstGeom>
          <a:blipFill dpi="0" rotWithShape="1">
            <a:blip r:embed="rId3" cstate="print"/>
            <a:srcRect/>
            <a:stretch>
              <a:fillRect/>
            </a:stretch>
          </a:blipFill>
          <a:ln w="6350" algn="ctr">
            <a:solidFill>
              <a:srgbClr val="B2B2B2"/>
            </a:solidFill>
            <a:round/>
            <a:headEnd/>
            <a:tailEnd/>
          </a:ln>
        </p:spPr>
        <p:txBody>
          <a:bodyPr lIns="18290" tIns="46456" rIns="18290" bIns="46456" anchor="ctr"/>
          <a:lstStyle/>
          <a:p>
            <a:pPr lvl="0" algn="ctr" latinLnBrk="0">
              <a:lnSpc>
                <a:spcPct val="90000"/>
              </a:lnSpc>
              <a:defRPr/>
            </a:pPr>
            <a:r>
              <a:rPr lang="ko-KR" altLang="en-US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ea typeface="맑은 고딕" panose="020B0503020000020004" pitchFamily="50" charset="-127"/>
              </a:rPr>
              <a:t>강남</a:t>
            </a:r>
            <a:endParaRPr lang="en-US" altLang="ko-KR" sz="1400" b="1" dirty="0" smtClean="0">
              <a:solidFill>
                <a:schemeClr val="tx1">
                  <a:lumMod val="85000"/>
                  <a:lumOff val="15000"/>
                </a:schemeClr>
              </a:solidFill>
              <a:latin typeface="Calibri" pitchFamily="34" charset="0"/>
              <a:ea typeface="맑은 고딕" panose="020B0503020000020004" pitchFamily="50" charset="-127"/>
            </a:endParaRPr>
          </a:p>
          <a:p>
            <a:pPr lvl="0" algn="ctr" latinLnBrk="0">
              <a:lnSpc>
                <a:spcPct val="90000"/>
              </a:lnSpc>
              <a:defRPr/>
            </a:pPr>
            <a:r>
              <a:rPr lang="en-US" altLang="ko-KR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ea typeface="맑은 고딕" panose="020B0503020000020004" pitchFamily="50" charset="-127"/>
              </a:rPr>
              <a:t>30-40</a:t>
            </a:r>
            <a:r>
              <a:rPr lang="ko-KR" altLang="en-US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ea typeface="맑은 고딕" panose="020B0503020000020004" pitchFamily="50" charset="-127"/>
              </a:rPr>
              <a:t>대 여성</a:t>
            </a:r>
            <a:endParaRPr lang="en-US" altLang="ko-KR" sz="1400" b="1" dirty="0" smtClean="0">
              <a:solidFill>
                <a:schemeClr val="tx1">
                  <a:lumMod val="85000"/>
                  <a:lumOff val="15000"/>
                </a:schemeClr>
              </a:solidFill>
              <a:latin typeface="Calibri" pitchFamily="34" charset="0"/>
              <a:ea typeface="맑은 고딕" panose="020B0503020000020004" pitchFamily="50" charset="-127"/>
            </a:endParaRPr>
          </a:p>
        </p:txBody>
      </p:sp>
      <p:sp>
        <p:nvSpPr>
          <p:cNvPr id="191" name="Text Box 15"/>
          <p:cNvSpPr txBox="1">
            <a:spLocks noChangeArrowheads="1"/>
          </p:cNvSpPr>
          <p:nvPr/>
        </p:nvSpPr>
        <p:spPr bwMode="auto">
          <a:xfrm>
            <a:off x="718639" y="3046133"/>
            <a:ext cx="2084946" cy="299775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36580" tIns="36580" rIns="36580" bIns="36580">
            <a:spAutoFit/>
          </a:bodyPr>
          <a:lstStyle/>
          <a:p>
            <a:pPr marL="171450" indent="-171450">
              <a:buBlip>
                <a:blip r:embed="rId4"/>
              </a:buBlip>
            </a:pPr>
            <a:r>
              <a:rPr lang="ko-KR" altLang="en-US" sz="1000" dirty="0">
                <a:latin typeface="+mn-ea"/>
                <a:ea typeface="+mn-ea"/>
              </a:rPr>
              <a:t>마을 자체에서 발행되는 </a:t>
            </a:r>
            <a:r>
              <a:rPr lang="ko-KR" altLang="en-US" sz="1000" b="1" dirty="0">
                <a:latin typeface="+mn-ea"/>
                <a:ea typeface="+mn-ea"/>
              </a:rPr>
              <a:t>신문이 </a:t>
            </a:r>
            <a:r>
              <a:rPr lang="en-US" altLang="ko-KR" sz="1000" b="1" dirty="0">
                <a:latin typeface="+mn-ea"/>
                <a:ea typeface="+mn-ea"/>
              </a:rPr>
              <a:t>5</a:t>
            </a:r>
            <a:r>
              <a:rPr lang="ko-KR" altLang="en-US" sz="1000" b="1" dirty="0">
                <a:latin typeface="+mn-ea"/>
                <a:ea typeface="+mn-ea"/>
              </a:rPr>
              <a:t>종이 넘어요</a:t>
            </a:r>
            <a:r>
              <a:rPr lang="en-US" altLang="ko-KR" sz="1000" dirty="0">
                <a:latin typeface="+mn-ea"/>
                <a:ea typeface="+mn-ea"/>
              </a:rPr>
              <a:t>, </a:t>
            </a:r>
            <a:r>
              <a:rPr lang="ko-KR" altLang="en-US" sz="1000" dirty="0">
                <a:latin typeface="+mn-ea"/>
                <a:ea typeface="+mn-ea"/>
              </a:rPr>
              <a:t>거기에 모든 마을 정보가 다 들어있어요 </a:t>
            </a:r>
          </a:p>
          <a:p>
            <a:pPr marL="171450" indent="-171450">
              <a:buBlip>
                <a:blip r:embed="rId4"/>
              </a:buBlip>
            </a:pPr>
            <a:r>
              <a:rPr lang="ko-KR" altLang="en-US" sz="1000" dirty="0">
                <a:latin typeface="+mn-ea"/>
                <a:ea typeface="+mn-ea"/>
              </a:rPr>
              <a:t>수요일마다 수요시장을 열고</a:t>
            </a:r>
            <a:r>
              <a:rPr lang="en-US" altLang="ko-KR" sz="1000" dirty="0">
                <a:latin typeface="+mn-ea"/>
                <a:ea typeface="+mn-ea"/>
              </a:rPr>
              <a:t>... </a:t>
            </a:r>
          </a:p>
          <a:p>
            <a:pPr marL="171450" indent="-171450">
              <a:buBlip>
                <a:blip r:embed="rId4"/>
              </a:buBlip>
            </a:pPr>
            <a:r>
              <a:rPr lang="ko-KR" altLang="en-US" sz="1000" dirty="0">
                <a:latin typeface="+mn-ea"/>
                <a:ea typeface="+mn-ea"/>
              </a:rPr>
              <a:t>아이들 바이킹부터 시작해서 놀이기구가 와서 </a:t>
            </a:r>
            <a:r>
              <a:rPr lang="en-US" altLang="ko-KR" sz="1000" dirty="0">
                <a:latin typeface="+mn-ea"/>
                <a:ea typeface="+mn-ea"/>
              </a:rPr>
              <a:t>9</a:t>
            </a:r>
            <a:r>
              <a:rPr lang="ko-KR" altLang="en-US" sz="1000" dirty="0">
                <a:latin typeface="+mn-ea"/>
                <a:ea typeface="+mn-ea"/>
              </a:rPr>
              <a:t>월 정도에 </a:t>
            </a:r>
          </a:p>
          <a:p>
            <a:pPr marL="171450" indent="-171450">
              <a:buBlip>
                <a:blip r:embed="rId4"/>
              </a:buBlip>
            </a:pPr>
            <a:r>
              <a:rPr lang="ko-KR" altLang="en-US" sz="1000" dirty="0">
                <a:latin typeface="+mn-ea"/>
                <a:ea typeface="+mn-ea"/>
              </a:rPr>
              <a:t>용산구</a:t>
            </a:r>
            <a:r>
              <a:rPr lang="en-US" altLang="ko-KR" sz="1000" dirty="0">
                <a:latin typeface="+mn-ea"/>
                <a:ea typeface="+mn-ea"/>
              </a:rPr>
              <a:t>, </a:t>
            </a:r>
            <a:r>
              <a:rPr lang="ko-KR" altLang="en-US" sz="1000" dirty="0">
                <a:latin typeface="+mn-ea"/>
                <a:ea typeface="+mn-ea"/>
              </a:rPr>
              <a:t>서대문구랑도 </a:t>
            </a:r>
            <a:r>
              <a:rPr lang="ko-KR" altLang="en-US" sz="1000" b="1" dirty="0">
                <a:latin typeface="+mn-ea"/>
                <a:ea typeface="+mn-ea"/>
              </a:rPr>
              <a:t>협업이 잘 </a:t>
            </a:r>
            <a:r>
              <a:rPr lang="ko-KR" altLang="en-US" sz="1000" b="1" dirty="0" smtClean="0">
                <a:latin typeface="+mn-ea"/>
                <a:ea typeface="+mn-ea"/>
              </a:rPr>
              <a:t>되어 있어서 </a:t>
            </a:r>
            <a:r>
              <a:rPr lang="ko-KR" altLang="en-US" sz="1000" dirty="0">
                <a:latin typeface="+mn-ea"/>
                <a:ea typeface="+mn-ea"/>
              </a:rPr>
              <a:t>인근으로도 축제 엄청 다녀요</a:t>
            </a:r>
            <a:r>
              <a:rPr lang="en-US" altLang="ko-KR" sz="1000" dirty="0">
                <a:latin typeface="+mn-ea"/>
                <a:ea typeface="+mn-ea"/>
              </a:rPr>
              <a:t>, </a:t>
            </a:r>
          </a:p>
          <a:p>
            <a:pPr marL="171450" indent="-171450">
              <a:buBlip>
                <a:blip r:embed="rId4"/>
              </a:buBlip>
            </a:pPr>
            <a:r>
              <a:rPr lang="ko-KR" altLang="en-US" sz="1000" dirty="0">
                <a:latin typeface="+mn-ea"/>
                <a:ea typeface="+mn-ea"/>
              </a:rPr>
              <a:t>저희는 가운데 공원 하나가 있어서 </a:t>
            </a:r>
          </a:p>
          <a:p>
            <a:pPr marL="171450" indent="-171450">
              <a:buBlip>
                <a:blip r:embed="rId4"/>
              </a:buBlip>
            </a:pPr>
            <a:r>
              <a:rPr lang="ko-KR" altLang="en-US" sz="1000" dirty="0">
                <a:latin typeface="+mn-ea"/>
                <a:ea typeface="+mn-ea"/>
              </a:rPr>
              <a:t>토요일에 콘서트</a:t>
            </a:r>
            <a:r>
              <a:rPr lang="en-US" altLang="ko-KR" sz="1000" dirty="0">
                <a:latin typeface="+mn-ea"/>
                <a:ea typeface="+mn-ea"/>
              </a:rPr>
              <a:t>, </a:t>
            </a:r>
            <a:r>
              <a:rPr lang="ko-KR" altLang="en-US" sz="1000" dirty="0">
                <a:latin typeface="+mn-ea"/>
                <a:ea typeface="+mn-ea"/>
              </a:rPr>
              <a:t>가을음악회 </a:t>
            </a:r>
          </a:p>
          <a:p>
            <a:pPr marL="171450" indent="-171450">
              <a:buBlip>
                <a:blip r:embed="rId4"/>
              </a:buBlip>
            </a:pPr>
            <a:r>
              <a:rPr lang="ko-KR" altLang="en-US" sz="1000" dirty="0">
                <a:latin typeface="+mn-ea"/>
                <a:ea typeface="+mn-ea"/>
              </a:rPr>
              <a:t>학교 주체로 되는 행사도 엄청 많아요</a:t>
            </a:r>
            <a:r>
              <a:rPr lang="en-US" altLang="ko-KR" sz="1000" dirty="0">
                <a:latin typeface="+mn-ea"/>
                <a:ea typeface="+mn-ea"/>
              </a:rPr>
              <a:t>, </a:t>
            </a:r>
            <a:r>
              <a:rPr lang="ko-KR" altLang="en-US" sz="1000" b="1" dirty="0" err="1">
                <a:latin typeface="+mn-ea"/>
                <a:ea typeface="+mn-ea"/>
              </a:rPr>
              <a:t>홍대</a:t>
            </a:r>
            <a:r>
              <a:rPr lang="en-US" altLang="ko-KR" sz="1000" b="1" dirty="0">
                <a:latin typeface="+mn-ea"/>
                <a:ea typeface="+mn-ea"/>
              </a:rPr>
              <a:t>, </a:t>
            </a:r>
            <a:r>
              <a:rPr lang="ko-KR" altLang="en-US" sz="1000" b="1" dirty="0" err="1">
                <a:latin typeface="+mn-ea"/>
                <a:ea typeface="+mn-ea"/>
              </a:rPr>
              <a:t>이대</a:t>
            </a:r>
            <a:r>
              <a:rPr lang="en-US" altLang="ko-KR" sz="1000" b="1" dirty="0">
                <a:latin typeface="+mn-ea"/>
                <a:ea typeface="+mn-ea"/>
              </a:rPr>
              <a:t>, </a:t>
            </a:r>
            <a:r>
              <a:rPr lang="ko-KR" altLang="en-US" sz="1000" b="1" dirty="0">
                <a:latin typeface="+mn-ea"/>
                <a:ea typeface="+mn-ea"/>
              </a:rPr>
              <a:t>연대에서 같이 구청과 협업해서 </a:t>
            </a:r>
            <a:r>
              <a:rPr lang="ko-KR" altLang="en-US" sz="1000" dirty="0">
                <a:latin typeface="+mn-ea"/>
                <a:ea typeface="+mn-ea"/>
              </a:rPr>
              <a:t>하는 것도 많고</a:t>
            </a:r>
            <a:r>
              <a:rPr lang="en-US" altLang="ko-KR" sz="1000" dirty="0">
                <a:latin typeface="+mn-ea"/>
                <a:ea typeface="+mn-ea"/>
              </a:rPr>
              <a:t>. </a:t>
            </a:r>
          </a:p>
          <a:p>
            <a:pPr marL="171450" indent="-171450">
              <a:buBlip>
                <a:blip r:embed="rId4"/>
              </a:buBlip>
            </a:pPr>
            <a:r>
              <a:rPr lang="ko-KR" altLang="en-US" sz="1000" dirty="0" err="1" smtClean="0">
                <a:latin typeface="+mn-ea"/>
                <a:ea typeface="+mn-ea"/>
              </a:rPr>
              <a:t>커뮤니티홀이라는</a:t>
            </a:r>
            <a:r>
              <a:rPr lang="ko-KR" altLang="en-US" sz="1000" dirty="0" smtClean="0">
                <a:latin typeface="+mn-ea"/>
                <a:ea typeface="+mn-ea"/>
              </a:rPr>
              <a:t> </a:t>
            </a:r>
            <a:r>
              <a:rPr lang="ko-KR" altLang="en-US" sz="1000" dirty="0">
                <a:latin typeface="+mn-ea"/>
                <a:ea typeface="+mn-ea"/>
              </a:rPr>
              <a:t>걸 운영해요</a:t>
            </a:r>
            <a:r>
              <a:rPr lang="en-US" altLang="ko-KR" sz="1000" dirty="0">
                <a:latin typeface="+mn-ea"/>
                <a:ea typeface="+mn-ea"/>
              </a:rPr>
              <a:t>. </a:t>
            </a:r>
            <a:r>
              <a:rPr lang="ko-KR" altLang="en-US" sz="1000" dirty="0" err="1">
                <a:latin typeface="+mn-ea"/>
                <a:ea typeface="+mn-ea"/>
              </a:rPr>
              <a:t>커뮤니티홀을</a:t>
            </a:r>
            <a:r>
              <a:rPr lang="ko-KR" altLang="en-US" sz="1000" dirty="0">
                <a:latin typeface="+mn-ea"/>
                <a:ea typeface="+mn-ea"/>
              </a:rPr>
              <a:t> 많이 이용하고 친분도 많이 쌓아지고요 </a:t>
            </a:r>
          </a:p>
        </p:txBody>
      </p:sp>
      <p:sp>
        <p:nvSpPr>
          <p:cNvPr id="30" name="TextBox 29"/>
          <p:cNvSpPr txBox="1">
            <a:spLocks noChangeArrowheads="1"/>
          </p:cNvSpPr>
          <p:nvPr/>
        </p:nvSpPr>
        <p:spPr bwMode="auto">
          <a:xfrm>
            <a:off x="588805" y="883214"/>
            <a:ext cx="1362552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kumimoji="1" lang="en-US" altLang="ko-KR" sz="1600" b="1" dirty="0" smtClean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1)</a:t>
            </a:r>
            <a:r>
              <a:rPr kumimoji="1" lang="ko-KR" altLang="en-US" sz="1600" b="1" dirty="0" smtClean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 활동의 내용</a:t>
            </a:r>
          </a:p>
        </p:txBody>
      </p:sp>
      <p:sp>
        <p:nvSpPr>
          <p:cNvPr id="21" name="직사각형 17"/>
          <p:cNvSpPr txBox="1">
            <a:spLocks noChangeArrowheads="1"/>
          </p:cNvSpPr>
          <p:nvPr/>
        </p:nvSpPr>
        <p:spPr bwMode="auto">
          <a:xfrm>
            <a:off x="464343" y="234631"/>
            <a:ext cx="4491040" cy="4541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69" tIns="41985" rIns="83969" bIns="41985">
            <a:spAutoFit/>
          </a:bodyPr>
          <a:lstStyle>
            <a:lvl1pPr algn="ctr" rtl="0" fontAlgn="base" latinLnBrk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4572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9144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13716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18288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algn="l"/>
            <a:r>
              <a:rPr kumimoji="0" lang="en-US" altLang="ko-KR" sz="2400" b="1" dirty="0" smtClean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3. </a:t>
            </a:r>
            <a:r>
              <a:rPr kumimoji="0" lang="ko-KR" altLang="en-US" sz="2400" b="1" dirty="0" smtClean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마을의 삶</a:t>
            </a:r>
            <a:r>
              <a:rPr kumimoji="0" lang="en-US" altLang="ko-KR" sz="2400" b="1" dirty="0" smtClean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kumimoji="0" lang="ko-KR" altLang="en-US" sz="2400" b="1" dirty="0" smtClean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생활</a:t>
            </a:r>
            <a:r>
              <a:rPr kumimoji="0" lang="en-US" altLang="ko-KR" sz="2400" b="1" dirty="0" smtClean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kumimoji="0" lang="ko-KR" altLang="en-US" sz="2400" b="1" dirty="0" smtClean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활동</a:t>
            </a:r>
            <a:endParaRPr kumimoji="0" lang="ko-KR" altLang="en-US" sz="2400" b="1" dirty="0">
              <a:solidFill>
                <a:srgbClr val="0070C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3" name="텍스트 개체 틀 2"/>
          <p:cNvSpPr txBox="1">
            <a:spLocks/>
          </p:cNvSpPr>
          <p:nvPr/>
        </p:nvSpPr>
        <p:spPr>
          <a:xfrm>
            <a:off x="676384" y="1204620"/>
            <a:ext cx="8691454" cy="1072757"/>
          </a:xfrm>
          <a:prstGeom prst="rect">
            <a:avLst/>
          </a:prstGeom>
        </p:spPr>
        <p:txBody>
          <a:bodyPr/>
          <a:lstStyle/>
          <a:p>
            <a:pPr marL="180975" marR="0" lvl="0" indent="-180975" algn="l" defTabSz="914400" rtl="0" eaLnBrk="1" fontAlgn="auto" latinLnBrk="0" hangingPunct="1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bg1">
                  <a:lumMod val="65000"/>
                </a:schemeClr>
              </a:buClr>
              <a:buSzTx/>
              <a:buFont typeface="Wingdings" pitchFamily="2" charset="2"/>
              <a:buChar char="l"/>
              <a:tabLst/>
              <a:defRPr/>
            </a:pPr>
            <a:r>
              <a:rPr kumimoji="0" lang="ko-KR" altLang="en-US" sz="1300" dirty="0" smtClean="0">
                <a:latin typeface="Trebuchet MS" pitchFamily="34" charset="0"/>
                <a:ea typeface="맑은 고딕" pitchFamily="50" charset="-127"/>
              </a:rPr>
              <a:t>서울시마을공동체사업의 성격에 가장 부합되는 집단은 </a:t>
            </a:r>
            <a:r>
              <a:rPr kumimoji="0" lang="en-US" altLang="ko-KR" sz="1300" dirty="0" smtClean="0">
                <a:latin typeface="Trebuchet MS" pitchFamily="34" charset="0"/>
                <a:ea typeface="맑은 고딕" pitchFamily="50" charset="-127"/>
              </a:rPr>
              <a:t>30</a:t>
            </a:r>
            <a:r>
              <a:rPr kumimoji="0" lang="ko-KR" altLang="en-US" sz="1300" dirty="0" smtClean="0">
                <a:latin typeface="Trebuchet MS" pitchFamily="34" charset="0"/>
                <a:ea typeface="맑은 고딕" pitchFamily="50" charset="-127"/>
              </a:rPr>
              <a:t>대 강북여성으로 주민주도적인 행사를 중심으로 공동체 문화형성과정에 가장 활발히 참여하고 있음</a:t>
            </a:r>
            <a:r>
              <a:rPr kumimoji="0" lang="en-US" altLang="ko-KR" sz="1300" dirty="0" smtClean="0">
                <a:latin typeface="Trebuchet MS" pitchFamily="34" charset="0"/>
                <a:ea typeface="맑은 고딕" pitchFamily="50" charset="-127"/>
              </a:rPr>
              <a:t>.</a:t>
            </a:r>
          </a:p>
          <a:p>
            <a:pPr marL="180975" marR="0" lvl="0" indent="-180975" algn="l" defTabSz="914400" rtl="0" eaLnBrk="1" fontAlgn="auto" latinLnBrk="0" hangingPunct="1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bg1">
                  <a:lumMod val="65000"/>
                </a:schemeClr>
              </a:buClr>
              <a:buSzTx/>
              <a:buFont typeface="Wingdings" pitchFamily="2" charset="2"/>
              <a:buChar char="l"/>
              <a:tabLst/>
              <a:defRPr/>
            </a:pPr>
            <a:r>
              <a:rPr kumimoji="0" lang="en-US" altLang="ko-KR" sz="1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rebuchet MS" pitchFamily="34" charset="0"/>
                <a:ea typeface="맑은 고딕" pitchFamily="50" charset="-127"/>
                <a:cs typeface="+mn-cs"/>
              </a:rPr>
              <a:t>40</a:t>
            </a:r>
            <a:r>
              <a:rPr kumimoji="0" lang="ko-KR" altLang="en-US" sz="1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rebuchet MS" pitchFamily="34" charset="0"/>
                <a:ea typeface="맑은 고딕" pitchFamily="50" charset="-127"/>
                <a:cs typeface="+mn-cs"/>
              </a:rPr>
              <a:t>대 강북여성은 특히 자녀양육과 </a:t>
            </a:r>
            <a:r>
              <a:rPr kumimoji="0" lang="ko-KR" altLang="en-US" sz="1300" dirty="0" smtClean="0">
                <a:latin typeface="Trebuchet MS" pitchFamily="34" charset="0"/>
                <a:ea typeface="맑은 고딕" pitchFamily="50" charset="-127"/>
              </a:rPr>
              <a:t>관련된 정보공유 중심으로</a:t>
            </a:r>
            <a:r>
              <a:rPr kumimoji="0" lang="en-US" altLang="ko-KR" sz="1300" dirty="0" smtClean="0">
                <a:latin typeface="Trebuchet MS" pitchFamily="34" charset="0"/>
                <a:ea typeface="맑은 고딕" pitchFamily="50" charset="-127"/>
              </a:rPr>
              <a:t>, 30-40</a:t>
            </a:r>
            <a:r>
              <a:rPr kumimoji="0" lang="ko-KR" altLang="en-US" sz="1300" dirty="0" smtClean="0">
                <a:latin typeface="Trebuchet MS" pitchFamily="34" charset="0"/>
                <a:ea typeface="맑은 고딕" pitchFamily="50" charset="-127"/>
              </a:rPr>
              <a:t>대 강남여성은 주민주도적 활동보다 </a:t>
            </a:r>
            <a:r>
              <a:rPr kumimoji="0" lang="ko-KR" altLang="en-US" sz="1300" dirty="0" err="1" smtClean="0">
                <a:latin typeface="Trebuchet MS" pitchFamily="34" charset="0"/>
                <a:ea typeface="맑은 고딕" pitchFamily="50" charset="-127"/>
              </a:rPr>
              <a:t>지자체가</a:t>
            </a:r>
            <a:r>
              <a:rPr kumimoji="0" lang="ko-KR" altLang="en-US" sz="1300" dirty="0" smtClean="0">
                <a:latin typeface="Trebuchet MS" pitchFamily="34" charset="0"/>
                <a:ea typeface="맑은 고딕" pitchFamily="50" charset="-127"/>
              </a:rPr>
              <a:t> 주도하는 매우 다양한 행사에 참여하는 경향을 보임</a:t>
            </a:r>
            <a:r>
              <a:rPr kumimoji="0" lang="en-US" altLang="ko-KR" sz="1300" dirty="0" smtClean="0">
                <a:latin typeface="Trebuchet MS" pitchFamily="34" charset="0"/>
                <a:ea typeface="맑은 고딕" pitchFamily="50" charset="-127"/>
              </a:rPr>
              <a:t>. 40</a:t>
            </a:r>
            <a:r>
              <a:rPr kumimoji="0" lang="ko-KR" altLang="en-US" sz="1300" dirty="0" smtClean="0">
                <a:latin typeface="Trebuchet MS" pitchFamily="34" charset="0"/>
                <a:ea typeface="맑은 고딕" pitchFamily="50" charset="-127"/>
              </a:rPr>
              <a:t>대 강북남성은 여성들에 비해 참여율이 매우 저조함</a:t>
            </a:r>
            <a:r>
              <a:rPr kumimoji="0" lang="en-US" altLang="ko-KR" sz="1300" dirty="0" smtClean="0">
                <a:latin typeface="Trebuchet MS" pitchFamily="34" charset="0"/>
                <a:ea typeface="맑은 고딕" pitchFamily="50" charset="-127"/>
              </a:rPr>
              <a:t>.</a:t>
            </a:r>
            <a:endParaRPr kumimoji="0" lang="en-US" altLang="ko-KR" sz="13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rebuchet MS" pitchFamily="34" charset="0"/>
              <a:ea typeface="맑은 고딕" pitchFamily="50" charset="-127"/>
              <a:cs typeface="+mn-cs"/>
            </a:endParaRPr>
          </a:p>
        </p:txBody>
      </p:sp>
      <p:sp>
        <p:nvSpPr>
          <p:cNvPr id="24" name="AutoShape 51" descr="그림3"/>
          <p:cNvSpPr>
            <a:spLocks noChangeArrowheads="1"/>
          </p:cNvSpPr>
          <p:nvPr/>
        </p:nvSpPr>
        <p:spPr bwMode="auto">
          <a:xfrm>
            <a:off x="3381308" y="2372513"/>
            <a:ext cx="1091439" cy="569089"/>
          </a:xfrm>
          <a:prstGeom prst="roundRect">
            <a:avLst>
              <a:gd name="adj" fmla="val 7847"/>
            </a:avLst>
          </a:prstGeom>
          <a:blipFill dpi="0" rotWithShape="1">
            <a:blip r:embed="rId3" cstate="print"/>
            <a:srcRect/>
            <a:stretch>
              <a:fillRect/>
            </a:stretch>
          </a:blipFill>
          <a:ln w="6350" algn="ctr">
            <a:solidFill>
              <a:srgbClr val="B2B2B2"/>
            </a:solidFill>
            <a:round/>
            <a:headEnd/>
            <a:tailEnd/>
          </a:ln>
        </p:spPr>
        <p:txBody>
          <a:bodyPr lIns="18290" tIns="46456" rIns="18290" bIns="46456" anchor="ctr"/>
          <a:lstStyle/>
          <a:p>
            <a:pPr algn="ctr" latinLnBrk="0">
              <a:lnSpc>
                <a:spcPct val="90000"/>
              </a:lnSpc>
              <a:defRPr/>
            </a:pPr>
            <a:r>
              <a:rPr lang="ko-KR" altLang="en-US" sz="1400" b="1" dirty="0" smtClean="0">
                <a:solidFill>
                  <a:srgbClr val="0070C0"/>
                </a:solidFill>
                <a:latin typeface="Calibri" pitchFamily="34" charset="0"/>
                <a:ea typeface="맑은 고딕" panose="020B0503020000020004" pitchFamily="50" charset="-127"/>
              </a:rPr>
              <a:t>강북</a:t>
            </a:r>
            <a:endParaRPr lang="en-US" altLang="ko-KR" sz="1400" b="1" dirty="0" smtClean="0">
              <a:solidFill>
                <a:srgbClr val="0070C0"/>
              </a:solidFill>
              <a:latin typeface="Calibri" pitchFamily="34" charset="0"/>
              <a:ea typeface="맑은 고딕" panose="020B0503020000020004" pitchFamily="50" charset="-127"/>
            </a:endParaRPr>
          </a:p>
          <a:p>
            <a:pPr algn="ctr" latinLnBrk="0">
              <a:lnSpc>
                <a:spcPct val="90000"/>
              </a:lnSpc>
              <a:defRPr/>
            </a:pPr>
            <a:r>
              <a:rPr lang="en-US" altLang="ko-KR" sz="1400" b="1" dirty="0" smtClean="0">
                <a:solidFill>
                  <a:srgbClr val="0070C0"/>
                </a:solidFill>
                <a:latin typeface="Calibri" pitchFamily="34" charset="0"/>
                <a:ea typeface="맑은 고딕" panose="020B0503020000020004" pitchFamily="50" charset="-127"/>
              </a:rPr>
              <a:t>40</a:t>
            </a:r>
            <a:r>
              <a:rPr lang="ko-KR" altLang="en-US" sz="1400" b="1" dirty="0" smtClean="0">
                <a:solidFill>
                  <a:srgbClr val="0070C0"/>
                </a:solidFill>
                <a:latin typeface="Calibri" pitchFamily="34" charset="0"/>
                <a:ea typeface="맑은 고딕" panose="020B0503020000020004" pitchFamily="50" charset="-127"/>
              </a:rPr>
              <a:t>대 여성</a:t>
            </a:r>
            <a:endParaRPr lang="ko-KR" altLang="en-US" sz="1400" b="1" dirty="0">
              <a:solidFill>
                <a:srgbClr val="0070C0"/>
              </a:solidFill>
              <a:latin typeface="Calibri" pitchFamily="34" charset="0"/>
              <a:ea typeface="맑은 고딕" panose="020B0503020000020004" pitchFamily="50" charset="-127"/>
            </a:endParaRPr>
          </a:p>
        </p:txBody>
      </p:sp>
      <p:sp>
        <p:nvSpPr>
          <p:cNvPr id="31" name="AutoShape 51" descr="그림3"/>
          <p:cNvSpPr>
            <a:spLocks noChangeArrowheads="1"/>
          </p:cNvSpPr>
          <p:nvPr/>
        </p:nvSpPr>
        <p:spPr bwMode="auto">
          <a:xfrm>
            <a:off x="7733217" y="2372513"/>
            <a:ext cx="1091439" cy="569089"/>
          </a:xfrm>
          <a:prstGeom prst="roundRect">
            <a:avLst>
              <a:gd name="adj" fmla="val 7847"/>
            </a:avLst>
          </a:prstGeom>
          <a:blipFill dpi="0" rotWithShape="1">
            <a:blip r:embed="rId3" cstate="print"/>
            <a:srcRect/>
            <a:stretch>
              <a:fillRect/>
            </a:stretch>
          </a:blipFill>
          <a:ln w="6350" algn="ctr">
            <a:solidFill>
              <a:srgbClr val="B2B2B2"/>
            </a:solidFill>
            <a:round/>
            <a:headEnd/>
            <a:tailEnd/>
          </a:ln>
        </p:spPr>
        <p:txBody>
          <a:bodyPr lIns="18290" tIns="46456" rIns="18290" bIns="46456" anchor="ctr"/>
          <a:lstStyle/>
          <a:p>
            <a:pPr lvl="0" algn="ctr" latinLnBrk="0">
              <a:lnSpc>
                <a:spcPct val="90000"/>
              </a:lnSpc>
              <a:defRPr/>
            </a:pPr>
            <a:r>
              <a:rPr lang="ko-KR" altLang="en-US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ea typeface="맑은 고딕" panose="020B0503020000020004" pitchFamily="50" charset="-127"/>
              </a:rPr>
              <a:t>강북</a:t>
            </a:r>
            <a:endParaRPr lang="en-US" altLang="ko-KR" sz="1400" b="1" dirty="0" smtClean="0">
              <a:solidFill>
                <a:schemeClr val="tx1">
                  <a:lumMod val="85000"/>
                  <a:lumOff val="15000"/>
                </a:schemeClr>
              </a:solidFill>
              <a:latin typeface="Calibri" pitchFamily="34" charset="0"/>
              <a:ea typeface="맑은 고딕" panose="020B0503020000020004" pitchFamily="50" charset="-127"/>
            </a:endParaRPr>
          </a:p>
          <a:p>
            <a:pPr lvl="0" algn="ctr" latinLnBrk="0">
              <a:lnSpc>
                <a:spcPct val="90000"/>
              </a:lnSpc>
              <a:defRPr/>
            </a:pPr>
            <a:r>
              <a:rPr lang="en-US" altLang="ko-KR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ea typeface="맑은 고딕" panose="020B0503020000020004" pitchFamily="50" charset="-127"/>
              </a:rPr>
              <a:t>40</a:t>
            </a:r>
            <a:r>
              <a:rPr lang="ko-KR" altLang="en-US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ea typeface="맑은 고딕" panose="020B0503020000020004" pitchFamily="50" charset="-127"/>
              </a:rPr>
              <a:t>대 남성</a:t>
            </a:r>
            <a:endParaRPr lang="en-US" altLang="ko-KR" sz="1400" b="1" dirty="0" smtClean="0">
              <a:solidFill>
                <a:schemeClr val="tx1">
                  <a:lumMod val="85000"/>
                  <a:lumOff val="15000"/>
                </a:schemeClr>
              </a:solidFill>
              <a:latin typeface="Calibri" pitchFamily="34" charset="0"/>
              <a:ea typeface="맑은 고딕" panose="020B0503020000020004" pitchFamily="50" charset="-127"/>
            </a:endParaRPr>
          </a:p>
        </p:txBody>
      </p:sp>
      <p:sp>
        <p:nvSpPr>
          <p:cNvPr id="36" name="Text Box 15"/>
          <p:cNvSpPr txBox="1">
            <a:spLocks noChangeArrowheads="1"/>
          </p:cNvSpPr>
          <p:nvPr/>
        </p:nvSpPr>
        <p:spPr bwMode="auto">
          <a:xfrm>
            <a:off x="2884550" y="3051887"/>
            <a:ext cx="2084946" cy="23821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36580" tIns="36580" rIns="36580" bIns="36580">
            <a:spAutoFit/>
          </a:bodyPr>
          <a:lstStyle/>
          <a:p>
            <a:pPr marL="171450" indent="-171450">
              <a:buBlip>
                <a:blip r:embed="rId4"/>
              </a:buBlip>
            </a:pPr>
            <a:r>
              <a:rPr lang="ko-KR" altLang="en-US" sz="1000" b="1" dirty="0" smtClean="0">
                <a:latin typeface="+mn-ea"/>
                <a:ea typeface="+mn-ea"/>
              </a:rPr>
              <a:t>마을공동체 </a:t>
            </a:r>
            <a:r>
              <a:rPr lang="ko-KR" altLang="en-US" sz="1000" b="1" dirty="0">
                <a:latin typeface="+mn-ea"/>
                <a:ea typeface="+mn-ea"/>
              </a:rPr>
              <a:t>공동사업</a:t>
            </a:r>
            <a:r>
              <a:rPr lang="ko-KR" altLang="en-US" sz="1000" dirty="0">
                <a:latin typeface="+mn-ea"/>
                <a:ea typeface="+mn-ea"/>
              </a:rPr>
              <a:t>에 내기도 하고</a:t>
            </a:r>
            <a:r>
              <a:rPr lang="en-US" altLang="ko-KR" sz="1000" dirty="0">
                <a:latin typeface="+mn-ea"/>
                <a:ea typeface="+mn-ea"/>
              </a:rPr>
              <a:t>, </a:t>
            </a:r>
            <a:r>
              <a:rPr lang="ko-KR" altLang="en-US" sz="1000" dirty="0">
                <a:latin typeface="+mn-ea"/>
                <a:ea typeface="+mn-ea"/>
              </a:rPr>
              <a:t>그런 걸 실제로 후원을 받기도 하고 활성화가 잘 </a:t>
            </a:r>
            <a:r>
              <a:rPr lang="ko-KR" altLang="en-US" sz="1000" dirty="0" smtClean="0">
                <a:latin typeface="+mn-ea"/>
                <a:ea typeface="+mn-ea"/>
              </a:rPr>
              <a:t>되고</a:t>
            </a:r>
            <a:r>
              <a:rPr lang="en-US" altLang="ko-KR" sz="1000" dirty="0" smtClean="0">
                <a:latin typeface="+mn-ea"/>
                <a:ea typeface="+mn-ea"/>
              </a:rPr>
              <a:t>…</a:t>
            </a:r>
            <a:r>
              <a:rPr lang="ko-KR" altLang="en-US" sz="1000" dirty="0" smtClean="0">
                <a:latin typeface="+mn-ea"/>
                <a:ea typeface="+mn-ea"/>
              </a:rPr>
              <a:t> </a:t>
            </a:r>
            <a:endParaRPr lang="en-US" altLang="ko-KR" sz="1000" dirty="0" smtClean="0">
              <a:latin typeface="+mn-ea"/>
              <a:ea typeface="+mn-ea"/>
            </a:endParaRPr>
          </a:p>
          <a:p>
            <a:pPr marL="171450" indent="-171450">
              <a:buBlip>
                <a:blip r:embed="rId4"/>
              </a:buBlip>
            </a:pPr>
            <a:r>
              <a:rPr lang="ko-KR" altLang="en-US" sz="1000" dirty="0" smtClean="0">
                <a:latin typeface="+mn-ea"/>
                <a:ea typeface="+mn-ea"/>
              </a:rPr>
              <a:t>정보공유 외에 </a:t>
            </a:r>
            <a:r>
              <a:rPr lang="ko-KR" altLang="en-US" sz="1000" dirty="0">
                <a:latin typeface="+mn-ea"/>
                <a:ea typeface="+mn-ea"/>
              </a:rPr>
              <a:t>취미활동을 같이 하기도 하죠</a:t>
            </a:r>
            <a:r>
              <a:rPr lang="en-US" altLang="ko-KR" sz="1000" dirty="0">
                <a:latin typeface="+mn-ea"/>
                <a:ea typeface="+mn-ea"/>
              </a:rPr>
              <a:t>, </a:t>
            </a:r>
          </a:p>
          <a:p>
            <a:pPr marL="171450" indent="-171450">
              <a:buBlip>
                <a:blip r:embed="rId4"/>
              </a:buBlip>
            </a:pPr>
            <a:r>
              <a:rPr lang="ko-KR" altLang="en-US" sz="1000" dirty="0" smtClean="0">
                <a:latin typeface="+mn-ea"/>
                <a:ea typeface="+mn-ea"/>
              </a:rPr>
              <a:t>요가수업</a:t>
            </a:r>
            <a:r>
              <a:rPr lang="en-US" altLang="ko-KR" sz="1000" dirty="0">
                <a:latin typeface="+mn-ea"/>
                <a:ea typeface="+mn-ea"/>
              </a:rPr>
              <a:t>, </a:t>
            </a:r>
            <a:r>
              <a:rPr lang="ko-KR" altLang="en-US" sz="1000" dirty="0">
                <a:latin typeface="+mn-ea"/>
                <a:ea typeface="+mn-ea"/>
              </a:rPr>
              <a:t>기타수업</a:t>
            </a:r>
            <a:r>
              <a:rPr lang="en-US" altLang="ko-KR" sz="1000" dirty="0">
                <a:latin typeface="+mn-ea"/>
                <a:ea typeface="+mn-ea"/>
              </a:rPr>
              <a:t>, </a:t>
            </a:r>
            <a:r>
              <a:rPr lang="ko-KR" altLang="en-US" sz="1000" dirty="0">
                <a:latin typeface="+mn-ea"/>
                <a:ea typeface="+mn-ea"/>
              </a:rPr>
              <a:t>공예</a:t>
            </a:r>
            <a:r>
              <a:rPr lang="en-US" altLang="ko-KR" sz="1000" dirty="0">
                <a:latin typeface="+mn-ea"/>
                <a:ea typeface="+mn-ea"/>
              </a:rPr>
              <a:t>, </a:t>
            </a:r>
            <a:r>
              <a:rPr lang="ko-KR" altLang="en-US" sz="1000" dirty="0">
                <a:latin typeface="+mn-ea"/>
                <a:ea typeface="+mn-ea"/>
              </a:rPr>
              <a:t>만들기 수업</a:t>
            </a:r>
            <a:r>
              <a:rPr lang="en-US" altLang="ko-KR" sz="1000" dirty="0">
                <a:latin typeface="+mn-ea"/>
                <a:ea typeface="+mn-ea"/>
              </a:rPr>
              <a:t>, </a:t>
            </a:r>
            <a:r>
              <a:rPr lang="ko-KR" altLang="en-US" sz="1000" dirty="0">
                <a:latin typeface="+mn-ea"/>
                <a:ea typeface="+mn-ea"/>
              </a:rPr>
              <a:t>재능기부 할 수 있는 분</a:t>
            </a:r>
            <a:r>
              <a:rPr lang="en-US" altLang="ko-KR" sz="1000" dirty="0">
                <a:latin typeface="+mn-ea"/>
                <a:ea typeface="+mn-ea"/>
              </a:rPr>
              <a:t>, </a:t>
            </a:r>
            <a:r>
              <a:rPr lang="ko-KR" altLang="en-US" sz="1000" dirty="0">
                <a:latin typeface="+mn-ea"/>
                <a:ea typeface="+mn-ea"/>
              </a:rPr>
              <a:t>영어교육</a:t>
            </a:r>
            <a:r>
              <a:rPr lang="en-US" altLang="ko-KR" sz="1000" dirty="0">
                <a:latin typeface="+mn-ea"/>
                <a:ea typeface="+mn-ea"/>
              </a:rPr>
              <a:t>... </a:t>
            </a:r>
            <a:endParaRPr lang="en-US" altLang="ko-KR" sz="1000" dirty="0" smtClean="0">
              <a:latin typeface="+mn-ea"/>
              <a:ea typeface="+mn-ea"/>
            </a:endParaRPr>
          </a:p>
          <a:p>
            <a:pPr marL="171450" indent="-171450">
              <a:buBlip>
                <a:blip r:embed="rId4"/>
              </a:buBlip>
            </a:pPr>
            <a:r>
              <a:rPr lang="ko-KR" altLang="en-US" sz="1000" dirty="0" smtClean="0">
                <a:latin typeface="+mn-ea"/>
                <a:ea typeface="+mn-ea"/>
              </a:rPr>
              <a:t>우리 </a:t>
            </a:r>
            <a:r>
              <a:rPr lang="ko-KR" altLang="en-US" sz="1000" dirty="0">
                <a:latin typeface="+mn-ea"/>
                <a:ea typeface="+mn-ea"/>
              </a:rPr>
              <a:t>애에게 필요한 것</a:t>
            </a:r>
            <a:r>
              <a:rPr lang="en-US" altLang="ko-KR" sz="1000" dirty="0">
                <a:latin typeface="+mn-ea"/>
                <a:ea typeface="+mn-ea"/>
              </a:rPr>
              <a:t>. </a:t>
            </a:r>
            <a:endParaRPr lang="en-US" altLang="ko-KR" sz="1000" dirty="0" smtClean="0">
              <a:latin typeface="+mn-ea"/>
              <a:ea typeface="+mn-ea"/>
            </a:endParaRPr>
          </a:p>
          <a:p>
            <a:pPr marL="171450" indent="-171450">
              <a:buBlip>
                <a:blip r:embed="rId4"/>
              </a:buBlip>
            </a:pPr>
            <a:r>
              <a:rPr lang="ko-KR" altLang="en-US" sz="1000" dirty="0" smtClean="0">
                <a:latin typeface="+mn-ea"/>
                <a:ea typeface="+mn-ea"/>
              </a:rPr>
              <a:t>정보공유</a:t>
            </a:r>
            <a:r>
              <a:rPr lang="en-US" altLang="ko-KR" sz="1000" dirty="0">
                <a:latin typeface="+mn-ea"/>
                <a:ea typeface="+mn-ea"/>
              </a:rPr>
              <a:t>, </a:t>
            </a:r>
            <a:r>
              <a:rPr lang="ko-KR" altLang="en-US" sz="1000" dirty="0">
                <a:latin typeface="+mn-ea"/>
                <a:ea typeface="+mn-ea"/>
              </a:rPr>
              <a:t>왜냐하면 아이 키우는 엄마로서</a:t>
            </a:r>
            <a:r>
              <a:rPr lang="en-US" altLang="ko-KR" sz="1000" dirty="0">
                <a:latin typeface="+mn-ea"/>
                <a:ea typeface="+mn-ea"/>
              </a:rPr>
              <a:t>. </a:t>
            </a:r>
            <a:endParaRPr lang="en-US" altLang="ko-KR" sz="1000" dirty="0" smtClean="0">
              <a:latin typeface="+mn-ea"/>
              <a:ea typeface="+mn-ea"/>
            </a:endParaRPr>
          </a:p>
          <a:p>
            <a:pPr marL="171450" indent="-171450">
              <a:buBlip>
                <a:blip r:embed="rId4"/>
              </a:buBlip>
            </a:pPr>
            <a:r>
              <a:rPr lang="ko-KR" altLang="en-US" sz="1000" dirty="0">
                <a:latin typeface="+mn-ea"/>
                <a:ea typeface="+mn-ea"/>
              </a:rPr>
              <a:t>아빠는 마을하고 상관없죠 </a:t>
            </a:r>
            <a:endParaRPr lang="en-US" altLang="ko-KR" sz="1000" dirty="0">
              <a:latin typeface="+mn-ea"/>
              <a:ea typeface="+mn-ea"/>
            </a:endParaRPr>
          </a:p>
          <a:p>
            <a:pPr marL="171450" indent="-171450">
              <a:buBlip>
                <a:blip r:embed="rId4"/>
              </a:buBlip>
            </a:pPr>
            <a:r>
              <a:rPr lang="ko-KR" altLang="en-US" sz="1000" dirty="0">
                <a:latin typeface="+mn-ea"/>
                <a:ea typeface="+mn-ea"/>
              </a:rPr>
              <a:t>독서실 가고</a:t>
            </a:r>
            <a:r>
              <a:rPr lang="en-US" altLang="ko-KR" sz="1000" dirty="0">
                <a:latin typeface="+mn-ea"/>
                <a:ea typeface="+mn-ea"/>
              </a:rPr>
              <a:t>, </a:t>
            </a:r>
            <a:r>
              <a:rPr lang="ko-KR" altLang="en-US" sz="1000" dirty="0">
                <a:latin typeface="+mn-ea"/>
                <a:ea typeface="+mn-ea"/>
              </a:rPr>
              <a:t>학원가고</a:t>
            </a:r>
            <a:r>
              <a:rPr lang="en-US" altLang="ko-KR" sz="1000" dirty="0">
                <a:latin typeface="+mn-ea"/>
                <a:ea typeface="+mn-ea"/>
              </a:rPr>
              <a:t>, </a:t>
            </a:r>
            <a:r>
              <a:rPr lang="ko-KR" altLang="en-US" sz="1000" dirty="0" err="1">
                <a:latin typeface="+mn-ea"/>
                <a:ea typeface="+mn-ea"/>
              </a:rPr>
              <a:t>수퍼</a:t>
            </a:r>
            <a:r>
              <a:rPr lang="ko-KR" altLang="en-US" sz="1000" dirty="0">
                <a:latin typeface="+mn-ea"/>
                <a:ea typeface="+mn-ea"/>
              </a:rPr>
              <a:t> 가고</a:t>
            </a:r>
            <a:r>
              <a:rPr lang="en-US" altLang="ko-KR" sz="1000" dirty="0">
                <a:latin typeface="+mn-ea"/>
                <a:ea typeface="+mn-ea"/>
              </a:rPr>
              <a:t>, </a:t>
            </a:r>
            <a:r>
              <a:rPr lang="ko-KR" altLang="en-US" sz="1000" dirty="0">
                <a:latin typeface="+mn-ea"/>
                <a:ea typeface="+mn-ea"/>
              </a:rPr>
              <a:t>동사무소 가고 </a:t>
            </a:r>
            <a:endParaRPr lang="en-US" altLang="ko-KR" sz="1000" dirty="0">
              <a:latin typeface="+mn-ea"/>
              <a:ea typeface="+mn-ea"/>
            </a:endParaRPr>
          </a:p>
          <a:p>
            <a:endParaRPr lang="en-US" altLang="ko-KR" sz="1000" dirty="0" smtClean="0">
              <a:latin typeface="+mn-ea"/>
              <a:ea typeface="+mn-ea"/>
            </a:endParaRPr>
          </a:p>
        </p:txBody>
      </p:sp>
      <p:sp>
        <p:nvSpPr>
          <p:cNvPr id="37" name="Text Box 15"/>
          <p:cNvSpPr txBox="1">
            <a:spLocks noChangeArrowheads="1"/>
          </p:cNvSpPr>
          <p:nvPr/>
        </p:nvSpPr>
        <p:spPr bwMode="auto">
          <a:xfrm>
            <a:off x="5099176" y="3082968"/>
            <a:ext cx="2084946" cy="207442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36580" tIns="36580" rIns="36580" bIns="36580">
            <a:spAutoFit/>
          </a:bodyPr>
          <a:lstStyle/>
          <a:p>
            <a:pPr marL="171450" indent="-171450">
              <a:buBlip>
                <a:blip r:embed="rId4"/>
              </a:buBlip>
            </a:pPr>
            <a:r>
              <a:rPr lang="ko-KR" altLang="en-US" sz="1000" dirty="0" smtClean="0">
                <a:latin typeface="+mn-ea"/>
                <a:ea typeface="+mn-ea"/>
              </a:rPr>
              <a:t>도서관에서 </a:t>
            </a:r>
            <a:r>
              <a:rPr lang="ko-KR" altLang="en-US" sz="1000" dirty="0">
                <a:latin typeface="+mn-ea"/>
                <a:ea typeface="+mn-ea"/>
              </a:rPr>
              <a:t>강연도 하고</a:t>
            </a:r>
            <a:r>
              <a:rPr lang="en-US" altLang="ko-KR" sz="1000" dirty="0">
                <a:latin typeface="+mn-ea"/>
                <a:ea typeface="+mn-ea"/>
              </a:rPr>
              <a:t>, OO</a:t>
            </a:r>
            <a:r>
              <a:rPr lang="ko-KR" altLang="en-US" sz="1000" dirty="0">
                <a:latin typeface="+mn-ea"/>
                <a:ea typeface="+mn-ea"/>
              </a:rPr>
              <a:t>한마당</a:t>
            </a:r>
            <a:r>
              <a:rPr lang="en-US" altLang="ko-KR" sz="1000" dirty="0">
                <a:latin typeface="+mn-ea"/>
                <a:ea typeface="+mn-ea"/>
              </a:rPr>
              <a:t>, </a:t>
            </a:r>
            <a:r>
              <a:rPr lang="ko-KR" altLang="en-US" sz="1000" dirty="0">
                <a:latin typeface="+mn-ea"/>
                <a:ea typeface="+mn-ea"/>
              </a:rPr>
              <a:t>무슨 </a:t>
            </a:r>
            <a:r>
              <a:rPr lang="ko-KR" altLang="en-US" sz="1000" dirty="0" smtClean="0">
                <a:latin typeface="+mn-ea"/>
                <a:ea typeface="+mn-ea"/>
              </a:rPr>
              <a:t>잔치를</a:t>
            </a:r>
            <a:r>
              <a:rPr lang="en-US" altLang="ko-KR" sz="1000" dirty="0" smtClean="0">
                <a:latin typeface="+mn-ea"/>
                <a:ea typeface="+mn-ea"/>
              </a:rPr>
              <a:t>…</a:t>
            </a:r>
            <a:r>
              <a:rPr lang="ko-KR" altLang="en-US" sz="1000" dirty="0" smtClean="0">
                <a:latin typeface="+mn-ea"/>
                <a:ea typeface="+mn-ea"/>
              </a:rPr>
              <a:t> </a:t>
            </a:r>
            <a:endParaRPr lang="en-US" altLang="ko-KR" sz="1000" dirty="0" smtClean="0">
              <a:latin typeface="+mn-ea"/>
              <a:ea typeface="+mn-ea"/>
            </a:endParaRPr>
          </a:p>
          <a:p>
            <a:pPr marL="171450" indent="-171450">
              <a:buBlip>
                <a:blip r:embed="rId4"/>
              </a:buBlip>
            </a:pPr>
            <a:r>
              <a:rPr lang="ko-KR" altLang="en-US" sz="1000" dirty="0" smtClean="0">
                <a:latin typeface="+mn-ea"/>
                <a:ea typeface="+mn-ea"/>
              </a:rPr>
              <a:t>석촌 </a:t>
            </a:r>
            <a:r>
              <a:rPr lang="ko-KR" altLang="en-US" sz="1000" dirty="0">
                <a:latin typeface="+mn-ea"/>
                <a:ea typeface="+mn-ea"/>
              </a:rPr>
              <a:t>호수 한마당 </a:t>
            </a:r>
            <a:r>
              <a:rPr lang="ko-KR" altLang="en-US" sz="1000" dirty="0" smtClean="0">
                <a:latin typeface="+mn-ea"/>
                <a:ea typeface="+mn-ea"/>
              </a:rPr>
              <a:t>걷기대회</a:t>
            </a:r>
            <a:r>
              <a:rPr lang="en-US" altLang="ko-KR" sz="1000" dirty="0" smtClean="0">
                <a:latin typeface="+mn-ea"/>
                <a:ea typeface="+mn-ea"/>
              </a:rPr>
              <a:t>.</a:t>
            </a:r>
            <a:r>
              <a:rPr lang="ko-KR" altLang="en-US" sz="1000" dirty="0" smtClean="0">
                <a:latin typeface="+mn-ea"/>
                <a:ea typeface="+mn-ea"/>
              </a:rPr>
              <a:t> </a:t>
            </a:r>
            <a:endParaRPr lang="en-US" altLang="ko-KR" sz="1000" dirty="0" smtClean="0">
              <a:latin typeface="+mn-ea"/>
              <a:ea typeface="+mn-ea"/>
            </a:endParaRPr>
          </a:p>
          <a:p>
            <a:pPr marL="171450" indent="-171450">
              <a:buBlip>
                <a:blip r:embed="rId4"/>
              </a:buBlip>
            </a:pPr>
            <a:r>
              <a:rPr lang="ko-KR" altLang="en-US" sz="1000" dirty="0" err="1" smtClean="0">
                <a:latin typeface="+mn-ea"/>
                <a:ea typeface="+mn-ea"/>
              </a:rPr>
              <a:t>업사이클링</a:t>
            </a:r>
            <a:r>
              <a:rPr lang="en-US" altLang="ko-KR" sz="1000" dirty="0">
                <a:latin typeface="+mn-ea"/>
                <a:ea typeface="+mn-ea"/>
              </a:rPr>
              <a:t>, </a:t>
            </a:r>
            <a:r>
              <a:rPr lang="ko-KR" altLang="en-US" sz="1000" dirty="0">
                <a:latin typeface="+mn-ea"/>
                <a:ea typeface="+mn-ea"/>
              </a:rPr>
              <a:t>친환경 정리정돈</a:t>
            </a:r>
            <a:r>
              <a:rPr lang="en-US" altLang="ko-KR" sz="1000" dirty="0">
                <a:latin typeface="+mn-ea"/>
                <a:ea typeface="+mn-ea"/>
              </a:rPr>
              <a:t>, </a:t>
            </a:r>
            <a:r>
              <a:rPr lang="ko-KR" altLang="en-US" sz="1000" dirty="0">
                <a:latin typeface="+mn-ea"/>
                <a:ea typeface="+mn-ea"/>
              </a:rPr>
              <a:t>친환경 </a:t>
            </a:r>
            <a:r>
              <a:rPr lang="ko-KR" altLang="en-US" sz="1000" dirty="0" err="1">
                <a:latin typeface="+mn-ea"/>
                <a:ea typeface="+mn-ea"/>
              </a:rPr>
              <a:t>비누만들기</a:t>
            </a:r>
            <a:r>
              <a:rPr lang="en-US" altLang="ko-KR" sz="1000" dirty="0">
                <a:latin typeface="+mn-ea"/>
                <a:ea typeface="+mn-ea"/>
              </a:rPr>
              <a:t>, </a:t>
            </a:r>
            <a:r>
              <a:rPr lang="ko-KR" altLang="en-US" sz="1000" dirty="0">
                <a:latin typeface="+mn-ea"/>
                <a:ea typeface="+mn-ea"/>
              </a:rPr>
              <a:t>친환경 </a:t>
            </a:r>
            <a:r>
              <a:rPr lang="ko-KR" altLang="en-US" sz="1000" dirty="0" err="1">
                <a:latin typeface="+mn-ea"/>
                <a:ea typeface="+mn-ea"/>
              </a:rPr>
              <a:t>세제만들기</a:t>
            </a:r>
            <a:r>
              <a:rPr lang="ko-KR" altLang="en-US" sz="1000" dirty="0">
                <a:latin typeface="+mn-ea"/>
                <a:ea typeface="+mn-ea"/>
              </a:rPr>
              <a:t> 그걸 프로그램을 짜서 </a:t>
            </a:r>
            <a:r>
              <a:rPr lang="en-US" altLang="ko-KR" sz="1000" dirty="0">
                <a:latin typeface="+mn-ea"/>
                <a:ea typeface="+mn-ea"/>
              </a:rPr>
              <a:t>100</a:t>
            </a:r>
            <a:r>
              <a:rPr lang="ko-KR" altLang="en-US" sz="1000" dirty="0" err="1">
                <a:latin typeface="+mn-ea"/>
                <a:ea typeface="+mn-ea"/>
              </a:rPr>
              <a:t>만원짜리</a:t>
            </a:r>
            <a:r>
              <a:rPr lang="ko-KR" altLang="en-US" sz="1000" dirty="0">
                <a:latin typeface="+mn-ea"/>
                <a:ea typeface="+mn-ea"/>
              </a:rPr>
              <a:t> 지원을 </a:t>
            </a:r>
            <a:r>
              <a:rPr lang="ko-KR" altLang="en-US" sz="1000" dirty="0" smtClean="0">
                <a:latin typeface="+mn-ea"/>
                <a:ea typeface="+mn-ea"/>
              </a:rPr>
              <a:t>받고 </a:t>
            </a:r>
            <a:r>
              <a:rPr lang="ko-KR" altLang="en-US" sz="1000" dirty="0" err="1" smtClean="0">
                <a:latin typeface="+mn-ea"/>
                <a:ea typeface="+mn-ea"/>
              </a:rPr>
              <a:t>하는거예요</a:t>
            </a:r>
            <a:r>
              <a:rPr lang="en-US" altLang="ko-KR" sz="1000" dirty="0">
                <a:latin typeface="+mn-ea"/>
                <a:ea typeface="+mn-ea"/>
              </a:rPr>
              <a:t>, </a:t>
            </a:r>
            <a:endParaRPr lang="en-US" altLang="ko-KR" sz="1000" dirty="0" smtClean="0">
              <a:latin typeface="+mn-ea"/>
              <a:ea typeface="+mn-ea"/>
            </a:endParaRPr>
          </a:p>
          <a:p>
            <a:pPr marL="171450" indent="-171450">
              <a:buBlip>
                <a:blip r:embed="rId4"/>
              </a:buBlip>
            </a:pPr>
            <a:r>
              <a:rPr lang="ko-KR" altLang="en-US" sz="1000" dirty="0" smtClean="0">
                <a:latin typeface="+mn-ea"/>
                <a:ea typeface="+mn-ea"/>
              </a:rPr>
              <a:t>오밀조밀 </a:t>
            </a:r>
            <a:r>
              <a:rPr lang="ko-KR" altLang="en-US" sz="1000" dirty="0">
                <a:latin typeface="+mn-ea"/>
                <a:ea typeface="+mn-ea"/>
              </a:rPr>
              <a:t>행사를 하더라고요</a:t>
            </a:r>
            <a:r>
              <a:rPr lang="en-US" altLang="ko-KR" sz="1000" dirty="0">
                <a:latin typeface="+mn-ea"/>
                <a:ea typeface="+mn-ea"/>
              </a:rPr>
              <a:t>, </a:t>
            </a:r>
            <a:endParaRPr lang="en-US" altLang="ko-KR" sz="1000" dirty="0" smtClean="0">
              <a:latin typeface="+mn-ea"/>
              <a:ea typeface="+mn-ea"/>
            </a:endParaRPr>
          </a:p>
          <a:p>
            <a:pPr marL="171450" indent="-171450">
              <a:buBlip>
                <a:blip r:embed="rId4"/>
              </a:buBlip>
            </a:pPr>
            <a:r>
              <a:rPr lang="ko-KR" altLang="en-US" sz="1000" dirty="0" smtClean="0">
                <a:latin typeface="+mn-ea"/>
                <a:ea typeface="+mn-ea"/>
              </a:rPr>
              <a:t>웃음치료</a:t>
            </a:r>
            <a:r>
              <a:rPr lang="en-US" altLang="ko-KR" sz="1000" dirty="0" smtClean="0">
                <a:latin typeface="+mn-ea"/>
                <a:ea typeface="+mn-ea"/>
              </a:rPr>
              <a:t>.</a:t>
            </a:r>
          </a:p>
          <a:p>
            <a:pPr marL="171450" indent="-171450">
              <a:buBlip>
                <a:blip r:embed="rId4"/>
              </a:buBlip>
            </a:pPr>
            <a:r>
              <a:rPr lang="ko-KR" altLang="en-US" sz="1000" dirty="0" err="1" smtClean="0">
                <a:latin typeface="+mn-ea"/>
                <a:ea typeface="+mn-ea"/>
              </a:rPr>
              <a:t>한달에</a:t>
            </a:r>
            <a:r>
              <a:rPr lang="ko-KR" altLang="en-US" sz="1000" dirty="0" smtClean="0">
                <a:latin typeface="+mn-ea"/>
                <a:ea typeface="+mn-ea"/>
              </a:rPr>
              <a:t> </a:t>
            </a:r>
            <a:r>
              <a:rPr lang="ko-KR" altLang="en-US" sz="1000" dirty="0">
                <a:latin typeface="+mn-ea"/>
                <a:ea typeface="+mn-ea"/>
              </a:rPr>
              <a:t>한번씩 벼룩시장을 하는데 </a:t>
            </a:r>
            <a:r>
              <a:rPr lang="ko-KR" altLang="en-US" sz="1000" dirty="0" smtClean="0">
                <a:latin typeface="+mn-ea"/>
                <a:ea typeface="+mn-ea"/>
              </a:rPr>
              <a:t>할머니들 </a:t>
            </a:r>
            <a:r>
              <a:rPr lang="ko-KR" altLang="en-US" sz="1000" dirty="0">
                <a:latin typeface="+mn-ea"/>
                <a:ea typeface="+mn-ea"/>
              </a:rPr>
              <a:t>상대로 바자회도 하고 뭐 수시로 많이 해요</a:t>
            </a:r>
            <a:r>
              <a:rPr lang="en-US" altLang="ko-KR" sz="1000" dirty="0">
                <a:latin typeface="+mn-ea"/>
                <a:ea typeface="+mn-ea"/>
              </a:rPr>
              <a:t>, </a:t>
            </a:r>
          </a:p>
        </p:txBody>
      </p:sp>
      <p:sp>
        <p:nvSpPr>
          <p:cNvPr id="38" name="Text Box 15"/>
          <p:cNvSpPr txBox="1">
            <a:spLocks noChangeArrowheads="1"/>
          </p:cNvSpPr>
          <p:nvPr/>
        </p:nvSpPr>
        <p:spPr bwMode="auto">
          <a:xfrm>
            <a:off x="7323192" y="3082967"/>
            <a:ext cx="2084946" cy="299775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36580" tIns="36580" rIns="36580" bIns="36580">
            <a:spAutoFit/>
          </a:bodyPr>
          <a:lstStyle/>
          <a:p>
            <a:pPr marL="171450" indent="-171450">
              <a:buBlip>
                <a:blip r:embed="rId4"/>
              </a:buBlip>
            </a:pPr>
            <a:r>
              <a:rPr lang="ko-KR" altLang="en-US" sz="1000" dirty="0" smtClean="0">
                <a:latin typeface="+mn-ea"/>
                <a:ea typeface="+mn-ea"/>
              </a:rPr>
              <a:t>간단한 </a:t>
            </a:r>
            <a:r>
              <a:rPr lang="ko-KR" altLang="en-US" sz="1000" dirty="0">
                <a:latin typeface="+mn-ea"/>
                <a:ea typeface="+mn-ea"/>
              </a:rPr>
              <a:t>운동하고 동네 산책을 하고 그 정도죠</a:t>
            </a:r>
            <a:r>
              <a:rPr lang="en-US" altLang="ko-KR" sz="1000" dirty="0">
                <a:latin typeface="+mn-ea"/>
                <a:ea typeface="+mn-ea"/>
              </a:rPr>
              <a:t>. </a:t>
            </a:r>
            <a:endParaRPr lang="en-US" altLang="ko-KR" sz="1000" dirty="0" smtClean="0">
              <a:latin typeface="+mn-ea"/>
              <a:ea typeface="+mn-ea"/>
            </a:endParaRPr>
          </a:p>
          <a:p>
            <a:pPr marL="171450" indent="-171450">
              <a:buBlip>
                <a:blip r:embed="rId4"/>
              </a:buBlip>
            </a:pPr>
            <a:r>
              <a:rPr lang="ko-KR" altLang="en-US" sz="1000" dirty="0" smtClean="0">
                <a:latin typeface="+mn-ea"/>
                <a:ea typeface="+mn-ea"/>
              </a:rPr>
              <a:t>그 </a:t>
            </a:r>
            <a:r>
              <a:rPr lang="ko-KR" altLang="en-US" sz="1000" dirty="0">
                <a:latin typeface="+mn-ea"/>
                <a:ea typeface="+mn-ea"/>
              </a:rPr>
              <a:t>안에서 하는 게 거의 없네요</a:t>
            </a:r>
            <a:r>
              <a:rPr lang="en-US" altLang="ko-KR" sz="1000" dirty="0">
                <a:latin typeface="+mn-ea"/>
                <a:ea typeface="+mn-ea"/>
              </a:rPr>
              <a:t>. </a:t>
            </a:r>
            <a:endParaRPr lang="en-US" altLang="ko-KR" sz="1000" dirty="0" smtClean="0">
              <a:latin typeface="+mn-ea"/>
              <a:ea typeface="+mn-ea"/>
            </a:endParaRPr>
          </a:p>
          <a:p>
            <a:pPr marL="171450" indent="-171450">
              <a:buBlip>
                <a:blip r:embed="rId4"/>
              </a:buBlip>
            </a:pPr>
            <a:r>
              <a:rPr lang="ko-KR" altLang="en-US" sz="1000" dirty="0" smtClean="0">
                <a:latin typeface="+mn-ea"/>
                <a:ea typeface="+mn-ea"/>
              </a:rPr>
              <a:t>이웃이랑 </a:t>
            </a:r>
            <a:r>
              <a:rPr lang="ko-KR" altLang="en-US" sz="1000" dirty="0">
                <a:latin typeface="+mn-ea"/>
                <a:ea typeface="+mn-ea"/>
              </a:rPr>
              <a:t>특별히 뭘 하는 건 없어요</a:t>
            </a:r>
            <a:r>
              <a:rPr lang="en-US" altLang="ko-KR" sz="1000" dirty="0">
                <a:latin typeface="+mn-ea"/>
                <a:ea typeface="+mn-ea"/>
              </a:rPr>
              <a:t>. </a:t>
            </a:r>
            <a:endParaRPr lang="en-US" altLang="ko-KR" sz="1000" dirty="0" smtClean="0">
              <a:latin typeface="+mn-ea"/>
              <a:ea typeface="+mn-ea"/>
            </a:endParaRPr>
          </a:p>
          <a:p>
            <a:pPr marL="171450" indent="-171450">
              <a:buBlip>
                <a:blip r:embed="rId4"/>
              </a:buBlip>
            </a:pPr>
            <a:r>
              <a:rPr lang="ko-KR" altLang="en-US" sz="1000" dirty="0" err="1">
                <a:latin typeface="+mn-ea"/>
                <a:ea typeface="+mn-ea"/>
              </a:rPr>
              <a:t>술먹고</a:t>
            </a:r>
            <a:r>
              <a:rPr lang="en-US" altLang="ko-KR" sz="1000" dirty="0">
                <a:latin typeface="+mn-ea"/>
                <a:ea typeface="+mn-ea"/>
              </a:rPr>
              <a:t>, </a:t>
            </a:r>
            <a:r>
              <a:rPr lang="ko-KR" altLang="en-US" sz="1000" dirty="0">
                <a:latin typeface="+mn-ea"/>
                <a:ea typeface="+mn-ea"/>
              </a:rPr>
              <a:t>당구치고</a:t>
            </a:r>
            <a:r>
              <a:rPr lang="en-US" altLang="ko-KR" sz="1000" dirty="0">
                <a:latin typeface="+mn-ea"/>
                <a:ea typeface="+mn-ea"/>
              </a:rPr>
              <a:t>, </a:t>
            </a:r>
            <a:r>
              <a:rPr lang="ko-KR" altLang="en-US" sz="1000" dirty="0">
                <a:latin typeface="+mn-ea"/>
                <a:ea typeface="+mn-ea"/>
              </a:rPr>
              <a:t>외식하고</a:t>
            </a:r>
            <a:r>
              <a:rPr lang="en-US" altLang="ko-KR" sz="1000" dirty="0">
                <a:latin typeface="+mn-ea"/>
                <a:ea typeface="+mn-ea"/>
              </a:rPr>
              <a:t>, </a:t>
            </a:r>
            <a:r>
              <a:rPr lang="ko-KR" altLang="en-US" sz="1000" dirty="0">
                <a:latin typeface="+mn-ea"/>
                <a:ea typeface="+mn-ea"/>
              </a:rPr>
              <a:t>운동하고</a:t>
            </a:r>
            <a:r>
              <a:rPr lang="en-US" altLang="ko-KR" sz="1000" dirty="0">
                <a:latin typeface="+mn-ea"/>
                <a:ea typeface="+mn-ea"/>
              </a:rPr>
              <a:t>. </a:t>
            </a:r>
            <a:endParaRPr lang="en-US" altLang="ko-KR" sz="1000" dirty="0" smtClean="0">
              <a:latin typeface="+mn-ea"/>
              <a:ea typeface="+mn-ea"/>
            </a:endParaRPr>
          </a:p>
          <a:p>
            <a:pPr marL="171450" indent="-171450">
              <a:buBlip>
                <a:blip r:embed="rId4"/>
              </a:buBlip>
            </a:pPr>
            <a:r>
              <a:rPr lang="ko-KR" altLang="en-US" sz="1000" dirty="0" smtClean="0">
                <a:latin typeface="+mn-ea"/>
                <a:ea typeface="+mn-ea"/>
              </a:rPr>
              <a:t>저는 </a:t>
            </a:r>
            <a:r>
              <a:rPr lang="ko-KR" altLang="en-US" sz="1000" dirty="0">
                <a:latin typeface="+mn-ea"/>
                <a:ea typeface="+mn-ea"/>
              </a:rPr>
              <a:t>종교활동에서</a:t>
            </a:r>
            <a:r>
              <a:rPr lang="en-US" altLang="ko-KR" sz="1000" dirty="0">
                <a:latin typeface="+mn-ea"/>
                <a:ea typeface="+mn-ea"/>
              </a:rPr>
              <a:t>. </a:t>
            </a:r>
            <a:endParaRPr lang="en-US" altLang="ko-KR" sz="1000" dirty="0" smtClean="0">
              <a:latin typeface="+mn-ea"/>
              <a:ea typeface="+mn-ea"/>
            </a:endParaRPr>
          </a:p>
          <a:p>
            <a:pPr marL="171450" indent="-171450">
              <a:buBlip>
                <a:blip r:embed="rId4"/>
              </a:buBlip>
            </a:pPr>
            <a:r>
              <a:rPr lang="ko-KR" altLang="en-US" sz="1000" dirty="0" smtClean="0">
                <a:latin typeface="+mn-ea"/>
                <a:ea typeface="+mn-ea"/>
              </a:rPr>
              <a:t>마을도서관 </a:t>
            </a:r>
            <a:r>
              <a:rPr lang="ko-KR" altLang="en-US" sz="1000" dirty="0">
                <a:latin typeface="+mn-ea"/>
                <a:ea typeface="+mn-ea"/>
              </a:rPr>
              <a:t>총무를 맡아서 일주일에 </a:t>
            </a:r>
            <a:r>
              <a:rPr lang="en-US" altLang="ko-KR" sz="1000" dirty="0">
                <a:latin typeface="+mn-ea"/>
                <a:ea typeface="+mn-ea"/>
              </a:rPr>
              <a:t>2</a:t>
            </a:r>
            <a:r>
              <a:rPr lang="ko-KR" altLang="en-US" sz="1000" dirty="0">
                <a:latin typeface="+mn-ea"/>
                <a:ea typeface="+mn-ea"/>
              </a:rPr>
              <a:t>번 정도 나가고</a:t>
            </a:r>
            <a:r>
              <a:rPr lang="en-US" altLang="ko-KR" sz="1000" dirty="0">
                <a:latin typeface="+mn-ea"/>
                <a:ea typeface="+mn-ea"/>
              </a:rPr>
              <a:t>, </a:t>
            </a:r>
            <a:r>
              <a:rPr lang="ko-KR" altLang="en-US" sz="1000" dirty="0">
                <a:latin typeface="+mn-ea"/>
                <a:ea typeface="+mn-ea"/>
              </a:rPr>
              <a:t>아주머니들이 사서로 봉사하시고 </a:t>
            </a:r>
            <a:endParaRPr lang="en-US" altLang="ko-KR" sz="1000" dirty="0" smtClean="0">
              <a:latin typeface="+mn-ea"/>
              <a:ea typeface="+mn-ea"/>
            </a:endParaRPr>
          </a:p>
          <a:p>
            <a:pPr marL="171450" indent="-171450">
              <a:buBlip>
                <a:blip r:embed="rId4"/>
              </a:buBlip>
            </a:pPr>
            <a:r>
              <a:rPr lang="ko-KR" altLang="en-US" sz="1000" dirty="0" smtClean="0">
                <a:latin typeface="+mn-ea"/>
                <a:ea typeface="+mn-ea"/>
              </a:rPr>
              <a:t>두 </a:t>
            </a:r>
            <a:r>
              <a:rPr lang="ko-KR" altLang="en-US" sz="1000" dirty="0">
                <a:latin typeface="+mn-ea"/>
                <a:ea typeface="+mn-ea"/>
              </a:rPr>
              <a:t>달에 한번씩 재활용 </a:t>
            </a:r>
            <a:r>
              <a:rPr lang="ko-KR" altLang="en-US" sz="1000" dirty="0" smtClean="0">
                <a:latin typeface="+mn-ea"/>
                <a:ea typeface="+mn-ea"/>
              </a:rPr>
              <a:t>장터</a:t>
            </a:r>
            <a:r>
              <a:rPr lang="en-US" altLang="ko-KR" sz="1000" dirty="0" smtClean="0">
                <a:latin typeface="+mn-ea"/>
                <a:ea typeface="+mn-ea"/>
              </a:rPr>
              <a:t>, </a:t>
            </a:r>
            <a:r>
              <a:rPr lang="ko-KR" altLang="en-US" sz="1000" dirty="0" smtClean="0">
                <a:latin typeface="+mn-ea"/>
                <a:ea typeface="+mn-ea"/>
              </a:rPr>
              <a:t>문화공연</a:t>
            </a:r>
            <a:r>
              <a:rPr lang="en-US" altLang="ko-KR" sz="1000" dirty="0">
                <a:latin typeface="+mn-ea"/>
                <a:ea typeface="+mn-ea"/>
              </a:rPr>
              <a:t>, </a:t>
            </a:r>
            <a:r>
              <a:rPr lang="ko-KR" altLang="en-US" sz="1000" dirty="0">
                <a:latin typeface="+mn-ea"/>
                <a:ea typeface="+mn-ea"/>
              </a:rPr>
              <a:t>노래자랑도 하고 월 </a:t>
            </a:r>
            <a:r>
              <a:rPr lang="en-US" altLang="ko-KR" sz="1000" dirty="0">
                <a:latin typeface="+mn-ea"/>
                <a:ea typeface="+mn-ea"/>
              </a:rPr>
              <a:t>1</a:t>
            </a:r>
            <a:r>
              <a:rPr lang="ko-KR" altLang="en-US" sz="1000" dirty="0">
                <a:latin typeface="+mn-ea"/>
                <a:ea typeface="+mn-ea"/>
              </a:rPr>
              <a:t>회 정도 하거든요</a:t>
            </a:r>
            <a:r>
              <a:rPr lang="en-US" altLang="ko-KR" sz="1000" dirty="0">
                <a:latin typeface="+mn-ea"/>
                <a:ea typeface="+mn-ea"/>
              </a:rPr>
              <a:t>, </a:t>
            </a:r>
            <a:r>
              <a:rPr lang="ko-KR" altLang="en-US" sz="1000" dirty="0">
                <a:latin typeface="+mn-ea"/>
                <a:ea typeface="+mn-ea"/>
              </a:rPr>
              <a:t>어린이날이 되면 아파트 단지에 길을 막아서 애들 체험할 수 </a:t>
            </a:r>
            <a:r>
              <a:rPr lang="ko-KR" altLang="en-US" sz="1000" dirty="0" smtClean="0">
                <a:latin typeface="+mn-ea"/>
                <a:ea typeface="+mn-ea"/>
              </a:rPr>
              <a:t>것 </a:t>
            </a:r>
            <a:endParaRPr lang="en-US" altLang="ko-KR" sz="1000" dirty="0" smtClean="0">
              <a:latin typeface="+mn-ea"/>
              <a:ea typeface="+mn-ea"/>
            </a:endParaRPr>
          </a:p>
          <a:p>
            <a:pPr marL="171450" indent="-171450">
              <a:buBlip>
                <a:blip r:embed="rId4"/>
              </a:buBlip>
            </a:pPr>
            <a:r>
              <a:rPr lang="ko-KR" altLang="en-US" sz="1000" dirty="0" err="1" smtClean="0">
                <a:latin typeface="+mn-ea"/>
                <a:ea typeface="+mn-ea"/>
              </a:rPr>
              <a:t>새마을지도자회</a:t>
            </a:r>
            <a:r>
              <a:rPr lang="ko-KR" altLang="en-US" sz="1000" dirty="0" smtClean="0">
                <a:latin typeface="+mn-ea"/>
                <a:ea typeface="+mn-ea"/>
              </a:rPr>
              <a:t> </a:t>
            </a:r>
            <a:r>
              <a:rPr lang="ko-KR" altLang="en-US" sz="1000" dirty="0">
                <a:latin typeface="+mn-ea"/>
                <a:ea typeface="+mn-ea"/>
              </a:rPr>
              <a:t>활동하고 있어요 </a:t>
            </a:r>
            <a:endParaRPr lang="en-US" altLang="ko-KR" sz="1000" dirty="0" smtClean="0">
              <a:latin typeface="+mn-ea"/>
              <a:ea typeface="+mn-ea"/>
            </a:endParaRPr>
          </a:p>
          <a:p>
            <a:pPr marL="171450" indent="-171450">
              <a:buBlip>
                <a:blip r:embed="rId4"/>
              </a:buBlip>
            </a:pPr>
            <a:r>
              <a:rPr lang="ko-KR" altLang="en-US" sz="1000" dirty="0" smtClean="0">
                <a:latin typeface="+mn-ea"/>
                <a:ea typeface="+mn-ea"/>
              </a:rPr>
              <a:t>신길동 </a:t>
            </a:r>
            <a:r>
              <a:rPr lang="ko-KR" altLang="en-US" sz="1000" dirty="0">
                <a:latin typeface="+mn-ea"/>
                <a:ea typeface="+mn-ea"/>
              </a:rPr>
              <a:t>깻잎마을이라고</a:t>
            </a:r>
            <a:r>
              <a:rPr lang="en-US" altLang="ko-KR" sz="1000" dirty="0">
                <a:latin typeface="+mn-ea"/>
                <a:ea typeface="+mn-ea"/>
              </a:rPr>
              <a:t>... </a:t>
            </a:r>
            <a:endParaRPr lang="en-US" altLang="ko-KR" sz="1000" dirty="0" smtClean="0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1502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AutoShape 51" descr="그림3"/>
          <p:cNvSpPr>
            <a:spLocks noChangeArrowheads="1"/>
          </p:cNvSpPr>
          <p:nvPr/>
        </p:nvSpPr>
        <p:spPr bwMode="auto">
          <a:xfrm>
            <a:off x="1099578" y="2458768"/>
            <a:ext cx="1091439" cy="569089"/>
          </a:xfrm>
          <a:prstGeom prst="roundRect">
            <a:avLst>
              <a:gd name="adj" fmla="val 7847"/>
            </a:avLst>
          </a:prstGeom>
          <a:blipFill dpi="0" rotWithShape="1">
            <a:blip r:embed="rId3" cstate="print"/>
            <a:srcRect/>
            <a:stretch>
              <a:fillRect/>
            </a:stretch>
          </a:blipFill>
          <a:ln w="6350" algn="ctr">
            <a:solidFill>
              <a:srgbClr val="B2B2B2"/>
            </a:solidFill>
            <a:round/>
            <a:headEnd/>
            <a:tailEnd/>
          </a:ln>
        </p:spPr>
        <p:txBody>
          <a:bodyPr lIns="18290" tIns="46456" rIns="18290" bIns="46456" anchor="ctr"/>
          <a:lstStyle/>
          <a:p>
            <a:pPr algn="ctr" latinLnBrk="0">
              <a:lnSpc>
                <a:spcPct val="90000"/>
              </a:lnSpc>
              <a:defRPr/>
            </a:pPr>
            <a:r>
              <a:rPr lang="ko-KR" altLang="en-US" sz="1400" b="1" dirty="0" smtClean="0">
                <a:solidFill>
                  <a:srgbClr val="0070C0"/>
                </a:solidFill>
                <a:latin typeface="Calibri" pitchFamily="34" charset="0"/>
                <a:ea typeface="맑은 고딕" panose="020B0503020000020004" pitchFamily="50" charset="-127"/>
              </a:rPr>
              <a:t>강북</a:t>
            </a:r>
            <a:endParaRPr lang="en-US" altLang="ko-KR" sz="1400" b="1" dirty="0" smtClean="0">
              <a:solidFill>
                <a:srgbClr val="0070C0"/>
              </a:solidFill>
              <a:latin typeface="Calibri" pitchFamily="34" charset="0"/>
              <a:ea typeface="맑은 고딕" panose="020B0503020000020004" pitchFamily="50" charset="-127"/>
            </a:endParaRPr>
          </a:p>
          <a:p>
            <a:pPr algn="ctr" latinLnBrk="0">
              <a:lnSpc>
                <a:spcPct val="90000"/>
              </a:lnSpc>
              <a:defRPr/>
            </a:pPr>
            <a:r>
              <a:rPr lang="en-US" altLang="ko-KR" sz="1400" b="1" dirty="0" smtClean="0">
                <a:solidFill>
                  <a:srgbClr val="0070C0"/>
                </a:solidFill>
                <a:latin typeface="Calibri" pitchFamily="34" charset="0"/>
                <a:ea typeface="맑은 고딕" panose="020B0503020000020004" pitchFamily="50" charset="-127"/>
              </a:rPr>
              <a:t>30</a:t>
            </a:r>
            <a:r>
              <a:rPr lang="ko-KR" altLang="en-US" sz="1400" b="1" dirty="0" smtClean="0">
                <a:solidFill>
                  <a:srgbClr val="0070C0"/>
                </a:solidFill>
                <a:latin typeface="Calibri" pitchFamily="34" charset="0"/>
                <a:ea typeface="맑은 고딕" panose="020B0503020000020004" pitchFamily="50" charset="-127"/>
              </a:rPr>
              <a:t>대 여성</a:t>
            </a:r>
            <a:endParaRPr lang="ko-KR" altLang="en-US" sz="1400" b="1" dirty="0">
              <a:solidFill>
                <a:srgbClr val="0070C0"/>
              </a:solidFill>
              <a:latin typeface="Calibri" pitchFamily="34" charset="0"/>
              <a:ea typeface="맑은 고딕" panose="020B0503020000020004" pitchFamily="50" charset="-127"/>
            </a:endParaRPr>
          </a:p>
        </p:txBody>
      </p:sp>
      <p:sp>
        <p:nvSpPr>
          <p:cNvPr id="175" name="AutoShape 51" descr="그림3"/>
          <p:cNvSpPr>
            <a:spLocks noChangeArrowheads="1"/>
          </p:cNvSpPr>
          <p:nvPr/>
        </p:nvSpPr>
        <p:spPr bwMode="auto">
          <a:xfrm>
            <a:off x="5595930" y="2458770"/>
            <a:ext cx="1091439" cy="569089"/>
          </a:xfrm>
          <a:prstGeom prst="roundRect">
            <a:avLst>
              <a:gd name="adj" fmla="val 7847"/>
            </a:avLst>
          </a:prstGeom>
          <a:blipFill dpi="0" rotWithShape="1">
            <a:blip r:embed="rId3" cstate="print"/>
            <a:srcRect/>
            <a:stretch>
              <a:fillRect/>
            </a:stretch>
          </a:blipFill>
          <a:ln w="6350" algn="ctr">
            <a:solidFill>
              <a:srgbClr val="B2B2B2"/>
            </a:solidFill>
            <a:round/>
            <a:headEnd/>
            <a:tailEnd/>
          </a:ln>
        </p:spPr>
        <p:txBody>
          <a:bodyPr lIns="18290" tIns="46456" rIns="18290" bIns="46456" anchor="ctr"/>
          <a:lstStyle/>
          <a:p>
            <a:pPr lvl="0" algn="ctr" latinLnBrk="0">
              <a:lnSpc>
                <a:spcPct val="90000"/>
              </a:lnSpc>
              <a:defRPr/>
            </a:pPr>
            <a:r>
              <a:rPr lang="ko-KR" altLang="en-US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ea typeface="맑은 고딕" panose="020B0503020000020004" pitchFamily="50" charset="-127"/>
              </a:rPr>
              <a:t>강남</a:t>
            </a:r>
            <a:endParaRPr lang="en-US" altLang="ko-KR" sz="1400" b="1" dirty="0" smtClean="0">
              <a:solidFill>
                <a:schemeClr val="tx1">
                  <a:lumMod val="85000"/>
                  <a:lumOff val="15000"/>
                </a:schemeClr>
              </a:solidFill>
              <a:latin typeface="Calibri" pitchFamily="34" charset="0"/>
              <a:ea typeface="맑은 고딕" panose="020B0503020000020004" pitchFamily="50" charset="-127"/>
            </a:endParaRPr>
          </a:p>
          <a:p>
            <a:pPr lvl="0" algn="ctr" latinLnBrk="0">
              <a:lnSpc>
                <a:spcPct val="90000"/>
              </a:lnSpc>
              <a:defRPr/>
            </a:pPr>
            <a:r>
              <a:rPr lang="en-US" altLang="ko-KR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ea typeface="맑은 고딕" panose="020B0503020000020004" pitchFamily="50" charset="-127"/>
              </a:rPr>
              <a:t>30-40</a:t>
            </a:r>
            <a:r>
              <a:rPr lang="ko-KR" altLang="en-US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ea typeface="맑은 고딕" panose="020B0503020000020004" pitchFamily="50" charset="-127"/>
              </a:rPr>
              <a:t>대 여성</a:t>
            </a:r>
            <a:endParaRPr lang="en-US" altLang="ko-KR" sz="1400" b="1" dirty="0" smtClean="0">
              <a:solidFill>
                <a:schemeClr val="tx1">
                  <a:lumMod val="85000"/>
                  <a:lumOff val="15000"/>
                </a:schemeClr>
              </a:solidFill>
              <a:latin typeface="Calibri" pitchFamily="34" charset="0"/>
              <a:ea typeface="맑은 고딕" panose="020B0503020000020004" pitchFamily="50" charset="-127"/>
            </a:endParaRPr>
          </a:p>
        </p:txBody>
      </p:sp>
      <p:sp>
        <p:nvSpPr>
          <p:cNvPr id="191" name="Text Box 15"/>
          <p:cNvSpPr txBox="1">
            <a:spLocks noChangeArrowheads="1"/>
          </p:cNvSpPr>
          <p:nvPr/>
        </p:nvSpPr>
        <p:spPr bwMode="auto">
          <a:xfrm>
            <a:off x="718639" y="3132393"/>
            <a:ext cx="2084946" cy="161275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36580" tIns="36580" rIns="36580" bIns="36580">
            <a:spAutoFit/>
          </a:bodyPr>
          <a:lstStyle/>
          <a:p>
            <a:pPr marL="171450" indent="-171450">
              <a:buBlip>
                <a:blip r:embed="rId4"/>
              </a:buBlip>
            </a:pPr>
            <a:r>
              <a:rPr lang="ko-KR" altLang="en-US" sz="1000" dirty="0" smtClean="0">
                <a:latin typeface="+mn-ea"/>
                <a:ea typeface="+mn-ea"/>
              </a:rPr>
              <a:t>그게 </a:t>
            </a:r>
            <a:r>
              <a:rPr lang="ko-KR" altLang="en-US" sz="1000" dirty="0">
                <a:latin typeface="+mn-ea"/>
                <a:ea typeface="+mn-ea"/>
              </a:rPr>
              <a:t>가끔씩은 구세군에서도 와서</a:t>
            </a:r>
            <a:r>
              <a:rPr lang="en-US" altLang="ko-KR" sz="1000" dirty="0">
                <a:latin typeface="+mn-ea"/>
                <a:ea typeface="+mn-ea"/>
              </a:rPr>
              <a:t>... </a:t>
            </a:r>
            <a:endParaRPr lang="en-US" altLang="ko-KR" sz="1000" dirty="0" smtClean="0">
              <a:latin typeface="+mn-ea"/>
              <a:ea typeface="+mn-ea"/>
            </a:endParaRPr>
          </a:p>
          <a:p>
            <a:pPr marL="171450" indent="-171450">
              <a:buBlip>
                <a:blip r:embed="rId4"/>
              </a:buBlip>
            </a:pPr>
            <a:r>
              <a:rPr lang="ko-KR" altLang="en-US" sz="1000" dirty="0" smtClean="0">
                <a:latin typeface="+mn-ea"/>
                <a:ea typeface="+mn-ea"/>
              </a:rPr>
              <a:t>구에서 </a:t>
            </a:r>
            <a:r>
              <a:rPr lang="ko-KR" altLang="en-US" sz="1000" dirty="0">
                <a:latin typeface="+mn-ea"/>
                <a:ea typeface="+mn-ea"/>
              </a:rPr>
              <a:t>지원을 받아서 아파트 자체에서 만든 거예요 </a:t>
            </a:r>
            <a:endParaRPr lang="en-US" altLang="ko-KR" sz="1000" dirty="0" smtClean="0">
              <a:latin typeface="+mn-ea"/>
              <a:ea typeface="+mn-ea"/>
            </a:endParaRPr>
          </a:p>
          <a:p>
            <a:pPr marL="171450" indent="-171450">
              <a:buBlip>
                <a:blip r:embed="rId4"/>
              </a:buBlip>
            </a:pPr>
            <a:r>
              <a:rPr lang="ko-KR" altLang="en-US" sz="1000" dirty="0" smtClean="0">
                <a:latin typeface="+mn-ea"/>
                <a:ea typeface="+mn-ea"/>
              </a:rPr>
              <a:t>구나 </a:t>
            </a:r>
            <a:r>
              <a:rPr lang="ko-KR" altLang="en-US" sz="1000" dirty="0">
                <a:latin typeface="+mn-ea"/>
                <a:ea typeface="+mn-ea"/>
              </a:rPr>
              <a:t>시 돈이 들어가면서 </a:t>
            </a:r>
            <a:r>
              <a:rPr lang="ko-KR" altLang="en-US" sz="1000" dirty="0" err="1">
                <a:latin typeface="+mn-ea"/>
                <a:ea typeface="+mn-ea"/>
              </a:rPr>
              <a:t>오픈된</a:t>
            </a:r>
            <a:r>
              <a:rPr lang="ko-KR" altLang="en-US" sz="1000" dirty="0">
                <a:latin typeface="+mn-ea"/>
                <a:ea typeface="+mn-ea"/>
              </a:rPr>
              <a:t> 거죠 </a:t>
            </a:r>
            <a:endParaRPr lang="en-US" altLang="ko-KR" sz="1000" dirty="0" smtClean="0">
              <a:latin typeface="+mn-ea"/>
              <a:ea typeface="+mn-ea"/>
            </a:endParaRPr>
          </a:p>
          <a:p>
            <a:pPr marL="171450" indent="-171450">
              <a:buBlip>
                <a:blip r:embed="rId4"/>
              </a:buBlip>
            </a:pPr>
            <a:r>
              <a:rPr lang="ko-KR" altLang="en-US" sz="1000" dirty="0" smtClean="0">
                <a:latin typeface="+mn-ea"/>
                <a:ea typeface="+mn-ea"/>
              </a:rPr>
              <a:t>재능기부가 </a:t>
            </a:r>
            <a:r>
              <a:rPr lang="ko-KR" altLang="en-US" sz="1000" dirty="0">
                <a:latin typeface="+mn-ea"/>
                <a:ea typeface="+mn-ea"/>
              </a:rPr>
              <a:t>여기는 그런 게 활성화 되어서 </a:t>
            </a:r>
            <a:endParaRPr lang="en-US" altLang="ko-KR" sz="1000" dirty="0" smtClean="0">
              <a:latin typeface="+mn-ea"/>
              <a:ea typeface="+mn-ea"/>
            </a:endParaRPr>
          </a:p>
          <a:p>
            <a:pPr marL="171450" indent="-171450">
              <a:buBlip>
                <a:blip r:embed="rId4"/>
              </a:buBlip>
            </a:pPr>
            <a:r>
              <a:rPr lang="ko-KR" altLang="en-US" sz="1000" dirty="0" smtClean="0">
                <a:latin typeface="+mn-ea"/>
                <a:ea typeface="+mn-ea"/>
              </a:rPr>
              <a:t>주민센터에서 </a:t>
            </a:r>
            <a:r>
              <a:rPr lang="ko-KR" altLang="en-US" sz="1000" dirty="0">
                <a:latin typeface="+mn-ea"/>
                <a:ea typeface="+mn-ea"/>
              </a:rPr>
              <a:t>운영하는 싼 프로그램들 정도만 알고 있어요</a:t>
            </a:r>
            <a:r>
              <a:rPr lang="en-US" altLang="ko-KR" sz="1000" dirty="0">
                <a:latin typeface="+mn-ea"/>
                <a:ea typeface="+mn-ea"/>
              </a:rPr>
              <a:t>. </a:t>
            </a:r>
            <a:r>
              <a:rPr lang="ko-KR" altLang="en-US" sz="1000" dirty="0" smtClean="0">
                <a:latin typeface="+mn-ea"/>
                <a:ea typeface="+mn-ea"/>
              </a:rPr>
              <a:t> </a:t>
            </a:r>
            <a:endParaRPr lang="ko-KR" altLang="en-US" sz="1000" dirty="0">
              <a:latin typeface="+mn-ea"/>
              <a:ea typeface="+mn-ea"/>
            </a:endParaRPr>
          </a:p>
        </p:txBody>
      </p:sp>
      <p:sp>
        <p:nvSpPr>
          <p:cNvPr id="30" name="TextBox 29"/>
          <p:cNvSpPr txBox="1">
            <a:spLocks noChangeArrowheads="1"/>
          </p:cNvSpPr>
          <p:nvPr/>
        </p:nvSpPr>
        <p:spPr bwMode="auto">
          <a:xfrm>
            <a:off x="588805" y="883214"/>
            <a:ext cx="1362552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kumimoji="1" lang="en-US" altLang="ko-KR" sz="1600" b="1" dirty="0" smtClean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2)</a:t>
            </a:r>
            <a:r>
              <a:rPr kumimoji="1" lang="ko-KR" altLang="en-US" sz="1600" b="1" dirty="0" smtClean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 활동의 주체</a:t>
            </a:r>
          </a:p>
        </p:txBody>
      </p:sp>
      <p:sp>
        <p:nvSpPr>
          <p:cNvPr id="21" name="직사각형 17"/>
          <p:cNvSpPr txBox="1">
            <a:spLocks noChangeArrowheads="1"/>
          </p:cNvSpPr>
          <p:nvPr/>
        </p:nvSpPr>
        <p:spPr bwMode="auto">
          <a:xfrm>
            <a:off x="464343" y="234631"/>
            <a:ext cx="4491040" cy="4541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69" tIns="41985" rIns="83969" bIns="41985">
            <a:spAutoFit/>
          </a:bodyPr>
          <a:lstStyle>
            <a:lvl1pPr algn="ctr" rtl="0" fontAlgn="base" latinLnBrk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4572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9144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13716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18288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algn="l"/>
            <a:r>
              <a:rPr kumimoji="0" lang="en-US" altLang="ko-KR" sz="2400" b="1" dirty="0" smtClean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3. </a:t>
            </a:r>
            <a:r>
              <a:rPr kumimoji="0" lang="ko-KR" altLang="en-US" sz="2400" b="1" dirty="0" smtClean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마을의 삶</a:t>
            </a:r>
            <a:r>
              <a:rPr kumimoji="0" lang="en-US" altLang="ko-KR" sz="2400" b="1" dirty="0" smtClean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kumimoji="0" lang="ko-KR" altLang="en-US" sz="2400" b="1" dirty="0" smtClean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생활</a:t>
            </a:r>
            <a:r>
              <a:rPr kumimoji="0" lang="en-US" altLang="ko-KR" sz="2400" b="1" dirty="0" smtClean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kumimoji="0" lang="ko-KR" altLang="en-US" sz="2400" b="1" dirty="0" smtClean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활동</a:t>
            </a:r>
            <a:endParaRPr kumimoji="0" lang="ko-KR" altLang="en-US" sz="2400" b="1" dirty="0">
              <a:solidFill>
                <a:srgbClr val="0070C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3" name="텍스트 개체 틀 2"/>
          <p:cNvSpPr txBox="1">
            <a:spLocks/>
          </p:cNvSpPr>
          <p:nvPr/>
        </p:nvSpPr>
        <p:spPr>
          <a:xfrm>
            <a:off x="676384" y="1204620"/>
            <a:ext cx="8691454" cy="1029625"/>
          </a:xfrm>
          <a:prstGeom prst="rect">
            <a:avLst/>
          </a:prstGeom>
        </p:spPr>
        <p:txBody>
          <a:bodyPr/>
          <a:lstStyle/>
          <a:p>
            <a:pPr marL="180975" marR="0" lvl="0" indent="-180975" algn="l" defTabSz="914400" rtl="0" eaLnBrk="1" fontAlgn="auto" latinLnBrk="0" hangingPunct="1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bg1">
                  <a:lumMod val="65000"/>
                </a:schemeClr>
              </a:buClr>
              <a:buSzTx/>
              <a:buFont typeface="Wingdings" pitchFamily="2" charset="2"/>
              <a:buChar char="l"/>
              <a:tabLst/>
              <a:defRPr/>
            </a:pPr>
            <a:r>
              <a:rPr kumimoji="0" lang="ko-KR" altLang="en-US" sz="1300" dirty="0" smtClean="0">
                <a:latin typeface="Trebuchet MS" pitchFamily="34" charset="0"/>
                <a:ea typeface="맑은 고딕" pitchFamily="50" charset="-127"/>
              </a:rPr>
              <a:t>마을 생활과 관련된 활동의 주체는 여전히 관주도 비중이 크고 공동체 구성원 가운데서도 대체로 고령층과 여성층</a:t>
            </a:r>
            <a:r>
              <a:rPr kumimoji="0" lang="en-US" altLang="ko-KR" sz="1300" dirty="0" smtClean="0">
                <a:latin typeface="Trebuchet MS" pitchFamily="34" charset="0"/>
                <a:ea typeface="맑은 고딕" pitchFamily="50" charset="-127"/>
              </a:rPr>
              <a:t>(</a:t>
            </a:r>
            <a:r>
              <a:rPr kumimoji="0" lang="ko-KR" altLang="en-US" sz="1300" dirty="0" smtClean="0">
                <a:latin typeface="Trebuchet MS" pitchFamily="34" charset="0"/>
                <a:ea typeface="맑은 고딕" pitchFamily="50" charset="-127"/>
              </a:rPr>
              <a:t>주부</a:t>
            </a:r>
            <a:r>
              <a:rPr kumimoji="0" lang="en-US" altLang="ko-KR" sz="1300" dirty="0" smtClean="0">
                <a:latin typeface="Trebuchet MS" pitchFamily="34" charset="0"/>
                <a:ea typeface="맑은 고딕" pitchFamily="50" charset="-127"/>
              </a:rPr>
              <a:t>)</a:t>
            </a:r>
            <a:r>
              <a:rPr kumimoji="0" lang="ko-KR" altLang="en-US" sz="1300" dirty="0">
                <a:latin typeface="Trebuchet MS" pitchFamily="34" charset="0"/>
                <a:ea typeface="맑은 고딕" pitchFamily="50" charset="-127"/>
              </a:rPr>
              <a:t> </a:t>
            </a:r>
            <a:r>
              <a:rPr kumimoji="0" lang="ko-KR" altLang="en-US" sz="1300" dirty="0" smtClean="0">
                <a:latin typeface="Trebuchet MS" pitchFamily="34" charset="0"/>
                <a:ea typeface="맑은 고딕" pitchFamily="50" charset="-127"/>
              </a:rPr>
              <a:t>위주의 활동이 주를 이룸</a:t>
            </a:r>
            <a:r>
              <a:rPr kumimoji="0" lang="en-US" altLang="ko-KR" sz="1300" dirty="0" smtClean="0">
                <a:latin typeface="Trebuchet MS" pitchFamily="34" charset="0"/>
                <a:ea typeface="맑은 고딕" pitchFamily="50" charset="-127"/>
              </a:rPr>
              <a:t>.</a:t>
            </a:r>
          </a:p>
          <a:p>
            <a:pPr marL="180975" marR="0" lvl="0" indent="-180975" algn="l" defTabSz="914400" rtl="0" eaLnBrk="1" fontAlgn="auto" latinLnBrk="0" hangingPunct="1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bg1">
                  <a:lumMod val="65000"/>
                </a:schemeClr>
              </a:buClr>
              <a:buSzTx/>
              <a:buFont typeface="Wingdings" pitchFamily="2" charset="2"/>
              <a:buChar char="l"/>
              <a:tabLst/>
              <a:defRPr/>
            </a:pPr>
            <a:r>
              <a:rPr kumimoji="0" lang="ko-KR" altLang="en-US" sz="1300" dirty="0" smtClean="0">
                <a:latin typeface="Trebuchet MS" pitchFamily="34" charset="0"/>
                <a:ea typeface="맑은 고딕" pitchFamily="50" charset="-127"/>
              </a:rPr>
              <a:t>주체의 순서는 기관의 경우 구청 </a:t>
            </a:r>
            <a:r>
              <a:rPr kumimoji="0" lang="en-US" altLang="ko-KR" sz="1300" dirty="0" smtClean="0">
                <a:latin typeface="Trebuchet MS" pitchFamily="34" charset="0"/>
                <a:ea typeface="맑은 고딕" pitchFamily="50" charset="-127"/>
              </a:rPr>
              <a:t>&gt; </a:t>
            </a:r>
            <a:r>
              <a:rPr kumimoji="0" lang="ko-KR" altLang="en-US" sz="1300" dirty="0" smtClean="0">
                <a:latin typeface="Trebuchet MS" pitchFamily="34" charset="0"/>
                <a:ea typeface="맑은 고딕" pitchFamily="50" charset="-127"/>
              </a:rPr>
              <a:t>주민센터 </a:t>
            </a:r>
            <a:r>
              <a:rPr kumimoji="0" lang="en-US" altLang="ko-KR" sz="1300" dirty="0" smtClean="0">
                <a:latin typeface="Trebuchet MS" pitchFamily="34" charset="0"/>
                <a:ea typeface="맑은 고딕" pitchFamily="50" charset="-127"/>
              </a:rPr>
              <a:t>&gt; </a:t>
            </a:r>
            <a:r>
              <a:rPr kumimoji="0" lang="ko-KR" altLang="en-US" sz="1300" dirty="0" smtClean="0">
                <a:latin typeface="Trebuchet MS" pitchFamily="34" charset="0"/>
                <a:ea typeface="맑은 고딕" pitchFamily="50" charset="-127"/>
              </a:rPr>
              <a:t>복지관 </a:t>
            </a:r>
            <a:r>
              <a:rPr kumimoji="0" lang="en-US" altLang="ko-KR" sz="1300" dirty="0" smtClean="0">
                <a:latin typeface="Trebuchet MS" pitchFamily="34" charset="0"/>
                <a:ea typeface="맑은 고딕" pitchFamily="50" charset="-127"/>
              </a:rPr>
              <a:t>&gt; </a:t>
            </a:r>
            <a:r>
              <a:rPr kumimoji="0" lang="ko-KR" altLang="en-US" sz="1300" dirty="0" smtClean="0">
                <a:latin typeface="Trebuchet MS" pitchFamily="34" charset="0"/>
                <a:ea typeface="맑은 고딕" pitchFamily="50" charset="-127"/>
              </a:rPr>
              <a:t>교회 </a:t>
            </a:r>
            <a:r>
              <a:rPr kumimoji="0" lang="en-US" altLang="ko-KR" sz="1300" dirty="0" smtClean="0">
                <a:latin typeface="Trebuchet MS" pitchFamily="34" charset="0"/>
                <a:ea typeface="맑은 고딕" pitchFamily="50" charset="-127"/>
              </a:rPr>
              <a:t>&gt; </a:t>
            </a:r>
            <a:r>
              <a:rPr kumimoji="0" lang="ko-KR" altLang="en-US" sz="1300" dirty="0" smtClean="0">
                <a:latin typeface="Trebuchet MS" pitchFamily="34" charset="0"/>
                <a:ea typeface="맑은 고딕" pitchFamily="50" charset="-127"/>
              </a:rPr>
              <a:t>아파트 단지이며</a:t>
            </a:r>
            <a:r>
              <a:rPr kumimoji="0" lang="en-US" altLang="ko-KR" sz="1300" dirty="0" smtClean="0">
                <a:latin typeface="Trebuchet MS" pitchFamily="34" charset="0"/>
                <a:ea typeface="맑은 고딕" pitchFamily="50" charset="-127"/>
              </a:rPr>
              <a:t>, </a:t>
            </a:r>
            <a:r>
              <a:rPr kumimoji="0" lang="ko-KR" altLang="en-US" sz="1300" dirty="0" smtClean="0">
                <a:latin typeface="Trebuchet MS" pitchFamily="34" charset="0"/>
                <a:ea typeface="맑은 고딕" pitchFamily="50" charset="-127"/>
              </a:rPr>
              <a:t>개인의 경우</a:t>
            </a:r>
            <a:r>
              <a:rPr kumimoji="0" lang="en-US" altLang="ko-KR" sz="1300" dirty="0" smtClean="0">
                <a:latin typeface="Trebuchet MS" pitchFamily="34" charset="0"/>
                <a:ea typeface="맑은 고딕" pitchFamily="50" charset="-127"/>
              </a:rPr>
              <a:t> </a:t>
            </a:r>
            <a:r>
              <a:rPr kumimoji="0" lang="ko-KR" altLang="en-US" sz="1300" dirty="0" smtClean="0">
                <a:latin typeface="Trebuchet MS" pitchFamily="34" charset="0"/>
                <a:ea typeface="맑은 고딕" pitchFamily="50" charset="-127"/>
              </a:rPr>
              <a:t>고령층 </a:t>
            </a:r>
            <a:r>
              <a:rPr kumimoji="0" lang="en-US" altLang="ko-KR" sz="1300" dirty="0" smtClean="0">
                <a:latin typeface="Trebuchet MS" pitchFamily="34" charset="0"/>
                <a:ea typeface="맑은 고딕" pitchFamily="50" charset="-127"/>
              </a:rPr>
              <a:t>&gt; </a:t>
            </a:r>
            <a:r>
              <a:rPr kumimoji="0" lang="ko-KR" altLang="en-US" sz="1300" dirty="0" smtClean="0">
                <a:latin typeface="Trebuchet MS" pitchFamily="34" charset="0"/>
                <a:ea typeface="맑은 고딕" pitchFamily="50" charset="-127"/>
              </a:rPr>
              <a:t>주부층으로 주민주도성의 정도는 아직 관주도성에 미치지 못함</a:t>
            </a:r>
            <a:r>
              <a:rPr kumimoji="0" lang="en-US" altLang="ko-KR" sz="1300" dirty="0" smtClean="0">
                <a:latin typeface="Trebuchet MS" pitchFamily="34" charset="0"/>
                <a:ea typeface="맑은 고딕" pitchFamily="50" charset="-127"/>
              </a:rPr>
              <a:t>.</a:t>
            </a:r>
          </a:p>
        </p:txBody>
      </p:sp>
      <p:sp>
        <p:nvSpPr>
          <p:cNvPr id="24" name="AutoShape 51" descr="그림3"/>
          <p:cNvSpPr>
            <a:spLocks noChangeArrowheads="1"/>
          </p:cNvSpPr>
          <p:nvPr/>
        </p:nvSpPr>
        <p:spPr bwMode="auto">
          <a:xfrm>
            <a:off x="3381308" y="2458775"/>
            <a:ext cx="1091439" cy="569089"/>
          </a:xfrm>
          <a:prstGeom prst="roundRect">
            <a:avLst>
              <a:gd name="adj" fmla="val 7847"/>
            </a:avLst>
          </a:prstGeom>
          <a:blipFill dpi="0" rotWithShape="1">
            <a:blip r:embed="rId3" cstate="print"/>
            <a:srcRect/>
            <a:stretch>
              <a:fillRect/>
            </a:stretch>
          </a:blipFill>
          <a:ln w="6350" algn="ctr">
            <a:solidFill>
              <a:srgbClr val="B2B2B2"/>
            </a:solidFill>
            <a:round/>
            <a:headEnd/>
            <a:tailEnd/>
          </a:ln>
        </p:spPr>
        <p:txBody>
          <a:bodyPr lIns="18290" tIns="46456" rIns="18290" bIns="46456" anchor="ctr"/>
          <a:lstStyle/>
          <a:p>
            <a:pPr algn="ctr" latinLnBrk="0">
              <a:lnSpc>
                <a:spcPct val="90000"/>
              </a:lnSpc>
              <a:defRPr/>
            </a:pPr>
            <a:r>
              <a:rPr lang="ko-KR" altLang="en-US" sz="1400" b="1" dirty="0" smtClean="0">
                <a:solidFill>
                  <a:srgbClr val="0070C0"/>
                </a:solidFill>
                <a:latin typeface="Calibri" pitchFamily="34" charset="0"/>
                <a:ea typeface="맑은 고딕" panose="020B0503020000020004" pitchFamily="50" charset="-127"/>
              </a:rPr>
              <a:t>강북</a:t>
            </a:r>
            <a:endParaRPr lang="en-US" altLang="ko-KR" sz="1400" b="1" dirty="0" smtClean="0">
              <a:solidFill>
                <a:srgbClr val="0070C0"/>
              </a:solidFill>
              <a:latin typeface="Calibri" pitchFamily="34" charset="0"/>
              <a:ea typeface="맑은 고딕" panose="020B0503020000020004" pitchFamily="50" charset="-127"/>
            </a:endParaRPr>
          </a:p>
          <a:p>
            <a:pPr algn="ctr" latinLnBrk="0">
              <a:lnSpc>
                <a:spcPct val="90000"/>
              </a:lnSpc>
              <a:defRPr/>
            </a:pPr>
            <a:r>
              <a:rPr lang="en-US" altLang="ko-KR" sz="1400" b="1" dirty="0" smtClean="0">
                <a:solidFill>
                  <a:srgbClr val="0070C0"/>
                </a:solidFill>
                <a:latin typeface="Calibri" pitchFamily="34" charset="0"/>
                <a:ea typeface="맑은 고딕" panose="020B0503020000020004" pitchFamily="50" charset="-127"/>
              </a:rPr>
              <a:t>40</a:t>
            </a:r>
            <a:r>
              <a:rPr lang="ko-KR" altLang="en-US" sz="1400" b="1" dirty="0" smtClean="0">
                <a:solidFill>
                  <a:srgbClr val="0070C0"/>
                </a:solidFill>
                <a:latin typeface="Calibri" pitchFamily="34" charset="0"/>
                <a:ea typeface="맑은 고딕" panose="020B0503020000020004" pitchFamily="50" charset="-127"/>
              </a:rPr>
              <a:t>대 여성</a:t>
            </a:r>
            <a:endParaRPr lang="ko-KR" altLang="en-US" sz="1400" b="1" dirty="0">
              <a:solidFill>
                <a:srgbClr val="0070C0"/>
              </a:solidFill>
              <a:latin typeface="Calibri" pitchFamily="34" charset="0"/>
              <a:ea typeface="맑은 고딕" panose="020B0503020000020004" pitchFamily="50" charset="-127"/>
            </a:endParaRPr>
          </a:p>
        </p:txBody>
      </p:sp>
      <p:sp>
        <p:nvSpPr>
          <p:cNvPr id="31" name="AutoShape 51" descr="그림3"/>
          <p:cNvSpPr>
            <a:spLocks noChangeArrowheads="1"/>
          </p:cNvSpPr>
          <p:nvPr/>
        </p:nvSpPr>
        <p:spPr bwMode="auto">
          <a:xfrm>
            <a:off x="7733217" y="2458769"/>
            <a:ext cx="1091439" cy="569089"/>
          </a:xfrm>
          <a:prstGeom prst="roundRect">
            <a:avLst>
              <a:gd name="adj" fmla="val 7847"/>
            </a:avLst>
          </a:prstGeom>
          <a:blipFill dpi="0" rotWithShape="1">
            <a:blip r:embed="rId3" cstate="print"/>
            <a:srcRect/>
            <a:stretch>
              <a:fillRect/>
            </a:stretch>
          </a:blipFill>
          <a:ln w="6350" algn="ctr">
            <a:solidFill>
              <a:srgbClr val="B2B2B2"/>
            </a:solidFill>
            <a:round/>
            <a:headEnd/>
            <a:tailEnd/>
          </a:ln>
        </p:spPr>
        <p:txBody>
          <a:bodyPr lIns="18290" tIns="46456" rIns="18290" bIns="46456" anchor="ctr"/>
          <a:lstStyle/>
          <a:p>
            <a:pPr lvl="0" algn="ctr" latinLnBrk="0">
              <a:lnSpc>
                <a:spcPct val="90000"/>
              </a:lnSpc>
              <a:defRPr/>
            </a:pPr>
            <a:r>
              <a:rPr lang="ko-KR" altLang="en-US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ea typeface="맑은 고딕" panose="020B0503020000020004" pitchFamily="50" charset="-127"/>
              </a:rPr>
              <a:t>강북</a:t>
            </a:r>
            <a:endParaRPr lang="en-US" altLang="ko-KR" sz="1400" b="1" dirty="0" smtClean="0">
              <a:solidFill>
                <a:schemeClr val="tx1">
                  <a:lumMod val="85000"/>
                  <a:lumOff val="15000"/>
                </a:schemeClr>
              </a:solidFill>
              <a:latin typeface="Calibri" pitchFamily="34" charset="0"/>
              <a:ea typeface="맑은 고딕" panose="020B0503020000020004" pitchFamily="50" charset="-127"/>
            </a:endParaRPr>
          </a:p>
          <a:p>
            <a:pPr lvl="0" algn="ctr" latinLnBrk="0">
              <a:lnSpc>
                <a:spcPct val="90000"/>
              </a:lnSpc>
              <a:defRPr/>
            </a:pPr>
            <a:r>
              <a:rPr lang="en-US" altLang="ko-KR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ea typeface="맑은 고딕" panose="020B0503020000020004" pitchFamily="50" charset="-127"/>
              </a:rPr>
              <a:t>40</a:t>
            </a:r>
            <a:r>
              <a:rPr lang="ko-KR" altLang="en-US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ea typeface="맑은 고딕" panose="020B0503020000020004" pitchFamily="50" charset="-127"/>
              </a:rPr>
              <a:t>대 남성</a:t>
            </a:r>
            <a:endParaRPr lang="en-US" altLang="ko-KR" sz="1400" b="1" dirty="0" smtClean="0">
              <a:solidFill>
                <a:schemeClr val="tx1">
                  <a:lumMod val="85000"/>
                  <a:lumOff val="15000"/>
                </a:schemeClr>
              </a:solidFill>
              <a:latin typeface="Calibri" pitchFamily="34" charset="0"/>
              <a:ea typeface="맑은 고딕" panose="020B0503020000020004" pitchFamily="50" charset="-127"/>
            </a:endParaRPr>
          </a:p>
        </p:txBody>
      </p:sp>
      <p:sp>
        <p:nvSpPr>
          <p:cNvPr id="36" name="Text Box 15"/>
          <p:cNvSpPr txBox="1">
            <a:spLocks noChangeArrowheads="1"/>
          </p:cNvSpPr>
          <p:nvPr/>
        </p:nvSpPr>
        <p:spPr bwMode="auto">
          <a:xfrm>
            <a:off x="2884550" y="3138147"/>
            <a:ext cx="2084946" cy="99720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36580" tIns="36580" rIns="36580" bIns="36580">
            <a:spAutoFit/>
          </a:bodyPr>
          <a:lstStyle/>
          <a:p>
            <a:pPr marL="171450" indent="-171450">
              <a:buBlip>
                <a:blip r:embed="rId4"/>
              </a:buBlip>
            </a:pPr>
            <a:r>
              <a:rPr lang="ko-KR" altLang="en-US" sz="1000" dirty="0" smtClean="0">
                <a:latin typeface="+mn-ea"/>
                <a:ea typeface="+mn-ea"/>
              </a:rPr>
              <a:t>구청에서 </a:t>
            </a:r>
            <a:r>
              <a:rPr lang="ko-KR" altLang="en-US" sz="1000" dirty="0">
                <a:latin typeface="+mn-ea"/>
                <a:ea typeface="+mn-ea"/>
              </a:rPr>
              <a:t>실시하는 마을공동체사업에 선정이 </a:t>
            </a:r>
            <a:r>
              <a:rPr lang="ko-KR" altLang="en-US" sz="1000" dirty="0" smtClean="0">
                <a:latin typeface="+mn-ea"/>
                <a:ea typeface="+mn-ea"/>
              </a:rPr>
              <a:t>돼서</a:t>
            </a:r>
            <a:r>
              <a:rPr lang="en-US" altLang="ko-KR" sz="1000" dirty="0" smtClean="0">
                <a:latin typeface="+mn-ea"/>
                <a:ea typeface="+mn-ea"/>
              </a:rPr>
              <a:t>.</a:t>
            </a:r>
          </a:p>
          <a:p>
            <a:pPr marL="171450" indent="-171450">
              <a:buBlip>
                <a:blip r:embed="rId4"/>
              </a:buBlip>
            </a:pPr>
            <a:r>
              <a:rPr lang="ko-KR" altLang="en-US" sz="1000" dirty="0" smtClean="0">
                <a:latin typeface="+mn-ea"/>
                <a:ea typeface="+mn-ea"/>
              </a:rPr>
              <a:t>구민 </a:t>
            </a:r>
            <a:r>
              <a:rPr lang="ko-KR" altLang="en-US" sz="1000" dirty="0">
                <a:latin typeface="+mn-ea"/>
                <a:ea typeface="+mn-ea"/>
              </a:rPr>
              <a:t>체육센터</a:t>
            </a:r>
            <a:r>
              <a:rPr lang="en-US" altLang="ko-KR" sz="1000" dirty="0">
                <a:latin typeface="+mn-ea"/>
                <a:ea typeface="+mn-ea"/>
              </a:rPr>
              <a:t>, </a:t>
            </a:r>
            <a:r>
              <a:rPr lang="ko-KR" altLang="en-US" sz="1000" dirty="0">
                <a:latin typeface="+mn-ea"/>
                <a:ea typeface="+mn-ea"/>
              </a:rPr>
              <a:t>도서관</a:t>
            </a:r>
            <a:r>
              <a:rPr lang="en-US" altLang="ko-KR" sz="1000" dirty="0">
                <a:latin typeface="+mn-ea"/>
                <a:ea typeface="+mn-ea"/>
              </a:rPr>
              <a:t>, </a:t>
            </a:r>
            <a:r>
              <a:rPr lang="ko-KR" altLang="en-US" sz="1000" dirty="0">
                <a:latin typeface="+mn-ea"/>
                <a:ea typeface="+mn-ea"/>
              </a:rPr>
              <a:t>운동</a:t>
            </a:r>
            <a:r>
              <a:rPr lang="en-US" altLang="ko-KR" sz="1000" dirty="0">
                <a:latin typeface="+mn-ea"/>
                <a:ea typeface="+mn-ea"/>
              </a:rPr>
              <a:t>, </a:t>
            </a:r>
            <a:r>
              <a:rPr lang="ko-KR" altLang="en-US" sz="1000" dirty="0">
                <a:latin typeface="+mn-ea"/>
                <a:ea typeface="+mn-ea"/>
              </a:rPr>
              <a:t>헬스</a:t>
            </a:r>
            <a:r>
              <a:rPr lang="en-US" altLang="ko-KR" sz="1000" dirty="0">
                <a:latin typeface="+mn-ea"/>
                <a:ea typeface="+mn-ea"/>
              </a:rPr>
              <a:t>, </a:t>
            </a:r>
            <a:r>
              <a:rPr lang="ko-KR" altLang="en-US" sz="1000" dirty="0">
                <a:latin typeface="+mn-ea"/>
                <a:ea typeface="+mn-ea"/>
              </a:rPr>
              <a:t>동사무소에서</a:t>
            </a:r>
            <a:r>
              <a:rPr lang="en-US" altLang="ko-KR" sz="1000" dirty="0">
                <a:latin typeface="+mn-ea"/>
                <a:ea typeface="+mn-ea"/>
              </a:rPr>
              <a:t>. </a:t>
            </a:r>
            <a:endParaRPr lang="en-US" altLang="ko-KR" sz="1000" dirty="0" smtClean="0">
              <a:latin typeface="+mn-ea"/>
              <a:ea typeface="+mn-ea"/>
            </a:endParaRPr>
          </a:p>
          <a:p>
            <a:pPr marL="171450" indent="-171450">
              <a:buBlip>
                <a:blip r:embed="rId4"/>
              </a:buBlip>
            </a:pPr>
            <a:r>
              <a:rPr lang="ko-KR" altLang="en-US" sz="1000" dirty="0" smtClean="0">
                <a:latin typeface="+mn-ea"/>
                <a:ea typeface="+mn-ea"/>
              </a:rPr>
              <a:t>노인들을 </a:t>
            </a:r>
            <a:r>
              <a:rPr lang="ko-KR" altLang="en-US" sz="1000" dirty="0">
                <a:latin typeface="+mn-ea"/>
                <a:ea typeface="+mn-ea"/>
              </a:rPr>
              <a:t>위한 복지센터에서</a:t>
            </a:r>
            <a:r>
              <a:rPr lang="en-US" altLang="ko-KR" sz="1000" dirty="0">
                <a:latin typeface="+mn-ea"/>
                <a:ea typeface="+mn-ea"/>
              </a:rPr>
              <a:t>. </a:t>
            </a:r>
            <a:r>
              <a:rPr lang="ko-KR" altLang="en-US" sz="1000" dirty="0" smtClean="0">
                <a:latin typeface="+mn-ea"/>
                <a:ea typeface="+mn-ea"/>
              </a:rPr>
              <a:t> </a:t>
            </a:r>
            <a:endParaRPr lang="en-US" altLang="ko-KR" sz="1000" dirty="0" smtClean="0">
              <a:latin typeface="+mn-ea"/>
              <a:ea typeface="+mn-ea"/>
            </a:endParaRPr>
          </a:p>
          <a:p>
            <a:endParaRPr lang="en-US" altLang="ko-KR" sz="1000" dirty="0" smtClean="0">
              <a:latin typeface="+mn-ea"/>
              <a:ea typeface="+mn-ea"/>
            </a:endParaRPr>
          </a:p>
        </p:txBody>
      </p:sp>
      <p:sp>
        <p:nvSpPr>
          <p:cNvPr id="37" name="Text Box 15"/>
          <p:cNvSpPr txBox="1">
            <a:spLocks noChangeArrowheads="1"/>
          </p:cNvSpPr>
          <p:nvPr/>
        </p:nvSpPr>
        <p:spPr bwMode="auto">
          <a:xfrm>
            <a:off x="5099176" y="3169232"/>
            <a:ext cx="2084946" cy="22283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36580" tIns="36580" rIns="36580" bIns="36580">
            <a:spAutoFit/>
          </a:bodyPr>
          <a:lstStyle/>
          <a:p>
            <a:pPr marL="171450" indent="-171450">
              <a:buBlip>
                <a:blip r:embed="rId4"/>
              </a:buBlip>
            </a:pPr>
            <a:r>
              <a:rPr lang="ko-KR" altLang="en-US" sz="1000" dirty="0" smtClean="0">
                <a:latin typeface="+mn-ea"/>
                <a:ea typeface="+mn-ea"/>
              </a:rPr>
              <a:t>공동체활동으로 </a:t>
            </a:r>
            <a:r>
              <a:rPr lang="ko-KR" altLang="en-US" sz="1000" dirty="0">
                <a:latin typeface="+mn-ea"/>
                <a:ea typeface="+mn-ea"/>
              </a:rPr>
              <a:t>엄마들끼리 자원봉사 식으로 수업을 해주는 거예요 </a:t>
            </a:r>
            <a:endParaRPr lang="en-US" altLang="ko-KR" sz="1000" dirty="0" smtClean="0">
              <a:latin typeface="+mn-ea"/>
              <a:ea typeface="+mn-ea"/>
            </a:endParaRPr>
          </a:p>
          <a:p>
            <a:pPr marL="171450" indent="-171450">
              <a:buBlip>
                <a:blip r:embed="rId4"/>
              </a:buBlip>
            </a:pPr>
            <a:r>
              <a:rPr lang="ko-KR" altLang="en-US" sz="1000" dirty="0" smtClean="0">
                <a:latin typeface="+mn-ea"/>
                <a:ea typeface="+mn-ea"/>
              </a:rPr>
              <a:t>구민회관 </a:t>
            </a:r>
            <a:r>
              <a:rPr lang="ko-KR" altLang="en-US" sz="1000" dirty="0">
                <a:latin typeface="+mn-ea"/>
                <a:ea typeface="+mn-ea"/>
              </a:rPr>
              <a:t>체조 라인댄스도 있고</a:t>
            </a:r>
            <a:r>
              <a:rPr lang="en-US" altLang="ko-KR" sz="1000" dirty="0">
                <a:latin typeface="+mn-ea"/>
                <a:ea typeface="+mn-ea"/>
              </a:rPr>
              <a:t>, </a:t>
            </a:r>
            <a:r>
              <a:rPr lang="ko-KR" altLang="en-US" sz="1000" dirty="0">
                <a:latin typeface="+mn-ea"/>
                <a:ea typeface="+mn-ea"/>
              </a:rPr>
              <a:t>엄청 하고</a:t>
            </a:r>
            <a:r>
              <a:rPr lang="en-US" altLang="ko-KR" sz="1000" dirty="0">
                <a:latin typeface="+mn-ea"/>
                <a:ea typeface="+mn-ea"/>
              </a:rPr>
              <a:t>, </a:t>
            </a:r>
            <a:r>
              <a:rPr lang="ko-KR" altLang="en-US" sz="1000" dirty="0">
                <a:latin typeface="+mn-ea"/>
                <a:ea typeface="+mn-ea"/>
              </a:rPr>
              <a:t>집 앞에 바자회도 하고</a:t>
            </a:r>
            <a:r>
              <a:rPr lang="en-US" altLang="ko-KR" sz="1000" dirty="0">
                <a:latin typeface="+mn-ea"/>
                <a:ea typeface="+mn-ea"/>
              </a:rPr>
              <a:t>, </a:t>
            </a:r>
            <a:r>
              <a:rPr lang="ko-KR" altLang="en-US" sz="1000" dirty="0">
                <a:latin typeface="+mn-ea"/>
                <a:ea typeface="+mn-ea"/>
              </a:rPr>
              <a:t>체육대회도 하고</a:t>
            </a:r>
            <a:r>
              <a:rPr lang="en-US" altLang="ko-KR" sz="1000" dirty="0">
                <a:latin typeface="+mn-ea"/>
                <a:ea typeface="+mn-ea"/>
              </a:rPr>
              <a:t>. </a:t>
            </a:r>
            <a:endParaRPr lang="en-US" altLang="ko-KR" sz="1000" dirty="0" smtClean="0">
              <a:latin typeface="+mn-ea"/>
              <a:ea typeface="+mn-ea"/>
            </a:endParaRPr>
          </a:p>
          <a:p>
            <a:pPr marL="171450" indent="-171450">
              <a:buBlip>
                <a:blip r:embed="rId4"/>
              </a:buBlip>
            </a:pPr>
            <a:r>
              <a:rPr lang="ko-KR" altLang="en-US" sz="1000" dirty="0" smtClean="0">
                <a:latin typeface="+mn-ea"/>
                <a:ea typeface="+mn-ea"/>
              </a:rPr>
              <a:t>무슨 </a:t>
            </a:r>
            <a:r>
              <a:rPr lang="ko-KR" altLang="en-US" sz="1000" dirty="0">
                <a:latin typeface="+mn-ea"/>
                <a:ea typeface="+mn-ea"/>
              </a:rPr>
              <a:t>교회</a:t>
            </a:r>
            <a:r>
              <a:rPr lang="en-US" altLang="ko-KR" sz="1000" dirty="0">
                <a:latin typeface="+mn-ea"/>
                <a:ea typeface="+mn-ea"/>
              </a:rPr>
              <a:t>, </a:t>
            </a:r>
            <a:r>
              <a:rPr lang="ko-KR" altLang="en-US" sz="1000" dirty="0">
                <a:latin typeface="+mn-ea"/>
                <a:ea typeface="+mn-ea"/>
              </a:rPr>
              <a:t>무슨 교회 합쳐서 바자회를 지역에서 한다</a:t>
            </a:r>
            <a:r>
              <a:rPr lang="en-US" altLang="ko-KR" sz="1000" dirty="0">
                <a:latin typeface="+mn-ea"/>
                <a:ea typeface="+mn-ea"/>
              </a:rPr>
              <a:t>. </a:t>
            </a:r>
            <a:endParaRPr lang="en-US" altLang="ko-KR" sz="1000" dirty="0" smtClean="0">
              <a:latin typeface="+mn-ea"/>
              <a:ea typeface="+mn-ea"/>
            </a:endParaRPr>
          </a:p>
          <a:p>
            <a:pPr marL="171450" indent="-171450">
              <a:buBlip>
                <a:blip r:embed="rId4"/>
              </a:buBlip>
            </a:pPr>
            <a:r>
              <a:rPr lang="ko-KR" altLang="en-US" sz="1000" dirty="0" smtClean="0">
                <a:latin typeface="+mn-ea"/>
                <a:ea typeface="+mn-ea"/>
              </a:rPr>
              <a:t>복지관에서도 </a:t>
            </a:r>
            <a:r>
              <a:rPr lang="ko-KR" altLang="en-US" sz="1000" dirty="0">
                <a:latin typeface="+mn-ea"/>
                <a:ea typeface="+mn-ea"/>
              </a:rPr>
              <a:t>많이 하더라고요</a:t>
            </a:r>
            <a:r>
              <a:rPr lang="en-US" altLang="ko-KR" sz="1000" dirty="0">
                <a:latin typeface="+mn-ea"/>
                <a:ea typeface="+mn-ea"/>
              </a:rPr>
              <a:t>, </a:t>
            </a:r>
            <a:endParaRPr lang="en-US" altLang="ko-KR" sz="1000" dirty="0" smtClean="0">
              <a:latin typeface="+mn-ea"/>
              <a:ea typeface="+mn-ea"/>
            </a:endParaRPr>
          </a:p>
          <a:p>
            <a:pPr marL="171450" indent="-171450">
              <a:buBlip>
                <a:blip r:embed="rId4"/>
              </a:buBlip>
            </a:pPr>
            <a:r>
              <a:rPr lang="ko-KR" altLang="en-US" sz="1000" dirty="0" smtClean="0">
                <a:latin typeface="+mn-ea"/>
                <a:ea typeface="+mn-ea"/>
              </a:rPr>
              <a:t>송파 </a:t>
            </a:r>
            <a:r>
              <a:rPr lang="ko-KR" altLang="en-US" sz="1000" dirty="0">
                <a:latin typeface="+mn-ea"/>
                <a:ea typeface="+mn-ea"/>
              </a:rPr>
              <a:t>구민회관이 있는데 수시로 하고</a:t>
            </a:r>
            <a:r>
              <a:rPr lang="en-US" altLang="ko-KR" sz="1000" dirty="0">
                <a:latin typeface="+mn-ea"/>
                <a:ea typeface="+mn-ea"/>
              </a:rPr>
              <a:t>, </a:t>
            </a:r>
            <a:endParaRPr lang="en-US" altLang="ko-KR" sz="1000" dirty="0" smtClean="0">
              <a:latin typeface="+mn-ea"/>
              <a:ea typeface="+mn-ea"/>
            </a:endParaRPr>
          </a:p>
          <a:p>
            <a:pPr marL="171450" indent="-171450">
              <a:buBlip>
                <a:blip r:embed="rId4"/>
              </a:buBlip>
            </a:pPr>
            <a:r>
              <a:rPr lang="ko-KR" altLang="en-US" sz="1000" dirty="0" smtClean="0">
                <a:latin typeface="+mn-ea"/>
                <a:ea typeface="+mn-ea"/>
              </a:rPr>
              <a:t>공공기관에서 </a:t>
            </a:r>
            <a:r>
              <a:rPr lang="ko-KR" altLang="en-US" sz="1000" dirty="0">
                <a:latin typeface="+mn-ea"/>
                <a:ea typeface="+mn-ea"/>
              </a:rPr>
              <a:t>뭘 하려고만 하면 할 수 있는 것들은 많이 있어요 </a:t>
            </a:r>
          </a:p>
          <a:p>
            <a:pPr marL="171450" indent="-171450">
              <a:buBlip>
                <a:blip r:embed="rId4"/>
              </a:buBlip>
            </a:pPr>
            <a:endParaRPr lang="en-US" altLang="ko-KR" sz="1000" dirty="0" smtClean="0">
              <a:latin typeface="+mn-ea"/>
              <a:ea typeface="+mn-ea"/>
            </a:endParaRPr>
          </a:p>
        </p:txBody>
      </p:sp>
      <p:sp>
        <p:nvSpPr>
          <p:cNvPr id="38" name="Text Box 15"/>
          <p:cNvSpPr txBox="1">
            <a:spLocks noChangeArrowheads="1"/>
          </p:cNvSpPr>
          <p:nvPr/>
        </p:nvSpPr>
        <p:spPr bwMode="auto">
          <a:xfrm>
            <a:off x="7323192" y="3169231"/>
            <a:ext cx="2084946" cy="176664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36580" tIns="36580" rIns="36580" bIns="36580">
            <a:spAutoFit/>
          </a:bodyPr>
          <a:lstStyle/>
          <a:p>
            <a:pPr marL="171450" indent="-171450">
              <a:buBlip>
                <a:blip r:embed="rId4"/>
              </a:buBlip>
            </a:pPr>
            <a:r>
              <a:rPr lang="ko-KR" altLang="en-US" sz="1000" dirty="0" smtClean="0">
                <a:latin typeface="+mn-ea"/>
                <a:ea typeface="+mn-ea"/>
              </a:rPr>
              <a:t>동네 벼룩시장 하거든요</a:t>
            </a:r>
            <a:r>
              <a:rPr lang="en-US" altLang="ko-KR" sz="1000" dirty="0">
                <a:latin typeface="+mn-ea"/>
                <a:ea typeface="+mn-ea"/>
              </a:rPr>
              <a:t>. </a:t>
            </a:r>
            <a:r>
              <a:rPr lang="ko-KR" altLang="en-US" sz="1000" dirty="0">
                <a:latin typeface="+mn-ea"/>
                <a:ea typeface="+mn-ea"/>
              </a:rPr>
              <a:t>개인들이 </a:t>
            </a:r>
            <a:r>
              <a:rPr lang="ko-KR" altLang="en-US" sz="1000" dirty="0" smtClean="0">
                <a:latin typeface="+mn-ea"/>
                <a:ea typeface="+mn-ea"/>
              </a:rPr>
              <a:t>하는 거죠</a:t>
            </a:r>
            <a:r>
              <a:rPr lang="en-US" altLang="ko-KR" sz="1000" dirty="0" smtClean="0">
                <a:latin typeface="+mn-ea"/>
                <a:ea typeface="+mn-ea"/>
              </a:rPr>
              <a:t>.</a:t>
            </a:r>
          </a:p>
          <a:p>
            <a:pPr marL="171450" indent="-171450">
              <a:buBlip>
                <a:blip r:embed="rId4"/>
              </a:buBlip>
            </a:pPr>
            <a:r>
              <a:rPr lang="ko-KR" altLang="en-US" sz="1000" dirty="0" smtClean="0">
                <a:latin typeface="+mn-ea"/>
                <a:ea typeface="+mn-ea"/>
              </a:rPr>
              <a:t>이런 </a:t>
            </a:r>
            <a:r>
              <a:rPr lang="ko-KR" altLang="en-US" sz="1000" dirty="0">
                <a:latin typeface="+mn-ea"/>
                <a:ea typeface="+mn-ea"/>
              </a:rPr>
              <a:t>건 적극적으로 참여하시는 분들이 어르신들</a:t>
            </a:r>
            <a:r>
              <a:rPr lang="en-US" altLang="ko-KR" sz="1000" dirty="0">
                <a:latin typeface="+mn-ea"/>
                <a:ea typeface="+mn-ea"/>
              </a:rPr>
              <a:t>, </a:t>
            </a:r>
            <a:r>
              <a:rPr lang="ko-KR" altLang="en-US" sz="1000" dirty="0">
                <a:latin typeface="+mn-ea"/>
                <a:ea typeface="+mn-ea"/>
              </a:rPr>
              <a:t>아줌마들</a:t>
            </a:r>
            <a:r>
              <a:rPr lang="en-US" altLang="ko-KR" sz="1000" dirty="0">
                <a:latin typeface="+mn-ea"/>
                <a:ea typeface="+mn-ea"/>
              </a:rPr>
              <a:t>, </a:t>
            </a:r>
            <a:r>
              <a:rPr lang="ko-KR" altLang="en-US" sz="1000" dirty="0">
                <a:latin typeface="+mn-ea"/>
                <a:ea typeface="+mn-ea"/>
              </a:rPr>
              <a:t>학부형들</a:t>
            </a:r>
            <a:r>
              <a:rPr lang="en-US" altLang="ko-KR" sz="1000" dirty="0">
                <a:latin typeface="+mn-ea"/>
                <a:ea typeface="+mn-ea"/>
              </a:rPr>
              <a:t>, </a:t>
            </a:r>
            <a:r>
              <a:rPr lang="ko-KR" altLang="en-US" sz="1000" dirty="0">
                <a:latin typeface="+mn-ea"/>
                <a:ea typeface="+mn-ea"/>
              </a:rPr>
              <a:t>반장</a:t>
            </a:r>
            <a:r>
              <a:rPr lang="en-US" altLang="ko-KR" sz="1000" dirty="0">
                <a:latin typeface="+mn-ea"/>
                <a:ea typeface="+mn-ea"/>
              </a:rPr>
              <a:t>, </a:t>
            </a:r>
            <a:r>
              <a:rPr lang="ko-KR" altLang="en-US" sz="1000" dirty="0">
                <a:latin typeface="+mn-ea"/>
                <a:ea typeface="+mn-ea"/>
              </a:rPr>
              <a:t>통장</a:t>
            </a:r>
            <a:r>
              <a:rPr lang="en-US" altLang="ko-KR" sz="1000" dirty="0">
                <a:latin typeface="+mn-ea"/>
                <a:ea typeface="+mn-ea"/>
              </a:rPr>
              <a:t>..., </a:t>
            </a:r>
            <a:r>
              <a:rPr lang="ko-KR" altLang="en-US" sz="1000" dirty="0">
                <a:latin typeface="+mn-ea"/>
                <a:ea typeface="+mn-ea"/>
              </a:rPr>
              <a:t>이런 분들 중에서도 나이가 있고 여자 분들이 하고</a:t>
            </a:r>
            <a:r>
              <a:rPr lang="en-US" altLang="ko-KR" sz="1000" dirty="0">
                <a:latin typeface="+mn-ea"/>
                <a:ea typeface="+mn-ea"/>
              </a:rPr>
              <a:t>, </a:t>
            </a:r>
            <a:r>
              <a:rPr lang="ko-KR" altLang="en-US" sz="1000" dirty="0">
                <a:latin typeface="+mn-ea"/>
                <a:ea typeface="+mn-ea"/>
              </a:rPr>
              <a:t>어르신들은 나이가 </a:t>
            </a:r>
            <a:r>
              <a:rPr lang="ko-KR" altLang="en-US" sz="1000" dirty="0" smtClean="0">
                <a:latin typeface="+mn-ea"/>
                <a:ea typeface="+mn-ea"/>
              </a:rPr>
              <a:t>드셨고</a:t>
            </a:r>
            <a:r>
              <a:rPr lang="en-US" altLang="ko-KR" sz="1000" dirty="0" smtClean="0">
                <a:latin typeface="+mn-ea"/>
                <a:ea typeface="+mn-ea"/>
              </a:rPr>
              <a:t>…</a:t>
            </a:r>
          </a:p>
          <a:p>
            <a:pPr marL="171450" indent="-171450">
              <a:buBlip>
                <a:blip r:embed="rId4"/>
              </a:buBlip>
            </a:pPr>
            <a:r>
              <a:rPr lang="ko-KR" altLang="en-US" sz="1000" dirty="0" smtClean="0">
                <a:latin typeface="+mn-ea"/>
                <a:ea typeface="+mn-ea"/>
              </a:rPr>
              <a:t>제가 </a:t>
            </a:r>
            <a:r>
              <a:rPr lang="ko-KR" altLang="en-US" sz="1000" dirty="0">
                <a:latin typeface="+mn-ea"/>
                <a:ea typeface="+mn-ea"/>
              </a:rPr>
              <a:t>생각하기에 제 또래는 이걸 적극적으로 하지는 않아요</a:t>
            </a:r>
            <a:r>
              <a:rPr lang="en-US" altLang="ko-KR" sz="1000" dirty="0">
                <a:latin typeface="+mn-ea"/>
                <a:ea typeface="+mn-ea"/>
              </a:rPr>
              <a:t>. </a:t>
            </a:r>
          </a:p>
          <a:p>
            <a:pPr marL="171450" indent="-171450">
              <a:buBlip>
                <a:blip r:embed="rId4"/>
              </a:buBlip>
            </a:pPr>
            <a:endParaRPr lang="en-US" altLang="ko-KR" sz="1000" dirty="0" smtClean="0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09570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AutoShape 51" descr="그림3"/>
          <p:cNvSpPr>
            <a:spLocks noChangeArrowheads="1"/>
          </p:cNvSpPr>
          <p:nvPr/>
        </p:nvSpPr>
        <p:spPr bwMode="auto">
          <a:xfrm>
            <a:off x="1099578" y="2096476"/>
            <a:ext cx="1091439" cy="569089"/>
          </a:xfrm>
          <a:prstGeom prst="roundRect">
            <a:avLst>
              <a:gd name="adj" fmla="val 7847"/>
            </a:avLst>
          </a:prstGeom>
          <a:blipFill dpi="0" rotWithShape="1">
            <a:blip r:embed="rId3" cstate="print"/>
            <a:srcRect/>
            <a:stretch>
              <a:fillRect/>
            </a:stretch>
          </a:blipFill>
          <a:ln w="6350" algn="ctr">
            <a:solidFill>
              <a:srgbClr val="B2B2B2"/>
            </a:solidFill>
            <a:round/>
            <a:headEnd/>
            <a:tailEnd/>
          </a:ln>
        </p:spPr>
        <p:txBody>
          <a:bodyPr lIns="18290" tIns="46456" rIns="18290" bIns="46456" anchor="ctr"/>
          <a:lstStyle/>
          <a:p>
            <a:pPr algn="ctr" latinLnBrk="0">
              <a:lnSpc>
                <a:spcPct val="90000"/>
              </a:lnSpc>
              <a:defRPr/>
            </a:pPr>
            <a:r>
              <a:rPr lang="ko-KR" altLang="en-US" sz="1400" b="1" dirty="0" smtClean="0">
                <a:solidFill>
                  <a:srgbClr val="0070C0"/>
                </a:solidFill>
                <a:latin typeface="Calibri" pitchFamily="34" charset="0"/>
                <a:ea typeface="맑은 고딕" panose="020B0503020000020004" pitchFamily="50" charset="-127"/>
              </a:rPr>
              <a:t>강북</a:t>
            </a:r>
            <a:endParaRPr lang="en-US" altLang="ko-KR" sz="1400" b="1" dirty="0" smtClean="0">
              <a:solidFill>
                <a:srgbClr val="0070C0"/>
              </a:solidFill>
              <a:latin typeface="Calibri" pitchFamily="34" charset="0"/>
              <a:ea typeface="맑은 고딕" panose="020B0503020000020004" pitchFamily="50" charset="-127"/>
            </a:endParaRPr>
          </a:p>
          <a:p>
            <a:pPr algn="ctr" latinLnBrk="0">
              <a:lnSpc>
                <a:spcPct val="90000"/>
              </a:lnSpc>
              <a:defRPr/>
            </a:pPr>
            <a:r>
              <a:rPr lang="en-US" altLang="ko-KR" sz="1400" b="1" dirty="0" smtClean="0">
                <a:solidFill>
                  <a:srgbClr val="0070C0"/>
                </a:solidFill>
                <a:latin typeface="Calibri" pitchFamily="34" charset="0"/>
                <a:ea typeface="맑은 고딕" panose="020B0503020000020004" pitchFamily="50" charset="-127"/>
              </a:rPr>
              <a:t>30</a:t>
            </a:r>
            <a:r>
              <a:rPr lang="ko-KR" altLang="en-US" sz="1400" b="1" dirty="0" smtClean="0">
                <a:solidFill>
                  <a:srgbClr val="0070C0"/>
                </a:solidFill>
                <a:latin typeface="Calibri" pitchFamily="34" charset="0"/>
                <a:ea typeface="맑은 고딕" panose="020B0503020000020004" pitchFamily="50" charset="-127"/>
              </a:rPr>
              <a:t>대 여성</a:t>
            </a:r>
            <a:endParaRPr lang="ko-KR" altLang="en-US" sz="1400" b="1" dirty="0">
              <a:solidFill>
                <a:srgbClr val="0070C0"/>
              </a:solidFill>
              <a:latin typeface="Calibri" pitchFamily="34" charset="0"/>
              <a:ea typeface="맑은 고딕" panose="020B0503020000020004" pitchFamily="50" charset="-127"/>
            </a:endParaRPr>
          </a:p>
        </p:txBody>
      </p:sp>
      <p:sp>
        <p:nvSpPr>
          <p:cNvPr id="175" name="AutoShape 51" descr="그림3"/>
          <p:cNvSpPr>
            <a:spLocks noChangeArrowheads="1"/>
          </p:cNvSpPr>
          <p:nvPr/>
        </p:nvSpPr>
        <p:spPr bwMode="auto">
          <a:xfrm>
            <a:off x="5595930" y="2096478"/>
            <a:ext cx="1091439" cy="569089"/>
          </a:xfrm>
          <a:prstGeom prst="roundRect">
            <a:avLst>
              <a:gd name="adj" fmla="val 7847"/>
            </a:avLst>
          </a:prstGeom>
          <a:blipFill dpi="0" rotWithShape="1">
            <a:blip r:embed="rId3" cstate="print"/>
            <a:srcRect/>
            <a:stretch>
              <a:fillRect/>
            </a:stretch>
          </a:blipFill>
          <a:ln w="6350" algn="ctr">
            <a:solidFill>
              <a:srgbClr val="B2B2B2"/>
            </a:solidFill>
            <a:round/>
            <a:headEnd/>
            <a:tailEnd/>
          </a:ln>
        </p:spPr>
        <p:txBody>
          <a:bodyPr lIns="18290" tIns="46456" rIns="18290" bIns="46456" anchor="ctr"/>
          <a:lstStyle/>
          <a:p>
            <a:pPr lvl="0" algn="ctr" latinLnBrk="0">
              <a:lnSpc>
                <a:spcPct val="90000"/>
              </a:lnSpc>
              <a:defRPr/>
            </a:pPr>
            <a:r>
              <a:rPr lang="ko-KR" altLang="en-US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ea typeface="맑은 고딕" panose="020B0503020000020004" pitchFamily="50" charset="-127"/>
              </a:rPr>
              <a:t>강남</a:t>
            </a:r>
            <a:endParaRPr lang="en-US" altLang="ko-KR" sz="1400" b="1" dirty="0" smtClean="0">
              <a:solidFill>
                <a:schemeClr val="tx1">
                  <a:lumMod val="85000"/>
                  <a:lumOff val="15000"/>
                </a:schemeClr>
              </a:solidFill>
              <a:latin typeface="Calibri" pitchFamily="34" charset="0"/>
              <a:ea typeface="맑은 고딕" panose="020B0503020000020004" pitchFamily="50" charset="-127"/>
            </a:endParaRPr>
          </a:p>
          <a:p>
            <a:pPr lvl="0" algn="ctr" latinLnBrk="0">
              <a:lnSpc>
                <a:spcPct val="90000"/>
              </a:lnSpc>
              <a:defRPr/>
            </a:pPr>
            <a:r>
              <a:rPr lang="en-US" altLang="ko-KR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ea typeface="맑은 고딕" panose="020B0503020000020004" pitchFamily="50" charset="-127"/>
              </a:rPr>
              <a:t>30-40</a:t>
            </a:r>
            <a:r>
              <a:rPr lang="ko-KR" altLang="en-US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ea typeface="맑은 고딕" panose="020B0503020000020004" pitchFamily="50" charset="-127"/>
              </a:rPr>
              <a:t>대 여성</a:t>
            </a:r>
            <a:endParaRPr lang="en-US" altLang="ko-KR" sz="1400" b="1" dirty="0" smtClean="0">
              <a:solidFill>
                <a:schemeClr val="tx1">
                  <a:lumMod val="85000"/>
                  <a:lumOff val="15000"/>
                </a:schemeClr>
              </a:solidFill>
              <a:latin typeface="Calibri" pitchFamily="34" charset="0"/>
              <a:ea typeface="맑은 고딕" panose="020B0503020000020004" pitchFamily="50" charset="-127"/>
            </a:endParaRPr>
          </a:p>
        </p:txBody>
      </p:sp>
      <p:sp>
        <p:nvSpPr>
          <p:cNvPr id="191" name="Text Box 15"/>
          <p:cNvSpPr txBox="1">
            <a:spLocks noChangeArrowheads="1"/>
          </p:cNvSpPr>
          <p:nvPr/>
        </p:nvSpPr>
        <p:spPr bwMode="auto">
          <a:xfrm>
            <a:off x="718639" y="2770097"/>
            <a:ext cx="2084946" cy="53553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36580" tIns="36580" rIns="36580" bIns="36580">
            <a:spAutoFit/>
          </a:bodyPr>
          <a:lstStyle/>
          <a:p>
            <a:pPr marL="171450" indent="-171450">
              <a:buBlip>
                <a:blip r:embed="rId4"/>
              </a:buBlip>
            </a:pPr>
            <a:r>
              <a:rPr lang="ko-KR" altLang="en-US" sz="1000" dirty="0" smtClean="0">
                <a:latin typeface="+mn-ea"/>
                <a:ea typeface="+mn-ea"/>
              </a:rPr>
              <a:t>배울 </a:t>
            </a:r>
            <a:r>
              <a:rPr lang="ko-KR" altLang="en-US" sz="1000" dirty="0">
                <a:latin typeface="+mn-ea"/>
                <a:ea typeface="+mn-ea"/>
              </a:rPr>
              <a:t>수 있는 공간을 몇 군데 해놓긴 </a:t>
            </a:r>
            <a:r>
              <a:rPr lang="ko-KR" altLang="en-US" sz="1000" dirty="0" err="1">
                <a:latin typeface="+mn-ea"/>
                <a:ea typeface="+mn-ea"/>
              </a:rPr>
              <a:t>했더라고요</a:t>
            </a:r>
            <a:r>
              <a:rPr lang="en-US" altLang="ko-KR" sz="1000" dirty="0">
                <a:latin typeface="+mn-ea"/>
                <a:ea typeface="+mn-ea"/>
              </a:rPr>
              <a:t>, </a:t>
            </a:r>
          </a:p>
          <a:p>
            <a:pPr marL="171450" indent="-171450">
              <a:buBlip>
                <a:blip r:embed="rId4"/>
              </a:buBlip>
            </a:pPr>
            <a:endParaRPr lang="ko-KR" altLang="en-US" sz="1000" dirty="0">
              <a:latin typeface="+mn-ea"/>
              <a:ea typeface="+mn-ea"/>
            </a:endParaRPr>
          </a:p>
        </p:txBody>
      </p:sp>
      <p:sp>
        <p:nvSpPr>
          <p:cNvPr id="30" name="TextBox 29"/>
          <p:cNvSpPr txBox="1">
            <a:spLocks noChangeArrowheads="1"/>
          </p:cNvSpPr>
          <p:nvPr/>
        </p:nvSpPr>
        <p:spPr bwMode="auto">
          <a:xfrm>
            <a:off x="588805" y="883214"/>
            <a:ext cx="1157368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kumimoji="1" lang="en-US" altLang="ko-KR" sz="1600" b="1" dirty="0" smtClean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3)</a:t>
            </a:r>
            <a:r>
              <a:rPr kumimoji="1" lang="ko-KR" altLang="en-US" sz="1600" b="1" dirty="0" smtClean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 활동 평가</a:t>
            </a:r>
          </a:p>
        </p:txBody>
      </p:sp>
      <p:sp>
        <p:nvSpPr>
          <p:cNvPr id="21" name="직사각형 17"/>
          <p:cNvSpPr txBox="1">
            <a:spLocks noChangeArrowheads="1"/>
          </p:cNvSpPr>
          <p:nvPr/>
        </p:nvSpPr>
        <p:spPr bwMode="auto">
          <a:xfrm>
            <a:off x="464343" y="234631"/>
            <a:ext cx="4491040" cy="4541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69" tIns="41985" rIns="83969" bIns="41985">
            <a:spAutoFit/>
          </a:bodyPr>
          <a:lstStyle>
            <a:lvl1pPr algn="ctr" rtl="0" fontAlgn="base" latinLnBrk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4572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9144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13716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18288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algn="l"/>
            <a:r>
              <a:rPr kumimoji="0" lang="en-US" altLang="ko-KR" sz="2400" b="1" dirty="0" smtClean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3. </a:t>
            </a:r>
            <a:r>
              <a:rPr kumimoji="0" lang="ko-KR" altLang="en-US" sz="2400" b="1" dirty="0" smtClean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마을의 삶</a:t>
            </a:r>
            <a:r>
              <a:rPr kumimoji="0" lang="en-US" altLang="ko-KR" sz="2400" b="1" dirty="0" smtClean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kumimoji="0" lang="ko-KR" altLang="en-US" sz="2400" b="1" dirty="0" smtClean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생활</a:t>
            </a:r>
            <a:r>
              <a:rPr kumimoji="0" lang="en-US" altLang="ko-KR" sz="2400" b="1" dirty="0" smtClean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kumimoji="0" lang="ko-KR" altLang="en-US" sz="2400" b="1" dirty="0" smtClean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활동</a:t>
            </a:r>
            <a:endParaRPr kumimoji="0" lang="ko-KR" altLang="en-US" sz="2400" b="1" dirty="0">
              <a:solidFill>
                <a:srgbClr val="0070C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3" name="텍스트 개체 틀 2"/>
          <p:cNvSpPr txBox="1">
            <a:spLocks/>
          </p:cNvSpPr>
          <p:nvPr/>
        </p:nvSpPr>
        <p:spPr>
          <a:xfrm>
            <a:off x="676384" y="1204621"/>
            <a:ext cx="8691454" cy="803474"/>
          </a:xfrm>
          <a:prstGeom prst="rect">
            <a:avLst/>
          </a:prstGeom>
        </p:spPr>
        <p:txBody>
          <a:bodyPr/>
          <a:lstStyle/>
          <a:p>
            <a:pPr marL="180975" marR="0" lvl="0" indent="-180975" algn="l" defTabSz="914400" rtl="0" eaLnBrk="1" fontAlgn="auto" latinLnBrk="0" hangingPunct="1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bg1">
                  <a:lumMod val="65000"/>
                </a:schemeClr>
              </a:buClr>
              <a:buSzTx/>
              <a:buFont typeface="Wingdings" pitchFamily="2" charset="2"/>
              <a:buChar char="l"/>
              <a:tabLst/>
              <a:defRPr/>
            </a:pPr>
            <a:r>
              <a:rPr kumimoji="0" lang="ko-KR" altLang="en-US" sz="1300" dirty="0" smtClean="0">
                <a:latin typeface="Trebuchet MS" pitchFamily="34" charset="0"/>
                <a:ea typeface="맑은 고딕" pitchFamily="50" charset="-127"/>
              </a:rPr>
              <a:t>서울시 마을공동체사업과 관련해 강북 거주집단은 대체로 긍정적 평가가</a:t>
            </a:r>
            <a:r>
              <a:rPr kumimoji="0" lang="en-US" altLang="ko-KR" sz="1300" dirty="0" smtClean="0">
                <a:latin typeface="Trebuchet MS" pitchFamily="34" charset="0"/>
                <a:ea typeface="맑은 고딕" pitchFamily="50" charset="-127"/>
              </a:rPr>
              <a:t>, </a:t>
            </a:r>
            <a:r>
              <a:rPr kumimoji="0" lang="ko-KR" altLang="en-US" sz="1300" dirty="0" smtClean="0">
                <a:latin typeface="Trebuchet MS" pitchFamily="34" charset="0"/>
                <a:ea typeface="맑은 고딕" pitchFamily="50" charset="-127"/>
              </a:rPr>
              <a:t>강남은 회의적인 평가가 주를 이룸</a:t>
            </a:r>
            <a:r>
              <a:rPr kumimoji="0" lang="en-US" altLang="ko-KR" sz="1300" dirty="0" smtClean="0">
                <a:latin typeface="Trebuchet MS" pitchFamily="34" charset="0"/>
                <a:ea typeface="맑은 고딕" pitchFamily="50" charset="-127"/>
              </a:rPr>
              <a:t>.</a:t>
            </a:r>
            <a:r>
              <a:rPr kumimoji="0" lang="ko-KR" altLang="en-US" sz="1300" dirty="0" smtClean="0">
                <a:latin typeface="Trebuchet MS" pitchFamily="34" charset="0"/>
                <a:ea typeface="맑은 고딕" pitchFamily="50" charset="-127"/>
              </a:rPr>
              <a:t> </a:t>
            </a:r>
            <a:endParaRPr kumimoji="0" lang="en-US" altLang="ko-KR" sz="1300" dirty="0" smtClean="0">
              <a:latin typeface="Trebuchet MS" pitchFamily="34" charset="0"/>
              <a:ea typeface="맑은 고딕" pitchFamily="50" charset="-127"/>
            </a:endParaRPr>
          </a:p>
          <a:p>
            <a:pPr marL="180975" marR="0" lvl="0" indent="-180975" algn="l" defTabSz="914400" rtl="0" eaLnBrk="1" fontAlgn="auto" latinLnBrk="0" hangingPunct="1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bg1">
                  <a:lumMod val="65000"/>
                </a:schemeClr>
              </a:buClr>
              <a:buSzTx/>
              <a:buFont typeface="Wingdings" pitchFamily="2" charset="2"/>
              <a:buChar char="l"/>
              <a:tabLst/>
              <a:defRPr/>
            </a:pPr>
            <a:r>
              <a:rPr kumimoji="0" lang="ko-KR" altLang="en-US" sz="1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rebuchet MS" pitchFamily="34" charset="0"/>
                <a:ea typeface="맑은 고딕" pitchFamily="50" charset="-127"/>
                <a:cs typeface="+mn-cs"/>
              </a:rPr>
              <a:t>강북 여성층은 소통의 물꼬를 터주었다는 긍정적 평가를 하고 있으나</a:t>
            </a:r>
            <a:r>
              <a:rPr kumimoji="0" lang="en-US" altLang="ko-KR" sz="1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rebuchet MS" pitchFamily="34" charset="0"/>
                <a:ea typeface="맑은 고딕" pitchFamily="50" charset="-127"/>
                <a:cs typeface="+mn-cs"/>
              </a:rPr>
              <a:t>, </a:t>
            </a:r>
            <a:r>
              <a:rPr kumimoji="0" lang="ko-KR" altLang="en-US" sz="1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rebuchet MS" pitchFamily="34" charset="0"/>
                <a:ea typeface="맑은 고딕" pitchFamily="50" charset="-127"/>
                <a:cs typeface="+mn-cs"/>
              </a:rPr>
              <a:t>강남여성층은 사업 대상의 제한성</a:t>
            </a:r>
            <a:r>
              <a:rPr kumimoji="0" lang="en-US" altLang="ko-KR" sz="1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rebuchet MS" pitchFamily="34" charset="0"/>
                <a:ea typeface="맑은 고딕" pitchFamily="50" charset="-127"/>
                <a:cs typeface="+mn-cs"/>
              </a:rPr>
              <a:t>, </a:t>
            </a:r>
            <a:r>
              <a:rPr kumimoji="0" lang="ko-KR" altLang="en-US" sz="1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rebuchet MS" pitchFamily="34" charset="0"/>
                <a:ea typeface="맑은 고딕" pitchFamily="50" charset="-127"/>
                <a:cs typeface="+mn-cs"/>
              </a:rPr>
              <a:t>목적의 불분명함</a:t>
            </a:r>
            <a:r>
              <a:rPr kumimoji="0" lang="en-US" altLang="ko-KR" sz="1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rebuchet MS" pitchFamily="34" charset="0"/>
                <a:ea typeface="맑은 고딕" pitchFamily="50" charset="-127"/>
                <a:cs typeface="+mn-cs"/>
              </a:rPr>
              <a:t>, </a:t>
            </a:r>
            <a:r>
              <a:rPr kumimoji="0" lang="ko-KR" altLang="en-US" sz="1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rebuchet MS" pitchFamily="34" charset="0"/>
                <a:ea typeface="맑은 고딕" pitchFamily="50" charset="-127"/>
                <a:cs typeface="+mn-cs"/>
              </a:rPr>
              <a:t>일시성</a:t>
            </a:r>
            <a:r>
              <a:rPr kumimoji="0" lang="en-US" altLang="ko-KR" sz="1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rebuchet MS" pitchFamily="34" charset="0"/>
                <a:ea typeface="맑은 고딕" pitchFamily="50" charset="-127"/>
                <a:cs typeface="+mn-cs"/>
              </a:rPr>
              <a:t>, </a:t>
            </a:r>
            <a:r>
              <a:rPr kumimoji="0" lang="ko-KR" altLang="en-US" sz="13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rebuchet MS" pitchFamily="34" charset="0"/>
                <a:ea typeface="맑은 고딕" pitchFamily="50" charset="-127"/>
                <a:cs typeface="+mn-cs"/>
              </a:rPr>
              <a:t>전시성</a:t>
            </a:r>
            <a:r>
              <a:rPr kumimoji="0" lang="ko-KR" altLang="en-US" sz="1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rebuchet MS" pitchFamily="34" charset="0"/>
                <a:ea typeface="맑은 고딕" pitchFamily="50" charset="-127"/>
                <a:cs typeface="+mn-cs"/>
              </a:rPr>
              <a:t> 등의 이유를 들어 회의적 평가가 주를 이루고 있음</a:t>
            </a:r>
            <a:r>
              <a:rPr kumimoji="0" lang="en-US" altLang="ko-KR" sz="1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rebuchet MS" pitchFamily="34" charset="0"/>
                <a:ea typeface="맑은 고딕" pitchFamily="50" charset="-127"/>
                <a:cs typeface="+mn-cs"/>
              </a:rPr>
              <a:t>. </a:t>
            </a:r>
            <a:r>
              <a:rPr kumimoji="0" lang="ko-KR" altLang="en-US" sz="1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rebuchet MS" pitchFamily="34" charset="0"/>
                <a:ea typeface="맑은 고딕" pitchFamily="50" charset="-127"/>
                <a:cs typeface="+mn-cs"/>
              </a:rPr>
              <a:t>강남은 많이 따지는 편</a:t>
            </a:r>
            <a:r>
              <a:rPr kumimoji="0" lang="en-US" altLang="ko-KR" sz="1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rebuchet MS" pitchFamily="34" charset="0"/>
                <a:ea typeface="맑은 고딕" pitchFamily="50" charset="-127"/>
                <a:cs typeface="+mn-cs"/>
              </a:rPr>
              <a:t>.</a:t>
            </a:r>
          </a:p>
        </p:txBody>
      </p:sp>
      <p:sp>
        <p:nvSpPr>
          <p:cNvPr id="24" name="AutoShape 51" descr="그림3"/>
          <p:cNvSpPr>
            <a:spLocks noChangeArrowheads="1"/>
          </p:cNvSpPr>
          <p:nvPr/>
        </p:nvSpPr>
        <p:spPr bwMode="auto">
          <a:xfrm>
            <a:off x="3381308" y="2096479"/>
            <a:ext cx="1091439" cy="569089"/>
          </a:xfrm>
          <a:prstGeom prst="roundRect">
            <a:avLst>
              <a:gd name="adj" fmla="val 7847"/>
            </a:avLst>
          </a:prstGeom>
          <a:blipFill dpi="0" rotWithShape="1">
            <a:blip r:embed="rId3" cstate="print"/>
            <a:srcRect/>
            <a:stretch>
              <a:fillRect/>
            </a:stretch>
          </a:blipFill>
          <a:ln w="6350" algn="ctr">
            <a:solidFill>
              <a:srgbClr val="B2B2B2"/>
            </a:solidFill>
            <a:round/>
            <a:headEnd/>
            <a:tailEnd/>
          </a:ln>
        </p:spPr>
        <p:txBody>
          <a:bodyPr lIns="18290" tIns="46456" rIns="18290" bIns="46456" anchor="ctr"/>
          <a:lstStyle/>
          <a:p>
            <a:pPr algn="ctr" latinLnBrk="0">
              <a:lnSpc>
                <a:spcPct val="90000"/>
              </a:lnSpc>
              <a:defRPr/>
            </a:pPr>
            <a:r>
              <a:rPr lang="ko-KR" altLang="en-US" sz="1400" b="1" dirty="0" smtClean="0">
                <a:solidFill>
                  <a:srgbClr val="0070C0"/>
                </a:solidFill>
                <a:latin typeface="Calibri" pitchFamily="34" charset="0"/>
                <a:ea typeface="맑은 고딕" panose="020B0503020000020004" pitchFamily="50" charset="-127"/>
              </a:rPr>
              <a:t>강북</a:t>
            </a:r>
            <a:endParaRPr lang="en-US" altLang="ko-KR" sz="1400" b="1" dirty="0" smtClean="0">
              <a:solidFill>
                <a:srgbClr val="0070C0"/>
              </a:solidFill>
              <a:latin typeface="Calibri" pitchFamily="34" charset="0"/>
              <a:ea typeface="맑은 고딕" panose="020B0503020000020004" pitchFamily="50" charset="-127"/>
            </a:endParaRPr>
          </a:p>
          <a:p>
            <a:pPr algn="ctr" latinLnBrk="0">
              <a:lnSpc>
                <a:spcPct val="90000"/>
              </a:lnSpc>
              <a:defRPr/>
            </a:pPr>
            <a:r>
              <a:rPr lang="en-US" altLang="ko-KR" sz="1400" b="1" dirty="0" smtClean="0">
                <a:solidFill>
                  <a:srgbClr val="0070C0"/>
                </a:solidFill>
                <a:latin typeface="Calibri" pitchFamily="34" charset="0"/>
                <a:ea typeface="맑은 고딕" panose="020B0503020000020004" pitchFamily="50" charset="-127"/>
              </a:rPr>
              <a:t>40</a:t>
            </a:r>
            <a:r>
              <a:rPr lang="ko-KR" altLang="en-US" sz="1400" b="1" dirty="0" smtClean="0">
                <a:solidFill>
                  <a:srgbClr val="0070C0"/>
                </a:solidFill>
                <a:latin typeface="Calibri" pitchFamily="34" charset="0"/>
                <a:ea typeface="맑은 고딕" panose="020B0503020000020004" pitchFamily="50" charset="-127"/>
              </a:rPr>
              <a:t>대 여성</a:t>
            </a:r>
            <a:endParaRPr lang="ko-KR" altLang="en-US" sz="1400" b="1" dirty="0">
              <a:solidFill>
                <a:srgbClr val="0070C0"/>
              </a:solidFill>
              <a:latin typeface="Calibri" pitchFamily="34" charset="0"/>
              <a:ea typeface="맑은 고딕" panose="020B0503020000020004" pitchFamily="50" charset="-127"/>
            </a:endParaRPr>
          </a:p>
        </p:txBody>
      </p:sp>
      <p:sp>
        <p:nvSpPr>
          <p:cNvPr id="31" name="AutoShape 51" descr="그림3"/>
          <p:cNvSpPr>
            <a:spLocks noChangeArrowheads="1"/>
          </p:cNvSpPr>
          <p:nvPr/>
        </p:nvSpPr>
        <p:spPr bwMode="auto">
          <a:xfrm>
            <a:off x="7733217" y="2096477"/>
            <a:ext cx="1091439" cy="569089"/>
          </a:xfrm>
          <a:prstGeom prst="roundRect">
            <a:avLst>
              <a:gd name="adj" fmla="val 7847"/>
            </a:avLst>
          </a:prstGeom>
          <a:blipFill dpi="0" rotWithShape="1">
            <a:blip r:embed="rId3" cstate="print"/>
            <a:srcRect/>
            <a:stretch>
              <a:fillRect/>
            </a:stretch>
          </a:blipFill>
          <a:ln w="6350" algn="ctr">
            <a:solidFill>
              <a:srgbClr val="B2B2B2"/>
            </a:solidFill>
            <a:round/>
            <a:headEnd/>
            <a:tailEnd/>
          </a:ln>
        </p:spPr>
        <p:txBody>
          <a:bodyPr lIns="18290" tIns="46456" rIns="18290" bIns="46456" anchor="ctr"/>
          <a:lstStyle/>
          <a:p>
            <a:pPr lvl="0" algn="ctr" latinLnBrk="0">
              <a:lnSpc>
                <a:spcPct val="90000"/>
              </a:lnSpc>
              <a:defRPr/>
            </a:pPr>
            <a:r>
              <a:rPr lang="ko-KR" altLang="en-US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ea typeface="맑은 고딕" panose="020B0503020000020004" pitchFamily="50" charset="-127"/>
              </a:rPr>
              <a:t>강북</a:t>
            </a:r>
            <a:endParaRPr lang="en-US" altLang="ko-KR" sz="1400" b="1" dirty="0" smtClean="0">
              <a:solidFill>
                <a:schemeClr val="tx1">
                  <a:lumMod val="85000"/>
                  <a:lumOff val="15000"/>
                </a:schemeClr>
              </a:solidFill>
              <a:latin typeface="Calibri" pitchFamily="34" charset="0"/>
              <a:ea typeface="맑은 고딕" panose="020B0503020000020004" pitchFamily="50" charset="-127"/>
            </a:endParaRPr>
          </a:p>
          <a:p>
            <a:pPr lvl="0" algn="ctr" latinLnBrk="0">
              <a:lnSpc>
                <a:spcPct val="90000"/>
              </a:lnSpc>
              <a:defRPr/>
            </a:pPr>
            <a:r>
              <a:rPr lang="en-US" altLang="ko-KR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ea typeface="맑은 고딕" panose="020B0503020000020004" pitchFamily="50" charset="-127"/>
              </a:rPr>
              <a:t>40</a:t>
            </a:r>
            <a:r>
              <a:rPr lang="ko-KR" altLang="en-US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ea typeface="맑은 고딕" panose="020B0503020000020004" pitchFamily="50" charset="-127"/>
              </a:rPr>
              <a:t>대 남성</a:t>
            </a:r>
            <a:endParaRPr lang="en-US" altLang="ko-KR" sz="1400" b="1" dirty="0" smtClean="0">
              <a:solidFill>
                <a:schemeClr val="tx1">
                  <a:lumMod val="85000"/>
                  <a:lumOff val="15000"/>
                </a:schemeClr>
              </a:solidFill>
              <a:latin typeface="Calibri" pitchFamily="34" charset="0"/>
              <a:ea typeface="맑은 고딕" panose="020B0503020000020004" pitchFamily="50" charset="-127"/>
            </a:endParaRPr>
          </a:p>
        </p:txBody>
      </p:sp>
      <p:sp>
        <p:nvSpPr>
          <p:cNvPr id="36" name="Text Box 15"/>
          <p:cNvSpPr txBox="1">
            <a:spLocks noChangeArrowheads="1"/>
          </p:cNvSpPr>
          <p:nvPr/>
        </p:nvSpPr>
        <p:spPr bwMode="auto">
          <a:xfrm>
            <a:off x="2884550" y="2775859"/>
            <a:ext cx="2084946" cy="22283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36580" tIns="36580" rIns="36580" bIns="36580">
            <a:spAutoFit/>
          </a:bodyPr>
          <a:lstStyle/>
          <a:p>
            <a:pPr marL="171450" indent="-171450">
              <a:buBlip>
                <a:blip r:embed="rId4"/>
              </a:buBlip>
            </a:pPr>
            <a:r>
              <a:rPr lang="ko-KR" altLang="en-US" sz="1000" b="1" dirty="0" smtClean="0">
                <a:latin typeface="+mn-ea"/>
                <a:ea typeface="+mn-ea"/>
              </a:rPr>
              <a:t>마을공동체 공동사업</a:t>
            </a:r>
            <a:r>
              <a:rPr lang="ko-KR" altLang="en-US" sz="1000" dirty="0" smtClean="0">
                <a:latin typeface="+mn-ea"/>
                <a:ea typeface="+mn-ea"/>
              </a:rPr>
              <a:t>에 내기도 하고</a:t>
            </a:r>
            <a:r>
              <a:rPr lang="en-US" altLang="ko-KR" sz="1000" dirty="0" smtClean="0">
                <a:latin typeface="+mn-ea"/>
                <a:ea typeface="+mn-ea"/>
              </a:rPr>
              <a:t>, </a:t>
            </a:r>
            <a:r>
              <a:rPr lang="ko-KR" altLang="en-US" sz="1000" dirty="0" smtClean="0">
                <a:latin typeface="+mn-ea"/>
                <a:ea typeface="+mn-ea"/>
              </a:rPr>
              <a:t>그런 걸 실제로 후원을 받기도 하고 활성화가 잘 되고</a:t>
            </a:r>
            <a:r>
              <a:rPr lang="en-US" altLang="ko-KR" sz="1000" dirty="0" smtClean="0">
                <a:latin typeface="+mn-ea"/>
                <a:ea typeface="+mn-ea"/>
              </a:rPr>
              <a:t>…</a:t>
            </a:r>
          </a:p>
          <a:p>
            <a:pPr marL="171450" indent="-171450">
              <a:buBlip>
                <a:blip r:embed="rId4"/>
              </a:buBlip>
            </a:pPr>
            <a:r>
              <a:rPr lang="ko-KR" altLang="en-US" sz="1000" dirty="0" smtClean="0">
                <a:latin typeface="+mn-ea"/>
                <a:ea typeface="+mn-ea"/>
              </a:rPr>
              <a:t>소통을 </a:t>
            </a:r>
            <a:r>
              <a:rPr lang="ko-KR" altLang="en-US" sz="1000" dirty="0">
                <a:latin typeface="+mn-ea"/>
                <a:ea typeface="+mn-ea"/>
              </a:rPr>
              <a:t>하 수 있게 해주신 거죠</a:t>
            </a:r>
            <a:r>
              <a:rPr lang="en-US" altLang="ko-KR" sz="1000" dirty="0">
                <a:latin typeface="+mn-ea"/>
                <a:ea typeface="+mn-ea"/>
              </a:rPr>
              <a:t>. </a:t>
            </a:r>
            <a:endParaRPr lang="en-US" altLang="ko-KR" sz="1000" dirty="0" smtClean="0">
              <a:latin typeface="+mn-ea"/>
              <a:ea typeface="+mn-ea"/>
            </a:endParaRPr>
          </a:p>
          <a:p>
            <a:pPr marL="171450" indent="-171450">
              <a:buBlip>
                <a:blip r:embed="rId4"/>
              </a:buBlip>
            </a:pPr>
            <a:r>
              <a:rPr lang="ko-KR" altLang="en-US" sz="1000" dirty="0" smtClean="0">
                <a:latin typeface="+mn-ea"/>
                <a:ea typeface="+mn-ea"/>
              </a:rPr>
              <a:t>옛날보다 </a:t>
            </a:r>
            <a:r>
              <a:rPr lang="ko-KR" altLang="en-US" sz="1000" dirty="0">
                <a:latin typeface="+mn-ea"/>
                <a:ea typeface="+mn-ea"/>
              </a:rPr>
              <a:t>많이 생기는 것 </a:t>
            </a:r>
            <a:r>
              <a:rPr lang="ko-KR" altLang="en-US" sz="1000" dirty="0" smtClean="0">
                <a:latin typeface="+mn-ea"/>
                <a:ea typeface="+mn-ea"/>
              </a:rPr>
              <a:t>같아요</a:t>
            </a:r>
            <a:endParaRPr lang="en-US" altLang="ko-KR" sz="1000" dirty="0" smtClean="0">
              <a:latin typeface="+mn-ea"/>
              <a:ea typeface="+mn-ea"/>
            </a:endParaRPr>
          </a:p>
          <a:p>
            <a:pPr marL="171450" indent="-171450">
              <a:buBlip>
                <a:blip r:embed="rId4"/>
              </a:buBlip>
            </a:pPr>
            <a:r>
              <a:rPr lang="ko-KR" altLang="en-US" sz="1000" dirty="0" smtClean="0">
                <a:latin typeface="+mn-ea"/>
                <a:ea typeface="+mn-ea"/>
              </a:rPr>
              <a:t>요즘은 </a:t>
            </a:r>
            <a:r>
              <a:rPr lang="ko-KR" altLang="en-US" sz="1000" dirty="0">
                <a:latin typeface="+mn-ea"/>
                <a:ea typeface="+mn-ea"/>
              </a:rPr>
              <a:t>마을공동체라는 말을 쓰면서 청소년 마을공동체 해서 방학에 프로그램 만들고 평상시에도 마을공동체 해서 누가 와서 강의도 해주고 </a:t>
            </a:r>
            <a:endParaRPr lang="en-US" altLang="ko-KR" sz="1000" dirty="0" smtClean="0">
              <a:latin typeface="+mn-ea"/>
              <a:ea typeface="+mn-ea"/>
            </a:endParaRPr>
          </a:p>
          <a:p>
            <a:pPr marL="171450" indent="-171450">
              <a:buBlip>
                <a:blip r:embed="rId4"/>
              </a:buBlip>
            </a:pPr>
            <a:r>
              <a:rPr lang="ko-KR" altLang="en-US" sz="1000" dirty="0" smtClean="0">
                <a:latin typeface="+mn-ea"/>
                <a:ea typeface="+mn-ea"/>
              </a:rPr>
              <a:t>처음에는 </a:t>
            </a:r>
            <a:r>
              <a:rPr lang="ko-KR" altLang="en-US" sz="1000" dirty="0">
                <a:latin typeface="+mn-ea"/>
                <a:ea typeface="+mn-ea"/>
              </a:rPr>
              <a:t>아무 것도 없는 것에서 사람들 왕래가 없었는데 물꼬를 터주신 건 맞아요 </a:t>
            </a:r>
            <a:r>
              <a:rPr lang="ko-KR" altLang="en-US" sz="1000" dirty="0" smtClean="0">
                <a:latin typeface="+mn-ea"/>
                <a:ea typeface="+mn-ea"/>
              </a:rPr>
              <a:t> </a:t>
            </a:r>
            <a:endParaRPr lang="en-US" altLang="ko-KR" sz="1000" dirty="0" smtClean="0">
              <a:latin typeface="+mn-ea"/>
              <a:ea typeface="+mn-ea"/>
            </a:endParaRPr>
          </a:p>
          <a:p>
            <a:endParaRPr lang="en-US" altLang="ko-KR" sz="1000" dirty="0" smtClean="0">
              <a:latin typeface="+mn-ea"/>
              <a:ea typeface="+mn-ea"/>
            </a:endParaRPr>
          </a:p>
        </p:txBody>
      </p:sp>
      <p:sp>
        <p:nvSpPr>
          <p:cNvPr id="37" name="Text Box 15"/>
          <p:cNvSpPr txBox="1">
            <a:spLocks noChangeArrowheads="1"/>
          </p:cNvSpPr>
          <p:nvPr/>
        </p:nvSpPr>
        <p:spPr bwMode="auto">
          <a:xfrm>
            <a:off x="5099176" y="2806940"/>
            <a:ext cx="2084946" cy="392108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36580" tIns="36580" rIns="36580" bIns="36580">
            <a:spAutoFit/>
          </a:bodyPr>
          <a:lstStyle/>
          <a:p>
            <a:pPr marL="171450" indent="-171450">
              <a:buBlip>
                <a:blip r:embed="rId4"/>
              </a:buBlip>
            </a:pPr>
            <a:r>
              <a:rPr lang="ko-KR" altLang="en-US" sz="1000" dirty="0" smtClean="0">
                <a:latin typeface="+mn-ea"/>
                <a:ea typeface="+mn-ea"/>
              </a:rPr>
              <a:t>공공적이라는 </a:t>
            </a:r>
            <a:r>
              <a:rPr lang="ko-KR" altLang="en-US" sz="1000" dirty="0">
                <a:latin typeface="+mn-ea"/>
                <a:ea typeface="+mn-ea"/>
              </a:rPr>
              <a:t>느낌도 있지만 한편 동네 사람들이 함께 할 수 있다는 </a:t>
            </a:r>
            <a:r>
              <a:rPr lang="ko-KR" altLang="en-US" sz="1000" dirty="0" smtClean="0">
                <a:latin typeface="+mn-ea"/>
                <a:ea typeface="+mn-ea"/>
              </a:rPr>
              <a:t>점에서는 </a:t>
            </a:r>
            <a:r>
              <a:rPr lang="ko-KR" altLang="en-US" sz="1000" dirty="0">
                <a:latin typeface="+mn-ea"/>
                <a:ea typeface="+mn-ea"/>
              </a:rPr>
              <a:t>공공적인 </a:t>
            </a:r>
            <a:r>
              <a:rPr lang="ko-KR" altLang="en-US" sz="1000" dirty="0" smtClean="0">
                <a:latin typeface="+mn-ea"/>
                <a:ea typeface="+mn-ea"/>
              </a:rPr>
              <a:t>느낌이면서도 </a:t>
            </a:r>
            <a:r>
              <a:rPr lang="ko-KR" altLang="en-US" sz="1000" dirty="0">
                <a:latin typeface="+mn-ea"/>
                <a:ea typeface="+mn-ea"/>
              </a:rPr>
              <a:t>뭔가 </a:t>
            </a:r>
            <a:r>
              <a:rPr lang="ko-KR" altLang="en-US" sz="1000" dirty="0" smtClean="0">
                <a:latin typeface="+mn-ea"/>
                <a:ea typeface="+mn-ea"/>
              </a:rPr>
              <a:t>다른 </a:t>
            </a:r>
            <a:r>
              <a:rPr lang="ko-KR" altLang="en-US" sz="1000" dirty="0">
                <a:latin typeface="+mn-ea"/>
                <a:ea typeface="+mn-ea"/>
              </a:rPr>
              <a:t>것</a:t>
            </a:r>
            <a:r>
              <a:rPr lang="en-US" altLang="ko-KR" sz="1000" dirty="0">
                <a:latin typeface="+mn-ea"/>
                <a:ea typeface="+mn-ea"/>
              </a:rPr>
              <a:t>. </a:t>
            </a:r>
            <a:endParaRPr lang="en-US" altLang="ko-KR" sz="1000" dirty="0" smtClean="0">
              <a:latin typeface="+mn-ea"/>
              <a:ea typeface="+mn-ea"/>
            </a:endParaRPr>
          </a:p>
          <a:p>
            <a:pPr marL="171450" indent="-171450">
              <a:buBlip>
                <a:blip r:embed="rId4"/>
              </a:buBlip>
            </a:pPr>
            <a:r>
              <a:rPr lang="ko-KR" altLang="en-US" sz="1000" dirty="0" smtClean="0">
                <a:latin typeface="+mn-ea"/>
                <a:ea typeface="+mn-ea"/>
              </a:rPr>
              <a:t>공동체 </a:t>
            </a:r>
            <a:r>
              <a:rPr lang="ko-KR" altLang="en-US" sz="1000" dirty="0">
                <a:latin typeface="+mn-ea"/>
                <a:ea typeface="+mn-ea"/>
              </a:rPr>
              <a:t>활동도 </a:t>
            </a:r>
            <a:r>
              <a:rPr lang="ko-KR" altLang="en-US" sz="1000" dirty="0" err="1">
                <a:latin typeface="+mn-ea"/>
                <a:ea typeface="+mn-ea"/>
              </a:rPr>
              <a:t>소그룹을</a:t>
            </a:r>
            <a:r>
              <a:rPr lang="ko-KR" altLang="en-US" sz="1000" dirty="0">
                <a:latin typeface="+mn-ea"/>
                <a:ea typeface="+mn-ea"/>
              </a:rPr>
              <a:t> 원하는 것 같아요 </a:t>
            </a:r>
            <a:endParaRPr lang="en-US" altLang="ko-KR" sz="1000" dirty="0" smtClean="0">
              <a:latin typeface="+mn-ea"/>
              <a:ea typeface="+mn-ea"/>
            </a:endParaRPr>
          </a:p>
          <a:p>
            <a:pPr marL="171450" indent="-171450">
              <a:buBlip>
                <a:blip r:embed="rId4"/>
              </a:buBlip>
            </a:pPr>
            <a:r>
              <a:rPr lang="ko-KR" altLang="en-US" sz="1000" dirty="0" smtClean="0">
                <a:latin typeface="+mn-ea"/>
                <a:ea typeface="+mn-ea"/>
              </a:rPr>
              <a:t>그 </a:t>
            </a:r>
            <a:r>
              <a:rPr lang="ko-KR" altLang="en-US" sz="1000" dirty="0">
                <a:latin typeface="+mn-ea"/>
                <a:ea typeface="+mn-ea"/>
              </a:rPr>
              <a:t>사람들이 생각하는 마을공동체는 크고 </a:t>
            </a:r>
            <a:r>
              <a:rPr lang="ko-KR" altLang="en-US" sz="1000" dirty="0" smtClean="0">
                <a:latin typeface="+mn-ea"/>
                <a:ea typeface="+mn-ea"/>
              </a:rPr>
              <a:t>보여지는 </a:t>
            </a:r>
            <a:r>
              <a:rPr lang="ko-KR" altLang="en-US" sz="1000" dirty="0">
                <a:latin typeface="+mn-ea"/>
                <a:ea typeface="+mn-ea"/>
              </a:rPr>
              <a:t>것만 생각하시고</a:t>
            </a:r>
            <a:r>
              <a:rPr lang="en-US" altLang="ko-KR" sz="1000" dirty="0" smtClean="0">
                <a:latin typeface="+mn-ea"/>
                <a:ea typeface="+mn-ea"/>
              </a:rPr>
              <a:t>,. </a:t>
            </a:r>
          </a:p>
          <a:p>
            <a:pPr marL="171450" indent="-171450">
              <a:buBlip>
                <a:blip r:embed="rId4"/>
              </a:buBlip>
            </a:pPr>
            <a:r>
              <a:rPr lang="ko-KR" altLang="en-US" sz="1000" dirty="0" smtClean="0">
                <a:latin typeface="+mn-ea"/>
                <a:ea typeface="+mn-ea"/>
              </a:rPr>
              <a:t>되게 </a:t>
            </a:r>
            <a:r>
              <a:rPr lang="ko-KR" altLang="en-US" sz="1000" dirty="0">
                <a:latin typeface="+mn-ea"/>
                <a:ea typeface="+mn-ea"/>
              </a:rPr>
              <a:t>낭비 같다는 생각이 들고</a:t>
            </a:r>
            <a:r>
              <a:rPr lang="en-US" altLang="ko-KR" sz="1000" dirty="0">
                <a:latin typeface="+mn-ea"/>
                <a:ea typeface="+mn-ea"/>
              </a:rPr>
              <a:t>, </a:t>
            </a:r>
            <a:r>
              <a:rPr lang="ko-KR" altLang="en-US" sz="1000" dirty="0">
                <a:latin typeface="+mn-ea"/>
                <a:ea typeface="+mn-ea"/>
              </a:rPr>
              <a:t>다는 아닌데 저걸 뭘 쓸데없이 저렇게 하지</a:t>
            </a:r>
            <a:r>
              <a:rPr lang="en-US" altLang="ko-KR" sz="1000" dirty="0">
                <a:latin typeface="+mn-ea"/>
                <a:ea typeface="+mn-ea"/>
              </a:rPr>
              <a:t>? </a:t>
            </a:r>
            <a:endParaRPr lang="en-US" altLang="ko-KR" sz="1000" dirty="0" smtClean="0">
              <a:latin typeface="+mn-ea"/>
              <a:ea typeface="+mn-ea"/>
            </a:endParaRPr>
          </a:p>
          <a:p>
            <a:pPr marL="171450" indent="-171450">
              <a:buBlip>
                <a:blip r:embed="rId4"/>
              </a:buBlip>
            </a:pPr>
            <a:r>
              <a:rPr lang="ko-KR" altLang="en-US" sz="1000" dirty="0" smtClean="0">
                <a:latin typeface="+mn-ea"/>
                <a:ea typeface="+mn-ea"/>
              </a:rPr>
              <a:t>선거 </a:t>
            </a:r>
            <a:r>
              <a:rPr lang="ko-KR" altLang="en-US" sz="1000" dirty="0">
                <a:latin typeface="+mn-ea"/>
                <a:ea typeface="+mn-ea"/>
              </a:rPr>
              <a:t>했거든요</a:t>
            </a:r>
            <a:r>
              <a:rPr lang="en-US" altLang="ko-KR" sz="1000" dirty="0">
                <a:latin typeface="+mn-ea"/>
                <a:ea typeface="+mn-ea"/>
              </a:rPr>
              <a:t>, </a:t>
            </a:r>
            <a:r>
              <a:rPr lang="ko-KR" altLang="en-US" sz="1000" dirty="0">
                <a:latin typeface="+mn-ea"/>
                <a:ea typeface="+mn-ea"/>
              </a:rPr>
              <a:t>의심스러운 점도 있었어요</a:t>
            </a:r>
            <a:r>
              <a:rPr lang="en-US" altLang="ko-KR" sz="1000" dirty="0">
                <a:latin typeface="+mn-ea"/>
                <a:ea typeface="+mn-ea"/>
              </a:rPr>
              <a:t>. </a:t>
            </a:r>
            <a:endParaRPr lang="en-US" altLang="ko-KR" sz="1000" dirty="0" smtClean="0">
              <a:latin typeface="+mn-ea"/>
              <a:ea typeface="+mn-ea"/>
            </a:endParaRPr>
          </a:p>
          <a:p>
            <a:pPr marL="171450" indent="-171450">
              <a:buBlip>
                <a:blip r:embed="rId4"/>
              </a:buBlip>
            </a:pPr>
            <a:r>
              <a:rPr lang="ko-KR" altLang="en-US" sz="1000" dirty="0" smtClean="0">
                <a:latin typeface="+mn-ea"/>
                <a:ea typeface="+mn-ea"/>
              </a:rPr>
              <a:t>일시적인 </a:t>
            </a:r>
            <a:r>
              <a:rPr lang="ko-KR" altLang="en-US" sz="1000" dirty="0">
                <a:latin typeface="+mn-ea"/>
                <a:ea typeface="+mn-ea"/>
              </a:rPr>
              <a:t>건 활발해요</a:t>
            </a:r>
            <a:r>
              <a:rPr lang="en-US" altLang="ko-KR" sz="1000" dirty="0">
                <a:latin typeface="+mn-ea"/>
                <a:ea typeface="+mn-ea"/>
              </a:rPr>
              <a:t>. </a:t>
            </a:r>
            <a:r>
              <a:rPr lang="ko-KR" altLang="en-US" sz="1000" dirty="0">
                <a:latin typeface="+mn-ea"/>
                <a:ea typeface="+mn-ea"/>
              </a:rPr>
              <a:t>지속적인 게 어려워요</a:t>
            </a:r>
            <a:r>
              <a:rPr lang="en-US" altLang="ko-KR" sz="1000" dirty="0">
                <a:latin typeface="+mn-ea"/>
                <a:ea typeface="+mn-ea"/>
              </a:rPr>
              <a:t>. </a:t>
            </a:r>
            <a:endParaRPr lang="en-US" altLang="ko-KR" sz="1000" dirty="0" smtClean="0">
              <a:latin typeface="+mn-ea"/>
              <a:ea typeface="+mn-ea"/>
            </a:endParaRPr>
          </a:p>
          <a:p>
            <a:pPr marL="171450" indent="-171450">
              <a:buBlip>
                <a:blip r:embed="rId4"/>
              </a:buBlip>
            </a:pPr>
            <a:r>
              <a:rPr lang="ko-KR" altLang="en-US" sz="1000" dirty="0" smtClean="0">
                <a:latin typeface="+mn-ea"/>
                <a:ea typeface="+mn-ea"/>
              </a:rPr>
              <a:t>일회성이고 </a:t>
            </a:r>
            <a:r>
              <a:rPr lang="ko-KR" altLang="en-US" sz="1000" dirty="0" err="1">
                <a:latin typeface="+mn-ea"/>
                <a:ea typeface="+mn-ea"/>
              </a:rPr>
              <a:t>못찾아</a:t>
            </a:r>
            <a:r>
              <a:rPr lang="ko-KR" altLang="en-US" sz="1000" dirty="0">
                <a:latin typeface="+mn-ea"/>
                <a:ea typeface="+mn-ea"/>
              </a:rPr>
              <a:t> 갈 뿐이죠</a:t>
            </a:r>
            <a:r>
              <a:rPr lang="en-US" altLang="ko-KR" sz="1000" dirty="0">
                <a:latin typeface="+mn-ea"/>
                <a:ea typeface="+mn-ea"/>
              </a:rPr>
              <a:t>. </a:t>
            </a:r>
            <a:r>
              <a:rPr lang="ko-KR" altLang="en-US" sz="1000" dirty="0">
                <a:latin typeface="+mn-ea"/>
                <a:ea typeface="+mn-ea"/>
              </a:rPr>
              <a:t>하도 많으니까 이런 게 있어</a:t>
            </a:r>
            <a:r>
              <a:rPr lang="en-US" altLang="ko-KR" sz="1000" dirty="0">
                <a:latin typeface="+mn-ea"/>
                <a:ea typeface="+mn-ea"/>
              </a:rPr>
              <a:t>! </a:t>
            </a:r>
            <a:r>
              <a:rPr lang="ko-KR" altLang="en-US" sz="1000" dirty="0">
                <a:latin typeface="+mn-ea"/>
                <a:ea typeface="+mn-ea"/>
              </a:rPr>
              <a:t>하고 넘어가잖아요</a:t>
            </a:r>
            <a:r>
              <a:rPr lang="en-US" altLang="ko-KR" sz="1000" dirty="0">
                <a:latin typeface="+mn-ea"/>
                <a:ea typeface="+mn-ea"/>
              </a:rPr>
              <a:t>. </a:t>
            </a:r>
            <a:endParaRPr lang="en-US" altLang="ko-KR" sz="1000" dirty="0" smtClean="0">
              <a:latin typeface="+mn-ea"/>
              <a:ea typeface="+mn-ea"/>
            </a:endParaRPr>
          </a:p>
          <a:p>
            <a:pPr marL="171450" indent="-171450">
              <a:buBlip>
                <a:blip r:embed="rId4"/>
              </a:buBlip>
            </a:pPr>
            <a:r>
              <a:rPr lang="ko-KR" altLang="en-US" sz="1000" dirty="0" smtClean="0">
                <a:latin typeface="+mn-ea"/>
                <a:ea typeface="+mn-ea"/>
              </a:rPr>
              <a:t>저런 </a:t>
            </a:r>
            <a:r>
              <a:rPr lang="ko-KR" altLang="en-US" sz="1000" dirty="0">
                <a:latin typeface="+mn-ea"/>
                <a:ea typeface="+mn-ea"/>
              </a:rPr>
              <a:t>걸 </a:t>
            </a:r>
            <a:r>
              <a:rPr lang="ko-KR" altLang="en-US" sz="1000" dirty="0" err="1">
                <a:latin typeface="+mn-ea"/>
                <a:ea typeface="+mn-ea"/>
              </a:rPr>
              <a:t>뭐하러</a:t>
            </a:r>
            <a:r>
              <a:rPr lang="ko-KR" altLang="en-US" sz="1000" dirty="0">
                <a:latin typeface="+mn-ea"/>
                <a:ea typeface="+mn-ea"/>
              </a:rPr>
              <a:t> 하지</a:t>
            </a:r>
            <a:r>
              <a:rPr lang="en-US" altLang="ko-KR" sz="1000" dirty="0">
                <a:latin typeface="+mn-ea"/>
                <a:ea typeface="+mn-ea"/>
              </a:rPr>
              <a:t>? </a:t>
            </a:r>
            <a:r>
              <a:rPr lang="ko-KR" altLang="en-US" sz="1000" dirty="0">
                <a:latin typeface="+mn-ea"/>
                <a:ea typeface="+mn-ea"/>
              </a:rPr>
              <a:t>그런 생각이 들 때도 있어요</a:t>
            </a:r>
            <a:r>
              <a:rPr lang="en-US" altLang="ko-KR" sz="1000" dirty="0">
                <a:latin typeface="+mn-ea"/>
                <a:ea typeface="+mn-ea"/>
              </a:rPr>
              <a:t>, </a:t>
            </a:r>
            <a:r>
              <a:rPr lang="ko-KR" altLang="en-US" sz="1000" dirty="0">
                <a:latin typeface="+mn-ea"/>
                <a:ea typeface="+mn-ea"/>
              </a:rPr>
              <a:t>마을 축제라고 자기네들끼리만 </a:t>
            </a:r>
            <a:r>
              <a:rPr lang="ko-KR" altLang="en-US" sz="1000" dirty="0" smtClean="0">
                <a:latin typeface="+mn-ea"/>
                <a:ea typeface="+mn-ea"/>
              </a:rPr>
              <a:t>떠들고</a:t>
            </a:r>
            <a:r>
              <a:rPr lang="en-US" altLang="ko-KR" sz="1000" dirty="0" smtClean="0">
                <a:latin typeface="+mn-ea"/>
                <a:ea typeface="+mn-ea"/>
              </a:rPr>
              <a:t>…</a:t>
            </a:r>
            <a:r>
              <a:rPr lang="ko-KR" altLang="en-US" sz="1000" dirty="0" smtClean="0">
                <a:latin typeface="+mn-ea"/>
                <a:ea typeface="+mn-ea"/>
              </a:rPr>
              <a:t> </a:t>
            </a:r>
            <a:endParaRPr lang="en-US" altLang="ko-KR" sz="1000" dirty="0" smtClean="0">
              <a:latin typeface="+mn-ea"/>
              <a:ea typeface="+mn-ea"/>
            </a:endParaRPr>
          </a:p>
          <a:p>
            <a:pPr marL="171450" indent="-171450">
              <a:buBlip>
                <a:blip r:embed="rId4"/>
              </a:buBlip>
            </a:pPr>
            <a:r>
              <a:rPr lang="ko-KR" altLang="en-US" sz="1000" dirty="0" smtClean="0">
                <a:latin typeface="+mn-ea"/>
                <a:ea typeface="+mn-ea"/>
              </a:rPr>
              <a:t>텃세들이 </a:t>
            </a:r>
            <a:r>
              <a:rPr lang="ko-KR" altLang="en-US" sz="1000" dirty="0">
                <a:latin typeface="+mn-ea"/>
                <a:ea typeface="+mn-ea"/>
              </a:rPr>
              <a:t>강해요</a:t>
            </a:r>
            <a:r>
              <a:rPr lang="en-US" altLang="ko-KR" sz="1000" dirty="0">
                <a:latin typeface="+mn-ea"/>
                <a:ea typeface="+mn-ea"/>
              </a:rPr>
              <a:t>. </a:t>
            </a:r>
            <a:r>
              <a:rPr lang="ko-KR" altLang="en-US" sz="1000" dirty="0">
                <a:latin typeface="+mn-ea"/>
                <a:ea typeface="+mn-ea"/>
              </a:rPr>
              <a:t>텃세라는 게 기존에 있는 그룹이라는 게 있잖아요 </a:t>
            </a:r>
            <a:endParaRPr lang="en-US" altLang="ko-KR" sz="1000" dirty="0" smtClean="0">
              <a:latin typeface="+mn-ea"/>
              <a:ea typeface="+mn-ea"/>
            </a:endParaRPr>
          </a:p>
        </p:txBody>
      </p:sp>
      <p:sp>
        <p:nvSpPr>
          <p:cNvPr id="38" name="Text Box 15"/>
          <p:cNvSpPr txBox="1">
            <a:spLocks noChangeArrowheads="1"/>
          </p:cNvSpPr>
          <p:nvPr/>
        </p:nvSpPr>
        <p:spPr bwMode="auto">
          <a:xfrm>
            <a:off x="7323192" y="2806939"/>
            <a:ext cx="2084946" cy="53553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36580" tIns="36580" rIns="36580" bIns="36580">
            <a:spAutoFit/>
          </a:bodyPr>
          <a:lstStyle/>
          <a:p>
            <a:pPr marL="171450" indent="-171450">
              <a:buBlip>
                <a:blip r:embed="rId4"/>
              </a:buBlip>
            </a:pPr>
            <a:r>
              <a:rPr lang="ko-KR" altLang="en-US" sz="1000" dirty="0" smtClean="0">
                <a:latin typeface="+mn-ea"/>
                <a:ea typeface="+mn-ea"/>
              </a:rPr>
              <a:t>알고 </a:t>
            </a:r>
            <a:r>
              <a:rPr lang="ko-KR" altLang="en-US" sz="1000" dirty="0">
                <a:latin typeface="+mn-ea"/>
                <a:ea typeface="+mn-ea"/>
              </a:rPr>
              <a:t>있는데 접한 건 있지만 제가 활동을 하지는 </a:t>
            </a:r>
            <a:r>
              <a:rPr lang="ko-KR" altLang="en-US" sz="1000" dirty="0" smtClean="0">
                <a:latin typeface="+mn-ea"/>
                <a:ea typeface="+mn-ea"/>
              </a:rPr>
              <a:t>않아서</a:t>
            </a:r>
            <a:r>
              <a:rPr lang="en-US" altLang="ko-KR" sz="1000" dirty="0" smtClean="0">
                <a:latin typeface="+mn-ea"/>
                <a:ea typeface="+mn-ea"/>
              </a:rPr>
              <a:t>…</a:t>
            </a:r>
            <a:r>
              <a:rPr lang="ko-KR" altLang="en-US" sz="1000" dirty="0" smtClean="0">
                <a:latin typeface="+mn-ea"/>
                <a:ea typeface="+mn-ea"/>
              </a:rPr>
              <a:t> </a:t>
            </a:r>
            <a:endParaRPr lang="ko-KR" altLang="en-US" sz="1000" dirty="0">
              <a:latin typeface="+mn-ea"/>
              <a:ea typeface="+mn-ea"/>
            </a:endParaRPr>
          </a:p>
          <a:p>
            <a:pPr marL="171450" indent="-171450">
              <a:buBlip>
                <a:blip r:embed="rId4"/>
              </a:buBlip>
            </a:pPr>
            <a:endParaRPr lang="en-US" altLang="ko-KR" sz="1000" dirty="0" smtClean="0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41904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AutoShape 51" descr="그림3"/>
          <p:cNvSpPr>
            <a:spLocks noChangeArrowheads="1"/>
          </p:cNvSpPr>
          <p:nvPr/>
        </p:nvSpPr>
        <p:spPr bwMode="auto">
          <a:xfrm>
            <a:off x="1099578" y="2734801"/>
            <a:ext cx="1091439" cy="569089"/>
          </a:xfrm>
          <a:prstGeom prst="roundRect">
            <a:avLst>
              <a:gd name="adj" fmla="val 7847"/>
            </a:avLst>
          </a:prstGeom>
          <a:blipFill dpi="0" rotWithShape="1">
            <a:blip r:embed="rId3" cstate="print"/>
            <a:srcRect/>
            <a:stretch>
              <a:fillRect/>
            </a:stretch>
          </a:blipFill>
          <a:ln w="6350" algn="ctr">
            <a:solidFill>
              <a:srgbClr val="B2B2B2"/>
            </a:solidFill>
            <a:round/>
            <a:headEnd/>
            <a:tailEnd/>
          </a:ln>
        </p:spPr>
        <p:txBody>
          <a:bodyPr lIns="18290" tIns="46456" rIns="18290" bIns="46456" anchor="ctr"/>
          <a:lstStyle/>
          <a:p>
            <a:pPr algn="ctr" latinLnBrk="0">
              <a:lnSpc>
                <a:spcPct val="90000"/>
              </a:lnSpc>
              <a:defRPr/>
            </a:pPr>
            <a:r>
              <a:rPr lang="ko-KR" altLang="en-US" sz="1400" b="1" dirty="0" smtClean="0">
                <a:solidFill>
                  <a:srgbClr val="0070C0"/>
                </a:solidFill>
                <a:latin typeface="Calibri" pitchFamily="34" charset="0"/>
                <a:ea typeface="맑은 고딕" panose="020B0503020000020004" pitchFamily="50" charset="-127"/>
              </a:rPr>
              <a:t>강북</a:t>
            </a:r>
            <a:endParaRPr lang="en-US" altLang="ko-KR" sz="1400" b="1" dirty="0" smtClean="0">
              <a:solidFill>
                <a:srgbClr val="0070C0"/>
              </a:solidFill>
              <a:latin typeface="Calibri" pitchFamily="34" charset="0"/>
              <a:ea typeface="맑은 고딕" panose="020B0503020000020004" pitchFamily="50" charset="-127"/>
            </a:endParaRPr>
          </a:p>
          <a:p>
            <a:pPr algn="ctr" latinLnBrk="0">
              <a:lnSpc>
                <a:spcPct val="90000"/>
              </a:lnSpc>
              <a:defRPr/>
            </a:pPr>
            <a:r>
              <a:rPr lang="en-US" altLang="ko-KR" sz="1400" b="1" dirty="0" smtClean="0">
                <a:solidFill>
                  <a:srgbClr val="0070C0"/>
                </a:solidFill>
                <a:latin typeface="Calibri" pitchFamily="34" charset="0"/>
                <a:ea typeface="맑은 고딕" panose="020B0503020000020004" pitchFamily="50" charset="-127"/>
              </a:rPr>
              <a:t>30</a:t>
            </a:r>
            <a:r>
              <a:rPr lang="ko-KR" altLang="en-US" sz="1400" b="1" dirty="0" smtClean="0">
                <a:solidFill>
                  <a:srgbClr val="0070C0"/>
                </a:solidFill>
                <a:latin typeface="Calibri" pitchFamily="34" charset="0"/>
                <a:ea typeface="맑은 고딕" panose="020B0503020000020004" pitchFamily="50" charset="-127"/>
              </a:rPr>
              <a:t>대 여성</a:t>
            </a:r>
            <a:endParaRPr lang="ko-KR" altLang="en-US" sz="1400" b="1" dirty="0">
              <a:solidFill>
                <a:srgbClr val="0070C0"/>
              </a:solidFill>
              <a:latin typeface="Calibri" pitchFamily="34" charset="0"/>
              <a:ea typeface="맑은 고딕" panose="020B0503020000020004" pitchFamily="50" charset="-127"/>
            </a:endParaRPr>
          </a:p>
        </p:txBody>
      </p:sp>
      <p:sp>
        <p:nvSpPr>
          <p:cNvPr id="175" name="AutoShape 51" descr="그림3"/>
          <p:cNvSpPr>
            <a:spLocks noChangeArrowheads="1"/>
          </p:cNvSpPr>
          <p:nvPr/>
        </p:nvSpPr>
        <p:spPr bwMode="auto">
          <a:xfrm>
            <a:off x="5595930" y="2734802"/>
            <a:ext cx="1091439" cy="569089"/>
          </a:xfrm>
          <a:prstGeom prst="roundRect">
            <a:avLst>
              <a:gd name="adj" fmla="val 7847"/>
            </a:avLst>
          </a:prstGeom>
          <a:blipFill dpi="0" rotWithShape="1">
            <a:blip r:embed="rId3" cstate="print"/>
            <a:srcRect/>
            <a:stretch>
              <a:fillRect/>
            </a:stretch>
          </a:blipFill>
          <a:ln w="6350" algn="ctr">
            <a:solidFill>
              <a:srgbClr val="B2B2B2"/>
            </a:solidFill>
            <a:round/>
            <a:headEnd/>
            <a:tailEnd/>
          </a:ln>
        </p:spPr>
        <p:txBody>
          <a:bodyPr lIns="18290" tIns="46456" rIns="18290" bIns="46456" anchor="ctr"/>
          <a:lstStyle/>
          <a:p>
            <a:pPr lvl="0" algn="ctr" latinLnBrk="0">
              <a:lnSpc>
                <a:spcPct val="90000"/>
              </a:lnSpc>
              <a:defRPr/>
            </a:pPr>
            <a:r>
              <a:rPr lang="ko-KR" altLang="en-US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ea typeface="맑은 고딕" panose="020B0503020000020004" pitchFamily="50" charset="-127"/>
              </a:rPr>
              <a:t>강남</a:t>
            </a:r>
            <a:endParaRPr lang="en-US" altLang="ko-KR" sz="1400" b="1" dirty="0" smtClean="0">
              <a:solidFill>
                <a:schemeClr val="tx1">
                  <a:lumMod val="85000"/>
                  <a:lumOff val="15000"/>
                </a:schemeClr>
              </a:solidFill>
              <a:latin typeface="Calibri" pitchFamily="34" charset="0"/>
              <a:ea typeface="맑은 고딕" panose="020B0503020000020004" pitchFamily="50" charset="-127"/>
            </a:endParaRPr>
          </a:p>
          <a:p>
            <a:pPr lvl="0" algn="ctr" latinLnBrk="0">
              <a:lnSpc>
                <a:spcPct val="90000"/>
              </a:lnSpc>
              <a:defRPr/>
            </a:pPr>
            <a:r>
              <a:rPr lang="en-US" altLang="ko-KR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ea typeface="맑은 고딕" panose="020B0503020000020004" pitchFamily="50" charset="-127"/>
              </a:rPr>
              <a:t>30-40</a:t>
            </a:r>
            <a:r>
              <a:rPr lang="ko-KR" altLang="en-US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ea typeface="맑은 고딕" panose="020B0503020000020004" pitchFamily="50" charset="-127"/>
              </a:rPr>
              <a:t>대 여성</a:t>
            </a:r>
            <a:endParaRPr lang="en-US" altLang="ko-KR" sz="1400" b="1" dirty="0" smtClean="0">
              <a:solidFill>
                <a:schemeClr val="tx1">
                  <a:lumMod val="85000"/>
                  <a:lumOff val="15000"/>
                </a:schemeClr>
              </a:solidFill>
              <a:latin typeface="Calibri" pitchFamily="34" charset="0"/>
              <a:ea typeface="맑은 고딕" panose="020B0503020000020004" pitchFamily="50" charset="-127"/>
            </a:endParaRPr>
          </a:p>
        </p:txBody>
      </p:sp>
      <p:sp>
        <p:nvSpPr>
          <p:cNvPr id="191" name="Text Box 15"/>
          <p:cNvSpPr txBox="1">
            <a:spLocks noChangeArrowheads="1"/>
          </p:cNvSpPr>
          <p:nvPr/>
        </p:nvSpPr>
        <p:spPr bwMode="auto">
          <a:xfrm>
            <a:off x="718639" y="3408425"/>
            <a:ext cx="2084946" cy="161275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36580" tIns="36580" rIns="36580" bIns="36580">
            <a:spAutoFit/>
          </a:bodyPr>
          <a:lstStyle/>
          <a:p>
            <a:pPr marL="171450" indent="-171450">
              <a:buBlip>
                <a:blip r:embed="rId4"/>
              </a:buBlip>
            </a:pPr>
            <a:r>
              <a:rPr lang="ko-KR" altLang="en-US" sz="1000" dirty="0" smtClean="0">
                <a:solidFill>
                  <a:srgbClr val="3366CC"/>
                </a:solidFill>
                <a:latin typeface="+mn-ea"/>
                <a:ea typeface="+mn-ea"/>
              </a:rPr>
              <a:t>필요성은 말할 필요가 없음</a:t>
            </a:r>
            <a:endParaRPr lang="en-US" altLang="ko-KR" sz="1000" dirty="0" smtClean="0">
              <a:solidFill>
                <a:srgbClr val="3366CC"/>
              </a:solidFill>
              <a:latin typeface="+mn-ea"/>
              <a:ea typeface="+mn-ea"/>
            </a:endParaRPr>
          </a:p>
          <a:p>
            <a:pPr marL="171450" indent="-171450">
              <a:buBlip>
                <a:blip r:embed="rId4"/>
              </a:buBlip>
            </a:pPr>
            <a:endParaRPr lang="en-US" altLang="ko-KR" sz="1000" dirty="0">
              <a:solidFill>
                <a:srgbClr val="3366CC"/>
              </a:solidFill>
              <a:latin typeface="+mn-ea"/>
              <a:ea typeface="+mn-ea"/>
            </a:endParaRPr>
          </a:p>
          <a:p>
            <a:pPr marL="171450" indent="-171450">
              <a:buBlip>
                <a:blip r:embed="rId4"/>
              </a:buBlip>
            </a:pPr>
            <a:r>
              <a:rPr lang="ko-KR" altLang="en-US" sz="1000" b="1" dirty="0" err="1" smtClean="0">
                <a:solidFill>
                  <a:srgbClr val="003366"/>
                </a:solidFill>
                <a:latin typeface="+mn-ea"/>
                <a:ea typeface="+mn-ea"/>
              </a:rPr>
              <a:t>실버</a:t>
            </a:r>
            <a:r>
              <a:rPr lang="ko-KR" altLang="en-US" sz="1000" b="1" dirty="0" smtClean="0">
                <a:solidFill>
                  <a:srgbClr val="003366"/>
                </a:solidFill>
                <a:latin typeface="+mn-ea"/>
                <a:ea typeface="+mn-ea"/>
              </a:rPr>
              <a:t> </a:t>
            </a:r>
            <a:r>
              <a:rPr lang="ko-KR" altLang="en-US" sz="1000" b="1" dirty="0">
                <a:solidFill>
                  <a:srgbClr val="003366"/>
                </a:solidFill>
                <a:latin typeface="+mn-ea"/>
                <a:ea typeface="+mn-ea"/>
              </a:rPr>
              <a:t>위주로 되어있어서 </a:t>
            </a:r>
            <a:r>
              <a:rPr lang="ko-KR" altLang="en-US" sz="1000" dirty="0">
                <a:solidFill>
                  <a:srgbClr val="003366"/>
                </a:solidFill>
                <a:latin typeface="+mn-ea"/>
                <a:ea typeface="+mn-ea"/>
              </a:rPr>
              <a:t>제가 할 수 있는 건 별로 없더라고요</a:t>
            </a:r>
            <a:r>
              <a:rPr lang="en-US" altLang="ko-KR" sz="1000" dirty="0">
                <a:solidFill>
                  <a:srgbClr val="003366"/>
                </a:solidFill>
                <a:latin typeface="+mn-ea"/>
                <a:ea typeface="+mn-ea"/>
              </a:rPr>
              <a:t>. </a:t>
            </a:r>
            <a:endParaRPr lang="en-US" altLang="ko-KR" sz="1000" dirty="0" smtClean="0">
              <a:solidFill>
                <a:srgbClr val="003366"/>
              </a:solidFill>
              <a:latin typeface="+mn-ea"/>
              <a:ea typeface="+mn-ea"/>
            </a:endParaRPr>
          </a:p>
          <a:p>
            <a:pPr marL="171450" indent="-171450">
              <a:buBlip>
                <a:blip r:embed="rId4"/>
              </a:buBlip>
            </a:pPr>
            <a:r>
              <a:rPr lang="ko-KR" altLang="en-US" sz="1000" b="1" dirty="0" smtClean="0">
                <a:solidFill>
                  <a:srgbClr val="003366"/>
                </a:solidFill>
                <a:latin typeface="+mn-ea"/>
                <a:ea typeface="+mn-ea"/>
              </a:rPr>
              <a:t>그것도 </a:t>
            </a:r>
            <a:r>
              <a:rPr lang="ko-KR" altLang="en-US" sz="1000" b="1" dirty="0">
                <a:solidFill>
                  <a:srgbClr val="003366"/>
                </a:solidFill>
                <a:latin typeface="+mn-ea"/>
                <a:ea typeface="+mn-ea"/>
              </a:rPr>
              <a:t>목동이나 그런 쪽으로 활성화가 되어있고 </a:t>
            </a:r>
            <a:r>
              <a:rPr lang="ko-KR" altLang="en-US" sz="1000" dirty="0">
                <a:solidFill>
                  <a:srgbClr val="003366"/>
                </a:solidFill>
                <a:latin typeface="+mn-ea"/>
                <a:ea typeface="+mn-ea"/>
              </a:rPr>
              <a:t>그 주변은 참여할 수 없을 정도로 </a:t>
            </a:r>
            <a:endParaRPr lang="en-US" altLang="ko-KR" sz="1000" dirty="0" smtClean="0">
              <a:solidFill>
                <a:srgbClr val="003366"/>
              </a:solidFill>
              <a:latin typeface="+mn-ea"/>
              <a:ea typeface="+mn-ea"/>
            </a:endParaRPr>
          </a:p>
          <a:p>
            <a:pPr marL="171450" indent="-171450">
              <a:buBlip>
                <a:blip r:embed="rId4"/>
              </a:buBlip>
            </a:pPr>
            <a:r>
              <a:rPr lang="ko-KR" altLang="en-US" sz="1000" dirty="0" smtClean="0">
                <a:solidFill>
                  <a:srgbClr val="003366"/>
                </a:solidFill>
                <a:latin typeface="+mn-ea"/>
                <a:ea typeface="+mn-ea"/>
              </a:rPr>
              <a:t>그게 </a:t>
            </a:r>
            <a:r>
              <a:rPr lang="ko-KR" altLang="en-US" sz="1000" dirty="0">
                <a:solidFill>
                  <a:srgbClr val="003366"/>
                </a:solidFill>
                <a:latin typeface="+mn-ea"/>
                <a:ea typeface="+mn-ea"/>
              </a:rPr>
              <a:t>너무 </a:t>
            </a:r>
            <a:r>
              <a:rPr lang="ko-KR" altLang="en-US" sz="1000" dirty="0" smtClean="0">
                <a:solidFill>
                  <a:srgbClr val="003366"/>
                </a:solidFill>
                <a:latin typeface="+mn-ea"/>
                <a:ea typeface="+mn-ea"/>
              </a:rPr>
              <a:t>알려지지가 </a:t>
            </a:r>
            <a:r>
              <a:rPr lang="ko-KR" altLang="en-US" sz="1000" dirty="0">
                <a:solidFill>
                  <a:srgbClr val="003366"/>
                </a:solidFill>
                <a:latin typeface="+mn-ea"/>
                <a:ea typeface="+mn-ea"/>
              </a:rPr>
              <a:t>않아서 홍보가 안되니까 </a:t>
            </a:r>
          </a:p>
          <a:p>
            <a:pPr marL="171450" indent="-171450">
              <a:buBlip>
                <a:blip r:embed="rId4"/>
              </a:buBlip>
            </a:pPr>
            <a:endParaRPr lang="ko-KR" altLang="en-US" sz="1000" dirty="0">
              <a:latin typeface="+mn-ea"/>
              <a:ea typeface="+mn-ea"/>
            </a:endParaRPr>
          </a:p>
        </p:txBody>
      </p:sp>
      <p:sp>
        <p:nvSpPr>
          <p:cNvPr id="30" name="TextBox 29"/>
          <p:cNvSpPr txBox="1">
            <a:spLocks noChangeArrowheads="1"/>
          </p:cNvSpPr>
          <p:nvPr/>
        </p:nvSpPr>
        <p:spPr bwMode="auto">
          <a:xfrm>
            <a:off x="588805" y="883214"/>
            <a:ext cx="1845057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kumimoji="1" lang="en-US" altLang="ko-KR" sz="1600" b="1" dirty="0" smtClean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4)</a:t>
            </a:r>
            <a:r>
              <a:rPr kumimoji="1" lang="ko-KR" altLang="en-US" sz="1600" b="1" dirty="0" smtClean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 욕구와 아쉬운 점</a:t>
            </a:r>
          </a:p>
        </p:txBody>
      </p:sp>
      <p:sp>
        <p:nvSpPr>
          <p:cNvPr id="21" name="직사각형 17"/>
          <p:cNvSpPr txBox="1">
            <a:spLocks noChangeArrowheads="1"/>
          </p:cNvSpPr>
          <p:nvPr/>
        </p:nvSpPr>
        <p:spPr bwMode="auto">
          <a:xfrm>
            <a:off x="464343" y="234631"/>
            <a:ext cx="4491040" cy="4541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69" tIns="41985" rIns="83969" bIns="41985">
            <a:spAutoFit/>
          </a:bodyPr>
          <a:lstStyle>
            <a:lvl1pPr algn="ctr" rtl="0" fontAlgn="base" latinLnBrk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4572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9144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13716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18288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algn="l"/>
            <a:r>
              <a:rPr kumimoji="0" lang="en-US" altLang="ko-KR" sz="2400" b="1" dirty="0" smtClean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3. </a:t>
            </a:r>
            <a:r>
              <a:rPr kumimoji="0" lang="ko-KR" altLang="en-US" sz="2400" b="1" dirty="0" smtClean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마을의 삶</a:t>
            </a:r>
            <a:r>
              <a:rPr kumimoji="0" lang="en-US" altLang="ko-KR" sz="2400" b="1" dirty="0" smtClean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kumimoji="0" lang="ko-KR" altLang="en-US" sz="2400" b="1" dirty="0" smtClean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생활</a:t>
            </a:r>
            <a:r>
              <a:rPr kumimoji="0" lang="en-US" altLang="ko-KR" sz="2400" b="1" dirty="0" smtClean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kumimoji="0" lang="ko-KR" altLang="en-US" sz="2400" b="1" dirty="0" smtClean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활동</a:t>
            </a:r>
            <a:endParaRPr kumimoji="0" lang="ko-KR" altLang="en-US" sz="2400" b="1" dirty="0">
              <a:solidFill>
                <a:srgbClr val="0070C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3" name="텍스트 개체 틀 2"/>
          <p:cNvSpPr txBox="1">
            <a:spLocks/>
          </p:cNvSpPr>
          <p:nvPr/>
        </p:nvSpPr>
        <p:spPr>
          <a:xfrm>
            <a:off x="676384" y="1204616"/>
            <a:ext cx="8691454" cy="1322924"/>
          </a:xfrm>
          <a:prstGeom prst="rect">
            <a:avLst/>
          </a:prstGeom>
        </p:spPr>
        <p:txBody>
          <a:bodyPr/>
          <a:lstStyle/>
          <a:p>
            <a:pPr marL="180975" marR="0" lvl="0" indent="-180975" algn="l" defTabSz="914400" rtl="0" eaLnBrk="1" fontAlgn="auto" latinLnBrk="0" hangingPunct="1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bg1">
                  <a:lumMod val="65000"/>
                </a:schemeClr>
              </a:buClr>
              <a:buSzTx/>
              <a:buFont typeface="Wingdings" pitchFamily="2" charset="2"/>
              <a:buChar char="l"/>
              <a:tabLst/>
              <a:defRPr/>
            </a:pPr>
            <a:r>
              <a:rPr kumimoji="0" lang="ko-KR" altLang="en-US" sz="1300" dirty="0" smtClean="0">
                <a:solidFill>
                  <a:srgbClr val="3366CC"/>
                </a:solidFill>
                <a:latin typeface="Trebuchet MS" pitchFamily="34" charset="0"/>
                <a:ea typeface="맑은 고딕" pitchFamily="50" charset="-127"/>
              </a:rPr>
              <a:t>마을 활동에 관련된 욕구는 매우 넓은 범위에 걸쳐 있다고 볼 수 있어서 사업 추진의 방향은 개별 사업의 효과나 성패에 집착하지 않고 마을사업 전반의 저변을 확대하는 측면을 함께 고려할 필요성이 있음</a:t>
            </a:r>
            <a:r>
              <a:rPr kumimoji="0" lang="en-US" altLang="ko-KR" sz="1300" dirty="0" smtClean="0">
                <a:solidFill>
                  <a:srgbClr val="3366CC"/>
                </a:solidFill>
                <a:latin typeface="Trebuchet MS" pitchFamily="34" charset="0"/>
                <a:ea typeface="맑은 고딕" pitchFamily="50" charset="-127"/>
              </a:rPr>
              <a:t>.</a:t>
            </a:r>
          </a:p>
          <a:p>
            <a:pPr marL="180975" marR="0" lvl="0" indent="-180975" algn="l" defTabSz="914400" rtl="0" eaLnBrk="1" fontAlgn="auto" latinLnBrk="0" hangingPunct="1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bg1">
                  <a:lumMod val="65000"/>
                </a:schemeClr>
              </a:buClr>
              <a:buSzTx/>
              <a:buFont typeface="Wingdings" pitchFamily="2" charset="2"/>
              <a:buChar char="l"/>
              <a:tabLst/>
              <a:defRPr/>
            </a:pPr>
            <a:r>
              <a:rPr kumimoji="0" lang="ko-KR" altLang="en-US" sz="13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366CC"/>
                </a:solidFill>
                <a:effectLst/>
                <a:uLnTx/>
                <a:uFillTx/>
                <a:latin typeface="Trebuchet MS" pitchFamily="34" charset="0"/>
                <a:ea typeface="맑은 고딕" pitchFamily="50" charset="-127"/>
                <a:cs typeface="+mn-cs"/>
              </a:rPr>
              <a:t>다만</a:t>
            </a:r>
            <a:r>
              <a:rPr kumimoji="0" lang="en-US" altLang="ko-KR" sz="13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366CC"/>
                </a:solidFill>
                <a:effectLst/>
                <a:uLnTx/>
                <a:uFillTx/>
                <a:latin typeface="Trebuchet MS" pitchFamily="34" charset="0"/>
                <a:ea typeface="맑은 고딕" pitchFamily="50" charset="-127"/>
                <a:cs typeface="+mn-cs"/>
              </a:rPr>
              <a:t>, </a:t>
            </a:r>
            <a:r>
              <a:rPr kumimoji="0" lang="ko-KR" altLang="en-US" sz="13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366CC"/>
                </a:solidFill>
                <a:effectLst/>
                <a:uLnTx/>
                <a:uFillTx/>
                <a:latin typeface="Trebuchet MS" pitchFamily="34" charset="0"/>
                <a:ea typeface="맑은 고딕" pitchFamily="50" charset="-127"/>
                <a:cs typeface="+mn-cs"/>
              </a:rPr>
              <a:t>강북의 경우 구체적인 목적 지향성이 강남에 비해 두드러짐</a:t>
            </a:r>
            <a:r>
              <a:rPr kumimoji="0" lang="en-US" altLang="ko-KR" sz="13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366CC"/>
                </a:solidFill>
                <a:effectLst/>
                <a:uLnTx/>
                <a:uFillTx/>
                <a:latin typeface="Trebuchet MS" pitchFamily="34" charset="0"/>
                <a:ea typeface="맑은 고딕" pitchFamily="50" charset="-127"/>
                <a:cs typeface="+mn-cs"/>
              </a:rPr>
              <a:t>.</a:t>
            </a:r>
          </a:p>
          <a:p>
            <a:pPr marL="180975" marR="0" lvl="0" indent="-180975" algn="l" defTabSz="914400" rtl="0" eaLnBrk="1" fontAlgn="auto" latinLnBrk="0" hangingPunct="1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bg1">
                  <a:lumMod val="65000"/>
                </a:schemeClr>
              </a:buClr>
              <a:buSzTx/>
              <a:buFont typeface="Wingdings" pitchFamily="2" charset="2"/>
              <a:buChar char="l"/>
              <a:tabLst/>
              <a:defRPr/>
            </a:pPr>
            <a:r>
              <a:rPr kumimoji="0" lang="ko-KR" altLang="en-US" sz="1300" dirty="0" smtClean="0">
                <a:solidFill>
                  <a:srgbClr val="003366"/>
                </a:solidFill>
                <a:latin typeface="Trebuchet MS" pitchFamily="34" charset="0"/>
                <a:ea typeface="맑은 고딕" pitchFamily="50" charset="-127"/>
              </a:rPr>
              <a:t>전반적으로 아쉬운 점은 특정 계층</a:t>
            </a:r>
            <a:r>
              <a:rPr kumimoji="0" lang="en-US" altLang="ko-KR" sz="1300" dirty="0" smtClean="0">
                <a:solidFill>
                  <a:srgbClr val="003366"/>
                </a:solidFill>
                <a:latin typeface="Trebuchet MS" pitchFamily="34" charset="0"/>
                <a:ea typeface="맑은 고딕" pitchFamily="50" charset="-127"/>
              </a:rPr>
              <a:t>, </a:t>
            </a:r>
            <a:r>
              <a:rPr kumimoji="0" lang="ko-KR" altLang="en-US" sz="1300" dirty="0" smtClean="0">
                <a:solidFill>
                  <a:srgbClr val="003366"/>
                </a:solidFill>
                <a:latin typeface="Trebuchet MS" pitchFamily="34" charset="0"/>
                <a:ea typeface="맑은 고딕" pitchFamily="50" charset="-127"/>
              </a:rPr>
              <a:t>특히 고령층 위주의 활동과 지역간 편차</a:t>
            </a:r>
            <a:r>
              <a:rPr kumimoji="0" lang="en-US" altLang="ko-KR" sz="1300" dirty="0" smtClean="0">
                <a:solidFill>
                  <a:srgbClr val="003366"/>
                </a:solidFill>
                <a:latin typeface="Trebuchet MS" pitchFamily="34" charset="0"/>
                <a:ea typeface="맑은 고딕" pitchFamily="50" charset="-127"/>
              </a:rPr>
              <a:t>, </a:t>
            </a:r>
            <a:r>
              <a:rPr kumimoji="0" lang="ko-KR" altLang="en-US" sz="1300" dirty="0" smtClean="0">
                <a:solidFill>
                  <a:srgbClr val="003366"/>
                </a:solidFill>
                <a:latin typeface="Trebuchet MS" pitchFamily="34" charset="0"/>
                <a:ea typeface="맑은 고딕" pitchFamily="50" charset="-127"/>
              </a:rPr>
              <a:t>지원과 관련성이 큰 지속성의 문제</a:t>
            </a:r>
            <a:r>
              <a:rPr kumimoji="0" lang="en-US" altLang="ko-KR" sz="1300" dirty="0" smtClean="0">
                <a:solidFill>
                  <a:srgbClr val="003366"/>
                </a:solidFill>
                <a:latin typeface="Trebuchet MS" pitchFamily="34" charset="0"/>
                <a:ea typeface="맑은 고딕" pitchFamily="50" charset="-127"/>
              </a:rPr>
              <a:t>, </a:t>
            </a:r>
            <a:r>
              <a:rPr kumimoji="0" lang="ko-KR" altLang="en-US" sz="1300" dirty="0" smtClean="0">
                <a:solidFill>
                  <a:srgbClr val="003366"/>
                </a:solidFill>
                <a:latin typeface="Trebuchet MS" pitchFamily="34" charset="0"/>
                <a:ea typeface="맑은 고딕" pitchFamily="50" charset="-127"/>
              </a:rPr>
              <a:t>자생력의 미흡 등이 꼽히고 있음</a:t>
            </a:r>
            <a:r>
              <a:rPr kumimoji="0" lang="en-US" altLang="ko-KR" sz="1300" dirty="0" smtClean="0">
                <a:solidFill>
                  <a:srgbClr val="003366"/>
                </a:solidFill>
                <a:latin typeface="Trebuchet MS" pitchFamily="34" charset="0"/>
                <a:ea typeface="맑은 고딕" pitchFamily="50" charset="-127"/>
              </a:rPr>
              <a:t>.</a:t>
            </a:r>
            <a:endParaRPr kumimoji="0" lang="en-US" altLang="ko-KR" sz="1300" b="0" i="0" u="none" strike="noStrike" kern="1200" cap="none" spc="0" normalizeH="0" baseline="0" noProof="0" dirty="0" smtClean="0">
              <a:ln>
                <a:noFill/>
              </a:ln>
              <a:solidFill>
                <a:srgbClr val="003366"/>
              </a:solidFill>
              <a:effectLst/>
              <a:uLnTx/>
              <a:uFillTx/>
              <a:latin typeface="Trebuchet MS" pitchFamily="34" charset="0"/>
              <a:ea typeface="맑은 고딕" pitchFamily="50" charset="-127"/>
            </a:endParaRPr>
          </a:p>
        </p:txBody>
      </p:sp>
      <p:sp>
        <p:nvSpPr>
          <p:cNvPr id="24" name="AutoShape 51" descr="그림3"/>
          <p:cNvSpPr>
            <a:spLocks noChangeArrowheads="1"/>
          </p:cNvSpPr>
          <p:nvPr/>
        </p:nvSpPr>
        <p:spPr bwMode="auto">
          <a:xfrm>
            <a:off x="3381308" y="2734803"/>
            <a:ext cx="1091439" cy="569089"/>
          </a:xfrm>
          <a:prstGeom prst="roundRect">
            <a:avLst>
              <a:gd name="adj" fmla="val 7847"/>
            </a:avLst>
          </a:prstGeom>
          <a:blipFill dpi="0" rotWithShape="1">
            <a:blip r:embed="rId3" cstate="print"/>
            <a:srcRect/>
            <a:stretch>
              <a:fillRect/>
            </a:stretch>
          </a:blipFill>
          <a:ln w="6350" algn="ctr">
            <a:solidFill>
              <a:srgbClr val="B2B2B2"/>
            </a:solidFill>
            <a:round/>
            <a:headEnd/>
            <a:tailEnd/>
          </a:ln>
        </p:spPr>
        <p:txBody>
          <a:bodyPr lIns="18290" tIns="46456" rIns="18290" bIns="46456" anchor="ctr"/>
          <a:lstStyle/>
          <a:p>
            <a:pPr algn="ctr" latinLnBrk="0">
              <a:lnSpc>
                <a:spcPct val="90000"/>
              </a:lnSpc>
              <a:defRPr/>
            </a:pPr>
            <a:r>
              <a:rPr lang="ko-KR" altLang="en-US" sz="1400" b="1" dirty="0" smtClean="0">
                <a:solidFill>
                  <a:srgbClr val="0070C0"/>
                </a:solidFill>
                <a:latin typeface="Calibri" pitchFamily="34" charset="0"/>
                <a:ea typeface="맑은 고딕" panose="020B0503020000020004" pitchFamily="50" charset="-127"/>
              </a:rPr>
              <a:t>강북</a:t>
            </a:r>
            <a:endParaRPr lang="en-US" altLang="ko-KR" sz="1400" b="1" dirty="0" smtClean="0">
              <a:solidFill>
                <a:srgbClr val="0070C0"/>
              </a:solidFill>
              <a:latin typeface="Calibri" pitchFamily="34" charset="0"/>
              <a:ea typeface="맑은 고딕" panose="020B0503020000020004" pitchFamily="50" charset="-127"/>
            </a:endParaRPr>
          </a:p>
          <a:p>
            <a:pPr algn="ctr" latinLnBrk="0">
              <a:lnSpc>
                <a:spcPct val="90000"/>
              </a:lnSpc>
              <a:defRPr/>
            </a:pPr>
            <a:r>
              <a:rPr lang="en-US" altLang="ko-KR" sz="1400" b="1" dirty="0" smtClean="0">
                <a:solidFill>
                  <a:srgbClr val="0070C0"/>
                </a:solidFill>
                <a:latin typeface="Calibri" pitchFamily="34" charset="0"/>
                <a:ea typeface="맑은 고딕" panose="020B0503020000020004" pitchFamily="50" charset="-127"/>
              </a:rPr>
              <a:t>40</a:t>
            </a:r>
            <a:r>
              <a:rPr lang="ko-KR" altLang="en-US" sz="1400" b="1" dirty="0" smtClean="0">
                <a:solidFill>
                  <a:srgbClr val="0070C0"/>
                </a:solidFill>
                <a:latin typeface="Calibri" pitchFamily="34" charset="0"/>
                <a:ea typeface="맑은 고딕" panose="020B0503020000020004" pitchFamily="50" charset="-127"/>
              </a:rPr>
              <a:t>대 여성</a:t>
            </a:r>
            <a:endParaRPr lang="ko-KR" altLang="en-US" sz="1400" b="1" dirty="0">
              <a:solidFill>
                <a:srgbClr val="0070C0"/>
              </a:solidFill>
              <a:latin typeface="Calibri" pitchFamily="34" charset="0"/>
              <a:ea typeface="맑은 고딕" panose="020B0503020000020004" pitchFamily="50" charset="-127"/>
            </a:endParaRPr>
          </a:p>
        </p:txBody>
      </p:sp>
      <p:sp>
        <p:nvSpPr>
          <p:cNvPr id="31" name="AutoShape 51" descr="그림3"/>
          <p:cNvSpPr>
            <a:spLocks noChangeArrowheads="1"/>
          </p:cNvSpPr>
          <p:nvPr/>
        </p:nvSpPr>
        <p:spPr bwMode="auto">
          <a:xfrm>
            <a:off x="7733217" y="2734801"/>
            <a:ext cx="1091439" cy="569089"/>
          </a:xfrm>
          <a:prstGeom prst="roundRect">
            <a:avLst>
              <a:gd name="adj" fmla="val 7847"/>
            </a:avLst>
          </a:prstGeom>
          <a:blipFill dpi="0" rotWithShape="1">
            <a:blip r:embed="rId3" cstate="print"/>
            <a:srcRect/>
            <a:stretch>
              <a:fillRect/>
            </a:stretch>
          </a:blipFill>
          <a:ln w="6350" algn="ctr">
            <a:solidFill>
              <a:srgbClr val="B2B2B2"/>
            </a:solidFill>
            <a:round/>
            <a:headEnd/>
            <a:tailEnd/>
          </a:ln>
        </p:spPr>
        <p:txBody>
          <a:bodyPr lIns="18290" tIns="46456" rIns="18290" bIns="46456" anchor="ctr"/>
          <a:lstStyle/>
          <a:p>
            <a:pPr lvl="0" algn="ctr" latinLnBrk="0">
              <a:lnSpc>
                <a:spcPct val="90000"/>
              </a:lnSpc>
              <a:defRPr/>
            </a:pPr>
            <a:r>
              <a:rPr lang="ko-KR" altLang="en-US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ea typeface="맑은 고딕" panose="020B0503020000020004" pitchFamily="50" charset="-127"/>
              </a:rPr>
              <a:t>강북</a:t>
            </a:r>
            <a:endParaRPr lang="en-US" altLang="ko-KR" sz="1400" b="1" dirty="0" smtClean="0">
              <a:solidFill>
                <a:schemeClr val="tx1">
                  <a:lumMod val="85000"/>
                  <a:lumOff val="15000"/>
                </a:schemeClr>
              </a:solidFill>
              <a:latin typeface="Calibri" pitchFamily="34" charset="0"/>
              <a:ea typeface="맑은 고딕" panose="020B0503020000020004" pitchFamily="50" charset="-127"/>
            </a:endParaRPr>
          </a:p>
          <a:p>
            <a:pPr lvl="0" algn="ctr" latinLnBrk="0">
              <a:lnSpc>
                <a:spcPct val="90000"/>
              </a:lnSpc>
              <a:defRPr/>
            </a:pPr>
            <a:r>
              <a:rPr lang="en-US" altLang="ko-KR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ea typeface="맑은 고딕" panose="020B0503020000020004" pitchFamily="50" charset="-127"/>
              </a:rPr>
              <a:t>40</a:t>
            </a:r>
            <a:r>
              <a:rPr lang="ko-KR" altLang="en-US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ea typeface="맑은 고딕" panose="020B0503020000020004" pitchFamily="50" charset="-127"/>
              </a:rPr>
              <a:t>대 남성</a:t>
            </a:r>
            <a:endParaRPr lang="en-US" altLang="ko-KR" sz="1400" b="1" dirty="0" smtClean="0">
              <a:solidFill>
                <a:schemeClr val="tx1">
                  <a:lumMod val="85000"/>
                  <a:lumOff val="15000"/>
                </a:schemeClr>
              </a:solidFill>
              <a:latin typeface="Calibri" pitchFamily="34" charset="0"/>
              <a:ea typeface="맑은 고딕" panose="020B0503020000020004" pitchFamily="50" charset="-127"/>
            </a:endParaRPr>
          </a:p>
        </p:txBody>
      </p:sp>
      <p:sp>
        <p:nvSpPr>
          <p:cNvPr id="36" name="Text Box 15"/>
          <p:cNvSpPr txBox="1">
            <a:spLocks noChangeArrowheads="1"/>
          </p:cNvSpPr>
          <p:nvPr/>
        </p:nvSpPr>
        <p:spPr bwMode="auto">
          <a:xfrm>
            <a:off x="2884550" y="3414179"/>
            <a:ext cx="2084946" cy="330552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36580" tIns="36580" rIns="36580" bIns="36580">
            <a:spAutoFit/>
          </a:bodyPr>
          <a:lstStyle/>
          <a:p>
            <a:pPr marL="171450" indent="-171450">
              <a:buBlip>
                <a:blip r:embed="rId4"/>
              </a:buBlip>
            </a:pPr>
            <a:r>
              <a:rPr lang="ko-KR" altLang="en-US" sz="1000" dirty="0" smtClean="0">
                <a:solidFill>
                  <a:srgbClr val="3366CC"/>
                </a:solidFill>
                <a:latin typeface="+mn-ea"/>
                <a:ea typeface="+mn-ea"/>
              </a:rPr>
              <a:t>욕구는 </a:t>
            </a:r>
            <a:r>
              <a:rPr lang="ko-KR" altLang="en-US" sz="1000" dirty="0">
                <a:solidFill>
                  <a:srgbClr val="3366CC"/>
                </a:solidFill>
                <a:latin typeface="+mn-ea"/>
                <a:ea typeface="+mn-ea"/>
              </a:rPr>
              <a:t>충분히 있다고 </a:t>
            </a:r>
            <a:r>
              <a:rPr lang="ko-KR" altLang="en-US" sz="1000" dirty="0" smtClean="0">
                <a:solidFill>
                  <a:srgbClr val="3366CC"/>
                </a:solidFill>
                <a:latin typeface="+mn-ea"/>
                <a:ea typeface="+mn-ea"/>
              </a:rPr>
              <a:t>보는 거죠 </a:t>
            </a:r>
            <a:endParaRPr lang="en-US" altLang="ko-KR" sz="1000" dirty="0" smtClean="0">
              <a:solidFill>
                <a:srgbClr val="3366CC"/>
              </a:solidFill>
              <a:latin typeface="+mn-ea"/>
              <a:ea typeface="+mn-ea"/>
            </a:endParaRPr>
          </a:p>
          <a:p>
            <a:pPr marL="171450" indent="-171450">
              <a:buBlip>
                <a:blip r:embed="rId4"/>
              </a:buBlip>
            </a:pPr>
            <a:endParaRPr lang="en-US" altLang="ko-KR" sz="1000" dirty="0">
              <a:solidFill>
                <a:srgbClr val="3366CC"/>
              </a:solidFill>
              <a:latin typeface="+mn-ea"/>
              <a:ea typeface="+mn-ea"/>
            </a:endParaRPr>
          </a:p>
          <a:p>
            <a:pPr marL="171450" indent="-171450">
              <a:buBlip>
                <a:blip r:embed="rId4"/>
              </a:buBlip>
            </a:pPr>
            <a:r>
              <a:rPr lang="ko-KR" altLang="en-US" sz="1000" b="1" dirty="0" smtClean="0">
                <a:solidFill>
                  <a:srgbClr val="003366"/>
                </a:solidFill>
                <a:latin typeface="+mn-ea"/>
                <a:ea typeface="+mn-ea"/>
              </a:rPr>
              <a:t>꾸준하지 </a:t>
            </a:r>
            <a:r>
              <a:rPr lang="ko-KR" altLang="en-US" sz="1000" b="1" dirty="0">
                <a:solidFill>
                  <a:srgbClr val="003366"/>
                </a:solidFill>
                <a:latin typeface="+mn-ea"/>
                <a:ea typeface="+mn-ea"/>
              </a:rPr>
              <a:t>않는 거죠 </a:t>
            </a:r>
            <a:endParaRPr lang="en-US" altLang="ko-KR" sz="1000" b="1" dirty="0" smtClean="0">
              <a:solidFill>
                <a:srgbClr val="003366"/>
              </a:solidFill>
              <a:latin typeface="+mn-ea"/>
              <a:ea typeface="+mn-ea"/>
            </a:endParaRPr>
          </a:p>
          <a:p>
            <a:pPr marL="171450" indent="-171450">
              <a:buBlip>
                <a:blip r:embed="rId4"/>
              </a:buBlip>
            </a:pPr>
            <a:r>
              <a:rPr lang="ko-KR" altLang="en-US" sz="1000" dirty="0" smtClean="0">
                <a:solidFill>
                  <a:srgbClr val="003366"/>
                </a:solidFill>
                <a:latin typeface="+mn-ea"/>
                <a:ea typeface="+mn-ea"/>
              </a:rPr>
              <a:t>사업비가 </a:t>
            </a:r>
            <a:r>
              <a:rPr lang="ko-KR" altLang="en-US" sz="1000" dirty="0">
                <a:solidFill>
                  <a:srgbClr val="003366"/>
                </a:solidFill>
                <a:latin typeface="+mn-ea"/>
                <a:ea typeface="+mn-ea"/>
              </a:rPr>
              <a:t>떨어져서 그만뒀고</a:t>
            </a:r>
            <a:r>
              <a:rPr lang="en-US" altLang="ko-KR" sz="1000" dirty="0">
                <a:solidFill>
                  <a:srgbClr val="003366"/>
                </a:solidFill>
                <a:latin typeface="+mn-ea"/>
                <a:ea typeface="+mn-ea"/>
              </a:rPr>
              <a:t>, </a:t>
            </a:r>
            <a:endParaRPr lang="en-US" altLang="ko-KR" sz="1000" dirty="0" smtClean="0">
              <a:solidFill>
                <a:srgbClr val="003366"/>
              </a:solidFill>
              <a:latin typeface="+mn-ea"/>
              <a:ea typeface="+mn-ea"/>
            </a:endParaRPr>
          </a:p>
          <a:p>
            <a:pPr marL="171450" indent="-171450">
              <a:buBlip>
                <a:blip r:embed="rId4"/>
              </a:buBlip>
            </a:pPr>
            <a:r>
              <a:rPr lang="ko-KR" altLang="en-US" sz="1000" dirty="0" smtClean="0">
                <a:solidFill>
                  <a:srgbClr val="003366"/>
                </a:solidFill>
                <a:latin typeface="+mn-ea"/>
                <a:ea typeface="+mn-ea"/>
              </a:rPr>
              <a:t>아직은 </a:t>
            </a:r>
            <a:r>
              <a:rPr lang="ko-KR" altLang="en-US" sz="1000" dirty="0">
                <a:solidFill>
                  <a:srgbClr val="003366"/>
                </a:solidFill>
                <a:latin typeface="+mn-ea"/>
                <a:ea typeface="+mn-ea"/>
              </a:rPr>
              <a:t>미미하잖아요 </a:t>
            </a:r>
            <a:endParaRPr lang="en-US" altLang="ko-KR" sz="1000" dirty="0" smtClean="0">
              <a:solidFill>
                <a:srgbClr val="003366"/>
              </a:solidFill>
              <a:latin typeface="+mn-ea"/>
              <a:ea typeface="+mn-ea"/>
            </a:endParaRPr>
          </a:p>
          <a:p>
            <a:pPr marL="171450" indent="-171450">
              <a:buBlip>
                <a:blip r:embed="rId4"/>
              </a:buBlip>
            </a:pPr>
            <a:r>
              <a:rPr lang="ko-KR" altLang="en-US" sz="1000" b="1" dirty="0" smtClean="0">
                <a:solidFill>
                  <a:srgbClr val="003366"/>
                </a:solidFill>
                <a:latin typeface="+mn-ea"/>
                <a:ea typeface="+mn-ea"/>
              </a:rPr>
              <a:t>아직은 </a:t>
            </a:r>
            <a:r>
              <a:rPr lang="ko-KR" altLang="en-US" sz="1000" b="1" dirty="0">
                <a:solidFill>
                  <a:srgbClr val="003366"/>
                </a:solidFill>
                <a:latin typeface="+mn-ea"/>
                <a:ea typeface="+mn-ea"/>
              </a:rPr>
              <a:t>자생력을 갖고 굴러가기에는 조금은</a:t>
            </a:r>
            <a:r>
              <a:rPr lang="en-US" altLang="ko-KR" sz="1000" b="1" dirty="0">
                <a:solidFill>
                  <a:srgbClr val="003366"/>
                </a:solidFill>
                <a:latin typeface="+mn-ea"/>
                <a:ea typeface="+mn-ea"/>
              </a:rPr>
              <a:t>...</a:t>
            </a:r>
            <a:r>
              <a:rPr lang="ko-KR" altLang="en-US" sz="1000" dirty="0">
                <a:solidFill>
                  <a:srgbClr val="003366"/>
                </a:solidFill>
                <a:latin typeface="+mn-ea"/>
                <a:ea typeface="+mn-ea"/>
              </a:rPr>
              <a:t> </a:t>
            </a:r>
            <a:endParaRPr lang="en-US" altLang="ko-KR" sz="1000" dirty="0" smtClean="0">
              <a:solidFill>
                <a:srgbClr val="003366"/>
              </a:solidFill>
              <a:latin typeface="+mn-ea"/>
              <a:ea typeface="+mn-ea"/>
            </a:endParaRPr>
          </a:p>
          <a:p>
            <a:pPr marL="171450" indent="-171450">
              <a:buBlip>
                <a:blip r:embed="rId4"/>
              </a:buBlip>
            </a:pPr>
            <a:r>
              <a:rPr lang="ko-KR" altLang="en-US" sz="1000" dirty="0" smtClean="0">
                <a:solidFill>
                  <a:srgbClr val="003366"/>
                </a:solidFill>
                <a:latin typeface="+mn-ea"/>
                <a:ea typeface="+mn-ea"/>
              </a:rPr>
              <a:t>이게 </a:t>
            </a:r>
            <a:r>
              <a:rPr lang="ko-KR" altLang="en-US" sz="1000" dirty="0">
                <a:solidFill>
                  <a:srgbClr val="003366"/>
                </a:solidFill>
                <a:latin typeface="+mn-ea"/>
                <a:ea typeface="+mn-ea"/>
              </a:rPr>
              <a:t>어느 정도 시간이 지나고 활성화가 </a:t>
            </a:r>
            <a:r>
              <a:rPr lang="ko-KR" altLang="en-US" sz="1000" dirty="0" smtClean="0">
                <a:solidFill>
                  <a:srgbClr val="003366"/>
                </a:solidFill>
                <a:latin typeface="+mn-ea"/>
                <a:ea typeface="+mn-ea"/>
              </a:rPr>
              <a:t>돼서 </a:t>
            </a:r>
            <a:r>
              <a:rPr lang="ko-KR" altLang="en-US" sz="1000" dirty="0">
                <a:solidFill>
                  <a:srgbClr val="003366"/>
                </a:solidFill>
                <a:latin typeface="+mn-ea"/>
                <a:ea typeface="+mn-ea"/>
              </a:rPr>
              <a:t>몇 년이 더 걸리면 모르지만 사업비가 더 지원이 </a:t>
            </a:r>
            <a:r>
              <a:rPr lang="ko-KR" altLang="en-US" sz="1000" dirty="0" smtClean="0">
                <a:solidFill>
                  <a:srgbClr val="003366"/>
                </a:solidFill>
                <a:latin typeface="+mn-ea"/>
                <a:ea typeface="+mn-ea"/>
              </a:rPr>
              <a:t>돼서 </a:t>
            </a:r>
            <a:r>
              <a:rPr lang="ko-KR" altLang="en-US" sz="1000" dirty="0">
                <a:solidFill>
                  <a:srgbClr val="003366"/>
                </a:solidFill>
                <a:latin typeface="+mn-ea"/>
                <a:ea typeface="+mn-ea"/>
              </a:rPr>
              <a:t>유지가 되면 모르는데 되다가 흐지부지 되면 </a:t>
            </a:r>
            <a:r>
              <a:rPr lang="ko-KR" altLang="en-US" sz="1000" dirty="0" smtClean="0">
                <a:solidFill>
                  <a:srgbClr val="003366"/>
                </a:solidFill>
                <a:latin typeface="+mn-ea"/>
                <a:ea typeface="+mn-ea"/>
              </a:rPr>
              <a:t>안 하느니만 </a:t>
            </a:r>
            <a:r>
              <a:rPr lang="ko-KR" altLang="en-US" sz="1000" dirty="0">
                <a:solidFill>
                  <a:srgbClr val="003366"/>
                </a:solidFill>
                <a:latin typeface="+mn-ea"/>
                <a:ea typeface="+mn-ea"/>
              </a:rPr>
              <a:t>못하기 </a:t>
            </a:r>
            <a:r>
              <a:rPr lang="ko-KR" altLang="en-US" sz="1000" dirty="0" smtClean="0">
                <a:solidFill>
                  <a:srgbClr val="003366"/>
                </a:solidFill>
                <a:latin typeface="+mn-ea"/>
                <a:ea typeface="+mn-ea"/>
              </a:rPr>
              <a:t>때문에</a:t>
            </a:r>
            <a:r>
              <a:rPr lang="en-US" altLang="ko-KR" sz="1000" dirty="0" smtClean="0">
                <a:solidFill>
                  <a:srgbClr val="003366"/>
                </a:solidFill>
                <a:latin typeface="+mn-ea"/>
                <a:ea typeface="+mn-ea"/>
              </a:rPr>
              <a:t>…</a:t>
            </a:r>
            <a:r>
              <a:rPr lang="ko-KR" altLang="en-US" sz="1000" dirty="0" smtClean="0">
                <a:solidFill>
                  <a:srgbClr val="003366"/>
                </a:solidFill>
                <a:latin typeface="+mn-ea"/>
                <a:ea typeface="+mn-ea"/>
              </a:rPr>
              <a:t> </a:t>
            </a:r>
            <a:endParaRPr lang="en-US" altLang="ko-KR" sz="1000" dirty="0" smtClean="0">
              <a:solidFill>
                <a:srgbClr val="003366"/>
              </a:solidFill>
              <a:latin typeface="+mn-ea"/>
              <a:ea typeface="+mn-ea"/>
            </a:endParaRPr>
          </a:p>
          <a:p>
            <a:pPr marL="171450" indent="-171450">
              <a:buBlip>
                <a:blip r:embed="rId4"/>
              </a:buBlip>
            </a:pPr>
            <a:r>
              <a:rPr lang="ko-KR" altLang="en-US" sz="1000" dirty="0" smtClean="0">
                <a:solidFill>
                  <a:srgbClr val="003366"/>
                </a:solidFill>
                <a:latin typeface="+mn-ea"/>
                <a:ea typeface="+mn-ea"/>
              </a:rPr>
              <a:t>유지하기가 </a:t>
            </a:r>
            <a:r>
              <a:rPr lang="ko-KR" altLang="en-US" sz="1000" dirty="0">
                <a:solidFill>
                  <a:srgbClr val="003366"/>
                </a:solidFill>
                <a:latin typeface="+mn-ea"/>
                <a:ea typeface="+mn-ea"/>
              </a:rPr>
              <a:t>어려워요</a:t>
            </a:r>
            <a:r>
              <a:rPr lang="en-US" altLang="ko-KR" sz="1000" dirty="0">
                <a:solidFill>
                  <a:srgbClr val="003366"/>
                </a:solidFill>
                <a:latin typeface="+mn-ea"/>
                <a:ea typeface="+mn-ea"/>
              </a:rPr>
              <a:t>. </a:t>
            </a:r>
            <a:endParaRPr lang="en-US" altLang="ko-KR" sz="1000" dirty="0" smtClean="0">
              <a:solidFill>
                <a:srgbClr val="003366"/>
              </a:solidFill>
              <a:latin typeface="+mn-ea"/>
              <a:ea typeface="+mn-ea"/>
            </a:endParaRPr>
          </a:p>
          <a:p>
            <a:pPr marL="171450" indent="-171450">
              <a:buBlip>
                <a:blip r:embed="rId4"/>
              </a:buBlip>
            </a:pPr>
            <a:r>
              <a:rPr lang="ko-KR" altLang="en-US" sz="1000" dirty="0" smtClean="0">
                <a:solidFill>
                  <a:srgbClr val="003366"/>
                </a:solidFill>
                <a:latin typeface="+mn-ea"/>
                <a:ea typeface="+mn-ea"/>
              </a:rPr>
              <a:t>나이 </a:t>
            </a:r>
            <a:r>
              <a:rPr lang="ko-KR" altLang="en-US" sz="1000" dirty="0">
                <a:solidFill>
                  <a:srgbClr val="003366"/>
                </a:solidFill>
                <a:latin typeface="+mn-ea"/>
                <a:ea typeface="+mn-ea"/>
              </a:rPr>
              <a:t>드신 분들이 시간이 많아서 모여서 얘기하거나 하지 않으면 </a:t>
            </a:r>
            <a:r>
              <a:rPr lang="ko-KR" altLang="en-US" sz="1000" b="1" dirty="0">
                <a:solidFill>
                  <a:srgbClr val="003366"/>
                </a:solidFill>
                <a:latin typeface="+mn-ea"/>
                <a:ea typeface="+mn-ea"/>
              </a:rPr>
              <a:t>젊은 사람들은 다 직장 다니고 다들 맞벌이고 </a:t>
            </a:r>
            <a:r>
              <a:rPr lang="ko-KR" altLang="en-US" sz="1000" b="1" dirty="0" smtClean="0">
                <a:solidFill>
                  <a:srgbClr val="003366"/>
                </a:solidFill>
                <a:latin typeface="+mn-ea"/>
                <a:ea typeface="+mn-ea"/>
              </a:rPr>
              <a:t>그래서</a:t>
            </a:r>
            <a:r>
              <a:rPr lang="en-US" altLang="ko-KR" sz="1000" b="1" dirty="0" smtClean="0">
                <a:solidFill>
                  <a:srgbClr val="003366"/>
                </a:solidFill>
                <a:latin typeface="+mn-ea"/>
                <a:ea typeface="+mn-ea"/>
              </a:rPr>
              <a:t>…</a:t>
            </a:r>
            <a:endParaRPr lang="ko-KR" altLang="en-US" sz="1000" b="1" dirty="0">
              <a:solidFill>
                <a:srgbClr val="003366"/>
              </a:solidFill>
              <a:latin typeface="+mn-ea"/>
              <a:ea typeface="+mn-ea"/>
            </a:endParaRPr>
          </a:p>
          <a:p>
            <a:r>
              <a:rPr lang="ko-KR" altLang="en-US" sz="1000" dirty="0">
                <a:solidFill>
                  <a:srgbClr val="003366"/>
                </a:solidFill>
                <a:latin typeface="+mn-ea"/>
                <a:ea typeface="+mn-ea"/>
              </a:rPr>
              <a:t/>
            </a:r>
            <a:br>
              <a:rPr lang="ko-KR" altLang="en-US" sz="1000" dirty="0">
                <a:solidFill>
                  <a:srgbClr val="003366"/>
                </a:solidFill>
                <a:latin typeface="+mn-ea"/>
                <a:ea typeface="+mn-ea"/>
              </a:rPr>
            </a:br>
            <a:endParaRPr lang="ko-KR" altLang="en-US" sz="1000" dirty="0">
              <a:solidFill>
                <a:srgbClr val="003366"/>
              </a:solidFill>
              <a:latin typeface="+mn-ea"/>
              <a:ea typeface="+mn-ea"/>
            </a:endParaRPr>
          </a:p>
          <a:p>
            <a:pPr marL="171450" indent="-171450">
              <a:buBlip>
                <a:blip r:embed="rId4"/>
              </a:buBlip>
            </a:pPr>
            <a:endParaRPr lang="en-US" altLang="ko-KR" sz="1000" dirty="0" smtClean="0">
              <a:solidFill>
                <a:srgbClr val="3366CC"/>
              </a:solidFill>
              <a:latin typeface="+mn-ea"/>
              <a:ea typeface="+mn-ea"/>
            </a:endParaRPr>
          </a:p>
        </p:txBody>
      </p:sp>
      <p:sp>
        <p:nvSpPr>
          <p:cNvPr id="37" name="Text Box 15"/>
          <p:cNvSpPr txBox="1">
            <a:spLocks noChangeArrowheads="1"/>
          </p:cNvSpPr>
          <p:nvPr/>
        </p:nvSpPr>
        <p:spPr bwMode="auto">
          <a:xfrm>
            <a:off x="5099176" y="3436636"/>
            <a:ext cx="2084946" cy="84331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36580" tIns="36580" rIns="36580" bIns="36580">
            <a:spAutoFit/>
          </a:bodyPr>
          <a:lstStyle/>
          <a:p>
            <a:pPr marL="171450" indent="-171450">
              <a:buBlip>
                <a:blip r:embed="rId4"/>
              </a:buBlip>
            </a:pPr>
            <a:r>
              <a:rPr lang="ko-KR" altLang="en-US" sz="1000" dirty="0" smtClean="0">
                <a:solidFill>
                  <a:srgbClr val="3366CC"/>
                </a:solidFill>
                <a:latin typeface="+mn-ea"/>
                <a:ea typeface="+mn-ea"/>
              </a:rPr>
              <a:t>아이 </a:t>
            </a:r>
            <a:r>
              <a:rPr lang="ko-KR" altLang="en-US" sz="1000" dirty="0">
                <a:solidFill>
                  <a:srgbClr val="3366CC"/>
                </a:solidFill>
                <a:latin typeface="+mn-ea"/>
                <a:ea typeface="+mn-ea"/>
              </a:rPr>
              <a:t>때문에 점수 </a:t>
            </a:r>
            <a:r>
              <a:rPr lang="ko-KR" altLang="en-US" sz="1000" dirty="0" smtClean="0">
                <a:solidFill>
                  <a:srgbClr val="3366CC"/>
                </a:solidFill>
                <a:latin typeface="+mn-ea"/>
                <a:ea typeface="+mn-ea"/>
              </a:rPr>
              <a:t>따려고 참여하는 일</a:t>
            </a:r>
            <a:r>
              <a:rPr lang="en-US" altLang="ko-KR" sz="1000" dirty="0" smtClean="0">
                <a:solidFill>
                  <a:srgbClr val="3366CC"/>
                </a:solidFill>
                <a:latin typeface="+mn-ea"/>
                <a:ea typeface="+mn-ea"/>
              </a:rPr>
              <a:t>.</a:t>
            </a:r>
            <a:r>
              <a:rPr lang="ko-KR" altLang="en-US" sz="1000" dirty="0" smtClean="0">
                <a:solidFill>
                  <a:srgbClr val="3366CC"/>
                </a:solidFill>
                <a:latin typeface="+mn-ea"/>
                <a:ea typeface="+mn-ea"/>
              </a:rPr>
              <a:t> </a:t>
            </a:r>
            <a:endParaRPr lang="en-US" altLang="ko-KR" sz="1000" dirty="0" smtClean="0">
              <a:solidFill>
                <a:srgbClr val="3366CC"/>
              </a:solidFill>
              <a:latin typeface="+mn-ea"/>
              <a:ea typeface="+mn-ea"/>
            </a:endParaRPr>
          </a:p>
          <a:p>
            <a:pPr marL="171450" indent="-171450">
              <a:buBlip>
                <a:blip r:embed="rId4"/>
              </a:buBlip>
            </a:pPr>
            <a:r>
              <a:rPr lang="ko-KR" altLang="en-US" sz="1000" dirty="0" smtClean="0">
                <a:solidFill>
                  <a:srgbClr val="3366CC"/>
                </a:solidFill>
                <a:latin typeface="+mn-ea"/>
                <a:ea typeface="+mn-ea"/>
              </a:rPr>
              <a:t>어린이들의 </a:t>
            </a:r>
            <a:r>
              <a:rPr lang="ko-KR" altLang="en-US" sz="1000" dirty="0">
                <a:solidFill>
                  <a:srgbClr val="3366CC"/>
                </a:solidFill>
                <a:latin typeface="+mn-ea"/>
                <a:ea typeface="+mn-ea"/>
              </a:rPr>
              <a:t>입장에서 어린이 도서관은 없어요 </a:t>
            </a:r>
          </a:p>
          <a:p>
            <a:pPr marL="171450" indent="-171450">
              <a:buBlip>
                <a:blip r:embed="rId4"/>
              </a:buBlip>
            </a:pPr>
            <a:endParaRPr lang="en-US" altLang="ko-KR" sz="1000" dirty="0" smtClean="0">
              <a:solidFill>
                <a:srgbClr val="3366CC"/>
              </a:solidFill>
              <a:latin typeface="+mn-ea"/>
              <a:ea typeface="+mn-ea"/>
            </a:endParaRPr>
          </a:p>
        </p:txBody>
      </p:sp>
      <p:sp>
        <p:nvSpPr>
          <p:cNvPr id="38" name="Text Box 15"/>
          <p:cNvSpPr txBox="1">
            <a:spLocks noChangeArrowheads="1"/>
          </p:cNvSpPr>
          <p:nvPr/>
        </p:nvSpPr>
        <p:spPr bwMode="auto">
          <a:xfrm>
            <a:off x="7323192" y="3445259"/>
            <a:ext cx="2084946" cy="68942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36580" tIns="36580" rIns="36580" bIns="36580">
            <a:spAutoFit/>
          </a:bodyPr>
          <a:lstStyle/>
          <a:p>
            <a:pPr marL="171450" indent="-171450">
              <a:buBlip>
                <a:blip r:embed="rId4"/>
              </a:buBlip>
            </a:pPr>
            <a:r>
              <a:rPr lang="ko-KR" altLang="en-US" sz="1000" dirty="0" smtClean="0">
                <a:solidFill>
                  <a:srgbClr val="3366CC"/>
                </a:solidFill>
                <a:latin typeface="+mn-ea"/>
                <a:ea typeface="+mn-ea"/>
              </a:rPr>
              <a:t>원하는 </a:t>
            </a:r>
            <a:r>
              <a:rPr lang="ko-KR" altLang="en-US" sz="1000" dirty="0">
                <a:solidFill>
                  <a:srgbClr val="3366CC"/>
                </a:solidFill>
                <a:latin typeface="+mn-ea"/>
                <a:ea typeface="+mn-ea"/>
              </a:rPr>
              <a:t>건 많이 있죠</a:t>
            </a:r>
            <a:r>
              <a:rPr lang="en-US" altLang="ko-KR" sz="1000" dirty="0">
                <a:solidFill>
                  <a:srgbClr val="3366CC"/>
                </a:solidFill>
                <a:latin typeface="+mn-ea"/>
                <a:ea typeface="+mn-ea"/>
              </a:rPr>
              <a:t>. </a:t>
            </a:r>
            <a:r>
              <a:rPr lang="ko-KR" altLang="en-US" sz="1000" dirty="0">
                <a:solidFill>
                  <a:srgbClr val="3366CC"/>
                </a:solidFill>
                <a:latin typeface="+mn-ea"/>
                <a:ea typeface="+mn-ea"/>
              </a:rPr>
              <a:t>주도하거나 그런 건 아니지만</a:t>
            </a:r>
            <a:r>
              <a:rPr lang="en-US" altLang="ko-KR" sz="1000" dirty="0">
                <a:solidFill>
                  <a:srgbClr val="3366CC"/>
                </a:solidFill>
                <a:latin typeface="+mn-ea"/>
                <a:ea typeface="+mn-ea"/>
              </a:rPr>
              <a:t>... </a:t>
            </a:r>
          </a:p>
          <a:p>
            <a:pPr marL="171450" indent="-171450">
              <a:buBlip>
                <a:blip r:embed="rId4"/>
              </a:buBlip>
            </a:pPr>
            <a:endParaRPr lang="ko-KR" altLang="en-US" sz="1000" dirty="0">
              <a:latin typeface="+mn-ea"/>
              <a:ea typeface="+mn-ea"/>
            </a:endParaRPr>
          </a:p>
          <a:p>
            <a:pPr marL="171450" indent="-171450">
              <a:buBlip>
                <a:blip r:embed="rId4"/>
              </a:buBlip>
            </a:pPr>
            <a:endParaRPr lang="en-US" altLang="ko-KR" sz="1000" dirty="0" smtClean="0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05068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AutoShape 51" descr="그림3"/>
          <p:cNvSpPr>
            <a:spLocks noChangeArrowheads="1"/>
          </p:cNvSpPr>
          <p:nvPr/>
        </p:nvSpPr>
        <p:spPr bwMode="auto">
          <a:xfrm>
            <a:off x="1099578" y="2243118"/>
            <a:ext cx="1091439" cy="569089"/>
          </a:xfrm>
          <a:prstGeom prst="roundRect">
            <a:avLst>
              <a:gd name="adj" fmla="val 7847"/>
            </a:avLst>
          </a:prstGeom>
          <a:blipFill dpi="0" rotWithShape="1">
            <a:blip r:embed="rId3" cstate="print"/>
            <a:srcRect/>
            <a:stretch>
              <a:fillRect/>
            </a:stretch>
          </a:blipFill>
          <a:ln w="6350" algn="ctr">
            <a:solidFill>
              <a:srgbClr val="B2B2B2"/>
            </a:solidFill>
            <a:round/>
            <a:headEnd/>
            <a:tailEnd/>
          </a:ln>
        </p:spPr>
        <p:txBody>
          <a:bodyPr lIns="18290" tIns="46456" rIns="18290" bIns="46456" anchor="ctr"/>
          <a:lstStyle/>
          <a:p>
            <a:pPr algn="ctr" latinLnBrk="0">
              <a:lnSpc>
                <a:spcPct val="90000"/>
              </a:lnSpc>
              <a:defRPr/>
            </a:pPr>
            <a:r>
              <a:rPr lang="ko-KR" altLang="en-US" sz="1400" b="1" dirty="0" smtClean="0">
                <a:solidFill>
                  <a:srgbClr val="0070C0"/>
                </a:solidFill>
                <a:latin typeface="Calibri" pitchFamily="34" charset="0"/>
                <a:ea typeface="맑은 고딕" panose="020B0503020000020004" pitchFamily="50" charset="-127"/>
              </a:rPr>
              <a:t>강북</a:t>
            </a:r>
            <a:endParaRPr lang="en-US" altLang="ko-KR" sz="1400" b="1" dirty="0" smtClean="0">
              <a:solidFill>
                <a:srgbClr val="0070C0"/>
              </a:solidFill>
              <a:latin typeface="Calibri" pitchFamily="34" charset="0"/>
              <a:ea typeface="맑은 고딕" panose="020B0503020000020004" pitchFamily="50" charset="-127"/>
            </a:endParaRPr>
          </a:p>
          <a:p>
            <a:pPr algn="ctr" latinLnBrk="0">
              <a:lnSpc>
                <a:spcPct val="90000"/>
              </a:lnSpc>
              <a:defRPr/>
            </a:pPr>
            <a:r>
              <a:rPr lang="en-US" altLang="ko-KR" sz="1400" b="1" dirty="0" smtClean="0">
                <a:solidFill>
                  <a:srgbClr val="0070C0"/>
                </a:solidFill>
                <a:latin typeface="Calibri" pitchFamily="34" charset="0"/>
                <a:ea typeface="맑은 고딕" panose="020B0503020000020004" pitchFamily="50" charset="-127"/>
              </a:rPr>
              <a:t>30</a:t>
            </a:r>
            <a:r>
              <a:rPr lang="ko-KR" altLang="en-US" sz="1400" b="1" dirty="0" smtClean="0">
                <a:solidFill>
                  <a:srgbClr val="0070C0"/>
                </a:solidFill>
                <a:latin typeface="Calibri" pitchFamily="34" charset="0"/>
                <a:ea typeface="맑은 고딕" panose="020B0503020000020004" pitchFamily="50" charset="-127"/>
              </a:rPr>
              <a:t>대 여성</a:t>
            </a:r>
            <a:endParaRPr lang="ko-KR" altLang="en-US" sz="1400" b="1" dirty="0">
              <a:solidFill>
                <a:srgbClr val="0070C0"/>
              </a:solidFill>
              <a:latin typeface="Calibri" pitchFamily="34" charset="0"/>
              <a:ea typeface="맑은 고딕" panose="020B0503020000020004" pitchFamily="50" charset="-127"/>
            </a:endParaRPr>
          </a:p>
        </p:txBody>
      </p:sp>
      <p:sp>
        <p:nvSpPr>
          <p:cNvPr id="175" name="AutoShape 51" descr="그림3"/>
          <p:cNvSpPr>
            <a:spLocks noChangeArrowheads="1"/>
          </p:cNvSpPr>
          <p:nvPr/>
        </p:nvSpPr>
        <p:spPr bwMode="auto">
          <a:xfrm>
            <a:off x="5595930" y="2243120"/>
            <a:ext cx="1091439" cy="569089"/>
          </a:xfrm>
          <a:prstGeom prst="roundRect">
            <a:avLst>
              <a:gd name="adj" fmla="val 7847"/>
            </a:avLst>
          </a:prstGeom>
          <a:blipFill dpi="0" rotWithShape="1">
            <a:blip r:embed="rId3" cstate="print"/>
            <a:srcRect/>
            <a:stretch>
              <a:fillRect/>
            </a:stretch>
          </a:blipFill>
          <a:ln w="6350" algn="ctr">
            <a:solidFill>
              <a:srgbClr val="B2B2B2"/>
            </a:solidFill>
            <a:round/>
            <a:headEnd/>
            <a:tailEnd/>
          </a:ln>
        </p:spPr>
        <p:txBody>
          <a:bodyPr lIns="18290" tIns="46456" rIns="18290" bIns="46456" anchor="ctr"/>
          <a:lstStyle/>
          <a:p>
            <a:pPr lvl="0" algn="ctr" latinLnBrk="0">
              <a:lnSpc>
                <a:spcPct val="90000"/>
              </a:lnSpc>
              <a:defRPr/>
            </a:pPr>
            <a:r>
              <a:rPr lang="ko-KR" altLang="en-US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ea typeface="맑은 고딕" panose="020B0503020000020004" pitchFamily="50" charset="-127"/>
              </a:rPr>
              <a:t>강남</a:t>
            </a:r>
            <a:endParaRPr lang="en-US" altLang="ko-KR" sz="1400" b="1" dirty="0" smtClean="0">
              <a:solidFill>
                <a:schemeClr val="tx1">
                  <a:lumMod val="85000"/>
                  <a:lumOff val="15000"/>
                </a:schemeClr>
              </a:solidFill>
              <a:latin typeface="Calibri" pitchFamily="34" charset="0"/>
              <a:ea typeface="맑은 고딕" panose="020B0503020000020004" pitchFamily="50" charset="-127"/>
            </a:endParaRPr>
          </a:p>
          <a:p>
            <a:pPr lvl="0" algn="ctr" latinLnBrk="0">
              <a:lnSpc>
                <a:spcPct val="90000"/>
              </a:lnSpc>
              <a:defRPr/>
            </a:pPr>
            <a:r>
              <a:rPr lang="en-US" altLang="ko-KR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ea typeface="맑은 고딕" panose="020B0503020000020004" pitchFamily="50" charset="-127"/>
              </a:rPr>
              <a:t>30-40</a:t>
            </a:r>
            <a:r>
              <a:rPr lang="ko-KR" altLang="en-US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ea typeface="맑은 고딕" panose="020B0503020000020004" pitchFamily="50" charset="-127"/>
              </a:rPr>
              <a:t>대 여성</a:t>
            </a:r>
            <a:endParaRPr lang="en-US" altLang="ko-KR" sz="1400" b="1" dirty="0" smtClean="0">
              <a:solidFill>
                <a:schemeClr val="tx1">
                  <a:lumMod val="85000"/>
                  <a:lumOff val="15000"/>
                </a:schemeClr>
              </a:solidFill>
              <a:latin typeface="Calibri" pitchFamily="34" charset="0"/>
              <a:ea typeface="맑은 고딕" panose="020B0503020000020004" pitchFamily="50" charset="-127"/>
            </a:endParaRPr>
          </a:p>
        </p:txBody>
      </p:sp>
      <p:sp>
        <p:nvSpPr>
          <p:cNvPr id="191" name="Text Box 15"/>
          <p:cNvSpPr txBox="1">
            <a:spLocks noChangeArrowheads="1"/>
          </p:cNvSpPr>
          <p:nvPr/>
        </p:nvSpPr>
        <p:spPr bwMode="auto">
          <a:xfrm>
            <a:off x="718639" y="2916743"/>
            <a:ext cx="2084946" cy="68942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36580" tIns="36580" rIns="36580" bIns="36580">
            <a:spAutoFit/>
          </a:bodyPr>
          <a:lstStyle/>
          <a:p>
            <a:pPr marL="171450" indent="-171450">
              <a:buBlip>
                <a:blip r:embed="rId4"/>
              </a:buBlip>
            </a:pPr>
            <a:r>
              <a:rPr lang="ko-KR" altLang="en-US" sz="1000" dirty="0" smtClean="0">
                <a:latin typeface="+mn-ea"/>
                <a:ea typeface="+mn-ea"/>
              </a:rPr>
              <a:t>우선순위를 </a:t>
            </a:r>
            <a:r>
              <a:rPr lang="ko-KR" altLang="en-US" sz="1000" dirty="0" err="1">
                <a:latin typeface="+mn-ea"/>
                <a:ea typeface="+mn-ea"/>
              </a:rPr>
              <a:t>뭘로</a:t>
            </a:r>
            <a:r>
              <a:rPr lang="ko-KR" altLang="en-US" sz="1000" dirty="0">
                <a:latin typeface="+mn-ea"/>
                <a:ea typeface="+mn-ea"/>
              </a:rPr>
              <a:t> 두느냐의 문제인데 잘 굴러가면 되는 거지만 우선순위에서 밀리는</a:t>
            </a:r>
            <a:r>
              <a:rPr lang="en-US" altLang="ko-KR" sz="1000" dirty="0">
                <a:latin typeface="+mn-ea"/>
                <a:ea typeface="+mn-ea"/>
              </a:rPr>
              <a:t>...</a:t>
            </a:r>
            <a:r>
              <a:rPr lang="ko-KR" altLang="en-US" sz="1000" dirty="0">
                <a:latin typeface="+mn-ea"/>
                <a:ea typeface="+mn-ea"/>
              </a:rPr>
              <a:t> </a:t>
            </a:r>
          </a:p>
          <a:p>
            <a:endParaRPr lang="ko-KR" altLang="en-US" sz="1000" dirty="0">
              <a:latin typeface="+mn-ea"/>
              <a:ea typeface="+mn-ea"/>
            </a:endParaRPr>
          </a:p>
        </p:txBody>
      </p:sp>
      <p:sp>
        <p:nvSpPr>
          <p:cNvPr id="30" name="TextBox 29"/>
          <p:cNvSpPr txBox="1">
            <a:spLocks noChangeArrowheads="1"/>
          </p:cNvSpPr>
          <p:nvPr/>
        </p:nvSpPr>
        <p:spPr bwMode="auto">
          <a:xfrm>
            <a:off x="588805" y="883214"/>
            <a:ext cx="1157368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kumimoji="1" lang="en-US" altLang="ko-KR" sz="1600" b="1" dirty="0" smtClean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5)</a:t>
            </a:r>
            <a:r>
              <a:rPr kumimoji="1" lang="ko-KR" altLang="en-US" sz="1600" b="1" dirty="0" smtClean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 장애 요인</a:t>
            </a:r>
          </a:p>
        </p:txBody>
      </p:sp>
      <p:sp>
        <p:nvSpPr>
          <p:cNvPr id="21" name="직사각형 17"/>
          <p:cNvSpPr txBox="1">
            <a:spLocks noChangeArrowheads="1"/>
          </p:cNvSpPr>
          <p:nvPr/>
        </p:nvSpPr>
        <p:spPr bwMode="auto">
          <a:xfrm>
            <a:off x="464343" y="234631"/>
            <a:ext cx="4491040" cy="4541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69" tIns="41985" rIns="83969" bIns="41985">
            <a:spAutoFit/>
          </a:bodyPr>
          <a:lstStyle>
            <a:lvl1pPr algn="ctr" rtl="0" fontAlgn="base" latinLnBrk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4572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9144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13716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18288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algn="l"/>
            <a:r>
              <a:rPr kumimoji="0" lang="en-US" altLang="ko-KR" sz="2400" b="1" dirty="0" smtClean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3. </a:t>
            </a:r>
            <a:r>
              <a:rPr kumimoji="0" lang="ko-KR" altLang="en-US" sz="2400" b="1" dirty="0" smtClean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마을의 삶</a:t>
            </a:r>
            <a:r>
              <a:rPr kumimoji="0" lang="en-US" altLang="ko-KR" sz="2400" b="1" dirty="0" smtClean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kumimoji="0" lang="ko-KR" altLang="en-US" sz="2400" b="1" dirty="0" smtClean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생활</a:t>
            </a:r>
            <a:r>
              <a:rPr kumimoji="0" lang="en-US" altLang="ko-KR" sz="2400" b="1" dirty="0" smtClean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kumimoji="0" lang="ko-KR" altLang="en-US" sz="2400" b="1" dirty="0" smtClean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활동</a:t>
            </a:r>
            <a:endParaRPr kumimoji="0" lang="ko-KR" altLang="en-US" sz="2400" b="1" dirty="0">
              <a:solidFill>
                <a:srgbClr val="0070C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3" name="텍스트 개체 틀 2"/>
          <p:cNvSpPr txBox="1">
            <a:spLocks/>
          </p:cNvSpPr>
          <p:nvPr/>
        </p:nvSpPr>
        <p:spPr>
          <a:xfrm>
            <a:off x="676384" y="1204616"/>
            <a:ext cx="8691454" cy="1038252"/>
          </a:xfrm>
          <a:prstGeom prst="rect">
            <a:avLst/>
          </a:prstGeom>
        </p:spPr>
        <p:txBody>
          <a:bodyPr/>
          <a:lstStyle/>
          <a:p>
            <a:pPr marL="180975" marR="0" lvl="0" indent="-180975" algn="l" defTabSz="914400" rtl="0" eaLnBrk="1" fontAlgn="auto" latinLnBrk="0" hangingPunct="1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bg1">
                  <a:lumMod val="65000"/>
                </a:schemeClr>
              </a:buClr>
              <a:buSzTx/>
              <a:buFont typeface="Wingdings" pitchFamily="2" charset="2"/>
              <a:buChar char="l"/>
              <a:tabLst/>
              <a:defRPr/>
            </a:pPr>
            <a:r>
              <a:rPr kumimoji="0" lang="ko-KR" altLang="en-US" sz="1300" dirty="0" smtClean="0">
                <a:latin typeface="Trebuchet MS" pitchFamily="34" charset="0"/>
                <a:ea typeface="맑은 고딕" pitchFamily="50" charset="-127"/>
              </a:rPr>
              <a:t>가장 큰 장애요인은 누가 주도하느냐</a:t>
            </a:r>
            <a:r>
              <a:rPr kumimoji="0" lang="en-US" altLang="ko-KR" sz="1300" dirty="0" smtClean="0">
                <a:latin typeface="Trebuchet MS" pitchFamily="34" charset="0"/>
                <a:ea typeface="맑은 고딕" pitchFamily="50" charset="-127"/>
              </a:rPr>
              <a:t>, </a:t>
            </a:r>
            <a:r>
              <a:rPr kumimoji="0" lang="ko-KR" altLang="en-US" sz="1300" dirty="0" smtClean="0">
                <a:latin typeface="Trebuchet MS" pitchFamily="34" charset="0"/>
                <a:ea typeface="맑은 고딕" pitchFamily="50" charset="-127"/>
              </a:rPr>
              <a:t>즉 리더의 부재 혹은 취약성이며</a:t>
            </a:r>
            <a:r>
              <a:rPr kumimoji="0" lang="en-US" altLang="ko-KR" sz="1300" dirty="0" smtClean="0">
                <a:latin typeface="Trebuchet MS" pitchFamily="34" charset="0"/>
                <a:ea typeface="맑은 고딕" pitchFamily="50" charset="-127"/>
              </a:rPr>
              <a:t>, </a:t>
            </a:r>
            <a:r>
              <a:rPr kumimoji="0" lang="ko-KR" altLang="en-US" sz="1300" dirty="0" smtClean="0">
                <a:latin typeface="Trebuchet MS" pitchFamily="34" charset="0"/>
                <a:ea typeface="맑은 고딕" pitchFamily="50" charset="-127"/>
              </a:rPr>
              <a:t>지원의 부족은 부차적인 것으로 보임</a:t>
            </a:r>
            <a:r>
              <a:rPr kumimoji="0" lang="en-US" altLang="ko-KR" sz="1300" dirty="0" smtClean="0">
                <a:latin typeface="Trebuchet MS" pitchFamily="34" charset="0"/>
                <a:ea typeface="맑은 고딕" pitchFamily="50" charset="-127"/>
              </a:rPr>
              <a:t>.</a:t>
            </a:r>
          </a:p>
          <a:p>
            <a:pPr marL="180975" marR="0" lvl="0" indent="-180975" algn="l" defTabSz="914400" rtl="0" eaLnBrk="1" fontAlgn="auto" latinLnBrk="0" hangingPunct="1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bg1">
                  <a:lumMod val="65000"/>
                </a:schemeClr>
              </a:buClr>
              <a:buSzTx/>
              <a:buFont typeface="Wingdings" pitchFamily="2" charset="2"/>
              <a:buChar char="l"/>
              <a:tabLst/>
              <a:defRPr/>
            </a:pPr>
            <a:r>
              <a:rPr kumimoji="0" lang="ko-KR" altLang="en-US" sz="1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rebuchet MS" pitchFamily="34" charset="0"/>
                <a:ea typeface="맑은 고딕" pitchFamily="50" charset="-127"/>
                <a:cs typeface="+mn-cs"/>
              </a:rPr>
              <a:t>지원사업과 관련한 장애에 대해서는 사업지원 절차와 성과보고 등에 대한 부담감을 드러냈으며</a:t>
            </a:r>
            <a:r>
              <a:rPr kumimoji="0" lang="en-US" altLang="ko-KR" sz="1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rebuchet MS" pitchFamily="34" charset="0"/>
                <a:ea typeface="맑은 고딕" pitchFamily="50" charset="-127"/>
                <a:cs typeface="+mn-cs"/>
              </a:rPr>
              <a:t>, </a:t>
            </a:r>
            <a:r>
              <a:rPr kumimoji="0" lang="ko-KR" altLang="en-US" sz="1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rebuchet MS" pitchFamily="34" charset="0"/>
                <a:ea typeface="맑은 고딕" pitchFamily="50" charset="-127"/>
                <a:cs typeface="+mn-cs"/>
              </a:rPr>
              <a:t>지원에 의존하지 않고 자발적으로 출발한 사업의 경우 공간 등 비용과 관련된 이해당사자들의 마찰이 마을 활동의 주된 장애요인인 것으로 나타나고 있음</a:t>
            </a:r>
            <a:r>
              <a:rPr kumimoji="0" lang="en-US" altLang="ko-KR" sz="1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rebuchet MS" pitchFamily="34" charset="0"/>
                <a:ea typeface="맑은 고딕" pitchFamily="50" charset="-127"/>
                <a:cs typeface="+mn-cs"/>
              </a:rPr>
              <a:t>.</a:t>
            </a:r>
          </a:p>
        </p:txBody>
      </p:sp>
      <p:sp>
        <p:nvSpPr>
          <p:cNvPr id="24" name="AutoShape 51" descr="그림3"/>
          <p:cNvSpPr>
            <a:spLocks noChangeArrowheads="1"/>
          </p:cNvSpPr>
          <p:nvPr/>
        </p:nvSpPr>
        <p:spPr bwMode="auto">
          <a:xfrm>
            <a:off x="3381308" y="2243121"/>
            <a:ext cx="1091439" cy="569089"/>
          </a:xfrm>
          <a:prstGeom prst="roundRect">
            <a:avLst>
              <a:gd name="adj" fmla="val 7847"/>
            </a:avLst>
          </a:prstGeom>
          <a:blipFill dpi="0" rotWithShape="1">
            <a:blip r:embed="rId3" cstate="print"/>
            <a:srcRect/>
            <a:stretch>
              <a:fillRect/>
            </a:stretch>
          </a:blipFill>
          <a:ln w="6350" algn="ctr">
            <a:solidFill>
              <a:srgbClr val="B2B2B2"/>
            </a:solidFill>
            <a:round/>
            <a:headEnd/>
            <a:tailEnd/>
          </a:ln>
        </p:spPr>
        <p:txBody>
          <a:bodyPr lIns="18290" tIns="46456" rIns="18290" bIns="46456" anchor="ctr"/>
          <a:lstStyle/>
          <a:p>
            <a:pPr algn="ctr" latinLnBrk="0">
              <a:lnSpc>
                <a:spcPct val="90000"/>
              </a:lnSpc>
              <a:defRPr/>
            </a:pPr>
            <a:r>
              <a:rPr lang="ko-KR" altLang="en-US" sz="1400" b="1" dirty="0" smtClean="0">
                <a:solidFill>
                  <a:srgbClr val="0070C0"/>
                </a:solidFill>
                <a:latin typeface="Calibri" pitchFamily="34" charset="0"/>
                <a:ea typeface="맑은 고딕" panose="020B0503020000020004" pitchFamily="50" charset="-127"/>
              </a:rPr>
              <a:t>강북</a:t>
            </a:r>
            <a:endParaRPr lang="en-US" altLang="ko-KR" sz="1400" b="1" dirty="0" smtClean="0">
              <a:solidFill>
                <a:srgbClr val="0070C0"/>
              </a:solidFill>
              <a:latin typeface="Calibri" pitchFamily="34" charset="0"/>
              <a:ea typeface="맑은 고딕" panose="020B0503020000020004" pitchFamily="50" charset="-127"/>
            </a:endParaRPr>
          </a:p>
          <a:p>
            <a:pPr algn="ctr" latinLnBrk="0">
              <a:lnSpc>
                <a:spcPct val="90000"/>
              </a:lnSpc>
              <a:defRPr/>
            </a:pPr>
            <a:r>
              <a:rPr lang="en-US" altLang="ko-KR" sz="1400" b="1" dirty="0" smtClean="0">
                <a:solidFill>
                  <a:srgbClr val="0070C0"/>
                </a:solidFill>
                <a:latin typeface="Calibri" pitchFamily="34" charset="0"/>
                <a:ea typeface="맑은 고딕" panose="020B0503020000020004" pitchFamily="50" charset="-127"/>
              </a:rPr>
              <a:t>40</a:t>
            </a:r>
            <a:r>
              <a:rPr lang="ko-KR" altLang="en-US" sz="1400" b="1" dirty="0" smtClean="0">
                <a:solidFill>
                  <a:srgbClr val="0070C0"/>
                </a:solidFill>
                <a:latin typeface="Calibri" pitchFamily="34" charset="0"/>
                <a:ea typeface="맑은 고딕" panose="020B0503020000020004" pitchFamily="50" charset="-127"/>
              </a:rPr>
              <a:t>대 여성</a:t>
            </a:r>
            <a:endParaRPr lang="ko-KR" altLang="en-US" sz="1400" b="1" dirty="0">
              <a:solidFill>
                <a:srgbClr val="0070C0"/>
              </a:solidFill>
              <a:latin typeface="Calibri" pitchFamily="34" charset="0"/>
              <a:ea typeface="맑은 고딕" panose="020B0503020000020004" pitchFamily="50" charset="-127"/>
            </a:endParaRPr>
          </a:p>
        </p:txBody>
      </p:sp>
      <p:sp>
        <p:nvSpPr>
          <p:cNvPr id="31" name="AutoShape 51" descr="그림3"/>
          <p:cNvSpPr>
            <a:spLocks noChangeArrowheads="1"/>
          </p:cNvSpPr>
          <p:nvPr/>
        </p:nvSpPr>
        <p:spPr bwMode="auto">
          <a:xfrm>
            <a:off x="7733217" y="2243119"/>
            <a:ext cx="1091439" cy="569089"/>
          </a:xfrm>
          <a:prstGeom prst="roundRect">
            <a:avLst>
              <a:gd name="adj" fmla="val 7847"/>
            </a:avLst>
          </a:prstGeom>
          <a:blipFill dpi="0" rotWithShape="1">
            <a:blip r:embed="rId3" cstate="print"/>
            <a:srcRect/>
            <a:stretch>
              <a:fillRect/>
            </a:stretch>
          </a:blipFill>
          <a:ln w="6350" algn="ctr">
            <a:solidFill>
              <a:srgbClr val="B2B2B2"/>
            </a:solidFill>
            <a:round/>
            <a:headEnd/>
            <a:tailEnd/>
          </a:ln>
        </p:spPr>
        <p:txBody>
          <a:bodyPr lIns="18290" tIns="46456" rIns="18290" bIns="46456" anchor="ctr"/>
          <a:lstStyle/>
          <a:p>
            <a:pPr lvl="0" algn="ctr" latinLnBrk="0">
              <a:lnSpc>
                <a:spcPct val="90000"/>
              </a:lnSpc>
              <a:defRPr/>
            </a:pPr>
            <a:r>
              <a:rPr lang="ko-KR" altLang="en-US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ea typeface="맑은 고딕" panose="020B0503020000020004" pitchFamily="50" charset="-127"/>
              </a:rPr>
              <a:t>강북</a:t>
            </a:r>
            <a:endParaRPr lang="en-US" altLang="ko-KR" sz="1400" b="1" dirty="0" smtClean="0">
              <a:solidFill>
                <a:schemeClr val="tx1">
                  <a:lumMod val="85000"/>
                  <a:lumOff val="15000"/>
                </a:schemeClr>
              </a:solidFill>
              <a:latin typeface="Calibri" pitchFamily="34" charset="0"/>
              <a:ea typeface="맑은 고딕" panose="020B0503020000020004" pitchFamily="50" charset="-127"/>
            </a:endParaRPr>
          </a:p>
          <a:p>
            <a:pPr lvl="0" algn="ctr" latinLnBrk="0">
              <a:lnSpc>
                <a:spcPct val="90000"/>
              </a:lnSpc>
              <a:defRPr/>
            </a:pPr>
            <a:r>
              <a:rPr lang="en-US" altLang="ko-KR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ea typeface="맑은 고딕" panose="020B0503020000020004" pitchFamily="50" charset="-127"/>
              </a:rPr>
              <a:t>40</a:t>
            </a:r>
            <a:r>
              <a:rPr lang="ko-KR" altLang="en-US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ea typeface="맑은 고딕" panose="020B0503020000020004" pitchFamily="50" charset="-127"/>
              </a:rPr>
              <a:t>대 남성</a:t>
            </a:r>
            <a:endParaRPr lang="en-US" altLang="ko-KR" sz="1400" b="1" dirty="0" smtClean="0">
              <a:solidFill>
                <a:schemeClr val="tx1">
                  <a:lumMod val="85000"/>
                  <a:lumOff val="15000"/>
                </a:schemeClr>
              </a:solidFill>
              <a:latin typeface="Calibri" pitchFamily="34" charset="0"/>
              <a:ea typeface="맑은 고딕" panose="020B0503020000020004" pitchFamily="50" charset="-127"/>
            </a:endParaRPr>
          </a:p>
        </p:txBody>
      </p:sp>
      <p:sp>
        <p:nvSpPr>
          <p:cNvPr id="36" name="Text Box 15"/>
          <p:cNvSpPr txBox="1">
            <a:spLocks noChangeArrowheads="1"/>
          </p:cNvSpPr>
          <p:nvPr/>
        </p:nvSpPr>
        <p:spPr bwMode="auto">
          <a:xfrm>
            <a:off x="2884550" y="2922497"/>
            <a:ext cx="2084946" cy="330552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36580" tIns="36580" rIns="36580" bIns="36580">
            <a:spAutoFit/>
          </a:bodyPr>
          <a:lstStyle/>
          <a:p>
            <a:pPr marL="171450" indent="-171450">
              <a:buBlip>
                <a:blip r:embed="rId4"/>
              </a:buBlip>
            </a:pPr>
            <a:r>
              <a:rPr lang="ko-KR" altLang="en-US" sz="1000" dirty="0" smtClean="0">
                <a:latin typeface="+mn-ea"/>
                <a:ea typeface="+mn-ea"/>
              </a:rPr>
              <a:t>공무원 </a:t>
            </a:r>
            <a:r>
              <a:rPr lang="ko-KR" altLang="en-US" sz="1000" dirty="0">
                <a:latin typeface="+mn-ea"/>
                <a:ea typeface="+mn-ea"/>
              </a:rPr>
              <a:t>중에 그런 </a:t>
            </a:r>
            <a:r>
              <a:rPr lang="ko-KR" altLang="en-US" sz="1000" dirty="0" smtClean="0">
                <a:latin typeface="+mn-ea"/>
                <a:ea typeface="+mn-ea"/>
              </a:rPr>
              <a:t>거</a:t>
            </a:r>
            <a:r>
              <a:rPr lang="en-US" altLang="ko-KR" sz="1000" dirty="0" smtClean="0">
                <a:latin typeface="+mn-ea"/>
                <a:ea typeface="+mn-ea"/>
              </a:rPr>
              <a:t>(</a:t>
            </a:r>
            <a:r>
              <a:rPr lang="ko-KR" altLang="en-US" sz="1000" dirty="0" smtClean="0">
                <a:latin typeface="+mn-ea"/>
                <a:ea typeface="+mn-ea"/>
              </a:rPr>
              <a:t>지원의 효율성</a:t>
            </a:r>
            <a:r>
              <a:rPr lang="en-US" altLang="ko-KR" sz="1000" dirty="0" smtClean="0">
                <a:latin typeface="+mn-ea"/>
                <a:ea typeface="+mn-ea"/>
              </a:rPr>
              <a:t>)</a:t>
            </a:r>
            <a:r>
              <a:rPr lang="ko-KR" altLang="en-US" sz="1000" dirty="0" smtClean="0">
                <a:latin typeface="+mn-ea"/>
                <a:ea typeface="+mn-ea"/>
              </a:rPr>
              <a:t> </a:t>
            </a:r>
            <a:r>
              <a:rPr lang="ko-KR" altLang="en-US" sz="1000" b="1" dirty="0">
                <a:latin typeface="+mn-ea"/>
                <a:ea typeface="+mn-ea"/>
              </a:rPr>
              <a:t>신경 </a:t>
            </a:r>
            <a:r>
              <a:rPr lang="ko-KR" altLang="en-US" sz="1000" b="1" dirty="0" err="1">
                <a:latin typeface="+mn-ea"/>
                <a:ea typeface="+mn-ea"/>
              </a:rPr>
              <a:t>안쓰고</a:t>
            </a:r>
            <a:r>
              <a:rPr lang="ko-KR" altLang="en-US" sz="1000" b="1" dirty="0">
                <a:latin typeface="+mn-ea"/>
                <a:ea typeface="+mn-ea"/>
              </a:rPr>
              <a:t> 위에서 하라는 대로 하는 사람들이 </a:t>
            </a:r>
            <a:r>
              <a:rPr lang="ko-KR" altLang="en-US" sz="1000" dirty="0">
                <a:latin typeface="+mn-ea"/>
                <a:ea typeface="+mn-ea"/>
              </a:rPr>
              <a:t>있잖아요</a:t>
            </a:r>
            <a:r>
              <a:rPr lang="en-US" altLang="ko-KR" sz="1000" dirty="0">
                <a:latin typeface="+mn-ea"/>
                <a:ea typeface="+mn-ea"/>
              </a:rPr>
              <a:t>, </a:t>
            </a:r>
            <a:r>
              <a:rPr lang="ko-KR" altLang="en-US" sz="1000" dirty="0">
                <a:latin typeface="+mn-ea"/>
                <a:ea typeface="+mn-ea"/>
              </a:rPr>
              <a:t>담당자 재량에 따라 달라지는 것 같아요</a:t>
            </a:r>
            <a:r>
              <a:rPr lang="en-US" altLang="ko-KR" sz="1000" dirty="0">
                <a:latin typeface="+mn-ea"/>
                <a:ea typeface="+mn-ea"/>
              </a:rPr>
              <a:t>. </a:t>
            </a:r>
            <a:endParaRPr lang="en-US" altLang="ko-KR" sz="1000" dirty="0" smtClean="0">
              <a:latin typeface="+mn-ea"/>
              <a:ea typeface="+mn-ea"/>
            </a:endParaRPr>
          </a:p>
          <a:p>
            <a:pPr marL="171450" indent="-171450">
              <a:buBlip>
                <a:blip r:embed="rId4"/>
              </a:buBlip>
            </a:pPr>
            <a:r>
              <a:rPr lang="en-US" altLang="ko-KR" sz="1000" dirty="0" smtClean="0">
                <a:latin typeface="+mn-ea"/>
                <a:ea typeface="+mn-ea"/>
              </a:rPr>
              <a:t>(</a:t>
            </a:r>
            <a:r>
              <a:rPr lang="ko-KR" altLang="en-US" sz="1000" dirty="0" smtClean="0">
                <a:latin typeface="+mn-ea"/>
                <a:ea typeface="+mn-ea"/>
              </a:rPr>
              <a:t>지원</a:t>
            </a:r>
            <a:r>
              <a:rPr lang="en-US" altLang="ko-KR" sz="1000" dirty="0" smtClean="0">
                <a:latin typeface="+mn-ea"/>
                <a:ea typeface="+mn-ea"/>
              </a:rPr>
              <a:t>)</a:t>
            </a:r>
            <a:r>
              <a:rPr lang="ko-KR" altLang="en-US" sz="1000" dirty="0" smtClean="0">
                <a:latin typeface="+mn-ea"/>
                <a:ea typeface="+mn-ea"/>
              </a:rPr>
              <a:t>그 </a:t>
            </a:r>
            <a:r>
              <a:rPr lang="ko-KR" altLang="en-US" sz="1000" dirty="0">
                <a:latin typeface="+mn-ea"/>
                <a:ea typeface="+mn-ea"/>
              </a:rPr>
              <a:t>이후에 추가되는 부분은 활동을 하는 사람들이 일부 같이 부담을 해야 그 활동이 유지가 될 것 같고요</a:t>
            </a:r>
            <a:r>
              <a:rPr lang="en-US" altLang="ko-KR" sz="1000" dirty="0">
                <a:latin typeface="+mn-ea"/>
                <a:ea typeface="+mn-ea"/>
              </a:rPr>
              <a:t>, </a:t>
            </a:r>
            <a:r>
              <a:rPr lang="ko-KR" altLang="en-US" sz="1000" dirty="0">
                <a:latin typeface="+mn-ea"/>
                <a:ea typeface="+mn-ea"/>
              </a:rPr>
              <a:t>그렇지 않고 계속 예산만 받아서 지원한다면 안될 것 같아요</a:t>
            </a:r>
            <a:r>
              <a:rPr lang="en-US" altLang="ko-KR" sz="1000" dirty="0">
                <a:latin typeface="+mn-ea"/>
                <a:ea typeface="+mn-ea"/>
              </a:rPr>
              <a:t>. </a:t>
            </a:r>
            <a:endParaRPr lang="en-US" altLang="ko-KR" sz="1000" dirty="0" smtClean="0">
              <a:latin typeface="+mn-ea"/>
              <a:ea typeface="+mn-ea"/>
            </a:endParaRPr>
          </a:p>
          <a:p>
            <a:pPr marL="171450" indent="-171450">
              <a:buBlip>
                <a:blip r:embed="rId4"/>
              </a:buBlip>
            </a:pPr>
            <a:r>
              <a:rPr lang="ko-KR" altLang="en-US" sz="1000" dirty="0" smtClean="0">
                <a:latin typeface="+mn-ea"/>
                <a:ea typeface="+mn-ea"/>
              </a:rPr>
              <a:t>시간이 </a:t>
            </a:r>
            <a:r>
              <a:rPr lang="ko-KR" altLang="en-US" sz="1000" dirty="0">
                <a:latin typeface="+mn-ea"/>
                <a:ea typeface="+mn-ea"/>
              </a:rPr>
              <a:t>있는 분들이 마을에 관심을 갖고 </a:t>
            </a:r>
            <a:r>
              <a:rPr lang="ko-KR" altLang="en-US" sz="1000" b="1" dirty="0">
                <a:latin typeface="+mn-ea"/>
                <a:ea typeface="+mn-ea"/>
              </a:rPr>
              <a:t>주도적으로 하는 사람들이 있어야 </a:t>
            </a:r>
            <a:r>
              <a:rPr lang="ko-KR" altLang="en-US" sz="1000" dirty="0">
                <a:latin typeface="+mn-ea"/>
                <a:ea typeface="+mn-ea"/>
              </a:rPr>
              <a:t>더 잘 이루어지는 것 같아요</a:t>
            </a:r>
            <a:r>
              <a:rPr lang="en-US" altLang="ko-KR" sz="1000" dirty="0">
                <a:latin typeface="+mn-ea"/>
                <a:ea typeface="+mn-ea"/>
              </a:rPr>
              <a:t>. </a:t>
            </a:r>
            <a:endParaRPr lang="en-US" altLang="ko-KR" sz="1000" dirty="0" smtClean="0">
              <a:latin typeface="+mn-ea"/>
              <a:ea typeface="+mn-ea"/>
            </a:endParaRPr>
          </a:p>
          <a:p>
            <a:pPr marL="171450" indent="-171450">
              <a:buBlip>
                <a:blip r:embed="rId4"/>
              </a:buBlip>
            </a:pPr>
            <a:r>
              <a:rPr lang="ko-KR" altLang="en-US" sz="1000" b="1" dirty="0" smtClean="0">
                <a:latin typeface="+mn-ea"/>
                <a:ea typeface="+mn-ea"/>
              </a:rPr>
              <a:t>금전적 </a:t>
            </a:r>
            <a:r>
              <a:rPr lang="ko-KR" altLang="en-US" sz="1000" b="1" dirty="0">
                <a:latin typeface="+mn-ea"/>
                <a:ea typeface="+mn-ea"/>
              </a:rPr>
              <a:t>지원도 어느 정도 있어야겠지만 관심과 여유가 어느 정도 있어야지</a:t>
            </a:r>
            <a:r>
              <a:rPr lang="en-US" altLang="ko-KR" sz="1000" dirty="0">
                <a:latin typeface="+mn-ea"/>
                <a:ea typeface="+mn-ea"/>
              </a:rPr>
              <a:t>, </a:t>
            </a:r>
            <a:r>
              <a:rPr lang="ko-KR" altLang="en-US" sz="1000" dirty="0">
                <a:latin typeface="+mn-ea"/>
                <a:ea typeface="+mn-ea"/>
              </a:rPr>
              <a:t>아이들 키우는 </a:t>
            </a:r>
            <a:r>
              <a:rPr lang="ko-KR" altLang="en-US" sz="1000" dirty="0" err="1">
                <a:latin typeface="+mn-ea"/>
                <a:ea typeface="+mn-ea"/>
              </a:rPr>
              <a:t>나이대나</a:t>
            </a:r>
            <a:r>
              <a:rPr lang="ko-KR" altLang="en-US" sz="1000" dirty="0">
                <a:latin typeface="+mn-ea"/>
                <a:ea typeface="+mn-ea"/>
              </a:rPr>
              <a:t> 직장을 들어가고 공부를 해야 하는 </a:t>
            </a:r>
            <a:r>
              <a:rPr lang="ko-KR" altLang="en-US" sz="1000" dirty="0" err="1">
                <a:latin typeface="+mn-ea"/>
                <a:ea typeface="+mn-ea"/>
              </a:rPr>
              <a:t>나이대</a:t>
            </a:r>
            <a:r>
              <a:rPr lang="ko-KR" altLang="en-US" sz="1000" dirty="0">
                <a:latin typeface="+mn-ea"/>
                <a:ea typeface="+mn-ea"/>
              </a:rPr>
              <a:t> 사람들은 참여하기가 </a:t>
            </a:r>
            <a:r>
              <a:rPr lang="ko-KR" altLang="en-US" sz="1000" dirty="0" smtClean="0">
                <a:latin typeface="+mn-ea"/>
                <a:ea typeface="+mn-ea"/>
              </a:rPr>
              <a:t>어렵죠</a:t>
            </a:r>
            <a:r>
              <a:rPr lang="en-US" altLang="ko-KR" sz="1000" dirty="0" smtClean="0">
                <a:latin typeface="+mn-ea"/>
                <a:ea typeface="+mn-ea"/>
              </a:rPr>
              <a:t>.</a:t>
            </a:r>
          </a:p>
        </p:txBody>
      </p:sp>
      <p:sp>
        <p:nvSpPr>
          <p:cNvPr id="37" name="Text Box 15"/>
          <p:cNvSpPr txBox="1">
            <a:spLocks noChangeArrowheads="1"/>
          </p:cNvSpPr>
          <p:nvPr/>
        </p:nvSpPr>
        <p:spPr bwMode="auto">
          <a:xfrm>
            <a:off x="5099176" y="2944958"/>
            <a:ext cx="2084946" cy="361330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36580" tIns="36580" rIns="36580" bIns="36580">
            <a:spAutoFit/>
          </a:bodyPr>
          <a:lstStyle/>
          <a:p>
            <a:pPr marL="171450" indent="-171450">
              <a:buBlip>
                <a:blip r:embed="rId4"/>
              </a:buBlip>
            </a:pPr>
            <a:r>
              <a:rPr lang="en-US" altLang="ko-KR" sz="1000" dirty="0" smtClean="0">
                <a:latin typeface="+mn-ea"/>
                <a:ea typeface="+mn-ea"/>
              </a:rPr>
              <a:t>3</a:t>
            </a:r>
            <a:r>
              <a:rPr lang="ko-KR" altLang="en-US" sz="1000" dirty="0" smtClean="0">
                <a:latin typeface="+mn-ea"/>
                <a:ea typeface="+mn-ea"/>
              </a:rPr>
              <a:t>명 이상이 </a:t>
            </a:r>
            <a:r>
              <a:rPr lang="ko-KR" altLang="en-US" sz="1000" dirty="0">
                <a:latin typeface="+mn-ea"/>
                <a:ea typeface="+mn-ea"/>
              </a:rPr>
              <a:t>되면 사업보고서를 써보자 하는데 </a:t>
            </a:r>
            <a:r>
              <a:rPr lang="ko-KR" altLang="en-US" sz="1000" b="1" dirty="0">
                <a:latin typeface="+mn-ea"/>
                <a:ea typeface="+mn-ea"/>
              </a:rPr>
              <a:t>선뜻 총대를 매는 사람이 없어요</a:t>
            </a:r>
            <a:r>
              <a:rPr lang="en-US" altLang="ko-KR" sz="1000" dirty="0">
                <a:latin typeface="+mn-ea"/>
                <a:ea typeface="+mn-ea"/>
              </a:rPr>
              <a:t>, </a:t>
            </a:r>
            <a:r>
              <a:rPr lang="ko-KR" altLang="en-US" sz="1000" dirty="0">
                <a:latin typeface="+mn-ea"/>
                <a:ea typeface="+mn-ea"/>
              </a:rPr>
              <a:t>다들 </a:t>
            </a:r>
            <a:r>
              <a:rPr lang="ko-KR" altLang="en-US" sz="1000" dirty="0" smtClean="0">
                <a:latin typeface="+mn-ea"/>
                <a:ea typeface="+mn-ea"/>
              </a:rPr>
              <a:t>따라가겠다</a:t>
            </a:r>
            <a:r>
              <a:rPr lang="en-US" altLang="ko-KR" sz="1000" dirty="0">
                <a:latin typeface="+mn-ea"/>
                <a:ea typeface="+mn-ea"/>
              </a:rPr>
              <a:t>, </a:t>
            </a:r>
            <a:r>
              <a:rPr lang="ko-KR" altLang="en-US" sz="1000" dirty="0">
                <a:latin typeface="+mn-ea"/>
                <a:ea typeface="+mn-ea"/>
              </a:rPr>
              <a:t>하지만 내가 선두에 서지 않겠다</a:t>
            </a:r>
            <a:r>
              <a:rPr lang="en-US" altLang="ko-KR" sz="1000" dirty="0">
                <a:latin typeface="+mn-ea"/>
                <a:ea typeface="+mn-ea"/>
              </a:rPr>
              <a:t>. </a:t>
            </a:r>
            <a:endParaRPr lang="en-US" altLang="ko-KR" sz="1000" dirty="0" smtClean="0">
              <a:latin typeface="+mn-ea"/>
              <a:ea typeface="+mn-ea"/>
            </a:endParaRPr>
          </a:p>
          <a:p>
            <a:pPr marL="171450" indent="-171450">
              <a:buBlip>
                <a:blip r:embed="rId4"/>
              </a:buBlip>
            </a:pPr>
            <a:r>
              <a:rPr lang="ko-KR" altLang="en-US" sz="1000" b="1" dirty="0" smtClean="0">
                <a:latin typeface="+mn-ea"/>
                <a:ea typeface="+mn-ea"/>
              </a:rPr>
              <a:t>누군가 </a:t>
            </a:r>
            <a:r>
              <a:rPr lang="ko-KR" altLang="en-US" sz="1000" b="1" dirty="0">
                <a:latin typeface="+mn-ea"/>
                <a:ea typeface="+mn-ea"/>
              </a:rPr>
              <a:t>하면 따라가겠다</a:t>
            </a:r>
            <a:r>
              <a:rPr lang="en-US" altLang="ko-KR" sz="1000" dirty="0">
                <a:latin typeface="+mn-ea"/>
                <a:ea typeface="+mn-ea"/>
              </a:rPr>
              <a:t>, </a:t>
            </a:r>
            <a:r>
              <a:rPr lang="ko-KR" altLang="en-US" sz="1000" dirty="0">
                <a:latin typeface="+mn-ea"/>
                <a:ea typeface="+mn-ea"/>
              </a:rPr>
              <a:t>하지만 내가 </a:t>
            </a:r>
            <a:r>
              <a:rPr lang="ko-KR" altLang="en-US" sz="1000" dirty="0" smtClean="0">
                <a:latin typeface="+mn-ea"/>
                <a:ea typeface="+mn-ea"/>
              </a:rPr>
              <a:t>주축이 돼서 </a:t>
            </a:r>
            <a:r>
              <a:rPr lang="ko-KR" altLang="en-US" sz="1000" dirty="0">
                <a:latin typeface="+mn-ea"/>
                <a:ea typeface="+mn-ea"/>
              </a:rPr>
              <a:t>하기는 싫은 거죠</a:t>
            </a:r>
            <a:r>
              <a:rPr lang="en-US" altLang="ko-KR" sz="1000" dirty="0">
                <a:latin typeface="+mn-ea"/>
                <a:ea typeface="+mn-ea"/>
              </a:rPr>
              <a:t>, </a:t>
            </a:r>
            <a:r>
              <a:rPr lang="ko-KR" altLang="en-US" sz="1000" dirty="0" smtClean="0">
                <a:latin typeface="+mn-ea"/>
                <a:ea typeface="+mn-ea"/>
              </a:rPr>
              <a:t>뜻은 </a:t>
            </a:r>
            <a:r>
              <a:rPr lang="ko-KR" altLang="en-US" sz="1000" dirty="0">
                <a:latin typeface="+mn-ea"/>
                <a:ea typeface="+mn-ea"/>
              </a:rPr>
              <a:t>있지만 선뜻 하지는 않는 거죠</a:t>
            </a:r>
            <a:r>
              <a:rPr lang="en-US" altLang="ko-KR" sz="1000" dirty="0">
                <a:latin typeface="+mn-ea"/>
                <a:ea typeface="+mn-ea"/>
              </a:rPr>
              <a:t>. </a:t>
            </a:r>
            <a:endParaRPr lang="en-US" altLang="ko-KR" sz="1000" dirty="0" smtClean="0">
              <a:latin typeface="+mn-ea"/>
              <a:ea typeface="+mn-ea"/>
            </a:endParaRPr>
          </a:p>
          <a:p>
            <a:pPr marL="171450" indent="-171450">
              <a:buBlip>
                <a:blip r:embed="rId4"/>
              </a:buBlip>
            </a:pPr>
            <a:r>
              <a:rPr lang="ko-KR" altLang="en-US" sz="1000" dirty="0">
                <a:latin typeface="+mn-ea"/>
                <a:ea typeface="+mn-ea"/>
              </a:rPr>
              <a:t>뜻은 맞지만 내 일이 먼저다 보니까 </a:t>
            </a:r>
            <a:endParaRPr lang="en-US" altLang="ko-KR" sz="1000" dirty="0" smtClean="0">
              <a:latin typeface="+mn-ea"/>
              <a:ea typeface="+mn-ea"/>
            </a:endParaRPr>
          </a:p>
          <a:p>
            <a:pPr marL="171450" indent="-171450">
              <a:buBlip>
                <a:blip r:embed="rId4"/>
              </a:buBlip>
            </a:pPr>
            <a:r>
              <a:rPr lang="ko-KR" altLang="en-US" sz="1000" dirty="0" smtClean="0">
                <a:latin typeface="+mn-ea"/>
                <a:ea typeface="+mn-ea"/>
              </a:rPr>
              <a:t>마음은 </a:t>
            </a:r>
            <a:r>
              <a:rPr lang="ko-KR" altLang="en-US" sz="1000" dirty="0">
                <a:latin typeface="+mn-ea"/>
                <a:ea typeface="+mn-ea"/>
              </a:rPr>
              <a:t>있지만 선뜻 끌어주는 사람이 없으니까 흐지부지 되더라고요</a:t>
            </a:r>
            <a:r>
              <a:rPr lang="en-US" altLang="ko-KR" sz="1000" dirty="0">
                <a:latin typeface="+mn-ea"/>
                <a:ea typeface="+mn-ea"/>
              </a:rPr>
              <a:t>. </a:t>
            </a:r>
          </a:p>
          <a:p>
            <a:pPr marL="171450" indent="-171450">
              <a:buBlip>
                <a:blip r:embed="rId4"/>
              </a:buBlip>
            </a:pPr>
            <a:r>
              <a:rPr lang="ko-KR" altLang="en-US" sz="1000" dirty="0">
                <a:latin typeface="+mn-ea"/>
                <a:ea typeface="+mn-ea"/>
              </a:rPr>
              <a:t>알아봤는데 </a:t>
            </a:r>
            <a:r>
              <a:rPr lang="ko-KR" altLang="en-US" sz="1000" b="1" dirty="0">
                <a:latin typeface="+mn-ea"/>
                <a:ea typeface="+mn-ea"/>
              </a:rPr>
              <a:t>신청서를 내야 되고</a:t>
            </a:r>
            <a:r>
              <a:rPr lang="en-US" altLang="ko-KR" sz="1000" b="1" dirty="0">
                <a:latin typeface="+mn-ea"/>
                <a:ea typeface="+mn-ea"/>
              </a:rPr>
              <a:t>, </a:t>
            </a:r>
            <a:r>
              <a:rPr lang="ko-KR" altLang="en-US" sz="1000" b="1" dirty="0">
                <a:latin typeface="+mn-ea"/>
                <a:ea typeface="+mn-ea"/>
              </a:rPr>
              <a:t>돈을 받는 것에 대한 성과를 보고 드려야 하는데 </a:t>
            </a:r>
            <a:r>
              <a:rPr lang="ko-KR" altLang="en-US" sz="1000" dirty="0">
                <a:latin typeface="+mn-ea"/>
                <a:ea typeface="+mn-ea"/>
              </a:rPr>
              <a:t>그러기에는 엄마들이 부담스러운 거예요 </a:t>
            </a:r>
            <a:endParaRPr lang="en-US" altLang="ko-KR" sz="1000" dirty="0" smtClean="0">
              <a:latin typeface="+mn-ea"/>
              <a:ea typeface="+mn-ea"/>
            </a:endParaRPr>
          </a:p>
          <a:p>
            <a:pPr marL="171450" indent="-171450">
              <a:buBlip>
                <a:blip r:embed="rId4"/>
              </a:buBlip>
            </a:pPr>
            <a:r>
              <a:rPr lang="ko-KR" altLang="en-US" sz="1000" dirty="0" smtClean="0">
                <a:latin typeface="+mn-ea"/>
                <a:ea typeface="+mn-ea"/>
              </a:rPr>
              <a:t>돈이 </a:t>
            </a:r>
            <a:r>
              <a:rPr lang="ko-KR" altLang="en-US" sz="1000" dirty="0">
                <a:latin typeface="+mn-ea"/>
                <a:ea typeface="+mn-ea"/>
              </a:rPr>
              <a:t>들어가는 거니까 관리비가 올라간다</a:t>
            </a:r>
            <a:r>
              <a:rPr lang="en-US" altLang="ko-KR" sz="1000" dirty="0">
                <a:latin typeface="+mn-ea"/>
                <a:ea typeface="+mn-ea"/>
              </a:rPr>
              <a:t>, </a:t>
            </a:r>
            <a:endParaRPr lang="en-US" altLang="ko-KR" sz="1000" dirty="0" smtClean="0">
              <a:latin typeface="+mn-ea"/>
              <a:ea typeface="+mn-ea"/>
            </a:endParaRPr>
          </a:p>
          <a:p>
            <a:pPr marL="171450" indent="-171450">
              <a:buBlip>
                <a:blip r:embed="rId4"/>
              </a:buBlip>
            </a:pPr>
            <a:r>
              <a:rPr lang="ko-KR" altLang="en-US" sz="1000" dirty="0" smtClean="0">
                <a:latin typeface="+mn-ea"/>
                <a:ea typeface="+mn-ea"/>
              </a:rPr>
              <a:t>지금은 </a:t>
            </a:r>
            <a:r>
              <a:rPr lang="ko-KR" altLang="en-US" sz="1000" dirty="0">
                <a:latin typeface="+mn-ea"/>
                <a:ea typeface="+mn-ea"/>
              </a:rPr>
              <a:t>중단이 됐어요</a:t>
            </a:r>
            <a:r>
              <a:rPr lang="en-US" altLang="ko-KR" sz="1000" dirty="0">
                <a:latin typeface="+mn-ea"/>
                <a:ea typeface="+mn-ea"/>
              </a:rPr>
              <a:t>, </a:t>
            </a:r>
            <a:r>
              <a:rPr lang="ko-KR" altLang="en-US" sz="1000" dirty="0">
                <a:latin typeface="+mn-ea"/>
                <a:ea typeface="+mn-ea"/>
              </a:rPr>
              <a:t>도서관이 운영문제가 </a:t>
            </a:r>
            <a:r>
              <a:rPr lang="ko-KR" altLang="en-US" sz="1000" b="1" dirty="0">
                <a:latin typeface="+mn-ea"/>
                <a:ea typeface="+mn-ea"/>
              </a:rPr>
              <a:t>있고 입주자 회의에서는 </a:t>
            </a:r>
            <a:r>
              <a:rPr lang="ko-KR" altLang="en-US" sz="1000" b="1" dirty="0" err="1">
                <a:latin typeface="+mn-ea"/>
                <a:ea typeface="+mn-ea"/>
              </a:rPr>
              <a:t>타단지들까지</a:t>
            </a:r>
            <a:r>
              <a:rPr lang="ko-KR" altLang="en-US" sz="1000" b="1" dirty="0">
                <a:latin typeface="+mn-ea"/>
                <a:ea typeface="+mn-ea"/>
              </a:rPr>
              <a:t> 와서 책을 보는 건 싫다고</a:t>
            </a:r>
            <a:r>
              <a:rPr lang="en-US" altLang="ko-KR" sz="1000" b="1" dirty="0">
                <a:latin typeface="+mn-ea"/>
                <a:ea typeface="+mn-ea"/>
              </a:rPr>
              <a:t>... </a:t>
            </a:r>
            <a:endParaRPr lang="en-US" altLang="ko-KR" sz="1000" b="1" dirty="0" smtClean="0">
              <a:latin typeface="+mn-ea"/>
              <a:ea typeface="+mn-ea"/>
            </a:endParaRPr>
          </a:p>
        </p:txBody>
      </p:sp>
      <p:sp>
        <p:nvSpPr>
          <p:cNvPr id="38" name="Text Box 15"/>
          <p:cNvSpPr txBox="1">
            <a:spLocks noChangeArrowheads="1"/>
          </p:cNvSpPr>
          <p:nvPr/>
        </p:nvSpPr>
        <p:spPr bwMode="auto">
          <a:xfrm>
            <a:off x="7323192" y="2953577"/>
            <a:ext cx="2084946" cy="315164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36580" tIns="36580" rIns="36580" bIns="36580">
            <a:spAutoFit/>
          </a:bodyPr>
          <a:lstStyle/>
          <a:p>
            <a:pPr marL="171450" indent="-171450">
              <a:buBlip>
                <a:blip r:embed="rId4"/>
              </a:buBlip>
            </a:pPr>
            <a:r>
              <a:rPr lang="en-US" altLang="ko-KR" sz="1000" dirty="0" smtClean="0">
                <a:latin typeface="+mn-ea"/>
                <a:ea typeface="+mn-ea"/>
              </a:rPr>
              <a:t>(</a:t>
            </a:r>
            <a:r>
              <a:rPr lang="ko-KR" altLang="en-US" sz="1000" dirty="0">
                <a:latin typeface="+mn-ea"/>
                <a:ea typeface="+mn-ea"/>
              </a:rPr>
              <a:t>미국은</a:t>
            </a:r>
            <a:r>
              <a:rPr lang="en-US" altLang="ko-KR" sz="1000" dirty="0">
                <a:latin typeface="+mn-ea"/>
                <a:ea typeface="+mn-ea"/>
              </a:rPr>
              <a:t>) </a:t>
            </a:r>
            <a:r>
              <a:rPr lang="ko-KR" altLang="en-US" sz="1000" dirty="0">
                <a:latin typeface="+mn-ea"/>
                <a:ea typeface="+mn-ea"/>
              </a:rPr>
              <a:t>부끄럽지도 않고</a:t>
            </a:r>
            <a:r>
              <a:rPr lang="en-US" altLang="ko-KR" sz="1000" dirty="0">
                <a:latin typeface="+mn-ea"/>
                <a:ea typeface="+mn-ea"/>
              </a:rPr>
              <a:t>, </a:t>
            </a:r>
            <a:r>
              <a:rPr lang="ko-KR" altLang="en-US" sz="1000" dirty="0">
                <a:latin typeface="+mn-ea"/>
                <a:ea typeface="+mn-ea"/>
              </a:rPr>
              <a:t>그게 부끄러울 수도 없는 거죠</a:t>
            </a:r>
            <a:r>
              <a:rPr lang="en-US" altLang="ko-KR" sz="1000" dirty="0">
                <a:latin typeface="+mn-ea"/>
                <a:ea typeface="+mn-ea"/>
              </a:rPr>
              <a:t>, </a:t>
            </a:r>
            <a:endParaRPr lang="en-US" altLang="ko-KR" sz="1000" dirty="0" smtClean="0">
              <a:latin typeface="+mn-ea"/>
              <a:ea typeface="+mn-ea"/>
            </a:endParaRPr>
          </a:p>
          <a:p>
            <a:pPr marL="171450" indent="-171450">
              <a:buBlip>
                <a:blip r:embed="rId4"/>
              </a:buBlip>
            </a:pPr>
            <a:r>
              <a:rPr lang="ko-KR" altLang="en-US" sz="1000" dirty="0" smtClean="0">
                <a:latin typeface="+mn-ea"/>
                <a:ea typeface="+mn-ea"/>
              </a:rPr>
              <a:t>나 </a:t>
            </a:r>
            <a:r>
              <a:rPr lang="ko-KR" altLang="en-US" sz="1000" dirty="0">
                <a:latin typeface="+mn-ea"/>
                <a:ea typeface="+mn-ea"/>
              </a:rPr>
              <a:t>이거 하고 싶다고 하기가 한국 사람은 어렵고 쑥스러운 거예요 </a:t>
            </a:r>
            <a:endParaRPr lang="en-US" altLang="ko-KR" sz="1000" dirty="0" smtClean="0">
              <a:latin typeface="+mn-ea"/>
              <a:ea typeface="+mn-ea"/>
            </a:endParaRPr>
          </a:p>
          <a:p>
            <a:pPr marL="171450" indent="-171450">
              <a:buBlip>
                <a:blip r:embed="rId4"/>
              </a:buBlip>
            </a:pPr>
            <a:r>
              <a:rPr lang="ko-KR" altLang="en-US" sz="1000" dirty="0" smtClean="0">
                <a:latin typeface="+mn-ea"/>
                <a:ea typeface="+mn-ea"/>
              </a:rPr>
              <a:t>주민들이 </a:t>
            </a:r>
            <a:r>
              <a:rPr lang="ko-KR" altLang="en-US" sz="1000" dirty="0">
                <a:latin typeface="+mn-ea"/>
                <a:ea typeface="+mn-ea"/>
              </a:rPr>
              <a:t>하나로 </a:t>
            </a:r>
            <a:r>
              <a:rPr lang="ko-KR" altLang="en-US" sz="1000" dirty="0" smtClean="0">
                <a:latin typeface="+mn-ea"/>
                <a:ea typeface="+mn-ea"/>
              </a:rPr>
              <a:t>돼서 </a:t>
            </a:r>
            <a:r>
              <a:rPr lang="ko-KR" altLang="en-US" sz="1000" dirty="0">
                <a:latin typeface="+mn-ea"/>
                <a:ea typeface="+mn-ea"/>
              </a:rPr>
              <a:t>움직여야 하는데 아직 거기까지는 </a:t>
            </a:r>
            <a:r>
              <a:rPr lang="ko-KR" altLang="en-US" sz="1000" dirty="0" err="1">
                <a:latin typeface="+mn-ea"/>
                <a:ea typeface="+mn-ea"/>
              </a:rPr>
              <a:t>안가더라고요</a:t>
            </a:r>
            <a:r>
              <a:rPr lang="en-US" altLang="ko-KR" sz="1000" dirty="0">
                <a:latin typeface="+mn-ea"/>
                <a:ea typeface="+mn-ea"/>
              </a:rPr>
              <a:t>, </a:t>
            </a:r>
            <a:r>
              <a:rPr lang="ko-KR" altLang="en-US" sz="1000" dirty="0">
                <a:latin typeface="+mn-ea"/>
                <a:ea typeface="+mn-ea"/>
              </a:rPr>
              <a:t>일단 해놓고 보니까 좋다</a:t>
            </a:r>
            <a:r>
              <a:rPr lang="en-US" altLang="ko-KR" sz="1000" dirty="0">
                <a:latin typeface="+mn-ea"/>
                <a:ea typeface="+mn-ea"/>
              </a:rPr>
              <a:t>, </a:t>
            </a:r>
            <a:r>
              <a:rPr lang="ko-KR" altLang="en-US" sz="1000" dirty="0">
                <a:latin typeface="+mn-ea"/>
                <a:ea typeface="+mn-ea"/>
              </a:rPr>
              <a:t>거기까지는 좋은데 나도 해야겠다</a:t>
            </a:r>
            <a:r>
              <a:rPr lang="en-US" altLang="ko-KR" sz="1000" dirty="0">
                <a:latin typeface="+mn-ea"/>
                <a:ea typeface="+mn-ea"/>
              </a:rPr>
              <a:t>! </a:t>
            </a:r>
            <a:r>
              <a:rPr lang="ko-KR" altLang="en-US" sz="1000" dirty="0" smtClean="0">
                <a:latin typeface="+mn-ea"/>
                <a:ea typeface="+mn-ea"/>
              </a:rPr>
              <a:t>거기가 </a:t>
            </a:r>
            <a:r>
              <a:rPr lang="ko-KR" altLang="en-US" sz="1000" dirty="0">
                <a:latin typeface="+mn-ea"/>
                <a:ea typeface="+mn-ea"/>
              </a:rPr>
              <a:t>과제입니다 </a:t>
            </a:r>
            <a:endParaRPr lang="en-US" altLang="ko-KR" sz="1000" dirty="0" smtClean="0">
              <a:latin typeface="+mn-ea"/>
              <a:ea typeface="+mn-ea"/>
            </a:endParaRPr>
          </a:p>
          <a:p>
            <a:pPr marL="171450" indent="-171450">
              <a:buBlip>
                <a:blip r:embed="rId4"/>
              </a:buBlip>
            </a:pPr>
            <a:r>
              <a:rPr lang="ko-KR" altLang="en-US" sz="1000" dirty="0" smtClean="0">
                <a:latin typeface="+mn-ea"/>
                <a:ea typeface="+mn-ea"/>
              </a:rPr>
              <a:t>한국과 </a:t>
            </a:r>
            <a:r>
              <a:rPr lang="ko-KR" altLang="en-US" sz="1000" dirty="0">
                <a:latin typeface="+mn-ea"/>
                <a:ea typeface="+mn-ea"/>
              </a:rPr>
              <a:t>외국은 문화적인 차이가 있는 것 같아요 </a:t>
            </a:r>
            <a:endParaRPr lang="en-US" altLang="ko-KR" sz="1000" dirty="0" smtClean="0">
              <a:latin typeface="+mn-ea"/>
              <a:ea typeface="+mn-ea"/>
            </a:endParaRPr>
          </a:p>
          <a:p>
            <a:pPr marL="171450" indent="-171450">
              <a:buBlip>
                <a:blip r:embed="rId4"/>
              </a:buBlip>
            </a:pPr>
            <a:r>
              <a:rPr lang="ko-KR" altLang="en-US" sz="1000" dirty="0" smtClean="0">
                <a:latin typeface="+mn-ea"/>
                <a:ea typeface="+mn-ea"/>
              </a:rPr>
              <a:t>활동을 </a:t>
            </a:r>
            <a:r>
              <a:rPr lang="ko-KR" altLang="en-US" sz="1000" dirty="0">
                <a:latin typeface="+mn-ea"/>
                <a:ea typeface="+mn-ea"/>
              </a:rPr>
              <a:t>하고 싶어도 활동할 수 있는 단체를 들어가야 하잖아요</a:t>
            </a:r>
            <a:r>
              <a:rPr lang="en-US" altLang="ko-KR" sz="1000" dirty="0">
                <a:latin typeface="+mn-ea"/>
                <a:ea typeface="+mn-ea"/>
              </a:rPr>
              <a:t>, </a:t>
            </a:r>
            <a:r>
              <a:rPr lang="ko-KR" altLang="en-US" sz="1000" dirty="0">
                <a:latin typeface="+mn-ea"/>
                <a:ea typeface="+mn-ea"/>
              </a:rPr>
              <a:t>몰라서 </a:t>
            </a:r>
            <a:r>
              <a:rPr lang="ko-KR" altLang="en-US" sz="1000" dirty="0" err="1">
                <a:latin typeface="+mn-ea"/>
                <a:ea typeface="+mn-ea"/>
              </a:rPr>
              <a:t>못들어</a:t>
            </a:r>
            <a:r>
              <a:rPr lang="ko-KR" altLang="en-US" sz="1000" dirty="0">
                <a:latin typeface="+mn-ea"/>
                <a:ea typeface="+mn-ea"/>
              </a:rPr>
              <a:t> 가는 것도 많고</a:t>
            </a:r>
            <a:r>
              <a:rPr lang="en-US" altLang="ko-KR" sz="1000" dirty="0">
                <a:latin typeface="+mn-ea"/>
                <a:ea typeface="+mn-ea"/>
              </a:rPr>
              <a:t>, </a:t>
            </a:r>
            <a:r>
              <a:rPr lang="ko-KR" altLang="en-US" sz="1000" dirty="0">
                <a:latin typeface="+mn-ea"/>
                <a:ea typeface="+mn-ea"/>
              </a:rPr>
              <a:t>들어가고 싶어도 방법을 몰라서 </a:t>
            </a:r>
            <a:r>
              <a:rPr lang="ko-KR" altLang="en-US" sz="1000" dirty="0" err="1">
                <a:latin typeface="+mn-ea"/>
                <a:ea typeface="+mn-ea"/>
              </a:rPr>
              <a:t>못들어</a:t>
            </a:r>
            <a:r>
              <a:rPr lang="ko-KR" altLang="en-US" sz="1000" dirty="0">
                <a:latin typeface="+mn-ea"/>
                <a:ea typeface="+mn-ea"/>
              </a:rPr>
              <a:t> 가는 경우도 있거든요</a:t>
            </a:r>
            <a:r>
              <a:rPr lang="en-US" altLang="ko-KR" sz="1000" dirty="0">
                <a:latin typeface="+mn-ea"/>
                <a:ea typeface="+mn-ea"/>
              </a:rPr>
              <a:t>, </a:t>
            </a:r>
          </a:p>
          <a:p>
            <a:pPr marL="171450" indent="-171450">
              <a:buBlip>
                <a:blip r:embed="rId4"/>
              </a:buBlip>
            </a:pPr>
            <a:endParaRPr lang="en-US" altLang="ko-KR" sz="1000" dirty="0">
              <a:latin typeface="+mn-ea"/>
              <a:ea typeface="+mn-ea"/>
            </a:endParaRPr>
          </a:p>
          <a:p>
            <a:pPr marL="171450" indent="-171450">
              <a:buBlip>
                <a:blip r:embed="rId4"/>
              </a:buBlip>
            </a:pPr>
            <a:endParaRPr lang="ko-KR" altLang="en-US" sz="1000" dirty="0">
              <a:latin typeface="+mn-ea"/>
              <a:ea typeface="+mn-ea"/>
            </a:endParaRPr>
          </a:p>
          <a:p>
            <a:pPr marL="171450" indent="-171450">
              <a:buBlip>
                <a:blip r:embed="rId4"/>
              </a:buBlip>
            </a:pPr>
            <a:endParaRPr lang="en-US" altLang="ko-KR" sz="1000" dirty="0" smtClean="0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09265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직사각형 17"/>
          <p:cNvSpPr txBox="1">
            <a:spLocks noChangeArrowheads="1"/>
          </p:cNvSpPr>
          <p:nvPr/>
        </p:nvSpPr>
        <p:spPr bwMode="auto">
          <a:xfrm>
            <a:off x="464343" y="234631"/>
            <a:ext cx="4491040" cy="4541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69" tIns="41985" rIns="83969" bIns="41985">
            <a:spAutoFit/>
          </a:bodyPr>
          <a:lstStyle>
            <a:lvl1pPr algn="ctr" rtl="0" fontAlgn="base" latinLnBrk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4572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9144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13716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18288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algn="l"/>
            <a:r>
              <a:rPr kumimoji="0" lang="en-US" altLang="ko-KR" sz="2400" b="1" dirty="0" smtClean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4. </a:t>
            </a:r>
            <a:r>
              <a:rPr kumimoji="0" lang="ko-KR" altLang="en-US" sz="2400" b="1" dirty="0" smtClean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마을의 네트워크</a:t>
            </a:r>
            <a:endParaRPr kumimoji="0" lang="ko-KR" altLang="en-US" sz="2400" b="1" dirty="0">
              <a:solidFill>
                <a:srgbClr val="0070C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4" name="AutoShape 5"/>
          <p:cNvSpPr>
            <a:spLocks noChangeArrowheads="1"/>
          </p:cNvSpPr>
          <p:nvPr/>
        </p:nvSpPr>
        <p:spPr bwMode="auto">
          <a:xfrm>
            <a:off x="646981" y="1913080"/>
            <a:ext cx="8660922" cy="4212468"/>
          </a:xfrm>
          <a:prstGeom prst="roundRect">
            <a:avLst>
              <a:gd name="adj" fmla="val 439"/>
            </a:avLst>
          </a:prstGeom>
          <a:solidFill>
            <a:schemeClr val="bg1"/>
          </a:solidFill>
          <a:ln w="9525">
            <a:solidFill>
              <a:schemeClr val="bg1">
                <a:lumMod val="85000"/>
              </a:schemeClr>
            </a:solidFill>
            <a:miter lim="800000"/>
            <a:headEnd/>
            <a:tailEnd/>
          </a:ln>
        </p:spPr>
        <p:txBody>
          <a:bodyPr wrap="none" lIns="92912" tIns="46456" rIns="92912" bIns="46456" anchor="ctr"/>
          <a:lstStyle/>
          <a:p>
            <a:pPr marL="288738" indent="-288738" algn="ctr" latinLnBrk="0">
              <a:defRPr/>
            </a:pPr>
            <a:endParaRPr lang="ko-KR" altLang="en-US" sz="1100" kern="0" dirty="0">
              <a:solidFill>
                <a:sysClr val="windowText" lastClr="0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7" name="Arc 18"/>
          <p:cNvSpPr>
            <a:spLocks/>
          </p:cNvSpPr>
          <p:nvPr/>
        </p:nvSpPr>
        <p:spPr bwMode="auto">
          <a:xfrm flipH="1">
            <a:off x="2995465" y="3362610"/>
            <a:ext cx="1936094" cy="370818"/>
          </a:xfrm>
          <a:custGeom>
            <a:avLst/>
            <a:gdLst>
              <a:gd name="T0" fmla="*/ 0 w 21600"/>
              <a:gd name="T1" fmla="*/ 0 h 36209"/>
              <a:gd name="T2" fmla="*/ 127710006 w 21600"/>
              <a:gd name="T3" fmla="*/ 290500900 h 36209"/>
              <a:gd name="T4" fmla="*/ 0 w 21600"/>
              <a:gd name="T5" fmla="*/ 173294457 h 36209"/>
              <a:gd name="T6" fmla="*/ 0 60000 65536"/>
              <a:gd name="T7" fmla="*/ 0 60000 65536"/>
              <a:gd name="T8" fmla="*/ 0 60000 65536"/>
              <a:gd name="T9" fmla="*/ 0 w 21600"/>
              <a:gd name="T10" fmla="*/ 0 h 36209"/>
              <a:gd name="T11" fmla="*/ 21600 w 21600"/>
              <a:gd name="T12" fmla="*/ 36209 h 36209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36209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27010"/>
                  <a:pt x="19569" y="32223"/>
                  <a:pt x="15910" y="36208"/>
                </a:cubicBezTo>
              </a:path>
              <a:path w="21600" h="36209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27010"/>
                  <a:pt x="19569" y="32223"/>
                  <a:pt x="15910" y="36208"/>
                </a:cubicBezTo>
                <a:lnTo>
                  <a:pt x="0" y="21600"/>
                </a:lnTo>
                <a:close/>
              </a:path>
            </a:pathLst>
          </a:custGeom>
          <a:gradFill rotWithShape="1">
            <a:gsLst>
              <a:gs pos="0">
                <a:srgbClr val="C1BDDD"/>
              </a:gs>
              <a:gs pos="100000">
                <a:srgbClr val="E8E7F3"/>
              </a:gs>
            </a:gsLst>
            <a:lin ang="5400000" scaled="1"/>
          </a:gradFill>
          <a:ln w="9525">
            <a:noFill/>
            <a:round/>
            <a:headEnd/>
            <a:tailEnd type="none" w="lg" len="med"/>
          </a:ln>
        </p:spPr>
        <p:txBody>
          <a:bodyPr lIns="92912" tIns="46456" rIns="92912" bIns="46456" anchor="ctr">
            <a:spAutoFit/>
          </a:bodyPr>
          <a:lstStyle/>
          <a:p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8" name="Arc 19"/>
          <p:cNvSpPr>
            <a:spLocks/>
          </p:cNvSpPr>
          <p:nvPr/>
        </p:nvSpPr>
        <p:spPr bwMode="auto">
          <a:xfrm>
            <a:off x="4931563" y="3362610"/>
            <a:ext cx="1936093" cy="370818"/>
          </a:xfrm>
          <a:custGeom>
            <a:avLst/>
            <a:gdLst>
              <a:gd name="T0" fmla="*/ 0 w 21600"/>
              <a:gd name="T1" fmla="*/ 0 h 36209"/>
              <a:gd name="T2" fmla="*/ 127709940 w 21600"/>
              <a:gd name="T3" fmla="*/ 290500900 h 36209"/>
              <a:gd name="T4" fmla="*/ 0 w 21600"/>
              <a:gd name="T5" fmla="*/ 173294457 h 36209"/>
              <a:gd name="T6" fmla="*/ 0 60000 65536"/>
              <a:gd name="T7" fmla="*/ 0 60000 65536"/>
              <a:gd name="T8" fmla="*/ 0 60000 65536"/>
              <a:gd name="T9" fmla="*/ 0 w 21600"/>
              <a:gd name="T10" fmla="*/ 0 h 36209"/>
              <a:gd name="T11" fmla="*/ 21600 w 21600"/>
              <a:gd name="T12" fmla="*/ 36209 h 36209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36209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27010"/>
                  <a:pt x="19569" y="32223"/>
                  <a:pt x="15910" y="36208"/>
                </a:cubicBezTo>
              </a:path>
              <a:path w="21600" h="36209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27010"/>
                  <a:pt x="19569" y="32223"/>
                  <a:pt x="15910" y="36208"/>
                </a:cubicBezTo>
                <a:lnTo>
                  <a:pt x="0" y="21600"/>
                </a:lnTo>
                <a:close/>
              </a:path>
            </a:pathLst>
          </a:custGeom>
          <a:gradFill rotWithShape="1">
            <a:gsLst>
              <a:gs pos="0">
                <a:srgbClr val="B8C9E2"/>
              </a:gs>
              <a:gs pos="100000">
                <a:srgbClr val="E5EBF4"/>
              </a:gs>
            </a:gsLst>
            <a:lin ang="5400000" scaled="1"/>
          </a:gradFill>
          <a:ln w="9525">
            <a:noFill/>
            <a:round/>
            <a:headEnd/>
            <a:tailEnd type="none" w="lg" len="med"/>
          </a:ln>
        </p:spPr>
        <p:txBody>
          <a:bodyPr lIns="92912" tIns="46456" rIns="92912" bIns="46456" anchor="ctr">
            <a:spAutoFit/>
          </a:bodyPr>
          <a:lstStyle/>
          <a:p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22" name="Group 24"/>
          <p:cNvGrpSpPr>
            <a:grpSpLocks/>
          </p:cNvGrpSpPr>
          <p:nvPr/>
        </p:nvGrpSpPr>
        <p:grpSpPr bwMode="auto">
          <a:xfrm>
            <a:off x="4305783" y="3218618"/>
            <a:ext cx="1251552" cy="1216025"/>
            <a:chOff x="863" y="2066"/>
            <a:chExt cx="552" cy="542"/>
          </a:xfrm>
        </p:grpSpPr>
        <p:sp>
          <p:nvSpPr>
            <p:cNvPr id="25" name="Oval 25"/>
            <p:cNvSpPr>
              <a:spLocks noChangeArrowheads="1"/>
            </p:cNvSpPr>
            <p:nvPr/>
          </p:nvSpPr>
          <p:spPr bwMode="auto">
            <a:xfrm>
              <a:off x="863" y="2066"/>
              <a:ext cx="552" cy="538"/>
            </a:xfrm>
            <a:prstGeom prst="ellipse">
              <a:avLst/>
            </a:prstGeom>
            <a:gradFill rotWithShape="1">
              <a:gsLst>
                <a:gs pos="0">
                  <a:srgbClr val="B2B2B2"/>
                </a:gs>
                <a:gs pos="50000">
                  <a:srgbClr val="F1F1F1"/>
                </a:gs>
                <a:gs pos="100000">
                  <a:srgbClr val="B2B2B2"/>
                </a:gs>
              </a:gsLst>
              <a:lin ang="0" scaled="1"/>
            </a:gradFill>
            <a:ln w="6350" algn="ctr">
              <a:solidFill>
                <a:srgbClr val="C0C0C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6" name="Oval 26"/>
            <p:cNvSpPr>
              <a:spLocks noChangeArrowheads="1"/>
            </p:cNvSpPr>
            <p:nvPr/>
          </p:nvSpPr>
          <p:spPr bwMode="auto">
            <a:xfrm>
              <a:off x="891" y="2115"/>
              <a:ext cx="519" cy="493"/>
            </a:xfrm>
            <a:prstGeom prst="ellipse">
              <a:avLst/>
            </a:prstGeom>
            <a:solidFill>
              <a:schemeClr val="bg1"/>
            </a:solidFill>
            <a:ln w="6350" algn="ctr">
              <a:solidFill>
                <a:srgbClr val="C0C0C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27" name="Line 27"/>
          <p:cNvSpPr>
            <a:spLocks noChangeShapeType="1"/>
          </p:cNvSpPr>
          <p:nvPr/>
        </p:nvSpPr>
        <p:spPr bwMode="auto">
          <a:xfrm flipV="1">
            <a:off x="4931559" y="1926393"/>
            <a:ext cx="0" cy="1285875"/>
          </a:xfrm>
          <a:prstGeom prst="line">
            <a:avLst/>
          </a:prstGeom>
          <a:noFill/>
          <a:ln w="19050">
            <a:solidFill>
              <a:srgbClr val="B2B2B2"/>
            </a:solidFill>
            <a:round/>
            <a:headEnd/>
            <a:tailEnd type="none" w="lg" len="med"/>
          </a:ln>
          <a:effectLst>
            <a:outerShdw dist="12700" algn="ctr" rotWithShape="0">
              <a:schemeClr val="bg1"/>
            </a:outerShdw>
          </a:effectLst>
        </p:spPr>
        <p:txBody>
          <a:bodyPr lIns="92912" tIns="46456" rIns="92912" bIns="46456" anchor="ctr">
            <a:spAutoFit/>
          </a:bodyPr>
          <a:lstStyle/>
          <a:p>
            <a:pPr>
              <a:defRPr/>
            </a:pPr>
            <a:endParaRPr lang="ko-KR" altLang="en-US" dirty="0">
              <a:latin typeface="Arial" pitchFamily="34" charset="0"/>
              <a:ea typeface="맑은 고딕" panose="020B0503020000020004" pitchFamily="50" charset="-127"/>
            </a:endParaRPr>
          </a:p>
        </p:txBody>
      </p:sp>
      <p:sp>
        <p:nvSpPr>
          <p:cNvPr id="28" name="AutoShape 16" descr="그림3"/>
          <p:cNvSpPr>
            <a:spLocks noChangeArrowheads="1"/>
          </p:cNvSpPr>
          <p:nvPr/>
        </p:nvSpPr>
        <p:spPr bwMode="auto">
          <a:xfrm>
            <a:off x="3869014" y="4931992"/>
            <a:ext cx="2140979" cy="777875"/>
          </a:xfrm>
          <a:prstGeom prst="roundRect">
            <a:avLst>
              <a:gd name="adj" fmla="val 11204"/>
            </a:avLst>
          </a:prstGeom>
          <a:blipFill dpi="0" rotWithShape="1">
            <a:blip r:embed="rId3" cstate="print"/>
            <a:srcRect/>
            <a:stretch>
              <a:fillRect/>
            </a:stretch>
          </a:blipFill>
          <a:ln w="6350">
            <a:solidFill>
              <a:srgbClr val="B2B2B2"/>
            </a:solidFill>
            <a:round/>
            <a:headEnd/>
            <a:tailEnd/>
          </a:ln>
        </p:spPr>
        <p:txBody>
          <a:bodyPr lIns="36580" tIns="46456" rIns="36580" bIns="46456" anchor="ctr"/>
          <a:lstStyle/>
          <a:p>
            <a:pPr algn="ctr" latinLnBrk="0"/>
            <a:r>
              <a:rPr kumimoji="1" lang="ko-KR" altLang="en-US" sz="15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아는 사람은 많은데</a:t>
            </a:r>
            <a:r>
              <a:rPr kumimoji="1" lang="en-US" altLang="ko-KR" sz="15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,</a:t>
            </a:r>
          </a:p>
          <a:p>
            <a:pPr algn="ctr" latinLnBrk="0"/>
            <a:r>
              <a:rPr lang="ko-KR" altLang="en-US" sz="15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관계의 밀도와 성격은 제한적</a:t>
            </a:r>
            <a:r>
              <a:rPr lang="en-US" altLang="ko-KR" sz="15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.</a:t>
            </a:r>
            <a:endParaRPr kumimoji="1" lang="en-US" altLang="ko-KR" sz="1500" b="1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9" name="Text Box 29"/>
          <p:cNvSpPr txBox="1">
            <a:spLocks noChangeArrowheads="1"/>
          </p:cNvSpPr>
          <p:nvPr/>
        </p:nvSpPr>
        <p:spPr bwMode="auto">
          <a:xfrm>
            <a:off x="4332718" y="3431855"/>
            <a:ext cx="1213561" cy="832483"/>
          </a:xfrm>
          <a:prstGeom prst="rect">
            <a:avLst/>
          </a:prstGeom>
          <a:noFill/>
          <a:ln w="9525" algn="ctr">
            <a:noFill/>
            <a:miter lim="800000"/>
            <a:headEnd/>
            <a:tailEnd type="none" w="lg" len="med"/>
          </a:ln>
        </p:spPr>
        <p:txBody>
          <a:bodyPr wrap="none" lIns="92912" tIns="46456" rIns="92912" bIns="46456">
            <a:spAutoFit/>
          </a:bodyPr>
          <a:lstStyle/>
          <a:p>
            <a:pPr algn="ctr"/>
            <a:r>
              <a:rPr kumimoji="1" lang="ko-KR" altLang="en-US" sz="1600" dirty="0" smtClean="0">
                <a:solidFill>
                  <a:schemeClr val="accent2"/>
                </a:solidFill>
                <a:latin typeface="맑은 고딕" pitchFamily="50" charset="-127"/>
                <a:ea typeface="맑은 고딕" pitchFamily="50" charset="-127"/>
              </a:rPr>
              <a:t>가장 주된 </a:t>
            </a:r>
            <a:endParaRPr kumimoji="1" lang="en-US" altLang="ko-KR" sz="1600" dirty="0" smtClean="0">
              <a:solidFill>
                <a:schemeClr val="accent2"/>
              </a:solidFill>
              <a:latin typeface="맑은 고딕" pitchFamily="50" charset="-127"/>
              <a:ea typeface="맑은 고딕" pitchFamily="50" charset="-127"/>
            </a:endParaRPr>
          </a:p>
          <a:p>
            <a:pPr algn="ctr"/>
            <a:r>
              <a:rPr kumimoji="1" lang="ko-KR" altLang="en-US" sz="1600" dirty="0" smtClean="0">
                <a:solidFill>
                  <a:schemeClr val="accent2"/>
                </a:solidFill>
                <a:latin typeface="맑은 고딕" pitchFamily="50" charset="-127"/>
                <a:ea typeface="맑은 고딕" pitchFamily="50" charset="-127"/>
              </a:rPr>
              <a:t>매개요인은</a:t>
            </a:r>
            <a:endParaRPr kumimoji="1" lang="en-US" altLang="ko-KR" sz="1600" dirty="0" smtClean="0">
              <a:solidFill>
                <a:schemeClr val="accent2"/>
              </a:solidFill>
              <a:latin typeface="맑은 고딕" pitchFamily="50" charset="-127"/>
              <a:ea typeface="맑은 고딕" pitchFamily="50" charset="-127"/>
            </a:endParaRPr>
          </a:p>
          <a:p>
            <a:pPr algn="ctr"/>
            <a:r>
              <a:rPr lang="en-US" altLang="ko-KR" sz="1600" dirty="0" smtClean="0">
                <a:solidFill>
                  <a:schemeClr val="accent2"/>
                </a:solidFill>
                <a:latin typeface="맑은 고딕" pitchFamily="50" charset="-127"/>
                <a:ea typeface="맑은 고딕" pitchFamily="50" charset="-127"/>
              </a:rPr>
              <a:t>‘</a:t>
            </a:r>
            <a:r>
              <a:rPr lang="ko-KR" altLang="en-US" sz="1600" dirty="0" smtClean="0">
                <a:solidFill>
                  <a:schemeClr val="accent2"/>
                </a:solidFill>
                <a:latin typeface="맑은 고딕" pitchFamily="50" charset="-127"/>
                <a:ea typeface="맑은 고딕" pitchFamily="50" charset="-127"/>
              </a:rPr>
              <a:t>자녀</a:t>
            </a:r>
            <a:r>
              <a:rPr lang="en-US" altLang="ko-KR" sz="1600" dirty="0" smtClean="0">
                <a:solidFill>
                  <a:schemeClr val="accent2"/>
                </a:solidFill>
                <a:latin typeface="맑은 고딕" pitchFamily="50" charset="-127"/>
                <a:ea typeface="맑은 고딕" pitchFamily="50" charset="-127"/>
              </a:rPr>
              <a:t>’</a:t>
            </a:r>
            <a:endParaRPr kumimoji="1" lang="ko-KR" altLang="en-US" sz="1600" dirty="0">
              <a:solidFill>
                <a:schemeClr val="accent2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5" name="Text Box 33"/>
          <p:cNvSpPr txBox="1">
            <a:spLocks noChangeArrowheads="1"/>
          </p:cNvSpPr>
          <p:nvPr/>
        </p:nvSpPr>
        <p:spPr bwMode="auto">
          <a:xfrm>
            <a:off x="3257915" y="2512176"/>
            <a:ext cx="1486071" cy="309263"/>
          </a:xfrm>
          <a:prstGeom prst="rect">
            <a:avLst/>
          </a:prstGeom>
          <a:noFill/>
          <a:ln w="9525" algn="ctr">
            <a:noFill/>
            <a:miter lim="800000"/>
            <a:headEnd/>
            <a:tailEnd type="none" w="lg" len="med"/>
          </a:ln>
        </p:spPr>
        <p:txBody>
          <a:bodyPr wrap="none" lIns="92912" tIns="46456" rIns="92912" bIns="46456">
            <a:spAutoFit/>
          </a:bodyPr>
          <a:lstStyle/>
          <a:p>
            <a:r>
              <a:rPr kumimoji="1" lang="ko-KR" altLang="en-US" sz="1400" b="1" dirty="0" smtClean="0">
                <a:latin typeface="맑은 고딕" pitchFamily="50" charset="-127"/>
                <a:ea typeface="맑은 고딕" pitchFamily="50" charset="-127"/>
              </a:rPr>
              <a:t>관계의 규모는</a:t>
            </a:r>
            <a:r>
              <a:rPr kumimoji="1" lang="en-US" altLang="ko-KR" sz="1400" b="1" dirty="0" smtClean="0">
                <a:latin typeface="맑은 고딕" pitchFamily="50" charset="-127"/>
                <a:ea typeface="맑은 고딕" pitchFamily="50" charset="-127"/>
              </a:rPr>
              <a:t>…</a:t>
            </a:r>
            <a:endParaRPr kumimoji="1" lang="en-US" altLang="ko-KR" sz="14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9" name="Text Box 34"/>
          <p:cNvSpPr txBox="1">
            <a:spLocks noChangeArrowheads="1"/>
          </p:cNvSpPr>
          <p:nvPr/>
        </p:nvSpPr>
        <p:spPr bwMode="auto">
          <a:xfrm>
            <a:off x="5133272" y="2528182"/>
            <a:ext cx="1486071" cy="309263"/>
          </a:xfrm>
          <a:prstGeom prst="rect">
            <a:avLst/>
          </a:prstGeom>
          <a:noFill/>
          <a:ln w="9525" algn="ctr">
            <a:noFill/>
            <a:miter lim="800000"/>
            <a:headEnd/>
            <a:tailEnd type="none" w="lg" len="med"/>
          </a:ln>
        </p:spPr>
        <p:txBody>
          <a:bodyPr wrap="none" lIns="92912" tIns="46456" rIns="92912" bIns="46456">
            <a:spAutoFit/>
          </a:bodyPr>
          <a:lstStyle/>
          <a:p>
            <a:r>
              <a:rPr kumimoji="1" lang="ko-KR" altLang="en-US" sz="1400" b="1" dirty="0" smtClean="0">
                <a:latin typeface="맑은 고딕" pitchFamily="50" charset="-127"/>
                <a:ea typeface="맑은 고딕" pitchFamily="50" charset="-127"/>
              </a:rPr>
              <a:t>관계의 성격은</a:t>
            </a:r>
            <a:r>
              <a:rPr kumimoji="1" lang="en-US" altLang="ko-KR" sz="1400" b="1" dirty="0" smtClean="0">
                <a:latin typeface="맑은 고딕" pitchFamily="50" charset="-127"/>
                <a:ea typeface="맑은 고딕" pitchFamily="50" charset="-127"/>
              </a:rPr>
              <a:t>…</a:t>
            </a:r>
            <a:endParaRPr kumimoji="1" lang="en-US" altLang="ko-KR" sz="14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4" name="텍스트 개체 틀 2"/>
          <p:cNvSpPr txBox="1">
            <a:spLocks/>
          </p:cNvSpPr>
          <p:nvPr/>
        </p:nvSpPr>
        <p:spPr>
          <a:xfrm>
            <a:off x="512490" y="902706"/>
            <a:ext cx="8691454" cy="891588"/>
          </a:xfrm>
          <a:prstGeom prst="rect">
            <a:avLst/>
          </a:prstGeom>
        </p:spPr>
        <p:txBody>
          <a:bodyPr/>
          <a:lstStyle/>
          <a:p>
            <a:pPr marL="180975" marR="0" lvl="0" indent="-180975" algn="l" defTabSz="914400" rtl="0" eaLnBrk="1" fontAlgn="auto" latinLnBrk="0" hangingPunct="1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bg1">
                  <a:lumMod val="65000"/>
                </a:schemeClr>
              </a:buClr>
              <a:buSzTx/>
              <a:buFont typeface="Wingdings" pitchFamily="2" charset="2"/>
              <a:buChar char="l"/>
              <a:tabLst/>
              <a:defRPr/>
            </a:pPr>
            <a:r>
              <a:rPr kumimoji="0" lang="ko-KR" altLang="en-US" sz="1300" dirty="0" smtClean="0">
                <a:latin typeface="Trebuchet MS" pitchFamily="34" charset="0"/>
                <a:ea typeface="맑은 고딕" pitchFamily="50" charset="-127"/>
              </a:rPr>
              <a:t>마을에서 서로 얼굴을 알고 지내는 사람의 규모는 대략 </a:t>
            </a:r>
            <a:r>
              <a:rPr kumimoji="0" lang="en-US" altLang="ko-KR" sz="1300" dirty="0" smtClean="0">
                <a:latin typeface="Trebuchet MS" pitchFamily="34" charset="0"/>
                <a:ea typeface="맑은 고딕" pitchFamily="50" charset="-127"/>
              </a:rPr>
              <a:t>20-30</a:t>
            </a:r>
            <a:r>
              <a:rPr kumimoji="0" lang="ko-KR" altLang="en-US" sz="1300" dirty="0" smtClean="0">
                <a:latin typeface="Trebuchet MS" pitchFamily="34" charset="0"/>
                <a:ea typeface="맑은 고딕" pitchFamily="50" charset="-127"/>
              </a:rPr>
              <a:t>명 수준이며</a:t>
            </a:r>
            <a:r>
              <a:rPr kumimoji="0" lang="en-US" altLang="ko-KR" sz="1300" dirty="0" smtClean="0">
                <a:latin typeface="Trebuchet MS" pitchFamily="34" charset="0"/>
                <a:ea typeface="맑은 고딕" pitchFamily="50" charset="-127"/>
              </a:rPr>
              <a:t>, </a:t>
            </a:r>
          </a:p>
          <a:p>
            <a:pPr marL="180975" marR="0" lvl="0" indent="-180975" algn="l" defTabSz="914400" rtl="0" eaLnBrk="1" fontAlgn="auto" latinLnBrk="0" hangingPunct="1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bg1">
                  <a:lumMod val="65000"/>
                </a:schemeClr>
              </a:buClr>
              <a:buSzTx/>
              <a:buFont typeface="Wingdings" pitchFamily="2" charset="2"/>
              <a:buChar char="l"/>
              <a:tabLst/>
              <a:defRPr/>
            </a:pPr>
            <a:r>
              <a:rPr kumimoji="0" lang="ko-KR" altLang="en-US" sz="1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rebuchet MS" pitchFamily="34" charset="0"/>
                <a:ea typeface="맑은 고딕" pitchFamily="50" charset="-127"/>
                <a:cs typeface="+mn-cs"/>
              </a:rPr>
              <a:t>이는 주로 자녀를 매개로 한 관계가 주를 이루고 부분적으로 종교</a:t>
            </a:r>
            <a:r>
              <a:rPr kumimoji="0" lang="en-US" altLang="ko-KR" sz="1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rebuchet MS" pitchFamily="34" charset="0"/>
                <a:ea typeface="맑은 고딕" pitchFamily="50" charset="-127"/>
                <a:cs typeface="+mn-cs"/>
              </a:rPr>
              <a:t>(</a:t>
            </a:r>
            <a:r>
              <a:rPr kumimoji="0" lang="ko-KR" altLang="en-US" sz="1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rebuchet MS" pitchFamily="34" charset="0"/>
                <a:ea typeface="맑은 고딕" pitchFamily="50" charset="-127"/>
                <a:cs typeface="+mn-cs"/>
              </a:rPr>
              <a:t>천주교</a:t>
            </a:r>
            <a:r>
              <a:rPr kumimoji="0" lang="en-US" altLang="ko-KR" sz="1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rebuchet MS" pitchFamily="34" charset="0"/>
                <a:ea typeface="맑은 고딕" pitchFamily="50" charset="-127"/>
                <a:cs typeface="+mn-cs"/>
              </a:rPr>
              <a:t>)</a:t>
            </a:r>
            <a:r>
              <a:rPr kumimoji="0" lang="ko-KR" altLang="en-US" sz="1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rebuchet MS" pitchFamily="34" charset="0"/>
                <a:ea typeface="맑은 고딕" pitchFamily="50" charset="-127"/>
                <a:cs typeface="+mn-cs"/>
              </a:rPr>
              <a:t>를 통한 관계임</a:t>
            </a:r>
            <a:r>
              <a:rPr kumimoji="0" lang="en-US" altLang="ko-KR" sz="1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rebuchet MS" pitchFamily="34" charset="0"/>
                <a:ea typeface="맑은 고딕" pitchFamily="50" charset="-127"/>
                <a:cs typeface="+mn-cs"/>
              </a:rPr>
              <a:t>.</a:t>
            </a:r>
          </a:p>
          <a:p>
            <a:pPr marL="180975" marR="0" lvl="0" indent="-180975" algn="l" defTabSz="914400" rtl="0" eaLnBrk="1" fontAlgn="auto" latinLnBrk="0" hangingPunct="1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bg1">
                  <a:lumMod val="65000"/>
                </a:schemeClr>
              </a:buClr>
              <a:buSzTx/>
              <a:buFont typeface="Wingdings" pitchFamily="2" charset="2"/>
              <a:buChar char="l"/>
              <a:tabLst/>
              <a:defRPr/>
            </a:pPr>
            <a:r>
              <a:rPr kumimoji="0" lang="ko-KR" altLang="en-US" sz="1300" dirty="0" smtClean="0">
                <a:latin typeface="Trebuchet MS" pitchFamily="34" charset="0"/>
                <a:ea typeface="맑은 고딕" pitchFamily="50" charset="-127"/>
              </a:rPr>
              <a:t>마을 활동을 중심으로 한 네트워크 형성은 아직 초기적인 수준임</a:t>
            </a:r>
            <a:r>
              <a:rPr kumimoji="0" lang="en-US" altLang="ko-KR" sz="1300" dirty="0" smtClean="0">
                <a:latin typeface="Trebuchet MS" pitchFamily="34" charset="0"/>
                <a:ea typeface="맑은 고딕" pitchFamily="50" charset="-127"/>
              </a:rPr>
              <a:t>.</a:t>
            </a:r>
            <a:endParaRPr kumimoji="0" lang="en-US" altLang="ko-KR" sz="13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rebuchet MS" pitchFamily="34" charset="0"/>
              <a:ea typeface="맑은 고딕" pitchFamily="50" charset="-127"/>
              <a:cs typeface="+mn-cs"/>
            </a:endParaRPr>
          </a:p>
        </p:txBody>
      </p:sp>
      <p:pic>
        <p:nvPicPr>
          <p:cNvPr id="45" name="Picture 64" descr="08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gray">
          <a:xfrm rot="5400000">
            <a:off x="4608961" y="3664210"/>
            <a:ext cx="645203" cy="1944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4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925487" y="2954190"/>
            <a:ext cx="3166755" cy="15531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5043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74785" y="3087642"/>
            <a:ext cx="2984434" cy="13329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6" name="Text Box 33"/>
          <p:cNvSpPr txBox="1">
            <a:spLocks noChangeArrowheads="1"/>
          </p:cNvSpPr>
          <p:nvPr/>
        </p:nvSpPr>
        <p:spPr bwMode="auto">
          <a:xfrm>
            <a:off x="1230346" y="4753404"/>
            <a:ext cx="2260322" cy="524707"/>
          </a:xfrm>
          <a:prstGeom prst="rect">
            <a:avLst/>
          </a:prstGeom>
          <a:noFill/>
          <a:ln w="9525" algn="ctr">
            <a:noFill/>
            <a:miter lim="800000"/>
            <a:headEnd/>
            <a:tailEnd type="none" w="lg" len="med"/>
          </a:ln>
        </p:spPr>
        <p:txBody>
          <a:bodyPr wrap="none" lIns="92912" tIns="46456" rIns="92912" bIns="46456">
            <a:spAutoFit/>
          </a:bodyPr>
          <a:lstStyle/>
          <a:p>
            <a:pPr algn="ctr"/>
            <a:r>
              <a:rPr lang="ko-KR" altLang="en-US" sz="1400" i="1" dirty="0" smtClean="0">
                <a:latin typeface="맑은 고딕" pitchFamily="50" charset="-127"/>
                <a:ea typeface="맑은 고딕" pitchFamily="50" charset="-127"/>
              </a:rPr>
              <a:t>대면관계는 </a:t>
            </a:r>
            <a:r>
              <a:rPr kumimoji="1" lang="en-US" altLang="ko-KR" sz="1400" i="1" dirty="0" smtClean="0">
                <a:latin typeface="맑은 고딕" pitchFamily="50" charset="-127"/>
                <a:ea typeface="맑은 고딕" pitchFamily="50" charset="-127"/>
              </a:rPr>
              <a:t>20-30</a:t>
            </a:r>
            <a:r>
              <a:rPr kumimoji="1" lang="ko-KR" altLang="en-US" sz="1400" i="1" dirty="0" smtClean="0">
                <a:latin typeface="맑은 고딕" pitchFamily="50" charset="-127"/>
                <a:ea typeface="맑은 고딕" pitchFamily="50" charset="-127"/>
              </a:rPr>
              <a:t>명 수준</a:t>
            </a:r>
            <a:r>
              <a:rPr kumimoji="1" lang="en-US" altLang="ko-KR" sz="1400" i="1" dirty="0" smtClean="0">
                <a:latin typeface="맑은 고딕" pitchFamily="50" charset="-127"/>
                <a:ea typeface="맑은 고딕" pitchFamily="50" charset="-127"/>
              </a:rPr>
              <a:t>,</a:t>
            </a:r>
          </a:p>
          <a:p>
            <a:pPr algn="ctr"/>
            <a:r>
              <a:rPr lang="ko-KR" altLang="en-US" sz="1400" i="1" dirty="0" smtClean="0">
                <a:latin typeface="맑은 고딕" pitchFamily="50" charset="-127"/>
                <a:ea typeface="맑은 고딕" pitchFamily="50" charset="-127"/>
              </a:rPr>
              <a:t>아는 사람은 엄청 많죠</a:t>
            </a:r>
            <a:r>
              <a:rPr lang="en-US" altLang="ko-KR" sz="1400" i="1" dirty="0" smtClean="0">
                <a:latin typeface="맑은 고딕" pitchFamily="50" charset="-127"/>
                <a:ea typeface="맑은 고딕" pitchFamily="50" charset="-127"/>
              </a:rPr>
              <a:t>.</a:t>
            </a:r>
            <a:endParaRPr kumimoji="1" lang="en-US" altLang="ko-KR" sz="1400" i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7" name="Text Box 33"/>
          <p:cNvSpPr txBox="1">
            <a:spLocks noChangeArrowheads="1"/>
          </p:cNvSpPr>
          <p:nvPr/>
        </p:nvSpPr>
        <p:spPr bwMode="auto">
          <a:xfrm>
            <a:off x="6715846" y="4753404"/>
            <a:ext cx="2148112" cy="740150"/>
          </a:xfrm>
          <a:prstGeom prst="rect">
            <a:avLst/>
          </a:prstGeom>
          <a:noFill/>
          <a:ln w="9525" algn="ctr">
            <a:noFill/>
            <a:miter lim="800000"/>
            <a:headEnd/>
            <a:tailEnd type="none" w="lg" len="med"/>
          </a:ln>
        </p:spPr>
        <p:txBody>
          <a:bodyPr wrap="none" lIns="92912" tIns="46456" rIns="92912" bIns="46456">
            <a:spAutoFit/>
          </a:bodyPr>
          <a:lstStyle/>
          <a:p>
            <a:pPr algn="ctr"/>
            <a:r>
              <a:rPr kumimoji="1" lang="ko-KR" altLang="en-US" sz="1400" i="1" dirty="0" smtClean="0">
                <a:latin typeface="맑은 고딕" pitchFamily="50" charset="-127"/>
                <a:ea typeface="맑은 고딕" pitchFamily="50" charset="-127"/>
              </a:rPr>
              <a:t>주로</a:t>
            </a:r>
            <a:r>
              <a:rPr lang="en-US" altLang="ko-KR" sz="1400" i="1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1" lang="ko-KR" altLang="en-US" sz="1400" i="1" dirty="0" smtClean="0">
                <a:latin typeface="맑은 고딕" pitchFamily="50" charset="-127"/>
                <a:ea typeface="맑은 고딕" pitchFamily="50" charset="-127"/>
              </a:rPr>
              <a:t>자녀양육 네트워크</a:t>
            </a:r>
            <a:r>
              <a:rPr kumimoji="1" lang="en-US" altLang="ko-KR" sz="1400" i="1" dirty="0" smtClean="0">
                <a:latin typeface="맑은 고딕" pitchFamily="50" charset="-127"/>
                <a:ea typeface="맑은 고딕" pitchFamily="50" charset="-127"/>
              </a:rPr>
              <a:t>,</a:t>
            </a:r>
          </a:p>
          <a:p>
            <a:pPr algn="ctr"/>
            <a:r>
              <a:rPr lang="ko-KR" altLang="en-US" sz="1400" i="1" dirty="0" smtClean="0">
                <a:latin typeface="맑은 고딕" pitchFamily="50" charset="-127"/>
                <a:ea typeface="맑은 고딕" pitchFamily="50" charset="-127"/>
              </a:rPr>
              <a:t>부분적으로 </a:t>
            </a:r>
            <a:endParaRPr lang="en-US" altLang="ko-KR" sz="1400" i="1" dirty="0" smtClean="0">
              <a:latin typeface="맑은 고딕" pitchFamily="50" charset="-127"/>
              <a:ea typeface="맑은 고딕" pitchFamily="50" charset="-127"/>
            </a:endParaRPr>
          </a:p>
          <a:p>
            <a:pPr algn="ctr"/>
            <a:r>
              <a:rPr lang="ko-KR" altLang="en-US" sz="1400" i="1" dirty="0" smtClean="0">
                <a:latin typeface="맑은 고딕" pitchFamily="50" charset="-127"/>
                <a:ea typeface="맑은 고딕" pitchFamily="50" charset="-127"/>
              </a:rPr>
              <a:t>종교</a:t>
            </a:r>
            <a:r>
              <a:rPr lang="en-US" altLang="ko-KR" sz="1400" i="1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400" i="1" dirty="0" smtClean="0">
                <a:latin typeface="맑은 고딕" pitchFamily="50" charset="-127"/>
                <a:ea typeface="맑은 고딕" pitchFamily="50" charset="-127"/>
              </a:rPr>
              <a:t>공통의 관심사</a:t>
            </a:r>
            <a:endParaRPr kumimoji="1" lang="en-US" altLang="ko-KR" sz="1400" i="1" dirty="0"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47468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직사각형 17"/>
          <p:cNvSpPr txBox="1">
            <a:spLocks noChangeArrowheads="1"/>
          </p:cNvSpPr>
          <p:nvPr/>
        </p:nvSpPr>
        <p:spPr bwMode="auto">
          <a:xfrm>
            <a:off x="464343" y="234631"/>
            <a:ext cx="4491040" cy="4541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69" tIns="41985" rIns="83969" bIns="41985">
            <a:spAutoFit/>
          </a:bodyPr>
          <a:lstStyle>
            <a:lvl1pPr algn="ctr" rtl="0" fontAlgn="base" latinLnBrk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4572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9144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13716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18288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algn="l"/>
            <a:r>
              <a:rPr kumimoji="0" lang="en-US" altLang="ko-KR" sz="2400" b="1" dirty="0" smtClean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5. </a:t>
            </a:r>
            <a:r>
              <a:rPr kumimoji="0" lang="ko-KR" altLang="en-US" sz="2400" b="1" dirty="0" smtClean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자신의 마을 인식</a:t>
            </a:r>
            <a:endParaRPr kumimoji="0" lang="ko-KR" altLang="en-US" sz="2400" b="1" dirty="0">
              <a:solidFill>
                <a:srgbClr val="0070C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4" name="텍스트 개체 틀 2"/>
          <p:cNvSpPr txBox="1">
            <a:spLocks/>
          </p:cNvSpPr>
          <p:nvPr/>
        </p:nvSpPr>
        <p:spPr>
          <a:xfrm>
            <a:off x="512490" y="902706"/>
            <a:ext cx="8691454" cy="1003732"/>
          </a:xfrm>
          <a:prstGeom prst="rect">
            <a:avLst/>
          </a:prstGeom>
        </p:spPr>
        <p:txBody>
          <a:bodyPr/>
          <a:lstStyle/>
          <a:p>
            <a:pPr marL="180975" marR="0" lvl="0" indent="-180975" algn="l" defTabSz="914400" rtl="0" eaLnBrk="1" fontAlgn="auto" latinLnBrk="0" hangingPunct="1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bg1">
                  <a:lumMod val="65000"/>
                </a:schemeClr>
              </a:buClr>
              <a:buSzTx/>
              <a:buFont typeface="Wingdings" pitchFamily="2" charset="2"/>
              <a:buChar char="l"/>
              <a:tabLst/>
              <a:defRPr/>
            </a:pPr>
            <a:r>
              <a:rPr kumimoji="0" lang="ko-KR" altLang="en-US" sz="1300" dirty="0" smtClean="0">
                <a:latin typeface="Trebuchet MS" pitchFamily="34" charset="0"/>
                <a:ea typeface="맑은 고딕" pitchFamily="50" charset="-127"/>
              </a:rPr>
              <a:t>현재 살고 있는 마을에 대한 인식의 속성들은 인프라 측면과 생활적 측면으로 나누어볼 수 있음</a:t>
            </a:r>
            <a:r>
              <a:rPr kumimoji="0" lang="en-US" altLang="ko-KR" sz="1300" dirty="0" smtClean="0">
                <a:latin typeface="Trebuchet MS" pitchFamily="34" charset="0"/>
                <a:ea typeface="맑은 고딕" pitchFamily="50" charset="-127"/>
              </a:rPr>
              <a:t>. </a:t>
            </a:r>
            <a:r>
              <a:rPr kumimoji="0" lang="ko-KR" altLang="en-US" sz="1300" dirty="0" smtClean="0">
                <a:latin typeface="Trebuchet MS" pitchFamily="34" charset="0"/>
                <a:ea typeface="맑은 고딕" pitchFamily="50" charset="-127"/>
              </a:rPr>
              <a:t>참석자들이 자신의 마을에 대해 먼저 상기하는 속성은 인프라 측면이며 생활적 측면은 인프라에 후속되는 속성임</a:t>
            </a:r>
            <a:r>
              <a:rPr kumimoji="0" lang="en-US" altLang="ko-KR" sz="1300" dirty="0" smtClean="0">
                <a:latin typeface="Trebuchet MS" pitchFamily="34" charset="0"/>
                <a:ea typeface="맑은 고딕" pitchFamily="50" charset="-127"/>
              </a:rPr>
              <a:t>.</a:t>
            </a:r>
          </a:p>
          <a:p>
            <a:pPr marL="180975" marR="0" lvl="0" indent="-180975" algn="l" defTabSz="914400" rtl="0" eaLnBrk="1" fontAlgn="auto" latinLnBrk="0" hangingPunct="1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bg1">
                  <a:lumMod val="65000"/>
                </a:schemeClr>
              </a:buClr>
              <a:buSzTx/>
              <a:buFont typeface="Wingdings" pitchFamily="2" charset="2"/>
              <a:buChar char="l"/>
              <a:tabLst/>
              <a:defRPr/>
            </a:pPr>
            <a:r>
              <a:rPr kumimoji="0" lang="ko-KR" altLang="en-US" sz="1300" dirty="0" smtClean="0">
                <a:latin typeface="Trebuchet MS" pitchFamily="34" charset="0"/>
                <a:ea typeface="맑은 고딕" pitchFamily="50" charset="-127"/>
              </a:rPr>
              <a:t>마을을 공동체적 속성 즉 구성원간의 관계를 중심에 놓고 생각하기 보다는 입지적 생활조건을 중심으로 생각하는 경향이 상당히 강했음</a:t>
            </a:r>
            <a:r>
              <a:rPr kumimoji="0" lang="en-US" altLang="ko-KR" sz="1300" dirty="0" smtClean="0">
                <a:latin typeface="Trebuchet MS" pitchFamily="34" charset="0"/>
                <a:ea typeface="맑은 고딕" pitchFamily="50" charset="-127"/>
              </a:rPr>
              <a:t>.</a:t>
            </a:r>
            <a:endParaRPr kumimoji="0" lang="en-US" altLang="ko-KR" sz="13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rebuchet MS" pitchFamily="34" charset="0"/>
              <a:ea typeface="맑은 고딕" pitchFamily="50" charset="-127"/>
              <a:cs typeface="+mn-cs"/>
            </a:endParaRPr>
          </a:p>
        </p:txBody>
      </p:sp>
      <p:sp>
        <p:nvSpPr>
          <p:cNvPr id="15" name="AutoShape 13"/>
          <p:cNvSpPr>
            <a:spLocks noChangeArrowheads="1"/>
          </p:cNvSpPr>
          <p:nvPr/>
        </p:nvSpPr>
        <p:spPr bwMode="auto">
          <a:xfrm>
            <a:off x="680272" y="2061707"/>
            <a:ext cx="8429222" cy="4080282"/>
          </a:xfrm>
          <a:prstGeom prst="bevel">
            <a:avLst>
              <a:gd name="adj" fmla="val 0"/>
            </a:avLst>
          </a:prstGeom>
          <a:noFill/>
          <a:ln w="19050">
            <a:solidFill>
              <a:srgbClr val="C0C0C0"/>
            </a:solidFill>
            <a:miter lim="800000"/>
            <a:headEnd/>
            <a:tailEnd/>
          </a:ln>
        </p:spPr>
        <p:txBody>
          <a:bodyPr wrap="none" anchor="ctr"/>
          <a:lstStyle/>
          <a:p>
            <a:pPr latinLnBrk="0">
              <a:lnSpc>
                <a:spcPct val="100000"/>
              </a:lnSpc>
              <a:spcBef>
                <a:spcPct val="0"/>
              </a:spcBef>
            </a:pPr>
            <a:endParaRPr kumimoji="0" lang="ko-KR" altLang="ko-KR" sz="1000" dirty="0">
              <a:solidFill>
                <a:schemeClr val="bg1"/>
              </a:solidFill>
              <a:latin typeface="맑은 고딕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6" name="Oval 6"/>
          <p:cNvSpPr>
            <a:spLocks noChangeArrowheads="1"/>
          </p:cNvSpPr>
          <p:nvPr/>
        </p:nvSpPr>
        <p:spPr bwMode="auto">
          <a:xfrm>
            <a:off x="3269070" y="2709929"/>
            <a:ext cx="1820571" cy="1789421"/>
          </a:xfrm>
          <a:prstGeom prst="ellipse">
            <a:avLst/>
          </a:prstGeom>
          <a:solidFill>
            <a:schemeClr val="bg1"/>
          </a:solidFill>
          <a:ln w="57150">
            <a:solidFill>
              <a:srgbClr val="00B0F0"/>
            </a:solidFill>
            <a:round/>
            <a:headEnd/>
            <a:tailEnd/>
          </a:ln>
          <a:effectLst>
            <a:prstShdw prst="shdw17" dist="17961" dir="13500000">
              <a:srgbClr val="6A6A6A"/>
            </a:prstShdw>
          </a:effectLst>
        </p:spPr>
        <p:txBody>
          <a:bodyPr wrap="none" lIns="0" tIns="0" rIns="0" bIns="0" anchor="ctr"/>
          <a:lstStyle/>
          <a:p>
            <a:pPr latinLnBrk="0">
              <a:lnSpc>
                <a:spcPct val="100000"/>
              </a:lnSpc>
              <a:spcBef>
                <a:spcPct val="0"/>
              </a:spcBef>
            </a:pPr>
            <a:endParaRPr kumimoji="0" lang="ko-KR" altLang="ko-KR" sz="1100" dirty="0">
              <a:solidFill>
                <a:schemeClr val="bg1"/>
              </a:solidFill>
              <a:latin typeface="맑은 고딕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8" name="Oval 52"/>
          <p:cNvSpPr>
            <a:spLocks noChangeArrowheads="1"/>
          </p:cNvSpPr>
          <p:nvPr/>
        </p:nvSpPr>
        <p:spPr bwMode="auto">
          <a:xfrm>
            <a:off x="1220634" y="4200012"/>
            <a:ext cx="928539" cy="844409"/>
          </a:xfrm>
          <a:prstGeom prst="ellipse">
            <a:avLst/>
          </a:prstGeom>
          <a:solidFill>
            <a:srgbClr val="FFC000"/>
          </a:solidFill>
          <a:ln>
            <a:solidFill>
              <a:schemeClr val="bg1"/>
            </a:solidFill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lIns="0" tIns="0" rIns="0" bIns="0" anchor="ctr"/>
          <a:lstStyle/>
          <a:p>
            <a:pPr algn="ctr" latinLnBrk="0">
              <a:lnSpc>
                <a:spcPct val="100000"/>
              </a:lnSpc>
              <a:spcBef>
                <a:spcPts val="0"/>
              </a:spcBef>
              <a:defRPr/>
            </a:pPr>
            <a:r>
              <a:rPr lang="ko-KR" altLang="en-US" sz="1100" dirty="0" smtClean="0">
                <a:solidFill>
                  <a:srgbClr val="333333"/>
                </a:solidFill>
                <a:latin typeface="HY울릉도M" panose="02030600000101010101" pitchFamily="18" charset="-127"/>
                <a:ea typeface="HY울릉도M" panose="02030600000101010101" pitchFamily="18" charset="-127"/>
                <a:sym typeface="Wingdings" pitchFamily="2" charset="2"/>
              </a:rPr>
              <a:t>주변의 생활</a:t>
            </a:r>
            <a:endParaRPr lang="en-US" altLang="ko-KR" sz="1100" dirty="0" smtClean="0">
              <a:solidFill>
                <a:srgbClr val="333333"/>
              </a:solidFill>
              <a:latin typeface="HY울릉도M" panose="02030600000101010101" pitchFamily="18" charset="-127"/>
              <a:ea typeface="HY울릉도M" panose="02030600000101010101" pitchFamily="18" charset="-127"/>
              <a:sym typeface="Wingdings" pitchFamily="2" charset="2"/>
            </a:endParaRPr>
          </a:p>
          <a:p>
            <a:pPr algn="ctr" latinLnBrk="0">
              <a:lnSpc>
                <a:spcPct val="100000"/>
              </a:lnSpc>
              <a:spcBef>
                <a:spcPts val="0"/>
              </a:spcBef>
              <a:defRPr/>
            </a:pPr>
            <a:r>
              <a:rPr lang="ko-KR" altLang="en-US" sz="1100" dirty="0" smtClean="0">
                <a:solidFill>
                  <a:srgbClr val="333333"/>
                </a:solidFill>
                <a:latin typeface="HY울릉도M" panose="02030600000101010101" pitchFamily="18" charset="-127"/>
                <a:ea typeface="HY울릉도M" panose="02030600000101010101" pitchFamily="18" charset="-127"/>
                <a:sym typeface="Wingdings" pitchFamily="2" charset="2"/>
              </a:rPr>
              <a:t>편의시설</a:t>
            </a:r>
            <a:endParaRPr lang="en-US" altLang="ko-KR" sz="1100" dirty="0" smtClean="0">
              <a:solidFill>
                <a:srgbClr val="333333"/>
              </a:solidFill>
              <a:latin typeface="HY울릉도M" panose="02030600000101010101" pitchFamily="18" charset="-127"/>
              <a:ea typeface="HY울릉도M" panose="02030600000101010101" pitchFamily="18" charset="-127"/>
              <a:sym typeface="Wingdings" pitchFamily="2" charset="2"/>
            </a:endParaRPr>
          </a:p>
        </p:txBody>
      </p:sp>
      <p:sp>
        <p:nvSpPr>
          <p:cNvPr id="19" name="Oval 53"/>
          <p:cNvSpPr>
            <a:spLocks noChangeArrowheads="1"/>
          </p:cNvSpPr>
          <p:nvPr/>
        </p:nvSpPr>
        <p:spPr bwMode="auto">
          <a:xfrm>
            <a:off x="1410036" y="2894649"/>
            <a:ext cx="982506" cy="822969"/>
          </a:xfrm>
          <a:prstGeom prst="ellipse">
            <a:avLst/>
          </a:prstGeom>
          <a:solidFill>
            <a:srgbClr val="FFC000"/>
          </a:solidFill>
          <a:ln>
            <a:solidFill>
              <a:schemeClr val="bg1"/>
            </a:solidFill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lIns="0" tIns="0" rIns="0" bIns="0" anchor="ctr"/>
          <a:lstStyle/>
          <a:p>
            <a:pPr algn="ctr" latinLnBrk="0">
              <a:lnSpc>
                <a:spcPct val="100000"/>
              </a:lnSpc>
              <a:spcBef>
                <a:spcPts val="0"/>
              </a:spcBef>
              <a:defRPr/>
            </a:pPr>
            <a:r>
              <a:rPr kumimoji="0" lang="ko-KR" altLang="en-US" sz="1100" dirty="0" smtClean="0">
                <a:solidFill>
                  <a:srgbClr val="333333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교통 환경</a:t>
            </a:r>
            <a:endParaRPr kumimoji="0" lang="en-US" altLang="ko-KR" sz="1100" dirty="0">
              <a:solidFill>
                <a:srgbClr val="333333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20" name="Oval 55"/>
          <p:cNvSpPr>
            <a:spLocks noChangeArrowheads="1"/>
          </p:cNvSpPr>
          <p:nvPr/>
        </p:nvSpPr>
        <p:spPr bwMode="auto">
          <a:xfrm>
            <a:off x="6335732" y="3357578"/>
            <a:ext cx="936104" cy="936104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rgbClr val="002060"/>
            </a:solidFill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lIns="0" tIns="0" rIns="0" bIns="0" anchor="ctr"/>
          <a:lstStyle/>
          <a:p>
            <a:pPr algn="ctr" latinLnBrk="0">
              <a:lnSpc>
                <a:spcPct val="100000"/>
              </a:lnSpc>
              <a:spcBef>
                <a:spcPts val="0"/>
              </a:spcBef>
              <a:defRPr/>
            </a:pPr>
            <a:r>
              <a:rPr kumimoji="0" lang="ko-KR" altLang="en-US" sz="1100" dirty="0" smtClean="0">
                <a:solidFill>
                  <a:srgbClr val="333333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자치 활동</a:t>
            </a:r>
            <a:endParaRPr kumimoji="0" lang="en-US" altLang="ko-KR" sz="1100" dirty="0">
              <a:solidFill>
                <a:srgbClr val="333333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22" name="Oval 57"/>
          <p:cNvSpPr>
            <a:spLocks noChangeArrowheads="1"/>
          </p:cNvSpPr>
          <p:nvPr/>
        </p:nvSpPr>
        <p:spPr bwMode="auto">
          <a:xfrm>
            <a:off x="6407740" y="2205450"/>
            <a:ext cx="907905" cy="867498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rgbClr val="002060"/>
            </a:solidFill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lIns="0" tIns="0" rIns="0" bIns="0" anchor="ctr"/>
          <a:lstStyle/>
          <a:p>
            <a:pPr algn="ctr" latinLnBrk="0">
              <a:lnSpc>
                <a:spcPct val="100000"/>
              </a:lnSpc>
              <a:spcBef>
                <a:spcPts val="0"/>
              </a:spcBef>
              <a:defRPr/>
            </a:pPr>
            <a:r>
              <a:rPr kumimoji="0" lang="ko-KR" altLang="en-US" sz="1100" dirty="0" smtClean="0">
                <a:solidFill>
                  <a:srgbClr val="333333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문화 생활</a:t>
            </a:r>
            <a:endParaRPr kumimoji="0" lang="en-US" altLang="ko-KR" sz="1100" dirty="0">
              <a:solidFill>
                <a:srgbClr val="333333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25" name="Oval 53"/>
          <p:cNvSpPr>
            <a:spLocks noChangeArrowheads="1"/>
          </p:cNvSpPr>
          <p:nvPr/>
        </p:nvSpPr>
        <p:spPr bwMode="auto">
          <a:xfrm>
            <a:off x="2149173" y="5210932"/>
            <a:ext cx="942824" cy="737209"/>
          </a:xfrm>
          <a:prstGeom prst="ellipse">
            <a:avLst/>
          </a:prstGeom>
          <a:solidFill>
            <a:srgbClr val="FFC000"/>
          </a:solidFill>
          <a:ln>
            <a:solidFill>
              <a:schemeClr val="bg1"/>
            </a:solidFill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lIns="0" tIns="0" rIns="0" bIns="0" anchor="ctr"/>
          <a:lstStyle/>
          <a:p>
            <a:pPr algn="ctr" latinLnBrk="0">
              <a:lnSpc>
                <a:spcPct val="100000"/>
              </a:lnSpc>
              <a:spcBef>
                <a:spcPts val="0"/>
              </a:spcBef>
              <a:defRPr/>
            </a:pPr>
            <a:r>
              <a:rPr lang="ko-KR" altLang="en-US" sz="1100" dirty="0" smtClean="0">
                <a:solidFill>
                  <a:srgbClr val="333333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산</a:t>
            </a:r>
            <a:r>
              <a:rPr lang="en-US" altLang="ko-KR" sz="1100" dirty="0" smtClean="0">
                <a:solidFill>
                  <a:srgbClr val="333333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/</a:t>
            </a:r>
            <a:r>
              <a:rPr lang="ko-KR" altLang="en-US" sz="1100" dirty="0" smtClean="0">
                <a:solidFill>
                  <a:srgbClr val="333333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강</a:t>
            </a:r>
            <a:r>
              <a:rPr lang="en-US" altLang="ko-KR" sz="1100" dirty="0" smtClean="0">
                <a:solidFill>
                  <a:srgbClr val="333333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/</a:t>
            </a:r>
            <a:r>
              <a:rPr lang="ko-KR" altLang="en-US" sz="1100" dirty="0" smtClean="0">
                <a:solidFill>
                  <a:srgbClr val="333333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녹지 등 </a:t>
            </a:r>
            <a:endParaRPr lang="en-US" altLang="ko-KR" sz="1100" dirty="0" smtClean="0">
              <a:solidFill>
                <a:srgbClr val="333333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algn="ctr" latinLnBrk="0">
              <a:lnSpc>
                <a:spcPct val="100000"/>
              </a:lnSpc>
              <a:spcBef>
                <a:spcPts val="0"/>
              </a:spcBef>
              <a:defRPr/>
            </a:pPr>
            <a:r>
              <a:rPr lang="ko-KR" altLang="en-US" sz="1100" dirty="0" smtClean="0">
                <a:solidFill>
                  <a:srgbClr val="333333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주변 </a:t>
            </a:r>
            <a:endParaRPr lang="en-US" altLang="ko-KR" sz="1100" dirty="0" smtClean="0">
              <a:solidFill>
                <a:srgbClr val="333333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algn="ctr" latinLnBrk="0">
              <a:lnSpc>
                <a:spcPct val="100000"/>
              </a:lnSpc>
              <a:spcBef>
                <a:spcPts val="0"/>
              </a:spcBef>
              <a:defRPr/>
            </a:pPr>
            <a:r>
              <a:rPr lang="ko-KR" altLang="en-US" sz="1100" dirty="0" smtClean="0">
                <a:solidFill>
                  <a:srgbClr val="333333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자연 환경</a:t>
            </a:r>
            <a:endParaRPr kumimoji="0" lang="en-US" altLang="ko-KR" sz="1100" dirty="0">
              <a:solidFill>
                <a:srgbClr val="333333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26" name="타원 145"/>
          <p:cNvSpPr>
            <a:spLocks noChangeArrowheads="1"/>
          </p:cNvSpPr>
          <p:nvPr/>
        </p:nvSpPr>
        <p:spPr bwMode="auto">
          <a:xfrm>
            <a:off x="2751626" y="2709929"/>
            <a:ext cx="1345947" cy="1291628"/>
          </a:xfrm>
          <a:prstGeom prst="ellipse">
            <a:avLst/>
          </a:prstGeom>
          <a:solidFill>
            <a:srgbClr val="FFC000"/>
          </a:solidFill>
          <a:ln w="9525">
            <a:noFill/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lIns="0" tIns="0" rIns="0" bIns="0" anchor="ctr"/>
          <a:lstStyle/>
          <a:p>
            <a:pPr indent="-134938" algn="ctr" latinLnBrk="0">
              <a:lnSpc>
                <a:spcPct val="100000"/>
              </a:lnSpc>
              <a:spcBef>
                <a:spcPct val="0"/>
              </a:spcBef>
            </a:pPr>
            <a:r>
              <a:rPr lang="ko-KR" altLang="en-US" sz="1600" b="1" dirty="0" smtClean="0">
                <a:solidFill>
                  <a:schemeClr val="bg1"/>
                </a:solidFill>
                <a:latin typeface="HY산B" panose="02030600000101010101" pitchFamily="18" charset="-127"/>
                <a:ea typeface="HY산B" panose="02030600000101010101" pitchFamily="18" charset="-127"/>
              </a:rPr>
              <a:t>인프라 </a:t>
            </a:r>
            <a:endParaRPr lang="en-US" altLang="ko-KR" sz="1600" b="1" dirty="0" smtClean="0">
              <a:solidFill>
                <a:schemeClr val="bg1"/>
              </a:solidFill>
              <a:latin typeface="HY산B" panose="02030600000101010101" pitchFamily="18" charset="-127"/>
              <a:ea typeface="HY산B" panose="02030600000101010101" pitchFamily="18" charset="-127"/>
            </a:endParaRPr>
          </a:p>
          <a:p>
            <a:pPr indent="-134938" algn="ctr" latinLnBrk="0">
              <a:lnSpc>
                <a:spcPct val="100000"/>
              </a:lnSpc>
              <a:spcBef>
                <a:spcPct val="0"/>
              </a:spcBef>
            </a:pPr>
            <a:r>
              <a:rPr lang="ko-KR" altLang="en-US" sz="1600" b="1" dirty="0" smtClean="0">
                <a:solidFill>
                  <a:schemeClr val="bg1"/>
                </a:solidFill>
                <a:latin typeface="HY산B" panose="02030600000101010101" pitchFamily="18" charset="-127"/>
                <a:ea typeface="HY산B" panose="02030600000101010101" pitchFamily="18" charset="-127"/>
              </a:rPr>
              <a:t>측면</a:t>
            </a:r>
            <a:endParaRPr lang="en-US" altLang="ko-KR" sz="1600" b="1" dirty="0" smtClean="0">
              <a:solidFill>
                <a:schemeClr val="bg1"/>
              </a:solidFill>
              <a:latin typeface="HY산B" panose="02030600000101010101" pitchFamily="18" charset="-127"/>
              <a:ea typeface="HY산B" panose="02030600000101010101" pitchFamily="18" charset="-127"/>
            </a:endParaRPr>
          </a:p>
        </p:txBody>
      </p:sp>
      <p:sp>
        <p:nvSpPr>
          <p:cNvPr id="27" name="타원 147"/>
          <p:cNvSpPr>
            <a:spLocks noChangeArrowheads="1"/>
          </p:cNvSpPr>
          <p:nvPr/>
        </p:nvSpPr>
        <p:spPr bwMode="auto">
          <a:xfrm>
            <a:off x="4611319" y="3604639"/>
            <a:ext cx="952746" cy="894711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rgbClr val="002060"/>
            </a:solidFill>
            <a:headEnd/>
            <a:tailEnd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indent="-134938" algn="ctr" latinLnBrk="0">
              <a:lnSpc>
                <a:spcPct val="100000"/>
              </a:lnSpc>
              <a:spcBef>
                <a:spcPct val="0"/>
              </a:spcBef>
            </a:pPr>
            <a:r>
              <a:rPr lang="ko-KR" altLang="en-US" sz="1400" b="1" dirty="0" smtClean="0">
                <a:solidFill>
                  <a:schemeClr val="bg1"/>
                </a:solidFill>
                <a:latin typeface="HY산B" panose="02030600000101010101" pitchFamily="18" charset="-127"/>
                <a:ea typeface="HY산B" panose="02030600000101010101" pitchFamily="18" charset="-127"/>
              </a:rPr>
              <a:t>생활적 </a:t>
            </a:r>
            <a:endParaRPr lang="en-US" altLang="ko-KR" sz="1400" b="1" dirty="0" smtClean="0">
              <a:solidFill>
                <a:schemeClr val="bg1"/>
              </a:solidFill>
              <a:latin typeface="HY산B" panose="02030600000101010101" pitchFamily="18" charset="-127"/>
              <a:ea typeface="HY산B" panose="02030600000101010101" pitchFamily="18" charset="-127"/>
            </a:endParaRPr>
          </a:p>
          <a:p>
            <a:pPr indent="-134938" algn="ctr" latinLnBrk="0">
              <a:lnSpc>
                <a:spcPct val="100000"/>
              </a:lnSpc>
              <a:spcBef>
                <a:spcPct val="0"/>
              </a:spcBef>
            </a:pPr>
            <a:r>
              <a:rPr lang="ko-KR" altLang="en-US" sz="1400" b="1" dirty="0" smtClean="0">
                <a:solidFill>
                  <a:schemeClr val="bg1"/>
                </a:solidFill>
                <a:latin typeface="HY산B" panose="02030600000101010101" pitchFamily="18" charset="-127"/>
                <a:ea typeface="HY산B" panose="02030600000101010101" pitchFamily="18" charset="-127"/>
              </a:rPr>
              <a:t>측면</a:t>
            </a:r>
            <a:endParaRPr lang="ko-KR" altLang="en-US" sz="1400" b="1" dirty="0">
              <a:solidFill>
                <a:schemeClr val="bg1"/>
              </a:solidFill>
              <a:latin typeface="HY산B" panose="02030600000101010101" pitchFamily="18" charset="-127"/>
              <a:ea typeface="HY산B" panose="02030600000101010101" pitchFamily="18" charset="-127"/>
            </a:endParaRPr>
          </a:p>
        </p:txBody>
      </p:sp>
      <p:cxnSp>
        <p:nvCxnSpPr>
          <p:cNvPr id="34" name="직선 연결선 33"/>
          <p:cNvCxnSpPr>
            <a:endCxn id="18" idx="7"/>
          </p:cNvCxnSpPr>
          <p:nvPr/>
        </p:nvCxnSpPr>
        <p:spPr bwMode="auto">
          <a:xfrm flipH="1">
            <a:off x="2013192" y="3717618"/>
            <a:ext cx="908620" cy="606055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직선 연결선 34"/>
          <p:cNvCxnSpPr>
            <a:stCxn id="26" idx="2"/>
            <a:endCxn id="19" idx="6"/>
          </p:cNvCxnSpPr>
          <p:nvPr/>
        </p:nvCxnSpPr>
        <p:spPr bwMode="auto">
          <a:xfrm flipH="1" flipV="1">
            <a:off x="2392542" y="3306134"/>
            <a:ext cx="359084" cy="49609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직선 연결선 35"/>
          <p:cNvCxnSpPr/>
          <p:nvPr/>
        </p:nvCxnSpPr>
        <p:spPr bwMode="auto">
          <a:xfrm flipH="1">
            <a:off x="2751629" y="3959515"/>
            <a:ext cx="414292" cy="1268669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직선 연결선 38"/>
          <p:cNvCxnSpPr/>
          <p:nvPr/>
        </p:nvCxnSpPr>
        <p:spPr bwMode="auto">
          <a:xfrm>
            <a:off x="5564065" y="3959516"/>
            <a:ext cx="771667" cy="0"/>
          </a:xfrm>
          <a:prstGeom prst="line">
            <a:avLst/>
          </a:prstGeom>
          <a:ln w="1905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직선 연결선 40"/>
          <p:cNvCxnSpPr>
            <a:stCxn id="27" idx="7"/>
            <a:endCxn id="22" idx="2"/>
          </p:cNvCxnSpPr>
          <p:nvPr/>
        </p:nvCxnSpPr>
        <p:spPr bwMode="auto">
          <a:xfrm flipV="1">
            <a:off x="5424539" y="2639199"/>
            <a:ext cx="983201" cy="1096467"/>
          </a:xfrm>
          <a:prstGeom prst="line">
            <a:avLst/>
          </a:prstGeom>
          <a:ln w="1905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Oval 53"/>
          <p:cNvSpPr>
            <a:spLocks noChangeArrowheads="1"/>
          </p:cNvSpPr>
          <p:nvPr/>
        </p:nvSpPr>
        <p:spPr bwMode="auto">
          <a:xfrm>
            <a:off x="3545484" y="5210932"/>
            <a:ext cx="1063221" cy="816371"/>
          </a:xfrm>
          <a:prstGeom prst="ellipse">
            <a:avLst/>
          </a:prstGeom>
          <a:solidFill>
            <a:srgbClr val="FFC000"/>
          </a:solidFill>
          <a:ln>
            <a:solidFill>
              <a:schemeClr val="bg1"/>
            </a:solidFill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lIns="0" tIns="0" rIns="0" bIns="0" anchor="ctr"/>
          <a:lstStyle/>
          <a:p>
            <a:pPr algn="ctr" latinLnBrk="0">
              <a:lnSpc>
                <a:spcPct val="100000"/>
              </a:lnSpc>
              <a:spcBef>
                <a:spcPts val="0"/>
              </a:spcBef>
              <a:defRPr/>
            </a:pPr>
            <a:r>
              <a:rPr kumimoji="0" lang="ko-KR" altLang="en-US" sz="1100" dirty="0" smtClean="0">
                <a:solidFill>
                  <a:srgbClr val="333333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교육시설 등 </a:t>
            </a:r>
            <a:endParaRPr kumimoji="0" lang="en-US" altLang="ko-KR" sz="1100" dirty="0" smtClean="0">
              <a:solidFill>
                <a:srgbClr val="333333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algn="ctr" latinLnBrk="0">
              <a:lnSpc>
                <a:spcPct val="100000"/>
              </a:lnSpc>
              <a:spcBef>
                <a:spcPts val="0"/>
              </a:spcBef>
              <a:defRPr/>
            </a:pPr>
            <a:r>
              <a:rPr kumimoji="0" lang="ko-KR" altLang="en-US" sz="1100" dirty="0" smtClean="0">
                <a:solidFill>
                  <a:srgbClr val="333333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사회적 인프라</a:t>
            </a:r>
            <a:endParaRPr kumimoji="0" lang="en-US" altLang="ko-KR" sz="1100" dirty="0">
              <a:solidFill>
                <a:srgbClr val="333333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cxnSp>
        <p:nvCxnSpPr>
          <p:cNvPr id="46" name="직선 연결선 45"/>
          <p:cNvCxnSpPr/>
          <p:nvPr/>
        </p:nvCxnSpPr>
        <p:spPr bwMode="auto">
          <a:xfrm>
            <a:off x="3476472" y="3994019"/>
            <a:ext cx="448574" cy="1251417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직선 연결선 49"/>
          <p:cNvCxnSpPr>
            <a:stCxn id="22" idx="6"/>
            <a:endCxn id="51" idx="2"/>
          </p:cNvCxnSpPr>
          <p:nvPr/>
        </p:nvCxnSpPr>
        <p:spPr bwMode="auto">
          <a:xfrm>
            <a:off x="7315645" y="2639199"/>
            <a:ext cx="532256" cy="646371"/>
          </a:xfrm>
          <a:prstGeom prst="line">
            <a:avLst/>
          </a:prstGeom>
          <a:ln w="1905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Oval 57"/>
          <p:cNvSpPr>
            <a:spLocks noChangeArrowheads="1"/>
          </p:cNvSpPr>
          <p:nvPr/>
        </p:nvSpPr>
        <p:spPr bwMode="auto">
          <a:xfrm>
            <a:off x="7847901" y="2853522"/>
            <a:ext cx="864095" cy="864096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rgbClr val="002060"/>
            </a:solidFill>
            <a:headEnd/>
            <a:tailEnd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lIns="0" tIns="0" rIns="0" bIns="0" anchor="ctr"/>
          <a:lstStyle/>
          <a:p>
            <a:pPr algn="ctr" latinLnBrk="0">
              <a:lnSpc>
                <a:spcPct val="100000"/>
              </a:lnSpc>
              <a:spcBef>
                <a:spcPts val="0"/>
              </a:spcBef>
              <a:defRPr/>
            </a:pPr>
            <a:r>
              <a:rPr kumimoji="0" lang="ko-KR" altLang="en-US" sz="1100" b="1" dirty="0" smtClean="0">
                <a:solidFill>
                  <a:srgbClr val="333333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마을공동체</a:t>
            </a:r>
            <a:endParaRPr kumimoji="0" lang="en-US" altLang="ko-KR" sz="1100" b="1" dirty="0" smtClean="0">
              <a:solidFill>
                <a:srgbClr val="333333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algn="ctr" latinLnBrk="0">
              <a:lnSpc>
                <a:spcPct val="100000"/>
              </a:lnSpc>
              <a:spcBef>
                <a:spcPts val="0"/>
              </a:spcBef>
              <a:defRPr/>
            </a:pPr>
            <a:r>
              <a:rPr kumimoji="0" lang="ko-KR" altLang="en-US" sz="1100" b="1" dirty="0" smtClean="0">
                <a:solidFill>
                  <a:srgbClr val="333333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사업과 </a:t>
            </a:r>
            <a:endParaRPr kumimoji="0" lang="en-US" altLang="ko-KR" sz="1100" b="1" dirty="0" smtClean="0">
              <a:solidFill>
                <a:srgbClr val="333333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algn="ctr" latinLnBrk="0">
              <a:lnSpc>
                <a:spcPct val="100000"/>
              </a:lnSpc>
              <a:spcBef>
                <a:spcPts val="0"/>
              </a:spcBef>
              <a:defRPr/>
            </a:pPr>
            <a:r>
              <a:rPr kumimoji="0" lang="ko-KR" altLang="en-US" sz="1100" b="1" dirty="0" smtClean="0">
                <a:solidFill>
                  <a:srgbClr val="333333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연관</a:t>
            </a:r>
            <a:endParaRPr kumimoji="0" lang="en-US" altLang="ko-KR" sz="1100" b="1" dirty="0">
              <a:solidFill>
                <a:srgbClr val="333333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cxnSp>
        <p:nvCxnSpPr>
          <p:cNvPr id="52" name="직선 연결선 51"/>
          <p:cNvCxnSpPr>
            <a:stCxn id="20" idx="6"/>
            <a:endCxn id="51" idx="2"/>
          </p:cNvCxnSpPr>
          <p:nvPr/>
        </p:nvCxnSpPr>
        <p:spPr bwMode="auto">
          <a:xfrm flipV="1">
            <a:off x="7271836" y="3285570"/>
            <a:ext cx="576065" cy="540060"/>
          </a:xfrm>
          <a:prstGeom prst="line">
            <a:avLst/>
          </a:prstGeom>
          <a:ln w="1905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Oval 55"/>
          <p:cNvSpPr>
            <a:spLocks noChangeArrowheads="1"/>
          </p:cNvSpPr>
          <p:nvPr/>
        </p:nvSpPr>
        <p:spPr bwMode="auto">
          <a:xfrm>
            <a:off x="5918816" y="4562350"/>
            <a:ext cx="936104" cy="936104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rgbClr val="002060"/>
            </a:solidFill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lIns="0" tIns="0" rIns="0" bIns="0" anchor="ctr"/>
          <a:lstStyle/>
          <a:p>
            <a:pPr algn="ctr" latinLnBrk="0">
              <a:lnSpc>
                <a:spcPct val="100000"/>
              </a:lnSpc>
              <a:spcBef>
                <a:spcPts val="0"/>
              </a:spcBef>
              <a:defRPr/>
            </a:pPr>
            <a:r>
              <a:rPr kumimoji="0" lang="ko-KR" altLang="en-US" sz="1100" dirty="0" smtClean="0">
                <a:solidFill>
                  <a:srgbClr val="333333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소비 생활</a:t>
            </a:r>
            <a:endParaRPr kumimoji="0" lang="en-US" altLang="ko-KR" sz="1100" dirty="0">
              <a:solidFill>
                <a:srgbClr val="333333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cxnSp>
        <p:nvCxnSpPr>
          <p:cNvPr id="85" name="직선 연결선 84"/>
          <p:cNvCxnSpPr>
            <a:endCxn id="84" idx="1"/>
          </p:cNvCxnSpPr>
          <p:nvPr/>
        </p:nvCxnSpPr>
        <p:spPr bwMode="auto">
          <a:xfrm>
            <a:off x="5453646" y="4325625"/>
            <a:ext cx="602259" cy="373814"/>
          </a:xfrm>
          <a:prstGeom prst="line">
            <a:avLst/>
          </a:prstGeom>
          <a:ln w="1905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317363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직사각형 17"/>
          <p:cNvSpPr txBox="1">
            <a:spLocks noChangeArrowheads="1"/>
          </p:cNvSpPr>
          <p:nvPr/>
        </p:nvSpPr>
        <p:spPr bwMode="auto">
          <a:xfrm>
            <a:off x="464343" y="234631"/>
            <a:ext cx="4491040" cy="4541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69" tIns="41985" rIns="83969" bIns="41985">
            <a:spAutoFit/>
          </a:bodyPr>
          <a:lstStyle>
            <a:lvl1pPr algn="ctr" rtl="0" fontAlgn="base" latinLnBrk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4572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9144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13716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18288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algn="l"/>
            <a:r>
              <a:rPr kumimoji="0" lang="en-US" altLang="ko-KR" sz="2400" b="1" dirty="0" smtClean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5. </a:t>
            </a:r>
            <a:r>
              <a:rPr kumimoji="0" lang="ko-KR" altLang="en-US" sz="2400" b="1" dirty="0" smtClean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자신의 마을 인식</a:t>
            </a:r>
            <a:endParaRPr kumimoji="0" lang="ko-KR" altLang="en-US" sz="2400" b="1" dirty="0">
              <a:solidFill>
                <a:srgbClr val="0070C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4" name="텍스트 개체 틀 2"/>
          <p:cNvSpPr txBox="1">
            <a:spLocks/>
          </p:cNvSpPr>
          <p:nvPr/>
        </p:nvSpPr>
        <p:spPr>
          <a:xfrm>
            <a:off x="512490" y="1187363"/>
            <a:ext cx="8691454" cy="1039183"/>
          </a:xfrm>
          <a:prstGeom prst="rect">
            <a:avLst/>
          </a:prstGeom>
        </p:spPr>
        <p:txBody>
          <a:bodyPr/>
          <a:lstStyle/>
          <a:p>
            <a:pPr marL="180975" marR="0" lvl="0" indent="-180975" algn="l" defTabSz="914400" rtl="0" eaLnBrk="1" fontAlgn="auto" latinLnBrk="0" hangingPunct="1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bg1">
                  <a:lumMod val="65000"/>
                </a:schemeClr>
              </a:buClr>
              <a:buSzTx/>
              <a:buFont typeface="Wingdings" pitchFamily="2" charset="2"/>
              <a:buChar char="l"/>
              <a:tabLst/>
              <a:defRPr/>
            </a:pPr>
            <a:r>
              <a:rPr kumimoji="0" lang="ko-KR" altLang="en-US" sz="1300" dirty="0" smtClean="0">
                <a:latin typeface="Trebuchet MS" pitchFamily="34" charset="0"/>
                <a:ea typeface="맑은 고딕" pitchFamily="50" charset="-127"/>
              </a:rPr>
              <a:t>인프라 차원에서 기존의 교통</a:t>
            </a:r>
            <a:r>
              <a:rPr kumimoji="0" lang="en-US" altLang="ko-KR" sz="1300" dirty="0" smtClean="0">
                <a:latin typeface="Trebuchet MS" pitchFamily="34" charset="0"/>
                <a:ea typeface="맑은 고딕" pitchFamily="50" charset="-127"/>
              </a:rPr>
              <a:t>, </a:t>
            </a:r>
            <a:r>
              <a:rPr kumimoji="0" lang="ko-KR" altLang="en-US" sz="1300" dirty="0" smtClean="0">
                <a:latin typeface="Trebuchet MS" pitchFamily="34" charset="0"/>
                <a:ea typeface="맑은 고딕" pitchFamily="50" charset="-127"/>
              </a:rPr>
              <a:t>편의시설 </a:t>
            </a:r>
            <a:r>
              <a:rPr kumimoji="0" lang="ko-KR" altLang="en-US" sz="1300" dirty="0" err="1" smtClean="0">
                <a:latin typeface="Trebuchet MS" pitchFamily="34" charset="0"/>
                <a:ea typeface="맑은 고딕" pitchFamily="50" charset="-127"/>
              </a:rPr>
              <a:t>접근성</a:t>
            </a:r>
            <a:r>
              <a:rPr kumimoji="0" lang="ko-KR" altLang="en-US" sz="1300" dirty="0" smtClean="0">
                <a:latin typeface="Trebuchet MS" pitchFamily="34" charset="0"/>
                <a:ea typeface="맑은 고딕" pitchFamily="50" charset="-127"/>
              </a:rPr>
              <a:t> 뿐 아니라 산</a:t>
            </a:r>
            <a:r>
              <a:rPr kumimoji="0" lang="en-US" altLang="ko-KR" sz="1300" dirty="0" smtClean="0">
                <a:latin typeface="Trebuchet MS" pitchFamily="34" charset="0"/>
                <a:ea typeface="맑은 고딕" pitchFamily="50" charset="-127"/>
              </a:rPr>
              <a:t>, </a:t>
            </a:r>
            <a:r>
              <a:rPr kumimoji="0" lang="ko-KR" altLang="en-US" sz="1300" dirty="0" smtClean="0">
                <a:latin typeface="Trebuchet MS" pitchFamily="34" charset="0"/>
                <a:ea typeface="맑은 고딕" pitchFamily="50" charset="-127"/>
              </a:rPr>
              <a:t>천</a:t>
            </a:r>
            <a:r>
              <a:rPr kumimoji="0" lang="en-US" altLang="ko-KR" sz="1300" dirty="0" smtClean="0">
                <a:latin typeface="Trebuchet MS" pitchFamily="34" charset="0"/>
                <a:ea typeface="맑은 고딕" pitchFamily="50" charset="-127"/>
              </a:rPr>
              <a:t>, </a:t>
            </a:r>
            <a:r>
              <a:rPr kumimoji="0" lang="ko-KR" altLang="en-US" sz="1300" dirty="0" smtClean="0">
                <a:latin typeface="Trebuchet MS" pitchFamily="34" charset="0"/>
                <a:ea typeface="맑은 고딕" pitchFamily="50" charset="-127"/>
              </a:rPr>
              <a:t>강</a:t>
            </a:r>
            <a:r>
              <a:rPr kumimoji="0" lang="en-US" altLang="ko-KR" sz="1300" dirty="0" smtClean="0">
                <a:latin typeface="Trebuchet MS" pitchFamily="34" charset="0"/>
                <a:ea typeface="맑은 고딕" pitchFamily="50" charset="-127"/>
              </a:rPr>
              <a:t>, </a:t>
            </a:r>
            <a:r>
              <a:rPr kumimoji="0" lang="ko-KR" altLang="en-US" sz="1300" dirty="0" smtClean="0">
                <a:latin typeface="Trebuchet MS" pitchFamily="34" charset="0"/>
                <a:ea typeface="맑은 고딕" pitchFamily="50" charset="-127"/>
              </a:rPr>
              <a:t>공원 등 자연환경에 관련된 요소들을 중심으로 생각하는 경향이 상당히 컸음</a:t>
            </a:r>
            <a:r>
              <a:rPr kumimoji="0" lang="en-US" altLang="ko-KR" sz="1300" dirty="0" smtClean="0">
                <a:latin typeface="Trebuchet MS" pitchFamily="34" charset="0"/>
                <a:ea typeface="맑은 고딕" pitchFamily="50" charset="-127"/>
              </a:rPr>
              <a:t>.</a:t>
            </a:r>
          </a:p>
          <a:p>
            <a:pPr marL="180975" marR="0" lvl="0" indent="-180975" algn="l" defTabSz="914400" rtl="0" eaLnBrk="1" fontAlgn="auto" latinLnBrk="0" hangingPunct="1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bg1">
                  <a:lumMod val="65000"/>
                </a:schemeClr>
              </a:buClr>
              <a:buSzTx/>
              <a:buFont typeface="Wingdings" pitchFamily="2" charset="2"/>
              <a:buChar char="l"/>
              <a:tabLst/>
              <a:defRPr/>
            </a:pPr>
            <a:r>
              <a:rPr kumimoji="0" lang="ko-KR" altLang="en-US" sz="1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rebuchet MS" pitchFamily="34" charset="0"/>
                <a:ea typeface="맑은 고딕" pitchFamily="50" charset="-127"/>
                <a:cs typeface="+mn-cs"/>
              </a:rPr>
              <a:t>강북은 대체로 교통환경과 교육환경 등 사회적 인프라에 관련된 사안들이 많았고</a:t>
            </a:r>
            <a:r>
              <a:rPr kumimoji="0" lang="en-US" altLang="ko-KR" sz="1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rebuchet MS" pitchFamily="34" charset="0"/>
                <a:ea typeface="맑은 고딕" pitchFamily="50" charset="-127"/>
                <a:cs typeface="+mn-cs"/>
              </a:rPr>
              <a:t>, </a:t>
            </a:r>
            <a:r>
              <a:rPr kumimoji="0" lang="ko-KR" altLang="en-US" sz="1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rebuchet MS" pitchFamily="34" charset="0"/>
                <a:ea typeface="맑은 고딕" pitchFamily="50" charset="-127"/>
                <a:cs typeface="+mn-cs"/>
              </a:rPr>
              <a:t>강남은 주로 자연환경에 관련된 사안들이 많았음</a:t>
            </a:r>
            <a:r>
              <a:rPr kumimoji="0" lang="en-US" altLang="ko-KR" sz="1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rebuchet MS" pitchFamily="34" charset="0"/>
                <a:ea typeface="맑은 고딕" pitchFamily="50" charset="-127"/>
                <a:cs typeface="+mn-cs"/>
              </a:rPr>
              <a:t>. </a:t>
            </a:r>
            <a:r>
              <a:rPr kumimoji="0" lang="ko-KR" altLang="en-US" sz="1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rebuchet MS" pitchFamily="34" charset="0"/>
                <a:ea typeface="맑은 고딕" pitchFamily="50" charset="-127"/>
                <a:cs typeface="+mn-cs"/>
              </a:rPr>
              <a:t>이와 함께 인프라 차원에서 전통시장을 상당히 중요한 요소로 인식하는 경향이 있음</a:t>
            </a:r>
            <a:r>
              <a:rPr kumimoji="0" lang="en-US" altLang="ko-KR" sz="1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rebuchet MS" pitchFamily="34" charset="0"/>
                <a:ea typeface="맑은 고딕" pitchFamily="50" charset="-127"/>
                <a:cs typeface="+mn-cs"/>
              </a:rPr>
              <a:t>.</a:t>
            </a:r>
          </a:p>
        </p:txBody>
      </p:sp>
      <p:cxnSp>
        <p:nvCxnSpPr>
          <p:cNvPr id="24" name="직선 연결선 23"/>
          <p:cNvCxnSpPr/>
          <p:nvPr/>
        </p:nvCxnSpPr>
        <p:spPr>
          <a:xfrm>
            <a:off x="722026" y="4503402"/>
            <a:ext cx="8333642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직선 연결선 29"/>
          <p:cNvCxnSpPr/>
          <p:nvPr/>
        </p:nvCxnSpPr>
        <p:spPr>
          <a:xfrm flipH="1">
            <a:off x="4858217" y="2257263"/>
            <a:ext cx="4213" cy="422115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AutoShape 51" descr="그림3"/>
          <p:cNvSpPr>
            <a:spLocks noChangeArrowheads="1"/>
          </p:cNvSpPr>
          <p:nvPr/>
        </p:nvSpPr>
        <p:spPr bwMode="auto">
          <a:xfrm>
            <a:off x="722024" y="2550547"/>
            <a:ext cx="1091439" cy="485920"/>
          </a:xfrm>
          <a:prstGeom prst="roundRect">
            <a:avLst>
              <a:gd name="adj" fmla="val 7847"/>
            </a:avLst>
          </a:prstGeom>
          <a:blipFill dpi="0" rotWithShape="1">
            <a:blip r:embed="rId3" cstate="print"/>
            <a:srcRect/>
            <a:stretch>
              <a:fillRect/>
            </a:stretch>
          </a:blipFill>
          <a:ln w="6350" algn="ctr">
            <a:solidFill>
              <a:srgbClr val="B2B2B2"/>
            </a:solidFill>
            <a:round/>
            <a:headEnd/>
            <a:tailEnd/>
          </a:ln>
        </p:spPr>
        <p:txBody>
          <a:bodyPr lIns="18290" tIns="46456" rIns="18290" bIns="46456" anchor="ctr"/>
          <a:lstStyle/>
          <a:p>
            <a:pPr algn="ctr" latinLnBrk="0">
              <a:lnSpc>
                <a:spcPct val="90000"/>
              </a:lnSpc>
              <a:defRPr/>
            </a:pPr>
            <a:r>
              <a:rPr lang="ko-KR" altLang="en-US" sz="1400" b="1" dirty="0" smtClean="0">
                <a:solidFill>
                  <a:srgbClr val="0070C0"/>
                </a:solidFill>
                <a:latin typeface="Calibri" pitchFamily="34" charset="0"/>
                <a:ea typeface="맑은 고딕" panose="020B0503020000020004" pitchFamily="50" charset="-127"/>
              </a:rPr>
              <a:t>강북</a:t>
            </a:r>
            <a:endParaRPr lang="en-US" altLang="ko-KR" sz="1400" b="1" dirty="0" smtClean="0">
              <a:solidFill>
                <a:srgbClr val="0070C0"/>
              </a:solidFill>
              <a:latin typeface="Calibri" pitchFamily="34" charset="0"/>
              <a:ea typeface="맑은 고딕" panose="020B0503020000020004" pitchFamily="50" charset="-127"/>
            </a:endParaRPr>
          </a:p>
          <a:p>
            <a:pPr algn="ctr" latinLnBrk="0">
              <a:lnSpc>
                <a:spcPct val="90000"/>
              </a:lnSpc>
              <a:defRPr/>
            </a:pPr>
            <a:r>
              <a:rPr lang="en-US" altLang="ko-KR" sz="1400" b="1" dirty="0" smtClean="0">
                <a:solidFill>
                  <a:srgbClr val="0070C0"/>
                </a:solidFill>
                <a:latin typeface="Calibri" pitchFamily="34" charset="0"/>
                <a:ea typeface="맑은 고딕" panose="020B0503020000020004" pitchFamily="50" charset="-127"/>
              </a:rPr>
              <a:t>30</a:t>
            </a:r>
            <a:r>
              <a:rPr lang="ko-KR" altLang="en-US" sz="1400" b="1" dirty="0" smtClean="0">
                <a:solidFill>
                  <a:srgbClr val="0070C0"/>
                </a:solidFill>
                <a:latin typeface="Calibri" pitchFamily="34" charset="0"/>
                <a:ea typeface="맑은 고딕" panose="020B0503020000020004" pitchFamily="50" charset="-127"/>
              </a:rPr>
              <a:t>대 여성</a:t>
            </a:r>
            <a:endParaRPr lang="ko-KR" altLang="en-US" sz="1400" b="1" dirty="0">
              <a:solidFill>
                <a:srgbClr val="0070C0"/>
              </a:solidFill>
              <a:latin typeface="Calibri" pitchFamily="34" charset="0"/>
              <a:ea typeface="맑은 고딕" panose="020B0503020000020004" pitchFamily="50" charset="-127"/>
            </a:endParaRPr>
          </a:p>
        </p:txBody>
      </p:sp>
      <p:sp>
        <p:nvSpPr>
          <p:cNvPr id="32" name="AutoShape 51" descr="그림3"/>
          <p:cNvSpPr>
            <a:spLocks noChangeArrowheads="1"/>
          </p:cNvSpPr>
          <p:nvPr/>
        </p:nvSpPr>
        <p:spPr bwMode="auto">
          <a:xfrm>
            <a:off x="722026" y="5913649"/>
            <a:ext cx="1091439" cy="491027"/>
          </a:xfrm>
          <a:prstGeom prst="roundRect">
            <a:avLst>
              <a:gd name="adj" fmla="val 7847"/>
            </a:avLst>
          </a:prstGeom>
          <a:blipFill dpi="0" rotWithShape="1">
            <a:blip r:embed="rId3" cstate="print"/>
            <a:srcRect/>
            <a:stretch>
              <a:fillRect/>
            </a:stretch>
          </a:blipFill>
          <a:ln w="6350" algn="ctr">
            <a:solidFill>
              <a:srgbClr val="B2B2B2"/>
            </a:solidFill>
            <a:round/>
            <a:headEnd/>
            <a:tailEnd/>
          </a:ln>
        </p:spPr>
        <p:txBody>
          <a:bodyPr lIns="18290" tIns="46456" rIns="18290" bIns="46456" anchor="ctr"/>
          <a:lstStyle/>
          <a:p>
            <a:pPr lvl="0" algn="ctr" latinLnBrk="0">
              <a:lnSpc>
                <a:spcPct val="90000"/>
              </a:lnSpc>
              <a:defRPr/>
            </a:pPr>
            <a:r>
              <a:rPr lang="ko-KR" altLang="en-US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ea typeface="맑은 고딕" panose="020B0503020000020004" pitchFamily="50" charset="-127"/>
              </a:rPr>
              <a:t>강남 </a:t>
            </a:r>
            <a:endParaRPr lang="en-US" altLang="ko-KR" sz="1400" b="1" dirty="0" smtClean="0">
              <a:solidFill>
                <a:schemeClr val="tx1">
                  <a:lumMod val="85000"/>
                  <a:lumOff val="15000"/>
                </a:schemeClr>
              </a:solidFill>
              <a:latin typeface="Calibri" pitchFamily="34" charset="0"/>
              <a:ea typeface="맑은 고딕" panose="020B0503020000020004" pitchFamily="50" charset="-127"/>
            </a:endParaRPr>
          </a:p>
          <a:p>
            <a:pPr lvl="0" algn="ctr" latinLnBrk="0">
              <a:lnSpc>
                <a:spcPct val="90000"/>
              </a:lnSpc>
              <a:defRPr/>
            </a:pPr>
            <a:r>
              <a:rPr lang="en-US" altLang="ko-KR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ea typeface="맑은 고딕" panose="020B0503020000020004" pitchFamily="50" charset="-127"/>
              </a:rPr>
              <a:t>30-40</a:t>
            </a:r>
            <a:r>
              <a:rPr lang="ko-KR" altLang="en-US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ea typeface="맑은 고딕" panose="020B0503020000020004" pitchFamily="50" charset="-127"/>
              </a:rPr>
              <a:t>대 여성</a:t>
            </a:r>
            <a:endParaRPr lang="en-US" altLang="ko-KR" sz="1400" b="1" dirty="0" smtClean="0">
              <a:solidFill>
                <a:schemeClr val="tx1">
                  <a:lumMod val="85000"/>
                  <a:lumOff val="15000"/>
                </a:schemeClr>
              </a:solidFill>
              <a:latin typeface="Calibri" pitchFamily="34" charset="0"/>
              <a:ea typeface="맑은 고딕" panose="020B0503020000020004" pitchFamily="50" charset="-127"/>
            </a:endParaRPr>
          </a:p>
        </p:txBody>
      </p:sp>
      <p:sp>
        <p:nvSpPr>
          <p:cNvPr id="37" name="AutoShape 51" descr="그림3"/>
          <p:cNvSpPr>
            <a:spLocks noChangeArrowheads="1"/>
          </p:cNvSpPr>
          <p:nvPr/>
        </p:nvSpPr>
        <p:spPr bwMode="auto">
          <a:xfrm>
            <a:off x="7964227" y="2550546"/>
            <a:ext cx="1091439" cy="485920"/>
          </a:xfrm>
          <a:prstGeom prst="roundRect">
            <a:avLst>
              <a:gd name="adj" fmla="val 7847"/>
            </a:avLst>
          </a:prstGeom>
          <a:blipFill dpi="0" rotWithShape="1">
            <a:blip r:embed="rId3" cstate="print"/>
            <a:srcRect/>
            <a:stretch>
              <a:fillRect/>
            </a:stretch>
          </a:blipFill>
          <a:ln w="6350" algn="ctr">
            <a:solidFill>
              <a:srgbClr val="B2B2B2"/>
            </a:solidFill>
            <a:round/>
            <a:headEnd/>
            <a:tailEnd/>
          </a:ln>
        </p:spPr>
        <p:txBody>
          <a:bodyPr lIns="18290" tIns="46456" rIns="18290" bIns="46456" anchor="ctr"/>
          <a:lstStyle/>
          <a:p>
            <a:pPr algn="ctr" latinLnBrk="0">
              <a:lnSpc>
                <a:spcPct val="90000"/>
              </a:lnSpc>
              <a:defRPr/>
            </a:pPr>
            <a:r>
              <a:rPr lang="ko-KR" altLang="en-US" sz="1400" b="1" dirty="0" smtClean="0">
                <a:solidFill>
                  <a:srgbClr val="0070C0"/>
                </a:solidFill>
                <a:latin typeface="Calibri" pitchFamily="34" charset="0"/>
                <a:ea typeface="맑은 고딕" panose="020B0503020000020004" pitchFamily="50" charset="-127"/>
              </a:rPr>
              <a:t>강북</a:t>
            </a:r>
            <a:endParaRPr lang="en-US" altLang="ko-KR" sz="1400" b="1" dirty="0" smtClean="0">
              <a:solidFill>
                <a:srgbClr val="0070C0"/>
              </a:solidFill>
              <a:latin typeface="Calibri" pitchFamily="34" charset="0"/>
              <a:ea typeface="맑은 고딕" panose="020B0503020000020004" pitchFamily="50" charset="-127"/>
            </a:endParaRPr>
          </a:p>
          <a:p>
            <a:pPr algn="ctr" latinLnBrk="0">
              <a:lnSpc>
                <a:spcPct val="90000"/>
              </a:lnSpc>
              <a:defRPr/>
            </a:pPr>
            <a:r>
              <a:rPr lang="en-US" altLang="ko-KR" sz="1400" b="1" dirty="0" smtClean="0">
                <a:solidFill>
                  <a:srgbClr val="0070C0"/>
                </a:solidFill>
                <a:latin typeface="Calibri" pitchFamily="34" charset="0"/>
                <a:ea typeface="맑은 고딕" panose="020B0503020000020004" pitchFamily="50" charset="-127"/>
              </a:rPr>
              <a:t>40</a:t>
            </a:r>
            <a:r>
              <a:rPr lang="ko-KR" altLang="en-US" sz="1400" b="1" dirty="0" smtClean="0">
                <a:solidFill>
                  <a:srgbClr val="0070C0"/>
                </a:solidFill>
                <a:latin typeface="Calibri" pitchFamily="34" charset="0"/>
                <a:ea typeface="맑은 고딕" panose="020B0503020000020004" pitchFamily="50" charset="-127"/>
              </a:rPr>
              <a:t>대 여성</a:t>
            </a:r>
            <a:endParaRPr lang="ko-KR" altLang="en-US" sz="1400" b="1" dirty="0">
              <a:solidFill>
                <a:srgbClr val="0070C0"/>
              </a:solidFill>
              <a:latin typeface="Calibri" pitchFamily="34" charset="0"/>
              <a:ea typeface="맑은 고딕" panose="020B0503020000020004" pitchFamily="50" charset="-127"/>
            </a:endParaRPr>
          </a:p>
        </p:txBody>
      </p:sp>
      <p:sp>
        <p:nvSpPr>
          <p:cNvPr id="38" name="AutoShape 51" descr="그림3"/>
          <p:cNvSpPr>
            <a:spLocks noChangeArrowheads="1"/>
          </p:cNvSpPr>
          <p:nvPr/>
        </p:nvSpPr>
        <p:spPr bwMode="auto">
          <a:xfrm>
            <a:off x="7964229" y="5913648"/>
            <a:ext cx="1091439" cy="491027"/>
          </a:xfrm>
          <a:prstGeom prst="roundRect">
            <a:avLst>
              <a:gd name="adj" fmla="val 7847"/>
            </a:avLst>
          </a:prstGeom>
          <a:blipFill dpi="0" rotWithShape="1">
            <a:blip r:embed="rId3" cstate="print"/>
            <a:srcRect/>
            <a:stretch>
              <a:fillRect/>
            </a:stretch>
          </a:blipFill>
          <a:ln w="6350" algn="ctr">
            <a:solidFill>
              <a:srgbClr val="B2B2B2"/>
            </a:solidFill>
            <a:round/>
            <a:headEnd/>
            <a:tailEnd/>
          </a:ln>
        </p:spPr>
        <p:txBody>
          <a:bodyPr lIns="18290" tIns="46456" rIns="18290" bIns="46456" anchor="ctr"/>
          <a:lstStyle/>
          <a:p>
            <a:pPr lvl="0" algn="ctr" latinLnBrk="0">
              <a:lnSpc>
                <a:spcPct val="90000"/>
              </a:lnSpc>
              <a:defRPr/>
            </a:pPr>
            <a:r>
              <a:rPr lang="ko-KR" altLang="en-US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ea typeface="맑은 고딕" panose="020B0503020000020004" pitchFamily="50" charset="-127"/>
              </a:rPr>
              <a:t>강북 </a:t>
            </a:r>
            <a:endParaRPr lang="en-US" altLang="ko-KR" sz="1400" b="1" dirty="0" smtClean="0">
              <a:solidFill>
                <a:schemeClr val="tx1">
                  <a:lumMod val="85000"/>
                  <a:lumOff val="15000"/>
                </a:schemeClr>
              </a:solidFill>
              <a:latin typeface="Calibri" pitchFamily="34" charset="0"/>
              <a:ea typeface="맑은 고딕" panose="020B0503020000020004" pitchFamily="50" charset="-127"/>
            </a:endParaRPr>
          </a:p>
          <a:p>
            <a:pPr lvl="0" algn="ctr" latinLnBrk="0">
              <a:lnSpc>
                <a:spcPct val="90000"/>
              </a:lnSpc>
              <a:defRPr/>
            </a:pPr>
            <a:r>
              <a:rPr lang="en-US" altLang="ko-KR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ea typeface="맑은 고딕" panose="020B0503020000020004" pitchFamily="50" charset="-127"/>
              </a:rPr>
              <a:t>40</a:t>
            </a:r>
            <a:r>
              <a:rPr lang="ko-KR" altLang="en-US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ea typeface="맑은 고딕" panose="020B0503020000020004" pitchFamily="50" charset="-127"/>
              </a:rPr>
              <a:t>대 남성</a:t>
            </a:r>
            <a:endParaRPr lang="en-US" altLang="ko-KR" sz="1400" b="1" dirty="0" smtClean="0">
              <a:solidFill>
                <a:schemeClr val="tx1">
                  <a:lumMod val="85000"/>
                  <a:lumOff val="15000"/>
                </a:schemeClr>
              </a:solidFill>
              <a:latin typeface="Calibri" pitchFamily="34" charset="0"/>
              <a:ea typeface="맑은 고딕" panose="020B0503020000020004" pitchFamily="50" charset="-127"/>
            </a:endParaRPr>
          </a:p>
        </p:txBody>
      </p:sp>
      <p:sp>
        <p:nvSpPr>
          <p:cNvPr id="40" name="Text Box 15"/>
          <p:cNvSpPr txBox="1">
            <a:spLocks noChangeArrowheads="1"/>
          </p:cNvSpPr>
          <p:nvPr/>
        </p:nvSpPr>
        <p:spPr bwMode="auto">
          <a:xfrm>
            <a:off x="1813463" y="2286929"/>
            <a:ext cx="2853428" cy="22283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36580" tIns="36580" rIns="36580" bIns="36580">
            <a:spAutoFit/>
          </a:bodyPr>
          <a:lstStyle/>
          <a:p>
            <a:pPr marL="171450" indent="-171450">
              <a:buBlip>
                <a:blip r:embed="rId4"/>
              </a:buBlip>
            </a:pPr>
            <a:r>
              <a:rPr lang="ko-KR" altLang="en-US" sz="1000" dirty="0" smtClean="0">
                <a:latin typeface="+mn-ea"/>
                <a:ea typeface="+mn-ea"/>
              </a:rPr>
              <a:t>아쉬운 </a:t>
            </a:r>
            <a:r>
              <a:rPr lang="ko-KR" altLang="en-US" sz="1000" dirty="0">
                <a:latin typeface="+mn-ea"/>
                <a:ea typeface="+mn-ea"/>
              </a:rPr>
              <a:t>점은 좀 역하고 거리가 있고 백화점을 나가든 </a:t>
            </a:r>
            <a:r>
              <a:rPr lang="ko-KR" altLang="en-US" sz="1000" dirty="0" smtClean="0">
                <a:latin typeface="+mn-ea"/>
                <a:ea typeface="+mn-ea"/>
              </a:rPr>
              <a:t>뭘 하든 </a:t>
            </a:r>
            <a:r>
              <a:rPr lang="ko-KR" altLang="en-US" sz="1000" dirty="0">
                <a:latin typeface="+mn-ea"/>
                <a:ea typeface="+mn-ea"/>
              </a:rPr>
              <a:t>살짝 나가야 되요</a:t>
            </a:r>
            <a:r>
              <a:rPr lang="en-US" altLang="ko-KR" sz="1000" dirty="0">
                <a:latin typeface="+mn-ea"/>
                <a:ea typeface="+mn-ea"/>
              </a:rPr>
              <a:t>, </a:t>
            </a:r>
            <a:r>
              <a:rPr lang="ko-KR" altLang="en-US" sz="1000" dirty="0">
                <a:latin typeface="+mn-ea"/>
                <a:ea typeface="+mn-ea"/>
              </a:rPr>
              <a:t>시내가 아니라 들어와 있어서 </a:t>
            </a:r>
            <a:endParaRPr lang="en-US" altLang="ko-KR" sz="1000" dirty="0" smtClean="0">
              <a:latin typeface="+mn-ea"/>
              <a:ea typeface="+mn-ea"/>
            </a:endParaRPr>
          </a:p>
          <a:p>
            <a:pPr marL="171450" indent="-171450">
              <a:buBlip>
                <a:blip r:embed="rId4"/>
              </a:buBlip>
            </a:pPr>
            <a:r>
              <a:rPr lang="ko-KR" altLang="en-US" sz="1000" dirty="0" smtClean="0">
                <a:latin typeface="+mn-ea"/>
                <a:ea typeface="+mn-ea"/>
              </a:rPr>
              <a:t>그것만 </a:t>
            </a:r>
            <a:r>
              <a:rPr lang="ko-KR" altLang="en-US" sz="1000" dirty="0">
                <a:latin typeface="+mn-ea"/>
                <a:ea typeface="+mn-ea"/>
              </a:rPr>
              <a:t>불편하지 다른 건 불편한 게 없어요</a:t>
            </a:r>
            <a:r>
              <a:rPr lang="en-US" altLang="ko-KR" sz="1000" dirty="0">
                <a:latin typeface="+mn-ea"/>
                <a:ea typeface="+mn-ea"/>
              </a:rPr>
              <a:t>. </a:t>
            </a:r>
            <a:endParaRPr lang="en-US" altLang="ko-KR" sz="1000" dirty="0" smtClean="0">
              <a:latin typeface="+mn-ea"/>
              <a:ea typeface="+mn-ea"/>
            </a:endParaRPr>
          </a:p>
          <a:p>
            <a:pPr marL="171450" indent="-171450">
              <a:buBlip>
                <a:blip r:embed="rId4"/>
              </a:buBlip>
            </a:pPr>
            <a:r>
              <a:rPr lang="ko-KR" altLang="en-US" sz="1000" dirty="0" smtClean="0">
                <a:latin typeface="+mn-ea"/>
                <a:ea typeface="+mn-ea"/>
              </a:rPr>
              <a:t>아파트 </a:t>
            </a:r>
            <a:r>
              <a:rPr lang="ko-KR" altLang="en-US" sz="1000" dirty="0">
                <a:latin typeface="+mn-ea"/>
                <a:ea typeface="+mn-ea"/>
              </a:rPr>
              <a:t>자체가 자연친화적이어서 뒤에 산이 있어서 너무 좋아요 </a:t>
            </a:r>
            <a:endParaRPr lang="en-US" altLang="ko-KR" sz="1000" dirty="0" smtClean="0">
              <a:latin typeface="+mn-ea"/>
              <a:ea typeface="+mn-ea"/>
            </a:endParaRPr>
          </a:p>
          <a:p>
            <a:pPr marL="171450" indent="-171450">
              <a:buBlip>
                <a:blip r:embed="rId4"/>
              </a:buBlip>
            </a:pPr>
            <a:r>
              <a:rPr lang="ko-KR" altLang="en-US" sz="1000" dirty="0" smtClean="0">
                <a:latin typeface="+mn-ea"/>
                <a:ea typeface="+mn-ea"/>
              </a:rPr>
              <a:t>저희 </a:t>
            </a:r>
            <a:r>
              <a:rPr lang="ko-KR" altLang="en-US" sz="1000" dirty="0">
                <a:latin typeface="+mn-ea"/>
                <a:ea typeface="+mn-ea"/>
              </a:rPr>
              <a:t>동네는 북한산이 뒤에 있어서 공기 하나는 정말 좋거든요</a:t>
            </a:r>
            <a:r>
              <a:rPr lang="en-US" altLang="ko-KR" sz="1000" dirty="0">
                <a:latin typeface="+mn-ea"/>
                <a:ea typeface="+mn-ea"/>
              </a:rPr>
              <a:t>, </a:t>
            </a:r>
            <a:endParaRPr lang="en-US" altLang="ko-KR" sz="1000" dirty="0" smtClean="0">
              <a:latin typeface="+mn-ea"/>
              <a:ea typeface="+mn-ea"/>
            </a:endParaRPr>
          </a:p>
          <a:p>
            <a:pPr marL="171450" indent="-171450">
              <a:buBlip>
                <a:blip r:embed="rId4"/>
              </a:buBlip>
            </a:pPr>
            <a:r>
              <a:rPr lang="ko-KR" altLang="en-US" sz="1000" dirty="0" smtClean="0">
                <a:latin typeface="+mn-ea"/>
                <a:ea typeface="+mn-ea"/>
              </a:rPr>
              <a:t>전통시장 </a:t>
            </a:r>
            <a:r>
              <a:rPr lang="ko-KR" altLang="en-US" sz="1000" dirty="0">
                <a:latin typeface="+mn-ea"/>
                <a:ea typeface="+mn-ea"/>
              </a:rPr>
              <a:t>같은 게 하나 있어서 거기서 장 볼 수 있고</a:t>
            </a:r>
            <a:r>
              <a:rPr lang="en-US" altLang="ko-KR" sz="1000" dirty="0">
                <a:latin typeface="+mn-ea"/>
                <a:ea typeface="+mn-ea"/>
              </a:rPr>
              <a:t>, </a:t>
            </a:r>
            <a:endParaRPr lang="en-US" altLang="ko-KR" sz="1000" dirty="0" smtClean="0">
              <a:latin typeface="+mn-ea"/>
              <a:ea typeface="+mn-ea"/>
            </a:endParaRPr>
          </a:p>
          <a:p>
            <a:pPr marL="171450" indent="-171450">
              <a:buBlip>
                <a:blip r:embed="rId4"/>
              </a:buBlip>
            </a:pPr>
            <a:r>
              <a:rPr lang="ko-KR" altLang="en-US" sz="1000" dirty="0" smtClean="0">
                <a:latin typeface="+mn-ea"/>
                <a:ea typeface="+mn-ea"/>
              </a:rPr>
              <a:t>지하철역</a:t>
            </a:r>
            <a:r>
              <a:rPr lang="en-US" altLang="ko-KR" sz="1000" dirty="0">
                <a:latin typeface="+mn-ea"/>
                <a:ea typeface="+mn-ea"/>
              </a:rPr>
              <a:t>, </a:t>
            </a:r>
            <a:r>
              <a:rPr lang="ko-KR" altLang="en-US" sz="1000" dirty="0">
                <a:latin typeface="+mn-ea"/>
                <a:ea typeface="+mn-ea"/>
              </a:rPr>
              <a:t>교육 빼고도 저한테는 </a:t>
            </a:r>
            <a:r>
              <a:rPr lang="ko-KR" altLang="en-US" sz="1000" dirty="0" err="1">
                <a:latin typeface="+mn-ea"/>
                <a:ea typeface="+mn-ea"/>
              </a:rPr>
              <a:t>메리트가</a:t>
            </a:r>
            <a:r>
              <a:rPr lang="ko-KR" altLang="en-US" sz="1000" dirty="0">
                <a:latin typeface="+mn-ea"/>
                <a:ea typeface="+mn-ea"/>
              </a:rPr>
              <a:t> 상당하죠</a:t>
            </a:r>
            <a:r>
              <a:rPr lang="en-US" altLang="ko-KR" sz="1000" dirty="0">
                <a:latin typeface="+mn-ea"/>
                <a:ea typeface="+mn-ea"/>
              </a:rPr>
              <a:t>. </a:t>
            </a:r>
            <a:endParaRPr lang="en-US" altLang="ko-KR" sz="1000" dirty="0" smtClean="0">
              <a:latin typeface="+mn-ea"/>
              <a:ea typeface="+mn-ea"/>
            </a:endParaRPr>
          </a:p>
          <a:p>
            <a:pPr marL="171450" indent="-171450">
              <a:buBlip>
                <a:blip r:embed="rId4"/>
              </a:buBlip>
            </a:pPr>
            <a:r>
              <a:rPr lang="ko-KR" altLang="en-US" sz="1000" dirty="0" err="1" smtClean="0">
                <a:latin typeface="+mn-ea"/>
                <a:ea typeface="+mn-ea"/>
              </a:rPr>
              <a:t>서울대생들이</a:t>
            </a:r>
            <a:r>
              <a:rPr lang="ko-KR" altLang="en-US" sz="1000" dirty="0" smtClean="0">
                <a:latin typeface="+mn-ea"/>
                <a:ea typeface="+mn-ea"/>
              </a:rPr>
              <a:t> </a:t>
            </a:r>
            <a:r>
              <a:rPr lang="ko-KR" altLang="en-US" sz="1000" dirty="0">
                <a:latin typeface="+mn-ea"/>
                <a:ea typeface="+mn-ea"/>
              </a:rPr>
              <a:t>많이 살고 있고</a:t>
            </a:r>
            <a:r>
              <a:rPr lang="en-US" altLang="ko-KR" sz="1000" dirty="0">
                <a:latin typeface="+mn-ea"/>
                <a:ea typeface="+mn-ea"/>
              </a:rPr>
              <a:t>, </a:t>
            </a:r>
            <a:r>
              <a:rPr lang="ko-KR" altLang="en-US" sz="1000" dirty="0">
                <a:latin typeface="+mn-ea"/>
                <a:ea typeface="+mn-ea"/>
              </a:rPr>
              <a:t>관악산이 있어서 </a:t>
            </a:r>
            <a:endParaRPr lang="en-US" altLang="ko-KR" sz="1000" dirty="0" smtClean="0">
              <a:latin typeface="+mn-ea"/>
              <a:ea typeface="+mn-ea"/>
            </a:endParaRPr>
          </a:p>
        </p:txBody>
      </p:sp>
      <p:sp>
        <p:nvSpPr>
          <p:cNvPr id="42" name="Text Box 15"/>
          <p:cNvSpPr txBox="1">
            <a:spLocks noChangeArrowheads="1"/>
          </p:cNvSpPr>
          <p:nvPr/>
        </p:nvSpPr>
        <p:spPr bwMode="auto">
          <a:xfrm>
            <a:off x="5050417" y="2533295"/>
            <a:ext cx="2853428" cy="115109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36580" tIns="36580" rIns="36580" bIns="36580">
            <a:spAutoFit/>
          </a:bodyPr>
          <a:lstStyle/>
          <a:p>
            <a:pPr marL="171450" indent="-171450">
              <a:buBlip>
                <a:blip r:embed="rId4"/>
              </a:buBlip>
            </a:pPr>
            <a:r>
              <a:rPr lang="ko-KR" altLang="en-US" sz="1000" dirty="0" smtClean="0">
                <a:latin typeface="+mn-ea"/>
                <a:ea typeface="+mn-ea"/>
              </a:rPr>
              <a:t>구청이나 </a:t>
            </a:r>
            <a:r>
              <a:rPr lang="ko-KR" altLang="en-US" sz="1000" dirty="0">
                <a:latin typeface="+mn-ea"/>
                <a:ea typeface="+mn-ea"/>
              </a:rPr>
              <a:t>시에서부터 처음 도시계획을 펼쳤을 때 그걸 보고 입주를 했는데 </a:t>
            </a:r>
            <a:endParaRPr lang="en-US" altLang="ko-KR" sz="1000" dirty="0" smtClean="0">
              <a:latin typeface="+mn-ea"/>
              <a:ea typeface="+mn-ea"/>
            </a:endParaRPr>
          </a:p>
          <a:p>
            <a:pPr marL="171450" indent="-171450">
              <a:buBlip>
                <a:blip r:embed="rId4"/>
              </a:buBlip>
            </a:pPr>
            <a:r>
              <a:rPr lang="ko-KR" altLang="en-US" sz="1000" dirty="0" smtClean="0">
                <a:latin typeface="+mn-ea"/>
                <a:ea typeface="+mn-ea"/>
              </a:rPr>
              <a:t>도로가 </a:t>
            </a:r>
            <a:r>
              <a:rPr lang="ko-KR" altLang="en-US" sz="1000" dirty="0" err="1">
                <a:latin typeface="+mn-ea"/>
                <a:ea typeface="+mn-ea"/>
              </a:rPr>
              <a:t>안좋았어요</a:t>
            </a:r>
            <a:r>
              <a:rPr lang="en-US" altLang="ko-KR" sz="1000" dirty="0">
                <a:latin typeface="+mn-ea"/>
                <a:ea typeface="+mn-ea"/>
              </a:rPr>
              <a:t>, </a:t>
            </a:r>
            <a:r>
              <a:rPr lang="ko-KR" altLang="en-US" sz="1000" dirty="0">
                <a:latin typeface="+mn-ea"/>
                <a:ea typeface="+mn-ea"/>
              </a:rPr>
              <a:t>요즘은 </a:t>
            </a:r>
            <a:r>
              <a:rPr lang="ko-KR" altLang="en-US" sz="1000" dirty="0" err="1">
                <a:latin typeface="+mn-ea"/>
                <a:ea typeface="+mn-ea"/>
              </a:rPr>
              <a:t>경전철</a:t>
            </a:r>
            <a:r>
              <a:rPr lang="ko-KR" altLang="en-US" sz="1000" dirty="0">
                <a:latin typeface="+mn-ea"/>
                <a:ea typeface="+mn-ea"/>
              </a:rPr>
              <a:t> 공사를 해요 </a:t>
            </a:r>
            <a:endParaRPr lang="en-US" altLang="ko-KR" sz="1000" dirty="0" smtClean="0">
              <a:latin typeface="+mn-ea"/>
              <a:ea typeface="+mn-ea"/>
            </a:endParaRPr>
          </a:p>
          <a:p>
            <a:pPr marL="171450" indent="-171450">
              <a:buBlip>
                <a:blip r:embed="rId4"/>
              </a:buBlip>
            </a:pPr>
            <a:r>
              <a:rPr lang="ko-KR" altLang="en-US" sz="1000" dirty="0" err="1" smtClean="0">
                <a:latin typeface="+mn-ea"/>
                <a:ea typeface="+mn-ea"/>
              </a:rPr>
              <a:t>둘레길도</a:t>
            </a:r>
            <a:r>
              <a:rPr lang="ko-KR" altLang="en-US" sz="1000" dirty="0" smtClean="0">
                <a:latin typeface="+mn-ea"/>
                <a:ea typeface="+mn-ea"/>
              </a:rPr>
              <a:t> </a:t>
            </a:r>
            <a:r>
              <a:rPr lang="ko-KR" altLang="en-US" sz="1000" dirty="0">
                <a:latin typeface="+mn-ea"/>
                <a:ea typeface="+mn-ea"/>
              </a:rPr>
              <a:t>있고 공기가 좋고 </a:t>
            </a:r>
            <a:endParaRPr lang="en-US" altLang="ko-KR" sz="1000" dirty="0" smtClean="0">
              <a:latin typeface="+mn-ea"/>
              <a:ea typeface="+mn-ea"/>
            </a:endParaRPr>
          </a:p>
          <a:p>
            <a:pPr marL="171450" indent="-171450">
              <a:buBlip>
                <a:blip r:embed="rId4"/>
              </a:buBlip>
            </a:pPr>
            <a:r>
              <a:rPr lang="ko-KR" altLang="en-US" sz="1000" dirty="0" smtClean="0">
                <a:latin typeface="+mn-ea"/>
                <a:ea typeface="+mn-ea"/>
              </a:rPr>
              <a:t>바로 </a:t>
            </a:r>
            <a:r>
              <a:rPr lang="ko-KR" altLang="en-US" sz="1000" dirty="0">
                <a:latin typeface="+mn-ea"/>
                <a:ea typeface="+mn-ea"/>
              </a:rPr>
              <a:t>옆에 시장이 형성 </a:t>
            </a:r>
            <a:endParaRPr lang="en-US" altLang="ko-KR" sz="1000" dirty="0" smtClean="0">
              <a:latin typeface="+mn-ea"/>
              <a:ea typeface="+mn-ea"/>
            </a:endParaRPr>
          </a:p>
          <a:p>
            <a:pPr marL="171450" indent="-171450">
              <a:buBlip>
                <a:blip r:embed="rId4"/>
              </a:buBlip>
            </a:pPr>
            <a:r>
              <a:rPr lang="ko-KR" altLang="en-US" sz="1000" dirty="0" smtClean="0">
                <a:latin typeface="+mn-ea"/>
                <a:ea typeface="+mn-ea"/>
              </a:rPr>
              <a:t>북한산이 </a:t>
            </a:r>
            <a:r>
              <a:rPr lang="ko-KR" altLang="en-US" sz="1000" dirty="0">
                <a:latin typeface="+mn-ea"/>
                <a:ea typeface="+mn-ea"/>
              </a:rPr>
              <a:t>있고 </a:t>
            </a:r>
            <a:r>
              <a:rPr lang="ko-KR" altLang="en-US" sz="1000" dirty="0" err="1">
                <a:latin typeface="+mn-ea"/>
                <a:ea typeface="+mn-ea"/>
              </a:rPr>
              <a:t>한화문이</a:t>
            </a:r>
            <a:r>
              <a:rPr lang="ko-KR" altLang="en-US" sz="1000" dirty="0">
                <a:latin typeface="+mn-ea"/>
                <a:ea typeface="+mn-ea"/>
              </a:rPr>
              <a:t> 있고</a:t>
            </a:r>
            <a:r>
              <a:rPr lang="en-US" altLang="ko-KR" sz="1000" dirty="0">
                <a:latin typeface="+mn-ea"/>
                <a:ea typeface="+mn-ea"/>
              </a:rPr>
              <a:t>. </a:t>
            </a:r>
            <a:endParaRPr lang="en-US" altLang="ko-KR" sz="1000" dirty="0" smtClean="0">
              <a:latin typeface="+mn-ea"/>
              <a:ea typeface="+mn-ea"/>
            </a:endParaRPr>
          </a:p>
        </p:txBody>
      </p:sp>
      <p:sp>
        <p:nvSpPr>
          <p:cNvPr id="43" name="Text Box 15"/>
          <p:cNvSpPr txBox="1">
            <a:spLocks noChangeArrowheads="1"/>
          </p:cNvSpPr>
          <p:nvPr/>
        </p:nvSpPr>
        <p:spPr bwMode="auto">
          <a:xfrm>
            <a:off x="1813465" y="4748453"/>
            <a:ext cx="2853428" cy="130498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36580" tIns="36580" rIns="36580" bIns="36580">
            <a:spAutoFit/>
          </a:bodyPr>
          <a:lstStyle/>
          <a:p>
            <a:pPr marL="171450" indent="-171450">
              <a:buBlip>
                <a:blip r:embed="rId4"/>
              </a:buBlip>
            </a:pPr>
            <a:r>
              <a:rPr lang="ko-KR" altLang="en-US" sz="1000" dirty="0" smtClean="0">
                <a:latin typeface="+mn-ea"/>
                <a:ea typeface="+mn-ea"/>
              </a:rPr>
              <a:t>가장 </a:t>
            </a:r>
            <a:r>
              <a:rPr lang="ko-KR" altLang="en-US" sz="1000" dirty="0">
                <a:latin typeface="+mn-ea"/>
                <a:ea typeface="+mn-ea"/>
              </a:rPr>
              <a:t>좋은 건 양재천이고 너구리도 보이고 </a:t>
            </a:r>
            <a:endParaRPr lang="en-US" altLang="ko-KR" sz="1000" dirty="0" smtClean="0">
              <a:latin typeface="+mn-ea"/>
              <a:ea typeface="+mn-ea"/>
            </a:endParaRPr>
          </a:p>
          <a:p>
            <a:pPr marL="171450" indent="-171450">
              <a:buBlip>
                <a:blip r:embed="rId4"/>
              </a:buBlip>
            </a:pPr>
            <a:r>
              <a:rPr lang="ko-KR" altLang="en-US" sz="1000" dirty="0" smtClean="0">
                <a:latin typeface="+mn-ea"/>
                <a:ea typeface="+mn-ea"/>
              </a:rPr>
              <a:t>너무 </a:t>
            </a:r>
            <a:r>
              <a:rPr lang="ko-KR" altLang="en-US" sz="1000" dirty="0">
                <a:latin typeface="+mn-ea"/>
                <a:ea typeface="+mn-ea"/>
              </a:rPr>
              <a:t>외졌다는 것</a:t>
            </a:r>
            <a:r>
              <a:rPr lang="en-US" altLang="ko-KR" sz="1000" dirty="0">
                <a:latin typeface="+mn-ea"/>
                <a:ea typeface="+mn-ea"/>
              </a:rPr>
              <a:t>, </a:t>
            </a:r>
            <a:r>
              <a:rPr lang="ko-KR" altLang="en-US" sz="1000" dirty="0">
                <a:latin typeface="+mn-ea"/>
                <a:ea typeface="+mn-ea"/>
              </a:rPr>
              <a:t>자연환경은 좋지만 지하철 역이나 중심가로 가려면 많이 </a:t>
            </a:r>
            <a:r>
              <a:rPr lang="ko-KR" altLang="en-US" sz="1000" dirty="0" smtClean="0">
                <a:latin typeface="+mn-ea"/>
                <a:ea typeface="+mn-ea"/>
              </a:rPr>
              <a:t>나가야 하기 </a:t>
            </a:r>
            <a:r>
              <a:rPr lang="ko-KR" altLang="en-US" sz="1000" dirty="0">
                <a:latin typeface="+mn-ea"/>
                <a:ea typeface="+mn-ea"/>
              </a:rPr>
              <a:t>때문에 </a:t>
            </a:r>
            <a:endParaRPr lang="en-US" altLang="ko-KR" sz="1000" dirty="0" smtClean="0">
              <a:latin typeface="+mn-ea"/>
              <a:ea typeface="+mn-ea"/>
            </a:endParaRPr>
          </a:p>
          <a:p>
            <a:pPr marL="171450" indent="-171450">
              <a:buBlip>
                <a:blip r:embed="rId4"/>
              </a:buBlip>
            </a:pPr>
            <a:r>
              <a:rPr lang="ko-KR" altLang="en-US" sz="1000" dirty="0" smtClean="0">
                <a:latin typeface="+mn-ea"/>
                <a:ea typeface="+mn-ea"/>
              </a:rPr>
              <a:t>뒤에 </a:t>
            </a:r>
            <a:r>
              <a:rPr lang="ko-KR" altLang="en-US" sz="1000" dirty="0">
                <a:latin typeface="+mn-ea"/>
                <a:ea typeface="+mn-ea"/>
              </a:rPr>
              <a:t>바로 걸어갈 수 있는 산도 있고 하천도 있고</a:t>
            </a:r>
            <a:r>
              <a:rPr lang="en-US" altLang="ko-KR" sz="1000" dirty="0">
                <a:latin typeface="+mn-ea"/>
                <a:ea typeface="+mn-ea"/>
              </a:rPr>
              <a:t>, </a:t>
            </a:r>
            <a:r>
              <a:rPr lang="ko-KR" altLang="en-US" sz="1000" dirty="0">
                <a:latin typeface="+mn-ea"/>
                <a:ea typeface="+mn-ea"/>
              </a:rPr>
              <a:t>도시에 살지만 아파트에 사는 느낌보다 자연을 많이 접할 </a:t>
            </a:r>
            <a:r>
              <a:rPr lang="ko-KR" altLang="en-US" sz="1000" dirty="0" smtClean="0">
                <a:latin typeface="+mn-ea"/>
                <a:ea typeface="+mn-ea"/>
              </a:rPr>
              <a:t>수 있는 </a:t>
            </a:r>
            <a:r>
              <a:rPr lang="ko-KR" altLang="en-US" sz="1000" dirty="0">
                <a:latin typeface="+mn-ea"/>
                <a:ea typeface="+mn-ea"/>
              </a:rPr>
              <a:t>느낌이 있거든요</a:t>
            </a:r>
            <a:r>
              <a:rPr lang="en-US" altLang="ko-KR" sz="1000" dirty="0">
                <a:latin typeface="+mn-ea"/>
                <a:ea typeface="+mn-ea"/>
              </a:rPr>
              <a:t>, </a:t>
            </a:r>
          </a:p>
          <a:p>
            <a:pPr marL="171450" indent="-171450">
              <a:buBlip>
                <a:blip r:embed="rId4"/>
              </a:buBlip>
            </a:pPr>
            <a:endParaRPr lang="en-US" altLang="ko-KR" sz="1000" dirty="0" smtClean="0">
              <a:latin typeface="+mn-ea"/>
              <a:ea typeface="+mn-ea"/>
            </a:endParaRPr>
          </a:p>
        </p:txBody>
      </p:sp>
      <p:sp>
        <p:nvSpPr>
          <p:cNvPr id="48" name="Text Box 15"/>
          <p:cNvSpPr txBox="1">
            <a:spLocks noChangeArrowheads="1"/>
          </p:cNvSpPr>
          <p:nvPr/>
        </p:nvSpPr>
        <p:spPr bwMode="auto">
          <a:xfrm>
            <a:off x="5036867" y="4732991"/>
            <a:ext cx="2853428" cy="176664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36580" tIns="36580" rIns="36580" bIns="36580">
            <a:spAutoFit/>
          </a:bodyPr>
          <a:lstStyle/>
          <a:p>
            <a:pPr marL="171450" indent="-171450">
              <a:buBlip>
                <a:blip r:embed="rId4"/>
              </a:buBlip>
            </a:pPr>
            <a:r>
              <a:rPr lang="en-US" altLang="ko-KR" sz="1000" dirty="0" smtClean="0">
                <a:latin typeface="+mn-ea"/>
                <a:ea typeface="+mn-ea"/>
              </a:rPr>
              <a:t>1</a:t>
            </a:r>
            <a:r>
              <a:rPr lang="en-US" altLang="ko-KR" sz="1000" dirty="0">
                <a:latin typeface="+mn-ea"/>
                <a:ea typeface="+mn-ea"/>
              </a:rPr>
              <a:t>, 4</a:t>
            </a:r>
            <a:r>
              <a:rPr lang="ko-KR" altLang="en-US" sz="1000" dirty="0">
                <a:latin typeface="+mn-ea"/>
                <a:ea typeface="+mn-ea"/>
              </a:rPr>
              <a:t>호선 내리고 집까지 오는 게 </a:t>
            </a:r>
            <a:r>
              <a:rPr lang="en-US" altLang="ko-KR" sz="1000" dirty="0">
                <a:latin typeface="+mn-ea"/>
                <a:ea typeface="+mn-ea"/>
              </a:rPr>
              <a:t>5</a:t>
            </a:r>
            <a:r>
              <a:rPr lang="ko-KR" altLang="en-US" sz="1000" dirty="0">
                <a:latin typeface="+mn-ea"/>
                <a:ea typeface="+mn-ea"/>
              </a:rPr>
              <a:t>분 걸려요</a:t>
            </a:r>
            <a:r>
              <a:rPr lang="en-US" altLang="ko-KR" sz="1000" dirty="0">
                <a:latin typeface="+mn-ea"/>
                <a:ea typeface="+mn-ea"/>
              </a:rPr>
              <a:t>, </a:t>
            </a:r>
            <a:r>
              <a:rPr lang="ko-KR" altLang="en-US" sz="1000" dirty="0">
                <a:latin typeface="+mn-ea"/>
                <a:ea typeface="+mn-ea"/>
              </a:rPr>
              <a:t>그 사이에 재래시장이 있고</a:t>
            </a:r>
            <a:r>
              <a:rPr lang="en-US" altLang="ko-KR" sz="1000" dirty="0">
                <a:latin typeface="+mn-ea"/>
                <a:ea typeface="+mn-ea"/>
              </a:rPr>
              <a:t>, </a:t>
            </a:r>
            <a:r>
              <a:rPr lang="ko-KR" altLang="en-US" sz="1000" dirty="0" err="1">
                <a:latin typeface="+mn-ea"/>
                <a:ea typeface="+mn-ea"/>
              </a:rPr>
              <a:t>이마트가</a:t>
            </a:r>
            <a:r>
              <a:rPr lang="ko-KR" altLang="en-US" sz="1000" dirty="0">
                <a:latin typeface="+mn-ea"/>
                <a:ea typeface="+mn-ea"/>
              </a:rPr>
              <a:t> 있고 </a:t>
            </a:r>
            <a:endParaRPr lang="en-US" altLang="ko-KR" sz="1000" dirty="0" smtClean="0">
              <a:latin typeface="+mn-ea"/>
              <a:ea typeface="+mn-ea"/>
            </a:endParaRPr>
          </a:p>
          <a:p>
            <a:pPr marL="171450" indent="-171450">
              <a:buBlip>
                <a:blip r:embed="rId4"/>
              </a:buBlip>
            </a:pPr>
            <a:r>
              <a:rPr lang="ko-KR" altLang="en-US" sz="1000" dirty="0" smtClean="0">
                <a:latin typeface="+mn-ea"/>
                <a:ea typeface="+mn-ea"/>
              </a:rPr>
              <a:t>단점이라면 </a:t>
            </a:r>
            <a:r>
              <a:rPr lang="ko-KR" altLang="en-US" sz="1000" dirty="0">
                <a:latin typeface="+mn-ea"/>
                <a:ea typeface="+mn-ea"/>
              </a:rPr>
              <a:t>그거 하나 있겠네요</a:t>
            </a:r>
            <a:r>
              <a:rPr lang="en-US" altLang="ko-KR" sz="1000" dirty="0">
                <a:latin typeface="+mn-ea"/>
                <a:ea typeface="+mn-ea"/>
              </a:rPr>
              <a:t>, </a:t>
            </a:r>
            <a:r>
              <a:rPr lang="ko-KR" altLang="en-US" sz="1000" dirty="0">
                <a:latin typeface="+mn-ea"/>
                <a:ea typeface="+mn-ea"/>
              </a:rPr>
              <a:t>중학교가 동네에 없다는 것</a:t>
            </a:r>
            <a:r>
              <a:rPr lang="en-US" altLang="ko-KR" sz="1000" dirty="0">
                <a:latin typeface="+mn-ea"/>
                <a:ea typeface="+mn-ea"/>
              </a:rPr>
              <a:t>, </a:t>
            </a:r>
            <a:endParaRPr lang="en-US" altLang="ko-KR" sz="1000" dirty="0" smtClean="0">
              <a:latin typeface="+mn-ea"/>
              <a:ea typeface="+mn-ea"/>
            </a:endParaRPr>
          </a:p>
          <a:p>
            <a:pPr marL="171450" indent="-171450">
              <a:buBlip>
                <a:blip r:embed="rId4"/>
              </a:buBlip>
            </a:pPr>
            <a:r>
              <a:rPr lang="ko-KR" altLang="en-US" sz="1000" dirty="0" smtClean="0">
                <a:latin typeface="+mn-ea"/>
                <a:ea typeface="+mn-ea"/>
              </a:rPr>
              <a:t>도심 </a:t>
            </a:r>
            <a:r>
              <a:rPr lang="ko-KR" altLang="en-US" sz="1000" dirty="0">
                <a:latin typeface="+mn-ea"/>
                <a:ea typeface="+mn-ea"/>
              </a:rPr>
              <a:t>나갔다 들어가기가 힘들어요</a:t>
            </a:r>
            <a:r>
              <a:rPr lang="en-US" altLang="ko-KR" sz="1000" dirty="0">
                <a:latin typeface="+mn-ea"/>
                <a:ea typeface="+mn-ea"/>
              </a:rPr>
              <a:t>, </a:t>
            </a:r>
            <a:r>
              <a:rPr lang="ko-KR" altLang="en-US" sz="1000" dirty="0">
                <a:latin typeface="+mn-ea"/>
                <a:ea typeface="+mn-ea"/>
              </a:rPr>
              <a:t>지리적으로 안 좋은 것 같아요</a:t>
            </a:r>
            <a:r>
              <a:rPr lang="en-US" altLang="ko-KR" sz="1000" dirty="0">
                <a:latin typeface="+mn-ea"/>
                <a:ea typeface="+mn-ea"/>
              </a:rPr>
              <a:t>, </a:t>
            </a:r>
            <a:endParaRPr lang="en-US" altLang="ko-KR" sz="1000" dirty="0" smtClean="0">
              <a:latin typeface="+mn-ea"/>
              <a:ea typeface="+mn-ea"/>
            </a:endParaRPr>
          </a:p>
          <a:p>
            <a:pPr marL="171450" indent="-171450">
              <a:buBlip>
                <a:blip r:embed="rId4"/>
              </a:buBlip>
            </a:pPr>
            <a:r>
              <a:rPr lang="ko-KR" altLang="en-US" sz="1000" dirty="0" smtClean="0">
                <a:latin typeface="+mn-ea"/>
                <a:ea typeface="+mn-ea"/>
              </a:rPr>
              <a:t>재래시장이 </a:t>
            </a:r>
            <a:r>
              <a:rPr lang="ko-KR" altLang="en-US" sz="1000" dirty="0">
                <a:latin typeface="+mn-ea"/>
                <a:ea typeface="+mn-ea"/>
              </a:rPr>
              <a:t>있어서 쇼핑보다 장보러 간다는 개념이고</a:t>
            </a:r>
            <a:r>
              <a:rPr lang="en-US" altLang="ko-KR" sz="1000" dirty="0">
                <a:latin typeface="+mn-ea"/>
                <a:ea typeface="+mn-ea"/>
              </a:rPr>
              <a:t>, </a:t>
            </a:r>
            <a:endParaRPr lang="en-US" altLang="ko-KR" sz="1000" dirty="0" smtClean="0">
              <a:latin typeface="+mn-ea"/>
              <a:ea typeface="+mn-ea"/>
            </a:endParaRPr>
          </a:p>
          <a:p>
            <a:pPr marL="171450" indent="-171450">
              <a:buBlip>
                <a:blip r:embed="rId4"/>
              </a:buBlip>
            </a:pPr>
            <a:r>
              <a:rPr lang="ko-KR" altLang="en-US" sz="1000" dirty="0" smtClean="0">
                <a:latin typeface="+mn-ea"/>
                <a:ea typeface="+mn-ea"/>
              </a:rPr>
              <a:t>한강이 </a:t>
            </a:r>
            <a:r>
              <a:rPr lang="ko-KR" altLang="en-US" sz="1000" dirty="0">
                <a:latin typeface="+mn-ea"/>
                <a:ea typeface="+mn-ea"/>
              </a:rPr>
              <a:t>가까워서 가기가 편하고 교통도 괜찮고</a:t>
            </a:r>
            <a:r>
              <a:rPr lang="en-US" altLang="ko-KR" sz="1000" dirty="0">
                <a:latin typeface="+mn-ea"/>
                <a:ea typeface="+mn-ea"/>
              </a:rPr>
              <a:t>, </a:t>
            </a:r>
            <a:r>
              <a:rPr lang="ko-KR" altLang="en-US" sz="1000" dirty="0" err="1">
                <a:latin typeface="+mn-ea"/>
                <a:ea typeface="+mn-ea"/>
              </a:rPr>
              <a:t>아차산</a:t>
            </a:r>
            <a:r>
              <a:rPr lang="en-US" altLang="ko-KR" sz="1000" dirty="0">
                <a:latin typeface="+mn-ea"/>
                <a:ea typeface="+mn-ea"/>
              </a:rPr>
              <a:t>, </a:t>
            </a:r>
            <a:r>
              <a:rPr lang="ko-KR" altLang="en-US" sz="1000" dirty="0">
                <a:latin typeface="+mn-ea"/>
                <a:ea typeface="+mn-ea"/>
              </a:rPr>
              <a:t>어린이대공원</a:t>
            </a:r>
            <a:r>
              <a:rPr lang="en-US" altLang="ko-KR" sz="1000" dirty="0">
                <a:latin typeface="+mn-ea"/>
                <a:ea typeface="+mn-ea"/>
              </a:rPr>
              <a:t>, </a:t>
            </a:r>
            <a:r>
              <a:rPr lang="ko-KR" altLang="en-US" sz="1000" dirty="0">
                <a:latin typeface="+mn-ea"/>
                <a:ea typeface="+mn-ea"/>
              </a:rPr>
              <a:t>쉽게 산책할 수 있는 곳이 많아서 그게 </a:t>
            </a:r>
            <a:r>
              <a:rPr lang="ko-KR" altLang="en-US" sz="1000" dirty="0" smtClean="0">
                <a:latin typeface="+mn-ea"/>
                <a:ea typeface="+mn-ea"/>
              </a:rPr>
              <a:t>좋고</a:t>
            </a:r>
            <a:r>
              <a:rPr lang="en-US" altLang="ko-KR" sz="1000" dirty="0" smtClean="0">
                <a:latin typeface="+mn-ea"/>
                <a:ea typeface="+mn-ea"/>
              </a:rPr>
              <a:t>..</a:t>
            </a:r>
          </a:p>
        </p:txBody>
      </p:sp>
      <p:sp>
        <p:nvSpPr>
          <p:cNvPr id="49" name="TextBox 48"/>
          <p:cNvSpPr txBox="1">
            <a:spLocks noChangeArrowheads="1"/>
          </p:cNvSpPr>
          <p:nvPr/>
        </p:nvSpPr>
        <p:spPr bwMode="auto">
          <a:xfrm>
            <a:off x="588805" y="883214"/>
            <a:ext cx="1362552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kumimoji="1" lang="en-US" altLang="ko-KR" sz="1600" b="1" dirty="0" smtClean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1)</a:t>
            </a:r>
            <a:r>
              <a:rPr kumimoji="1" lang="ko-KR" altLang="en-US" sz="1600" b="1" dirty="0" smtClean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 인프라 </a:t>
            </a:r>
            <a:r>
              <a:rPr lang="ko-KR" altLang="en-US" sz="1600" b="1" dirty="0" smtClean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측</a:t>
            </a:r>
            <a:r>
              <a:rPr lang="ko-KR" altLang="en-US" sz="1600" b="1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면</a:t>
            </a:r>
            <a:endParaRPr kumimoji="1" lang="ko-KR" altLang="en-US" sz="1600" b="1" dirty="0" smtClean="0">
              <a:solidFill>
                <a:schemeClr val="bg1">
                  <a:lumMod val="50000"/>
                </a:schemeClr>
              </a:solidFill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85554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직사각형 17"/>
          <p:cNvSpPr txBox="1">
            <a:spLocks noChangeArrowheads="1"/>
          </p:cNvSpPr>
          <p:nvPr/>
        </p:nvSpPr>
        <p:spPr bwMode="auto">
          <a:xfrm>
            <a:off x="464343" y="234631"/>
            <a:ext cx="4491040" cy="4541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69" tIns="41985" rIns="83969" bIns="41985">
            <a:spAutoFit/>
          </a:bodyPr>
          <a:lstStyle>
            <a:lvl1pPr algn="ctr" rtl="0" fontAlgn="base" latinLnBrk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4572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9144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13716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18288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algn="l"/>
            <a:r>
              <a:rPr kumimoji="0" lang="en-US" altLang="ko-KR" sz="2400" b="1" dirty="0" smtClean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5. </a:t>
            </a:r>
            <a:r>
              <a:rPr kumimoji="0" lang="ko-KR" altLang="en-US" sz="2400" b="1" dirty="0" smtClean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자신의 마을 인식</a:t>
            </a:r>
            <a:endParaRPr kumimoji="0" lang="ko-KR" altLang="en-US" sz="2400" b="1" dirty="0">
              <a:solidFill>
                <a:srgbClr val="0070C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4" name="텍스트 개체 틀 2"/>
          <p:cNvSpPr txBox="1">
            <a:spLocks/>
          </p:cNvSpPr>
          <p:nvPr/>
        </p:nvSpPr>
        <p:spPr>
          <a:xfrm>
            <a:off x="512490" y="1187363"/>
            <a:ext cx="8691454" cy="1573090"/>
          </a:xfrm>
          <a:prstGeom prst="rect">
            <a:avLst/>
          </a:prstGeom>
        </p:spPr>
        <p:txBody>
          <a:bodyPr/>
          <a:lstStyle/>
          <a:p>
            <a:pPr marL="180975" marR="0" lvl="0" indent="-180975" algn="l" defTabSz="914400" rtl="0" eaLnBrk="1" fontAlgn="auto" latinLnBrk="0" hangingPunct="1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bg1">
                  <a:lumMod val="65000"/>
                </a:schemeClr>
              </a:buClr>
              <a:buSzTx/>
              <a:buFont typeface="Wingdings" pitchFamily="2" charset="2"/>
              <a:buChar char="l"/>
              <a:tabLst/>
              <a:defRPr/>
            </a:pPr>
            <a:r>
              <a:rPr kumimoji="0" lang="ko-KR" altLang="en-US" sz="1300" dirty="0" smtClean="0">
                <a:latin typeface="Trebuchet MS" pitchFamily="34" charset="0"/>
                <a:ea typeface="맑은 고딕" pitchFamily="50" charset="-127"/>
              </a:rPr>
              <a:t>강북지역의 경우 마을의 생활적 차원의 요소들은 크게 자발적인 요소와 </a:t>
            </a:r>
            <a:r>
              <a:rPr kumimoji="0" lang="ko-KR" altLang="en-US" sz="1300" dirty="0" err="1" smtClean="0">
                <a:latin typeface="Trebuchet MS" pitchFamily="34" charset="0"/>
                <a:ea typeface="맑은 고딕" pitchFamily="50" charset="-127"/>
              </a:rPr>
              <a:t>지자체</a:t>
            </a:r>
            <a:r>
              <a:rPr kumimoji="0" lang="ko-KR" altLang="en-US" sz="1300" dirty="0" smtClean="0">
                <a:latin typeface="Trebuchet MS" pitchFamily="34" charset="0"/>
                <a:ea typeface="맑은 고딕" pitchFamily="50" charset="-127"/>
              </a:rPr>
              <a:t> 주관사업에 관</a:t>
            </a:r>
            <a:r>
              <a:rPr kumimoji="0" lang="ko-KR" altLang="en-US" sz="1300" dirty="0">
                <a:latin typeface="Trebuchet MS" pitchFamily="34" charset="0"/>
                <a:ea typeface="맑은 고딕" pitchFamily="50" charset="-127"/>
              </a:rPr>
              <a:t>련</a:t>
            </a:r>
            <a:r>
              <a:rPr kumimoji="0" lang="ko-KR" altLang="en-US" sz="1300" dirty="0" smtClean="0">
                <a:latin typeface="Trebuchet MS" pitchFamily="34" charset="0"/>
                <a:ea typeface="맑은 고딕" pitchFamily="50" charset="-127"/>
              </a:rPr>
              <a:t>된 요소들로 나뉨</a:t>
            </a:r>
            <a:r>
              <a:rPr kumimoji="0" lang="en-US" altLang="ko-KR" sz="1300" dirty="0" smtClean="0">
                <a:latin typeface="Trebuchet MS" pitchFamily="34" charset="0"/>
                <a:ea typeface="맑은 고딕" pitchFamily="50" charset="-127"/>
              </a:rPr>
              <a:t>.</a:t>
            </a:r>
          </a:p>
          <a:p>
            <a:pPr marL="180975" marR="0" lvl="0" indent="-180975" algn="l" defTabSz="914400" rtl="0" eaLnBrk="1" fontAlgn="auto" latinLnBrk="0" hangingPunct="1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bg1">
                  <a:lumMod val="65000"/>
                </a:schemeClr>
              </a:buClr>
              <a:buSzTx/>
              <a:buFont typeface="Wingdings" pitchFamily="2" charset="2"/>
              <a:buChar char="l"/>
              <a:tabLst/>
              <a:defRPr/>
            </a:pPr>
            <a:r>
              <a:rPr kumimoji="0" lang="ko-KR" altLang="en-US" sz="1300" dirty="0" smtClean="0">
                <a:latin typeface="Trebuchet MS" pitchFamily="34" charset="0"/>
                <a:ea typeface="맑은 고딕" pitchFamily="50" charset="-127"/>
              </a:rPr>
              <a:t>자발적 요소들의 주체는 아파트 단지 엄마들</a:t>
            </a:r>
            <a:r>
              <a:rPr kumimoji="0" lang="en-US" altLang="ko-KR" sz="1300" dirty="0" smtClean="0">
                <a:latin typeface="Trebuchet MS" pitchFamily="34" charset="0"/>
                <a:ea typeface="맑은 고딕" pitchFamily="50" charset="-127"/>
              </a:rPr>
              <a:t>, </a:t>
            </a:r>
            <a:r>
              <a:rPr kumimoji="0" lang="ko-KR" altLang="en-US" sz="1300" dirty="0" smtClean="0">
                <a:latin typeface="Trebuchet MS" pitchFamily="34" charset="0"/>
                <a:ea typeface="맑은 고딕" pitchFamily="50" charset="-127"/>
              </a:rPr>
              <a:t>주민자치센터 모임</a:t>
            </a:r>
            <a:r>
              <a:rPr kumimoji="0" lang="en-US" altLang="ko-KR" sz="1300" dirty="0" smtClean="0">
                <a:latin typeface="Trebuchet MS" pitchFamily="34" charset="0"/>
                <a:ea typeface="맑은 고딕" pitchFamily="50" charset="-127"/>
              </a:rPr>
              <a:t>, </a:t>
            </a:r>
            <a:r>
              <a:rPr kumimoji="0" lang="ko-KR" altLang="en-US" sz="1300" dirty="0" smtClean="0">
                <a:latin typeface="Trebuchet MS" pitchFamily="34" charset="0"/>
                <a:ea typeface="맑은 고딕" pitchFamily="50" charset="-127"/>
              </a:rPr>
              <a:t>마을 부녀회 등이며 여기서는 마을 주민들의 공동 문제를 토론하고 해결책을 모색하는 차원의 활동이 이루어지고 있음</a:t>
            </a:r>
            <a:r>
              <a:rPr kumimoji="0" lang="en-US" altLang="ko-KR" sz="1300" dirty="0" smtClean="0">
                <a:latin typeface="Trebuchet MS" pitchFamily="34" charset="0"/>
                <a:ea typeface="맑은 고딕" pitchFamily="50" charset="-127"/>
              </a:rPr>
              <a:t>. </a:t>
            </a:r>
          </a:p>
          <a:p>
            <a:pPr marL="180975" marR="0" lvl="0" indent="-180975" algn="l" defTabSz="914400" rtl="0" eaLnBrk="1" fontAlgn="auto" latinLnBrk="0" hangingPunct="1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bg1">
                  <a:lumMod val="65000"/>
                </a:schemeClr>
              </a:buClr>
              <a:buSzTx/>
              <a:buFont typeface="Wingdings" pitchFamily="2" charset="2"/>
              <a:buChar char="l"/>
              <a:tabLst/>
              <a:defRPr/>
            </a:pPr>
            <a:r>
              <a:rPr kumimoji="0" lang="ko-KR" altLang="en-US" sz="1300" dirty="0" smtClean="0">
                <a:latin typeface="Trebuchet MS" pitchFamily="34" charset="0"/>
                <a:ea typeface="맑은 고딕" pitchFamily="50" charset="-127"/>
              </a:rPr>
              <a:t>다른 한편으로 </a:t>
            </a:r>
            <a:r>
              <a:rPr kumimoji="0" lang="ko-KR" altLang="en-US" sz="1300" dirty="0" err="1" smtClean="0">
                <a:latin typeface="Trebuchet MS" pitchFamily="34" charset="0"/>
                <a:ea typeface="맑은 고딕" pitchFamily="50" charset="-127"/>
              </a:rPr>
              <a:t>지자체</a:t>
            </a:r>
            <a:r>
              <a:rPr kumimoji="0" lang="ko-KR" altLang="en-US" sz="1300" dirty="0" smtClean="0">
                <a:latin typeface="Trebuchet MS" pitchFamily="34" charset="0"/>
                <a:ea typeface="맑은 고딕" pitchFamily="50" charset="-127"/>
              </a:rPr>
              <a:t> 주관 사업에 관련된 요소들로서는 </a:t>
            </a:r>
            <a:r>
              <a:rPr kumimoji="0" lang="ko-KR" altLang="en-US" sz="1300" dirty="0" err="1" smtClean="0">
                <a:latin typeface="Trebuchet MS" pitchFamily="34" charset="0"/>
                <a:ea typeface="맑은 고딕" pitchFamily="50" charset="-127"/>
              </a:rPr>
              <a:t>지자체와</a:t>
            </a:r>
            <a:r>
              <a:rPr kumimoji="0" lang="ko-KR" altLang="en-US" sz="1300" dirty="0" smtClean="0">
                <a:latin typeface="Trebuchet MS" pitchFamily="34" charset="0"/>
                <a:ea typeface="맑은 고딕" pitchFamily="50" charset="-127"/>
              </a:rPr>
              <a:t> 산하단체에서 주관하는 행사</a:t>
            </a:r>
            <a:r>
              <a:rPr kumimoji="0" lang="en-US" altLang="ko-KR" sz="1300" dirty="0" smtClean="0">
                <a:latin typeface="Trebuchet MS" pitchFamily="34" charset="0"/>
                <a:ea typeface="맑은 고딕" pitchFamily="50" charset="-127"/>
              </a:rPr>
              <a:t>, </a:t>
            </a:r>
            <a:r>
              <a:rPr kumimoji="0" lang="ko-KR" altLang="en-US" sz="1300" dirty="0" smtClean="0">
                <a:latin typeface="Trebuchet MS" pitchFamily="34" charset="0"/>
                <a:ea typeface="맑은 고딕" pitchFamily="50" charset="-127"/>
              </a:rPr>
              <a:t>프로그램</a:t>
            </a:r>
            <a:r>
              <a:rPr kumimoji="0" lang="en-US" altLang="ko-KR" sz="1300" dirty="0" smtClean="0">
                <a:latin typeface="Trebuchet MS" pitchFamily="34" charset="0"/>
                <a:ea typeface="맑은 고딕" pitchFamily="50" charset="-127"/>
              </a:rPr>
              <a:t>, </a:t>
            </a:r>
            <a:r>
              <a:rPr kumimoji="0" lang="ko-KR" altLang="en-US" sz="1300" dirty="0" smtClean="0">
                <a:latin typeface="Trebuchet MS" pitchFamily="34" charset="0"/>
                <a:ea typeface="맑은 고딕" pitchFamily="50" charset="-127"/>
              </a:rPr>
              <a:t>문화활동 참여 등으로 자발적인 차원보다는 공동체적 소통의 장을 형성하는 요소들임</a:t>
            </a:r>
            <a:r>
              <a:rPr kumimoji="0" lang="en-US" altLang="ko-KR" sz="1300" dirty="0" smtClean="0">
                <a:latin typeface="Trebuchet MS" pitchFamily="34" charset="0"/>
                <a:ea typeface="맑은 고딕" pitchFamily="50" charset="-127"/>
              </a:rPr>
              <a:t>.</a:t>
            </a:r>
            <a:r>
              <a:rPr kumimoji="0" lang="ko-KR" altLang="en-US" sz="1300" dirty="0" smtClean="0">
                <a:latin typeface="Trebuchet MS" pitchFamily="34" charset="0"/>
                <a:ea typeface="맑은 고딕" pitchFamily="50" charset="-127"/>
              </a:rPr>
              <a:t> </a:t>
            </a:r>
            <a:endParaRPr kumimoji="0" lang="en-US" altLang="ko-KR" sz="1300" dirty="0" smtClean="0">
              <a:latin typeface="Trebuchet MS" pitchFamily="34" charset="0"/>
              <a:ea typeface="맑은 고딕" pitchFamily="50" charset="-127"/>
            </a:endParaRPr>
          </a:p>
          <a:p>
            <a:pPr marL="180975" marR="0" lvl="0" indent="-180975" algn="l" defTabSz="914400" rtl="0" eaLnBrk="1" fontAlgn="auto" latinLnBrk="0" hangingPunct="1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bg1">
                  <a:lumMod val="65000"/>
                </a:schemeClr>
              </a:buClr>
              <a:buSzTx/>
              <a:buFont typeface="Wingdings" pitchFamily="2" charset="2"/>
              <a:buChar char="l"/>
              <a:tabLst/>
              <a:defRPr/>
            </a:pPr>
            <a:r>
              <a:rPr kumimoji="0" lang="ko-KR" altLang="en-US" sz="1300" dirty="0" smtClean="0">
                <a:latin typeface="Trebuchet MS" pitchFamily="34" charset="0"/>
                <a:ea typeface="맑은 고딕" pitchFamily="50" charset="-127"/>
              </a:rPr>
              <a:t>강남의 경우 계층간 분리</a:t>
            </a:r>
            <a:r>
              <a:rPr kumimoji="0" lang="en-US" altLang="ko-KR" sz="1300" dirty="0" smtClean="0">
                <a:latin typeface="Trebuchet MS" pitchFamily="34" charset="0"/>
                <a:ea typeface="맑은 고딕" pitchFamily="50" charset="-127"/>
              </a:rPr>
              <a:t>, </a:t>
            </a:r>
            <a:r>
              <a:rPr kumimoji="0" lang="ko-KR" altLang="en-US" sz="1300" dirty="0" smtClean="0">
                <a:latin typeface="Trebuchet MS" pitchFamily="34" charset="0"/>
                <a:ea typeface="맑은 고딕" pitchFamily="50" charset="-127"/>
              </a:rPr>
              <a:t>강북의 경우 특히 양극화에 따른 참여 </a:t>
            </a:r>
            <a:r>
              <a:rPr kumimoji="0" lang="ko-KR" altLang="en-US" sz="1300" dirty="0" err="1" smtClean="0">
                <a:latin typeface="Trebuchet MS" pitchFamily="34" charset="0"/>
                <a:ea typeface="맑은 고딕" pitchFamily="50" charset="-127"/>
              </a:rPr>
              <a:t>배제층</a:t>
            </a:r>
            <a:r>
              <a:rPr kumimoji="0" lang="ko-KR" altLang="en-US" sz="1300" dirty="0" smtClean="0">
                <a:latin typeface="Trebuchet MS" pitchFamily="34" charset="0"/>
                <a:ea typeface="맑은 고딕" pitchFamily="50" charset="-127"/>
              </a:rPr>
              <a:t> 문제가 크게 부각되고 있음</a:t>
            </a:r>
            <a:r>
              <a:rPr kumimoji="0" lang="en-US" altLang="ko-KR" sz="1300" dirty="0" smtClean="0">
                <a:latin typeface="Trebuchet MS" pitchFamily="34" charset="0"/>
                <a:ea typeface="맑은 고딕" pitchFamily="50" charset="-127"/>
              </a:rPr>
              <a:t>.</a:t>
            </a:r>
          </a:p>
        </p:txBody>
      </p:sp>
      <p:cxnSp>
        <p:nvCxnSpPr>
          <p:cNvPr id="24" name="직선 연결선 23"/>
          <p:cNvCxnSpPr/>
          <p:nvPr/>
        </p:nvCxnSpPr>
        <p:spPr>
          <a:xfrm>
            <a:off x="717813" y="4417130"/>
            <a:ext cx="4140404" cy="8662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직선 연결선 29"/>
          <p:cNvCxnSpPr/>
          <p:nvPr/>
        </p:nvCxnSpPr>
        <p:spPr>
          <a:xfrm flipH="1">
            <a:off x="4858218" y="2890749"/>
            <a:ext cx="4212" cy="3587671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AutoShape 51" descr="그림3"/>
          <p:cNvSpPr>
            <a:spLocks noChangeArrowheads="1"/>
          </p:cNvSpPr>
          <p:nvPr/>
        </p:nvSpPr>
        <p:spPr bwMode="auto">
          <a:xfrm>
            <a:off x="722024" y="2912839"/>
            <a:ext cx="1091439" cy="485920"/>
          </a:xfrm>
          <a:prstGeom prst="roundRect">
            <a:avLst>
              <a:gd name="adj" fmla="val 7847"/>
            </a:avLst>
          </a:prstGeom>
          <a:blipFill dpi="0" rotWithShape="1">
            <a:blip r:embed="rId3" cstate="print"/>
            <a:srcRect/>
            <a:stretch>
              <a:fillRect/>
            </a:stretch>
          </a:blipFill>
          <a:ln w="6350" algn="ctr">
            <a:solidFill>
              <a:srgbClr val="B2B2B2"/>
            </a:solidFill>
            <a:round/>
            <a:headEnd/>
            <a:tailEnd/>
          </a:ln>
        </p:spPr>
        <p:txBody>
          <a:bodyPr lIns="18290" tIns="46456" rIns="18290" bIns="46456" anchor="ctr"/>
          <a:lstStyle/>
          <a:p>
            <a:pPr algn="ctr" latinLnBrk="0">
              <a:lnSpc>
                <a:spcPct val="90000"/>
              </a:lnSpc>
              <a:defRPr/>
            </a:pPr>
            <a:r>
              <a:rPr lang="ko-KR" altLang="en-US" sz="1400" b="1" dirty="0" smtClean="0">
                <a:solidFill>
                  <a:srgbClr val="0070C0"/>
                </a:solidFill>
                <a:latin typeface="Calibri" pitchFamily="34" charset="0"/>
                <a:ea typeface="맑은 고딕" panose="020B0503020000020004" pitchFamily="50" charset="-127"/>
              </a:rPr>
              <a:t>강북</a:t>
            </a:r>
            <a:endParaRPr lang="en-US" altLang="ko-KR" sz="1400" b="1" dirty="0" smtClean="0">
              <a:solidFill>
                <a:srgbClr val="0070C0"/>
              </a:solidFill>
              <a:latin typeface="Calibri" pitchFamily="34" charset="0"/>
              <a:ea typeface="맑은 고딕" panose="020B0503020000020004" pitchFamily="50" charset="-127"/>
            </a:endParaRPr>
          </a:p>
          <a:p>
            <a:pPr algn="ctr" latinLnBrk="0">
              <a:lnSpc>
                <a:spcPct val="90000"/>
              </a:lnSpc>
              <a:defRPr/>
            </a:pPr>
            <a:r>
              <a:rPr lang="en-US" altLang="ko-KR" sz="1400" b="1" dirty="0" smtClean="0">
                <a:solidFill>
                  <a:srgbClr val="0070C0"/>
                </a:solidFill>
                <a:latin typeface="Calibri" pitchFamily="34" charset="0"/>
                <a:ea typeface="맑은 고딕" panose="020B0503020000020004" pitchFamily="50" charset="-127"/>
              </a:rPr>
              <a:t>30</a:t>
            </a:r>
            <a:r>
              <a:rPr lang="ko-KR" altLang="en-US" sz="1400" b="1" dirty="0" smtClean="0">
                <a:solidFill>
                  <a:srgbClr val="0070C0"/>
                </a:solidFill>
                <a:latin typeface="Calibri" pitchFamily="34" charset="0"/>
                <a:ea typeface="맑은 고딕" panose="020B0503020000020004" pitchFamily="50" charset="-127"/>
              </a:rPr>
              <a:t>대 여성</a:t>
            </a:r>
            <a:endParaRPr lang="ko-KR" altLang="en-US" sz="1400" b="1" dirty="0">
              <a:solidFill>
                <a:srgbClr val="0070C0"/>
              </a:solidFill>
              <a:latin typeface="Calibri" pitchFamily="34" charset="0"/>
              <a:ea typeface="맑은 고딕" panose="020B0503020000020004" pitchFamily="50" charset="-127"/>
            </a:endParaRPr>
          </a:p>
        </p:txBody>
      </p:sp>
      <p:sp>
        <p:nvSpPr>
          <p:cNvPr id="32" name="AutoShape 51" descr="그림3"/>
          <p:cNvSpPr>
            <a:spLocks noChangeArrowheads="1"/>
          </p:cNvSpPr>
          <p:nvPr/>
        </p:nvSpPr>
        <p:spPr bwMode="auto">
          <a:xfrm>
            <a:off x="722026" y="5913649"/>
            <a:ext cx="1091439" cy="491027"/>
          </a:xfrm>
          <a:prstGeom prst="roundRect">
            <a:avLst>
              <a:gd name="adj" fmla="val 7847"/>
            </a:avLst>
          </a:prstGeom>
          <a:blipFill dpi="0" rotWithShape="1">
            <a:blip r:embed="rId3" cstate="print"/>
            <a:srcRect/>
            <a:stretch>
              <a:fillRect/>
            </a:stretch>
          </a:blipFill>
          <a:ln w="6350" algn="ctr">
            <a:solidFill>
              <a:srgbClr val="B2B2B2"/>
            </a:solidFill>
            <a:round/>
            <a:headEnd/>
            <a:tailEnd/>
          </a:ln>
        </p:spPr>
        <p:txBody>
          <a:bodyPr lIns="18290" tIns="46456" rIns="18290" bIns="46456" anchor="ctr"/>
          <a:lstStyle/>
          <a:p>
            <a:pPr lvl="0" algn="ctr" latinLnBrk="0">
              <a:lnSpc>
                <a:spcPct val="90000"/>
              </a:lnSpc>
              <a:defRPr/>
            </a:pPr>
            <a:r>
              <a:rPr lang="ko-KR" altLang="en-US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ea typeface="맑은 고딕" panose="020B0503020000020004" pitchFamily="50" charset="-127"/>
              </a:rPr>
              <a:t>강남 </a:t>
            </a:r>
            <a:endParaRPr lang="en-US" altLang="ko-KR" sz="1400" b="1" dirty="0" smtClean="0">
              <a:solidFill>
                <a:schemeClr val="tx1">
                  <a:lumMod val="85000"/>
                  <a:lumOff val="15000"/>
                </a:schemeClr>
              </a:solidFill>
              <a:latin typeface="Calibri" pitchFamily="34" charset="0"/>
              <a:ea typeface="맑은 고딕" panose="020B0503020000020004" pitchFamily="50" charset="-127"/>
            </a:endParaRPr>
          </a:p>
          <a:p>
            <a:pPr lvl="0" algn="ctr" latinLnBrk="0">
              <a:lnSpc>
                <a:spcPct val="90000"/>
              </a:lnSpc>
              <a:defRPr/>
            </a:pPr>
            <a:r>
              <a:rPr lang="en-US" altLang="ko-KR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ea typeface="맑은 고딕" panose="020B0503020000020004" pitchFamily="50" charset="-127"/>
              </a:rPr>
              <a:t>30-40</a:t>
            </a:r>
            <a:r>
              <a:rPr lang="ko-KR" altLang="en-US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ea typeface="맑은 고딕" panose="020B0503020000020004" pitchFamily="50" charset="-127"/>
              </a:rPr>
              <a:t>대 여성</a:t>
            </a:r>
            <a:endParaRPr lang="en-US" altLang="ko-KR" sz="1400" b="1" dirty="0" smtClean="0">
              <a:solidFill>
                <a:schemeClr val="tx1">
                  <a:lumMod val="85000"/>
                  <a:lumOff val="15000"/>
                </a:schemeClr>
              </a:solidFill>
              <a:latin typeface="Calibri" pitchFamily="34" charset="0"/>
              <a:ea typeface="맑은 고딕" panose="020B0503020000020004" pitchFamily="50" charset="-127"/>
            </a:endParaRPr>
          </a:p>
        </p:txBody>
      </p:sp>
      <p:sp>
        <p:nvSpPr>
          <p:cNvPr id="37" name="AutoShape 51" descr="그림3"/>
          <p:cNvSpPr>
            <a:spLocks noChangeArrowheads="1"/>
          </p:cNvSpPr>
          <p:nvPr/>
        </p:nvSpPr>
        <p:spPr bwMode="auto">
          <a:xfrm>
            <a:off x="7964227" y="2912838"/>
            <a:ext cx="1091439" cy="485920"/>
          </a:xfrm>
          <a:prstGeom prst="roundRect">
            <a:avLst>
              <a:gd name="adj" fmla="val 7847"/>
            </a:avLst>
          </a:prstGeom>
          <a:blipFill dpi="0" rotWithShape="1">
            <a:blip r:embed="rId3" cstate="print"/>
            <a:srcRect/>
            <a:stretch>
              <a:fillRect/>
            </a:stretch>
          </a:blipFill>
          <a:ln w="6350" algn="ctr">
            <a:solidFill>
              <a:srgbClr val="B2B2B2"/>
            </a:solidFill>
            <a:round/>
            <a:headEnd/>
            <a:tailEnd/>
          </a:ln>
        </p:spPr>
        <p:txBody>
          <a:bodyPr lIns="18290" tIns="46456" rIns="18290" bIns="46456" anchor="ctr"/>
          <a:lstStyle/>
          <a:p>
            <a:pPr algn="ctr" latinLnBrk="0">
              <a:lnSpc>
                <a:spcPct val="90000"/>
              </a:lnSpc>
              <a:defRPr/>
            </a:pPr>
            <a:r>
              <a:rPr lang="ko-KR" altLang="en-US" sz="1400" b="1" dirty="0" smtClean="0">
                <a:solidFill>
                  <a:srgbClr val="0070C0"/>
                </a:solidFill>
                <a:latin typeface="Calibri" pitchFamily="34" charset="0"/>
                <a:ea typeface="맑은 고딕" panose="020B0503020000020004" pitchFamily="50" charset="-127"/>
              </a:rPr>
              <a:t>강북</a:t>
            </a:r>
            <a:endParaRPr lang="en-US" altLang="ko-KR" sz="1400" b="1" dirty="0" smtClean="0">
              <a:solidFill>
                <a:srgbClr val="0070C0"/>
              </a:solidFill>
              <a:latin typeface="Calibri" pitchFamily="34" charset="0"/>
              <a:ea typeface="맑은 고딕" panose="020B0503020000020004" pitchFamily="50" charset="-127"/>
            </a:endParaRPr>
          </a:p>
          <a:p>
            <a:pPr algn="ctr" latinLnBrk="0">
              <a:lnSpc>
                <a:spcPct val="90000"/>
              </a:lnSpc>
              <a:defRPr/>
            </a:pPr>
            <a:r>
              <a:rPr lang="en-US" altLang="ko-KR" sz="1400" b="1" dirty="0" smtClean="0">
                <a:solidFill>
                  <a:srgbClr val="0070C0"/>
                </a:solidFill>
                <a:latin typeface="Calibri" pitchFamily="34" charset="0"/>
                <a:ea typeface="맑은 고딕" panose="020B0503020000020004" pitchFamily="50" charset="-127"/>
              </a:rPr>
              <a:t>40</a:t>
            </a:r>
            <a:r>
              <a:rPr lang="ko-KR" altLang="en-US" sz="1400" b="1" dirty="0" smtClean="0">
                <a:solidFill>
                  <a:srgbClr val="0070C0"/>
                </a:solidFill>
                <a:latin typeface="Calibri" pitchFamily="34" charset="0"/>
                <a:ea typeface="맑은 고딕" panose="020B0503020000020004" pitchFamily="50" charset="-127"/>
              </a:rPr>
              <a:t>대 여성</a:t>
            </a:r>
            <a:endParaRPr lang="ko-KR" altLang="en-US" sz="1400" b="1" dirty="0">
              <a:solidFill>
                <a:srgbClr val="0070C0"/>
              </a:solidFill>
              <a:latin typeface="Calibri" pitchFamily="34" charset="0"/>
              <a:ea typeface="맑은 고딕" panose="020B0503020000020004" pitchFamily="50" charset="-127"/>
            </a:endParaRPr>
          </a:p>
        </p:txBody>
      </p:sp>
      <p:sp>
        <p:nvSpPr>
          <p:cNvPr id="38" name="AutoShape 51" descr="그림3"/>
          <p:cNvSpPr>
            <a:spLocks noChangeArrowheads="1"/>
          </p:cNvSpPr>
          <p:nvPr/>
        </p:nvSpPr>
        <p:spPr bwMode="auto">
          <a:xfrm>
            <a:off x="7964229" y="5913648"/>
            <a:ext cx="1091439" cy="491027"/>
          </a:xfrm>
          <a:prstGeom prst="roundRect">
            <a:avLst>
              <a:gd name="adj" fmla="val 7847"/>
            </a:avLst>
          </a:prstGeom>
          <a:blipFill dpi="0" rotWithShape="1">
            <a:blip r:embed="rId3" cstate="print"/>
            <a:srcRect/>
            <a:stretch>
              <a:fillRect/>
            </a:stretch>
          </a:blipFill>
          <a:ln w="6350" algn="ctr">
            <a:solidFill>
              <a:srgbClr val="B2B2B2"/>
            </a:solidFill>
            <a:round/>
            <a:headEnd/>
            <a:tailEnd/>
          </a:ln>
        </p:spPr>
        <p:txBody>
          <a:bodyPr lIns="18290" tIns="46456" rIns="18290" bIns="46456" anchor="ctr"/>
          <a:lstStyle/>
          <a:p>
            <a:pPr lvl="0" algn="ctr" latinLnBrk="0">
              <a:lnSpc>
                <a:spcPct val="90000"/>
              </a:lnSpc>
              <a:defRPr/>
            </a:pPr>
            <a:r>
              <a:rPr lang="ko-KR" altLang="en-US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ea typeface="맑은 고딕" panose="020B0503020000020004" pitchFamily="50" charset="-127"/>
              </a:rPr>
              <a:t>강북 </a:t>
            </a:r>
            <a:endParaRPr lang="en-US" altLang="ko-KR" sz="1400" b="1" dirty="0" smtClean="0">
              <a:solidFill>
                <a:schemeClr val="tx1">
                  <a:lumMod val="85000"/>
                  <a:lumOff val="15000"/>
                </a:schemeClr>
              </a:solidFill>
              <a:latin typeface="Calibri" pitchFamily="34" charset="0"/>
              <a:ea typeface="맑은 고딕" panose="020B0503020000020004" pitchFamily="50" charset="-127"/>
            </a:endParaRPr>
          </a:p>
          <a:p>
            <a:pPr lvl="0" algn="ctr" latinLnBrk="0">
              <a:lnSpc>
                <a:spcPct val="90000"/>
              </a:lnSpc>
              <a:defRPr/>
            </a:pPr>
            <a:r>
              <a:rPr lang="en-US" altLang="ko-KR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ea typeface="맑은 고딕" panose="020B0503020000020004" pitchFamily="50" charset="-127"/>
              </a:rPr>
              <a:t>40</a:t>
            </a:r>
            <a:r>
              <a:rPr lang="ko-KR" altLang="en-US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ea typeface="맑은 고딕" panose="020B0503020000020004" pitchFamily="50" charset="-127"/>
              </a:rPr>
              <a:t>대 남성</a:t>
            </a:r>
            <a:endParaRPr lang="en-US" altLang="ko-KR" sz="1400" b="1" dirty="0" smtClean="0">
              <a:solidFill>
                <a:schemeClr val="tx1">
                  <a:lumMod val="85000"/>
                  <a:lumOff val="15000"/>
                </a:schemeClr>
              </a:solidFill>
              <a:latin typeface="Calibri" pitchFamily="34" charset="0"/>
              <a:ea typeface="맑은 고딕" panose="020B0503020000020004" pitchFamily="50" charset="-127"/>
            </a:endParaRPr>
          </a:p>
        </p:txBody>
      </p:sp>
      <p:sp>
        <p:nvSpPr>
          <p:cNvPr id="40" name="Text Box 15"/>
          <p:cNvSpPr txBox="1">
            <a:spLocks noChangeArrowheads="1"/>
          </p:cNvSpPr>
          <p:nvPr/>
        </p:nvSpPr>
        <p:spPr bwMode="auto">
          <a:xfrm>
            <a:off x="1813463" y="2890749"/>
            <a:ext cx="2853428" cy="145886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36580" tIns="36580" rIns="36580" bIns="36580">
            <a:spAutoFit/>
          </a:bodyPr>
          <a:lstStyle/>
          <a:p>
            <a:pPr marL="171450" indent="-171450">
              <a:buBlip>
                <a:blip r:embed="rId4"/>
              </a:buBlip>
            </a:pPr>
            <a:r>
              <a:rPr lang="ko-KR" altLang="en-US" sz="1000" dirty="0" smtClean="0">
                <a:latin typeface="+mn-ea"/>
                <a:ea typeface="+mn-ea"/>
              </a:rPr>
              <a:t>프로그램이 </a:t>
            </a:r>
            <a:r>
              <a:rPr lang="ko-KR" altLang="en-US" sz="1000" dirty="0">
                <a:latin typeface="+mn-ea"/>
                <a:ea typeface="+mn-ea"/>
              </a:rPr>
              <a:t>생각보다 적고</a:t>
            </a:r>
            <a:r>
              <a:rPr lang="en-US" altLang="ko-KR" sz="1000" dirty="0">
                <a:latin typeface="+mn-ea"/>
                <a:ea typeface="+mn-ea"/>
              </a:rPr>
              <a:t>, </a:t>
            </a:r>
            <a:r>
              <a:rPr lang="ko-KR" altLang="en-US" sz="1000" dirty="0">
                <a:latin typeface="+mn-ea"/>
                <a:ea typeface="+mn-ea"/>
              </a:rPr>
              <a:t>한 타임밖에 없고 그래서 너무 빨리 홍보가 되지 않고 다니는 사람들 안에서 너무 적은 수를 </a:t>
            </a:r>
            <a:r>
              <a:rPr lang="ko-KR" altLang="en-US" sz="1000" dirty="0" smtClean="0">
                <a:latin typeface="+mn-ea"/>
                <a:ea typeface="+mn-ea"/>
              </a:rPr>
              <a:t>뽑아서</a:t>
            </a:r>
            <a:r>
              <a:rPr lang="en-US" altLang="ko-KR" sz="1000" dirty="0" smtClean="0">
                <a:latin typeface="+mn-ea"/>
                <a:ea typeface="+mn-ea"/>
              </a:rPr>
              <a:t>…</a:t>
            </a:r>
            <a:r>
              <a:rPr lang="ko-KR" altLang="en-US" sz="1000" dirty="0" smtClean="0">
                <a:latin typeface="+mn-ea"/>
                <a:ea typeface="+mn-ea"/>
              </a:rPr>
              <a:t> </a:t>
            </a:r>
            <a:endParaRPr lang="en-US" altLang="ko-KR" sz="1000" dirty="0" smtClean="0">
              <a:latin typeface="+mn-ea"/>
              <a:ea typeface="+mn-ea"/>
            </a:endParaRPr>
          </a:p>
          <a:p>
            <a:pPr marL="171450" indent="-171450">
              <a:buBlip>
                <a:blip r:embed="rId4"/>
              </a:buBlip>
            </a:pPr>
            <a:r>
              <a:rPr lang="ko-KR" altLang="en-US" sz="1000" dirty="0" smtClean="0">
                <a:latin typeface="+mn-ea"/>
                <a:ea typeface="+mn-ea"/>
              </a:rPr>
              <a:t>더 </a:t>
            </a:r>
            <a:r>
              <a:rPr lang="ko-KR" altLang="en-US" sz="1000" dirty="0">
                <a:latin typeface="+mn-ea"/>
                <a:ea typeface="+mn-ea"/>
              </a:rPr>
              <a:t>문화생활이나 그런 걸 즐길 수 있도록 해주면 좋겠고 </a:t>
            </a:r>
            <a:r>
              <a:rPr lang="ko-KR" altLang="en-US" sz="1000" dirty="0" smtClean="0">
                <a:latin typeface="+mn-ea"/>
                <a:ea typeface="+mn-ea"/>
              </a:rPr>
              <a:t>그런 게 </a:t>
            </a:r>
            <a:r>
              <a:rPr lang="ko-KR" altLang="en-US" sz="1000" dirty="0">
                <a:latin typeface="+mn-ea"/>
                <a:ea typeface="+mn-ea"/>
              </a:rPr>
              <a:t>아쉽죠</a:t>
            </a:r>
            <a:r>
              <a:rPr lang="en-US" altLang="ko-KR" sz="1000" dirty="0">
                <a:latin typeface="+mn-ea"/>
                <a:ea typeface="+mn-ea"/>
              </a:rPr>
              <a:t>. </a:t>
            </a:r>
            <a:endParaRPr lang="en-US" altLang="ko-KR" sz="1000" dirty="0" smtClean="0">
              <a:latin typeface="+mn-ea"/>
              <a:ea typeface="+mn-ea"/>
            </a:endParaRPr>
          </a:p>
          <a:p>
            <a:pPr marL="171450" indent="-171450">
              <a:buBlip>
                <a:blip r:embed="rId4"/>
              </a:buBlip>
            </a:pPr>
            <a:r>
              <a:rPr lang="ko-KR" altLang="en-US" sz="1000" dirty="0" smtClean="0">
                <a:latin typeface="+mn-ea"/>
                <a:ea typeface="+mn-ea"/>
              </a:rPr>
              <a:t>애들 </a:t>
            </a:r>
            <a:r>
              <a:rPr lang="ko-KR" altLang="en-US" sz="1000" dirty="0">
                <a:latin typeface="+mn-ea"/>
                <a:ea typeface="+mn-ea"/>
              </a:rPr>
              <a:t>위주로 같이 할 수 있는 걸 찾긴 하거든요</a:t>
            </a:r>
            <a:r>
              <a:rPr lang="en-US" altLang="ko-KR" sz="1000" dirty="0">
                <a:latin typeface="+mn-ea"/>
                <a:ea typeface="+mn-ea"/>
              </a:rPr>
              <a:t>, </a:t>
            </a:r>
            <a:endParaRPr lang="en-US" altLang="ko-KR" sz="1000" dirty="0" smtClean="0">
              <a:latin typeface="+mn-ea"/>
              <a:ea typeface="+mn-ea"/>
            </a:endParaRPr>
          </a:p>
          <a:p>
            <a:pPr marL="171450" indent="-171450">
              <a:buBlip>
                <a:blip r:embed="rId4"/>
              </a:buBlip>
            </a:pPr>
            <a:r>
              <a:rPr lang="ko-KR" altLang="en-US" sz="1000" dirty="0" smtClean="0">
                <a:latin typeface="+mn-ea"/>
                <a:ea typeface="+mn-ea"/>
              </a:rPr>
              <a:t>연남동은 </a:t>
            </a:r>
            <a:r>
              <a:rPr lang="ko-KR" altLang="en-US" sz="1000" dirty="0">
                <a:latin typeface="+mn-ea"/>
                <a:ea typeface="+mn-ea"/>
              </a:rPr>
              <a:t>주부들끼리 결속이 되게 잘 되어있어요 </a:t>
            </a:r>
            <a:endParaRPr lang="en-US" altLang="ko-KR" sz="1000" dirty="0" smtClean="0">
              <a:latin typeface="+mn-ea"/>
              <a:ea typeface="+mn-ea"/>
            </a:endParaRPr>
          </a:p>
        </p:txBody>
      </p:sp>
      <p:sp>
        <p:nvSpPr>
          <p:cNvPr id="42" name="Text Box 15"/>
          <p:cNvSpPr txBox="1">
            <a:spLocks noChangeArrowheads="1"/>
          </p:cNvSpPr>
          <p:nvPr/>
        </p:nvSpPr>
        <p:spPr bwMode="auto">
          <a:xfrm>
            <a:off x="5050417" y="2843831"/>
            <a:ext cx="2853428" cy="25360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36580" tIns="36580" rIns="36580" bIns="36580">
            <a:spAutoFit/>
          </a:bodyPr>
          <a:lstStyle/>
          <a:p>
            <a:pPr marL="171450" indent="-171450">
              <a:buBlip>
                <a:blip r:embed="rId4"/>
              </a:buBlip>
            </a:pPr>
            <a:r>
              <a:rPr lang="ko-KR" altLang="en-US" sz="1000" dirty="0" smtClean="0">
                <a:latin typeface="+mn-ea"/>
                <a:ea typeface="+mn-ea"/>
              </a:rPr>
              <a:t>구청에서 </a:t>
            </a:r>
            <a:r>
              <a:rPr lang="ko-KR" altLang="en-US" sz="1000" dirty="0" err="1">
                <a:latin typeface="+mn-ea"/>
                <a:ea typeface="+mn-ea"/>
              </a:rPr>
              <a:t>한달에</a:t>
            </a:r>
            <a:r>
              <a:rPr lang="ko-KR" altLang="en-US" sz="1000" dirty="0">
                <a:latin typeface="+mn-ea"/>
                <a:ea typeface="+mn-ea"/>
              </a:rPr>
              <a:t> 한번씩 문화활동을 해줘요</a:t>
            </a:r>
            <a:r>
              <a:rPr lang="en-US" altLang="ko-KR" sz="1000" dirty="0">
                <a:latin typeface="+mn-ea"/>
                <a:ea typeface="+mn-ea"/>
              </a:rPr>
              <a:t>, </a:t>
            </a:r>
            <a:r>
              <a:rPr lang="ko-KR" altLang="en-US" sz="1000" dirty="0">
                <a:latin typeface="+mn-ea"/>
                <a:ea typeface="+mn-ea"/>
              </a:rPr>
              <a:t>연극</a:t>
            </a:r>
            <a:r>
              <a:rPr lang="en-US" altLang="ko-KR" sz="1000" dirty="0">
                <a:latin typeface="+mn-ea"/>
                <a:ea typeface="+mn-ea"/>
              </a:rPr>
              <a:t>, </a:t>
            </a:r>
            <a:r>
              <a:rPr lang="ko-KR" altLang="en-US" sz="1000" dirty="0">
                <a:latin typeface="+mn-ea"/>
                <a:ea typeface="+mn-ea"/>
              </a:rPr>
              <a:t>음악회도 자주 </a:t>
            </a:r>
            <a:r>
              <a:rPr lang="ko-KR" altLang="en-US" sz="1000" dirty="0" smtClean="0">
                <a:latin typeface="+mn-ea"/>
                <a:ea typeface="+mn-ea"/>
              </a:rPr>
              <a:t>열어주고</a:t>
            </a:r>
            <a:r>
              <a:rPr lang="en-US" altLang="ko-KR" sz="1000" dirty="0" smtClean="0">
                <a:latin typeface="+mn-ea"/>
                <a:ea typeface="+mn-ea"/>
              </a:rPr>
              <a:t>, </a:t>
            </a:r>
            <a:r>
              <a:rPr lang="ko-KR" altLang="en-US" sz="1000" dirty="0" smtClean="0">
                <a:latin typeface="+mn-ea"/>
                <a:ea typeface="+mn-ea"/>
              </a:rPr>
              <a:t>아쉬운 건 </a:t>
            </a:r>
            <a:r>
              <a:rPr lang="ko-KR" altLang="en-US" sz="1000" dirty="0">
                <a:latin typeface="+mn-ea"/>
                <a:ea typeface="+mn-ea"/>
              </a:rPr>
              <a:t>양극화예요</a:t>
            </a:r>
            <a:r>
              <a:rPr lang="en-US" altLang="ko-KR" sz="1000" dirty="0">
                <a:latin typeface="+mn-ea"/>
                <a:ea typeface="+mn-ea"/>
              </a:rPr>
              <a:t>. </a:t>
            </a:r>
            <a:endParaRPr lang="en-US" altLang="ko-KR" sz="1000" dirty="0" smtClean="0">
              <a:latin typeface="+mn-ea"/>
              <a:ea typeface="+mn-ea"/>
            </a:endParaRPr>
          </a:p>
          <a:p>
            <a:pPr marL="171450" indent="-171450">
              <a:buBlip>
                <a:blip r:embed="rId4"/>
              </a:buBlip>
            </a:pPr>
            <a:r>
              <a:rPr lang="ko-KR" altLang="en-US" sz="1000" dirty="0" smtClean="0">
                <a:latin typeface="+mn-ea"/>
                <a:ea typeface="+mn-ea"/>
              </a:rPr>
              <a:t>사회복지 </a:t>
            </a:r>
            <a:r>
              <a:rPr lang="ko-KR" altLang="en-US" sz="1000" dirty="0">
                <a:latin typeface="+mn-ea"/>
                <a:ea typeface="+mn-ea"/>
              </a:rPr>
              <a:t>시설이 여러 군데 있어서 노인들이 </a:t>
            </a:r>
            <a:r>
              <a:rPr lang="ko-KR" altLang="en-US" sz="1000" dirty="0" smtClean="0">
                <a:latin typeface="+mn-ea"/>
                <a:ea typeface="+mn-ea"/>
              </a:rPr>
              <a:t>많다 보니까 </a:t>
            </a:r>
            <a:r>
              <a:rPr lang="ko-KR" altLang="en-US" sz="1000" dirty="0">
                <a:latin typeface="+mn-ea"/>
                <a:ea typeface="+mn-ea"/>
              </a:rPr>
              <a:t>김장을 해서 </a:t>
            </a:r>
            <a:r>
              <a:rPr lang="ko-KR" altLang="en-US" sz="1000" dirty="0" smtClean="0">
                <a:latin typeface="+mn-ea"/>
                <a:ea typeface="+mn-ea"/>
              </a:rPr>
              <a:t>나눠준다든지 </a:t>
            </a:r>
            <a:r>
              <a:rPr lang="ko-KR" altLang="en-US" sz="1000" dirty="0">
                <a:latin typeface="+mn-ea"/>
                <a:ea typeface="+mn-ea"/>
              </a:rPr>
              <a:t>그런 것도 있고</a:t>
            </a:r>
            <a:r>
              <a:rPr lang="en-US" altLang="ko-KR" sz="1000" dirty="0">
                <a:latin typeface="+mn-ea"/>
                <a:ea typeface="+mn-ea"/>
              </a:rPr>
              <a:t>, </a:t>
            </a:r>
            <a:endParaRPr lang="en-US" altLang="ko-KR" sz="1000" dirty="0" smtClean="0">
              <a:latin typeface="+mn-ea"/>
              <a:ea typeface="+mn-ea"/>
            </a:endParaRPr>
          </a:p>
          <a:p>
            <a:pPr marL="171450" indent="-171450">
              <a:buBlip>
                <a:blip r:embed="rId4"/>
              </a:buBlip>
            </a:pPr>
            <a:r>
              <a:rPr lang="ko-KR" altLang="en-US" sz="1000" dirty="0" smtClean="0">
                <a:latin typeface="+mn-ea"/>
                <a:ea typeface="+mn-ea"/>
              </a:rPr>
              <a:t>살기는 </a:t>
            </a:r>
            <a:r>
              <a:rPr lang="ko-KR" altLang="en-US" sz="1000" dirty="0">
                <a:latin typeface="+mn-ea"/>
                <a:ea typeface="+mn-ea"/>
              </a:rPr>
              <a:t>좋은데 그래도 문제점이 많이 있는 게 어려운 친구들이 많아요</a:t>
            </a:r>
            <a:r>
              <a:rPr lang="en-US" altLang="ko-KR" sz="1000" dirty="0">
                <a:latin typeface="+mn-ea"/>
                <a:ea typeface="+mn-ea"/>
              </a:rPr>
              <a:t>, </a:t>
            </a:r>
            <a:r>
              <a:rPr lang="ko-KR" altLang="en-US" sz="1000" dirty="0" smtClean="0">
                <a:latin typeface="+mn-ea"/>
                <a:ea typeface="+mn-ea"/>
              </a:rPr>
              <a:t>그러다 보니까 </a:t>
            </a:r>
            <a:r>
              <a:rPr lang="ko-KR" altLang="en-US" sz="1000" dirty="0">
                <a:latin typeface="+mn-ea"/>
                <a:ea typeface="+mn-ea"/>
              </a:rPr>
              <a:t>양극화 현상이 나타날 수도 있는 거예요</a:t>
            </a:r>
            <a:r>
              <a:rPr lang="en-US" altLang="ko-KR" sz="1000" dirty="0">
                <a:latin typeface="+mn-ea"/>
                <a:ea typeface="+mn-ea"/>
              </a:rPr>
              <a:t>, </a:t>
            </a:r>
            <a:r>
              <a:rPr lang="ko-KR" altLang="en-US" sz="1000" dirty="0">
                <a:latin typeface="+mn-ea"/>
                <a:ea typeface="+mn-ea"/>
              </a:rPr>
              <a:t>거기서 오는 갭이 커요 </a:t>
            </a:r>
            <a:endParaRPr lang="en-US" altLang="ko-KR" sz="1000" dirty="0" smtClean="0">
              <a:latin typeface="+mn-ea"/>
              <a:ea typeface="+mn-ea"/>
            </a:endParaRPr>
          </a:p>
          <a:p>
            <a:pPr marL="171450" indent="-171450">
              <a:buBlip>
                <a:blip r:embed="rId4"/>
              </a:buBlip>
            </a:pPr>
            <a:r>
              <a:rPr lang="ko-KR" altLang="en-US" sz="1000" dirty="0" smtClean="0">
                <a:latin typeface="+mn-ea"/>
                <a:ea typeface="+mn-ea"/>
              </a:rPr>
              <a:t>그분들을 </a:t>
            </a:r>
            <a:r>
              <a:rPr lang="ko-KR" altLang="en-US" sz="1000" dirty="0">
                <a:latin typeface="+mn-ea"/>
                <a:ea typeface="+mn-ea"/>
              </a:rPr>
              <a:t>도와주기 위해서 행사를 많이 하는데 그때 애들 데리고 참여하거나 어쨌든 그런 사업을 함에도 불구하고 문제는 많이 있어요</a:t>
            </a:r>
            <a:r>
              <a:rPr lang="en-US" altLang="ko-KR" sz="1000" dirty="0">
                <a:latin typeface="+mn-ea"/>
                <a:ea typeface="+mn-ea"/>
              </a:rPr>
              <a:t>. </a:t>
            </a:r>
            <a:endParaRPr lang="en-US" altLang="ko-KR" sz="1000" dirty="0" smtClean="0">
              <a:latin typeface="+mn-ea"/>
              <a:ea typeface="+mn-ea"/>
            </a:endParaRPr>
          </a:p>
          <a:p>
            <a:pPr marL="171450" indent="-171450">
              <a:buBlip>
                <a:blip r:embed="rId4"/>
              </a:buBlip>
            </a:pPr>
            <a:r>
              <a:rPr lang="ko-KR" altLang="en-US" sz="1000" dirty="0" smtClean="0">
                <a:latin typeface="+mn-ea"/>
                <a:ea typeface="+mn-ea"/>
              </a:rPr>
              <a:t>굉장히 </a:t>
            </a:r>
            <a:r>
              <a:rPr lang="ko-KR" altLang="en-US" sz="1000" dirty="0">
                <a:latin typeface="+mn-ea"/>
                <a:ea typeface="+mn-ea"/>
              </a:rPr>
              <a:t>갭 차이가 너무 많이 나요</a:t>
            </a:r>
            <a:r>
              <a:rPr lang="en-US" altLang="ko-KR" sz="1000" dirty="0">
                <a:latin typeface="+mn-ea"/>
                <a:ea typeface="+mn-ea"/>
              </a:rPr>
              <a:t>, </a:t>
            </a:r>
            <a:r>
              <a:rPr lang="ko-KR" altLang="en-US" sz="1000" dirty="0" smtClean="0">
                <a:latin typeface="+mn-ea"/>
                <a:ea typeface="+mn-ea"/>
              </a:rPr>
              <a:t>어디 가나 </a:t>
            </a:r>
            <a:r>
              <a:rPr lang="ko-KR" altLang="en-US" sz="1000" dirty="0">
                <a:latin typeface="+mn-ea"/>
                <a:ea typeface="+mn-ea"/>
              </a:rPr>
              <a:t>잘 사는 곳은 문제가 없지 않나요</a:t>
            </a:r>
            <a:r>
              <a:rPr lang="en-US" altLang="ko-KR" sz="1000" dirty="0">
                <a:latin typeface="+mn-ea"/>
                <a:ea typeface="+mn-ea"/>
              </a:rPr>
              <a:t>? </a:t>
            </a:r>
            <a:endParaRPr lang="en-US" altLang="ko-KR" sz="1000" dirty="0" smtClean="0">
              <a:latin typeface="+mn-ea"/>
              <a:ea typeface="+mn-ea"/>
            </a:endParaRPr>
          </a:p>
          <a:p>
            <a:pPr marL="171450" indent="-171450">
              <a:buBlip>
                <a:blip r:embed="rId4"/>
              </a:buBlip>
            </a:pPr>
            <a:r>
              <a:rPr lang="ko-KR" altLang="en-US" sz="1000" dirty="0" smtClean="0">
                <a:latin typeface="+mn-ea"/>
                <a:ea typeface="+mn-ea"/>
              </a:rPr>
              <a:t>항상 </a:t>
            </a:r>
            <a:r>
              <a:rPr lang="ko-KR" altLang="en-US" sz="1000" dirty="0">
                <a:latin typeface="+mn-ea"/>
                <a:ea typeface="+mn-ea"/>
              </a:rPr>
              <a:t>돈 없는 사람들이 </a:t>
            </a:r>
            <a:r>
              <a:rPr lang="ko-KR" altLang="en-US" sz="1000" dirty="0" smtClean="0">
                <a:latin typeface="+mn-ea"/>
                <a:ea typeface="+mn-ea"/>
              </a:rPr>
              <a:t>문제인 거잖아요</a:t>
            </a:r>
            <a:r>
              <a:rPr lang="en-US" altLang="ko-KR" sz="1000" dirty="0">
                <a:latin typeface="+mn-ea"/>
                <a:ea typeface="+mn-ea"/>
              </a:rPr>
              <a:t>, </a:t>
            </a:r>
            <a:endParaRPr lang="en-US" altLang="ko-KR" sz="1000" dirty="0" smtClean="0">
              <a:latin typeface="+mn-ea"/>
              <a:ea typeface="+mn-ea"/>
            </a:endParaRPr>
          </a:p>
        </p:txBody>
      </p:sp>
      <p:sp>
        <p:nvSpPr>
          <p:cNvPr id="43" name="Text Box 15"/>
          <p:cNvSpPr txBox="1">
            <a:spLocks noChangeArrowheads="1"/>
          </p:cNvSpPr>
          <p:nvPr/>
        </p:nvSpPr>
        <p:spPr bwMode="auto">
          <a:xfrm>
            <a:off x="1813465" y="4541429"/>
            <a:ext cx="2853428" cy="161275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36580" tIns="36580" rIns="36580" bIns="36580">
            <a:spAutoFit/>
          </a:bodyPr>
          <a:lstStyle/>
          <a:p>
            <a:pPr marL="171450" indent="-171450">
              <a:buBlip>
                <a:blip r:embed="rId4"/>
              </a:buBlip>
            </a:pPr>
            <a:r>
              <a:rPr lang="ko-KR" altLang="en-US" sz="1000" b="1" dirty="0" smtClean="0">
                <a:latin typeface="+mn-ea"/>
                <a:ea typeface="+mn-ea"/>
              </a:rPr>
              <a:t>강남은 </a:t>
            </a:r>
            <a:r>
              <a:rPr lang="ko-KR" altLang="en-US" sz="1000" b="1" dirty="0">
                <a:latin typeface="+mn-ea"/>
                <a:ea typeface="+mn-ea"/>
              </a:rPr>
              <a:t>하려고만 하면 모든 활동이 다 있다 하더라고요</a:t>
            </a:r>
            <a:r>
              <a:rPr lang="en-US" altLang="ko-KR" sz="1000" b="1" dirty="0">
                <a:latin typeface="+mn-ea"/>
                <a:ea typeface="+mn-ea"/>
              </a:rPr>
              <a:t>. </a:t>
            </a:r>
            <a:endParaRPr lang="en-US" altLang="ko-KR" sz="1000" b="1" dirty="0" smtClean="0">
              <a:latin typeface="+mn-ea"/>
              <a:ea typeface="+mn-ea"/>
            </a:endParaRPr>
          </a:p>
          <a:p>
            <a:pPr marL="171450" indent="-171450">
              <a:buBlip>
                <a:blip r:embed="rId4"/>
              </a:buBlip>
            </a:pPr>
            <a:r>
              <a:rPr lang="ko-KR" altLang="en-US" sz="1000" dirty="0" smtClean="0">
                <a:latin typeface="+mn-ea"/>
                <a:ea typeface="+mn-ea"/>
              </a:rPr>
              <a:t>쓸 </a:t>
            </a:r>
            <a:r>
              <a:rPr lang="ko-KR" altLang="en-US" sz="1000" dirty="0">
                <a:latin typeface="+mn-ea"/>
                <a:ea typeface="+mn-ea"/>
              </a:rPr>
              <a:t>데 없는 돈 쓸 데가 없어서 좋아요 </a:t>
            </a:r>
            <a:endParaRPr lang="en-US" altLang="ko-KR" sz="1000" dirty="0" smtClean="0">
              <a:latin typeface="+mn-ea"/>
              <a:ea typeface="+mn-ea"/>
            </a:endParaRPr>
          </a:p>
          <a:p>
            <a:pPr marL="171450" indent="-171450">
              <a:buBlip>
                <a:blip r:embed="rId4"/>
              </a:buBlip>
            </a:pPr>
            <a:r>
              <a:rPr lang="ko-KR" altLang="en-US" sz="1000" b="1" dirty="0" smtClean="0">
                <a:latin typeface="+mn-ea"/>
                <a:ea typeface="+mn-ea"/>
              </a:rPr>
              <a:t>자기네들 </a:t>
            </a:r>
            <a:r>
              <a:rPr lang="ko-KR" altLang="en-US" sz="1000" b="1" dirty="0">
                <a:latin typeface="+mn-ea"/>
                <a:ea typeface="+mn-ea"/>
              </a:rPr>
              <a:t>안에서는 뭘 하려고 하는데 그 전체적으로는 분리가 되고</a:t>
            </a:r>
            <a:r>
              <a:rPr lang="en-US" altLang="ko-KR" sz="1000" b="1" dirty="0">
                <a:latin typeface="+mn-ea"/>
                <a:ea typeface="+mn-ea"/>
              </a:rPr>
              <a:t>... </a:t>
            </a:r>
            <a:endParaRPr lang="en-US" altLang="ko-KR" sz="1000" b="1" dirty="0" smtClean="0">
              <a:latin typeface="+mn-ea"/>
              <a:ea typeface="+mn-ea"/>
            </a:endParaRPr>
          </a:p>
          <a:p>
            <a:pPr marL="171450" indent="-171450">
              <a:buBlip>
                <a:blip r:embed="rId4"/>
              </a:buBlip>
            </a:pPr>
            <a:r>
              <a:rPr lang="ko-KR" altLang="en-US" sz="1000" dirty="0" smtClean="0">
                <a:latin typeface="+mn-ea"/>
                <a:ea typeface="+mn-ea"/>
              </a:rPr>
              <a:t>저희 </a:t>
            </a:r>
            <a:r>
              <a:rPr lang="ko-KR" altLang="en-US" sz="1000" dirty="0">
                <a:latin typeface="+mn-ea"/>
                <a:ea typeface="+mn-ea"/>
              </a:rPr>
              <a:t>동네 자랑은 시골 같아요</a:t>
            </a:r>
            <a:r>
              <a:rPr lang="en-US" altLang="ko-KR" sz="1000" dirty="0">
                <a:latin typeface="+mn-ea"/>
                <a:ea typeface="+mn-ea"/>
              </a:rPr>
              <a:t>, </a:t>
            </a:r>
            <a:endParaRPr lang="en-US" altLang="ko-KR" sz="1000" dirty="0" smtClean="0">
              <a:latin typeface="+mn-ea"/>
              <a:ea typeface="+mn-ea"/>
            </a:endParaRPr>
          </a:p>
          <a:p>
            <a:pPr marL="171450" indent="-171450">
              <a:buBlip>
                <a:blip r:embed="rId4"/>
              </a:buBlip>
            </a:pPr>
            <a:r>
              <a:rPr lang="ko-KR" altLang="en-US" sz="1000" b="1" dirty="0" smtClean="0">
                <a:latin typeface="+mn-ea"/>
                <a:ea typeface="+mn-ea"/>
              </a:rPr>
              <a:t>토박이들만 </a:t>
            </a:r>
            <a:r>
              <a:rPr lang="ko-KR" altLang="en-US" sz="1000" b="1" dirty="0">
                <a:latin typeface="+mn-ea"/>
                <a:ea typeface="+mn-ea"/>
              </a:rPr>
              <a:t>움직이고</a:t>
            </a:r>
            <a:r>
              <a:rPr lang="en-US" altLang="ko-KR" sz="1000" b="1" dirty="0">
                <a:latin typeface="+mn-ea"/>
                <a:ea typeface="+mn-ea"/>
              </a:rPr>
              <a:t>... </a:t>
            </a:r>
            <a:endParaRPr lang="en-US" altLang="ko-KR" sz="1000" b="1" dirty="0" smtClean="0">
              <a:latin typeface="+mn-ea"/>
              <a:ea typeface="+mn-ea"/>
            </a:endParaRPr>
          </a:p>
          <a:p>
            <a:pPr marL="171450" indent="-171450">
              <a:buBlip>
                <a:blip r:embed="rId4"/>
              </a:buBlip>
            </a:pPr>
            <a:r>
              <a:rPr lang="ko-KR" altLang="en-US" sz="1000" dirty="0" smtClean="0">
                <a:latin typeface="+mn-ea"/>
                <a:ea typeface="+mn-ea"/>
              </a:rPr>
              <a:t>학원이 </a:t>
            </a:r>
            <a:r>
              <a:rPr lang="ko-KR" altLang="en-US" sz="1000" dirty="0">
                <a:latin typeface="+mn-ea"/>
                <a:ea typeface="+mn-ea"/>
              </a:rPr>
              <a:t>비싸니까 우리 품앗이로 뭐 할까</a:t>
            </a:r>
            <a:r>
              <a:rPr lang="en-US" altLang="ko-KR" sz="1000" dirty="0">
                <a:latin typeface="+mn-ea"/>
                <a:ea typeface="+mn-ea"/>
              </a:rPr>
              <a:t>? </a:t>
            </a:r>
            <a:r>
              <a:rPr lang="ko-KR" altLang="en-US" sz="1000" dirty="0">
                <a:latin typeface="+mn-ea"/>
                <a:ea typeface="+mn-ea"/>
              </a:rPr>
              <a:t>하는데 정작 시작은 못하지만 관심들은 엄마들이 많이 갖고 계시는 것 </a:t>
            </a:r>
            <a:r>
              <a:rPr lang="ko-KR" altLang="en-US" sz="1000" dirty="0" err="1" smtClean="0">
                <a:latin typeface="+mn-ea"/>
                <a:ea typeface="+mn-ea"/>
              </a:rPr>
              <a:t>아요</a:t>
            </a:r>
            <a:r>
              <a:rPr lang="en-US" altLang="ko-KR" sz="1000" dirty="0">
                <a:latin typeface="+mn-ea"/>
                <a:ea typeface="+mn-ea"/>
              </a:rPr>
              <a:t>. </a:t>
            </a:r>
          </a:p>
        </p:txBody>
      </p:sp>
      <p:sp>
        <p:nvSpPr>
          <p:cNvPr id="48" name="Text Box 15"/>
          <p:cNvSpPr txBox="1">
            <a:spLocks noChangeArrowheads="1"/>
          </p:cNvSpPr>
          <p:nvPr/>
        </p:nvSpPr>
        <p:spPr bwMode="auto">
          <a:xfrm>
            <a:off x="5049334" y="5492116"/>
            <a:ext cx="2853428" cy="53553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36580" tIns="36580" rIns="36580" bIns="36580">
            <a:spAutoFit/>
          </a:bodyPr>
          <a:lstStyle/>
          <a:p>
            <a:pPr marL="171450" indent="-171450">
              <a:buBlip>
                <a:blip r:embed="rId4"/>
              </a:buBlip>
            </a:pPr>
            <a:r>
              <a:rPr lang="ko-KR" altLang="en-US" sz="1000" dirty="0" smtClean="0">
                <a:latin typeface="+mn-ea"/>
                <a:ea typeface="+mn-ea"/>
              </a:rPr>
              <a:t>주변에 </a:t>
            </a:r>
            <a:r>
              <a:rPr lang="ko-KR" altLang="en-US" sz="1000" dirty="0">
                <a:latin typeface="+mn-ea"/>
                <a:ea typeface="+mn-ea"/>
              </a:rPr>
              <a:t>있는 가까운 동네 사는 사람들이랑은 </a:t>
            </a:r>
            <a:r>
              <a:rPr lang="ko-KR" altLang="en-US" sz="1000" dirty="0" smtClean="0">
                <a:latin typeface="+mn-ea"/>
                <a:ea typeface="+mn-ea"/>
              </a:rPr>
              <a:t>소통을 하죠</a:t>
            </a:r>
            <a:r>
              <a:rPr lang="en-US" altLang="ko-KR" sz="1000" dirty="0" smtClean="0">
                <a:latin typeface="+mn-ea"/>
                <a:ea typeface="+mn-ea"/>
              </a:rPr>
              <a:t>. </a:t>
            </a:r>
            <a:endParaRPr lang="en-US" altLang="ko-KR" sz="1000" dirty="0">
              <a:latin typeface="+mn-ea"/>
              <a:ea typeface="+mn-ea"/>
            </a:endParaRPr>
          </a:p>
          <a:p>
            <a:pPr marL="171450" indent="-171450">
              <a:buBlip>
                <a:blip r:embed="rId4"/>
              </a:buBlip>
            </a:pPr>
            <a:endParaRPr lang="en-US" altLang="ko-KR" sz="1000" dirty="0" smtClean="0">
              <a:latin typeface="+mn-ea"/>
              <a:ea typeface="+mn-ea"/>
            </a:endParaRPr>
          </a:p>
        </p:txBody>
      </p:sp>
      <p:sp>
        <p:nvSpPr>
          <p:cNvPr id="49" name="TextBox 48"/>
          <p:cNvSpPr txBox="1">
            <a:spLocks noChangeArrowheads="1"/>
          </p:cNvSpPr>
          <p:nvPr/>
        </p:nvSpPr>
        <p:spPr bwMode="auto">
          <a:xfrm>
            <a:off x="588805" y="883214"/>
            <a:ext cx="1362552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kumimoji="1" lang="en-US" altLang="ko-KR" sz="1600" b="1" dirty="0" smtClean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2)</a:t>
            </a:r>
            <a:r>
              <a:rPr kumimoji="1" lang="ko-KR" altLang="en-US" sz="1600" b="1" dirty="0" smtClean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 생활적 </a:t>
            </a:r>
            <a:r>
              <a:rPr lang="ko-KR" altLang="en-US" sz="1600" b="1" dirty="0" smtClean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측</a:t>
            </a:r>
            <a:r>
              <a:rPr lang="ko-KR" altLang="en-US" sz="1600" b="1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면</a:t>
            </a:r>
            <a:endParaRPr kumimoji="1" lang="ko-KR" altLang="en-US" sz="1600" b="1" dirty="0" smtClean="0">
              <a:solidFill>
                <a:schemeClr val="bg1">
                  <a:lumMod val="50000"/>
                </a:schemeClr>
              </a:solidFill>
              <a:latin typeface="+mn-ea"/>
              <a:ea typeface="+mn-ea"/>
            </a:endParaRPr>
          </a:p>
        </p:txBody>
      </p:sp>
      <p:cxnSp>
        <p:nvCxnSpPr>
          <p:cNvPr id="18" name="직선 연결선 17"/>
          <p:cNvCxnSpPr/>
          <p:nvPr/>
        </p:nvCxnSpPr>
        <p:spPr>
          <a:xfrm>
            <a:off x="4880760" y="5380422"/>
            <a:ext cx="4140404" cy="8662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90188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60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0674" y="2536166"/>
            <a:ext cx="4607544" cy="21091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3794" name="Picture 96" descr="086"/>
          <p:cNvPicPr>
            <a:picLocks noChangeAspect="1" noChangeArrowheads="1"/>
          </p:cNvPicPr>
          <p:nvPr/>
        </p:nvPicPr>
        <p:blipFill>
          <a:blip r:embed="rId3" cstate="print">
            <a:lum bright="-18000"/>
          </a:blip>
          <a:srcRect/>
          <a:stretch>
            <a:fillRect/>
          </a:stretch>
        </p:blipFill>
        <p:spPr bwMode="gray">
          <a:xfrm>
            <a:off x="4736942" y="2938656"/>
            <a:ext cx="504137" cy="275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그룹 43"/>
          <p:cNvGrpSpPr>
            <a:grpSpLocks/>
          </p:cNvGrpSpPr>
          <p:nvPr/>
        </p:nvGrpSpPr>
        <p:grpSpPr bwMode="auto">
          <a:xfrm>
            <a:off x="414342" y="2286621"/>
            <a:ext cx="4007475" cy="248773"/>
            <a:chOff x="1834959" y="4242332"/>
            <a:chExt cx="4006113" cy="258241"/>
          </a:xfrm>
        </p:grpSpPr>
        <p:sp>
          <p:nvSpPr>
            <p:cNvPr id="60" name="직사각형 59"/>
            <p:cNvSpPr/>
            <p:nvPr/>
          </p:nvSpPr>
          <p:spPr>
            <a:xfrm>
              <a:off x="1834959" y="4242332"/>
              <a:ext cx="152348" cy="15160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defTabSz="973104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b="1" dirty="0">
                <a:solidFill>
                  <a:prstClr val="white"/>
                </a:solidFill>
                <a:latin typeface="Trebuchet MS" pitchFamily="34" charset="0"/>
              </a:endParaRPr>
            </a:p>
          </p:txBody>
        </p:sp>
        <p:sp>
          <p:nvSpPr>
            <p:cNvPr id="61" name="직사각형 60"/>
            <p:cNvSpPr/>
            <p:nvPr/>
          </p:nvSpPr>
          <p:spPr>
            <a:xfrm>
              <a:off x="1920655" y="4311545"/>
              <a:ext cx="163457" cy="171383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defTabSz="973104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b="1" dirty="0">
                <a:solidFill>
                  <a:prstClr val="white"/>
                </a:solidFill>
                <a:latin typeface="Trebuchet MS" pitchFamily="34" charset="0"/>
              </a:endParaRPr>
            </a:p>
          </p:txBody>
        </p:sp>
        <p:sp>
          <p:nvSpPr>
            <p:cNvPr id="62" name="직사각형 3"/>
            <p:cNvSpPr>
              <a:spLocks noChangeArrowheads="1"/>
            </p:cNvSpPr>
            <p:nvPr/>
          </p:nvSpPr>
          <p:spPr bwMode="auto">
            <a:xfrm>
              <a:off x="2166635" y="4276929"/>
              <a:ext cx="3674437" cy="2236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defTabSz="973104">
                <a:defRPr/>
              </a:pPr>
              <a:r>
                <a:rPr lang="ko-KR" altLang="en-US" sz="1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엽서M" pitchFamily="18" charset="-127"/>
                  <a:ea typeface="HY엽서M" pitchFamily="18" charset="-127"/>
                </a:rPr>
                <a:t>주체적 장애요인과 환경적 장애요인의 핵심은</a:t>
              </a:r>
              <a:r>
                <a:rPr lang="en-US" altLang="ko-KR" sz="1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엽서M" pitchFamily="18" charset="-127"/>
                  <a:ea typeface="HY엽서M" pitchFamily="18" charset="-127"/>
                </a:rPr>
                <a:t>?</a:t>
              </a:r>
              <a:endParaRPr lang="en-US" altLang="ko-KR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Y엽서M" pitchFamily="18" charset="-127"/>
                <a:ea typeface="HY엽서M" pitchFamily="18" charset="-127"/>
              </a:endParaRPr>
            </a:p>
          </p:txBody>
        </p:sp>
      </p:grpSp>
      <p:sp>
        <p:nvSpPr>
          <p:cNvPr id="45" name="Rectangle 4"/>
          <p:cNvSpPr>
            <a:spLocks noChangeArrowheads="1"/>
          </p:cNvSpPr>
          <p:nvPr/>
        </p:nvSpPr>
        <p:spPr bwMode="auto">
          <a:xfrm>
            <a:off x="414339" y="4576585"/>
            <a:ext cx="4248150" cy="1781083"/>
          </a:xfrm>
          <a:prstGeom prst="rect">
            <a:avLst/>
          </a:prstGeom>
          <a:solidFill>
            <a:schemeClr val="bg1"/>
          </a:solidFill>
          <a:ln w="6350" algn="ctr">
            <a:solidFill>
              <a:schemeClr val="bg1">
                <a:lumMod val="65000"/>
              </a:schemeClr>
            </a:solidFill>
            <a:miter lim="800000"/>
            <a:headEnd/>
            <a:tailEnd/>
          </a:ln>
        </p:spPr>
        <p:txBody>
          <a:bodyPr wrap="none" lIns="54000" tIns="46800" rIns="54000" anchor="ctr"/>
          <a:lstStyle/>
          <a:p>
            <a:pPr>
              <a:defRPr/>
            </a:pPr>
            <a:endParaRPr lang="ko-KR" altLang="en-US" dirty="0">
              <a:latin typeface="Trebuchet MS" pitchFamily="34" charset="0"/>
              <a:ea typeface="맑은 고딕" panose="020B0503020000020004" pitchFamily="50" charset="-127"/>
            </a:endParaRPr>
          </a:p>
        </p:txBody>
      </p:sp>
      <p:sp>
        <p:nvSpPr>
          <p:cNvPr id="46" name="Text Box 13"/>
          <p:cNvSpPr txBox="1">
            <a:spLocks noChangeArrowheads="1"/>
          </p:cNvSpPr>
          <p:nvPr/>
        </p:nvSpPr>
        <p:spPr bwMode="gray">
          <a:xfrm>
            <a:off x="738189" y="4627278"/>
            <a:ext cx="1781660" cy="1692771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r>
              <a:rPr lang="ko-KR" altLang="en-US" sz="1100" dirty="0" smtClean="0">
                <a:latin typeface="HY엽서L" pitchFamily="18" charset="-127"/>
                <a:ea typeface="HY엽서L" pitchFamily="18" charset="-127"/>
              </a:rPr>
              <a:t>자립이 </a:t>
            </a:r>
            <a:r>
              <a:rPr lang="ko-KR" altLang="en-US" sz="1100" dirty="0">
                <a:latin typeface="HY엽서L" pitchFamily="18" charset="-127"/>
                <a:ea typeface="HY엽서L" pitchFamily="18" charset="-127"/>
              </a:rPr>
              <a:t>되려면 누군가가 끊임없이 연구해야 </a:t>
            </a:r>
            <a:r>
              <a:rPr lang="ko-KR" altLang="en-US" sz="1100" dirty="0" smtClean="0">
                <a:latin typeface="HY엽서L" pitchFamily="18" charset="-127"/>
                <a:ea typeface="HY엽서L" pitchFamily="18" charset="-127"/>
              </a:rPr>
              <a:t>하고</a:t>
            </a:r>
            <a:r>
              <a:rPr lang="en-US" altLang="ko-KR" sz="1100" dirty="0" smtClean="0">
                <a:latin typeface="HY엽서L" pitchFamily="18" charset="-127"/>
                <a:ea typeface="HY엽서L" pitchFamily="18" charset="-127"/>
              </a:rPr>
              <a:t>.</a:t>
            </a:r>
            <a:r>
              <a:rPr lang="ko-KR" altLang="en-US" sz="1100" dirty="0" smtClean="0">
                <a:latin typeface="HY엽서L" pitchFamily="18" charset="-127"/>
                <a:ea typeface="HY엽서L" pitchFamily="18" charset="-127"/>
              </a:rPr>
              <a:t> </a:t>
            </a:r>
            <a:endParaRPr lang="en-US" altLang="ko-KR" sz="1100" dirty="0" smtClean="0">
              <a:latin typeface="HY엽서L" pitchFamily="18" charset="-127"/>
              <a:ea typeface="HY엽서L" pitchFamily="18" charset="-127"/>
            </a:endParaRPr>
          </a:p>
          <a:p>
            <a:r>
              <a:rPr lang="ko-KR" altLang="en-US" sz="1100" dirty="0" smtClean="0">
                <a:latin typeface="HY엽서L" pitchFamily="18" charset="-127"/>
                <a:ea typeface="HY엽서L" pitchFamily="18" charset="-127"/>
              </a:rPr>
              <a:t>내가 </a:t>
            </a:r>
            <a:r>
              <a:rPr lang="ko-KR" altLang="en-US" sz="1100" dirty="0">
                <a:latin typeface="HY엽서L" pitchFamily="18" charset="-127"/>
                <a:ea typeface="HY엽서L" pitchFamily="18" charset="-127"/>
              </a:rPr>
              <a:t>주체가 </a:t>
            </a:r>
            <a:r>
              <a:rPr lang="ko-KR" altLang="en-US" sz="1100" dirty="0" smtClean="0">
                <a:latin typeface="HY엽서L" pitchFamily="18" charset="-127"/>
                <a:ea typeface="HY엽서L" pitchFamily="18" charset="-127"/>
              </a:rPr>
              <a:t>돼서 </a:t>
            </a:r>
            <a:r>
              <a:rPr lang="ko-KR" altLang="en-US" sz="1100" dirty="0">
                <a:latin typeface="HY엽서L" pitchFamily="18" charset="-127"/>
                <a:ea typeface="HY엽서L" pitchFamily="18" charset="-127"/>
              </a:rPr>
              <a:t>내가 한다는 </a:t>
            </a:r>
            <a:r>
              <a:rPr lang="ko-KR" altLang="en-US" sz="1100" dirty="0" smtClean="0">
                <a:latin typeface="HY엽서L" pitchFamily="18" charset="-127"/>
                <a:ea typeface="HY엽서L" pitchFamily="18" charset="-127"/>
              </a:rPr>
              <a:t>건</a:t>
            </a:r>
            <a:r>
              <a:rPr lang="en-US" altLang="ko-KR" sz="1100" dirty="0" smtClean="0">
                <a:latin typeface="HY엽서L" pitchFamily="18" charset="-127"/>
                <a:ea typeface="HY엽서L" pitchFamily="18" charset="-127"/>
              </a:rPr>
              <a:t>…. </a:t>
            </a:r>
            <a:endParaRPr lang="en-US" altLang="ko-KR" sz="1100" dirty="0">
              <a:latin typeface="HY엽서L" pitchFamily="18" charset="-127"/>
              <a:ea typeface="HY엽서L" pitchFamily="18" charset="-127"/>
            </a:endParaRPr>
          </a:p>
          <a:p>
            <a:r>
              <a:rPr lang="ko-KR" altLang="en-US" sz="1100" dirty="0">
                <a:latin typeface="HY엽서L" pitchFamily="18" charset="-127"/>
                <a:ea typeface="HY엽서L" pitchFamily="18" charset="-127"/>
              </a:rPr>
              <a:t>다 같이 모여서 </a:t>
            </a:r>
            <a:r>
              <a:rPr lang="ko-KR" altLang="en-US" sz="1100" dirty="0" err="1" smtClean="0">
                <a:latin typeface="HY엽서L" pitchFamily="18" charset="-127"/>
                <a:ea typeface="HY엽서L" pitchFamily="18" charset="-127"/>
              </a:rPr>
              <a:t>으쌰으쌰</a:t>
            </a:r>
            <a:r>
              <a:rPr lang="ko-KR" altLang="en-US" sz="1100" dirty="0" smtClean="0">
                <a:latin typeface="HY엽서L" pitchFamily="18" charset="-127"/>
                <a:ea typeface="HY엽서L" pitchFamily="18" charset="-127"/>
              </a:rPr>
              <a:t> </a:t>
            </a:r>
            <a:r>
              <a:rPr lang="ko-KR" altLang="en-US" sz="1100" dirty="0">
                <a:latin typeface="HY엽서L" pitchFamily="18" charset="-127"/>
                <a:ea typeface="HY엽서L" pitchFamily="18" charset="-127"/>
              </a:rPr>
              <a:t>해야 하고</a:t>
            </a:r>
            <a:r>
              <a:rPr lang="en-US" altLang="ko-KR" sz="1100" dirty="0">
                <a:latin typeface="HY엽서L" pitchFamily="18" charset="-127"/>
                <a:ea typeface="HY엽서L" pitchFamily="18" charset="-127"/>
              </a:rPr>
              <a:t>, </a:t>
            </a:r>
            <a:r>
              <a:rPr lang="ko-KR" altLang="en-US" sz="1100" dirty="0" smtClean="0">
                <a:latin typeface="HY엽서L" pitchFamily="18" charset="-127"/>
                <a:ea typeface="HY엽서L" pitchFamily="18" charset="-127"/>
              </a:rPr>
              <a:t>공동체긴 </a:t>
            </a:r>
            <a:r>
              <a:rPr lang="ko-KR" altLang="en-US" sz="1100" dirty="0">
                <a:latin typeface="HY엽서L" pitchFamily="18" charset="-127"/>
                <a:ea typeface="HY엽서L" pitchFamily="18" charset="-127"/>
              </a:rPr>
              <a:t>하지만 </a:t>
            </a:r>
            <a:r>
              <a:rPr lang="ko-KR" altLang="en-US" sz="1100" dirty="0" smtClean="0">
                <a:latin typeface="HY엽서L" pitchFamily="18" charset="-127"/>
                <a:ea typeface="HY엽서L" pitchFamily="18" charset="-127"/>
              </a:rPr>
              <a:t>많이 들어오는 건</a:t>
            </a:r>
            <a:r>
              <a:rPr lang="en-US" altLang="ko-KR" sz="1100" dirty="0" smtClean="0">
                <a:latin typeface="HY엽서L" pitchFamily="18" charset="-127"/>
                <a:ea typeface="HY엽서L" pitchFamily="18" charset="-127"/>
              </a:rPr>
              <a:t> </a:t>
            </a:r>
            <a:r>
              <a:rPr lang="ko-KR" altLang="en-US" sz="1100" dirty="0" smtClean="0">
                <a:latin typeface="HY엽서L" pitchFamily="18" charset="-127"/>
                <a:ea typeface="HY엽서L" pitchFamily="18" charset="-127"/>
              </a:rPr>
              <a:t>골치 아파지는 </a:t>
            </a:r>
            <a:r>
              <a:rPr lang="ko-KR" altLang="en-US" sz="1100" dirty="0">
                <a:latin typeface="HY엽서L" pitchFamily="18" charset="-127"/>
                <a:ea typeface="HY엽서L" pitchFamily="18" charset="-127"/>
              </a:rPr>
              <a:t>게 싫은 것 같아요</a:t>
            </a:r>
            <a:r>
              <a:rPr lang="en-US" altLang="ko-KR" sz="1100" dirty="0">
                <a:latin typeface="HY엽서L" pitchFamily="18" charset="-127"/>
                <a:ea typeface="HY엽서L" pitchFamily="18" charset="-127"/>
              </a:rPr>
              <a:t>. </a:t>
            </a:r>
          </a:p>
          <a:p>
            <a:r>
              <a:rPr lang="ko-KR" altLang="en-US" sz="1100" dirty="0">
                <a:latin typeface="HY엽서L" pitchFamily="18" charset="-127"/>
                <a:ea typeface="HY엽서L" pitchFamily="18" charset="-127"/>
              </a:rPr>
              <a:t>단지 안에서도 파들이 </a:t>
            </a:r>
            <a:r>
              <a:rPr lang="ko-KR" altLang="en-US" sz="1100" dirty="0" smtClean="0">
                <a:latin typeface="HY엽서L" pitchFamily="18" charset="-127"/>
                <a:ea typeface="HY엽서L" pitchFamily="18" charset="-127"/>
              </a:rPr>
              <a:t>있는데</a:t>
            </a:r>
            <a:r>
              <a:rPr lang="en-US" altLang="ko-KR" sz="1100" dirty="0" smtClean="0">
                <a:latin typeface="HY엽서L" pitchFamily="18" charset="-127"/>
                <a:ea typeface="HY엽서L" pitchFamily="18" charset="-127"/>
              </a:rPr>
              <a:t>…</a:t>
            </a:r>
            <a:endParaRPr lang="ko-KR" altLang="en-US" sz="1100" dirty="0">
              <a:latin typeface="HY엽서L" pitchFamily="18" charset="-127"/>
              <a:ea typeface="HY엽서L" pitchFamily="18" charset="-127"/>
            </a:endParaRPr>
          </a:p>
        </p:txBody>
      </p:sp>
      <p:grpSp>
        <p:nvGrpSpPr>
          <p:cNvPr id="8" name="그룹 50"/>
          <p:cNvGrpSpPr>
            <a:grpSpLocks/>
          </p:cNvGrpSpPr>
          <p:nvPr/>
        </p:nvGrpSpPr>
        <p:grpSpPr bwMode="auto">
          <a:xfrm>
            <a:off x="1044957" y="2944726"/>
            <a:ext cx="1335194" cy="1316938"/>
            <a:chOff x="3089893" y="5630528"/>
            <a:chExt cx="1156182" cy="1167922"/>
          </a:xfrm>
        </p:grpSpPr>
        <p:pic>
          <p:nvPicPr>
            <p:cNvPr id="33815" name="Picture 143" descr="box006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089893" y="5630528"/>
              <a:ext cx="1156182" cy="11679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4" name="Rectangle 144"/>
            <p:cNvSpPr>
              <a:spLocks noChangeArrowheads="1"/>
            </p:cNvSpPr>
            <p:nvPr/>
          </p:nvSpPr>
          <p:spPr bwMode="auto">
            <a:xfrm>
              <a:off x="3138832" y="5878771"/>
              <a:ext cx="1060751" cy="63030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lIns="0" tIns="0" rIns="0" bIns="0" anchor="ctr"/>
            <a:lstStyle/>
            <a:p>
              <a:pPr algn="ctr" defTabSz="1011238">
                <a:spcBef>
                  <a:spcPct val="0"/>
                </a:spcBef>
                <a:defRPr/>
              </a:pPr>
              <a:r>
                <a:rPr lang="ko-KR" altLang="en-US" sz="15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크리스탈M" pitchFamily="18" charset="-127"/>
                  <a:ea typeface="HY크리스탈M" pitchFamily="18" charset="-127"/>
                </a:rPr>
                <a:t>자발성 </a:t>
              </a:r>
              <a:endParaRPr lang="en-US" altLang="ko-KR" sz="15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크리스탈M" pitchFamily="18" charset="-127"/>
                <a:ea typeface="HY크리스탈M" pitchFamily="18" charset="-127"/>
              </a:endParaRPr>
            </a:p>
            <a:p>
              <a:pPr algn="ctr" defTabSz="1011238">
                <a:spcBef>
                  <a:spcPct val="0"/>
                </a:spcBef>
                <a:defRPr/>
              </a:pPr>
              <a:r>
                <a:rPr lang="ko-KR" altLang="en-US" sz="15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크리스탈M" pitchFamily="18" charset="-127"/>
                  <a:ea typeface="HY크리스탈M" pitchFamily="18" charset="-127"/>
                </a:rPr>
                <a:t>요소</a:t>
              </a:r>
              <a:r>
                <a:rPr lang="en-US" altLang="ko-KR" sz="15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크리스탈M" pitchFamily="18" charset="-127"/>
                  <a:ea typeface="HY크리스탈M" pitchFamily="18" charset="-127"/>
                </a:rPr>
                <a:t>;</a:t>
              </a:r>
            </a:p>
            <a:p>
              <a:pPr algn="ctr" defTabSz="1011238">
                <a:spcBef>
                  <a:spcPct val="0"/>
                </a:spcBef>
                <a:defRPr/>
              </a:pPr>
              <a:r>
                <a:rPr lang="ko-KR" altLang="en-US" sz="15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크리스탈M" pitchFamily="18" charset="-127"/>
                  <a:ea typeface="HY크리스탈M" pitchFamily="18" charset="-127"/>
                </a:rPr>
                <a:t>리더</a:t>
              </a:r>
              <a:r>
                <a:rPr lang="en-US" altLang="ko-KR" sz="15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크리스탈M" pitchFamily="18" charset="-127"/>
                  <a:ea typeface="HY크리스탈M" pitchFamily="18" charset="-127"/>
                </a:rPr>
                <a:t>/</a:t>
              </a:r>
              <a:r>
                <a:rPr lang="ko-KR" altLang="en-US" sz="15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크리스탈M" pitchFamily="18" charset="-127"/>
                  <a:ea typeface="HY크리스탈M" pitchFamily="18" charset="-127"/>
                </a:rPr>
                <a:t>주체</a:t>
              </a:r>
              <a:endParaRPr lang="en-US" altLang="ko-KR" sz="15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크리스탈M" pitchFamily="18" charset="-127"/>
                <a:ea typeface="HY크리스탈M" pitchFamily="18" charset="-127"/>
              </a:endParaRPr>
            </a:p>
            <a:p>
              <a:pPr algn="ctr" defTabSz="1011238">
                <a:spcBef>
                  <a:spcPct val="0"/>
                </a:spcBef>
                <a:defRPr/>
              </a:pPr>
              <a:r>
                <a:rPr lang="ko-KR" altLang="en-US" sz="1500" b="1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크리스탈M" pitchFamily="18" charset="-127"/>
                  <a:ea typeface="HY크리스탈M" pitchFamily="18" charset="-127"/>
                </a:rPr>
                <a:t>소그룹주의</a:t>
              </a:r>
              <a:endParaRPr lang="ko-KR" altLang="en-US" sz="15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Y크리스탈M" pitchFamily="18" charset="-127"/>
                <a:ea typeface="HY크리스탈M" pitchFamily="18" charset="-127"/>
              </a:endParaRPr>
            </a:p>
          </p:txBody>
        </p:sp>
      </p:grpSp>
      <p:grpSp>
        <p:nvGrpSpPr>
          <p:cNvPr id="9" name="그룹 56"/>
          <p:cNvGrpSpPr>
            <a:grpSpLocks/>
          </p:cNvGrpSpPr>
          <p:nvPr/>
        </p:nvGrpSpPr>
        <p:grpSpPr bwMode="auto">
          <a:xfrm>
            <a:off x="2936862" y="3126481"/>
            <a:ext cx="936254" cy="970375"/>
            <a:chOff x="3089893" y="5630528"/>
            <a:chExt cx="1156182" cy="1167922"/>
          </a:xfrm>
        </p:grpSpPr>
        <p:pic>
          <p:nvPicPr>
            <p:cNvPr id="33813" name="Picture 143" descr="box006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089893" y="5630528"/>
              <a:ext cx="1156182" cy="11679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9" name="Rectangle 144"/>
            <p:cNvSpPr>
              <a:spLocks noChangeArrowheads="1"/>
            </p:cNvSpPr>
            <p:nvPr/>
          </p:nvSpPr>
          <p:spPr bwMode="auto">
            <a:xfrm>
              <a:off x="3138884" y="6077843"/>
              <a:ext cx="1061467" cy="632481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lIns="0" tIns="0" rIns="0" bIns="0" anchor="ctr"/>
            <a:lstStyle/>
            <a:p>
              <a:pPr algn="ctr" defTabSz="1011238">
                <a:spcBef>
                  <a:spcPct val="0"/>
                </a:spcBef>
                <a:defRPr/>
              </a:pPr>
              <a:r>
                <a:rPr lang="ko-KR" altLang="en-US" sz="1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크리스탈M" pitchFamily="18" charset="-127"/>
                  <a:ea typeface="HY크리스탈M" pitchFamily="18" charset="-127"/>
                </a:rPr>
                <a:t>절차적 </a:t>
              </a:r>
              <a:endParaRPr lang="en-US" altLang="ko-K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크리스탈M" pitchFamily="18" charset="-127"/>
                <a:ea typeface="HY크리스탈M" pitchFamily="18" charset="-127"/>
              </a:endParaRPr>
            </a:p>
            <a:p>
              <a:pPr algn="ctr" defTabSz="1011238">
                <a:spcBef>
                  <a:spcPct val="0"/>
                </a:spcBef>
                <a:defRPr/>
              </a:pPr>
              <a:r>
                <a:rPr lang="ko-KR" altLang="en-US" sz="1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크리스탈M" pitchFamily="18" charset="-127"/>
                  <a:ea typeface="HY크리스탈M" pitchFamily="18" charset="-127"/>
                </a:rPr>
                <a:t>요소</a:t>
              </a:r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크리스탈M" pitchFamily="18" charset="-127"/>
                  <a:ea typeface="HY크리스탈M" pitchFamily="18" charset="-127"/>
                </a:rPr>
                <a:t>;</a:t>
              </a:r>
              <a:endParaRPr lang="en-US" altLang="ko-K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크리스탈M" pitchFamily="18" charset="-127"/>
                <a:ea typeface="HY크리스탈M" pitchFamily="18" charset="-127"/>
              </a:endParaRPr>
            </a:p>
            <a:p>
              <a:pPr algn="ctr" defTabSz="1011238">
                <a:spcBef>
                  <a:spcPct val="0"/>
                </a:spcBef>
                <a:defRPr/>
              </a:pPr>
              <a:r>
                <a:rPr lang="ko-KR" altLang="en-US" sz="1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크리스탈M" pitchFamily="18" charset="-127"/>
                  <a:ea typeface="HY크리스탈M" pitchFamily="18" charset="-127"/>
                </a:rPr>
                <a:t>지원</a:t>
              </a:r>
              <a:endParaRPr lang="en-US" altLang="ko-K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크리스탈M" pitchFamily="18" charset="-127"/>
                <a:ea typeface="HY크리스탈M" pitchFamily="18" charset="-127"/>
              </a:endParaRPr>
            </a:p>
            <a:p>
              <a:pPr algn="ctr" defTabSz="1011238">
                <a:spcBef>
                  <a:spcPct val="0"/>
                </a:spcBef>
                <a:defRPr/>
              </a:pPr>
              <a:r>
                <a:rPr lang="ko-KR" altLang="en-US" sz="1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크리스탈M" pitchFamily="18" charset="-127"/>
                  <a:ea typeface="HY크리스탈M" pitchFamily="18" charset="-127"/>
                </a:rPr>
                <a:t>책</a:t>
              </a:r>
              <a:r>
                <a:rPr lang="ko-KR" altLang="en-US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크리스탈M" pitchFamily="18" charset="-127"/>
                  <a:ea typeface="HY크리스탈M" pitchFamily="18" charset="-127"/>
                </a:rPr>
                <a:t>임</a:t>
              </a:r>
              <a:endParaRPr lang="en-US" altLang="ko-K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크리스탈M" pitchFamily="18" charset="-127"/>
                <a:ea typeface="HY크리스탈M" pitchFamily="18" charset="-127"/>
              </a:endParaRPr>
            </a:p>
            <a:p>
              <a:pPr algn="ctr" defTabSz="1011238">
                <a:spcBef>
                  <a:spcPct val="0"/>
                </a:spcBef>
                <a:defRPr/>
              </a:pPr>
              <a:endParaRPr lang="en-US" altLang="ko-KR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Y크리스탈M" pitchFamily="18" charset="-127"/>
                <a:ea typeface="HY크리스탈M" pitchFamily="18" charset="-127"/>
              </a:endParaRPr>
            </a:p>
          </p:txBody>
        </p:sp>
      </p:grpSp>
      <p:sp>
        <p:nvSpPr>
          <p:cNvPr id="63" name="Text Box 13"/>
          <p:cNvSpPr txBox="1">
            <a:spLocks noChangeArrowheads="1"/>
          </p:cNvSpPr>
          <p:nvPr/>
        </p:nvSpPr>
        <p:spPr bwMode="gray">
          <a:xfrm>
            <a:off x="2881313" y="4644530"/>
            <a:ext cx="1639570" cy="1621470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r>
              <a:rPr lang="ko-KR" altLang="en-US" sz="1100" dirty="0" smtClean="0">
                <a:latin typeface="HY엽서L" pitchFamily="18" charset="-127"/>
                <a:ea typeface="HY엽서L" pitchFamily="18" charset="-127"/>
              </a:rPr>
              <a:t>지원받기가 </a:t>
            </a:r>
            <a:r>
              <a:rPr lang="ko-KR" altLang="en-US" sz="1100" dirty="0">
                <a:latin typeface="HY엽서L" pitchFamily="18" charset="-127"/>
                <a:ea typeface="HY엽서L" pitchFamily="18" charset="-127"/>
              </a:rPr>
              <a:t>쉽지는 않은 것 같아요</a:t>
            </a:r>
            <a:r>
              <a:rPr lang="en-US" altLang="ko-KR" sz="1100" dirty="0">
                <a:latin typeface="HY엽서L" pitchFamily="18" charset="-127"/>
                <a:ea typeface="HY엽서L" pitchFamily="18" charset="-127"/>
              </a:rPr>
              <a:t>, </a:t>
            </a:r>
            <a:r>
              <a:rPr lang="ko-KR" altLang="en-US" sz="1100" dirty="0">
                <a:latin typeface="HY엽서L" pitchFamily="18" charset="-127"/>
                <a:ea typeface="HY엽서L" pitchFamily="18" charset="-127"/>
              </a:rPr>
              <a:t>체계적으로 신청을 </a:t>
            </a:r>
            <a:r>
              <a:rPr lang="ko-KR" altLang="en-US" sz="1100" dirty="0" smtClean="0">
                <a:latin typeface="HY엽서L" pitchFamily="18" charset="-127"/>
                <a:ea typeface="HY엽서L" pitchFamily="18" charset="-127"/>
              </a:rPr>
              <a:t>해야 하고</a:t>
            </a:r>
            <a:r>
              <a:rPr lang="en-US" altLang="ko-KR" sz="1100" dirty="0" smtClean="0">
                <a:latin typeface="HY엽서L" pitchFamily="18" charset="-127"/>
                <a:ea typeface="HY엽서L" pitchFamily="18" charset="-127"/>
              </a:rPr>
              <a:t>…</a:t>
            </a:r>
            <a:r>
              <a:rPr lang="ko-KR" altLang="en-US" sz="1100" dirty="0" smtClean="0">
                <a:latin typeface="HY엽서L" pitchFamily="18" charset="-127"/>
                <a:ea typeface="HY엽서L" pitchFamily="18" charset="-127"/>
              </a:rPr>
              <a:t> </a:t>
            </a:r>
            <a:endParaRPr lang="ko-KR" altLang="en-US" sz="1100" dirty="0">
              <a:latin typeface="HY엽서L" pitchFamily="18" charset="-127"/>
              <a:ea typeface="HY엽서L" pitchFamily="18" charset="-127"/>
            </a:endParaRPr>
          </a:p>
          <a:p>
            <a:r>
              <a:rPr lang="ko-KR" altLang="en-US" sz="1100" dirty="0" smtClean="0">
                <a:latin typeface="HY엽서L" pitchFamily="18" charset="-127"/>
                <a:ea typeface="HY엽서L" pitchFamily="18" charset="-127"/>
              </a:rPr>
              <a:t>지원에도 </a:t>
            </a:r>
            <a:r>
              <a:rPr lang="ko-KR" altLang="en-US" sz="1100" dirty="0">
                <a:latin typeface="HY엽서L" pitchFamily="18" charset="-127"/>
                <a:ea typeface="HY엽서L" pitchFamily="18" charset="-127"/>
              </a:rPr>
              <a:t>한계가 </a:t>
            </a:r>
            <a:r>
              <a:rPr lang="ko-KR" altLang="en-US" sz="1100" dirty="0" smtClean="0">
                <a:latin typeface="HY엽서L" pitchFamily="18" charset="-127"/>
                <a:ea typeface="HY엽서L" pitchFamily="18" charset="-127"/>
              </a:rPr>
              <a:t>있고</a:t>
            </a:r>
            <a:r>
              <a:rPr lang="en-US" altLang="ko-KR" sz="1100" dirty="0" smtClean="0">
                <a:latin typeface="HY엽서L" pitchFamily="18" charset="-127"/>
                <a:ea typeface="HY엽서L" pitchFamily="18" charset="-127"/>
              </a:rPr>
              <a:t>…</a:t>
            </a:r>
          </a:p>
          <a:p>
            <a:r>
              <a:rPr lang="ko-KR" altLang="en-US" sz="1100" dirty="0" smtClean="0">
                <a:latin typeface="HY엽서L" pitchFamily="18" charset="-127"/>
                <a:ea typeface="HY엽서L" pitchFamily="18" charset="-127"/>
              </a:rPr>
              <a:t>우리는 </a:t>
            </a:r>
            <a:r>
              <a:rPr lang="ko-KR" altLang="en-US" sz="1100" dirty="0">
                <a:latin typeface="HY엽서L" pitchFamily="18" charset="-127"/>
                <a:ea typeface="HY엽서L" pitchFamily="18" charset="-127"/>
              </a:rPr>
              <a:t>장소만 있으면 어떻게 하겠는데 </a:t>
            </a:r>
            <a:r>
              <a:rPr lang="en-US" altLang="ko-KR" sz="1100" dirty="0" smtClean="0">
                <a:latin typeface="HY엽서L" pitchFamily="18" charset="-127"/>
                <a:ea typeface="HY엽서L" pitchFamily="18" charset="-127"/>
              </a:rPr>
              <a:t>(</a:t>
            </a:r>
            <a:r>
              <a:rPr lang="ko-KR" altLang="en-US" sz="1100" dirty="0" smtClean="0">
                <a:latin typeface="HY엽서L" pitchFamily="18" charset="-127"/>
                <a:ea typeface="HY엽서L" pitchFamily="18" charset="-127"/>
              </a:rPr>
              <a:t>번거로운 지원절차를 밟지 않고 가능한지</a:t>
            </a:r>
            <a:r>
              <a:rPr lang="en-US" altLang="ko-KR" sz="1100" dirty="0" smtClean="0">
                <a:latin typeface="HY엽서L" pitchFamily="18" charset="-127"/>
                <a:ea typeface="HY엽서L" pitchFamily="18" charset="-127"/>
              </a:rPr>
              <a:t>…)</a:t>
            </a:r>
            <a:endParaRPr lang="ko-KR" altLang="en-US" sz="1100" dirty="0">
              <a:latin typeface="HY엽서L" pitchFamily="18" charset="-127"/>
              <a:ea typeface="HY엽서L" pitchFamily="18" charset="-127"/>
            </a:endParaRPr>
          </a:p>
          <a:p>
            <a:pPr marL="182563" indent="-182563" algn="l" latinLnBrk="0">
              <a:lnSpc>
                <a:spcPct val="120000"/>
              </a:lnSpc>
              <a:spcBef>
                <a:spcPts val="500"/>
              </a:spcBef>
              <a:buClr>
                <a:schemeClr val="tx1">
                  <a:lumMod val="75000"/>
                  <a:lumOff val="25000"/>
                </a:schemeClr>
              </a:buClr>
              <a:buFont typeface="Wingdings" pitchFamily="2" charset="2"/>
              <a:buChar char="ü"/>
              <a:tabLst>
                <a:tab pos="762000" algn="l"/>
              </a:tabLst>
              <a:defRPr/>
            </a:pPr>
            <a:endParaRPr lang="en-US" altLang="ko-KR" sz="1100" i="1" dirty="0">
              <a:solidFill>
                <a:schemeClr val="tx1">
                  <a:lumMod val="75000"/>
                  <a:lumOff val="25000"/>
                </a:schemeClr>
              </a:solidFill>
              <a:latin typeface="HY엽서L" pitchFamily="18" charset="-127"/>
              <a:ea typeface="HY엽서L" pitchFamily="18" charset="-127"/>
            </a:endParaRPr>
          </a:p>
        </p:txBody>
      </p:sp>
      <p:sp>
        <p:nvSpPr>
          <p:cNvPr id="51" name="Text Box 73"/>
          <p:cNvSpPr txBox="1">
            <a:spLocks noChangeArrowheads="1"/>
          </p:cNvSpPr>
          <p:nvPr/>
        </p:nvSpPr>
        <p:spPr bwMode="auto">
          <a:xfrm>
            <a:off x="2346852" y="3135412"/>
            <a:ext cx="557286" cy="7826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104498" tIns="52249" rIns="104498" bIns="52249">
            <a:spAutoFit/>
          </a:bodyPr>
          <a:lstStyle/>
          <a:p>
            <a:pPr defTabSz="1044575">
              <a:defRPr/>
            </a:pPr>
            <a:r>
              <a:rPr lang="en-US" altLang="ko-KR" sz="4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가는각진제목체" pitchFamily="18" charset="-127"/>
                <a:ea typeface="가는각진제목체" pitchFamily="18" charset="-127"/>
              </a:rPr>
              <a:t>&gt;</a:t>
            </a:r>
            <a:endParaRPr lang="ko-KR" altLang="en-US" sz="4400" b="1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가는각진제목체" pitchFamily="18" charset="-127"/>
              <a:ea typeface="가는각진제목체" pitchFamily="18" charset="-127"/>
            </a:endParaRPr>
          </a:p>
        </p:txBody>
      </p:sp>
      <p:sp>
        <p:nvSpPr>
          <p:cNvPr id="55" name="Rectangle 4"/>
          <p:cNvSpPr>
            <a:spLocks noChangeArrowheads="1"/>
          </p:cNvSpPr>
          <p:nvPr/>
        </p:nvSpPr>
        <p:spPr bwMode="auto">
          <a:xfrm>
            <a:off x="5311039" y="2665562"/>
            <a:ext cx="4248831" cy="3587693"/>
          </a:xfrm>
          <a:prstGeom prst="rect">
            <a:avLst/>
          </a:prstGeom>
          <a:solidFill>
            <a:schemeClr val="bg1"/>
          </a:solidFill>
          <a:ln w="6350" algn="ctr">
            <a:solidFill>
              <a:schemeClr val="bg1">
                <a:lumMod val="65000"/>
              </a:schemeClr>
            </a:solidFill>
            <a:miter lim="800000"/>
            <a:headEnd/>
            <a:tailEnd/>
          </a:ln>
        </p:spPr>
        <p:txBody>
          <a:bodyPr wrap="none" lIns="54000" tIns="46800" rIns="54000" anchor="ctr"/>
          <a:lstStyle/>
          <a:p>
            <a:pPr>
              <a:defRPr/>
            </a:pPr>
            <a:endParaRPr lang="ko-KR" altLang="en-US" dirty="0">
              <a:latin typeface="Trebuchet MS" pitchFamily="34" charset="0"/>
              <a:ea typeface="맑은 고딕" panose="020B0503020000020004" pitchFamily="50" charset="-127"/>
            </a:endParaRPr>
          </a:p>
        </p:txBody>
      </p:sp>
      <p:grpSp>
        <p:nvGrpSpPr>
          <p:cNvPr id="57" name="그룹 84"/>
          <p:cNvGrpSpPr>
            <a:grpSpLocks/>
          </p:cNvGrpSpPr>
          <p:nvPr/>
        </p:nvGrpSpPr>
        <p:grpSpPr bwMode="auto">
          <a:xfrm>
            <a:off x="5382278" y="3001979"/>
            <a:ext cx="3983888" cy="2926501"/>
            <a:chOff x="5398085" y="3089791"/>
            <a:chExt cx="3983277" cy="3158573"/>
          </a:xfrm>
        </p:grpSpPr>
        <p:grpSp>
          <p:nvGrpSpPr>
            <p:cNvPr id="64" name="그룹 53"/>
            <p:cNvGrpSpPr>
              <a:grpSpLocks/>
            </p:cNvGrpSpPr>
            <p:nvPr/>
          </p:nvGrpSpPr>
          <p:grpSpPr bwMode="auto">
            <a:xfrm>
              <a:off x="5398085" y="3089791"/>
              <a:ext cx="1671649" cy="3158573"/>
              <a:chOff x="5402154" y="3089791"/>
              <a:chExt cx="2066165" cy="3158573"/>
            </a:xfrm>
          </p:grpSpPr>
          <p:sp>
            <p:nvSpPr>
              <p:cNvPr id="76" name="이등변 삼각형 75"/>
              <p:cNvSpPr/>
              <p:nvPr/>
            </p:nvSpPr>
            <p:spPr>
              <a:xfrm flipV="1">
                <a:off x="5402154" y="3089791"/>
                <a:ext cx="2066165" cy="3158573"/>
              </a:xfrm>
              <a:prstGeom prst="triangle">
                <a:avLst/>
              </a:prstGeom>
              <a:gradFill flip="none" rotWithShape="1">
                <a:gsLst>
                  <a:gs pos="0">
                    <a:schemeClr val="accent5">
                      <a:lumMod val="75000"/>
                    </a:schemeClr>
                  </a:gs>
                  <a:gs pos="50000">
                    <a:schemeClr val="accent5">
                      <a:lumMod val="60000"/>
                      <a:lumOff val="40000"/>
                    </a:schemeClr>
                  </a:gs>
                  <a:gs pos="100000">
                    <a:schemeClr val="accent5">
                      <a:lumMod val="20000"/>
                      <a:lumOff val="80000"/>
                    </a:schemeClr>
                  </a:gs>
                </a:gsLst>
                <a:lin ang="16200000" scaled="1"/>
                <a:tileRect/>
              </a:gra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="ctr"/>
              <a:lstStyle/>
              <a:p>
                <a:pPr>
                  <a:defRPr/>
                </a:pPr>
                <a:endParaRPr lang="ko-KR" altLang="en-US" sz="1400" dirty="0">
                  <a:solidFill>
                    <a:schemeClr val="tx1"/>
                  </a:solidFill>
                  <a:latin typeface="Trebuchet MS" pitchFamily="34" charset="0"/>
                  <a:ea typeface="맑은 고딕" pitchFamily="50" charset="-127"/>
                </a:endParaRPr>
              </a:p>
            </p:txBody>
          </p:sp>
          <p:sp>
            <p:nvSpPr>
              <p:cNvPr id="77" name="직사각형 76"/>
              <p:cNvSpPr/>
              <p:nvPr/>
            </p:nvSpPr>
            <p:spPr>
              <a:xfrm flipV="1">
                <a:off x="5910620" y="4825334"/>
                <a:ext cx="1006593" cy="3958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>
                  <a:defRPr/>
                </a:pPr>
                <a:endParaRPr lang="ko-KR" altLang="en-US" dirty="0"/>
              </a:p>
            </p:txBody>
          </p:sp>
          <p:sp>
            <p:nvSpPr>
              <p:cNvPr id="78" name="직사각형 77"/>
              <p:cNvSpPr/>
              <p:nvPr/>
            </p:nvSpPr>
            <p:spPr>
              <a:xfrm flipV="1">
                <a:off x="5604521" y="4028745"/>
                <a:ext cx="1618790" cy="3793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>
                  <a:defRPr/>
                </a:pPr>
                <a:endParaRPr lang="ko-KR" altLang="en-US" dirty="0"/>
              </a:p>
            </p:txBody>
          </p:sp>
          <p:sp>
            <p:nvSpPr>
              <p:cNvPr id="79" name="직사각형 44"/>
              <p:cNvSpPr>
                <a:spLocks noChangeArrowheads="1"/>
              </p:cNvSpPr>
              <p:nvPr/>
            </p:nvSpPr>
            <p:spPr bwMode="auto">
              <a:xfrm>
                <a:off x="5998917" y="3456456"/>
                <a:ext cx="829999" cy="21605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 anchor="ctr"/>
              <a:lstStyle/>
              <a:p>
                <a:pPr algn="ctr">
                  <a:defRPr/>
                </a:pPr>
                <a:r>
                  <a:rPr lang="ko-KR" altLang="en-US" sz="1400" b="1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Trebuchet MS" pitchFamily="34" charset="0"/>
                    <a:ea typeface="맑은 고딕" panose="020B0503020000020004" pitchFamily="50" charset="-127"/>
                  </a:rPr>
                  <a:t>취약한 자발성 </a:t>
                </a:r>
                <a:endParaRPr lang="ko-KR" altLang="en-US" sz="14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rebuchet MS" pitchFamily="34" charset="0"/>
                  <a:ea typeface="맑은 고딕" panose="020B0503020000020004" pitchFamily="50" charset="-127"/>
                </a:endParaRPr>
              </a:p>
            </p:txBody>
          </p:sp>
          <p:sp>
            <p:nvSpPr>
              <p:cNvPr id="80" name="직사각형 45"/>
              <p:cNvSpPr>
                <a:spLocks noChangeArrowheads="1"/>
              </p:cNvSpPr>
              <p:nvPr/>
            </p:nvSpPr>
            <p:spPr bwMode="auto">
              <a:xfrm>
                <a:off x="6169627" y="4330559"/>
                <a:ext cx="488580" cy="21605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 anchor="ctr"/>
              <a:lstStyle/>
              <a:p>
                <a:pPr algn="ctr">
                  <a:defRPr/>
                </a:pPr>
                <a:r>
                  <a:rPr lang="ko-KR" altLang="en-US" sz="1400" b="1" dirty="0" err="1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Trebuchet MS" pitchFamily="34" charset="0"/>
                    <a:ea typeface="맑은 고딕" panose="020B0503020000020004" pitchFamily="50" charset="-127"/>
                  </a:rPr>
                  <a:t>소그룹</a:t>
                </a:r>
                <a:endParaRPr lang="en-US" altLang="ko-KR" sz="14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rebuchet MS" pitchFamily="34" charset="0"/>
                  <a:ea typeface="맑은 고딕" panose="020B0503020000020004" pitchFamily="50" charset="-127"/>
                </a:endParaRPr>
              </a:p>
              <a:p>
                <a:pPr algn="ctr">
                  <a:defRPr/>
                </a:pPr>
                <a:r>
                  <a:rPr lang="ko-KR" altLang="en-US" sz="1400" b="1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Trebuchet MS" pitchFamily="34" charset="0"/>
                    <a:ea typeface="맑은 고딕" panose="020B0503020000020004" pitchFamily="50" charset="-127"/>
                  </a:rPr>
                  <a:t>주의</a:t>
                </a:r>
                <a:endParaRPr lang="ko-KR" altLang="en-US" sz="14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rebuchet MS" pitchFamily="34" charset="0"/>
                  <a:ea typeface="맑은 고딕" panose="020B0503020000020004" pitchFamily="50" charset="-127"/>
                </a:endParaRPr>
              </a:p>
            </p:txBody>
          </p:sp>
          <p:sp>
            <p:nvSpPr>
              <p:cNvPr id="81" name="직사각형 46"/>
              <p:cNvSpPr>
                <a:spLocks noChangeArrowheads="1"/>
              </p:cNvSpPr>
              <p:nvPr/>
            </p:nvSpPr>
            <p:spPr bwMode="auto">
              <a:xfrm>
                <a:off x="6134308" y="5133744"/>
                <a:ext cx="559218" cy="21605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 anchor="ctr"/>
              <a:lstStyle/>
              <a:p>
                <a:pPr algn="ctr">
                  <a:defRPr/>
                </a:pPr>
                <a:r>
                  <a:rPr lang="ko-KR" altLang="en-US" sz="1400" b="1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Trebuchet MS" pitchFamily="34" charset="0"/>
                    <a:ea typeface="맑은 고딕" panose="020B0503020000020004" pitchFamily="50" charset="-127"/>
                  </a:rPr>
                  <a:t>책임</a:t>
                </a:r>
                <a:endParaRPr lang="en-US" altLang="ko-KR" sz="14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rebuchet MS" pitchFamily="34" charset="0"/>
                  <a:ea typeface="맑은 고딕" panose="020B0503020000020004" pitchFamily="50" charset="-127"/>
                </a:endParaRPr>
              </a:p>
              <a:p>
                <a:pPr algn="ctr">
                  <a:defRPr/>
                </a:pPr>
                <a:r>
                  <a:rPr lang="ko-KR" altLang="en-US" sz="1400" b="1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Trebuchet MS" pitchFamily="34" charset="0"/>
                    <a:ea typeface="맑은 고딕" panose="020B0503020000020004" pitchFamily="50" charset="-127"/>
                  </a:rPr>
                  <a:t>부담감</a:t>
                </a:r>
                <a:endParaRPr lang="ko-KR" altLang="en-US" sz="14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rebuchet MS" pitchFamily="34" charset="0"/>
                  <a:ea typeface="맑은 고딕" panose="020B0503020000020004" pitchFamily="50" charset="-127"/>
                </a:endParaRPr>
              </a:p>
            </p:txBody>
          </p:sp>
        </p:grpSp>
        <p:sp>
          <p:nvSpPr>
            <p:cNvPr id="66" name="모서리가 둥근 직사각형 65"/>
            <p:cNvSpPr/>
            <p:nvPr/>
          </p:nvSpPr>
          <p:spPr bwMode="auto">
            <a:xfrm rot="10800000" flipV="1">
              <a:off x="7298547" y="3210717"/>
              <a:ext cx="2082815" cy="679541"/>
            </a:xfrm>
            <a:prstGeom prst="roundRect">
              <a:avLst>
                <a:gd name="adj" fmla="val 8331"/>
              </a:avLst>
            </a:prstGeom>
            <a:solidFill>
              <a:schemeClr val="bg1"/>
            </a:solidFill>
            <a:ln w="635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0" rIns="0" bIns="0" anchor="ctr"/>
            <a:lstStyle/>
            <a:p>
              <a:pPr marL="92075" indent="-92075" algn="l" latinLnBrk="0">
                <a:spcBef>
                  <a:spcPts val="400"/>
                </a:spcBef>
                <a:buFont typeface="Arial" pitchFamily="34" charset="0"/>
                <a:buChar char="•"/>
                <a:defRPr/>
              </a:pPr>
              <a:endParaRPr lang="en-US" altLang="ko-KR" sz="1100" dirty="0" smtClean="0">
                <a:solidFill>
                  <a:schemeClr val="tx1"/>
                </a:solidFill>
                <a:latin typeface="Trebuchet MS" pitchFamily="34" charset="0"/>
                <a:ea typeface="맑은 고딕" pitchFamily="50" charset="-127"/>
              </a:endParaRPr>
            </a:p>
            <a:p>
              <a:pPr marL="92075" indent="-92075" algn="l" latinLnBrk="0">
                <a:spcBef>
                  <a:spcPts val="400"/>
                </a:spcBef>
                <a:buFont typeface="Arial" pitchFamily="34" charset="0"/>
                <a:buChar char="•"/>
                <a:defRPr/>
              </a:pPr>
              <a:r>
                <a:rPr lang="ko-KR" altLang="en-US" sz="1100" dirty="0" smtClean="0">
                  <a:solidFill>
                    <a:schemeClr val="tx1"/>
                  </a:solidFill>
                  <a:latin typeface="Trebuchet MS" pitchFamily="34" charset="0"/>
                  <a:ea typeface="맑은 고딕" pitchFamily="50" charset="-127"/>
                </a:rPr>
                <a:t>내가 주체가 되는 건 부담</a:t>
              </a:r>
              <a:endParaRPr lang="en-US" altLang="ko-KR" sz="1100" dirty="0" smtClean="0">
                <a:solidFill>
                  <a:schemeClr val="tx1"/>
                </a:solidFill>
                <a:latin typeface="Trebuchet MS" pitchFamily="34" charset="0"/>
                <a:ea typeface="맑은 고딕" pitchFamily="50" charset="-127"/>
              </a:endParaRPr>
            </a:p>
            <a:p>
              <a:pPr marL="92075" indent="-92075" algn="l" latinLnBrk="0">
                <a:spcBef>
                  <a:spcPts val="400"/>
                </a:spcBef>
                <a:buFont typeface="Arial" pitchFamily="34" charset="0"/>
                <a:buChar char="•"/>
                <a:defRPr/>
              </a:pPr>
              <a:r>
                <a:rPr lang="ko-KR" altLang="en-US" sz="1100" dirty="0" smtClean="0">
                  <a:solidFill>
                    <a:schemeClr val="tx1"/>
                  </a:solidFill>
                  <a:latin typeface="Trebuchet MS" pitchFamily="34" charset="0"/>
                  <a:ea typeface="맑은 고딕" pitchFamily="50" charset="-127"/>
                </a:rPr>
                <a:t>자립은 쉽지 않다는 인식</a:t>
              </a:r>
              <a:endParaRPr lang="en-US" altLang="ko-KR" sz="1100" dirty="0" smtClean="0">
                <a:solidFill>
                  <a:schemeClr val="tx1"/>
                </a:solidFill>
                <a:latin typeface="Trebuchet MS" pitchFamily="34" charset="0"/>
                <a:ea typeface="맑은 고딕" pitchFamily="50" charset="-127"/>
              </a:endParaRPr>
            </a:p>
            <a:p>
              <a:pPr algn="l" latinLnBrk="0">
                <a:spcBef>
                  <a:spcPts val="400"/>
                </a:spcBef>
                <a:defRPr/>
              </a:pPr>
              <a:r>
                <a:rPr lang="en-US" altLang="ko-KR" sz="1100" dirty="0">
                  <a:solidFill>
                    <a:schemeClr val="tx1"/>
                  </a:solidFill>
                  <a:latin typeface="Trebuchet MS" pitchFamily="34" charset="0"/>
                  <a:ea typeface="맑은 고딕" pitchFamily="50" charset="-127"/>
                </a:rPr>
                <a:t> </a:t>
              </a:r>
              <a:r>
                <a:rPr lang="en-US" altLang="ko-KR" sz="1100" dirty="0" smtClean="0">
                  <a:solidFill>
                    <a:schemeClr val="tx1"/>
                  </a:solidFill>
                  <a:latin typeface="Trebuchet MS" pitchFamily="34" charset="0"/>
                  <a:ea typeface="맑은 고딕" pitchFamily="50" charset="-127"/>
                </a:rPr>
                <a:t>  </a:t>
              </a:r>
              <a:r>
                <a:rPr lang="en-US" altLang="ko-KR" sz="1100" dirty="0" smtClean="0">
                  <a:solidFill>
                    <a:srgbClr val="C0504D"/>
                  </a:solidFill>
                  <a:latin typeface="Trebuchet MS" pitchFamily="34" charset="0"/>
                  <a:ea typeface="맑은 고딕" pitchFamily="50" charset="-127"/>
                </a:rPr>
                <a:t>“</a:t>
              </a:r>
              <a:r>
                <a:rPr lang="ko-KR" altLang="en-US" sz="1100" dirty="0" smtClean="0">
                  <a:solidFill>
                    <a:srgbClr val="C0504D"/>
                  </a:solidFill>
                  <a:latin typeface="Trebuchet MS" pitchFamily="34" charset="0"/>
                  <a:ea typeface="맑은 고딕" pitchFamily="50" charset="-127"/>
                </a:rPr>
                <a:t>공동체는 힘들어요</a:t>
              </a:r>
              <a:r>
                <a:rPr lang="en-US" altLang="ko-KR" sz="1100" dirty="0" smtClean="0">
                  <a:solidFill>
                    <a:srgbClr val="C0504D"/>
                  </a:solidFill>
                  <a:latin typeface="Trebuchet MS" pitchFamily="34" charset="0"/>
                  <a:ea typeface="맑은 고딕" pitchFamily="50" charset="-127"/>
                </a:rPr>
                <a:t>”</a:t>
              </a:r>
            </a:p>
            <a:p>
              <a:pPr marL="92075" indent="-92075" algn="l" latinLnBrk="0">
                <a:spcBef>
                  <a:spcPts val="400"/>
                </a:spcBef>
                <a:buFont typeface="Arial" pitchFamily="34" charset="0"/>
                <a:buChar char="•"/>
                <a:defRPr/>
              </a:pPr>
              <a:endParaRPr lang="ko-KR" altLang="en-US" sz="1100" dirty="0">
                <a:solidFill>
                  <a:schemeClr val="tx1"/>
                </a:solidFill>
                <a:latin typeface="Trebuchet MS" pitchFamily="34" charset="0"/>
                <a:ea typeface="맑은 고딕" pitchFamily="50" charset="-127"/>
              </a:endParaRPr>
            </a:p>
          </p:txBody>
        </p:sp>
        <p:cxnSp>
          <p:nvCxnSpPr>
            <p:cNvPr id="67" name="직선 연결선 66"/>
            <p:cNvCxnSpPr/>
            <p:nvPr/>
          </p:nvCxnSpPr>
          <p:spPr>
            <a:xfrm>
              <a:off x="6954250" y="3571903"/>
              <a:ext cx="344297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  <a:prstDash val="dash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8" name="모서리가 둥근 직사각형 67"/>
            <p:cNvSpPr/>
            <p:nvPr/>
          </p:nvSpPr>
          <p:spPr bwMode="auto">
            <a:xfrm rot="10800000" flipV="1">
              <a:off x="7298547" y="4083171"/>
              <a:ext cx="2082815" cy="719074"/>
            </a:xfrm>
            <a:prstGeom prst="roundRect">
              <a:avLst>
                <a:gd name="adj" fmla="val 8331"/>
              </a:avLst>
            </a:prstGeom>
            <a:solidFill>
              <a:schemeClr val="bg1"/>
            </a:solidFill>
            <a:ln w="635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0" rIns="0" bIns="0" anchor="ctr"/>
            <a:lstStyle/>
            <a:p>
              <a:pPr marL="92075" indent="-92075" algn="l" latinLnBrk="0">
                <a:spcBef>
                  <a:spcPts val="400"/>
                </a:spcBef>
                <a:buFont typeface="Arial" pitchFamily="34" charset="0"/>
                <a:buChar char="•"/>
                <a:defRPr/>
              </a:pPr>
              <a:r>
                <a:rPr lang="ko-KR" altLang="en-US" sz="1100" dirty="0" smtClean="0">
                  <a:solidFill>
                    <a:schemeClr val="tx1"/>
                  </a:solidFill>
                  <a:latin typeface="Trebuchet MS" pitchFamily="34" charset="0"/>
                  <a:ea typeface="맑은 고딕" pitchFamily="50" charset="-127"/>
                </a:rPr>
                <a:t>큰 모임 부담감</a:t>
              </a:r>
              <a:endParaRPr lang="en-US" altLang="ko-KR" sz="1100" dirty="0" smtClean="0">
                <a:solidFill>
                  <a:schemeClr val="tx1"/>
                </a:solidFill>
                <a:latin typeface="Trebuchet MS" pitchFamily="34" charset="0"/>
                <a:ea typeface="맑은 고딕" pitchFamily="50" charset="-127"/>
              </a:endParaRPr>
            </a:p>
            <a:p>
              <a:pPr marL="92075" indent="-92075" algn="l" latinLnBrk="0">
                <a:spcBef>
                  <a:spcPts val="400"/>
                </a:spcBef>
                <a:defRPr/>
              </a:pPr>
              <a:r>
                <a:rPr lang="en-US" altLang="ko-KR" sz="1100" dirty="0" smtClean="0">
                  <a:solidFill>
                    <a:schemeClr val="tx1"/>
                  </a:solidFill>
                  <a:latin typeface="Trebuchet MS" pitchFamily="34" charset="0"/>
                  <a:ea typeface="맑은 고딕" pitchFamily="50" charset="-127"/>
                  <a:sym typeface="Wingdings" pitchFamily="2" charset="2"/>
                </a:rPr>
                <a:t>   </a:t>
              </a:r>
              <a:r>
                <a:rPr lang="en-US" altLang="ko-KR" sz="1100" dirty="0" smtClean="0">
                  <a:solidFill>
                    <a:schemeClr val="accent2">
                      <a:lumMod val="75000"/>
                    </a:schemeClr>
                  </a:solidFill>
                  <a:latin typeface="Trebuchet MS" pitchFamily="34" charset="0"/>
                  <a:ea typeface="맑은 고딕" pitchFamily="50" charset="-127"/>
                  <a:sym typeface="Wingdings" pitchFamily="2" charset="2"/>
                </a:rPr>
                <a:t>“</a:t>
              </a:r>
              <a:r>
                <a:rPr lang="ko-KR" altLang="en-US" sz="1100" dirty="0" smtClean="0">
                  <a:solidFill>
                    <a:schemeClr val="accent2">
                      <a:lumMod val="75000"/>
                    </a:schemeClr>
                  </a:solidFill>
                  <a:latin typeface="Trebuchet MS" pitchFamily="34" charset="0"/>
                  <a:ea typeface="맑은 고딕" pitchFamily="50" charset="-127"/>
                  <a:sym typeface="Wingdings" pitchFamily="2" charset="2"/>
                </a:rPr>
                <a:t>끼리끼리만</a:t>
              </a:r>
              <a:r>
                <a:rPr lang="en-US" altLang="ko-KR" sz="1100" dirty="0" smtClean="0">
                  <a:solidFill>
                    <a:schemeClr val="tx1"/>
                  </a:solidFill>
                  <a:latin typeface="Trebuchet MS" pitchFamily="34" charset="0"/>
                  <a:ea typeface="맑은 고딕" pitchFamily="50" charset="-127"/>
                  <a:sym typeface="Wingdings" pitchFamily="2" charset="2"/>
                </a:rPr>
                <a:t>”</a:t>
              </a:r>
            </a:p>
            <a:p>
              <a:pPr marL="92075" indent="-92075" algn="l" latinLnBrk="0">
                <a:spcBef>
                  <a:spcPts val="400"/>
                </a:spcBef>
                <a:defRPr/>
              </a:pPr>
              <a:r>
                <a:rPr lang="en-US" altLang="ko-KR" sz="1100" dirty="0">
                  <a:solidFill>
                    <a:schemeClr val="tx1"/>
                  </a:solidFill>
                  <a:latin typeface="Trebuchet MS" pitchFamily="34" charset="0"/>
                  <a:ea typeface="맑은 고딕" pitchFamily="50" charset="-127"/>
                  <a:sym typeface="Wingdings" pitchFamily="2" charset="2"/>
                </a:rPr>
                <a:t> </a:t>
              </a:r>
              <a:r>
                <a:rPr lang="en-US" altLang="ko-KR" sz="1100" dirty="0" smtClean="0">
                  <a:solidFill>
                    <a:schemeClr val="tx1"/>
                  </a:solidFill>
                  <a:latin typeface="Trebuchet MS" pitchFamily="34" charset="0"/>
                  <a:ea typeface="맑은 고딕" pitchFamily="50" charset="-127"/>
                  <a:sym typeface="Wingdings" pitchFamily="2" charset="2"/>
                </a:rPr>
                <a:t>  </a:t>
              </a:r>
              <a:r>
                <a:rPr lang="en-US" altLang="ko-KR" sz="1100" dirty="0" smtClean="0">
                  <a:solidFill>
                    <a:srgbClr val="C0504D"/>
                  </a:solidFill>
                  <a:latin typeface="Trebuchet MS" pitchFamily="34" charset="0"/>
                  <a:ea typeface="맑은 고딕" pitchFamily="50" charset="-127"/>
                  <a:sym typeface="Wingdings" pitchFamily="2" charset="2"/>
                </a:rPr>
                <a:t>“</a:t>
              </a:r>
              <a:r>
                <a:rPr lang="ko-KR" altLang="en-US" sz="1100" dirty="0" err="1" smtClean="0">
                  <a:solidFill>
                    <a:srgbClr val="C0504D"/>
                  </a:solidFill>
                  <a:latin typeface="Trebuchet MS" pitchFamily="34" charset="0"/>
                  <a:ea typeface="맑은 고딕" pitchFamily="50" charset="-127"/>
                  <a:sym typeface="Wingdings" pitchFamily="2" charset="2"/>
                </a:rPr>
                <a:t>소그룹에</a:t>
              </a:r>
              <a:r>
                <a:rPr lang="ko-KR" altLang="en-US" sz="1100" dirty="0" smtClean="0">
                  <a:solidFill>
                    <a:srgbClr val="C0504D"/>
                  </a:solidFill>
                  <a:latin typeface="Trebuchet MS" pitchFamily="34" charset="0"/>
                  <a:ea typeface="맑은 고딕" pitchFamily="50" charset="-127"/>
                  <a:sym typeface="Wingdings" pitchFamily="2" charset="2"/>
                </a:rPr>
                <a:t> </a:t>
              </a:r>
              <a:r>
                <a:rPr lang="ko-KR" altLang="en-US" sz="1100" dirty="0" err="1" smtClean="0">
                  <a:solidFill>
                    <a:srgbClr val="C0504D"/>
                  </a:solidFill>
                  <a:latin typeface="Trebuchet MS" pitchFamily="34" charset="0"/>
                  <a:ea typeface="맑은 고딕" pitchFamily="50" charset="-127"/>
                  <a:sym typeface="Wingdings" pitchFamily="2" charset="2"/>
                </a:rPr>
                <a:t>익숙</a:t>
              </a:r>
              <a:r>
                <a:rPr lang="en-US" altLang="ko-KR" sz="1100" dirty="0" smtClean="0">
                  <a:solidFill>
                    <a:srgbClr val="C0504D"/>
                  </a:solidFill>
                  <a:latin typeface="Trebuchet MS" pitchFamily="34" charset="0"/>
                  <a:ea typeface="맑은 고딕" pitchFamily="50" charset="-127"/>
                  <a:sym typeface="Wingdings" pitchFamily="2" charset="2"/>
                </a:rPr>
                <a:t>”</a:t>
              </a:r>
              <a:endParaRPr lang="en-US" altLang="ko-KR" sz="1100" dirty="0">
                <a:solidFill>
                  <a:srgbClr val="C0504D"/>
                </a:solidFill>
                <a:latin typeface="Trebuchet MS" pitchFamily="34" charset="0"/>
                <a:ea typeface="맑은 고딕" pitchFamily="50" charset="-127"/>
              </a:endParaRPr>
            </a:p>
          </p:txBody>
        </p:sp>
        <p:cxnSp>
          <p:nvCxnSpPr>
            <p:cNvPr id="69" name="직선 연결선 68"/>
            <p:cNvCxnSpPr>
              <a:endCxn id="68" idx="3"/>
            </p:cNvCxnSpPr>
            <p:nvPr/>
          </p:nvCxnSpPr>
          <p:spPr>
            <a:xfrm>
              <a:off x="6748263" y="4438584"/>
              <a:ext cx="550285" cy="4125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  <a:prstDash val="dash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2" name="모서리가 둥근 직사각형 71"/>
            <p:cNvSpPr/>
            <p:nvPr/>
          </p:nvSpPr>
          <p:spPr bwMode="auto">
            <a:xfrm rot="10800000" flipV="1">
              <a:off x="7298547" y="4919341"/>
              <a:ext cx="2082815" cy="1028782"/>
            </a:xfrm>
            <a:prstGeom prst="roundRect">
              <a:avLst>
                <a:gd name="adj" fmla="val 8331"/>
              </a:avLst>
            </a:prstGeom>
            <a:solidFill>
              <a:schemeClr val="bg1"/>
            </a:solidFill>
            <a:ln w="635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0" rIns="0" bIns="0" anchor="ctr"/>
            <a:lstStyle/>
            <a:p>
              <a:pPr marL="92075" indent="-92075" algn="l" latinLnBrk="0">
                <a:spcBef>
                  <a:spcPts val="400"/>
                </a:spcBef>
                <a:buFont typeface="Arial" pitchFamily="34" charset="0"/>
                <a:buChar char="•"/>
                <a:defRPr/>
              </a:pPr>
              <a:r>
                <a:rPr lang="ko-KR" altLang="en-US" sz="1100" dirty="0" err="1" smtClean="0">
                  <a:solidFill>
                    <a:schemeClr val="tx1"/>
                  </a:solidFill>
                  <a:latin typeface="Trebuchet MS" pitchFamily="34" charset="0"/>
                  <a:ea typeface="맑은 고딕" pitchFamily="50" charset="-127"/>
                </a:rPr>
                <a:t>감독받고</a:t>
              </a:r>
              <a:r>
                <a:rPr lang="en-US" altLang="ko-KR" sz="1100" dirty="0" smtClean="0">
                  <a:solidFill>
                    <a:schemeClr val="tx1"/>
                  </a:solidFill>
                  <a:latin typeface="Trebuchet MS" pitchFamily="34" charset="0"/>
                  <a:ea typeface="맑은 고딕" pitchFamily="50" charset="-127"/>
                </a:rPr>
                <a:t>, </a:t>
              </a:r>
              <a:r>
                <a:rPr lang="ko-KR" altLang="en-US" sz="1100" dirty="0" smtClean="0">
                  <a:solidFill>
                    <a:schemeClr val="tx1"/>
                  </a:solidFill>
                  <a:latin typeface="Trebuchet MS" pitchFamily="34" charset="0"/>
                  <a:ea typeface="맑은 고딕" pitchFamily="50" charset="-127"/>
                </a:rPr>
                <a:t>성과 책임감</a:t>
              </a:r>
              <a:endParaRPr lang="en-US" altLang="ko-KR" sz="1100" dirty="0" smtClean="0">
                <a:solidFill>
                  <a:schemeClr val="tx1"/>
                </a:solidFill>
                <a:latin typeface="Trebuchet MS" pitchFamily="34" charset="0"/>
                <a:ea typeface="맑은 고딕" pitchFamily="50" charset="-127"/>
              </a:endParaRPr>
            </a:p>
            <a:p>
              <a:pPr marL="92075" indent="-92075" algn="l" latinLnBrk="0">
                <a:spcBef>
                  <a:spcPts val="400"/>
                </a:spcBef>
                <a:defRPr/>
              </a:pPr>
              <a:r>
                <a:rPr lang="en-US" altLang="ko-KR" sz="1100" dirty="0" smtClean="0">
                  <a:solidFill>
                    <a:schemeClr val="accent2">
                      <a:lumMod val="75000"/>
                    </a:schemeClr>
                  </a:solidFill>
                  <a:latin typeface="Trebuchet MS" pitchFamily="34" charset="0"/>
                  <a:ea typeface="맑은 고딕" pitchFamily="50" charset="-127"/>
                </a:rPr>
                <a:t>“</a:t>
              </a:r>
              <a:r>
                <a:rPr lang="ko-KR" altLang="en-US" sz="1100" dirty="0" smtClean="0">
                  <a:solidFill>
                    <a:schemeClr val="accent2">
                      <a:lumMod val="75000"/>
                    </a:schemeClr>
                  </a:solidFill>
                  <a:latin typeface="Trebuchet MS" pitchFamily="34" charset="0"/>
                  <a:ea typeface="맑은 고딕" pitchFamily="50" charset="-127"/>
                </a:rPr>
                <a:t>지원 안받고 부담 없이 하자</a:t>
              </a:r>
              <a:r>
                <a:rPr lang="en-US" altLang="ko-KR" sz="1100" dirty="0" smtClean="0">
                  <a:solidFill>
                    <a:schemeClr val="accent2">
                      <a:lumMod val="75000"/>
                    </a:schemeClr>
                  </a:solidFill>
                  <a:latin typeface="Trebuchet MS" pitchFamily="34" charset="0"/>
                  <a:ea typeface="맑은 고딕" pitchFamily="50" charset="-127"/>
                </a:rPr>
                <a:t>”</a:t>
              </a:r>
            </a:p>
            <a:p>
              <a:pPr marL="92075" indent="-92075" algn="l" latinLnBrk="0">
                <a:spcBef>
                  <a:spcPts val="400"/>
                </a:spcBef>
                <a:defRPr/>
              </a:pPr>
              <a:r>
                <a:rPr lang="en-US" altLang="ko-KR" sz="1100" dirty="0" smtClean="0">
                  <a:solidFill>
                    <a:schemeClr val="accent2">
                      <a:lumMod val="75000"/>
                    </a:schemeClr>
                  </a:solidFill>
                  <a:latin typeface="Trebuchet MS" pitchFamily="34" charset="0"/>
                  <a:ea typeface="맑은 고딕" pitchFamily="50" charset="-127"/>
                </a:rPr>
                <a:t>“</a:t>
              </a:r>
              <a:r>
                <a:rPr lang="ko-KR" altLang="en-US" sz="1100" dirty="0" smtClean="0">
                  <a:solidFill>
                    <a:schemeClr val="accent2">
                      <a:lumMod val="75000"/>
                    </a:schemeClr>
                  </a:solidFill>
                  <a:latin typeface="Trebuchet MS" pitchFamily="34" charset="0"/>
                  <a:ea typeface="맑은 고딕" pitchFamily="50" charset="-127"/>
                </a:rPr>
                <a:t>자기네끼리 하는 게 목표래요</a:t>
              </a:r>
              <a:r>
                <a:rPr lang="en-US" altLang="ko-KR" sz="1100" dirty="0" smtClean="0">
                  <a:solidFill>
                    <a:schemeClr val="accent2">
                      <a:lumMod val="75000"/>
                    </a:schemeClr>
                  </a:solidFill>
                  <a:latin typeface="Trebuchet MS" pitchFamily="34" charset="0"/>
                  <a:ea typeface="맑은 고딕" pitchFamily="50" charset="-127"/>
                </a:rPr>
                <a:t>. </a:t>
              </a:r>
              <a:r>
                <a:rPr lang="ko-KR" altLang="en-US" sz="1100" dirty="0" smtClean="0">
                  <a:solidFill>
                    <a:schemeClr val="accent2">
                      <a:lumMod val="75000"/>
                    </a:schemeClr>
                  </a:solidFill>
                  <a:latin typeface="Trebuchet MS" pitchFamily="34" charset="0"/>
                  <a:ea typeface="맑은 고딕" pitchFamily="50" charset="-127"/>
                </a:rPr>
                <a:t>간섭 받지 않고 하는 게</a:t>
              </a:r>
              <a:r>
                <a:rPr lang="en-US" altLang="ko-KR" sz="1100" dirty="0" smtClean="0">
                  <a:solidFill>
                    <a:schemeClr val="accent2">
                      <a:lumMod val="75000"/>
                    </a:schemeClr>
                  </a:solidFill>
                  <a:latin typeface="Trebuchet MS" pitchFamily="34" charset="0"/>
                  <a:ea typeface="맑은 고딕" pitchFamily="50" charset="-127"/>
                </a:rPr>
                <a:t>…</a:t>
              </a:r>
              <a:r>
                <a:rPr lang="ko-KR" altLang="en-US" sz="1100" dirty="0" smtClean="0">
                  <a:solidFill>
                    <a:schemeClr val="accent2">
                      <a:lumMod val="75000"/>
                    </a:schemeClr>
                  </a:solidFill>
                  <a:latin typeface="Trebuchet MS" pitchFamily="34" charset="0"/>
                  <a:ea typeface="맑은 고딕" pitchFamily="50" charset="-127"/>
                </a:rPr>
                <a:t> </a:t>
              </a:r>
              <a:endParaRPr lang="en-US" altLang="ko-KR" sz="1100" dirty="0" smtClean="0">
                <a:solidFill>
                  <a:schemeClr val="accent2">
                    <a:lumMod val="75000"/>
                  </a:schemeClr>
                </a:solidFill>
                <a:latin typeface="Trebuchet MS" pitchFamily="34" charset="0"/>
                <a:ea typeface="맑은 고딕" pitchFamily="50" charset="-127"/>
              </a:endParaRPr>
            </a:p>
          </p:txBody>
        </p:sp>
        <p:cxnSp>
          <p:nvCxnSpPr>
            <p:cNvPr id="75" name="직선 연결선 74"/>
            <p:cNvCxnSpPr/>
            <p:nvPr/>
          </p:nvCxnSpPr>
          <p:spPr>
            <a:xfrm>
              <a:off x="6552419" y="5241770"/>
              <a:ext cx="746129" cy="2474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  <a:prstDash val="dash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2" name="그룹 43"/>
          <p:cNvGrpSpPr>
            <a:grpSpLocks/>
          </p:cNvGrpSpPr>
          <p:nvPr/>
        </p:nvGrpSpPr>
        <p:grpSpPr bwMode="auto">
          <a:xfrm>
            <a:off x="5244350" y="2291083"/>
            <a:ext cx="1956075" cy="247530"/>
            <a:chOff x="1834959" y="4242332"/>
            <a:chExt cx="1630043" cy="266963"/>
          </a:xfrm>
        </p:grpSpPr>
        <p:sp>
          <p:nvSpPr>
            <p:cNvPr id="83" name="직사각형 82"/>
            <p:cNvSpPr/>
            <p:nvPr/>
          </p:nvSpPr>
          <p:spPr>
            <a:xfrm>
              <a:off x="1834959" y="4242332"/>
              <a:ext cx="152326" cy="151620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defTabSz="973104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600" b="1" dirty="0">
                <a:solidFill>
                  <a:prstClr val="white"/>
                </a:solidFill>
                <a:latin typeface="Trebuchet MS" pitchFamily="34" charset="0"/>
              </a:endParaRPr>
            </a:p>
          </p:txBody>
        </p:sp>
        <p:sp>
          <p:nvSpPr>
            <p:cNvPr id="84" name="직사각형 83"/>
            <p:cNvSpPr/>
            <p:nvPr/>
          </p:nvSpPr>
          <p:spPr>
            <a:xfrm>
              <a:off x="1920642" y="4311550"/>
              <a:ext cx="163432" cy="17139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defTabSz="973104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600" b="1" dirty="0">
                <a:solidFill>
                  <a:prstClr val="white"/>
                </a:solidFill>
                <a:latin typeface="Trebuchet MS" pitchFamily="34" charset="0"/>
              </a:endParaRPr>
            </a:p>
          </p:txBody>
        </p:sp>
        <p:sp>
          <p:nvSpPr>
            <p:cNvPr id="85" name="직사각형 3"/>
            <p:cNvSpPr>
              <a:spLocks noChangeArrowheads="1"/>
            </p:cNvSpPr>
            <p:nvPr/>
          </p:nvSpPr>
          <p:spPr bwMode="auto">
            <a:xfrm>
              <a:off x="2166585" y="4276937"/>
              <a:ext cx="1298417" cy="2323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defTabSz="973104">
                <a:defRPr/>
              </a:pPr>
              <a:r>
                <a:rPr lang="ko-KR" altLang="en-US" sz="1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엽서M" pitchFamily="18" charset="-127"/>
                  <a:ea typeface="HY엽서M" pitchFamily="18" charset="-127"/>
                </a:rPr>
                <a:t>현실적 장애요소는</a:t>
              </a:r>
              <a:r>
                <a:rPr lang="en-US" altLang="ko-KR" sz="1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엽서M" pitchFamily="18" charset="-127"/>
                  <a:ea typeface="HY엽서M" pitchFamily="18" charset="-127"/>
                </a:rPr>
                <a:t>?</a:t>
              </a:r>
              <a:endParaRPr lang="en-US" altLang="ko-KR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Y엽서M" pitchFamily="18" charset="-127"/>
                <a:ea typeface="HY엽서M" pitchFamily="18" charset="-127"/>
              </a:endParaRPr>
            </a:p>
          </p:txBody>
        </p:sp>
      </p:grpSp>
      <p:sp>
        <p:nvSpPr>
          <p:cNvPr id="42" name="직사각형 17"/>
          <p:cNvSpPr txBox="1">
            <a:spLocks noChangeArrowheads="1"/>
          </p:cNvSpPr>
          <p:nvPr/>
        </p:nvSpPr>
        <p:spPr bwMode="auto">
          <a:xfrm>
            <a:off x="464343" y="234631"/>
            <a:ext cx="4491040" cy="4541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69" tIns="41985" rIns="83969" bIns="41985">
            <a:spAutoFit/>
          </a:bodyPr>
          <a:lstStyle>
            <a:lvl1pPr algn="ctr" rtl="0" fontAlgn="base" latinLnBrk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4572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9144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13716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18288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algn="l"/>
            <a:r>
              <a:rPr kumimoji="0" lang="en-US" altLang="ko-KR" sz="2400" b="1" dirty="0" smtClean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5. </a:t>
            </a:r>
            <a:r>
              <a:rPr kumimoji="0" lang="ko-KR" altLang="en-US" sz="2400" b="1" dirty="0" smtClean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자신의 마을 인식</a:t>
            </a:r>
            <a:endParaRPr kumimoji="0" lang="ko-KR" altLang="en-US" sz="2400" b="1" dirty="0">
              <a:solidFill>
                <a:srgbClr val="0070C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4" name="텍스트 개체 틀 2"/>
          <p:cNvSpPr txBox="1">
            <a:spLocks/>
          </p:cNvSpPr>
          <p:nvPr/>
        </p:nvSpPr>
        <p:spPr>
          <a:xfrm>
            <a:off x="512490" y="1187363"/>
            <a:ext cx="8691454" cy="1039183"/>
          </a:xfrm>
          <a:prstGeom prst="rect">
            <a:avLst/>
          </a:prstGeom>
        </p:spPr>
        <p:txBody>
          <a:bodyPr/>
          <a:lstStyle/>
          <a:p>
            <a:pPr marL="180975" marR="0" lvl="0" indent="-180975" algn="l" defTabSz="914400" rtl="0" eaLnBrk="1" fontAlgn="auto" latinLnBrk="0" hangingPunct="1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bg1">
                  <a:lumMod val="65000"/>
                </a:schemeClr>
              </a:buClr>
              <a:buSzTx/>
              <a:buFont typeface="Wingdings" pitchFamily="2" charset="2"/>
              <a:buChar char="l"/>
              <a:tabLst/>
              <a:defRPr/>
            </a:pPr>
            <a:r>
              <a:rPr kumimoji="0" lang="ko-KR" altLang="en-US" sz="1300" dirty="0" smtClean="0">
                <a:latin typeface="Trebuchet MS" pitchFamily="34" charset="0"/>
                <a:ea typeface="맑은 고딕" pitchFamily="50" charset="-127"/>
              </a:rPr>
              <a:t>마을공동체 형성을 위한 활동의 가장 큰 장애요인은 집단 형성 경험의 부재임</a:t>
            </a:r>
            <a:r>
              <a:rPr kumimoji="0" lang="en-US" altLang="ko-KR" sz="1300" dirty="0" smtClean="0">
                <a:latin typeface="Trebuchet MS" pitchFamily="34" charset="0"/>
                <a:ea typeface="맑은 고딕" pitchFamily="50" charset="-127"/>
              </a:rPr>
              <a:t>. </a:t>
            </a:r>
            <a:r>
              <a:rPr kumimoji="0" lang="ko-KR" altLang="en-US" sz="1300" dirty="0" smtClean="0">
                <a:latin typeface="Trebuchet MS" pitchFamily="34" charset="0"/>
                <a:ea typeface="맑은 고딕" pitchFamily="50" charset="-127"/>
              </a:rPr>
              <a:t>이의 가장 큰 원인은 리더의 부재</a:t>
            </a:r>
            <a:r>
              <a:rPr kumimoji="0" lang="en-US" altLang="ko-KR" sz="1300" dirty="0" smtClean="0">
                <a:latin typeface="Trebuchet MS" pitchFamily="34" charset="0"/>
                <a:ea typeface="맑은 고딕" pitchFamily="50" charset="-127"/>
              </a:rPr>
              <a:t>, </a:t>
            </a:r>
            <a:r>
              <a:rPr kumimoji="0" lang="ko-KR" altLang="en-US" sz="1300" dirty="0" err="1" smtClean="0">
                <a:latin typeface="Trebuchet MS" pitchFamily="34" charset="0"/>
                <a:ea typeface="맑은 고딕" pitchFamily="50" charset="-127"/>
              </a:rPr>
              <a:t>두번째</a:t>
            </a:r>
            <a:r>
              <a:rPr kumimoji="0" lang="ko-KR" altLang="en-US" sz="1300" dirty="0" smtClean="0">
                <a:latin typeface="Trebuchet MS" pitchFamily="34" charset="0"/>
                <a:ea typeface="맑은 고딕" pitchFamily="50" charset="-127"/>
              </a:rPr>
              <a:t> 장애요인은 자율성</a:t>
            </a:r>
            <a:r>
              <a:rPr kumimoji="0" lang="en-US" altLang="ko-KR" sz="1300" dirty="0" smtClean="0">
                <a:latin typeface="Trebuchet MS" pitchFamily="34" charset="0"/>
                <a:ea typeface="맑은 고딕" pitchFamily="50" charset="-127"/>
              </a:rPr>
              <a:t>/</a:t>
            </a:r>
            <a:r>
              <a:rPr kumimoji="0" lang="ko-KR" altLang="en-US" sz="1300" dirty="0" err="1" smtClean="0">
                <a:latin typeface="Trebuchet MS" pitchFamily="34" charset="0"/>
                <a:ea typeface="맑은 고딕" pitchFamily="50" charset="-127"/>
              </a:rPr>
              <a:t>자기주도성을</a:t>
            </a:r>
            <a:r>
              <a:rPr kumimoji="0" lang="ko-KR" altLang="en-US" sz="1300" dirty="0" smtClean="0">
                <a:latin typeface="Trebuchet MS" pitchFamily="34" charset="0"/>
                <a:ea typeface="맑은 고딕" pitchFamily="50" charset="-127"/>
              </a:rPr>
              <a:t> 보장하는 지원이 이루어지지 않고 있다는 점임</a:t>
            </a:r>
            <a:r>
              <a:rPr kumimoji="0" lang="en-US" altLang="ko-KR" sz="1300" dirty="0" smtClean="0">
                <a:latin typeface="Trebuchet MS" pitchFamily="34" charset="0"/>
                <a:ea typeface="맑은 고딕" pitchFamily="50" charset="-127"/>
              </a:rPr>
              <a:t>. </a:t>
            </a:r>
          </a:p>
          <a:p>
            <a:pPr marL="180975" marR="0" lvl="0" indent="-180975" algn="l" defTabSz="914400" rtl="0" eaLnBrk="1" fontAlgn="auto" latinLnBrk="0" hangingPunct="1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bg1">
                  <a:lumMod val="65000"/>
                </a:schemeClr>
              </a:buClr>
              <a:buSzTx/>
              <a:buFont typeface="Wingdings" pitchFamily="2" charset="2"/>
              <a:buChar char="l"/>
              <a:tabLst/>
              <a:defRPr/>
            </a:pPr>
            <a:r>
              <a:rPr kumimoji="0" lang="ko-KR" altLang="en-US" sz="1300" dirty="0" smtClean="0">
                <a:latin typeface="Trebuchet MS" pitchFamily="34" charset="0"/>
                <a:ea typeface="맑은 고딕" pitchFamily="50" charset="-127"/>
              </a:rPr>
              <a:t>지원하되 간섭하지 않는다는 원칙을 유지하기 위해서는 자립성을 기준으로 공동체 형성의 수준에 따라 지원과 관리의 폭을 탄력적으로 운영할 필요가 있음</a:t>
            </a:r>
            <a:r>
              <a:rPr kumimoji="0" lang="en-US" altLang="ko-KR" sz="1300" dirty="0" smtClean="0">
                <a:latin typeface="Trebuchet MS" pitchFamily="34" charset="0"/>
                <a:ea typeface="맑은 고딕" pitchFamily="50" charset="-127"/>
              </a:rPr>
              <a:t>.</a:t>
            </a:r>
          </a:p>
        </p:txBody>
      </p:sp>
      <p:sp>
        <p:nvSpPr>
          <p:cNvPr id="47" name="TextBox 46"/>
          <p:cNvSpPr txBox="1">
            <a:spLocks noChangeArrowheads="1"/>
          </p:cNvSpPr>
          <p:nvPr/>
        </p:nvSpPr>
        <p:spPr bwMode="auto">
          <a:xfrm>
            <a:off x="588805" y="883214"/>
            <a:ext cx="2870979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kumimoji="1" lang="en-US" altLang="ko-KR" sz="1600" b="1" dirty="0" smtClean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3)</a:t>
            </a:r>
            <a:r>
              <a:rPr kumimoji="1" lang="ko-KR" altLang="en-US" sz="1600" b="1" dirty="0" smtClean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 마을공동체 형성의 장애요인</a:t>
            </a:r>
          </a:p>
        </p:txBody>
      </p:sp>
    </p:spTree>
    <p:extLst>
      <p:ext uri="{BB962C8B-B14F-4D97-AF65-F5344CB8AC3E}">
        <p14:creationId xmlns:p14="http://schemas.microsoft.com/office/powerpoint/2010/main" xmlns="" val="3871683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직사각형 17"/>
          <p:cNvSpPr txBox="1">
            <a:spLocks noChangeArrowheads="1"/>
          </p:cNvSpPr>
          <p:nvPr/>
        </p:nvSpPr>
        <p:spPr bwMode="auto">
          <a:xfrm>
            <a:off x="464343" y="234631"/>
            <a:ext cx="4491040" cy="4541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69" tIns="41985" rIns="83969" bIns="41985">
            <a:spAutoFit/>
          </a:bodyPr>
          <a:lstStyle>
            <a:lvl1pPr algn="ctr" rtl="0" fontAlgn="base" latinLnBrk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4572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9144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13716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18288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algn="l"/>
            <a:r>
              <a:rPr kumimoji="0" lang="en-US" altLang="ko-KR" sz="2400" b="1" dirty="0" smtClean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6. </a:t>
            </a:r>
            <a:r>
              <a:rPr kumimoji="0" lang="ko-KR" altLang="en-US" sz="2400" b="1" dirty="0" smtClean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애로사항 공유 및 해결 방식</a:t>
            </a:r>
            <a:endParaRPr kumimoji="0" lang="ko-KR" altLang="en-US" sz="2400" b="1" dirty="0">
              <a:solidFill>
                <a:srgbClr val="0070C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4" name="텍스트 개체 틀 2"/>
          <p:cNvSpPr txBox="1">
            <a:spLocks/>
          </p:cNvSpPr>
          <p:nvPr/>
        </p:nvSpPr>
        <p:spPr>
          <a:xfrm>
            <a:off x="512490" y="937208"/>
            <a:ext cx="8691454" cy="1039183"/>
          </a:xfrm>
          <a:prstGeom prst="rect">
            <a:avLst/>
          </a:prstGeom>
        </p:spPr>
        <p:txBody>
          <a:bodyPr/>
          <a:lstStyle/>
          <a:p>
            <a:pPr marL="180975" marR="0" lvl="0" indent="-180975" algn="l" defTabSz="914400" rtl="0" eaLnBrk="1" fontAlgn="auto" latinLnBrk="0" hangingPunct="1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bg1">
                  <a:lumMod val="65000"/>
                </a:schemeClr>
              </a:buClr>
              <a:buSzTx/>
              <a:buFont typeface="Wingdings" pitchFamily="2" charset="2"/>
              <a:buChar char="l"/>
              <a:tabLst/>
              <a:defRPr/>
            </a:pPr>
            <a:r>
              <a:rPr kumimoji="0" lang="ko-KR" altLang="en-US" sz="1300" dirty="0" smtClean="0">
                <a:latin typeface="Trebuchet MS" pitchFamily="34" charset="0"/>
                <a:ea typeface="맑은 고딕" pitchFamily="50" charset="-127"/>
              </a:rPr>
              <a:t>마을의 애로사항을 공유하는 방식은 문제 당사자보다는 주변인들과의 대화이고</a:t>
            </a:r>
            <a:r>
              <a:rPr kumimoji="0" lang="en-US" altLang="ko-KR" sz="1300" dirty="0" smtClean="0">
                <a:latin typeface="Trebuchet MS" pitchFamily="34" charset="0"/>
                <a:ea typeface="맑은 고딕" pitchFamily="50" charset="-127"/>
              </a:rPr>
              <a:t>, </a:t>
            </a:r>
            <a:r>
              <a:rPr kumimoji="0" lang="ko-KR" altLang="en-US" sz="1300" dirty="0" smtClean="0">
                <a:latin typeface="Trebuchet MS" pitchFamily="34" charset="0"/>
                <a:ea typeface="맑은 고딕" pitchFamily="50" charset="-127"/>
              </a:rPr>
              <a:t>주된 해결방식은 당사자들간의 대화나 주민토론이 아닌 민원을 넣는 방식임</a:t>
            </a:r>
            <a:r>
              <a:rPr kumimoji="0" lang="en-US" altLang="ko-KR" sz="1300" dirty="0" smtClean="0">
                <a:latin typeface="Trebuchet MS" pitchFamily="34" charset="0"/>
                <a:ea typeface="맑은 고딕" pitchFamily="50" charset="-127"/>
              </a:rPr>
              <a:t>.</a:t>
            </a:r>
          </a:p>
          <a:p>
            <a:pPr marL="180975" marR="0" lvl="0" indent="-180975" algn="l" defTabSz="914400" rtl="0" eaLnBrk="1" fontAlgn="auto" latinLnBrk="0" hangingPunct="1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bg1">
                  <a:lumMod val="65000"/>
                </a:schemeClr>
              </a:buClr>
              <a:buSzTx/>
              <a:buFont typeface="Wingdings" pitchFamily="2" charset="2"/>
              <a:buChar char="l"/>
              <a:tabLst/>
              <a:defRPr/>
            </a:pPr>
            <a:r>
              <a:rPr kumimoji="0" lang="ko-KR" altLang="en-US" sz="1300" dirty="0" smtClean="0">
                <a:latin typeface="Trebuchet MS" pitchFamily="34" charset="0"/>
                <a:ea typeface="맑은 고딕" pitchFamily="50" charset="-127"/>
              </a:rPr>
              <a:t>마을공동체적 차원의 문제해결의 주된 장애요인은 관련 당사자들간의 소통과 공감 부재임</a:t>
            </a:r>
            <a:r>
              <a:rPr kumimoji="0" lang="en-US" altLang="ko-KR" sz="1300" dirty="0" smtClean="0">
                <a:latin typeface="Trebuchet MS" pitchFamily="34" charset="0"/>
                <a:ea typeface="맑은 고딕" pitchFamily="50" charset="-127"/>
              </a:rPr>
              <a:t>.</a:t>
            </a:r>
          </a:p>
        </p:txBody>
      </p:sp>
      <p:sp>
        <p:nvSpPr>
          <p:cNvPr id="17" name="모서리가 둥근 직사각형 16"/>
          <p:cNvSpPr/>
          <p:nvPr/>
        </p:nvSpPr>
        <p:spPr>
          <a:xfrm>
            <a:off x="684814" y="2629868"/>
            <a:ext cx="2722627" cy="2689257"/>
          </a:xfrm>
          <a:prstGeom prst="roundRect">
            <a:avLst>
              <a:gd name="adj" fmla="val 0"/>
            </a:avLst>
          </a:prstGeom>
          <a:solidFill>
            <a:srgbClr val="FDFDFD">
              <a:alpha val="59999"/>
            </a:srgbClr>
          </a:solidFill>
          <a:ln w="9525" algn="ctr">
            <a:solidFill>
              <a:srgbClr val="D3CFDF"/>
            </a:solidFill>
            <a:miter lim="800000"/>
            <a:headEnd/>
            <a:tailEnd/>
          </a:ln>
        </p:spPr>
        <p:txBody>
          <a:bodyPr lIns="91449" tIns="47553" rIns="164608" bIns="46456" anchor="ctr"/>
          <a:lstStyle/>
          <a:p>
            <a:pPr marL="172598" indent="-172598" fontAlgn="base" latinLnBrk="0">
              <a:spcBef>
                <a:spcPct val="40000"/>
              </a:spcBef>
              <a:spcAft>
                <a:spcPct val="0"/>
              </a:spcAft>
              <a:buClr>
                <a:srgbClr val="4F81BD"/>
              </a:buClr>
              <a:buSzPct val="90000"/>
              <a:buFont typeface="Wingdings" pitchFamily="2" charset="2"/>
              <a:buChar char="l"/>
              <a:defRPr/>
            </a:pPr>
            <a:endParaRPr kumimoji="1" lang="en-US" altLang="ko-KR" sz="1400" b="1" dirty="0" smtClean="0">
              <a:solidFill>
                <a:srgbClr val="0000CC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3" name="양쪽 모서리가 둥근 사각형 22"/>
          <p:cNvSpPr/>
          <p:nvPr/>
        </p:nvSpPr>
        <p:spPr>
          <a:xfrm>
            <a:off x="684814" y="2168444"/>
            <a:ext cx="1121187" cy="349814"/>
          </a:xfrm>
          <a:prstGeom prst="round2SameRect">
            <a:avLst>
              <a:gd name="adj1" fmla="val 29977"/>
              <a:gd name="adj2" fmla="val 0"/>
            </a:avLst>
          </a:prstGeom>
          <a:solidFill>
            <a:schemeClr val="accent1">
              <a:lumMod val="75000"/>
            </a:schemeClr>
          </a:solidFill>
          <a:ln>
            <a:noFill/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8290" tIns="46456" rIns="18290" bIns="46456" anchor="ctr"/>
          <a:lstStyle/>
          <a:p>
            <a:pPr algn="ctr" latinLnBrk="0">
              <a:lnSpc>
                <a:spcPct val="90000"/>
              </a:lnSpc>
            </a:pPr>
            <a:r>
              <a:rPr lang="ko-KR" altLang="en-US" sz="1600" b="1" kern="0" dirty="0" smtClean="0">
                <a:solidFill>
                  <a:prstClr val="white"/>
                </a:solidFill>
                <a:latin typeface="HY엽서M" pitchFamily="18" charset="-127"/>
                <a:ea typeface="HY엽서M" pitchFamily="18" charset="-127"/>
                <a:cs typeface="Arial" pitchFamily="34" charset="0"/>
              </a:rPr>
              <a:t>공유방식</a:t>
            </a:r>
          </a:p>
        </p:txBody>
      </p:sp>
      <p:sp>
        <p:nvSpPr>
          <p:cNvPr id="25" name="모서리가 둥근 직사각형 24"/>
          <p:cNvSpPr/>
          <p:nvPr/>
        </p:nvSpPr>
        <p:spPr>
          <a:xfrm>
            <a:off x="3611195" y="2616117"/>
            <a:ext cx="2755105" cy="2689257"/>
          </a:xfrm>
          <a:prstGeom prst="roundRect">
            <a:avLst>
              <a:gd name="adj" fmla="val 0"/>
            </a:avLst>
          </a:prstGeom>
          <a:solidFill>
            <a:srgbClr val="FDFDFD">
              <a:alpha val="59999"/>
            </a:srgbClr>
          </a:solidFill>
          <a:ln w="9525" algn="ctr">
            <a:solidFill>
              <a:srgbClr val="D3CFDF"/>
            </a:solidFill>
            <a:miter lim="800000"/>
            <a:headEnd/>
            <a:tailEnd/>
          </a:ln>
        </p:spPr>
        <p:txBody>
          <a:bodyPr lIns="91449" tIns="47553" rIns="164608" bIns="46456" anchor="ctr"/>
          <a:lstStyle/>
          <a:p>
            <a:pPr marL="172598" indent="-172598" fontAlgn="base" latinLnBrk="0">
              <a:spcBef>
                <a:spcPct val="40000"/>
              </a:spcBef>
              <a:spcAft>
                <a:spcPct val="0"/>
              </a:spcAft>
              <a:buClr>
                <a:srgbClr val="4F81BD"/>
              </a:buClr>
              <a:buSzPct val="90000"/>
              <a:buFont typeface="Wingdings" pitchFamily="2" charset="2"/>
              <a:buChar char="l"/>
              <a:defRPr/>
            </a:pPr>
            <a:endParaRPr kumimoji="1" lang="en-US" altLang="ko-KR" sz="1400" b="1" dirty="0" smtClean="0">
              <a:solidFill>
                <a:srgbClr val="0000CC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6" name="양쪽 모서리가 둥근 사각형 25"/>
          <p:cNvSpPr/>
          <p:nvPr/>
        </p:nvSpPr>
        <p:spPr>
          <a:xfrm>
            <a:off x="3611195" y="2168444"/>
            <a:ext cx="1303890" cy="349814"/>
          </a:xfrm>
          <a:prstGeom prst="round2SameRect">
            <a:avLst>
              <a:gd name="adj1" fmla="val 29977"/>
              <a:gd name="adj2" fmla="val 0"/>
            </a:avLst>
          </a:prstGeom>
          <a:solidFill>
            <a:schemeClr val="accent6">
              <a:lumMod val="75000"/>
            </a:schemeClr>
          </a:solidFill>
          <a:ln>
            <a:noFill/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8290" tIns="46456" rIns="18290" bIns="46456" anchor="ctr"/>
          <a:lstStyle/>
          <a:p>
            <a:pPr algn="ctr" latinLnBrk="0">
              <a:lnSpc>
                <a:spcPct val="90000"/>
              </a:lnSpc>
            </a:pPr>
            <a:r>
              <a:rPr lang="ko-KR" altLang="en-US" sz="1600" b="1" kern="0" dirty="0" smtClean="0">
                <a:solidFill>
                  <a:prstClr val="white"/>
                </a:solidFill>
                <a:latin typeface="HY엽서M" pitchFamily="18" charset="-127"/>
                <a:ea typeface="HY엽서M" pitchFamily="18" charset="-127"/>
                <a:cs typeface="Arial" pitchFamily="34" charset="0"/>
              </a:rPr>
              <a:t>해결방식</a:t>
            </a:r>
          </a:p>
        </p:txBody>
      </p:sp>
      <p:sp>
        <p:nvSpPr>
          <p:cNvPr id="29" name="모서리가 둥근 직사각형 28"/>
          <p:cNvSpPr/>
          <p:nvPr/>
        </p:nvSpPr>
        <p:spPr>
          <a:xfrm>
            <a:off x="6532675" y="2616117"/>
            <a:ext cx="2755105" cy="2689257"/>
          </a:xfrm>
          <a:prstGeom prst="roundRect">
            <a:avLst>
              <a:gd name="adj" fmla="val 0"/>
            </a:avLst>
          </a:prstGeom>
          <a:solidFill>
            <a:srgbClr val="FDFDFD">
              <a:alpha val="59999"/>
            </a:srgbClr>
          </a:solidFill>
          <a:ln w="9525" algn="ctr">
            <a:solidFill>
              <a:srgbClr val="D3CFDF"/>
            </a:solidFill>
            <a:miter lim="800000"/>
            <a:headEnd/>
            <a:tailEnd/>
          </a:ln>
        </p:spPr>
        <p:txBody>
          <a:bodyPr lIns="91449" tIns="47553" rIns="164608" bIns="46456" anchor="ctr"/>
          <a:lstStyle/>
          <a:p>
            <a:pPr marL="172598" indent="-172598" fontAlgn="base" latinLnBrk="0">
              <a:lnSpc>
                <a:spcPct val="150000"/>
              </a:lnSpc>
              <a:spcBef>
                <a:spcPct val="40000"/>
              </a:spcBef>
              <a:spcAft>
                <a:spcPct val="0"/>
              </a:spcAft>
              <a:buClr>
                <a:srgbClr val="4F81BD"/>
              </a:buClr>
              <a:buSzPct val="90000"/>
              <a:buFont typeface="Wingdings" pitchFamily="2" charset="2"/>
              <a:buChar char="l"/>
              <a:defRPr/>
            </a:pPr>
            <a:endParaRPr kumimoji="1" lang="en-US" altLang="ko-KR" sz="1400" b="1" dirty="0" smtClean="0">
              <a:solidFill>
                <a:srgbClr val="0000CC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3" name="양쪽 모서리가 둥근 사각형 32"/>
          <p:cNvSpPr/>
          <p:nvPr/>
        </p:nvSpPr>
        <p:spPr>
          <a:xfrm>
            <a:off x="6532675" y="2168444"/>
            <a:ext cx="1303890" cy="349814"/>
          </a:xfrm>
          <a:prstGeom prst="round2SameRect">
            <a:avLst>
              <a:gd name="adj1" fmla="val 29977"/>
              <a:gd name="adj2" fmla="val 0"/>
            </a:avLst>
          </a:prstGeom>
          <a:solidFill>
            <a:schemeClr val="accent5">
              <a:lumMod val="75000"/>
            </a:schemeClr>
          </a:solidFill>
          <a:ln>
            <a:noFill/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8290" tIns="46456" rIns="18290" bIns="46456" anchor="ctr"/>
          <a:lstStyle/>
          <a:p>
            <a:pPr algn="ctr" latinLnBrk="0">
              <a:lnSpc>
                <a:spcPct val="90000"/>
              </a:lnSpc>
            </a:pPr>
            <a:r>
              <a:rPr lang="ko-KR" altLang="en-US" sz="1600" b="1" kern="0" dirty="0" smtClean="0">
                <a:solidFill>
                  <a:prstClr val="white"/>
                </a:solidFill>
                <a:latin typeface="HY엽서M" pitchFamily="18" charset="-127"/>
                <a:ea typeface="HY엽서M" pitchFamily="18" charset="-127"/>
                <a:cs typeface="Arial" pitchFamily="34" charset="0"/>
              </a:rPr>
              <a:t>장애요인</a:t>
            </a:r>
          </a:p>
        </p:txBody>
      </p:sp>
      <p:sp>
        <p:nvSpPr>
          <p:cNvPr id="35" name="Text Box 15"/>
          <p:cNvSpPr txBox="1">
            <a:spLocks noChangeArrowheads="1"/>
          </p:cNvSpPr>
          <p:nvPr/>
        </p:nvSpPr>
        <p:spPr bwMode="auto">
          <a:xfrm>
            <a:off x="684813" y="2692344"/>
            <a:ext cx="2722627" cy="261303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36580" tIns="36580" rIns="36580" bIns="36580">
            <a:spAutoFit/>
          </a:bodyPr>
          <a:lstStyle/>
          <a:p>
            <a:pPr marL="171450" indent="-171450">
              <a:lnSpc>
                <a:spcPct val="150000"/>
              </a:lnSpc>
              <a:buBlip>
                <a:blip r:embed="rId3"/>
              </a:buBlip>
            </a:pPr>
            <a:r>
              <a:rPr lang="ko-KR" altLang="en-US" sz="1000" b="1" dirty="0" smtClean="0">
                <a:latin typeface="+mn-ea"/>
                <a:ea typeface="+mn-ea"/>
              </a:rPr>
              <a:t>동네 </a:t>
            </a:r>
            <a:r>
              <a:rPr lang="ko-KR" altLang="en-US" sz="1000" b="1" dirty="0">
                <a:latin typeface="+mn-ea"/>
                <a:ea typeface="+mn-ea"/>
              </a:rPr>
              <a:t>아줌마들이랑 </a:t>
            </a:r>
            <a:r>
              <a:rPr lang="ko-KR" altLang="en-US" sz="1000" dirty="0">
                <a:latin typeface="+mn-ea"/>
                <a:ea typeface="+mn-ea"/>
              </a:rPr>
              <a:t>같이 </a:t>
            </a:r>
            <a:r>
              <a:rPr lang="ko-KR" altLang="en-US" sz="1000" dirty="0" smtClean="0">
                <a:latin typeface="+mn-ea"/>
                <a:ea typeface="+mn-ea"/>
              </a:rPr>
              <a:t>해서</a:t>
            </a:r>
            <a:r>
              <a:rPr lang="en-US" altLang="ko-KR" sz="1000" dirty="0" smtClean="0">
                <a:latin typeface="+mn-ea"/>
                <a:ea typeface="+mn-ea"/>
              </a:rPr>
              <a:t>.</a:t>
            </a:r>
            <a:r>
              <a:rPr lang="ko-KR" altLang="en-US" sz="1000" dirty="0" smtClean="0">
                <a:latin typeface="+mn-ea"/>
                <a:ea typeface="+mn-ea"/>
              </a:rPr>
              <a:t> </a:t>
            </a:r>
            <a:endParaRPr lang="en-US" altLang="ko-KR" sz="1000" dirty="0" smtClean="0">
              <a:latin typeface="+mn-ea"/>
              <a:ea typeface="+mn-ea"/>
            </a:endParaRPr>
          </a:p>
          <a:p>
            <a:pPr marL="171450" indent="-171450">
              <a:lnSpc>
                <a:spcPct val="150000"/>
              </a:lnSpc>
              <a:buBlip>
                <a:blip r:embed="rId3"/>
              </a:buBlip>
            </a:pPr>
            <a:r>
              <a:rPr lang="ko-KR" altLang="en-US" sz="1000" b="1" dirty="0" err="1" smtClean="0">
                <a:latin typeface="+mn-ea"/>
                <a:ea typeface="+mn-ea"/>
              </a:rPr>
              <a:t>동대표랑</a:t>
            </a:r>
            <a:r>
              <a:rPr lang="ko-KR" altLang="en-US" sz="1000" dirty="0" smtClean="0">
                <a:latin typeface="+mn-ea"/>
                <a:ea typeface="+mn-ea"/>
              </a:rPr>
              <a:t> </a:t>
            </a:r>
            <a:r>
              <a:rPr lang="ko-KR" altLang="en-US" sz="1000" dirty="0">
                <a:latin typeface="+mn-ea"/>
                <a:ea typeface="+mn-ea"/>
              </a:rPr>
              <a:t>얘기했죠</a:t>
            </a:r>
            <a:r>
              <a:rPr lang="en-US" altLang="ko-KR" sz="1000" dirty="0">
                <a:latin typeface="+mn-ea"/>
                <a:ea typeface="+mn-ea"/>
              </a:rPr>
              <a:t>. </a:t>
            </a:r>
            <a:endParaRPr lang="en-US" altLang="ko-KR" sz="1000" dirty="0" smtClean="0">
              <a:latin typeface="+mn-ea"/>
              <a:ea typeface="+mn-ea"/>
            </a:endParaRPr>
          </a:p>
          <a:p>
            <a:pPr marL="171450" indent="-171450">
              <a:lnSpc>
                <a:spcPct val="150000"/>
              </a:lnSpc>
              <a:buBlip>
                <a:blip r:embed="rId3"/>
              </a:buBlip>
            </a:pPr>
            <a:r>
              <a:rPr lang="ko-KR" altLang="en-US" sz="1000" b="1" dirty="0" smtClean="0">
                <a:latin typeface="+mn-ea"/>
                <a:ea typeface="+mn-ea"/>
              </a:rPr>
              <a:t>엄마들이랑</a:t>
            </a:r>
            <a:r>
              <a:rPr lang="ko-KR" altLang="en-US" sz="1000" dirty="0" smtClean="0">
                <a:latin typeface="+mn-ea"/>
                <a:ea typeface="+mn-ea"/>
              </a:rPr>
              <a:t> 얘기 나누죠</a:t>
            </a:r>
            <a:r>
              <a:rPr lang="en-US" altLang="ko-KR" sz="1000" dirty="0" smtClean="0">
                <a:latin typeface="+mn-ea"/>
                <a:ea typeface="+mn-ea"/>
              </a:rPr>
              <a:t>.</a:t>
            </a:r>
            <a:r>
              <a:rPr lang="ko-KR" altLang="en-US" sz="1000" dirty="0" smtClean="0">
                <a:latin typeface="+mn-ea"/>
                <a:ea typeface="+mn-ea"/>
              </a:rPr>
              <a:t> 엄마들이 그런 게 </a:t>
            </a:r>
            <a:r>
              <a:rPr lang="ko-KR" altLang="en-US" sz="1000" dirty="0">
                <a:latin typeface="+mn-ea"/>
                <a:ea typeface="+mn-ea"/>
              </a:rPr>
              <a:t>신경이 더 쓰이지</a:t>
            </a:r>
            <a:r>
              <a:rPr lang="en-US" altLang="ko-KR" sz="1000" dirty="0">
                <a:latin typeface="+mn-ea"/>
                <a:ea typeface="+mn-ea"/>
              </a:rPr>
              <a:t>, </a:t>
            </a:r>
            <a:r>
              <a:rPr lang="ko-KR" altLang="en-US" sz="1000" dirty="0">
                <a:latin typeface="+mn-ea"/>
                <a:ea typeface="+mn-ea"/>
              </a:rPr>
              <a:t>남자들은 신경을 덜 쓰니까 </a:t>
            </a:r>
            <a:endParaRPr lang="en-US" altLang="ko-KR" sz="1000" dirty="0" smtClean="0">
              <a:latin typeface="+mn-ea"/>
              <a:ea typeface="+mn-ea"/>
            </a:endParaRPr>
          </a:p>
          <a:p>
            <a:pPr marL="171450" indent="-171450">
              <a:lnSpc>
                <a:spcPct val="150000"/>
              </a:lnSpc>
              <a:buBlip>
                <a:blip r:embed="rId3"/>
              </a:buBlip>
            </a:pPr>
            <a:r>
              <a:rPr lang="ko-KR" altLang="en-US" sz="1000" dirty="0" smtClean="0">
                <a:latin typeface="+mn-ea"/>
                <a:ea typeface="+mn-ea"/>
              </a:rPr>
              <a:t>제가 </a:t>
            </a:r>
            <a:r>
              <a:rPr lang="ko-KR" altLang="en-US" sz="1000" dirty="0">
                <a:latin typeface="+mn-ea"/>
                <a:ea typeface="+mn-ea"/>
              </a:rPr>
              <a:t>개인적으로 현수막을 하나 달겠다</a:t>
            </a:r>
            <a:r>
              <a:rPr lang="en-US" altLang="ko-KR" sz="1000" dirty="0">
                <a:latin typeface="+mn-ea"/>
                <a:ea typeface="+mn-ea"/>
              </a:rPr>
              <a:t>, </a:t>
            </a:r>
            <a:r>
              <a:rPr lang="ko-KR" altLang="en-US" sz="1000" dirty="0">
                <a:latin typeface="+mn-ea"/>
                <a:ea typeface="+mn-ea"/>
              </a:rPr>
              <a:t>구청에 얘기가 들어갔어요 </a:t>
            </a:r>
            <a:endParaRPr lang="en-US" altLang="ko-KR" sz="1000" dirty="0">
              <a:latin typeface="+mn-ea"/>
              <a:ea typeface="+mn-ea"/>
            </a:endParaRPr>
          </a:p>
          <a:p>
            <a:pPr marL="171450" indent="-171450">
              <a:lnSpc>
                <a:spcPct val="150000"/>
              </a:lnSpc>
              <a:buBlip>
                <a:blip r:embed="rId3"/>
              </a:buBlip>
            </a:pPr>
            <a:r>
              <a:rPr lang="ko-KR" altLang="en-US" sz="1000" dirty="0" smtClean="0">
                <a:latin typeface="+mn-ea"/>
                <a:ea typeface="+mn-ea"/>
              </a:rPr>
              <a:t>혼자 </a:t>
            </a:r>
            <a:r>
              <a:rPr lang="ko-KR" altLang="en-US" sz="1000" dirty="0">
                <a:latin typeface="+mn-ea"/>
                <a:ea typeface="+mn-ea"/>
              </a:rPr>
              <a:t>끙끙 앓기보다 </a:t>
            </a:r>
            <a:r>
              <a:rPr lang="ko-KR" altLang="en-US" sz="1000" b="1" dirty="0">
                <a:latin typeface="+mn-ea"/>
                <a:ea typeface="+mn-ea"/>
              </a:rPr>
              <a:t>동네 사람들과</a:t>
            </a:r>
            <a:r>
              <a:rPr lang="ko-KR" altLang="en-US" sz="1000" dirty="0">
                <a:latin typeface="+mn-ea"/>
                <a:ea typeface="+mn-ea"/>
              </a:rPr>
              <a:t> 얘기해서 하는 게 </a:t>
            </a:r>
            <a:r>
              <a:rPr lang="ko-KR" altLang="en-US" sz="1000" dirty="0" smtClean="0">
                <a:latin typeface="+mn-ea"/>
                <a:ea typeface="+mn-ea"/>
              </a:rPr>
              <a:t>혼자 </a:t>
            </a:r>
            <a:r>
              <a:rPr lang="ko-KR" altLang="en-US" sz="1000" dirty="0">
                <a:latin typeface="+mn-ea"/>
                <a:ea typeface="+mn-ea"/>
              </a:rPr>
              <a:t>얘기하기보다 같이 얘기해야 말발이 먹힌다고 할까요</a:t>
            </a:r>
            <a:r>
              <a:rPr lang="en-US" altLang="ko-KR" sz="1000" dirty="0">
                <a:latin typeface="+mn-ea"/>
                <a:ea typeface="+mn-ea"/>
              </a:rPr>
              <a:t>? </a:t>
            </a:r>
          </a:p>
          <a:p>
            <a:pPr marL="171450" indent="-171450">
              <a:lnSpc>
                <a:spcPct val="150000"/>
              </a:lnSpc>
              <a:buBlip>
                <a:blip r:embed="rId3"/>
              </a:buBlip>
            </a:pPr>
            <a:endParaRPr lang="en-US" altLang="ko-KR" sz="1000" dirty="0" smtClean="0">
              <a:latin typeface="+mn-ea"/>
              <a:ea typeface="+mn-ea"/>
            </a:endParaRPr>
          </a:p>
        </p:txBody>
      </p:sp>
      <p:sp>
        <p:nvSpPr>
          <p:cNvPr id="36" name="Text Box 15"/>
          <p:cNvSpPr txBox="1">
            <a:spLocks noChangeArrowheads="1"/>
          </p:cNvSpPr>
          <p:nvPr/>
        </p:nvSpPr>
        <p:spPr bwMode="auto">
          <a:xfrm>
            <a:off x="3627433" y="2665497"/>
            <a:ext cx="2722627" cy="261303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36580" tIns="36580" rIns="36580" bIns="36580">
            <a:spAutoFit/>
          </a:bodyPr>
          <a:lstStyle/>
          <a:p>
            <a:pPr marL="171450" indent="-171450">
              <a:lnSpc>
                <a:spcPct val="150000"/>
              </a:lnSpc>
              <a:buBlip>
                <a:blip r:embed="rId3"/>
              </a:buBlip>
            </a:pPr>
            <a:r>
              <a:rPr lang="ko-KR" altLang="en-US" sz="1000" dirty="0" smtClean="0">
                <a:latin typeface="+mn-ea"/>
                <a:ea typeface="+mn-ea"/>
              </a:rPr>
              <a:t>게시판에 </a:t>
            </a:r>
            <a:r>
              <a:rPr lang="ko-KR" altLang="en-US" sz="1000" dirty="0">
                <a:latin typeface="+mn-ea"/>
                <a:ea typeface="+mn-ea"/>
              </a:rPr>
              <a:t>서명운동 해주세요</a:t>
            </a:r>
            <a:r>
              <a:rPr lang="en-US" altLang="ko-KR" sz="1000" dirty="0">
                <a:latin typeface="+mn-ea"/>
                <a:ea typeface="+mn-ea"/>
              </a:rPr>
              <a:t>! </a:t>
            </a:r>
            <a:r>
              <a:rPr lang="ko-KR" altLang="en-US" sz="1000" dirty="0" smtClean="0">
                <a:latin typeface="+mn-ea"/>
                <a:ea typeface="+mn-ea"/>
              </a:rPr>
              <a:t>하면서 </a:t>
            </a:r>
            <a:r>
              <a:rPr lang="ko-KR" altLang="en-US" sz="1000" dirty="0">
                <a:latin typeface="+mn-ea"/>
                <a:ea typeface="+mn-ea"/>
              </a:rPr>
              <a:t>서명하는 정도지</a:t>
            </a:r>
            <a:r>
              <a:rPr lang="en-US" altLang="ko-KR" sz="1000" dirty="0">
                <a:latin typeface="+mn-ea"/>
                <a:ea typeface="+mn-ea"/>
              </a:rPr>
              <a:t>, </a:t>
            </a:r>
            <a:r>
              <a:rPr lang="ko-KR" altLang="en-US" sz="1000" dirty="0">
                <a:latin typeface="+mn-ea"/>
                <a:ea typeface="+mn-ea"/>
              </a:rPr>
              <a:t>민원을 넣거나 그런 건 안하고</a:t>
            </a:r>
            <a:r>
              <a:rPr lang="en-US" altLang="ko-KR" sz="1000" dirty="0" smtClean="0">
                <a:latin typeface="+mn-ea"/>
                <a:ea typeface="+mn-ea"/>
              </a:rPr>
              <a:t>.</a:t>
            </a:r>
          </a:p>
          <a:p>
            <a:pPr marL="171450" indent="-171450">
              <a:lnSpc>
                <a:spcPct val="150000"/>
              </a:lnSpc>
              <a:buBlip>
                <a:blip r:embed="rId3"/>
              </a:buBlip>
            </a:pPr>
            <a:r>
              <a:rPr lang="ko-KR" altLang="en-US" sz="1000" dirty="0" smtClean="0">
                <a:latin typeface="+mn-ea"/>
                <a:ea typeface="+mn-ea"/>
              </a:rPr>
              <a:t>없으면 </a:t>
            </a:r>
            <a:r>
              <a:rPr lang="ko-KR" altLang="en-US" sz="1000" dirty="0" err="1">
                <a:latin typeface="+mn-ea"/>
                <a:ea typeface="+mn-ea"/>
              </a:rPr>
              <a:t>안가면</a:t>
            </a:r>
            <a:r>
              <a:rPr lang="ko-KR" altLang="en-US" sz="1000" dirty="0">
                <a:latin typeface="+mn-ea"/>
                <a:ea typeface="+mn-ea"/>
              </a:rPr>
              <a:t> 되지</a:t>
            </a:r>
            <a:r>
              <a:rPr lang="en-US" altLang="ko-KR" sz="1000" dirty="0">
                <a:latin typeface="+mn-ea"/>
                <a:ea typeface="+mn-ea"/>
              </a:rPr>
              <a:t>! </a:t>
            </a:r>
            <a:r>
              <a:rPr lang="ko-KR" altLang="en-US" sz="1000" dirty="0">
                <a:latin typeface="+mn-ea"/>
                <a:ea typeface="+mn-ea"/>
              </a:rPr>
              <a:t>하는 것</a:t>
            </a:r>
            <a:r>
              <a:rPr lang="en-US" altLang="ko-KR" sz="1000" dirty="0">
                <a:latin typeface="+mn-ea"/>
                <a:ea typeface="+mn-ea"/>
              </a:rPr>
              <a:t>. </a:t>
            </a:r>
            <a:endParaRPr lang="en-US" altLang="ko-KR" sz="1000" dirty="0" smtClean="0">
              <a:latin typeface="+mn-ea"/>
              <a:ea typeface="+mn-ea"/>
            </a:endParaRPr>
          </a:p>
          <a:p>
            <a:pPr marL="171450" indent="-171450">
              <a:lnSpc>
                <a:spcPct val="150000"/>
              </a:lnSpc>
              <a:buBlip>
                <a:blip r:embed="rId3"/>
              </a:buBlip>
            </a:pPr>
            <a:r>
              <a:rPr lang="ko-KR" altLang="en-US" sz="1000" dirty="0" smtClean="0">
                <a:latin typeface="+mn-ea"/>
                <a:ea typeface="+mn-ea"/>
              </a:rPr>
              <a:t>민원을 </a:t>
            </a:r>
            <a:r>
              <a:rPr lang="ko-KR" altLang="en-US" sz="1000" dirty="0">
                <a:latin typeface="+mn-ea"/>
                <a:ea typeface="+mn-ea"/>
              </a:rPr>
              <a:t>제기하거나 </a:t>
            </a:r>
            <a:r>
              <a:rPr lang="ko-KR" altLang="en-US" sz="1000" dirty="0" smtClean="0">
                <a:latin typeface="+mn-ea"/>
                <a:ea typeface="+mn-ea"/>
              </a:rPr>
              <a:t>하죠</a:t>
            </a:r>
            <a:r>
              <a:rPr lang="en-US" altLang="ko-KR" sz="1000" dirty="0" smtClean="0">
                <a:latin typeface="+mn-ea"/>
                <a:ea typeface="+mn-ea"/>
              </a:rPr>
              <a:t>.</a:t>
            </a:r>
          </a:p>
          <a:p>
            <a:pPr marL="171450" indent="-171450">
              <a:lnSpc>
                <a:spcPct val="150000"/>
              </a:lnSpc>
              <a:buBlip>
                <a:blip r:embed="rId3"/>
              </a:buBlip>
            </a:pPr>
            <a:r>
              <a:rPr lang="ko-KR" altLang="en-US" sz="1000" b="1" dirty="0" smtClean="0">
                <a:latin typeface="+mn-ea"/>
                <a:ea typeface="+mn-ea"/>
              </a:rPr>
              <a:t>어쨌거나 </a:t>
            </a:r>
            <a:r>
              <a:rPr lang="ko-KR" altLang="en-US" sz="1000" b="1" dirty="0">
                <a:latin typeface="+mn-ea"/>
                <a:ea typeface="+mn-ea"/>
              </a:rPr>
              <a:t>해결방식은 </a:t>
            </a:r>
            <a:r>
              <a:rPr lang="ko-KR" altLang="en-US" sz="1000" b="1" dirty="0" err="1" smtClean="0">
                <a:latin typeface="+mn-ea"/>
                <a:ea typeface="+mn-ea"/>
              </a:rPr>
              <a:t>민원</a:t>
            </a:r>
            <a:r>
              <a:rPr lang="ko-KR" altLang="en-US" sz="1000" dirty="0" err="1" smtClean="0">
                <a:latin typeface="+mn-ea"/>
                <a:ea typeface="+mn-ea"/>
              </a:rPr>
              <a:t>이예요</a:t>
            </a:r>
            <a:r>
              <a:rPr lang="en-US" altLang="ko-KR" sz="1000" dirty="0" smtClean="0">
                <a:latin typeface="+mn-ea"/>
                <a:ea typeface="+mn-ea"/>
              </a:rPr>
              <a:t>.</a:t>
            </a:r>
          </a:p>
          <a:p>
            <a:pPr marL="171450" indent="-171450">
              <a:lnSpc>
                <a:spcPct val="150000"/>
              </a:lnSpc>
              <a:buBlip>
                <a:blip r:embed="rId3"/>
              </a:buBlip>
            </a:pPr>
            <a:r>
              <a:rPr lang="ko-KR" altLang="en-US" sz="1000" dirty="0">
                <a:latin typeface="+mn-ea"/>
                <a:ea typeface="+mn-ea"/>
              </a:rPr>
              <a:t>민원을 넣든 해서 해결하지</a:t>
            </a:r>
            <a:r>
              <a:rPr lang="en-US" altLang="ko-KR" sz="1000" dirty="0">
                <a:latin typeface="+mn-ea"/>
                <a:ea typeface="+mn-ea"/>
              </a:rPr>
              <a:t>, </a:t>
            </a:r>
            <a:r>
              <a:rPr lang="ko-KR" altLang="en-US" sz="1000" dirty="0">
                <a:latin typeface="+mn-ea"/>
                <a:ea typeface="+mn-ea"/>
              </a:rPr>
              <a:t>합의 보는 케이스는 없는 것 </a:t>
            </a:r>
            <a:r>
              <a:rPr lang="ko-KR" altLang="en-US" sz="1000" dirty="0" smtClean="0">
                <a:latin typeface="+mn-ea"/>
                <a:ea typeface="+mn-ea"/>
              </a:rPr>
              <a:t>같아요</a:t>
            </a:r>
            <a:endParaRPr lang="en-US" altLang="ko-KR" sz="1000" dirty="0" smtClean="0">
              <a:latin typeface="+mn-ea"/>
              <a:ea typeface="+mn-ea"/>
            </a:endParaRPr>
          </a:p>
          <a:p>
            <a:pPr marL="171450" indent="-171450">
              <a:lnSpc>
                <a:spcPct val="150000"/>
              </a:lnSpc>
              <a:buBlip>
                <a:blip r:embed="rId3"/>
              </a:buBlip>
            </a:pPr>
            <a:r>
              <a:rPr lang="ko-KR" altLang="en-US" sz="1000" dirty="0">
                <a:latin typeface="+mn-ea"/>
                <a:ea typeface="+mn-ea"/>
              </a:rPr>
              <a:t>개인적으로 </a:t>
            </a:r>
            <a:r>
              <a:rPr lang="ko-KR" altLang="en-US" sz="1000" dirty="0" err="1">
                <a:latin typeface="+mn-ea"/>
                <a:ea typeface="+mn-ea"/>
              </a:rPr>
              <a:t>안통하니까</a:t>
            </a:r>
            <a:r>
              <a:rPr lang="ko-KR" altLang="en-US" sz="1000" dirty="0">
                <a:latin typeface="+mn-ea"/>
                <a:ea typeface="+mn-ea"/>
              </a:rPr>
              <a:t> 개인적으로 얘기하는 게 아니라 힘을 빌리는 </a:t>
            </a:r>
            <a:r>
              <a:rPr lang="ko-KR" altLang="en-US" sz="1000" dirty="0" smtClean="0">
                <a:latin typeface="+mn-ea"/>
                <a:ea typeface="+mn-ea"/>
              </a:rPr>
              <a:t>거죠</a:t>
            </a:r>
            <a:endParaRPr lang="en-US" altLang="ko-KR" sz="1000" dirty="0" smtClean="0">
              <a:latin typeface="+mn-ea"/>
              <a:ea typeface="+mn-ea"/>
            </a:endParaRPr>
          </a:p>
          <a:p>
            <a:pPr marL="171450" indent="-171450">
              <a:lnSpc>
                <a:spcPct val="150000"/>
              </a:lnSpc>
              <a:buBlip>
                <a:blip r:embed="rId3"/>
              </a:buBlip>
            </a:pPr>
            <a:r>
              <a:rPr lang="ko-KR" altLang="en-US" sz="1000" dirty="0">
                <a:latin typeface="+mn-ea"/>
                <a:ea typeface="+mn-ea"/>
              </a:rPr>
              <a:t>그런 일들이 생기면 마을끼리 해결하기보다 일러바치죠 </a:t>
            </a:r>
            <a:endParaRPr lang="en-US" altLang="ko-KR" sz="1000" dirty="0" smtClean="0">
              <a:latin typeface="+mn-ea"/>
              <a:ea typeface="+mn-ea"/>
            </a:endParaRPr>
          </a:p>
        </p:txBody>
      </p:sp>
      <p:sp>
        <p:nvSpPr>
          <p:cNvPr id="39" name="Text Box 15"/>
          <p:cNvSpPr txBox="1">
            <a:spLocks noChangeArrowheads="1"/>
          </p:cNvSpPr>
          <p:nvPr/>
        </p:nvSpPr>
        <p:spPr bwMode="auto">
          <a:xfrm>
            <a:off x="6565153" y="2690254"/>
            <a:ext cx="2722627" cy="23821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36580" tIns="36580" rIns="36580" bIns="36580">
            <a:spAutoFit/>
          </a:bodyPr>
          <a:lstStyle/>
          <a:p>
            <a:pPr marL="171450" indent="-171450">
              <a:lnSpc>
                <a:spcPct val="150000"/>
              </a:lnSpc>
              <a:buBlip>
                <a:blip r:embed="rId3"/>
              </a:buBlip>
            </a:pPr>
            <a:r>
              <a:rPr lang="ko-KR" altLang="en-US" sz="1000" b="1" dirty="0" smtClean="0">
                <a:latin typeface="+mn-ea"/>
                <a:ea typeface="+mn-ea"/>
              </a:rPr>
              <a:t>개인끼리 </a:t>
            </a:r>
            <a:r>
              <a:rPr lang="ko-KR" altLang="en-US" sz="1000" b="1" dirty="0">
                <a:latin typeface="+mn-ea"/>
                <a:ea typeface="+mn-ea"/>
              </a:rPr>
              <a:t>해 봤자 </a:t>
            </a:r>
            <a:r>
              <a:rPr lang="ko-KR" altLang="en-US" sz="1000" dirty="0">
                <a:latin typeface="+mn-ea"/>
                <a:ea typeface="+mn-ea"/>
              </a:rPr>
              <a:t>사회도 험악해지고</a:t>
            </a:r>
            <a:r>
              <a:rPr lang="en-US" altLang="ko-KR" sz="1000" dirty="0">
                <a:latin typeface="+mn-ea"/>
                <a:ea typeface="+mn-ea"/>
              </a:rPr>
              <a:t>, </a:t>
            </a:r>
            <a:r>
              <a:rPr lang="ko-KR" altLang="en-US" sz="1000" dirty="0">
                <a:latin typeface="+mn-ea"/>
                <a:ea typeface="+mn-ea"/>
              </a:rPr>
              <a:t>그게 더 현명하고 빨리 처리될 수 있는 것 같아요</a:t>
            </a:r>
            <a:r>
              <a:rPr lang="en-US" altLang="ko-KR" sz="1000" dirty="0">
                <a:latin typeface="+mn-ea"/>
                <a:ea typeface="+mn-ea"/>
              </a:rPr>
              <a:t>. </a:t>
            </a:r>
            <a:endParaRPr lang="en-US" altLang="ko-KR" sz="1000" dirty="0" smtClean="0">
              <a:latin typeface="+mn-ea"/>
              <a:ea typeface="+mn-ea"/>
            </a:endParaRPr>
          </a:p>
          <a:p>
            <a:pPr marL="171450" indent="-171450">
              <a:lnSpc>
                <a:spcPct val="150000"/>
              </a:lnSpc>
              <a:buBlip>
                <a:blip r:embed="rId3"/>
              </a:buBlip>
            </a:pPr>
            <a:r>
              <a:rPr lang="ko-KR" altLang="en-US" sz="1000" b="1" dirty="0" smtClean="0">
                <a:latin typeface="+mn-ea"/>
                <a:ea typeface="+mn-ea"/>
              </a:rPr>
              <a:t>당사자끼리는 </a:t>
            </a:r>
            <a:r>
              <a:rPr lang="ko-KR" altLang="en-US" sz="1000" b="1" dirty="0">
                <a:latin typeface="+mn-ea"/>
                <a:ea typeface="+mn-ea"/>
              </a:rPr>
              <a:t>싸움밖에 </a:t>
            </a:r>
            <a:r>
              <a:rPr lang="ko-KR" altLang="en-US" sz="1000" b="1" dirty="0" err="1">
                <a:latin typeface="+mn-ea"/>
                <a:ea typeface="+mn-ea"/>
              </a:rPr>
              <a:t>안되는</a:t>
            </a:r>
            <a:r>
              <a:rPr lang="ko-KR" altLang="en-US" sz="1000" b="1" dirty="0">
                <a:latin typeface="+mn-ea"/>
                <a:ea typeface="+mn-ea"/>
              </a:rPr>
              <a:t> 거고 </a:t>
            </a:r>
            <a:r>
              <a:rPr lang="ko-KR" altLang="en-US" sz="1000" dirty="0">
                <a:latin typeface="+mn-ea"/>
                <a:ea typeface="+mn-ea"/>
              </a:rPr>
              <a:t>그래서 얘기를 섣불리 </a:t>
            </a:r>
            <a:r>
              <a:rPr lang="ko-KR" altLang="en-US" sz="1000" dirty="0" smtClean="0">
                <a:latin typeface="+mn-ea"/>
                <a:ea typeface="+mn-ea"/>
              </a:rPr>
              <a:t>못 꺼내죠 </a:t>
            </a:r>
            <a:endParaRPr lang="en-US" altLang="ko-KR" sz="1000" dirty="0" smtClean="0">
              <a:latin typeface="+mn-ea"/>
              <a:ea typeface="+mn-ea"/>
            </a:endParaRPr>
          </a:p>
          <a:p>
            <a:pPr marL="171450" indent="-171450">
              <a:lnSpc>
                <a:spcPct val="150000"/>
              </a:lnSpc>
              <a:buBlip>
                <a:blip r:embed="rId3"/>
              </a:buBlip>
            </a:pPr>
            <a:r>
              <a:rPr lang="ko-KR" altLang="en-US" sz="1000" b="1" dirty="0" smtClean="0">
                <a:latin typeface="+mn-ea"/>
                <a:ea typeface="+mn-ea"/>
              </a:rPr>
              <a:t>양보할 </a:t>
            </a:r>
            <a:r>
              <a:rPr lang="ko-KR" altLang="en-US" sz="1000" b="1" dirty="0">
                <a:latin typeface="+mn-ea"/>
                <a:ea typeface="+mn-ea"/>
              </a:rPr>
              <a:t>여유가 없는 거죠</a:t>
            </a:r>
            <a:r>
              <a:rPr lang="en-US" altLang="ko-KR" sz="1000" dirty="0">
                <a:latin typeface="+mn-ea"/>
                <a:ea typeface="+mn-ea"/>
              </a:rPr>
              <a:t>. </a:t>
            </a:r>
            <a:endParaRPr lang="en-US" altLang="ko-KR" sz="1000" dirty="0" smtClean="0">
              <a:latin typeface="+mn-ea"/>
              <a:ea typeface="+mn-ea"/>
            </a:endParaRPr>
          </a:p>
          <a:p>
            <a:pPr marL="171450" indent="-171450">
              <a:lnSpc>
                <a:spcPct val="150000"/>
              </a:lnSpc>
              <a:buBlip>
                <a:blip r:embed="rId3"/>
              </a:buBlip>
            </a:pPr>
            <a:r>
              <a:rPr lang="ko-KR" altLang="en-US" sz="1000" b="1" dirty="0" smtClean="0">
                <a:latin typeface="+mn-ea"/>
                <a:ea typeface="+mn-ea"/>
              </a:rPr>
              <a:t>얘기는 </a:t>
            </a:r>
            <a:r>
              <a:rPr lang="ko-KR" altLang="en-US" sz="1000" b="1" dirty="0">
                <a:latin typeface="+mn-ea"/>
                <a:ea typeface="+mn-ea"/>
              </a:rPr>
              <a:t>못해요</a:t>
            </a:r>
            <a:r>
              <a:rPr lang="en-US" altLang="ko-KR" sz="1000" dirty="0">
                <a:latin typeface="+mn-ea"/>
                <a:ea typeface="+mn-ea"/>
              </a:rPr>
              <a:t>, </a:t>
            </a:r>
            <a:r>
              <a:rPr lang="ko-KR" altLang="en-US" sz="1000" dirty="0">
                <a:latin typeface="+mn-ea"/>
                <a:ea typeface="+mn-ea"/>
              </a:rPr>
              <a:t>그 사람들 생업이 걸린 거라 </a:t>
            </a:r>
            <a:endParaRPr lang="en-US" altLang="ko-KR" sz="1000" dirty="0" smtClean="0">
              <a:latin typeface="+mn-ea"/>
              <a:ea typeface="+mn-ea"/>
            </a:endParaRPr>
          </a:p>
          <a:p>
            <a:pPr marL="171450" indent="-171450">
              <a:lnSpc>
                <a:spcPct val="150000"/>
              </a:lnSpc>
              <a:buBlip>
                <a:blip r:embed="rId3"/>
              </a:buBlip>
            </a:pPr>
            <a:r>
              <a:rPr lang="ko-KR" altLang="en-US" sz="1000" dirty="0" smtClean="0">
                <a:latin typeface="+mn-ea"/>
                <a:ea typeface="+mn-ea"/>
              </a:rPr>
              <a:t>얘기하더라고요</a:t>
            </a:r>
            <a:r>
              <a:rPr lang="en-US" altLang="ko-KR" sz="1000" dirty="0">
                <a:latin typeface="+mn-ea"/>
                <a:ea typeface="+mn-ea"/>
              </a:rPr>
              <a:t>, </a:t>
            </a:r>
            <a:r>
              <a:rPr lang="ko-KR" altLang="en-US" sz="1000" dirty="0">
                <a:latin typeface="+mn-ea"/>
                <a:ea typeface="+mn-ea"/>
              </a:rPr>
              <a:t>저 집에서 </a:t>
            </a:r>
            <a:r>
              <a:rPr lang="ko-KR" altLang="en-US" sz="1000" dirty="0" smtClean="0">
                <a:latin typeface="+mn-ea"/>
                <a:ea typeface="+mn-ea"/>
              </a:rPr>
              <a:t>신고했다고</a:t>
            </a:r>
            <a:r>
              <a:rPr lang="en-US" altLang="ko-KR" sz="1000" dirty="0" smtClean="0">
                <a:latin typeface="+mn-ea"/>
                <a:ea typeface="+mn-ea"/>
              </a:rPr>
              <a:t>. </a:t>
            </a:r>
          </a:p>
          <a:p>
            <a:pPr marL="171450" indent="-171450">
              <a:lnSpc>
                <a:spcPct val="150000"/>
              </a:lnSpc>
              <a:buBlip>
                <a:blip r:embed="rId3"/>
              </a:buBlip>
            </a:pPr>
            <a:r>
              <a:rPr lang="ko-KR" altLang="en-US" sz="1000" dirty="0" smtClean="0">
                <a:latin typeface="+mn-ea"/>
                <a:ea typeface="+mn-ea"/>
              </a:rPr>
              <a:t>지금은 </a:t>
            </a:r>
            <a:r>
              <a:rPr lang="ko-KR" altLang="en-US" sz="1000" b="1" dirty="0">
                <a:latin typeface="+mn-ea"/>
                <a:ea typeface="+mn-ea"/>
              </a:rPr>
              <a:t>다 개인사회잖아요</a:t>
            </a:r>
            <a:r>
              <a:rPr lang="en-US" altLang="ko-KR" sz="1000" dirty="0">
                <a:latin typeface="+mn-ea"/>
                <a:ea typeface="+mn-ea"/>
              </a:rPr>
              <a:t>, </a:t>
            </a:r>
            <a:r>
              <a:rPr lang="ko-KR" altLang="en-US" sz="1000" dirty="0">
                <a:latin typeface="+mn-ea"/>
                <a:ea typeface="+mn-ea"/>
              </a:rPr>
              <a:t>얘기가 좋게 받아들여지면 대화가 되는데 대부분 니 일은 </a:t>
            </a:r>
            <a:r>
              <a:rPr lang="ko-KR" altLang="en-US" sz="1000" dirty="0" err="1">
                <a:latin typeface="+mn-ea"/>
                <a:ea typeface="+mn-ea"/>
              </a:rPr>
              <a:t>니일</a:t>
            </a:r>
            <a:r>
              <a:rPr lang="en-US" altLang="ko-KR" sz="1000" dirty="0">
                <a:latin typeface="+mn-ea"/>
                <a:ea typeface="+mn-ea"/>
              </a:rPr>
              <a:t>, </a:t>
            </a:r>
            <a:r>
              <a:rPr lang="ko-KR" altLang="en-US" sz="1000" dirty="0">
                <a:latin typeface="+mn-ea"/>
                <a:ea typeface="+mn-ea"/>
              </a:rPr>
              <a:t>내일은 내일</a:t>
            </a:r>
            <a:r>
              <a:rPr lang="en-US" altLang="ko-KR" sz="1000" dirty="0">
                <a:latin typeface="+mn-ea"/>
                <a:ea typeface="+mn-ea"/>
              </a:rPr>
              <a:t>. </a:t>
            </a:r>
            <a:r>
              <a:rPr lang="ko-KR" altLang="en-US" sz="1000" dirty="0" smtClean="0">
                <a:latin typeface="+mn-ea"/>
                <a:ea typeface="+mn-ea"/>
              </a:rPr>
              <a:t>그러니까</a:t>
            </a:r>
            <a:r>
              <a:rPr lang="en-US" altLang="ko-KR" sz="1000" dirty="0" smtClean="0">
                <a:latin typeface="+mn-ea"/>
                <a:ea typeface="+mn-ea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3695438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텍스트 개체 틀 2"/>
          <p:cNvSpPr txBox="1">
            <a:spLocks/>
          </p:cNvSpPr>
          <p:nvPr/>
        </p:nvSpPr>
        <p:spPr>
          <a:xfrm>
            <a:off x="676383" y="882741"/>
            <a:ext cx="8813625" cy="1084081"/>
          </a:xfrm>
          <a:prstGeom prst="rect">
            <a:avLst/>
          </a:prstGeom>
        </p:spPr>
        <p:txBody>
          <a:bodyPr/>
          <a:lstStyle/>
          <a:p>
            <a:pPr marL="180975" marR="0" lvl="0" indent="-180975" algn="l" defTabSz="914400" rtl="0" eaLnBrk="1" fontAlgn="auto" latinLnBrk="0" hangingPunct="1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bg1">
                  <a:lumMod val="65000"/>
                </a:schemeClr>
              </a:buClr>
              <a:buSzTx/>
              <a:buFont typeface="Wingdings" pitchFamily="2" charset="2"/>
              <a:buChar char="l"/>
              <a:tabLst/>
              <a:defRPr/>
            </a:pPr>
            <a:r>
              <a:rPr lang="ko-KR" altLang="en-US" sz="1300" noProof="0" dirty="0" smtClean="0">
                <a:latin typeface="Trebuchet MS" pitchFamily="34" charset="0"/>
                <a:ea typeface="맑은 고딕" pitchFamily="50" charset="-127"/>
              </a:rPr>
              <a:t>마을공동체사업에 들어본 정도를 넘어 </a:t>
            </a:r>
            <a:r>
              <a:rPr lang="en-US" altLang="ko-KR" sz="1300" dirty="0" smtClean="0">
                <a:latin typeface="Trebuchet MS" pitchFamily="34" charset="0"/>
                <a:ea typeface="맑은 고딕" pitchFamily="50" charset="-127"/>
              </a:rPr>
              <a:t>‘</a:t>
            </a:r>
            <a:r>
              <a:rPr lang="ko-KR" altLang="en-US" sz="1300" dirty="0" smtClean="0">
                <a:latin typeface="Trebuchet MS" pitchFamily="34" charset="0"/>
                <a:ea typeface="맑은 고딕" pitchFamily="50" charset="-127"/>
              </a:rPr>
              <a:t>기본적으로</a:t>
            </a:r>
            <a:r>
              <a:rPr lang="en-US" altLang="ko-KR" sz="1300" dirty="0" smtClean="0">
                <a:latin typeface="Trebuchet MS" pitchFamily="34" charset="0"/>
                <a:ea typeface="맑은 고딕" pitchFamily="50" charset="-127"/>
              </a:rPr>
              <a:t>’ </a:t>
            </a:r>
            <a:r>
              <a:rPr lang="ko-KR" altLang="en-US" sz="1300" dirty="0" smtClean="0">
                <a:latin typeface="Trebuchet MS" pitchFamily="34" charset="0"/>
                <a:ea typeface="맑은 고딕" pitchFamily="50" charset="-127"/>
              </a:rPr>
              <a:t>알고 있다거나 </a:t>
            </a:r>
            <a:r>
              <a:rPr lang="en-US" altLang="ko-KR" sz="1300" dirty="0" smtClean="0">
                <a:latin typeface="Trebuchet MS" pitchFamily="34" charset="0"/>
                <a:ea typeface="맑은 고딕" pitchFamily="50" charset="-127"/>
              </a:rPr>
              <a:t>‘</a:t>
            </a:r>
            <a:r>
              <a:rPr lang="ko-KR" altLang="en-US" sz="1300" noProof="0" dirty="0" smtClean="0">
                <a:latin typeface="Trebuchet MS" pitchFamily="34" charset="0"/>
                <a:ea typeface="맑은 고딕" pitchFamily="50" charset="-127"/>
              </a:rPr>
              <a:t>나름</a:t>
            </a:r>
            <a:r>
              <a:rPr lang="en-US" altLang="ko-KR" sz="1300" noProof="0" dirty="0" smtClean="0">
                <a:latin typeface="Trebuchet MS" pitchFamily="34" charset="0"/>
                <a:ea typeface="맑은 고딕" pitchFamily="50" charset="-127"/>
              </a:rPr>
              <a:t>’</a:t>
            </a:r>
            <a:r>
              <a:rPr lang="ko-KR" altLang="en-US" sz="1300" noProof="0" dirty="0" smtClean="0">
                <a:latin typeface="Trebuchet MS" pitchFamily="34" charset="0"/>
                <a:ea typeface="맑은 고딕" pitchFamily="50" charset="-127"/>
              </a:rPr>
              <a:t> 잘 알고 있다는 응답이 다수를 차지함</a:t>
            </a:r>
            <a:r>
              <a:rPr lang="en-US" altLang="ko-KR" sz="1300" noProof="0" dirty="0" smtClean="0">
                <a:latin typeface="Trebuchet MS" pitchFamily="34" charset="0"/>
                <a:ea typeface="맑은 고딕" pitchFamily="50" charset="-127"/>
              </a:rPr>
              <a:t>.</a:t>
            </a:r>
          </a:p>
          <a:p>
            <a:pPr marL="180975" marR="0" lvl="0" indent="-180975" algn="l" defTabSz="914400" rtl="0" eaLnBrk="1" fontAlgn="auto" latinLnBrk="0" hangingPunct="1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bg1">
                  <a:lumMod val="65000"/>
                </a:schemeClr>
              </a:buClr>
              <a:buSzTx/>
              <a:buFont typeface="Wingdings" pitchFamily="2" charset="2"/>
              <a:buChar char="l"/>
              <a:tabLst/>
              <a:defRPr/>
            </a:pPr>
            <a:r>
              <a:rPr lang="en-US" altLang="ko-KR" sz="1300" dirty="0" smtClean="0">
                <a:latin typeface="Trebuchet MS" pitchFamily="34" charset="0"/>
                <a:ea typeface="맑은 고딕" pitchFamily="50" charset="-127"/>
              </a:rPr>
              <a:t>15</a:t>
            </a:r>
            <a:r>
              <a:rPr lang="ko-KR" altLang="en-US" sz="1300" dirty="0" smtClean="0">
                <a:latin typeface="Trebuchet MS" pitchFamily="34" charset="0"/>
                <a:ea typeface="맑은 고딕" pitchFamily="50" charset="-127"/>
              </a:rPr>
              <a:t>개 마을공동체 사업 가운데 상대적으로 인지도가 높은 사업은 </a:t>
            </a:r>
            <a:r>
              <a:rPr lang="en-US" altLang="ko-KR" sz="1300" dirty="0" smtClean="0">
                <a:latin typeface="Trebuchet MS" pitchFamily="34" charset="0"/>
                <a:ea typeface="맑은 고딕" pitchFamily="50" charset="-127"/>
              </a:rPr>
              <a:t>‘</a:t>
            </a:r>
            <a:r>
              <a:rPr lang="ko-KR" altLang="en-US" sz="1300" dirty="0" smtClean="0">
                <a:latin typeface="Trebuchet MS" pitchFamily="34" charset="0"/>
                <a:ea typeface="맑은 고딕" pitchFamily="50" charset="-127"/>
              </a:rPr>
              <a:t>다문화마을</a:t>
            </a:r>
            <a:r>
              <a:rPr lang="en-US" altLang="ko-KR" sz="1300" dirty="0" smtClean="0">
                <a:latin typeface="Trebuchet MS" pitchFamily="34" charset="0"/>
                <a:ea typeface="맑은 고딕" pitchFamily="50" charset="-127"/>
              </a:rPr>
              <a:t>, </a:t>
            </a:r>
            <a:r>
              <a:rPr lang="ko-KR" altLang="en-US" sz="1300" dirty="0" smtClean="0">
                <a:latin typeface="Trebuchet MS" pitchFamily="34" charset="0"/>
                <a:ea typeface="맑은 고딕" pitchFamily="50" charset="-127"/>
              </a:rPr>
              <a:t>청소년 </a:t>
            </a:r>
            <a:r>
              <a:rPr lang="ko-KR" altLang="en-US" sz="1300" dirty="0" err="1" smtClean="0">
                <a:latin typeface="Trebuchet MS" pitchFamily="34" charset="0"/>
                <a:ea typeface="맑은 고딕" pitchFamily="50" charset="-127"/>
              </a:rPr>
              <a:t>휴카페</a:t>
            </a:r>
            <a:r>
              <a:rPr lang="en-US" altLang="ko-KR" sz="1300" dirty="0" smtClean="0">
                <a:latin typeface="Trebuchet MS" pitchFamily="34" charset="0"/>
                <a:ea typeface="맑은 고딕" pitchFamily="50" charset="-127"/>
              </a:rPr>
              <a:t>, </a:t>
            </a:r>
            <a:r>
              <a:rPr lang="ko-KR" altLang="en-US" sz="1300" dirty="0" err="1" smtClean="0">
                <a:latin typeface="Trebuchet MS" pitchFamily="34" charset="0"/>
                <a:ea typeface="맑은 고딕" pitchFamily="50" charset="-127"/>
              </a:rPr>
              <a:t>북카페</a:t>
            </a:r>
            <a:r>
              <a:rPr lang="en-US" altLang="ko-KR" sz="1300" dirty="0" smtClean="0">
                <a:latin typeface="Trebuchet MS" pitchFamily="34" charset="0"/>
                <a:ea typeface="맑은 고딕" pitchFamily="50" charset="-127"/>
              </a:rPr>
              <a:t>, </a:t>
            </a:r>
            <a:r>
              <a:rPr lang="ko-KR" altLang="en-US" sz="1300" dirty="0" smtClean="0">
                <a:latin typeface="Trebuchet MS" pitchFamily="34" charset="0"/>
                <a:ea typeface="맑은 고딕" pitchFamily="50" charset="-127"/>
              </a:rPr>
              <a:t>공동육아</a:t>
            </a:r>
            <a:r>
              <a:rPr lang="en-US" altLang="ko-KR" sz="1300" dirty="0" smtClean="0">
                <a:latin typeface="Trebuchet MS" pitchFamily="34" charset="0"/>
                <a:ea typeface="맑은 고딕" pitchFamily="50" charset="-127"/>
              </a:rPr>
              <a:t>, </a:t>
            </a:r>
            <a:r>
              <a:rPr lang="ko-KR" altLang="en-US" sz="1300" dirty="0" smtClean="0">
                <a:latin typeface="Trebuchet MS" pitchFamily="34" charset="0"/>
                <a:ea typeface="맑은 고딕" pitchFamily="50" charset="-127"/>
              </a:rPr>
              <a:t>마을기업</a:t>
            </a:r>
            <a:r>
              <a:rPr lang="en-US" altLang="ko-KR" sz="1300" dirty="0" smtClean="0">
                <a:latin typeface="Trebuchet MS" pitchFamily="34" charset="0"/>
                <a:ea typeface="맑은 고딕" pitchFamily="50" charset="-127"/>
              </a:rPr>
              <a:t>, </a:t>
            </a:r>
            <a:r>
              <a:rPr lang="ko-KR" altLang="en-US" sz="1300" dirty="0" smtClean="0">
                <a:latin typeface="Trebuchet MS" pitchFamily="34" charset="0"/>
                <a:ea typeface="맑은 고딕" pitchFamily="50" charset="-127"/>
              </a:rPr>
              <a:t>부모커뮤니티</a:t>
            </a:r>
            <a:r>
              <a:rPr lang="en-US" altLang="ko-KR" sz="1300" dirty="0" smtClean="0">
                <a:latin typeface="Trebuchet MS" pitchFamily="34" charset="0"/>
                <a:ea typeface="맑은 고딕" pitchFamily="50" charset="-127"/>
              </a:rPr>
              <a:t>, </a:t>
            </a:r>
            <a:r>
              <a:rPr lang="ko-KR" altLang="en-US" sz="1300" dirty="0" smtClean="0">
                <a:latin typeface="Trebuchet MS" pitchFamily="34" charset="0"/>
                <a:ea typeface="맑은 고딕" pitchFamily="50" charset="-127"/>
              </a:rPr>
              <a:t>안전마을</a:t>
            </a:r>
            <a:r>
              <a:rPr lang="en-US" altLang="ko-KR" sz="1300" dirty="0" smtClean="0">
                <a:latin typeface="Trebuchet MS" pitchFamily="34" charset="0"/>
                <a:ea typeface="맑은 고딕" pitchFamily="50" charset="-127"/>
              </a:rPr>
              <a:t>, </a:t>
            </a:r>
            <a:r>
              <a:rPr lang="ko-KR" altLang="en-US" sz="1300" dirty="0" smtClean="0">
                <a:latin typeface="Trebuchet MS" pitchFamily="34" charset="0"/>
                <a:ea typeface="맑은 고딕" pitchFamily="50" charset="-127"/>
              </a:rPr>
              <a:t>에너지자립마을</a:t>
            </a:r>
            <a:r>
              <a:rPr lang="en-US" altLang="ko-KR" sz="1300" dirty="0" smtClean="0">
                <a:latin typeface="Trebuchet MS" pitchFamily="34" charset="0"/>
                <a:ea typeface="맑은 고딕" pitchFamily="50" charset="-127"/>
              </a:rPr>
              <a:t>, </a:t>
            </a:r>
            <a:r>
              <a:rPr lang="ko-KR" altLang="en-US" sz="1300" dirty="0" smtClean="0">
                <a:latin typeface="Trebuchet MS" pitchFamily="34" charset="0"/>
                <a:ea typeface="맑은 고딕" pitchFamily="50" charset="-127"/>
              </a:rPr>
              <a:t>한옥마을</a:t>
            </a:r>
            <a:r>
              <a:rPr lang="en-US" altLang="ko-KR" sz="1300" dirty="0" smtClean="0">
                <a:latin typeface="Trebuchet MS" pitchFamily="34" charset="0"/>
                <a:ea typeface="맑은 고딕" pitchFamily="50" charset="-127"/>
              </a:rPr>
              <a:t>, </a:t>
            </a:r>
            <a:r>
              <a:rPr lang="ko-KR" altLang="en-US" sz="1300" dirty="0" err="1" smtClean="0">
                <a:latin typeface="Trebuchet MS" pitchFamily="34" charset="0"/>
                <a:ea typeface="맑은 고딕" pitchFamily="50" charset="-127"/>
              </a:rPr>
              <a:t>예술창작소</a:t>
            </a:r>
            <a:r>
              <a:rPr lang="ko-KR" altLang="en-US" sz="1300" dirty="0" smtClean="0">
                <a:latin typeface="Trebuchet MS" pitchFamily="34" charset="0"/>
                <a:ea typeface="맑은 고딕" pitchFamily="50" charset="-127"/>
              </a:rPr>
              <a:t> 등의 순임</a:t>
            </a:r>
            <a:r>
              <a:rPr lang="en-US" altLang="ko-KR" sz="1300" dirty="0" smtClean="0">
                <a:latin typeface="Trebuchet MS" pitchFamily="34" charset="0"/>
                <a:ea typeface="맑은 고딕" pitchFamily="50" charset="-127"/>
              </a:rPr>
              <a:t>.</a:t>
            </a:r>
          </a:p>
          <a:p>
            <a:pPr marL="180975" marR="0" lvl="0" indent="-180975" algn="l" defTabSz="914400" rtl="0" eaLnBrk="1" fontAlgn="auto" latinLnBrk="0" hangingPunct="1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bg1">
                  <a:lumMod val="65000"/>
                </a:schemeClr>
              </a:buClr>
              <a:buSzTx/>
              <a:buFont typeface="Wingdings" pitchFamily="2" charset="2"/>
              <a:buChar char="l"/>
              <a:tabLst/>
              <a:defRPr/>
            </a:pPr>
            <a:r>
              <a:rPr lang="ko-KR" altLang="en-US" sz="1300" dirty="0" smtClean="0">
                <a:latin typeface="Trebuchet MS" pitchFamily="34" charset="0"/>
                <a:ea typeface="맑은 고딕" pitchFamily="50" charset="-127"/>
              </a:rPr>
              <a:t>전체적으로 </a:t>
            </a:r>
            <a:r>
              <a:rPr lang="ko-KR" altLang="en-US" sz="1300" dirty="0" err="1" smtClean="0">
                <a:latin typeface="Trebuchet MS" pitchFamily="34" charset="0"/>
                <a:ea typeface="맑은 고딕" pitchFamily="50" charset="-127"/>
              </a:rPr>
              <a:t>돌봄분야와</a:t>
            </a:r>
            <a:r>
              <a:rPr lang="ko-KR" altLang="en-US" sz="1300" dirty="0" smtClean="0">
                <a:latin typeface="Trebuchet MS" pitchFamily="34" charset="0"/>
                <a:ea typeface="맑은 고딕" pitchFamily="50" charset="-127"/>
              </a:rPr>
              <a:t> 문화분야가 많고 주거분야가 그 뒤를 잇고 있음</a:t>
            </a:r>
            <a:r>
              <a:rPr lang="en-US" altLang="ko-KR" sz="1300" dirty="0" smtClean="0">
                <a:latin typeface="Trebuchet MS" pitchFamily="34" charset="0"/>
                <a:ea typeface="맑은 고딕" pitchFamily="50" charset="-127"/>
              </a:rPr>
              <a:t>. </a:t>
            </a:r>
            <a:r>
              <a:rPr lang="ko-KR" altLang="en-US" sz="1300" dirty="0" smtClean="0">
                <a:latin typeface="Trebuchet MS" pitchFamily="34" charset="0"/>
                <a:ea typeface="맑은 고딕" pitchFamily="50" charset="-127"/>
              </a:rPr>
              <a:t>자유분야와 경제분야는 낮은 수준임</a:t>
            </a:r>
            <a:r>
              <a:rPr lang="en-US" altLang="ko-KR" sz="1300" dirty="0" smtClean="0">
                <a:latin typeface="Trebuchet MS" pitchFamily="34" charset="0"/>
                <a:ea typeface="맑은 고딕" pitchFamily="50" charset="-127"/>
              </a:rPr>
              <a:t>.</a:t>
            </a:r>
          </a:p>
        </p:txBody>
      </p:sp>
      <p:sp>
        <p:nvSpPr>
          <p:cNvPr id="41" name="AutoShape 36"/>
          <p:cNvSpPr>
            <a:spLocks noChangeArrowheads="1"/>
          </p:cNvSpPr>
          <p:nvPr/>
        </p:nvSpPr>
        <p:spPr bwMode="auto">
          <a:xfrm rot="5400000">
            <a:off x="1280323" y="1932841"/>
            <a:ext cx="1079500" cy="1944688"/>
          </a:xfrm>
          <a:prstGeom prst="homePlate">
            <a:avLst>
              <a:gd name="adj" fmla="val 19856"/>
            </a:avLst>
          </a:prstGeom>
          <a:gradFill rotWithShape="1">
            <a:gsLst>
              <a:gs pos="0">
                <a:srgbClr val="E5EEF4"/>
              </a:gs>
              <a:gs pos="100000">
                <a:srgbClr val="A1C1D7"/>
              </a:gs>
            </a:gsLst>
            <a:lin ang="0" scaled="1"/>
          </a:gradFill>
          <a:ln w="25400" algn="ctr">
            <a:solidFill>
              <a:srgbClr val="A1C1D7"/>
            </a:solidFill>
            <a:miter lim="800000"/>
            <a:headEnd/>
            <a:tailEnd/>
          </a:ln>
          <a:effectLst>
            <a:outerShdw dist="63500" algn="ctr" rotWithShape="0">
              <a:schemeClr val="bg1"/>
            </a:outerShdw>
          </a:effectLst>
        </p:spPr>
        <p:txBody>
          <a:bodyPr wrap="none" anchor="ctr"/>
          <a:lstStyle/>
          <a:p>
            <a:pPr algn="ctr" eaLnBrk="0" hangingPunct="0">
              <a:spcBef>
                <a:spcPct val="50000"/>
              </a:spcBef>
              <a:defRPr/>
            </a:pPr>
            <a:endParaRPr lang="ko-KR" altLang="en-US" sz="1600" b="1" dirty="0">
              <a:solidFill>
                <a:srgbClr val="000000"/>
              </a:solidFill>
              <a:latin typeface="Tahoma" pitchFamily="34" charset="0"/>
              <a:ea typeface="휴먼모음T" pitchFamily="18" charset="-127"/>
            </a:endParaRPr>
          </a:p>
        </p:txBody>
      </p:sp>
      <p:sp>
        <p:nvSpPr>
          <p:cNvPr id="42" name="AutoShape 30"/>
          <p:cNvSpPr>
            <a:spLocks noChangeArrowheads="1"/>
          </p:cNvSpPr>
          <p:nvPr/>
        </p:nvSpPr>
        <p:spPr bwMode="auto">
          <a:xfrm rot="10800000" flipV="1">
            <a:off x="2936877" y="2360673"/>
            <a:ext cx="6264275" cy="1779996"/>
          </a:xfrm>
          <a:prstGeom prst="roundRect">
            <a:avLst>
              <a:gd name="adj" fmla="val 10889"/>
            </a:avLst>
          </a:prstGeom>
          <a:solidFill>
            <a:srgbClr val="FFFFFF"/>
          </a:solidFill>
          <a:ln w="25400" algn="ctr">
            <a:solidFill>
              <a:srgbClr val="DDDDDD"/>
            </a:solidFill>
            <a:round/>
            <a:headEnd/>
            <a:tailEnd/>
          </a:ln>
        </p:spPr>
        <p:txBody>
          <a:bodyPr wrap="none"/>
          <a:lstStyle/>
          <a:p>
            <a:pPr eaLnBrk="0" hangingPunct="0">
              <a:lnSpc>
                <a:spcPct val="120000"/>
              </a:lnSpc>
              <a:buClr>
                <a:srgbClr val="777777"/>
              </a:buClr>
              <a:buSzPct val="70000"/>
              <a:buFont typeface="Wingdings" pitchFamily="2" charset="2"/>
              <a:buChar char="l"/>
              <a:tabLst>
                <a:tab pos="180975" algn="l"/>
              </a:tabLst>
            </a:pPr>
            <a:r>
              <a:rPr lang="ko-KR" altLang="en-US" sz="1100" b="1" dirty="0" smtClean="0">
                <a:latin typeface="MD이솝체" pitchFamily="18" charset="-127"/>
                <a:ea typeface="MD이솝체" pitchFamily="18" charset="-127"/>
              </a:rPr>
              <a:t> 기본적으로 </a:t>
            </a:r>
            <a:r>
              <a:rPr lang="ko-KR" altLang="en-US" sz="1100" b="1" dirty="0">
                <a:latin typeface="MD이솝체" pitchFamily="18" charset="-127"/>
                <a:ea typeface="MD이솝체" pitchFamily="18" charset="-127"/>
              </a:rPr>
              <a:t>요즘에 다 있어요</a:t>
            </a:r>
            <a:r>
              <a:rPr lang="en-US" altLang="ko-KR" sz="1100" b="1" dirty="0">
                <a:latin typeface="MD이솝체" pitchFamily="18" charset="-127"/>
                <a:ea typeface="MD이솝체" pitchFamily="18" charset="-127"/>
              </a:rPr>
              <a:t>. </a:t>
            </a:r>
            <a:endParaRPr lang="en-US" altLang="ko-KR" sz="1100" b="1" dirty="0" smtClean="0">
              <a:latin typeface="MD이솝체" pitchFamily="18" charset="-127"/>
              <a:ea typeface="MD이솝체" pitchFamily="18" charset="-127"/>
            </a:endParaRPr>
          </a:p>
          <a:p>
            <a:pPr eaLnBrk="0" hangingPunct="0">
              <a:lnSpc>
                <a:spcPct val="120000"/>
              </a:lnSpc>
              <a:buClr>
                <a:srgbClr val="777777"/>
              </a:buClr>
              <a:buSzPct val="70000"/>
              <a:buFont typeface="Wingdings" pitchFamily="2" charset="2"/>
              <a:buChar char="l"/>
              <a:tabLst>
                <a:tab pos="180975" algn="l"/>
              </a:tabLst>
            </a:pPr>
            <a:r>
              <a:rPr lang="ko-KR" altLang="en-US" sz="1100" b="1" dirty="0" smtClean="0">
                <a:latin typeface="MD이솝체" pitchFamily="18" charset="-127"/>
                <a:ea typeface="MD이솝체" pitchFamily="18" charset="-127"/>
              </a:rPr>
              <a:t> 들어는 </a:t>
            </a:r>
            <a:r>
              <a:rPr lang="ko-KR" altLang="en-US" sz="1100" b="1" dirty="0">
                <a:latin typeface="MD이솝체" pitchFamily="18" charset="-127"/>
                <a:ea typeface="MD이솝체" pitchFamily="18" charset="-127"/>
              </a:rPr>
              <a:t>봤지만</a:t>
            </a:r>
            <a:r>
              <a:rPr lang="en-US" altLang="ko-KR" sz="1100" b="1" dirty="0">
                <a:latin typeface="MD이솝체" pitchFamily="18" charset="-127"/>
                <a:ea typeface="MD이솝체" pitchFamily="18" charset="-127"/>
              </a:rPr>
              <a:t>... </a:t>
            </a:r>
            <a:r>
              <a:rPr lang="ko-KR" altLang="en-US" sz="1100" b="1" dirty="0" smtClean="0">
                <a:latin typeface="MD이솝체" pitchFamily="18" charset="-127"/>
                <a:ea typeface="MD이솝체" pitchFamily="18" charset="-127"/>
              </a:rPr>
              <a:t> 그냥 </a:t>
            </a:r>
            <a:r>
              <a:rPr lang="ko-KR" altLang="en-US" sz="1100" b="1" dirty="0">
                <a:latin typeface="MD이솝체" pitchFamily="18" charset="-127"/>
                <a:ea typeface="MD이솝체" pitchFamily="18" charset="-127"/>
              </a:rPr>
              <a:t>들어본 정도네요</a:t>
            </a:r>
            <a:r>
              <a:rPr lang="en-US" altLang="ko-KR" sz="1100" b="1" dirty="0">
                <a:latin typeface="MD이솝체" pitchFamily="18" charset="-127"/>
                <a:ea typeface="MD이솝체" pitchFamily="18" charset="-127"/>
              </a:rPr>
              <a:t>. </a:t>
            </a:r>
            <a:endParaRPr lang="en-US" altLang="ko-KR" sz="1100" b="1" dirty="0" smtClean="0">
              <a:latin typeface="MD이솝체" pitchFamily="18" charset="-127"/>
              <a:ea typeface="MD이솝체" pitchFamily="18" charset="-127"/>
            </a:endParaRPr>
          </a:p>
          <a:p>
            <a:pPr eaLnBrk="0" hangingPunct="0">
              <a:lnSpc>
                <a:spcPct val="120000"/>
              </a:lnSpc>
              <a:buClr>
                <a:srgbClr val="777777"/>
              </a:buClr>
              <a:buSzPct val="70000"/>
              <a:buFont typeface="Wingdings" pitchFamily="2" charset="2"/>
              <a:buChar char="l"/>
              <a:tabLst>
                <a:tab pos="180975" algn="l"/>
              </a:tabLst>
            </a:pPr>
            <a:r>
              <a:rPr lang="ko-KR" altLang="en-US" sz="1100" b="1" dirty="0" smtClean="0">
                <a:latin typeface="MD이솝체" pitchFamily="18" charset="-127"/>
                <a:ea typeface="MD이솝체" pitchFamily="18" charset="-127"/>
              </a:rPr>
              <a:t> 관심은 </a:t>
            </a:r>
            <a:r>
              <a:rPr lang="ko-KR" altLang="en-US" sz="1100" b="1" dirty="0">
                <a:latin typeface="MD이솝체" pitchFamily="18" charset="-127"/>
                <a:ea typeface="MD이솝체" pitchFamily="18" charset="-127"/>
              </a:rPr>
              <a:t>있는데 참여는 못할 것 같아요 </a:t>
            </a:r>
            <a:endParaRPr lang="en-US" altLang="ko-KR" sz="1100" b="1" dirty="0" smtClean="0">
              <a:latin typeface="MD이솝체" pitchFamily="18" charset="-127"/>
              <a:ea typeface="MD이솝체" pitchFamily="18" charset="-127"/>
            </a:endParaRPr>
          </a:p>
          <a:p>
            <a:pPr eaLnBrk="0" hangingPunct="0">
              <a:lnSpc>
                <a:spcPct val="120000"/>
              </a:lnSpc>
              <a:buClr>
                <a:srgbClr val="777777"/>
              </a:buClr>
              <a:buSzPct val="70000"/>
              <a:buFont typeface="Wingdings" pitchFamily="2" charset="2"/>
              <a:buChar char="l"/>
              <a:tabLst>
                <a:tab pos="180975" algn="l"/>
              </a:tabLst>
            </a:pPr>
            <a:r>
              <a:rPr lang="ko-KR" altLang="en-US" sz="1100" b="1" dirty="0" smtClean="0">
                <a:latin typeface="MD이솝체" pitchFamily="18" charset="-127"/>
                <a:ea typeface="MD이솝체" pitchFamily="18" charset="-127"/>
              </a:rPr>
              <a:t> 전 </a:t>
            </a:r>
            <a:r>
              <a:rPr lang="ko-KR" altLang="en-US" sz="1100" b="1" dirty="0">
                <a:latin typeface="MD이솝체" pitchFamily="18" charset="-127"/>
                <a:ea typeface="MD이솝체" pitchFamily="18" charset="-127"/>
              </a:rPr>
              <a:t>다 너무 </a:t>
            </a:r>
            <a:r>
              <a:rPr lang="ko-KR" altLang="en-US" sz="1100" b="1" dirty="0" smtClean="0">
                <a:latin typeface="MD이솝체" pitchFamily="18" charset="-127"/>
                <a:ea typeface="MD이솝체" pitchFamily="18" charset="-127"/>
              </a:rPr>
              <a:t>익숙한 거라 </a:t>
            </a:r>
            <a:r>
              <a:rPr lang="ko-KR" altLang="en-US" sz="1100" b="1" dirty="0">
                <a:latin typeface="MD이솝체" pitchFamily="18" charset="-127"/>
                <a:ea typeface="MD이솝체" pitchFamily="18" charset="-127"/>
              </a:rPr>
              <a:t>느낌이 별로 없어요 </a:t>
            </a:r>
            <a:endParaRPr lang="en-US" altLang="ko-KR" sz="1100" b="1" dirty="0" smtClean="0">
              <a:latin typeface="MD이솝체" pitchFamily="18" charset="-127"/>
              <a:ea typeface="MD이솝체" pitchFamily="18" charset="-127"/>
            </a:endParaRPr>
          </a:p>
          <a:p>
            <a:pPr eaLnBrk="0" hangingPunct="0">
              <a:lnSpc>
                <a:spcPct val="120000"/>
              </a:lnSpc>
              <a:buClr>
                <a:srgbClr val="777777"/>
              </a:buClr>
              <a:buSzPct val="70000"/>
              <a:buFont typeface="Wingdings" pitchFamily="2" charset="2"/>
              <a:buChar char="l"/>
              <a:tabLst>
                <a:tab pos="180975" algn="l"/>
              </a:tabLst>
            </a:pPr>
            <a:r>
              <a:rPr lang="ko-KR" altLang="en-US" sz="1100" b="1" dirty="0" smtClean="0">
                <a:latin typeface="MD이솝체" pitchFamily="18" charset="-127"/>
                <a:ea typeface="MD이솝체" pitchFamily="18" charset="-127"/>
              </a:rPr>
              <a:t> </a:t>
            </a:r>
            <a:r>
              <a:rPr lang="ko-KR" altLang="en-US" sz="1100" b="1" dirty="0" err="1" smtClean="0">
                <a:latin typeface="MD이솝체" pitchFamily="18" charset="-127"/>
                <a:ea typeface="MD이솝체" pitchFamily="18" charset="-127"/>
              </a:rPr>
              <a:t>노래자랑식으로</a:t>
            </a:r>
            <a:r>
              <a:rPr lang="ko-KR" altLang="en-US" sz="1100" b="1" dirty="0" smtClean="0">
                <a:latin typeface="MD이솝체" pitchFamily="18" charset="-127"/>
                <a:ea typeface="MD이솝체" pitchFamily="18" charset="-127"/>
              </a:rPr>
              <a:t> </a:t>
            </a:r>
            <a:r>
              <a:rPr lang="ko-KR" altLang="en-US" sz="1100" b="1" dirty="0">
                <a:latin typeface="MD이솝체" pitchFamily="18" charset="-127"/>
                <a:ea typeface="MD이솝체" pitchFamily="18" charset="-127"/>
              </a:rPr>
              <a:t>그런 행사를 하더라고요 </a:t>
            </a:r>
            <a:endParaRPr lang="en-US" altLang="ko-KR" sz="1100" b="1" dirty="0" smtClean="0">
              <a:latin typeface="MD이솝체" pitchFamily="18" charset="-127"/>
              <a:ea typeface="MD이솝체" pitchFamily="18" charset="-127"/>
            </a:endParaRPr>
          </a:p>
          <a:p>
            <a:pPr eaLnBrk="0" hangingPunct="0">
              <a:lnSpc>
                <a:spcPct val="120000"/>
              </a:lnSpc>
              <a:buClr>
                <a:srgbClr val="777777"/>
              </a:buClr>
              <a:buSzPct val="70000"/>
              <a:buFont typeface="Wingdings" pitchFamily="2" charset="2"/>
              <a:buChar char="l"/>
              <a:tabLst>
                <a:tab pos="180975" algn="l"/>
              </a:tabLst>
            </a:pPr>
            <a:r>
              <a:rPr lang="ko-KR" altLang="en-US" sz="1100" b="1" dirty="0" smtClean="0">
                <a:latin typeface="MD이솝체" pitchFamily="18" charset="-127"/>
                <a:ea typeface="MD이솝체" pitchFamily="18" charset="-127"/>
              </a:rPr>
              <a:t> </a:t>
            </a:r>
            <a:r>
              <a:rPr lang="ko-KR" altLang="en-US" sz="1100" b="1" dirty="0" err="1" smtClean="0">
                <a:latin typeface="MD이솝체" pitchFamily="18" charset="-127"/>
                <a:ea typeface="MD이솝체" pitchFamily="18" charset="-127"/>
              </a:rPr>
              <a:t>지자체의</a:t>
            </a:r>
            <a:r>
              <a:rPr lang="ko-KR" altLang="en-US" sz="1100" b="1" dirty="0" smtClean="0">
                <a:latin typeface="MD이솝체" pitchFamily="18" charset="-127"/>
                <a:ea typeface="MD이솝체" pitchFamily="18" charset="-127"/>
              </a:rPr>
              <a:t> </a:t>
            </a:r>
            <a:r>
              <a:rPr lang="ko-KR" altLang="en-US" sz="1100" b="1" dirty="0">
                <a:latin typeface="MD이솝체" pitchFamily="18" charset="-127"/>
                <a:ea typeface="MD이솝체" pitchFamily="18" charset="-127"/>
              </a:rPr>
              <a:t>도움을 받는 건 알고 있었지만 체계화되고 구체화 되어 있는 건 최근에 알았어요</a:t>
            </a:r>
            <a:r>
              <a:rPr lang="en-US" altLang="ko-KR" sz="1100" b="1" dirty="0">
                <a:latin typeface="MD이솝체" pitchFamily="18" charset="-127"/>
                <a:ea typeface="MD이솝체" pitchFamily="18" charset="-127"/>
              </a:rPr>
              <a:t>. </a:t>
            </a:r>
            <a:endParaRPr lang="en-US" altLang="ko-KR" sz="1100" b="1" dirty="0" smtClean="0">
              <a:latin typeface="MD이솝체" pitchFamily="18" charset="-127"/>
              <a:ea typeface="MD이솝체" pitchFamily="18" charset="-127"/>
            </a:endParaRPr>
          </a:p>
          <a:p>
            <a:pPr eaLnBrk="0" hangingPunct="0">
              <a:lnSpc>
                <a:spcPct val="120000"/>
              </a:lnSpc>
              <a:buClr>
                <a:srgbClr val="777777"/>
              </a:buClr>
              <a:buSzPct val="70000"/>
              <a:buFont typeface="Wingdings" pitchFamily="2" charset="2"/>
              <a:buChar char="l"/>
              <a:tabLst>
                <a:tab pos="180975" algn="l"/>
              </a:tabLst>
            </a:pPr>
            <a:r>
              <a:rPr lang="ko-KR" altLang="en-US" sz="1100" b="1" dirty="0" smtClean="0">
                <a:latin typeface="MD이솝체" pitchFamily="18" charset="-127"/>
                <a:ea typeface="MD이솝체" pitchFamily="18" charset="-127"/>
              </a:rPr>
              <a:t> 며칠 </a:t>
            </a:r>
            <a:r>
              <a:rPr lang="ko-KR" altLang="en-US" sz="1100" b="1" dirty="0">
                <a:latin typeface="MD이솝체" pitchFamily="18" charset="-127"/>
                <a:ea typeface="MD이솝체" pitchFamily="18" charset="-127"/>
              </a:rPr>
              <a:t>전에 알았습니다</a:t>
            </a:r>
            <a:r>
              <a:rPr lang="en-US" altLang="ko-KR" sz="1100" b="1" dirty="0">
                <a:latin typeface="MD이솝체" pitchFamily="18" charset="-127"/>
                <a:ea typeface="MD이솝체" pitchFamily="18" charset="-127"/>
              </a:rPr>
              <a:t>. </a:t>
            </a:r>
            <a:endParaRPr lang="en-US" altLang="ko-KR" sz="1100" b="1" dirty="0" smtClean="0">
              <a:latin typeface="MD이솝체" pitchFamily="18" charset="-127"/>
              <a:ea typeface="MD이솝체" pitchFamily="18" charset="-127"/>
            </a:endParaRPr>
          </a:p>
          <a:p>
            <a:pPr eaLnBrk="0" hangingPunct="0">
              <a:lnSpc>
                <a:spcPct val="120000"/>
              </a:lnSpc>
              <a:buClr>
                <a:srgbClr val="777777"/>
              </a:buClr>
              <a:buSzPct val="70000"/>
              <a:buFont typeface="Wingdings" pitchFamily="2" charset="2"/>
              <a:buChar char="l"/>
              <a:tabLst>
                <a:tab pos="180975" algn="l"/>
              </a:tabLst>
            </a:pPr>
            <a:r>
              <a:rPr lang="ko-KR" altLang="en-US" sz="1100" b="1" dirty="0" smtClean="0">
                <a:latin typeface="MD이솝체" pitchFamily="18" charset="-127"/>
                <a:ea typeface="MD이솝체" pitchFamily="18" charset="-127"/>
              </a:rPr>
              <a:t> 몰랐습니다</a:t>
            </a:r>
            <a:r>
              <a:rPr lang="en-US" altLang="ko-KR" sz="1100" b="1" dirty="0">
                <a:latin typeface="MD이솝체" pitchFamily="18" charset="-127"/>
                <a:ea typeface="MD이솝체" pitchFamily="18" charset="-127"/>
              </a:rPr>
              <a:t>. </a:t>
            </a:r>
          </a:p>
          <a:p>
            <a:pPr eaLnBrk="0" hangingPunct="0">
              <a:lnSpc>
                <a:spcPct val="120000"/>
              </a:lnSpc>
              <a:buClr>
                <a:srgbClr val="777777"/>
              </a:buClr>
              <a:buSzPct val="70000"/>
              <a:buFont typeface="Wingdings" pitchFamily="2" charset="2"/>
              <a:buChar char="l"/>
              <a:tabLst>
                <a:tab pos="180975" algn="l"/>
              </a:tabLst>
            </a:pPr>
            <a:endParaRPr lang="en-US" altLang="ko-KR" sz="1100" b="1" dirty="0">
              <a:solidFill>
                <a:srgbClr val="080808"/>
              </a:solidFill>
              <a:latin typeface="MD이솝체" pitchFamily="18" charset="-127"/>
              <a:ea typeface="MD이솝체" pitchFamily="18" charset="-127"/>
              <a:cs typeface="Arial" pitchFamily="34" charset="0"/>
            </a:endParaRPr>
          </a:p>
        </p:txBody>
      </p:sp>
      <p:sp>
        <p:nvSpPr>
          <p:cNvPr id="43" name="Text Box 126"/>
          <p:cNvSpPr txBox="1">
            <a:spLocks noChangeArrowheads="1"/>
          </p:cNvSpPr>
          <p:nvPr/>
        </p:nvSpPr>
        <p:spPr bwMode="auto">
          <a:xfrm>
            <a:off x="733425" y="2109848"/>
            <a:ext cx="777777" cy="2616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outerShdw dist="28398" dir="6993903" algn="ctr" rotWithShape="0">
              <a:schemeClr val="bg1"/>
            </a:outerShdw>
          </a:effectLst>
        </p:spPr>
        <p:txBody>
          <a:bodyPr wrap="none">
            <a:spAutoFit/>
          </a:bodyPr>
          <a:lstStyle/>
          <a:p>
            <a:pPr eaLnBrk="0" hangingPunct="0"/>
            <a:r>
              <a:rPr lang="ko-KR" altLang="en-US" sz="1100" b="1" i="1" dirty="0" smtClean="0">
                <a:solidFill>
                  <a:srgbClr val="C0504D"/>
                </a:solidFill>
                <a:latin typeface="Tahoma" pitchFamily="34" charset="0"/>
                <a:ea typeface="가는각진제목체" pitchFamily="18" charset="-127"/>
              </a:rPr>
              <a:t>인지 수준</a:t>
            </a:r>
            <a:endParaRPr lang="en-US" altLang="ko-KR" sz="1100" b="1" i="1" dirty="0">
              <a:solidFill>
                <a:srgbClr val="C0504D"/>
              </a:solidFill>
              <a:latin typeface="Tahoma" pitchFamily="34" charset="0"/>
              <a:ea typeface="가는각진제목체" pitchFamily="18" charset="-127"/>
            </a:endParaRPr>
          </a:p>
        </p:txBody>
      </p:sp>
      <p:sp>
        <p:nvSpPr>
          <p:cNvPr id="44" name="Rectangle 60"/>
          <p:cNvSpPr>
            <a:spLocks noChangeArrowheads="1"/>
          </p:cNvSpPr>
          <p:nvPr/>
        </p:nvSpPr>
        <p:spPr bwMode="auto">
          <a:xfrm>
            <a:off x="992192" y="2460689"/>
            <a:ext cx="1673225" cy="74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>
              <a:buFont typeface="Wingdings" pitchFamily="2" charset="2"/>
              <a:buNone/>
            </a:pPr>
            <a:r>
              <a:rPr lang="ko-KR" altLang="en-US" sz="1300" b="1" dirty="0" smtClean="0">
                <a:solidFill>
                  <a:srgbClr val="000000"/>
                </a:solidFill>
                <a:latin typeface="HY엽서L" pitchFamily="18" charset="-127"/>
                <a:ea typeface="HY엽서L" pitchFamily="18" charset="-127"/>
              </a:rPr>
              <a:t>기본적으로 알고 있다</a:t>
            </a:r>
            <a:endParaRPr lang="en-US" altLang="ko-KR" sz="1300" b="1" dirty="0" smtClean="0">
              <a:solidFill>
                <a:srgbClr val="000000"/>
              </a:solidFill>
              <a:latin typeface="HY엽서L" pitchFamily="18" charset="-127"/>
              <a:ea typeface="HY엽서L" pitchFamily="18" charset="-127"/>
            </a:endParaRPr>
          </a:p>
          <a:p>
            <a:pPr algn="ctr" eaLnBrk="0" hangingPunct="0">
              <a:buFont typeface="Wingdings" pitchFamily="2" charset="2"/>
              <a:buNone/>
            </a:pPr>
            <a:r>
              <a:rPr lang="ko-KR" altLang="en-US" sz="1300" b="1" dirty="0" smtClean="0">
                <a:solidFill>
                  <a:srgbClr val="000000"/>
                </a:solidFill>
                <a:latin typeface="HY엽서L" pitchFamily="18" charset="-127"/>
                <a:ea typeface="HY엽서L" pitchFamily="18" charset="-127"/>
              </a:rPr>
              <a:t>들어는 봤지만 참여는</a:t>
            </a:r>
            <a:r>
              <a:rPr lang="en-US" altLang="ko-KR" sz="1300" b="1" dirty="0" smtClean="0">
                <a:solidFill>
                  <a:srgbClr val="000000"/>
                </a:solidFill>
                <a:latin typeface="HY엽서L" pitchFamily="18" charset="-127"/>
                <a:ea typeface="HY엽서L" pitchFamily="18" charset="-127"/>
              </a:rPr>
              <a:t>…</a:t>
            </a:r>
            <a:endParaRPr lang="ko-KR" altLang="en-US" sz="1300" b="1" dirty="0">
              <a:solidFill>
                <a:srgbClr val="000000"/>
              </a:solidFill>
              <a:latin typeface="HY엽서L" pitchFamily="18" charset="-127"/>
              <a:ea typeface="HY엽서L" pitchFamily="18" charset="-127"/>
            </a:endParaRPr>
          </a:p>
        </p:txBody>
      </p:sp>
      <p:sp>
        <p:nvSpPr>
          <p:cNvPr id="54" name="AutoShape 36"/>
          <p:cNvSpPr>
            <a:spLocks noChangeArrowheads="1"/>
          </p:cNvSpPr>
          <p:nvPr/>
        </p:nvSpPr>
        <p:spPr bwMode="auto">
          <a:xfrm rot="5400000">
            <a:off x="1280323" y="3825941"/>
            <a:ext cx="1079500" cy="1944688"/>
          </a:xfrm>
          <a:prstGeom prst="homePlate">
            <a:avLst>
              <a:gd name="adj" fmla="val 19856"/>
            </a:avLst>
          </a:prstGeom>
          <a:gradFill rotWithShape="1">
            <a:gsLst>
              <a:gs pos="0">
                <a:srgbClr val="E5EEF4"/>
              </a:gs>
              <a:gs pos="100000">
                <a:srgbClr val="A1C1D7"/>
              </a:gs>
            </a:gsLst>
            <a:lin ang="0" scaled="1"/>
          </a:gradFill>
          <a:ln w="25400" algn="ctr">
            <a:solidFill>
              <a:srgbClr val="A1C1D7"/>
            </a:solidFill>
            <a:miter lim="800000"/>
            <a:headEnd/>
            <a:tailEnd/>
          </a:ln>
          <a:effectLst>
            <a:outerShdw dist="63500" algn="ctr" rotWithShape="0">
              <a:schemeClr val="bg1"/>
            </a:outerShdw>
          </a:effectLst>
        </p:spPr>
        <p:txBody>
          <a:bodyPr wrap="none" anchor="ctr"/>
          <a:lstStyle/>
          <a:p>
            <a:pPr algn="ctr" eaLnBrk="0" hangingPunct="0">
              <a:spcBef>
                <a:spcPct val="50000"/>
              </a:spcBef>
              <a:defRPr/>
            </a:pPr>
            <a:endParaRPr lang="ko-KR" altLang="en-US" sz="1600" b="1" dirty="0">
              <a:solidFill>
                <a:srgbClr val="000000"/>
              </a:solidFill>
              <a:latin typeface="MD이솝체" pitchFamily="18" charset="-127"/>
              <a:ea typeface="MD이솝체" pitchFamily="18" charset="-127"/>
            </a:endParaRPr>
          </a:p>
        </p:txBody>
      </p:sp>
      <p:sp>
        <p:nvSpPr>
          <p:cNvPr id="60" name="Text Box 126"/>
          <p:cNvSpPr txBox="1">
            <a:spLocks noChangeArrowheads="1"/>
          </p:cNvSpPr>
          <p:nvPr/>
        </p:nvSpPr>
        <p:spPr bwMode="auto">
          <a:xfrm>
            <a:off x="847729" y="3997205"/>
            <a:ext cx="777777" cy="2616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outerShdw dist="28398" dir="6993903" algn="ctr" rotWithShape="0">
              <a:schemeClr val="bg1"/>
            </a:outerShdw>
          </a:effectLst>
        </p:spPr>
        <p:txBody>
          <a:bodyPr wrap="none">
            <a:spAutoFit/>
          </a:bodyPr>
          <a:lstStyle/>
          <a:p>
            <a:pPr eaLnBrk="0" hangingPunct="0"/>
            <a:r>
              <a:rPr lang="ko-KR" altLang="en-US" sz="1100" b="1" i="1" dirty="0" smtClean="0">
                <a:solidFill>
                  <a:srgbClr val="C0504D"/>
                </a:solidFill>
                <a:latin typeface="Tahoma" pitchFamily="34" charset="0"/>
                <a:ea typeface="가는각진제목체" pitchFamily="18" charset="-127"/>
              </a:rPr>
              <a:t>인지 내용</a:t>
            </a:r>
            <a:endParaRPr lang="en-US" altLang="ko-KR" sz="1100" b="1" i="1" dirty="0">
              <a:solidFill>
                <a:srgbClr val="C0504D"/>
              </a:solidFill>
              <a:latin typeface="Tahoma" pitchFamily="34" charset="0"/>
              <a:ea typeface="가는각진제목체" pitchFamily="18" charset="-127"/>
            </a:endParaRPr>
          </a:p>
        </p:txBody>
      </p:sp>
      <p:sp>
        <p:nvSpPr>
          <p:cNvPr id="61" name="Rectangle 60"/>
          <p:cNvSpPr>
            <a:spLocks noChangeArrowheads="1"/>
          </p:cNvSpPr>
          <p:nvPr/>
        </p:nvSpPr>
        <p:spPr bwMode="auto">
          <a:xfrm>
            <a:off x="992192" y="4353789"/>
            <a:ext cx="1673225" cy="74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>
              <a:buFont typeface="Wingdings" pitchFamily="2" charset="2"/>
              <a:buNone/>
            </a:pPr>
            <a:r>
              <a:rPr lang="en-US" altLang="ko-KR" sz="1300" b="1" dirty="0" smtClean="0">
                <a:solidFill>
                  <a:srgbClr val="000000"/>
                </a:solidFill>
                <a:latin typeface="HY엽서L" pitchFamily="18" charset="-127"/>
                <a:ea typeface="HY엽서L" pitchFamily="18" charset="-127"/>
              </a:rPr>
              <a:t>15</a:t>
            </a:r>
            <a:r>
              <a:rPr lang="ko-KR" altLang="en-US" sz="1300" b="1" dirty="0" smtClean="0">
                <a:solidFill>
                  <a:srgbClr val="000000"/>
                </a:solidFill>
                <a:latin typeface="HY엽서L" pitchFamily="18" charset="-127"/>
                <a:ea typeface="HY엽서L" pitchFamily="18" charset="-127"/>
              </a:rPr>
              <a:t>개 사업 중 </a:t>
            </a:r>
            <a:r>
              <a:rPr lang="en-US" altLang="ko-KR" sz="1300" b="1" dirty="0" smtClean="0">
                <a:solidFill>
                  <a:srgbClr val="000000"/>
                </a:solidFill>
                <a:latin typeface="HY엽서L" pitchFamily="18" charset="-127"/>
                <a:ea typeface="HY엽서L" pitchFamily="18" charset="-127"/>
              </a:rPr>
              <a:t>10</a:t>
            </a:r>
            <a:r>
              <a:rPr lang="ko-KR" altLang="en-US" sz="1300" b="1" dirty="0" err="1" smtClean="0">
                <a:solidFill>
                  <a:srgbClr val="000000"/>
                </a:solidFill>
                <a:latin typeface="HY엽서L" pitchFamily="18" charset="-127"/>
                <a:ea typeface="HY엽서L" pitchFamily="18" charset="-127"/>
              </a:rPr>
              <a:t>여개</a:t>
            </a:r>
            <a:r>
              <a:rPr lang="ko-KR" altLang="en-US" sz="1300" b="1" dirty="0" smtClean="0">
                <a:solidFill>
                  <a:srgbClr val="000000"/>
                </a:solidFill>
                <a:latin typeface="HY엽서L" pitchFamily="18" charset="-127"/>
                <a:ea typeface="HY엽서L" pitchFamily="18" charset="-127"/>
              </a:rPr>
              <a:t> </a:t>
            </a:r>
            <a:endParaRPr lang="en-US" altLang="ko-KR" sz="1300" b="1" dirty="0" smtClean="0">
              <a:solidFill>
                <a:srgbClr val="000000"/>
              </a:solidFill>
              <a:latin typeface="HY엽서L" pitchFamily="18" charset="-127"/>
              <a:ea typeface="HY엽서L" pitchFamily="18" charset="-127"/>
            </a:endParaRPr>
          </a:p>
          <a:p>
            <a:pPr algn="ctr" eaLnBrk="0" hangingPunct="0">
              <a:buFont typeface="Wingdings" pitchFamily="2" charset="2"/>
              <a:buNone/>
            </a:pPr>
            <a:r>
              <a:rPr lang="ko-KR" altLang="en-US" sz="1300" b="1" dirty="0" smtClean="0">
                <a:solidFill>
                  <a:srgbClr val="000000"/>
                </a:solidFill>
                <a:latin typeface="HY엽서L" pitchFamily="18" charset="-127"/>
                <a:ea typeface="HY엽서L" pitchFamily="18" charset="-127"/>
              </a:rPr>
              <a:t>정도는 상당히 들어본 </a:t>
            </a:r>
            <a:endParaRPr lang="en-US" altLang="ko-KR" sz="1300" b="1" dirty="0" smtClean="0">
              <a:solidFill>
                <a:srgbClr val="000000"/>
              </a:solidFill>
              <a:latin typeface="HY엽서L" pitchFamily="18" charset="-127"/>
              <a:ea typeface="HY엽서L" pitchFamily="18" charset="-127"/>
            </a:endParaRPr>
          </a:p>
          <a:p>
            <a:pPr algn="ctr" eaLnBrk="0" hangingPunct="0">
              <a:buFont typeface="Wingdings" pitchFamily="2" charset="2"/>
              <a:buNone/>
            </a:pPr>
            <a:r>
              <a:rPr lang="ko-KR" altLang="en-US" sz="1300" b="1" dirty="0" smtClean="0">
                <a:solidFill>
                  <a:srgbClr val="000000"/>
                </a:solidFill>
                <a:latin typeface="HY엽서L" pitchFamily="18" charset="-127"/>
                <a:ea typeface="HY엽서L" pitchFamily="18" charset="-127"/>
              </a:rPr>
              <a:t>수준</a:t>
            </a:r>
            <a:endParaRPr lang="ko-KR" altLang="en-US" sz="1300" b="1" dirty="0">
              <a:solidFill>
                <a:srgbClr val="000000"/>
              </a:solidFill>
              <a:latin typeface="HY엽서L" pitchFamily="18" charset="-127"/>
              <a:ea typeface="HY엽서L" pitchFamily="18" charset="-127"/>
            </a:endParaRPr>
          </a:p>
        </p:txBody>
      </p:sp>
      <p:sp>
        <p:nvSpPr>
          <p:cNvPr id="76" name="직사각형 17"/>
          <p:cNvSpPr txBox="1">
            <a:spLocks noChangeArrowheads="1"/>
          </p:cNvSpPr>
          <p:nvPr/>
        </p:nvSpPr>
        <p:spPr bwMode="auto">
          <a:xfrm>
            <a:off x="464342" y="234631"/>
            <a:ext cx="5604673" cy="4541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69" tIns="41985" rIns="83969" bIns="41985">
            <a:spAutoFit/>
          </a:bodyPr>
          <a:lstStyle>
            <a:lvl1pPr algn="ctr" rtl="0" fontAlgn="base" latinLnBrk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4572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9144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13716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18288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algn="l"/>
            <a:r>
              <a:rPr kumimoji="0" lang="en-US" altLang="ko-KR" sz="2400" b="1" dirty="0" smtClean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7. </a:t>
            </a:r>
            <a:r>
              <a:rPr kumimoji="0" lang="ko-KR" altLang="en-US" sz="2400" b="1" dirty="0" smtClean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서울시 마을공동체사업에 대한 인식</a:t>
            </a:r>
            <a:endParaRPr kumimoji="0" lang="ko-KR" altLang="en-US" sz="2400" b="1" dirty="0">
              <a:solidFill>
                <a:srgbClr val="0070C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7" name="AutoShape 30"/>
          <p:cNvSpPr>
            <a:spLocks noChangeArrowheads="1"/>
          </p:cNvSpPr>
          <p:nvPr/>
        </p:nvSpPr>
        <p:spPr bwMode="auto">
          <a:xfrm rot="10800000" flipV="1">
            <a:off x="2936877" y="4258535"/>
            <a:ext cx="6264275" cy="2133651"/>
          </a:xfrm>
          <a:prstGeom prst="roundRect">
            <a:avLst>
              <a:gd name="adj" fmla="val 10889"/>
            </a:avLst>
          </a:prstGeom>
          <a:solidFill>
            <a:srgbClr val="FFFFFF"/>
          </a:solidFill>
          <a:ln w="25400" algn="ctr">
            <a:solidFill>
              <a:srgbClr val="DDDDDD"/>
            </a:solidFill>
            <a:round/>
            <a:headEnd/>
            <a:tailEnd/>
          </a:ln>
        </p:spPr>
        <p:txBody>
          <a:bodyPr wrap="none"/>
          <a:lstStyle/>
          <a:p>
            <a:pPr eaLnBrk="0" hangingPunct="0">
              <a:lnSpc>
                <a:spcPct val="120000"/>
              </a:lnSpc>
              <a:buClr>
                <a:srgbClr val="777777"/>
              </a:buClr>
              <a:buSzPct val="70000"/>
              <a:buFont typeface="Wingdings" pitchFamily="2" charset="2"/>
              <a:buChar char="l"/>
              <a:tabLst>
                <a:tab pos="180975" algn="l"/>
              </a:tabLst>
            </a:pPr>
            <a:r>
              <a:rPr lang="ko-KR" altLang="en-US" sz="1100" b="1" dirty="0" smtClean="0">
                <a:latin typeface="MD이솝체" pitchFamily="18" charset="-127"/>
                <a:ea typeface="MD이솝체" pitchFamily="18" charset="-127"/>
              </a:rPr>
              <a:t> 다문화마을</a:t>
            </a:r>
            <a:r>
              <a:rPr lang="en-US" altLang="ko-KR" sz="1100" b="1" dirty="0" smtClean="0">
                <a:latin typeface="MD이솝체" pitchFamily="18" charset="-127"/>
                <a:ea typeface="MD이솝체" pitchFamily="18" charset="-127"/>
              </a:rPr>
              <a:t>,</a:t>
            </a:r>
            <a:r>
              <a:rPr lang="ko-KR" altLang="en-US" sz="1100" b="1" dirty="0" smtClean="0">
                <a:latin typeface="MD이솝체" pitchFamily="18" charset="-127"/>
                <a:ea typeface="MD이솝체" pitchFamily="18" charset="-127"/>
              </a:rPr>
              <a:t> </a:t>
            </a:r>
            <a:r>
              <a:rPr lang="en-US" altLang="ko-KR" sz="1100" b="1" dirty="0">
                <a:latin typeface="MD이솝체" pitchFamily="18" charset="-127"/>
                <a:ea typeface="MD이솝체" pitchFamily="18" charset="-127"/>
              </a:rPr>
              <a:t>5 </a:t>
            </a:r>
            <a:endParaRPr lang="en-US" altLang="ko-KR" sz="1100" b="1" dirty="0" smtClean="0">
              <a:latin typeface="MD이솝체" pitchFamily="18" charset="-127"/>
              <a:ea typeface="MD이솝체" pitchFamily="18" charset="-127"/>
            </a:endParaRPr>
          </a:p>
          <a:p>
            <a:pPr eaLnBrk="0" hangingPunct="0">
              <a:lnSpc>
                <a:spcPct val="120000"/>
              </a:lnSpc>
              <a:buClr>
                <a:srgbClr val="777777"/>
              </a:buClr>
              <a:buSzPct val="70000"/>
              <a:buFont typeface="Wingdings" pitchFamily="2" charset="2"/>
              <a:buChar char="l"/>
              <a:tabLst>
                <a:tab pos="180975" algn="l"/>
              </a:tabLst>
            </a:pPr>
            <a:r>
              <a:rPr lang="ko-KR" altLang="en-US" sz="1100" b="1" dirty="0" smtClean="0">
                <a:latin typeface="MD이솝체" pitchFamily="18" charset="-127"/>
                <a:ea typeface="MD이솝체" pitchFamily="18" charset="-127"/>
              </a:rPr>
              <a:t> 공동육아</a:t>
            </a:r>
            <a:r>
              <a:rPr lang="en-US" altLang="ko-KR" sz="1100" b="1" dirty="0">
                <a:latin typeface="MD이솝체" pitchFamily="18" charset="-127"/>
                <a:ea typeface="MD이솝체" pitchFamily="18" charset="-127"/>
              </a:rPr>
              <a:t>, 2 </a:t>
            </a:r>
            <a:endParaRPr lang="en-US" altLang="ko-KR" sz="1100" b="1" dirty="0" smtClean="0">
              <a:latin typeface="MD이솝체" pitchFamily="18" charset="-127"/>
              <a:ea typeface="MD이솝체" pitchFamily="18" charset="-127"/>
            </a:endParaRPr>
          </a:p>
          <a:p>
            <a:pPr eaLnBrk="0" hangingPunct="0">
              <a:lnSpc>
                <a:spcPct val="120000"/>
              </a:lnSpc>
              <a:buClr>
                <a:srgbClr val="777777"/>
              </a:buClr>
              <a:buSzPct val="70000"/>
              <a:buFont typeface="Wingdings" pitchFamily="2" charset="2"/>
              <a:buChar char="l"/>
              <a:tabLst>
                <a:tab pos="180975" algn="l"/>
              </a:tabLst>
            </a:pPr>
            <a:r>
              <a:rPr lang="ko-KR" altLang="en-US" sz="1100" b="1" dirty="0" smtClean="0">
                <a:latin typeface="MD이솝체" pitchFamily="18" charset="-127"/>
                <a:ea typeface="MD이솝체" pitchFamily="18" charset="-127"/>
              </a:rPr>
              <a:t> 마을기업</a:t>
            </a:r>
            <a:r>
              <a:rPr lang="en-US" altLang="ko-KR" sz="1100" b="1" dirty="0">
                <a:latin typeface="MD이솝체" pitchFamily="18" charset="-127"/>
                <a:ea typeface="MD이솝체" pitchFamily="18" charset="-127"/>
              </a:rPr>
              <a:t>, 2 </a:t>
            </a:r>
            <a:endParaRPr lang="en-US" altLang="ko-KR" sz="1100" b="1" dirty="0" smtClean="0">
              <a:latin typeface="MD이솝체" pitchFamily="18" charset="-127"/>
              <a:ea typeface="MD이솝체" pitchFamily="18" charset="-127"/>
            </a:endParaRPr>
          </a:p>
          <a:p>
            <a:pPr eaLnBrk="0" hangingPunct="0">
              <a:lnSpc>
                <a:spcPct val="120000"/>
              </a:lnSpc>
              <a:buClr>
                <a:srgbClr val="777777"/>
              </a:buClr>
              <a:buSzPct val="70000"/>
              <a:buFont typeface="Wingdings" pitchFamily="2" charset="2"/>
              <a:buChar char="l"/>
              <a:tabLst>
                <a:tab pos="180975" algn="l"/>
              </a:tabLst>
            </a:pPr>
            <a:r>
              <a:rPr lang="ko-KR" altLang="en-US" sz="1100" b="1" dirty="0" smtClean="0">
                <a:latin typeface="MD이솝체" pitchFamily="18" charset="-127"/>
                <a:ea typeface="MD이솝체" pitchFamily="18" charset="-127"/>
              </a:rPr>
              <a:t> 부모커뮤니티</a:t>
            </a:r>
            <a:r>
              <a:rPr lang="en-US" altLang="ko-KR" sz="1100" b="1" dirty="0">
                <a:latin typeface="MD이솝체" pitchFamily="18" charset="-127"/>
                <a:ea typeface="MD이솝체" pitchFamily="18" charset="-127"/>
              </a:rPr>
              <a:t>, 2 </a:t>
            </a:r>
            <a:endParaRPr lang="en-US" altLang="ko-KR" sz="1100" b="1" dirty="0" smtClean="0">
              <a:latin typeface="MD이솝체" pitchFamily="18" charset="-127"/>
              <a:ea typeface="MD이솝체" pitchFamily="18" charset="-127"/>
            </a:endParaRPr>
          </a:p>
          <a:p>
            <a:pPr eaLnBrk="0" hangingPunct="0">
              <a:lnSpc>
                <a:spcPct val="120000"/>
              </a:lnSpc>
              <a:buClr>
                <a:srgbClr val="777777"/>
              </a:buClr>
              <a:buSzPct val="70000"/>
              <a:buFont typeface="Wingdings" pitchFamily="2" charset="2"/>
              <a:buChar char="l"/>
              <a:tabLst>
                <a:tab pos="180975" algn="l"/>
              </a:tabLst>
            </a:pPr>
            <a:r>
              <a:rPr lang="ko-KR" altLang="en-US" sz="1100" b="1" dirty="0" smtClean="0">
                <a:latin typeface="MD이솝체" pitchFamily="18" charset="-127"/>
                <a:ea typeface="MD이솝체" pitchFamily="18" charset="-127"/>
              </a:rPr>
              <a:t> </a:t>
            </a:r>
            <a:r>
              <a:rPr lang="ko-KR" altLang="en-US" sz="1100" b="1" dirty="0" err="1" smtClean="0">
                <a:latin typeface="MD이솝체" pitchFamily="18" charset="-127"/>
                <a:ea typeface="MD이솝체" pitchFamily="18" charset="-127"/>
              </a:rPr>
              <a:t>북카페</a:t>
            </a:r>
            <a:r>
              <a:rPr lang="en-US" altLang="ko-KR" sz="1100" b="1" dirty="0">
                <a:latin typeface="MD이솝체" pitchFamily="18" charset="-127"/>
                <a:ea typeface="MD이솝체" pitchFamily="18" charset="-127"/>
              </a:rPr>
              <a:t>, 4 </a:t>
            </a:r>
            <a:endParaRPr lang="en-US" altLang="ko-KR" sz="1100" b="1" dirty="0" smtClean="0">
              <a:latin typeface="MD이솝체" pitchFamily="18" charset="-127"/>
              <a:ea typeface="MD이솝체" pitchFamily="18" charset="-127"/>
            </a:endParaRPr>
          </a:p>
          <a:p>
            <a:pPr eaLnBrk="0" hangingPunct="0">
              <a:lnSpc>
                <a:spcPct val="120000"/>
              </a:lnSpc>
              <a:buClr>
                <a:srgbClr val="777777"/>
              </a:buClr>
              <a:buSzPct val="70000"/>
              <a:buFont typeface="Wingdings" pitchFamily="2" charset="2"/>
              <a:buChar char="l"/>
              <a:tabLst>
                <a:tab pos="180975" algn="l"/>
              </a:tabLst>
            </a:pPr>
            <a:r>
              <a:rPr lang="ko-KR" altLang="en-US" sz="1100" b="1" dirty="0" smtClean="0">
                <a:latin typeface="MD이솝체" pitchFamily="18" charset="-127"/>
                <a:ea typeface="MD이솝체" pitchFamily="18" charset="-127"/>
              </a:rPr>
              <a:t> 안전마을</a:t>
            </a:r>
            <a:r>
              <a:rPr lang="en-US" altLang="ko-KR" sz="1100" b="1" dirty="0">
                <a:latin typeface="MD이솝체" pitchFamily="18" charset="-127"/>
                <a:ea typeface="MD이솝체" pitchFamily="18" charset="-127"/>
              </a:rPr>
              <a:t>, 2 </a:t>
            </a:r>
            <a:endParaRPr lang="en-US" altLang="ko-KR" sz="1100" b="1" dirty="0" smtClean="0">
              <a:latin typeface="MD이솝체" pitchFamily="18" charset="-127"/>
              <a:ea typeface="MD이솝체" pitchFamily="18" charset="-127"/>
            </a:endParaRPr>
          </a:p>
          <a:p>
            <a:pPr eaLnBrk="0" hangingPunct="0">
              <a:lnSpc>
                <a:spcPct val="120000"/>
              </a:lnSpc>
              <a:buClr>
                <a:srgbClr val="777777"/>
              </a:buClr>
              <a:buSzPct val="70000"/>
              <a:buFont typeface="Wingdings" pitchFamily="2" charset="2"/>
              <a:buChar char="l"/>
              <a:tabLst>
                <a:tab pos="180975" algn="l"/>
              </a:tabLst>
            </a:pPr>
            <a:r>
              <a:rPr lang="ko-KR" altLang="en-US" sz="1100" b="1" dirty="0" smtClean="0">
                <a:latin typeface="MD이솝체" pitchFamily="18" charset="-127"/>
                <a:ea typeface="MD이솝체" pitchFamily="18" charset="-127"/>
              </a:rPr>
              <a:t> 에너지 </a:t>
            </a:r>
            <a:r>
              <a:rPr lang="ko-KR" altLang="en-US" sz="1100" b="1" dirty="0">
                <a:latin typeface="MD이솝체" pitchFamily="18" charset="-127"/>
                <a:ea typeface="MD이솝체" pitchFamily="18" charset="-127"/>
              </a:rPr>
              <a:t>자립마을 </a:t>
            </a:r>
            <a:endParaRPr lang="en-US" altLang="ko-KR" sz="1100" b="1" dirty="0" smtClean="0">
              <a:latin typeface="MD이솝체" pitchFamily="18" charset="-127"/>
              <a:ea typeface="MD이솝체" pitchFamily="18" charset="-127"/>
            </a:endParaRPr>
          </a:p>
          <a:p>
            <a:pPr eaLnBrk="0" hangingPunct="0">
              <a:lnSpc>
                <a:spcPct val="120000"/>
              </a:lnSpc>
              <a:buClr>
                <a:srgbClr val="777777"/>
              </a:buClr>
              <a:buSzPct val="70000"/>
              <a:buFont typeface="Wingdings" pitchFamily="2" charset="2"/>
              <a:buChar char="l"/>
              <a:tabLst>
                <a:tab pos="180975" algn="l"/>
              </a:tabLst>
            </a:pPr>
            <a:r>
              <a:rPr lang="ko-KR" altLang="en-US" sz="1100" b="1" dirty="0" smtClean="0">
                <a:latin typeface="MD이솝체" pitchFamily="18" charset="-127"/>
                <a:ea typeface="MD이솝체" pitchFamily="18" charset="-127"/>
              </a:rPr>
              <a:t> </a:t>
            </a:r>
            <a:r>
              <a:rPr lang="ko-KR" altLang="en-US" sz="1100" b="1" dirty="0" err="1" smtClean="0">
                <a:latin typeface="MD이솝체" pitchFamily="18" charset="-127"/>
                <a:ea typeface="MD이솝체" pitchFamily="18" charset="-127"/>
              </a:rPr>
              <a:t>예술창작소</a:t>
            </a:r>
            <a:r>
              <a:rPr lang="en-US" altLang="ko-KR" sz="1100" b="1" dirty="0">
                <a:latin typeface="MD이솝체" pitchFamily="18" charset="-127"/>
                <a:ea typeface="MD이솝체" pitchFamily="18" charset="-127"/>
              </a:rPr>
              <a:t>. </a:t>
            </a:r>
            <a:endParaRPr lang="en-US" altLang="ko-KR" sz="1100" b="1" dirty="0" smtClean="0">
              <a:latin typeface="MD이솝체" pitchFamily="18" charset="-127"/>
              <a:ea typeface="MD이솝체" pitchFamily="18" charset="-127"/>
            </a:endParaRPr>
          </a:p>
          <a:p>
            <a:pPr eaLnBrk="0" hangingPunct="0">
              <a:lnSpc>
                <a:spcPct val="120000"/>
              </a:lnSpc>
              <a:buClr>
                <a:srgbClr val="777777"/>
              </a:buClr>
              <a:buSzPct val="70000"/>
              <a:buFont typeface="Wingdings" pitchFamily="2" charset="2"/>
              <a:buChar char="l"/>
              <a:tabLst>
                <a:tab pos="180975" algn="l"/>
              </a:tabLst>
            </a:pPr>
            <a:r>
              <a:rPr lang="ko-KR" altLang="en-US" sz="1100" b="1" dirty="0" smtClean="0">
                <a:latin typeface="MD이솝체" pitchFamily="18" charset="-127"/>
                <a:ea typeface="MD이솝체" pitchFamily="18" charset="-127"/>
              </a:rPr>
              <a:t> 청소년 </a:t>
            </a:r>
            <a:r>
              <a:rPr lang="ko-KR" altLang="en-US" sz="1100" b="1" dirty="0" err="1">
                <a:latin typeface="MD이솝체" pitchFamily="18" charset="-127"/>
                <a:ea typeface="MD이솝체" pitchFamily="18" charset="-127"/>
              </a:rPr>
              <a:t>휴카페</a:t>
            </a:r>
            <a:r>
              <a:rPr lang="ko-KR" altLang="en-US" sz="1100" b="1" dirty="0">
                <a:latin typeface="MD이솝체" pitchFamily="18" charset="-127"/>
                <a:ea typeface="MD이솝체" pitchFamily="18" charset="-127"/>
              </a:rPr>
              <a:t> </a:t>
            </a:r>
            <a:r>
              <a:rPr lang="en-US" altLang="ko-KR" sz="1100" b="1" dirty="0">
                <a:latin typeface="MD이솝체" pitchFamily="18" charset="-127"/>
                <a:ea typeface="MD이솝체" pitchFamily="18" charset="-127"/>
              </a:rPr>
              <a:t>4 </a:t>
            </a:r>
            <a:endParaRPr lang="en-US" altLang="ko-KR" sz="1100" b="1" dirty="0" smtClean="0">
              <a:latin typeface="MD이솝체" pitchFamily="18" charset="-127"/>
              <a:ea typeface="MD이솝체" pitchFamily="18" charset="-127"/>
            </a:endParaRPr>
          </a:p>
          <a:p>
            <a:pPr eaLnBrk="0" hangingPunct="0">
              <a:lnSpc>
                <a:spcPct val="120000"/>
              </a:lnSpc>
              <a:buClr>
                <a:srgbClr val="777777"/>
              </a:buClr>
              <a:buSzPct val="70000"/>
              <a:buFont typeface="Wingdings" pitchFamily="2" charset="2"/>
              <a:buChar char="l"/>
              <a:tabLst>
                <a:tab pos="180975" algn="l"/>
              </a:tabLst>
            </a:pPr>
            <a:r>
              <a:rPr lang="ko-KR" altLang="en-US" sz="1100" b="1" dirty="0" smtClean="0">
                <a:latin typeface="MD이솝체" pitchFamily="18" charset="-127"/>
                <a:ea typeface="MD이솝체" pitchFamily="18" charset="-127"/>
              </a:rPr>
              <a:t> 한옥마을 </a:t>
            </a:r>
            <a:r>
              <a:rPr lang="en-US" altLang="ko-KR" sz="1100" b="1" dirty="0">
                <a:latin typeface="MD이솝체" pitchFamily="18" charset="-127"/>
                <a:ea typeface="MD이솝체" pitchFamily="18" charset="-127"/>
              </a:rPr>
              <a:t>3 </a:t>
            </a:r>
          </a:p>
          <a:p>
            <a:pPr eaLnBrk="0" hangingPunct="0">
              <a:lnSpc>
                <a:spcPct val="120000"/>
              </a:lnSpc>
              <a:buClr>
                <a:srgbClr val="777777"/>
              </a:buClr>
              <a:buSzPct val="70000"/>
              <a:buFont typeface="Wingdings" pitchFamily="2" charset="2"/>
              <a:buChar char="l"/>
              <a:tabLst>
                <a:tab pos="180975" algn="l"/>
              </a:tabLst>
            </a:pPr>
            <a:endParaRPr lang="en-US" altLang="ko-KR" sz="1100" b="1" dirty="0">
              <a:solidFill>
                <a:srgbClr val="080808"/>
              </a:solidFill>
              <a:latin typeface="MD이솝체" pitchFamily="18" charset="-127"/>
              <a:ea typeface="MD이솝체" pitchFamily="18" charset="-127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812539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텍스트 개체 틀 2"/>
          <p:cNvSpPr txBox="1">
            <a:spLocks/>
          </p:cNvSpPr>
          <p:nvPr/>
        </p:nvSpPr>
        <p:spPr>
          <a:xfrm>
            <a:off x="676383" y="882741"/>
            <a:ext cx="8813625" cy="1084081"/>
          </a:xfrm>
          <a:prstGeom prst="rect">
            <a:avLst/>
          </a:prstGeom>
        </p:spPr>
        <p:txBody>
          <a:bodyPr/>
          <a:lstStyle/>
          <a:p>
            <a:pPr marL="180975" marR="0" lvl="0" indent="-180975" algn="l" defTabSz="914400" rtl="0" eaLnBrk="1" fontAlgn="auto" latinLnBrk="0" hangingPunct="1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bg1">
                  <a:lumMod val="65000"/>
                </a:schemeClr>
              </a:buClr>
              <a:buSzTx/>
              <a:buFont typeface="Wingdings" pitchFamily="2" charset="2"/>
              <a:buChar char="l"/>
              <a:tabLst/>
              <a:defRPr/>
            </a:pPr>
            <a:r>
              <a:rPr lang="ko-KR" altLang="en-US" sz="1300" noProof="0" dirty="0" smtClean="0">
                <a:latin typeface="Trebuchet MS" pitchFamily="34" charset="0"/>
                <a:ea typeface="맑은 고딕" pitchFamily="50" charset="-127"/>
              </a:rPr>
              <a:t>주된 인지 장애요인은 들어는 보았으나 더 이상은 모른다는 것</a:t>
            </a:r>
            <a:r>
              <a:rPr lang="en-US" altLang="ko-KR" sz="1300" noProof="0" dirty="0" smtClean="0">
                <a:latin typeface="Trebuchet MS" pitchFamily="34" charset="0"/>
                <a:ea typeface="맑은 고딕" pitchFamily="50" charset="-127"/>
              </a:rPr>
              <a:t>. </a:t>
            </a:r>
            <a:r>
              <a:rPr lang="ko-KR" altLang="en-US" sz="1300" dirty="0" smtClean="0">
                <a:latin typeface="Trebuchet MS" pitchFamily="34" charset="0"/>
                <a:ea typeface="맑은 고딕" pitchFamily="50" charset="-127"/>
              </a:rPr>
              <a:t>단순히 이름을 알리는 것을 넘어서 내용과 참여의 방법이 무엇인지에 초점을 맞춰야 할 것으로 보임</a:t>
            </a:r>
            <a:r>
              <a:rPr lang="en-US" altLang="ko-KR" sz="1300" dirty="0" smtClean="0">
                <a:latin typeface="Trebuchet MS" pitchFamily="34" charset="0"/>
                <a:ea typeface="맑은 고딕" pitchFamily="50" charset="-127"/>
              </a:rPr>
              <a:t>.</a:t>
            </a:r>
          </a:p>
          <a:p>
            <a:pPr marL="180975" marR="0" lvl="0" indent="-180975" algn="l" defTabSz="914400" rtl="0" eaLnBrk="1" fontAlgn="auto" latinLnBrk="0" hangingPunct="1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bg1">
                  <a:lumMod val="65000"/>
                </a:schemeClr>
              </a:buClr>
              <a:buSzTx/>
              <a:buFont typeface="Wingdings" pitchFamily="2" charset="2"/>
              <a:buChar char="l"/>
              <a:tabLst/>
              <a:defRPr/>
            </a:pPr>
            <a:r>
              <a:rPr lang="ko-KR" altLang="en-US" sz="1300" dirty="0" smtClean="0">
                <a:latin typeface="Trebuchet MS" pitchFamily="34" charset="0"/>
                <a:ea typeface="맑은 고딕" pitchFamily="50" charset="-127"/>
              </a:rPr>
              <a:t>사업 참여의 주된 장애요인은 단절</a:t>
            </a:r>
            <a:r>
              <a:rPr lang="en-US" altLang="ko-KR" sz="1300" dirty="0" smtClean="0">
                <a:latin typeface="Trebuchet MS" pitchFamily="34" charset="0"/>
                <a:ea typeface="맑은 고딕" pitchFamily="50" charset="-127"/>
              </a:rPr>
              <a:t>, </a:t>
            </a:r>
            <a:r>
              <a:rPr lang="ko-KR" altLang="en-US" sz="1300" dirty="0" smtClean="0">
                <a:latin typeface="Trebuchet MS" pitchFamily="34" charset="0"/>
                <a:ea typeface="맑은 고딕" pitchFamily="50" charset="-127"/>
              </a:rPr>
              <a:t>개인주의 풍토</a:t>
            </a:r>
            <a:r>
              <a:rPr lang="en-US" altLang="ko-KR" sz="1300" dirty="0" smtClean="0">
                <a:latin typeface="Trebuchet MS" pitchFamily="34" charset="0"/>
                <a:ea typeface="맑은 고딕" pitchFamily="50" charset="-127"/>
              </a:rPr>
              <a:t>.</a:t>
            </a:r>
          </a:p>
          <a:p>
            <a:pPr marL="180975" marR="0" lvl="0" indent="-180975" algn="l" defTabSz="914400" rtl="0" eaLnBrk="1" fontAlgn="auto" latinLnBrk="0" hangingPunct="1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bg1">
                  <a:lumMod val="65000"/>
                </a:schemeClr>
              </a:buClr>
              <a:buSzTx/>
              <a:buFont typeface="Wingdings" pitchFamily="2" charset="2"/>
              <a:buChar char="l"/>
              <a:tabLst/>
              <a:defRPr/>
            </a:pPr>
            <a:r>
              <a:rPr lang="ko-KR" altLang="en-US" sz="1300" dirty="0" smtClean="0">
                <a:latin typeface="Trebuchet MS" pitchFamily="34" charset="0"/>
                <a:ea typeface="맑은 고딕" pitchFamily="50" charset="-127"/>
              </a:rPr>
              <a:t>참여 촉진을 위한 대안으로는 사업 이전에 대면적 소통의 장을 제공하는 것</a:t>
            </a:r>
            <a:r>
              <a:rPr lang="en-US" altLang="ko-KR" sz="1300" dirty="0" smtClean="0">
                <a:latin typeface="Trebuchet MS" pitchFamily="34" charset="0"/>
                <a:ea typeface="맑은 고딕" pitchFamily="50" charset="-127"/>
              </a:rPr>
              <a:t>.</a:t>
            </a:r>
          </a:p>
        </p:txBody>
      </p:sp>
      <p:sp>
        <p:nvSpPr>
          <p:cNvPr id="76" name="직사각형 17"/>
          <p:cNvSpPr txBox="1">
            <a:spLocks noChangeArrowheads="1"/>
          </p:cNvSpPr>
          <p:nvPr/>
        </p:nvSpPr>
        <p:spPr bwMode="auto">
          <a:xfrm>
            <a:off x="464342" y="234631"/>
            <a:ext cx="5604673" cy="4541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69" tIns="41985" rIns="83969" bIns="41985">
            <a:spAutoFit/>
          </a:bodyPr>
          <a:lstStyle>
            <a:lvl1pPr algn="ctr" rtl="0" fontAlgn="base" latinLnBrk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4572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9144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13716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18288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algn="l"/>
            <a:r>
              <a:rPr kumimoji="0" lang="en-US" altLang="ko-KR" sz="2400" b="1" dirty="0" smtClean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7. </a:t>
            </a:r>
            <a:r>
              <a:rPr kumimoji="0" lang="ko-KR" altLang="en-US" sz="2400" b="1" dirty="0" smtClean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서울시 마을공동체사업에 대한 인식</a:t>
            </a:r>
            <a:endParaRPr kumimoji="0" lang="ko-KR" altLang="en-US" sz="2400" b="1" dirty="0">
              <a:solidFill>
                <a:srgbClr val="0070C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0" name="AutoShape 36"/>
          <p:cNvSpPr>
            <a:spLocks noChangeArrowheads="1"/>
          </p:cNvSpPr>
          <p:nvPr/>
        </p:nvSpPr>
        <p:spPr bwMode="auto">
          <a:xfrm rot="5400000">
            <a:off x="1350174" y="1828486"/>
            <a:ext cx="939797" cy="1944688"/>
          </a:xfrm>
          <a:prstGeom prst="homePlate">
            <a:avLst>
              <a:gd name="adj" fmla="val 19856"/>
            </a:avLst>
          </a:prstGeom>
          <a:gradFill rotWithShape="1">
            <a:gsLst>
              <a:gs pos="0">
                <a:srgbClr val="E5EEF4"/>
              </a:gs>
              <a:gs pos="100000">
                <a:srgbClr val="A1C1D7"/>
              </a:gs>
            </a:gsLst>
            <a:lin ang="0" scaled="1"/>
          </a:gradFill>
          <a:ln w="25400" algn="ctr">
            <a:solidFill>
              <a:srgbClr val="A1C1D7"/>
            </a:solidFill>
            <a:miter lim="800000"/>
            <a:headEnd/>
            <a:tailEnd/>
          </a:ln>
          <a:effectLst>
            <a:outerShdw dist="63500" algn="ctr" rotWithShape="0">
              <a:schemeClr val="bg1"/>
            </a:outerShdw>
          </a:effectLst>
        </p:spPr>
        <p:txBody>
          <a:bodyPr wrap="none" anchor="ctr"/>
          <a:lstStyle/>
          <a:p>
            <a:pPr algn="ctr" eaLnBrk="0" hangingPunct="0">
              <a:spcBef>
                <a:spcPct val="50000"/>
              </a:spcBef>
              <a:defRPr/>
            </a:pPr>
            <a:endParaRPr lang="ko-KR" altLang="en-US" sz="1600" b="1" dirty="0">
              <a:solidFill>
                <a:srgbClr val="000000"/>
              </a:solidFill>
              <a:latin typeface="Tahoma" pitchFamily="34" charset="0"/>
              <a:ea typeface="휴먼모음T" pitchFamily="18" charset="-127"/>
            </a:endParaRPr>
          </a:p>
        </p:txBody>
      </p:sp>
      <p:sp>
        <p:nvSpPr>
          <p:cNvPr id="21" name="AutoShape 30"/>
          <p:cNvSpPr>
            <a:spLocks noChangeArrowheads="1"/>
          </p:cNvSpPr>
          <p:nvPr/>
        </p:nvSpPr>
        <p:spPr bwMode="auto">
          <a:xfrm rot="10800000" flipV="1">
            <a:off x="2936873" y="2326169"/>
            <a:ext cx="6264275" cy="944560"/>
          </a:xfrm>
          <a:prstGeom prst="roundRect">
            <a:avLst>
              <a:gd name="adj" fmla="val 10889"/>
            </a:avLst>
          </a:prstGeom>
          <a:solidFill>
            <a:srgbClr val="FFFFFF"/>
          </a:solidFill>
          <a:ln w="25400" algn="ctr">
            <a:solidFill>
              <a:srgbClr val="DDDDDD"/>
            </a:solidFill>
            <a:round/>
            <a:headEnd/>
            <a:tailEnd/>
          </a:ln>
        </p:spPr>
        <p:txBody>
          <a:bodyPr wrap="none"/>
          <a:lstStyle/>
          <a:p>
            <a:pPr eaLnBrk="0" hangingPunct="0">
              <a:buClr>
                <a:srgbClr val="777777"/>
              </a:buClr>
              <a:buSzPct val="70000"/>
              <a:buFont typeface="Wingdings" pitchFamily="2" charset="2"/>
              <a:buChar char="l"/>
              <a:tabLst>
                <a:tab pos="180975" algn="l"/>
              </a:tabLst>
            </a:pPr>
            <a:r>
              <a:rPr lang="ko-KR" altLang="en-US" sz="1100" b="1" dirty="0" smtClean="0">
                <a:latin typeface="MD이솝체" pitchFamily="18" charset="-127"/>
                <a:ea typeface="MD이솝체" pitchFamily="18" charset="-127"/>
              </a:rPr>
              <a:t> 그냥 </a:t>
            </a:r>
            <a:r>
              <a:rPr lang="ko-KR" altLang="en-US" sz="1100" b="1" dirty="0">
                <a:latin typeface="MD이솝체" pitchFamily="18" charset="-127"/>
                <a:ea typeface="MD이솝체" pitchFamily="18" charset="-127"/>
              </a:rPr>
              <a:t>플래카드만 걸려 있고 </a:t>
            </a:r>
            <a:endParaRPr lang="en-US" altLang="ko-KR" sz="1100" b="1" dirty="0" smtClean="0">
              <a:latin typeface="MD이솝체" pitchFamily="18" charset="-127"/>
              <a:ea typeface="MD이솝체" pitchFamily="18" charset="-127"/>
            </a:endParaRPr>
          </a:p>
          <a:p>
            <a:pPr eaLnBrk="0" hangingPunct="0">
              <a:buClr>
                <a:srgbClr val="777777"/>
              </a:buClr>
              <a:buSzPct val="70000"/>
              <a:buFont typeface="Wingdings" pitchFamily="2" charset="2"/>
              <a:buChar char="l"/>
              <a:tabLst>
                <a:tab pos="180975" algn="l"/>
              </a:tabLst>
            </a:pPr>
            <a:r>
              <a:rPr lang="en-US" altLang="ko-KR" sz="1100" b="1" dirty="0">
                <a:latin typeface="MD이솝체" pitchFamily="18" charset="-127"/>
                <a:ea typeface="MD이솝체" pitchFamily="18" charset="-127"/>
              </a:rPr>
              <a:t> </a:t>
            </a:r>
            <a:r>
              <a:rPr lang="ko-KR" altLang="en-US" sz="1100" b="1" dirty="0" smtClean="0">
                <a:latin typeface="MD이솝체" pitchFamily="18" charset="-127"/>
                <a:ea typeface="MD이솝체" pitchFamily="18" charset="-127"/>
              </a:rPr>
              <a:t>활성화가 안돼서 </a:t>
            </a:r>
            <a:r>
              <a:rPr lang="ko-KR" altLang="en-US" sz="1100" b="1" dirty="0">
                <a:latin typeface="MD이솝체" pitchFamily="18" charset="-127"/>
                <a:ea typeface="MD이솝체" pitchFamily="18" charset="-127"/>
              </a:rPr>
              <a:t>홍보가 안되고 그게 있다는 것만 </a:t>
            </a:r>
            <a:r>
              <a:rPr lang="ko-KR" altLang="en-US" sz="1100" b="1" dirty="0" smtClean="0">
                <a:latin typeface="MD이솝체" pitchFamily="18" charset="-127"/>
                <a:ea typeface="MD이솝체" pitchFamily="18" charset="-127"/>
              </a:rPr>
              <a:t>아는 거지 </a:t>
            </a:r>
            <a:r>
              <a:rPr lang="ko-KR" altLang="en-US" sz="1100" b="1" dirty="0">
                <a:latin typeface="MD이솝체" pitchFamily="18" charset="-127"/>
                <a:ea typeface="MD이솝체" pitchFamily="18" charset="-127"/>
              </a:rPr>
              <a:t>참여가 부족한 </a:t>
            </a:r>
            <a:r>
              <a:rPr lang="ko-KR" altLang="en-US" sz="1100" b="1" dirty="0" smtClean="0">
                <a:latin typeface="MD이솝체" pitchFamily="18" charset="-127"/>
                <a:ea typeface="MD이솝체" pitchFamily="18" charset="-127"/>
              </a:rPr>
              <a:t>거죠</a:t>
            </a:r>
            <a:r>
              <a:rPr lang="en-US" altLang="ko-KR" sz="1100" b="1" dirty="0" smtClean="0">
                <a:latin typeface="MD이솝체" pitchFamily="18" charset="-127"/>
                <a:ea typeface="MD이솝체" pitchFamily="18" charset="-127"/>
              </a:rPr>
              <a:t>.</a:t>
            </a:r>
            <a:r>
              <a:rPr lang="ko-KR" altLang="en-US" sz="1100" b="1" dirty="0" smtClean="0">
                <a:latin typeface="MD이솝체" pitchFamily="18" charset="-127"/>
                <a:ea typeface="MD이솝체" pitchFamily="18" charset="-127"/>
              </a:rPr>
              <a:t> </a:t>
            </a:r>
            <a:endParaRPr lang="en-US" altLang="ko-KR" sz="1100" b="1" dirty="0" smtClean="0">
              <a:latin typeface="MD이솝체" pitchFamily="18" charset="-127"/>
              <a:ea typeface="MD이솝체" pitchFamily="18" charset="-127"/>
            </a:endParaRPr>
          </a:p>
          <a:p>
            <a:pPr eaLnBrk="0" hangingPunct="0">
              <a:buClr>
                <a:srgbClr val="777777"/>
              </a:buClr>
              <a:buSzPct val="70000"/>
              <a:buFont typeface="Wingdings" pitchFamily="2" charset="2"/>
              <a:buChar char="l"/>
              <a:tabLst>
                <a:tab pos="180975" algn="l"/>
              </a:tabLst>
            </a:pPr>
            <a:r>
              <a:rPr lang="en-US" altLang="ko-KR" sz="1100" b="1" dirty="0">
                <a:latin typeface="MD이솝체" pitchFamily="18" charset="-127"/>
                <a:ea typeface="MD이솝체" pitchFamily="18" charset="-127"/>
              </a:rPr>
              <a:t> </a:t>
            </a:r>
            <a:r>
              <a:rPr lang="ko-KR" altLang="en-US" sz="1100" b="1" dirty="0" smtClean="0">
                <a:latin typeface="MD이솝체" pitchFamily="18" charset="-127"/>
                <a:ea typeface="MD이솝체" pitchFamily="18" charset="-127"/>
              </a:rPr>
              <a:t>홍보를 제대로 해야</a:t>
            </a:r>
            <a:r>
              <a:rPr lang="en-US" altLang="ko-KR" sz="1100" b="1" dirty="0" smtClean="0">
                <a:latin typeface="MD이솝체" pitchFamily="18" charset="-127"/>
                <a:ea typeface="MD이솝체" pitchFamily="18" charset="-127"/>
              </a:rPr>
              <a:t>…</a:t>
            </a:r>
            <a:endParaRPr lang="ko-KR" altLang="en-US" sz="1100" b="1" dirty="0">
              <a:latin typeface="MD이솝체" pitchFamily="18" charset="-127"/>
              <a:ea typeface="MD이솝체" pitchFamily="18" charset="-127"/>
            </a:endParaRPr>
          </a:p>
          <a:p>
            <a:pPr eaLnBrk="0" hangingPunct="0">
              <a:buClr>
                <a:srgbClr val="777777"/>
              </a:buClr>
              <a:buSzPct val="70000"/>
              <a:buFont typeface="Wingdings" pitchFamily="2" charset="2"/>
              <a:buChar char="l"/>
              <a:tabLst>
                <a:tab pos="180975" algn="l"/>
              </a:tabLst>
            </a:pPr>
            <a:endParaRPr lang="en-US" altLang="ko-KR" sz="1100" b="1" dirty="0">
              <a:solidFill>
                <a:srgbClr val="080808"/>
              </a:solidFill>
              <a:latin typeface="MD이솝체" pitchFamily="18" charset="-127"/>
              <a:ea typeface="MD이솝체" pitchFamily="18" charset="-127"/>
              <a:cs typeface="Arial" pitchFamily="34" charset="0"/>
            </a:endParaRPr>
          </a:p>
        </p:txBody>
      </p:sp>
      <p:sp>
        <p:nvSpPr>
          <p:cNvPr id="22" name="Text Box 126"/>
          <p:cNvSpPr txBox="1">
            <a:spLocks noChangeArrowheads="1"/>
          </p:cNvSpPr>
          <p:nvPr/>
        </p:nvSpPr>
        <p:spPr bwMode="auto">
          <a:xfrm>
            <a:off x="733425" y="2066718"/>
            <a:ext cx="1095172" cy="2616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outerShdw dist="28398" dir="6993903" algn="ctr" rotWithShape="0">
              <a:schemeClr val="bg1"/>
            </a:outerShdw>
          </a:effectLst>
        </p:spPr>
        <p:txBody>
          <a:bodyPr wrap="none">
            <a:spAutoFit/>
          </a:bodyPr>
          <a:lstStyle/>
          <a:p>
            <a:pPr eaLnBrk="0" hangingPunct="0"/>
            <a:r>
              <a:rPr lang="ko-KR" altLang="en-US" sz="1100" b="1" i="1" dirty="0" smtClean="0">
                <a:solidFill>
                  <a:srgbClr val="C0504D"/>
                </a:solidFill>
                <a:latin typeface="Tahoma" pitchFamily="34" charset="0"/>
                <a:ea typeface="가는각진제목체" pitchFamily="18" charset="-127"/>
              </a:rPr>
              <a:t>인지 장애 요인</a:t>
            </a:r>
            <a:endParaRPr lang="en-US" altLang="ko-KR" sz="1100" b="1" i="1" dirty="0">
              <a:solidFill>
                <a:srgbClr val="C0504D"/>
              </a:solidFill>
              <a:latin typeface="Tahoma" pitchFamily="34" charset="0"/>
              <a:ea typeface="가는각진제목체" pitchFamily="18" charset="-127"/>
            </a:endParaRPr>
          </a:p>
        </p:txBody>
      </p:sp>
      <p:sp>
        <p:nvSpPr>
          <p:cNvPr id="23" name="Rectangle 60"/>
          <p:cNvSpPr>
            <a:spLocks noChangeArrowheads="1"/>
          </p:cNvSpPr>
          <p:nvPr/>
        </p:nvSpPr>
        <p:spPr bwMode="auto">
          <a:xfrm>
            <a:off x="839789" y="5037973"/>
            <a:ext cx="1673225" cy="74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>
              <a:buFont typeface="Wingdings" pitchFamily="2" charset="2"/>
              <a:buNone/>
            </a:pPr>
            <a:r>
              <a:rPr lang="ko-KR" altLang="en-US" sz="1300" b="1" dirty="0" smtClean="0">
                <a:solidFill>
                  <a:srgbClr val="000000"/>
                </a:solidFill>
                <a:latin typeface="HY엽서L" pitchFamily="18" charset="-127"/>
                <a:ea typeface="HY엽서L" pitchFamily="18" charset="-127"/>
              </a:rPr>
              <a:t>홍보가</a:t>
            </a:r>
            <a:r>
              <a:rPr lang="en-US" altLang="ko-KR" sz="1300" b="1" dirty="0" smtClean="0">
                <a:solidFill>
                  <a:srgbClr val="000000"/>
                </a:solidFill>
                <a:latin typeface="HY엽서L" pitchFamily="18" charset="-127"/>
                <a:ea typeface="HY엽서L" pitchFamily="18" charset="-127"/>
              </a:rPr>
              <a:t>…</a:t>
            </a:r>
            <a:r>
              <a:rPr lang="ko-KR" altLang="en-US" sz="1300" b="1" dirty="0" smtClean="0">
                <a:solidFill>
                  <a:srgbClr val="000000"/>
                </a:solidFill>
                <a:latin typeface="HY엽서L" pitchFamily="18" charset="-127"/>
                <a:ea typeface="HY엽서L" pitchFamily="18" charset="-127"/>
              </a:rPr>
              <a:t> 그런 게 </a:t>
            </a:r>
            <a:endParaRPr lang="en-US" altLang="ko-KR" sz="1300" b="1" dirty="0" smtClean="0">
              <a:solidFill>
                <a:srgbClr val="000000"/>
              </a:solidFill>
              <a:latin typeface="HY엽서L" pitchFamily="18" charset="-127"/>
              <a:ea typeface="HY엽서L" pitchFamily="18" charset="-127"/>
            </a:endParaRPr>
          </a:p>
          <a:p>
            <a:pPr algn="ctr" eaLnBrk="0" hangingPunct="0">
              <a:buFont typeface="Wingdings" pitchFamily="2" charset="2"/>
              <a:buNone/>
            </a:pPr>
            <a:r>
              <a:rPr lang="ko-KR" altLang="en-US" sz="1300" b="1" dirty="0" smtClean="0">
                <a:solidFill>
                  <a:srgbClr val="000000"/>
                </a:solidFill>
                <a:latin typeface="HY엽서L" pitchFamily="18" charset="-127"/>
                <a:ea typeface="HY엽서L" pitchFamily="18" charset="-127"/>
              </a:rPr>
              <a:t>있다는 정도</a:t>
            </a:r>
            <a:endParaRPr lang="ko-KR" altLang="en-US" sz="1300" b="1" dirty="0">
              <a:solidFill>
                <a:srgbClr val="000000"/>
              </a:solidFill>
              <a:latin typeface="HY엽서L" pitchFamily="18" charset="-127"/>
              <a:ea typeface="HY엽서L" pitchFamily="18" charset="-127"/>
            </a:endParaRPr>
          </a:p>
        </p:txBody>
      </p:sp>
      <p:sp>
        <p:nvSpPr>
          <p:cNvPr id="24" name="AutoShape 36"/>
          <p:cNvSpPr>
            <a:spLocks noChangeArrowheads="1"/>
          </p:cNvSpPr>
          <p:nvPr/>
        </p:nvSpPr>
        <p:spPr bwMode="auto">
          <a:xfrm rot="5400000">
            <a:off x="1350172" y="2952982"/>
            <a:ext cx="939797" cy="1944688"/>
          </a:xfrm>
          <a:prstGeom prst="homePlate">
            <a:avLst>
              <a:gd name="adj" fmla="val 19856"/>
            </a:avLst>
          </a:prstGeom>
          <a:gradFill rotWithShape="1">
            <a:gsLst>
              <a:gs pos="0">
                <a:srgbClr val="E5EEF4"/>
              </a:gs>
              <a:gs pos="100000">
                <a:srgbClr val="A1C1D7"/>
              </a:gs>
            </a:gsLst>
            <a:lin ang="0" scaled="1"/>
          </a:gradFill>
          <a:ln w="25400" algn="ctr">
            <a:solidFill>
              <a:srgbClr val="A1C1D7"/>
            </a:solidFill>
            <a:miter lim="800000"/>
            <a:headEnd/>
            <a:tailEnd/>
          </a:ln>
          <a:effectLst>
            <a:outerShdw dist="63500" algn="ctr" rotWithShape="0">
              <a:schemeClr val="bg1"/>
            </a:outerShdw>
          </a:effectLst>
        </p:spPr>
        <p:txBody>
          <a:bodyPr wrap="none" anchor="ctr"/>
          <a:lstStyle/>
          <a:p>
            <a:pPr algn="ctr" eaLnBrk="0" hangingPunct="0">
              <a:spcBef>
                <a:spcPct val="50000"/>
              </a:spcBef>
              <a:defRPr/>
            </a:pPr>
            <a:endParaRPr lang="ko-KR" altLang="en-US" sz="1600" b="1" dirty="0">
              <a:solidFill>
                <a:srgbClr val="000000"/>
              </a:solidFill>
              <a:latin typeface="MD이솝체" pitchFamily="18" charset="-127"/>
              <a:ea typeface="MD이솝체" pitchFamily="18" charset="-127"/>
            </a:endParaRPr>
          </a:p>
        </p:txBody>
      </p:sp>
      <p:sp>
        <p:nvSpPr>
          <p:cNvPr id="26" name="Rectangle 60"/>
          <p:cNvSpPr>
            <a:spLocks noChangeArrowheads="1"/>
          </p:cNvSpPr>
          <p:nvPr/>
        </p:nvSpPr>
        <p:spPr bwMode="auto">
          <a:xfrm>
            <a:off x="992190" y="3550681"/>
            <a:ext cx="1673225" cy="74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>
              <a:buFont typeface="Wingdings" pitchFamily="2" charset="2"/>
              <a:buNone/>
            </a:pPr>
            <a:r>
              <a:rPr lang="ko-KR" altLang="en-US" sz="1300" b="1" dirty="0" smtClean="0">
                <a:solidFill>
                  <a:srgbClr val="000000"/>
                </a:solidFill>
                <a:latin typeface="HY엽서L" pitchFamily="18" charset="-127"/>
                <a:ea typeface="HY엽서L" pitchFamily="18" charset="-127"/>
              </a:rPr>
              <a:t>쉴 시간도 없는데</a:t>
            </a:r>
            <a:r>
              <a:rPr lang="en-US" altLang="ko-KR" sz="1300" b="1" dirty="0" smtClean="0">
                <a:solidFill>
                  <a:srgbClr val="000000"/>
                </a:solidFill>
                <a:latin typeface="HY엽서L" pitchFamily="18" charset="-127"/>
                <a:ea typeface="HY엽서L" pitchFamily="18" charset="-127"/>
              </a:rPr>
              <a:t>…</a:t>
            </a:r>
          </a:p>
          <a:p>
            <a:pPr algn="ctr" eaLnBrk="0" hangingPunct="0">
              <a:buFont typeface="Wingdings" pitchFamily="2" charset="2"/>
              <a:buNone/>
            </a:pPr>
            <a:r>
              <a:rPr lang="ko-KR" altLang="en-US" sz="1300" b="1" dirty="0" smtClean="0">
                <a:solidFill>
                  <a:srgbClr val="000000"/>
                </a:solidFill>
                <a:latin typeface="HY엽서L" pitchFamily="18" charset="-127"/>
                <a:ea typeface="HY엽서L" pitchFamily="18" charset="-127"/>
              </a:rPr>
              <a:t>누가 죽어도 모릅니다</a:t>
            </a:r>
            <a:r>
              <a:rPr lang="en-US" altLang="ko-KR" sz="1300" b="1" dirty="0" smtClean="0">
                <a:solidFill>
                  <a:srgbClr val="000000"/>
                </a:solidFill>
                <a:latin typeface="HY엽서L" pitchFamily="18" charset="-127"/>
                <a:ea typeface="HY엽서L" pitchFamily="18" charset="-127"/>
              </a:rPr>
              <a:t>.</a:t>
            </a:r>
          </a:p>
          <a:p>
            <a:pPr algn="ctr" eaLnBrk="0" hangingPunct="0">
              <a:buFont typeface="Wingdings" pitchFamily="2" charset="2"/>
              <a:buNone/>
            </a:pPr>
            <a:r>
              <a:rPr lang="en-US" altLang="ko-KR" sz="1300" b="1" dirty="0" smtClean="0">
                <a:solidFill>
                  <a:srgbClr val="000000"/>
                </a:solidFill>
                <a:latin typeface="HY엽서L" pitchFamily="18" charset="-127"/>
                <a:ea typeface="HY엽서L" pitchFamily="18" charset="-127"/>
              </a:rPr>
              <a:t>(</a:t>
            </a:r>
            <a:r>
              <a:rPr lang="ko-KR" altLang="en-US" sz="1300" b="1" dirty="0" smtClean="0">
                <a:solidFill>
                  <a:srgbClr val="000000"/>
                </a:solidFill>
                <a:latin typeface="HY엽서L" pitchFamily="18" charset="-127"/>
                <a:ea typeface="HY엽서L" pitchFamily="18" charset="-127"/>
              </a:rPr>
              <a:t>개인주의</a:t>
            </a:r>
            <a:r>
              <a:rPr lang="en-US" altLang="ko-KR" sz="1300" b="1" dirty="0" smtClean="0">
                <a:solidFill>
                  <a:srgbClr val="000000"/>
                </a:solidFill>
                <a:latin typeface="HY엽서L" pitchFamily="18" charset="-127"/>
                <a:ea typeface="HY엽서L" pitchFamily="18" charset="-127"/>
              </a:rPr>
              <a:t>)</a:t>
            </a:r>
            <a:endParaRPr lang="ko-KR" altLang="en-US" sz="1300" b="1" dirty="0">
              <a:solidFill>
                <a:srgbClr val="000000"/>
              </a:solidFill>
              <a:latin typeface="HY엽서L" pitchFamily="18" charset="-127"/>
              <a:ea typeface="HY엽서L" pitchFamily="18" charset="-127"/>
            </a:endParaRPr>
          </a:p>
        </p:txBody>
      </p:sp>
      <p:sp>
        <p:nvSpPr>
          <p:cNvPr id="27" name="AutoShape 30"/>
          <p:cNvSpPr>
            <a:spLocks noChangeArrowheads="1"/>
          </p:cNvSpPr>
          <p:nvPr/>
        </p:nvSpPr>
        <p:spPr bwMode="auto">
          <a:xfrm rot="10800000" flipV="1">
            <a:off x="2936873" y="3455428"/>
            <a:ext cx="6264275" cy="1496148"/>
          </a:xfrm>
          <a:prstGeom prst="roundRect">
            <a:avLst>
              <a:gd name="adj" fmla="val 10889"/>
            </a:avLst>
          </a:prstGeom>
          <a:solidFill>
            <a:srgbClr val="FFFFFF"/>
          </a:solidFill>
          <a:ln w="25400" algn="ctr">
            <a:solidFill>
              <a:srgbClr val="DDDDDD"/>
            </a:solidFill>
            <a:round/>
            <a:headEnd/>
            <a:tailEnd/>
          </a:ln>
        </p:spPr>
        <p:txBody>
          <a:bodyPr wrap="none"/>
          <a:lstStyle/>
          <a:p>
            <a:pPr eaLnBrk="0" hangingPunct="0">
              <a:buClr>
                <a:srgbClr val="777777"/>
              </a:buClr>
              <a:buSzPct val="70000"/>
              <a:buFont typeface="Wingdings" pitchFamily="2" charset="2"/>
              <a:buChar char="l"/>
              <a:tabLst>
                <a:tab pos="180975" algn="l"/>
              </a:tabLst>
            </a:pPr>
            <a:r>
              <a:rPr lang="ko-KR" altLang="en-US" sz="1100" b="1" dirty="0" smtClean="0">
                <a:latin typeface="MD이솝체" pitchFamily="18" charset="-127"/>
                <a:ea typeface="MD이솝체" pitchFamily="18" charset="-127"/>
              </a:rPr>
              <a:t> 솔직히 </a:t>
            </a:r>
            <a:r>
              <a:rPr lang="ko-KR" altLang="en-US" sz="1100" b="1" dirty="0">
                <a:latin typeface="MD이솝체" pitchFamily="18" charset="-127"/>
                <a:ea typeface="MD이솝체" pitchFamily="18" charset="-127"/>
              </a:rPr>
              <a:t>도회지에서는 누가 죽어도 모릅니다</a:t>
            </a:r>
            <a:r>
              <a:rPr lang="en-US" altLang="ko-KR" sz="1100" b="1" dirty="0">
                <a:latin typeface="MD이솝체" pitchFamily="18" charset="-127"/>
                <a:ea typeface="MD이솝체" pitchFamily="18" charset="-127"/>
              </a:rPr>
              <a:t>, </a:t>
            </a:r>
            <a:endParaRPr lang="en-US" altLang="ko-KR" sz="1100" b="1" dirty="0" smtClean="0">
              <a:latin typeface="MD이솝체" pitchFamily="18" charset="-127"/>
              <a:ea typeface="MD이솝체" pitchFamily="18" charset="-127"/>
            </a:endParaRPr>
          </a:p>
          <a:p>
            <a:pPr eaLnBrk="0" hangingPunct="0">
              <a:buClr>
                <a:srgbClr val="777777"/>
              </a:buClr>
              <a:buSzPct val="70000"/>
              <a:buFont typeface="Wingdings" pitchFamily="2" charset="2"/>
              <a:buChar char="l"/>
              <a:tabLst>
                <a:tab pos="180975" algn="l"/>
              </a:tabLst>
            </a:pPr>
            <a:r>
              <a:rPr lang="en-US" altLang="ko-KR" sz="1100" b="1" dirty="0">
                <a:latin typeface="MD이솝체" pitchFamily="18" charset="-127"/>
                <a:ea typeface="MD이솝체" pitchFamily="18" charset="-127"/>
              </a:rPr>
              <a:t> </a:t>
            </a:r>
            <a:r>
              <a:rPr lang="ko-KR" altLang="en-US" sz="1100" b="1" dirty="0" smtClean="0">
                <a:latin typeface="MD이솝체" pitchFamily="18" charset="-127"/>
                <a:ea typeface="MD이솝체" pitchFamily="18" charset="-127"/>
              </a:rPr>
              <a:t>직장 </a:t>
            </a:r>
            <a:r>
              <a:rPr lang="ko-KR" altLang="en-US" sz="1100" b="1" dirty="0">
                <a:latin typeface="MD이솝체" pitchFamily="18" charset="-127"/>
                <a:ea typeface="MD이솝체" pitchFamily="18" charset="-127"/>
              </a:rPr>
              <a:t>다니고 있는데 사업지원서 써오면 자금 </a:t>
            </a:r>
            <a:r>
              <a:rPr lang="ko-KR" altLang="en-US" sz="1100" b="1" dirty="0" err="1">
                <a:latin typeface="MD이솝체" pitchFamily="18" charset="-127"/>
                <a:ea typeface="MD이솝체" pitchFamily="18" charset="-127"/>
              </a:rPr>
              <a:t>대줄께</a:t>
            </a:r>
            <a:r>
              <a:rPr lang="en-US" altLang="ko-KR" sz="1100" b="1" dirty="0">
                <a:latin typeface="MD이솝체" pitchFamily="18" charset="-127"/>
                <a:ea typeface="MD이솝체" pitchFamily="18" charset="-127"/>
              </a:rPr>
              <a:t>! </a:t>
            </a:r>
            <a:r>
              <a:rPr lang="ko-KR" altLang="en-US" sz="1100" b="1" dirty="0">
                <a:latin typeface="MD이솝체" pitchFamily="18" charset="-127"/>
                <a:ea typeface="MD이솝체" pitchFamily="18" charset="-127"/>
              </a:rPr>
              <a:t>하면 너무 뜬구름이거든요</a:t>
            </a:r>
            <a:r>
              <a:rPr lang="en-US" altLang="ko-KR" sz="1100" b="1" dirty="0">
                <a:latin typeface="MD이솝체" pitchFamily="18" charset="-127"/>
                <a:ea typeface="MD이솝체" pitchFamily="18" charset="-127"/>
              </a:rPr>
              <a:t>, </a:t>
            </a:r>
            <a:r>
              <a:rPr lang="ko-KR" altLang="en-US" sz="1100" b="1" dirty="0">
                <a:latin typeface="MD이솝체" pitchFamily="18" charset="-127"/>
                <a:ea typeface="MD이솝체" pitchFamily="18" charset="-127"/>
              </a:rPr>
              <a:t>나쁘다</a:t>
            </a:r>
            <a:r>
              <a:rPr lang="en-US" altLang="ko-KR" sz="1100" b="1" dirty="0">
                <a:latin typeface="MD이솝체" pitchFamily="18" charset="-127"/>
                <a:ea typeface="MD이솝체" pitchFamily="18" charset="-127"/>
              </a:rPr>
              <a:t>, </a:t>
            </a:r>
            <a:r>
              <a:rPr lang="ko-KR" altLang="en-US" sz="1100" b="1" dirty="0">
                <a:latin typeface="MD이솝체" pitchFamily="18" charset="-127"/>
                <a:ea typeface="MD이솝체" pitchFamily="18" charset="-127"/>
              </a:rPr>
              <a:t>좋다</a:t>
            </a:r>
            <a:r>
              <a:rPr lang="en-US" altLang="ko-KR" sz="1100" b="1" dirty="0" smtClean="0">
                <a:latin typeface="MD이솝체" pitchFamily="18" charset="-127"/>
                <a:ea typeface="MD이솝체" pitchFamily="18" charset="-127"/>
              </a:rPr>
              <a:t>,</a:t>
            </a:r>
            <a:br>
              <a:rPr lang="en-US" altLang="ko-KR" sz="1100" b="1" dirty="0" smtClean="0">
                <a:latin typeface="MD이솝체" pitchFamily="18" charset="-127"/>
                <a:ea typeface="MD이솝체" pitchFamily="18" charset="-127"/>
              </a:rPr>
            </a:br>
            <a:r>
              <a:rPr lang="en-US" altLang="ko-KR" sz="1100" b="1" dirty="0" smtClean="0">
                <a:latin typeface="MD이솝체" pitchFamily="18" charset="-127"/>
                <a:ea typeface="MD이솝체" pitchFamily="18" charset="-127"/>
              </a:rPr>
              <a:t>  </a:t>
            </a:r>
            <a:r>
              <a:rPr lang="ko-KR" altLang="en-US" sz="1100" b="1" dirty="0" smtClean="0">
                <a:latin typeface="MD이솝체" pitchFamily="18" charset="-127"/>
                <a:ea typeface="MD이솝체" pitchFamily="18" charset="-127"/>
              </a:rPr>
              <a:t>하기보다 </a:t>
            </a:r>
            <a:r>
              <a:rPr lang="ko-KR" altLang="en-US" sz="1100" b="1" dirty="0">
                <a:latin typeface="MD이솝체" pitchFamily="18" charset="-127"/>
                <a:ea typeface="MD이솝체" pitchFamily="18" charset="-127"/>
              </a:rPr>
              <a:t>나하고 </a:t>
            </a:r>
            <a:r>
              <a:rPr lang="ko-KR" altLang="en-US" sz="1100" b="1" dirty="0" smtClean="0">
                <a:latin typeface="MD이솝체" pitchFamily="18" charset="-127"/>
                <a:ea typeface="MD이솝체" pitchFamily="18" charset="-127"/>
              </a:rPr>
              <a:t>관계 있나</a:t>
            </a:r>
            <a:r>
              <a:rPr lang="en-US" altLang="ko-KR" sz="1100" b="1" dirty="0">
                <a:latin typeface="MD이솝체" pitchFamily="18" charset="-127"/>
                <a:ea typeface="MD이솝체" pitchFamily="18" charset="-127"/>
              </a:rPr>
              <a:t>?. </a:t>
            </a:r>
            <a:endParaRPr lang="en-US" altLang="ko-KR" sz="1100" b="1" dirty="0" smtClean="0">
              <a:latin typeface="MD이솝체" pitchFamily="18" charset="-127"/>
              <a:ea typeface="MD이솝체" pitchFamily="18" charset="-127"/>
            </a:endParaRPr>
          </a:p>
          <a:p>
            <a:pPr eaLnBrk="0" hangingPunct="0">
              <a:buClr>
                <a:srgbClr val="777777"/>
              </a:buClr>
              <a:buSzPct val="70000"/>
              <a:buFont typeface="Wingdings" pitchFamily="2" charset="2"/>
              <a:buChar char="l"/>
              <a:tabLst>
                <a:tab pos="180975" algn="l"/>
              </a:tabLst>
            </a:pPr>
            <a:r>
              <a:rPr lang="en-US" altLang="ko-KR" sz="1100" b="1" dirty="0">
                <a:latin typeface="MD이솝체" pitchFamily="18" charset="-127"/>
                <a:ea typeface="MD이솝체" pitchFamily="18" charset="-127"/>
              </a:rPr>
              <a:t> </a:t>
            </a:r>
            <a:r>
              <a:rPr lang="ko-KR" altLang="en-US" sz="1100" b="1" dirty="0" smtClean="0">
                <a:latin typeface="MD이솝체" pitchFamily="18" charset="-127"/>
                <a:ea typeface="MD이솝체" pitchFamily="18" charset="-127"/>
              </a:rPr>
              <a:t>집에서 </a:t>
            </a:r>
            <a:r>
              <a:rPr lang="ko-KR" altLang="en-US" sz="1100" b="1" dirty="0">
                <a:latin typeface="MD이솝체" pitchFamily="18" charset="-127"/>
                <a:ea typeface="MD이솝체" pitchFamily="18" charset="-127"/>
              </a:rPr>
              <a:t>쉰다고 하는 게 애들하고 놀아주다 보면 쉴 시간도 없고요</a:t>
            </a:r>
            <a:r>
              <a:rPr lang="en-US" altLang="ko-KR" sz="1100" b="1" dirty="0">
                <a:latin typeface="MD이솝체" pitchFamily="18" charset="-127"/>
                <a:ea typeface="MD이솝체" pitchFamily="18" charset="-127"/>
              </a:rPr>
              <a:t>, </a:t>
            </a:r>
            <a:r>
              <a:rPr lang="en-US" altLang="ko-KR" sz="1100" b="1" dirty="0" smtClean="0">
                <a:latin typeface="MD이솝체" pitchFamily="18" charset="-127"/>
                <a:ea typeface="MD이솝체" pitchFamily="18" charset="-127"/>
              </a:rPr>
              <a:t/>
            </a:r>
            <a:br>
              <a:rPr lang="en-US" altLang="ko-KR" sz="1100" b="1" dirty="0" smtClean="0">
                <a:latin typeface="MD이솝체" pitchFamily="18" charset="-127"/>
                <a:ea typeface="MD이솝체" pitchFamily="18" charset="-127"/>
              </a:rPr>
            </a:br>
            <a:r>
              <a:rPr lang="en-US" altLang="ko-KR" sz="1100" b="1" dirty="0" smtClean="0">
                <a:latin typeface="MD이솝체" pitchFamily="18" charset="-127"/>
                <a:ea typeface="MD이솝체" pitchFamily="18" charset="-127"/>
              </a:rPr>
              <a:t>  </a:t>
            </a:r>
            <a:r>
              <a:rPr lang="ko-KR" altLang="en-US" sz="1100" b="1" dirty="0" smtClean="0">
                <a:latin typeface="MD이솝체" pitchFamily="18" charset="-127"/>
                <a:ea typeface="MD이솝체" pitchFamily="18" charset="-127"/>
              </a:rPr>
              <a:t>결국은 </a:t>
            </a:r>
            <a:r>
              <a:rPr lang="ko-KR" altLang="en-US" sz="1100" b="1" dirty="0">
                <a:latin typeface="MD이솝체" pitchFamily="18" charset="-127"/>
                <a:ea typeface="MD이솝체" pitchFamily="18" charset="-127"/>
              </a:rPr>
              <a:t>개인주의</a:t>
            </a:r>
            <a:r>
              <a:rPr lang="en-US" altLang="ko-KR" sz="1100" b="1" dirty="0">
                <a:latin typeface="MD이솝체" pitchFamily="18" charset="-127"/>
                <a:ea typeface="MD이솝체" pitchFamily="18" charset="-127"/>
              </a:rPr>
              <a:t>, </a:t>
            </a:r>
            <a:r>
              <a:rPr lang="ko-KR" altLang="en-US" sz="1100" b="1" dirty="0">
                <a:latin typeface="MD이솝체" pitchFamily="18" charset="-127"/>
                <a:ea typeface="MD이솝체" pitchFamily="18" charset="-127"/>
              </a:rPr>
              <a:t>이기주의 사회에서 가정에 </a:t>
            </a:r>
            <a:r>
              <a:rPr lang="ko-KR" altLang="en-US" sz="1100" b="1" dirty="0" smtClean="0">
                <a:latin typeface="MD이솝체" pitchFamily="18" charset="-127"/>
                <a:ea typeface="MD이솝체" pitchFamily="18" charset="-127"/>
              </a:rPr>
              <a:t>득이 될 기대감이 </a:t>
            </a:r>
            <a:r>
              <a:rPr lang="ko-KR" altLang="en-US" sz="1100" b="1" dirty="0">
                <a:latin typeface="MD이솝체" pitchFamily="18" charset="-127"/>
                <a:ea typeface="MD이솝체" pitchFamily="18" charset="-127"/>
              </a:rPr>
              <a:t>있다 그러면 나서서 할까나</a:t>
            </a:r>
            <a:r>
              <a:rPr lang="en-US" altLang="ko-KR" sz="1100" b="1" dirty="0">
                <a:latin typeface="MD이솝체" pitchFamily="18" charset="-127"/>
                <a:ea typeface="MD이솝체" pitchFamily="18" charset="-127"/>
              </a:rPr>
              <a:t>, </a:t>
            </a:r>
            <a:endParaRPr lang="en-US" altLang="ko-KR" sz="1100" b="1" dirty="0" smtClean="0">
              <a:latin typeface="MD이솝체" pitchFamily="18" charset="-127"/>
              <a:ea typeface="MD이솝체" pitchFamily="18" charset="-127"/>
            </a:endParaRPr>
          </a:p>
          <a:p>
            <a:pPr eaLnBrk="0" hangingPunct="0">
              <a:buClr>
                <a:srgbClr val="777777"/>
              </a:buClr>
              <a:buSzPct val="70000"/>
              <a:buFont typeface="Wingdings" pitchFamily="2" charset="2"/>
              <a:buChar char="l"/>
              <a:tabLst>
                <a:tab pos="180975" algn="l"/>
              </a:tabLst>
            </a:pPr>
            <a:r>
              <a:rPr lang="en-US" altLang="ko-KR" sz="1100" b="1" dirty="0">
                <a:latin typeface="MD이솝체" pitchFamily="18" charset="-127"/>
                <a:ea typeface="MD이솝체" pitchFamily="18" charset="-127"/>
              </a:rPr>
              <a:t> </a:t>
            </a:r>
            <a:r>
              <a:rPr lang="ko-KR" altLang="en-US" sz="1100" b="1" dirty="0" smtClean="0">
                <a:latin typeface="MD이솝체" pitchFamily="18" charset="-127"/>
                <a:ea typeface="MD이솝체" pitchFamily="18" charset="-127"/>
              </a:rPr>
              <a:t>인센티브가 </a:t>
            </a:r>
            <a:r>
              <a:rPr lang="ko-KR" altLang="en-US" sz="1100" b="1" dirty="0">
                <a:latin typeface="MD이솝체" pitchFamily="18" charset="-127"/>
                <a:ea typeface="MD이솝체" pitchFamily="18" charset="-127"/>
              </a:rPr>
              <a:t>있을 때 세금의 몇 </a:t>
            </a:r>
            <a:r>
              <a:rPr lang="en-US" altLang="ko-KR" sz="1100" b="1" dirty="0">
                <a:latin typeface="MD이솝체" pitchFamily="18" charset="-127"/>
                <a:ea typeface="MD이솝체" pitchFamily="18" charset="-127"/>
              </a:rPr>
              <a:t>% </a:t>
            </a:r>
            <a:r>
              <a:rPr lang="ko-KR" altLang="en-US" sz="1100" b="1" dirty="0">
                <a:latin typeface="MD이솝체" pitchFamily="18" charset="-127"/>
                <a:ea typeface="MD이솝체" pitchFamily="18" charset="-127"/>
              </a:rPr>
              <a:t>할인을 </a:t>
            </a:r>
            <a:r>
              <a:rPr lang="ko-KR" altLang="en-US" sz="1100" b="1" dirty="0" smtClean="0">
                <a:latin typeface="MD이솝체" pitchFamily="18" charset="-127"/>
                <a:ea typeface="MD이솝체" pitchFamily="18" charset="-127"/>
              </a:rPr>
              <a:t>받는다든지 </a:t>
            </a:r>
            <a:r>
              <a:rPr lang="ko-KR" altLang="en-US" sz="1100" b="1" dirty="0">
                <a:latin typeface="MD이솝체" pitchFamily="18" charset="-127"/>
                <a:ea typeface="MD이솝체" pitchFamily="18" charset="-127"/>
              </a:rPr>
              <a:t>그렇게 하면 알려고 </a:t>
            </a:r>
            <a:r>
              <a:rPr lang="ko-KR" altLang="en-US" sz="1100" b="1" dirty="0" smtClean="0">
                <a:latin typeface="MD이솝체" pitchFamily="18" charset="-127"/>
                <a:ea typeface="MD이솝체" pitchFamily="18" charset="-127"/>
              </a:rPr>
              <a:t>노력하겠죠</a:t>
            </a:r>
            <a:r>
              <a:rPr lang="en-US" altLang="ko-KR" sz="1100" b="1" dirty="0">
                <a:latin typeface="MD이솝체" pitchFamily="18" charset="-127"/>
                <a:ea typeface="MD이솝체" pitchFamily="18" charset="-127"/>
              </a:rPr>
              <a:t>, </a:t>
            </a:r>
            <a:endParaRPr lang="en-US" altLang="ko-KR" sz="1100" b="1" dirty="0" smtClean="0">
              <a:latin typeface="MD이솝체" pitchFamily="18" charset="-127"/>
              <a:ea typeface="MD이솝체" pitchFamily="18" charset="-127"/>
            </a:endParaRPr>
          </a:p>
          <a:p>
            <a:pPr eaLnBrk="0" hangingPunct="0">
              <a:buClr>
                <a:srgbClr val="777777"/>
              </a:buClr>
              <a:buSzPct val="70000"/>
              <a:buFont typeface="Wingdings" pitchFamily="2" charset="2"/>
              <a:buChar char="l"/>
              <a:tabLst>
                <a:tab pos="180975" algn="l"/>
              </a:tabLst>
            </a:pPr>
            <a:r>
              <a:rPr lang="en-US" altLang="ko-KR" sz="1100" b="1" dirty="0">
                <a:latin typeface="MD이솝체" pitchFamily="18" charset="-127"/>
                <a:ea typeface="MD이솝체" pitchFamily="18" charset="-127"/>
              </a:rPr>
              <a:t> </a:t>
            </a:r>
            <a:r>
              <a:rPr lang="ko-KR" altLang="en-US" sz="1100" b="1" dirty="0" smtClean="0">
                <a:latin typeface="MD이솝체" pitchFamily="18" charset="-127"/>
                <a:ea typeface="MD이솝체" pitchFamily="18" charset="-127"/>
              </a:rPr>
              <a:t>주도는 </a:t>
            </a:r>
            <a:r>
              <a:rPr lang="ko-KR" altLang="en-US" sz="1100" b="1" dirty="0">
                <a:latin typeface="MD이솝체" pitchFamily="18" charset="-127"/>
                <a:ea typeface="MD이솝체" pitchFamily="18" charset="-127"/>
              </a:rPr>
              <a:t>못할 것 같고</a:t>
            </a:r>
            <a:r>
              <a:rPr lang="en-US" altLang="ko-KR" sz="1100" b="1" dirty="0">
                <a:latin typeface="MD이솝체" pitchFamily="18" charset="-127"/>
                <a:ea typeface="MD이솝체" pitchFamily="18" charset="-127"/>
              </a:rPr>
              <a:t>, </a:t>
            </a:r>
            <a:r>
              <a:rPr lang="ko-KR" altLang="en-US" sz="1100" b="1" dirty="0">
                <a:latin typeface="MD이솝체" pitchFamily="18" charset="-127"/>
                <a:ea typeface="MD이솝체" pitchFamily="18" charset="-127"/>
              </a:rPr>
              <a:t>불러주면 가는데 마을에서 행사가 있으면 갈 수는 있지만 </a:t>
            </a:r>
            <a:r>
              <a:rPr lang="en-US" altLang="ko-KR" sz="1100" b="1" dirty="0" smtClean="0">
                <a:latin typeface="MD이솝체" pitchFamily="18" charset="-127"/>
                <a:ea typeface="MD이솝체" pitchFamily="18" charset="-127"/>
              </a:rPr>
              <a:t/>
            </a:r>
            <a:br>
              <a:rPr lang="en-US" altLang="ko-KR" sz="1100" b="1" dirty="0" smtClean="0">
                <a:latin typeface="MD이솝체" pitchFamily="18" charset="-127"/>
                <a:ea typeface="MD이솝체" pitchFamily="18" charset="-127"/>
              </a:rPr>
            </a:br>
            <a:r>
              <a:rPr lang="en-US" altLang="ko-KR" sz="1100" b="1" dirty="0" smtClean="0">
                <a:latin typeface="MD이솝체" pitchFamily="18" charset="-127"/>
                <a:ea typeface="MD이솝체" pitchFamily="18" charset="-127"/>
              </a:rPr>
              <a:t>  </a:t>
            </a:r>
            <a:r>
              <a:rPr lang="ko-KR" altLang="en-US" sz="1100" b="1" dirty="0" smtClean="0">
                <a:latin typeface="MD이솝체" pitchFamily="18" charset="-127"/>
                <a:ea typeface="MD이솝체" pitchFamily="18" charset="-127"/>
              </a:rPr>
              <a:t>주도하고 그러기에는</a:t>
            </a:r>
            <a:r>
              <a:rPr lang="en-US" altLang="ko-KR" sz="1100" b="1" dirty="0" smtClean="0">
                <a:latin typeface="MD이솝체" pitchFamily="18" charset="-127"/>
                <a:ea typeface="MD이솝체" pitchFamily="18" charset="-127"/>
              </a:rPr>
              <a:t>…</a:t>
            </a:r>
            <a:r>
              <a:rPr lang="ko-KR" altLang="en-US" sz="1100" b="1" dirty="0" smtClean="0">
                <a:latin typeface="MD이솝체" pitchFamily="18" charset="-127"/>
                <a:ea typeface="MD이솝체" pitchFamily="18" charset="-127"/>
              </a:rPr>
              <a:t> </a:t>
            </a:r>
            <a:endParaRPr lang="ko-KR" altLang="en-US" sz="1100" b="1" dirty="0">
              <a:latin typeface="MD이솝체" pitchFamily="18" charset="-127"/>
              <a:ea typeface="MD이솝체" pitchFamily="18" charset="-127"/>
            </a:endParaRPr>
          </a:p>
          <a:p>
            <a:pPr eaLnBrk="0" hangingPunct="0">
              <a:buClr>
                <a:srgbClr val="777777"/>
              </a:buClr>
              <a:buSzPct val="70000"/>
              <a:buFont typeface="Wingdings" pitchFamily="2" charset="2"/>
              <a:buChar char="l"/>
              <a:tabLst>
                <a:tab pos="180975" algn="l"/>
              </a:tabLst>
            </a:pPr>
            <a:endParaRPr lang="en-US" altLang="ko-KR" sz="1100" b="1" dirty="0">
              <a:solidFill>
                <a:srgbClr val="080808"/>
              </a:solidFill>
              <a:latin typeface="MD이솝체" pitchFamily="18" charset="-127"/>
              <a:ea typeface="MD이솝체" pitchFamily="18" charset="-127"/>
              <a:cs typeface="Arial" pitchFamily="34" charset="0"/>
            </a:endParaRPr>
          </a:p>
        </p:txBody>
      </p:sp>
      <p:sp>
        <p:nvSpPr>
          <p:cNvPr id="28" name="AutoShape 36"/>
          <p:cNvSpPr>
            <a:spLocks noChangeArrowheads="1"/>
          </p:cNvSpPr>
          <p:nvPr/>
        </p:nvSpPr>
        <p:spPr bwMode="auto">
          <a:xfrm rot="5400000">
            <a:off x="1323665" y="4596273"/>
            <a:ext cx="939797" cy="1944688"/>
          </a:xfrm>
          <a:prstGeom prst="homePlate">
            <a:avLst>
              <a:gd name="adj" fmla="val 19856"/>
            </a:avLst>
          </a:prstGeom>
          <a:gradFill rotWithShape="1">
            <a:gsLst>
              <a:gs pos="0">
                <a:srgbClr val="E5EEF4"/>
              </a:gs>
              <a:gs pos="100000">
                <a:srgbClr val="A1C1D7"/>
              </a:gs>
            </a:gsLst>
            <a:lin ang="0" scaled="1"/>
          </a:gradFill>
          <a:ln w="25400" algn="ctr">
            <a:solidFill>
              <a:srgbClr val="A1C1D7"/>
            </a:solidFill>
            <a:miter lim="800000"/>
            <a:headEnd/>
            <a:tailEnd/>
          </a:ln>
          <a:effectLst>
            <a:outerShdw dist="63500" algn="ctr" rotWithShape="0">
              <a:schemeClr val="bg1"/>
            </a:outerShdw>
          </a:effectLst>
        </p:spPr>
        <p:txBody>
          <a:bodyPr wrap="none" anchor="ctr"/>
          <a:lstStyle/>
          <a:p>
            <a:pPr algn="ctr" eaLnBrk="0" hangingPunct="0">
              <a:spcBef>
                <a:spcPct val="50000"/>
              </a:spcBef>
              <a:defRPr/>
            </a:pPr>
            <a:endParaRPr lang="ko-KR" altLang="en-US" sz="1600" b="1" dirty="0">
              <a:solidFill>
                <a:srgbClr val="000000"/>
              </a:solidFill>
              <a:latin typeface="Tahoma" pitchFamily="34" charset="0"/>
              <a:ea typeface="휴먼모음T" pitchFamily="18" charset="-127"/>
            </a:endParaRPr>
          </a:p>
        </p:txBody>
      </p:sp>
      <p:sp>
        <p:nvSpPr>
          <p:cNvPr id="29" name="AutoShape 30"/>
          <p:cNvSpPr>
            <a:spLocks noChangeArrowheads="1"/>
          </p:cNvSpPr>
          <p:nvPr/>
        </p:nvSpPr>
        <p:spPr bwMode="auto">
          <a:xfrm rot="10800000" flipV="1">
            <a:off x="2936871" y="5090357"/>
            <a:ext cx="6264275" cy="1388072"/>
          </a:xfrm>
          <a:prstGeom prst="roundRect">
            <a:avLst>
              <a:gd name="adj" fmla="val 10889"/>
            </a:avLst>
          </a:prstGeom>
          <a:solidFill>
            <a:srgbClr val="FFFFFF"/>
          </a:solidFill>
          <a:ln w="25400" algn="ctr">
            <a:solidFill>
              <a:srgbClr val="DDDDDD"/>
            </a:solidFill>
            <a:round/>
            <a:headEnd/>
            <a:tailEnd/>
          </a:ln>
        </p:spPr>
        <p:txBody>
          <a:bodyPr wrap="none"/>
          <a:lstStyle/>
          <a:p>
            <a:pPr eaLnBrk="0" hangingPunct="0">
              <a:buClr>
                <a:srgbClr val="777777"/>
              </a:buClr>
              <a:buSzPct val="70000"/>
              <a:buFont typeface="Wingdings" pitchFamily="2" charset="2"/>
              <a:buChar char="l"/>
              <a:tabLst>
                <a:tab pos="180975" algn="l"/>
              </a:tabLst>
            </a:pPr>
            <a:r>
              <a:rPr lang="en-US" altLang="ko-KR" sz="1100" b="1" dirty="0" smtClean="0">
                <a:latin typeface="MD이솝체" pitchFamily="18" charset="-127"/>
                <a:ea typeface="MD이솝체" pitchFamily="18" charset="-127"/>
              </a:rPr>
              <a:t> </a:t>
            </a:r>
            <a:r>
              <a:rPr lang="ko-KR" altLang="en-US" sz="1100" b="1" dirty="0">
                <a:latin typeface="MD이솝체" pitchFamily="18" charset="-127"/>
                <a:ea typeface="MD이솝체" pitchFamily="18" charset="-127"/>
              </a:rPr>
              <a:t>공유공간을 같이 관리하는 것 </a:t>
            </a:r>
            <a:endParaRPr lang="en-US" altLang="ko-KR" sz="1100" b="1" dirty="0" smtClean="0">
              <a:latin typeface="MD이솝체" pitchFamily="18" charset="-127"/>
              <a:ea typeface="MD이솝체" pitchFamily="18" charset="-127"/>
            </a:endParaRPr>
          </a:p>
          <a:p>
            <a:pPr eaLnBrk="0" hangingPunct="0">
              <a:buClr>
                <a:srgbClr val="777777"/>
              </a:buClr>
              <a:buSzPct val="70000"/>
              <a:buFont typeface="Wingdings" pitchFamily="2" charset="2"/>
              <a:buChar char="l"/>
              <a:tabLst>
                <a:tab pos="180975" algn="l"/>
              </a:tabLst>
            </a:pPr>
            <a:r>
              <a:rPr lang="ko-KR" altLang="en-US" sz="1100" b="1" dirty="0" smtClean="0">
                <a:latin typeface="MD이솝체" pitchFamily="18" charset="-127"/>
                <a:ea typeface="MD이솝체" pitchFamily="18" charset="-127"/>
              </a:rPr>
              <a:t> 뜻이 </a:t>
            </a:r>
            <a:r>
              <a:rPr lang="ko-KR" altLang="en-US" sz="1100" b="1" dirty="0">
                <a:latin typeface="MD이솝체" pitchFamily="18" charset="-127"/>
                <a:ea typeface="MD이솝체" pitchFamily="18" charset="-127"/>
              </a:rPr>
              <a:t>맞는 분들이 모일 수 있는 환경을 만들어야</a:t>
            </a:r>
            <a:r>
              <a:rPr lang="en-US" altLang="ko-KR" sz="1100" b="1" dirty="0">
                <a:latin typeface="MD이솝체" pitchFamily="18" charset="-127"/>
                <a:ea typeface="MD이솝체" pitchFamily="18" charset="-127"/>
              </a:rPr>
              <a:t>. </a:t>
            </a:r>
            <a:endParaRPr lang="en-US" altLang="ko-KR" sz="1100" b="1" dirty="0" smtClean="0">
              <a:latin typeface="MD이솝체" pitchFamily="18" charset="-127"/>
              <a:ea typeface="MD이솝체" pitchFamily="18" charset="-127"/>
            </a:endParaRPr>
          </a:p>
          <a:p>
            <a:pPr eaLnBrk="0" hangingPunct="0">
              <a:buClr>
                <a:srgbClr val="777777"/>
              </a:buClr>
              <a:buSzPct val="70000"/>
              <a:buFont typeface="Wingdings" pitchFamily="2" charset="2"/>
              <a:buChar char="l"/>
              <a:tabLst>
                <a:tab pos="180975" algn="l"/>
              </a:tabLst>
            </a:pPr>
            <a:r>
              <a:rPr lang="ko-KR" altLang="en-US" sz="1100" b="1" dirty="0" smtClean="0">
                <a:latin typeface="MD이솝체" pitchFamily="18" charset="-127"/>
                <a:ea typeface="MD이솝체" pitchFamily="18" charset="-127"/>
              </a:rPr>
              <a:t> 시작은 </a:t>
            </a:r>
            <a:r>
              <a:rPr lang="ko-KR" altLang="en-US" sz="1100" b="1" dirty="0">
                <a:latin typeface="MD이솝체" pitchFamily="18" charset="-127"/>
                <a:ea typeface="MD이솝체" pitchFamily="18" charset="-127"/>
              </a:rPr>
              <a:t>했는데 그게 순탄하게 잘 나가야 하는데 이게 </a:t>
            </a:r>
            <a:r>
              <a:rPr lang="ko-KR" altLang="en-US" sz="1100" b="1" dirty="0" err="1">
                <a:latin typeface="MD이솝체" pitchFamily="18" charset="-127"/>
                <a:ea typeface="MD이솝체" pitchFamily="18" charset="-127"/>
              </a:rPr>
              <a:t>한달이</a:t>
            </a:r>
            <a:r>
              <a:rPr lang="ko-KR" altLang="en-US" sz="1100" b="1" dirty="0">
                <a:latin typeface="MD이솝체" pitchFamily="18" charset="-127"/>
                <a:ea typeface="MD이솝체" pitchFamily="18" charset="-127"/>
              </a:rPr>
              <a:t> 될지</a:t>
            </a:r>
            <a:r>
              <a:rPr lang="en-US" altLang="ko-KR" sz="1100" b="1" dirty="0">
                <a:latin typeface="MD이솝체" pitchFamily="18" charset="-127"/>
                <a:ea typeface="MD이솝체" pitchFamily="18" charset="-127"/>
              </a:rPr>
              <a:t>, </a:t>
            </a:r>
            <a:r>
              <a:rPr lang="ko-KR" altLang="en-US" sz="1100" b="1" dirty="0" err="1">
                <a:latin typeface="MD이솝체" pitchFamily="18" charset="-127"/>
                <a:ea typeface="MD이솝체" pitchFamily="18" charset="-127"/>
              </a:rPr>
              <a:t>삼일천하로</a:t>
            </a:r>
            <a:r>
              <a:rPr lang="ko-KR" altLang="en-US" sz="1100" b="1" dirty="0">
                <a:latin typeface="MD이솝체" pitchFamily="18" charset="-127"/>
                <a:ea typeface="MD이솝체" pitchFamily="18" charset="-127"/>
              </a:rPr>
              <a:t> 끝날지 </a:t>
            </a:r>
            <a:endParaRPr lang="en-US" altLang="ko-KR" sz="1100" b="1" dirty="0" smtClean="0">
              <a:latin typeface="MD이솝체" pitchFamily="18" charset="-127"/>
              <a:ea typeface="MD이솝체" pitchFamily="18" charset="-127"/>
            </a:endParaRPr>
          </a:p>
          <a:p>
            <a:pPr eaLnBrk="0" hangingPunct="0">
              <a:buClr>
                <a:srgbClr val="777777"/>
              </a:buClr>
              <a:buSzPct val="70000"/>
              <a:buFont typeface="Wingdings" pitchFamily="2" charset="2"/>
              <a:buChar char="l"/>
              <a:tabLst>
                <a:tab pos="180975" algn="l"/>
              </a:tabLst>
            </a:pPr>
            <a:r>
              <a:rPr lang="ko-KR" altLang="en-US" sz="1100" b="1" dirty="0" smtClean="0">
                <a:latin typeface="MD이솝체" pitchFamily="18" charset="-127"/>
                <a:ea typeface="MD이솝체" pitchFamily="18" charset="-127"/>
              </a:rPr>
              <a:t> 옆집에 </a:t>
            </a:r>
            <a:r>
              <a:rPr lang="ko-KR" altLang="en-US" sz="1100" b="1" dirty="0">
                <a:latin typeface="MD이솝체" pitchFamily="18" charset="-127"/>
                <a:ea typeface="MD이솝체" pitchFamily="18" charset="-127"/>
              </a:rPr>
              <a:t>누가 사는지 알아야 되요 </a:t>
            </a:r>
            <a:endParaRPr lang="en-US" altLang="ko-KR" sz="1100" b="1" dirty="0" smtClean="0">
              <a:latin typeface="MD이솝체" pitchFamily="18" charset="-127"/>
              <a:ea typeface="MD이솝체" pitchFamily="18" charset="-127"/>
            </a:endParaRPr>
          </a:p>
          <a:p>
            <a:pPr eaLnBrk="0" hangingPunct="0">
              <a:buClr>
                <a:srgbClr val="777777"/>
              </a:buClr>
              <a:buSzPct val="70000"/>
              <a:buFont typeface="Wingdings" pitchFamily="2" charset="2"/>
              <a:buChar char="l"/>
              <a:tabLst>
                <a:tab pos="180975" algn="l"/>
              </a:tabLst>
            </a:pPr>
            <a:r>
              <a:rPr lang="ko-KR" altLang="en-US" sz="1100" b="1" dirty="0" smtClean="0">
                <a:latin typeface="MD이솝체" pitchFamily="18" charset="-127"/>
                <a:ea typeface="MD이솝체" pitchFamily="18" charset="-127"/>
              </a:rPr>
              <a:t> 자기 </a:t>
            </a:r>
            <a:r>
              <a:rPr lang="ko-KR" altLang="en-US" sz="1100" b="1" dirty="0">
                <a:latin typeface="MD이솝체" pitchFamily="18" charset="-127"/>
                <a:ea typeface="MD이솝체" pitchFamily="18" charset="-127"/>
              </a:rPr>
              <a:t>집 앞에 청소는 해야죠</a:t>
            </a:r>
            <a:r>
              <a:rPr lang="en-US" altLang="ko-KR" sz="1100" b="1" dirty="0">
                <a:latin typeface="MD이솝체" pitchFamily="18" charset="-127"/>
                <a:ea typeface="MD이솝체" pitchFamily="18" charset="-127"/>
              </a:rPr>
              <a:t>. </a:t>
            </a:r>
            <a:endParaRPr lang="en-US" altLang="ko-KR" sz="1100" b="1" dirty="0" smtClean="0">
              <a:latin typeface="MD이솝체" pitchFamily="18" charset="-127"/>
              <a:ea typeface="MD이솝체" pitchFamily="18" charset="-127"/>
            </a:endParaRPr>
          </a:p>
          <a:p>
            <a:pPr eaLnBrk="0" hangingPunct="0">
              <a:buClr>
                <a:srgbClr val="777777"/>
              </a:buClr>
              <a:buSzPct val="70000"/>
              <a:buFont typeface="Wingdings" pitchFamily="2" charset="2"/>
              <a:buChar char="l"/>
              <a:tabLst>
                <a:tab pos="180975" algn="l"/>
              </a:tabLst>
            </a:pPr>
            <a:r>
              <a:rPr lang="ko-KR" altLang="en-US" sz="1100" b="1" dirty="0" smtClean="0">
                <a:latin typeface="MD이솝체" pitchFamily="18" charset="-127"/>
                <a:ea typeface="MD이솝체" pitchFamily="18" charset="-127"/>
              </a:rPr>
              <a:t> 사람들이 </a:t>
            </a:r>
            <a:r>
              <a:rPr lang="ko-KR" altLang="en-US" sz="1100" b="1" dirty="0">
                <a:latin typeface="MD이솝체" pitchFamily="18" charset="-127"/>
                <a:ea typeface="MD이솝체" pitchFamily="18" charset="-127"/>
              </a:rPr>
              <a:t>많이 오니까 이웃들도 만나고</a:t>
            </a:r>
            <a:r>
              <a:rPr lang="en-US" altLang="ko-KR" sz="1100" b="1" dirty="0">
                <a:latin typeface="MD이솝체" pitchFamily="18" charset="-127"/>
                <a:ea typeface="MD이솝체" pitchFamily="18" charset="-127"/>
              </a:rPr>
              <a:t>, </a:t>
            </a:r>
            <a:r>
              <a:rPr lang="ko-KR" altLang="en-US" sz="1100" b="1" dirty="0">
                <a:latin typeface="MD이솝체" pitchFamily="18" charset="-127"/>
                <a:ea typeface="MD이솝체" pitchFamily="18" charset="-127"/>
              </a:rPr>
              <a:t>같은 아파트에서 사는데도 </a:t>
            </a:r>
            <a:r>
              <a:rPr lang="ko-KR" altLang="en-US" sz="1100" b="1" dirty="0" smtClean="0">
                <a:latin typeface="MD이솝체" pitchFamily="18" charset="-127"/>
                <a:ea typeface="MD이솝체" pitchFamily="18" charset="-127"/>
              </a:rPr>
              <a:t>모르다가 </a:t>
            </a:r>
            <a:r>
              <a:rPr lang="ko-KR" altLang="en-US" sz="1100" b="1" dirty="0">
                <a:latin typeface="MD이솝체" pitchFamily="18" charset="-127"/>
                <a:ea typeface="MD이솝체" pitchFamily="18" charset="-127"/>
              </a:rPr>
              <a:t>거기서 만나서 </a:t>
            </a:r>
            <a:r>
              <a:rPr lang="en-US" altLang="ko-KR" sz="1100" b="1" dirty="0" smtClean="0">
                <a:latin typeface="MD이솝체" pitchFamily="18" charset="-127"/>
                <a:ea typeface="MD이솝체" pitchFamily="18" charset="-127"/>
              </a:rPr>
              <a:t/>
            </a:r>
            <a:br>
              <a:rPr lang="en-US" altLang="ko-KR" sz="1100" b="1" dirty="0" smtClean="0">
                <a:latin typeface="MD이솝체" pitchFamily="18" charset="-127"/>
                <a:ea typeface="MD이솝체" pitchFamily="18" charset="-127"/>
              </a:rPr>
            </a:br>
            <a:r>
              <a:rPr lang="en-US" altLang="ko-KR" sz="1100" b="1" dirty="0" smtClean="0">
                <a:latin typeface="MD이솝체" pitchFamily="18" charset="-127"/>
                <a:ea typeface="MD이솝체" pitchFamily="18" charset="-127"/>
              </a:rPr>
              <a:t>  </a:t>
            </a:r>
            <a:r>
              <a:rPr lang="ko-KR" altLang="en-US" sz="1100" b="1" dirty="0" smtClean="0">
                <a:latin typeface="MD이솝체" pitchFamily="18" charset="-127"/>
                <a:ea typeface="MD이솝체" pitchFamily="18" charset="-127"/>
              </a:rPr>
              <a:t>알게 </a:t>
            </a:r>
            <a:r>
              <a:rPr lang="ko-KR" altLang="en-US" sz="1100" b="1" dirty="0">
                <a:latin typeface="MD이솝체" pitchFamily="18" charset="-127"/>
                <a:ea typeface="MD이솝체" pitchFamily="18" charset="-127"/>
              </a:rPr>
              <a:t>되고</a:t>
            </a:r>
            <a:r>
              <a:rPr lang="en-US" altLang="ko-KR" sz="1100" b="1" dirty="0">
                <a:latin typeface="MD이솝체" pitchFamily="18" charset="-127"/>
                <a:ea typeface="MD이솝체" pitchFamily="18" charset="-127"/>
              </a:rPr>
              <a:t>, </a:t>
            </a:r>
            <a:r>
              <a:rPr lang="ko-KR" altLang="en-US" sz="1100" b="1" dirty="0">
                <a:latin typeface="MD이솝체" pitchFamily="18" charset="-127"/>
                <a:ea typeface="MD이솝체" pitchFamily="18" charset="-127"/>
              </a:rPr>
              <a:t>친분이 쌓이는 것 같더라고요 </a:t>
            </a:r>
          </a:p>
          <a:p>
            <a:pPr eaLnBrk="0" hangingPunct="0">
              <a:buClr>
                <a:srgbClr val="777777"/>
              </a:buClr>
              <a:buSzPct val="70000"/>
              <a:buFont typeface="Wingdings" pitchFamily="2" charset="2"/>
              <a:buChar char="l"/>
              <a:tabLst>
                <a:tab pos="180975" algn="l"/>
              </a:tabLst>
            </a:pPr>
            <a:endParaRPr lang="en-US" altLang="ko-KR" sz="1100" b="1" dirty="0">
              <a:solidFill>
                <a:srgbClr val="080808"/>
              </a:solidFill>
              <a:latin typeface="MD이솝체" pitchFamily="18" charset="-127"/>
              <a:ea typeface="MD이솝체" pitchFamily="18" charset="-127"/>
              <a:cs typeface="Arial" pitchFamily="34" charset="0"/>
            </a:endParaRPr>
          </a:p>
        </p:txBody>
      </p:sp>
      <p:sp>
        <p:nvSpPr>
          <p:cNvPr id="30" name="Text Box 126"/>
          <p:cNvSpPr txBox="1">
            <a:spLocks noChangeArrowheads="1"/>
          </p:cNvSpPr>
          <p:nvPr/>
        </p:nvSpPr>
        <p:spPr bwMode="auto">
          <a:xfrm>
            <a:off x="752843" y="3193817"/>
            <a:ext cx="1095172" cy="2616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outerShdw dist="28398" dir="6993903" algn="ctr" rotWithShape="0">
              <a:schemeClr val="bg1"/>
            </a:outerShdw>
          </a:effectLst>
        </p:spPr>
        <p:txBody>
          <a:bodyPr wrap="none">
            <a:spAutoFit/>
          </a:bodyPr>
          <a:lstStyle/>
          <a:p>
            <a:pPr eaLnBrk="0" hangingPunct="0"/>
            <a:r>
              <a:rPr lang="ko-KR" altLang="en-US" sz="1100" b="1" i="1" dirty="0" smtClean="0">
                <a:solidFill>
                  <a:srgbClr val="C0504D"/>
                </a:solidFill>
                <a:latin typeface="Tahoma" pitchFamily="34" charset="0"/>
                <a:ea typeface="가는각진제목체" pitchFamily="18" charset="-127"/>
              </a:rPr>
              <a:t>참여 장애 요인</a:t>
            </a:r>
            <a:endParaRPr lang="en-US" altLang="ko-KR" sz="1100" b="1" i="1" dirty="0">
              <a:solidFill>
                <a:srgbClr val="C0504D"/>
              </a:solidFill>
              <a:latin typeface="Tahoma" pitchFamily="34" charset="0"/>
              <a:ea typeface="가는각진제목체" pitchFamily="18" charset="-127"/>
            </a:endParaRPr>
          </a:p>
        </p:txBody>
      </p:sp>
      <p:sp>
        <p:nvSpPr>
          <p:cNvPr id="31" name="Rectangle 60"/>
          <p:cNvSpPr>
            <a:spLocks noChangeArrowheads="1"/>
          </p:cNvSpPr>
          <p:nvPr/>
        </p:nvSpPr>
        <p:spPr bwMode="auto">
          <a:xfrm>
            <a:off x="992189" y="5190373"/>
            <a:ext cx="1673225" cy="74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>
              <a:buFont typeface="Wingdings" pitchFamily="2" charset="2"/>
              <a:buNone/>
            </a:pPr>
            <a:r>
              <a:rPr lang="ko-KR" altLang="en-US" sz="1300" b="1" dirty="0" smtClean="0">
                <a:solidFill>
                  <a:srgbClr val="000000"/>
                </a:solidFill>
                <a:latin typeface="HY엽서L" pitchFamily="18" charset="-127"/>
                <a:ea typeface="HY엽서L" pitchFamily="18" charset="-127"/>
              </a:rPr>
              <a:t>모여야죠</a:t>
            </a:r>
            <a:r>
              <a:rPr lang="en-US" altLang="ko-KR" sz="1300" b="1" dirty="0" smtClean="0">
                <a:solidFill>
                  <a:srgbClr val="000000"/>
                </a:solidFill>
                <a:latin typeface="HY엽서L" pitchFamily="18" charset="-127"/>
                <a:ea typeface="HY엽서L" pitchFamily="18" charset="-127"/>
              </a:rPr>
              <a:t>,</a:t>
            </a:r>
          </a:p>
          <a:p>
            <a:pPr algn="ctr" eaLnBrk="0" hangingPunct="0">
              <a:buFont typeface="Wingdings" pitchFamily="2" charset="2"/>
              <a:buNone/>
            </a:pPr>
            <a:r>
              <a:rPr lang="ko-KR" altLang="en-US" sz="1300" b="1" dirty="0" smtClean="0">
                <a:solidFill>
                  <a:srgbClr val="000000"/>
                </a:solidFill>
                <a:latin typeface="HY엽서L" pitchFamily="18" charset="-127"/>
                <a:ea typeface="HY엽서L" pitchFamily="18" charset="-127"/>
              </a:rPr>
              <a:t>서로 알아야죠</a:t>
            </a:r>
            <a:r>
              <a:rPr lang="en-US" altLang="ko-KR" sz="1300" b="1" dirty="0" smtClean="0">
                <a:solidFill>
                  <a:srgbClr val="000000"/>
                </a:solidFill>
                <a:latin typeface="HY엽서L" pitchFamily="18" charset="-127"/>
                <a:ea typeface="HY엽서L" pitchFamily="18" charset="-127"/>
              </a:rPr>
              <a:t>.</a:t>
            </a:r>
            <a:endParaRPr lang="ko-KR" altLang="en-US" sz="1300" b="1" dirty="0">
              <a:solidFill>
                <a:srgbClr val="000000"/>
              </a:solidFill>
              <a:latin typeface="HY엽서L" pitchFamily="18" charset="-127"/>
              <a:ea typeface="HY엽서L" pitchFamily="18" charset="-127"/>
            </a:endParaRPr>
          </a:p>
        </p:txBody>
      </p:sp>
      <p:sp>
        <p:nvSpPr>
          <p:cNvPr id="33" name="Text Box 126"/>
          <p:cNvSpPr txBox="1">
            <a:spLocks noChangeArrowheads="1"/>
          </p:cNvSpPr>
          <p:nvPr/>
        </p:nvSpPr>
        <p:spPr bwMode="auto">
          <a:xfrm>
            <a:off x="726965" y="4838594"/>
            <a:ext cx="460382" cy="2616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outerShdw dist="28398" dir="6993903" algn="ctr" rotWithShape="0">
              <a:schemeClr val="bg1"/>
            </a:outerShdw>
          </a:effectLst>
        </p:spPr>
        <p:txBody>
          <a:bodyPr wrap="none">
            <a:spAutoFit/>
          </a:bodyPr>
          <a:lstStyle/>
          <a:p>
            <a:pPr eaLnBrk="0" hangingPunct="0"/>
            <a:r>
              <a:rPr lang="ko-KR" altLang="en-US" sz="1100" b="1" i="1" dirty="0" smtClean="0">
                <a:solidFill>
                  <a:srgbClr val="C0504D"/>
                </a:solidFill>
                <a:latin typeface="Tahoma" pitchFamily="34" charset="0"/>
                <a:ea typeface="가는각진제목체" pitchFamily="18" charset="-127"/>
              </a:rPr>
              <a:t>대안</a:t>
            </a:r>
            <a:endParaRPr lang="en-US" altLang="ko-KR" sz="1100" b="1" i="1" dirty="0">
              <a:solidFill>
                <a:srgbClr val="C0504D"/>
              </a:solidFill>
              <a:latin typeface="Tahoma" pitchFamily="34" charset="0"/>
              <a:ea typeface="가는각진제목체" pitchFamily="18" charset="-127"/>
            </a:endParaRPr>
          </a:p>
        </p:txBody>
      </p:sp>
      <p:sp>
        <p:nvSpPr>
          <p:cNvPr id="34" name="Rectangle 60"/>
          <p:cNvSpPr>
            <a:spLocks noChangeArrowheads="1"/>
          </p:cNvSpPr>
          <p:nvPr/>
        </p:nvSpPr>
        <p:spPr bwMode="auto">
          <a:xfrm>
            <a:off x="992190" y="2418443"/>
            <a:ext cx="1673225" cy="74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>
              <a:buFont typeface="Wingdings" pitchFamily="2" charset="2"/>
              <a:buNone/>
            </a:pPr>
            <a:r>
              <a:rPr lang="ko-KR" altLang="en-US" sz="1300" b="1" dirty="0" smtClean="0">
                <a:solidFill>
                  <a:srgbClr val="000000"/>
                </a:solidFill>
                <a:latin typeface="HY엽서L" pitchFamily="18" charset="-127"/>
                <a:ea typeface="HY엽서L" pitchFamily="18" charset="-127"/>
              </a:rPr>
              <a:t>홍보가</a:t>
            </a:r>
            <a:r>
              <a:rPr lang="en-US" altLang="ko-KR" sz="1300" b="1" dirty="0" smtClean="0">
                <a:solidFill>
                  <a:srgbClr val="000000"/>
                </a:solidFill>
                <a:latin typeface="HY엽서L" pitchFamily="18" charset="-127"/>
                <a:ea typeface="HY엽서L" pitchFamily="18" charset="-127"/>
              </a:rPr>
              <a:t>…</a:t>
            </a:r>
            <a:r>
              <a:rPr lang="ko-KR" altLang="en-US" sz="1300" b="1" dirty="0" smtClean="0">
                <a:solidFill>
                  <a:srgbClr val="000000"/>
                </a:solidFill>
                <a:latin typeface="HY엽서L" pitchFamily="18" charset="-127"/>
                <a:ea typeface="HY엽서L" pitchFamily="18" charset="-127"/>
              </a:rPr>
              <a:t> 그런 게 </a:t>
            </a:r>
            <a:endParaRPr lang="en-US" altLang="ko-KR" sz="1300" b="1" dirty="0" smtClean="0">
              <a:solidFill>
                <a:srgbClr val="000000"/>
              </a:solidFill>
              <a:latin typeface="HY엽서L" pitchFamily="18" charset="-127"/>
              <a:ea typeface="HY엽서L" pitchFamily="18" charset="-127"/>
            </a:endParaRPr>
          </a:p>
          <a:p>
            <a:pPr algn="ctr" eaLnBrk="0" hangingPunct="0">
              <a:buFont typeface="Wingdings" pitchFamily="2" charset="2"/>
              <a:buNone/>
            </a:pPr>
            <a:r>
              <a:rPr lang="ko-KR" altLang="en-US" sz="1300" b="1" dirty="0" smtClean="0">
                <a:solidFill>
                  <a:srgbClr val="000000"/>
                </a:solidFill>
                <a:latin typeface="HY엽서L" pitchFamily="18" charset="-127"/>
                <a:ea typeface="HY엽서L" pitchFamily="18" charset="-127"/>
              </a:rPr>
              <a:t>있다는 정도</a:t>
            </a:r>
            <a:endParaRPr lang="ko-KR" altLang="en-US" sz="1300" b="1" dirty="0">
              <a:solidFill>
                <a:srgbClr val="000000"/>
              </a:solidFill>
              <a:latin typeface="HY엽서L" pitchFamily="18" charset="-127"/>
              <a:ea typeface="HY엽서L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04575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모서리가 둥근 직사각형 79"/>
          <p:cNvSpPr/>
          <p:nvPr/>
        </p:nvSpPr>
        <p:spPr>
          <a:xfrm>
            <a:off x="1008617" y="2476479"/>
            <a:ext cx="3804923" cy="3889815"/>
          </a:xfrm>
          <a:prstGeom prst="roundRect">
            <a:avLst>
              <a:gd name="adj" fmla="val 0"/>
            </a:avLst>
          </a:prstGeom>
          <a:solidFill>
            <a:srgbClr val="FDFDFD">
              <a:alpha val="59999"/>
            </a:srgbClr>
          </a:solidFill>
          <a:ln w="9525" algn="ctr">
            <a:solidFill>
              <a:srgbClr val="D3CFDF"/>
            </a:solidFill>
            <a:miter lim="800000"/>
            <a:headEnd/>
            <a:tailEnd/>
          </a:ln>
        </p:spPr>
        <p:txBody>
          <a:bodyPr lIns="91449" tIns="47553" rIns="164608" bIns="46456" anchor="ctr"/>
          <a:lstStyle/>
          <a:p>
            <a:pPr marL="172598" indent="-172598" fontAlgn="base" latinLnBrk="0">
              <a:spcBef>
                <a:spcPct val="40000"/>
              </a:spcBef>
              <a:spcAft>
                <a:spcPct val="0"/>
              </a:spcAft>
              <a:buClr>
                <a:srgbClr val="4F81BD"/>
              </a:buClr>
              <a:buSzPct val="90000"/>
              <a:buFont typeface="Wingdings" pitchFamily="2" charset="2"/>
              <a:buChar char="l"/>
              <a:defRPr/>
            </a:pPr>
            <a:endParaRPr kumimoji="1" lang="en-US" altLang="ko-KR" sz="1400" b="1" dirty="0" smtClean="0">
              <a:solidFill>
                <a:srgbClr val="0000CC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graphicFrame>
        <p:nvGraphicFramePr>
          <p:cNvPr id="1026" name="Object 65" hidden="1"/>
          <p:cNvGraphicFramePr>
            <a:graphicFrameLocks noChangeAspect="1"/>
          </p:cNvGraphicFramePr>
          <p:nvPr/>
        </p:nvGraphicFramePr>
        <p:xfrm>
          <a:off x="1589" y="1589"/>
          <a:ext cx="1587" cy="1587"/>
        </p:xfrm>
        <a:graphic>
          <a:graphicData uri="http://schemas.openxmlformats.org/presentationml/2006/ole">
            <p:oleObj spid="_x0000_s218152" name="think-cell Slide" r:id="rId3" imgW="270" imgH="270" progId="">
              <p:embed/>
            </p:oleObj>
          </a:graphicData>
        </a:graphic>
      </p:graphicFrame>
      <p:sp>
        <p:nvSpPr>
          <p:cNvPr id="67" name="양쪽 모서리가 둥근 사각형 66"/>
          <p:cNvSpPr/>
          <p:nvPr/>
        </p:nvSpPr>
        <p:spPr>
          <a:xfrm>
            <a:off x="1986339" y="2052450"/>
            <a:ext cx="1744495" cy="349814"/>
          </a:xfrm>
          <a:prstGeom prst="round2SameRect">
            <a:avLst>
              <a:gd name="adj1" fmla="val 29977"/>
              <a:gd name="adj2" fmla="val 0"/>
            </a:avLst>
          </a:prstGeom>
          <a:solidFill>
            <a:schemeClr val="accent1">
              <a:lumMod val="75000"/>
            </a:schemeClr>
          </a:solidFill>
          <a:ln>
            <a:noFill/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8290" tIns="46456" rIns="18290" bIns="46456" anchor="ctr"/>
          <a:lstStyle/>
          <a:p>
            <a:pPr algn="ctr" latinLnBrk="0">
              <a:lnSpc>
                <a:spcPct val="90000"/>
              </a:lnSpc>
            </a:pPr>
            <a:r>
              <a:rPr lang="en-US" altLang="ko-KR" sz="1600" b="1" kern="0" dirty="0" smtClean="0">
                <a:solidFill>
                  <a:prstClr val="white"/>
                </a:solidFill>
                <a:latin typeface="Arial"/>
                <a:ea typeface="맑은 고딕"/>
                <a:cs typeface="Arial" pitchFamily="34" charset="0"/>
              </a:rPr>
              <a:t>Positive</a:t>
            </a:r>
            <a:endParaRPr lang="ko-KR" altLang="en-US" sz="1600" b="1" kern="0" dirty="0" smtClean="0">
              <a:solidFill>
                <a:prstClr val="white"/>
              </a:solidFill>
              <a:latin typeface="Arial"/>
              <a:ea typeface="맑은 고딕"/>
              <a:cs typeface="Arial" pitchFamily="34" charset="0"/>
            </a:endParaRPr>
          </a:p>
        </p:txBody>
      </p:sp>
      <p:sp>
        <p:nvSpPr>
          <p:cNvPr id="69" name="모서리가 둥근 직사각형 68"/>
          <p:cNvSpPr/>
          <p:nvPr/>
        </p:nvSpPr>
        <p:spPr>
          <a:xfrm>
            <a:off x="5210354" y="2476479"/>
            <a:ext cx="3812875" cy="3889815"/>
          </a:xfrm>
          <a:prstGeom prst="roundRect">
            <a:avLst>
              <a:gd name="adj" fmla="val 0"/>
            </a:avLst>
          </a:prstGeom>
          <a:solidFill>
            <a:srgbClr val="FDFDFD">
              <a:alpha val="59999"/>
            </a:srgbClr>
          </a:solidFill>
          <a:ln w="9525" algn="ctr">
            <a:solidFill>
              <a:srgbClr val="D3CFDF"/>
            </a:solidFill>
            <a:miter lim="800000"/>
            <a:headEnd/>
            <a:tailEnd/>
          </a:ln>
        </p:spPr>
        <p:txBody>
          <a:bodyPr lIns="91449" tIns="47553" rIns="164608" bIns="46456" anchor="ctr"/>
          <a:lstStyle/>
          <a:p>
            <a:pPr marL="172598" indent="-172598" fontAlgn="base" latinLnBrk="0">
              <a:spcBef>
                <a:spcPct val="40000"/>
              </a:spcBef>
              <a:spcAft>
                <a:spcPct val="0"/>
              </a:spcAft>
              <a:buClr>
                <a:srgbClr val="4F81BD"/>
              </a:buClr>
              <a:buSzPct val="90000"/>
              <a:buFont typeface="Wingdings" pitchFamily="2" charset="2"/>
              <a:buChar char="l"/>
              <a:defRPr/>
            </a:pPr>
            <a:endParaRPr kumimoji="1" lang="en-US" altLang="ko-KR" sz="1400" b="1" dirty="0" smtClean="0">
              <a:solidFill>
                <a:srgbClr val="0000CC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3" name="양쪽 모서리가 둥근 사각형 72"/>
          <p:cNvSpPr/>
          <p:nvPr/>
        </p:nvSpPr>
        <p:spPr>
          <a:xfrm>
            <a:off x="6184159" y="2056575"/>
            <a:ext cx="1744495" cy="349814"/>
          </a:xfrm>
          <a:prstGeom prst="round2SameRect">
            <a:avLst>
              <a:gd name="adj1" fmla="val 29977"/>
              <a:gd name="adj2" fmla="val 0"/>
            </a:avLst>
          </a:prstGeom>
          <a:solidFill>
            <a:schemeClr val="accent6">
              <a:lumMod val="75000"/>
            </a:schemeClr>
          </a:solidFill>
          <a:ln>
            <a:noFill/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8290" tIns="46456" rIns="18290" bIns="46456" anchor="ctr"/>
          <a:lstStyle/>
          <a:p>
            <a:pPr algn="ctr" latinLnBrk="0">
              <a:lnSpc>
                <a:spcPct val="90000"/>
              </a:lnSpc>
            </a:pPr>
            <a:r>
              <a:rPr lang="en-US" altLang="ko-KR" sz="1600" b="1" kern="0" dirty="0" smtClean="0">
                <a:solidFill>
                  <a:prstClr val="white"/>
                </a:solidFill>
                <a:latin typeface="Arial"/>
                <a:ea typeface="맑은 고딕"/>
                <a:cs typeface="Arial" pitchFamily="34" charset="0"/>
              </a:rPr>
              <a:t>Negative</a:t>
            </a:r>
            <a:endParaRPr lang="ko-KR" altLang="en-US" sz="1600" b="1" kern="0" dirty="0" smtClean="0">
              <a:solidFill>
                <a:prstClr val="white"/>
              </a:solidFill>
              <a:latin typeface="Arial"/>
              <a:ea typeface="맑은 고딕"/>
              <a:cs typeface="Arial" pitchFamily="34" charset="0"/>
            </a:endParaRPr>
          </a:p>
        </p:txBody>
      </p:sp>
      <p:sp>
        <p:nvSpPr>
          <p:cNvPr id="75" name="Text Box 15"/>
          <p:cNvSpPr txBox="1">
            <a:spLocks noChangeArrowheads="1"/>
          </p:cNvSpPr>
          <p:nvPr/>
        </p:nvSpPr>
        <p:spPr bwMode="auto">
          <a:xfrm>
            <a:off x="1061069" y="2546695"/>
            <a:ext cx="3536810" cy="265919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36580" tIns="36580" rIns="36580" bIns="36580">
            <a:spAutoFit/>
          </a:bodyPr>
          <a:lstStyle/>
          <a:p>
            <a:pPr marL="183889" indent="-183889" latinLnBrk="0">
              <a:spcBef>
                <a:spcPts val="1200"/>
              </a:spcBef>
              <a:spcAft>
                <a:spcPts val="600"/>
              </a:spcAft>
              <a:buBlip>
                <a:blip r:embed="rId4"/>
              </a:buBlip>
              <a:defRPr/>
            </a:pPr>
            <a:r>
              <a:rPr lang="ko-KR" altLang="en-US" sz="1200" dirty="0" smtClean="0">
                <a:latin typeface="+mn-ea"/>
                <a:ea typeface="+mn-ea"/>
              </a:rPr>
              <a:t>맞벌이 </a:t>
            </a:r>
            <a:r>
              <a:rPr lang="ko-KR" altLang="en-US" sz="1200" dirty="0">
                <a:latin typeface="+mn-ea"/>
                <a:ea typeface="+mn-ea"/>
              </a:rPr>
              <a:t>하는 부부면 저런 필요성을 못 느끼는데 어린아이가 있으면 마을공동체가 필요하거든요</a:t>
            </a:r>
            <a:r>
              <a:rPr lang="en-US" altLang="ko-KR" sz="1200" dirty="0" smtClean="0">
                <a:latin typeface="+mn-ea"/>
                <a:ea typeface="+mn-ea"/>
              </a:rPr>
              <a:t>,</a:t>
            </a:r>
          </a:p>
          <a:p>
            <a:pPr marL="183889" indent="-183889" latinLnBrk="0">
              <a:spcBef>
                <a:spcPts val="1200"/>
              </a:spcBef>
              <a:spcAft>
                <a:spcPts val="600"/>
              </a:spcAft>
              <a:buBlip>
                <a:blip r:embed="rId4"/>
              </a:buBlip>
              <a:defRPr/>
            </a:pPr>
            <a:r>
              <a:rPr lang="ko-KR" altLang="en-US" sz="1200" dirty="0" smtClean="0">
                <a:latin typeface="+mn-ea"/>
                <a:ea typeface="+mn-ea"/>
              </a:rPr>
              <a:t>서로 애도 </a:t>
            </a:r>
            <a:r>
              <a:rPr lang="ko-KR" altLang="en-US" sz="1200" dirty="0">
                <a:latin typeface="+mn-ea"/>
                <a:ea typeface="+mn-ea"/>
              </a:rPr>
              <a:t>봐주고</a:t>
            </a:r>
            <a:r>
              <a:rPr lang="en-US" altLang="ko-KR" sz="1200" dirty="0">
                <a:latin typeface="+mn-ea"/>
                <a:ea typeface="+mn-ea"/>
              </a:rPr>
              <a:t>, </a:t>
            </a:r>
            <a:r>
              <a:rPr lang="ko-KR" altLang="en-US" sz="1200" dirty="0">
                <a:latin typeface="+mn-ea"/>
                <a:ea typeface="+mn-ea"/>
              </a:rPr>
              <a:t>큰 돈 들이지 않고 같이 </a:t>
            </a:r>
            <a:r>
              <a:rPr lang="ko-KR" altLang="en-US" sz="1200" dirty="0" smtClean="0">
                <a:latin typeface="+mn-ea"/>
                <a:ea typeface="+mn-ea"/>
              </a:rPr>
              <a:t>하고</a:t>
            </a:r>
            <a:r>
              <a:rPr lang="en-US" altLang="ko-KR" sz="1200" dirty="0" smtClean="0">
                <a:latin typeface="+mn-ea"/>
                <a:ea typeface="+mn-ea"/>
              </a:rPr>
              <a:t>…</a:t>
            </a:r>
            <a:r>
              <a:rPr lang="ko-KR" altLang="en-US" sz="1200" dirty="0" smtClean="0">
                <a:latin typeface="+mn-ea"/>
                <a:ea typeface="+mn-ea"/>
              </a:rPr>
              <a:t> </a:t>
            </a:r>
            <a:endParaRPr lang="en-US" altLang="ko-KR" sz="1200" dirty="0" smtClean="0">
              <a:latin typeface="+mn-ea"/>
              <a:ea typeface="+mn-ea"/>
            </a:endParaRPr>
          </a:p>
          <a:p>
            <a:pPr marL="183889" indent="-183889" latinLnBrk="0">
              <a:spcBef>
                <a:spcPts val="1200"/>
              </a:spcBef>
              <a:spcAft>
                <a:spcPts val="600"/>
              </a:spcAft>
              <a:buBlip>
                <a:blip r:embed="rId4"/>
              </a:buBlip>
              <a:defRPr/>
            </a:pPr>
            <a:r>
              <a:rPr lang="ko-KR" altLang="en-US" sz="1200" dirty="0" smtClean="0">
                <a:latin typeface="+mn-ea"/>
                <a:ea typeface="+mn-ea"/>
              </a:rPr>
              <a:t>제안이 </a:t>
            </a:r>
            <a:r>
              <a:rPr lang="ko-KR" altLang="en-US" sz="1200" dirty="0">
                <a:latin typeface="+mn-ea"/>
                <a:ea typeface="+mn-ea"/>
              </a:rPr>
              <a:t>많은 곳을 보니까 그런 게 부족하니까 공동체에서 하는 것 같아요</a:t>
            </a:r>
            <a:r>
              <a:rPr lang="en-US" altLang="ko-KR" sz="1200" dirty="0">
                <a:latin typeface="+mn-ea"/>
                <a:ea typeface="+mn-ea"/>
              </a:rPr>
              <a:t>, </a:t>
            </a:r>
            <a:endParaRPr lang="en-US" altLang="ko-KR" sz="1200" dirty="0" smtClean="0">
              <a:latin typeface="+mn-ea"/>
              <a:ea typeface="+mn-ea"/>
            </a:endParaRPr>
          </a:p>
          <a:p>
            <a:pPr marL="183889" indent="-183889" latinLnBrk="0">
              <a:spcBef>
                <a:spcPts val="1200"/>
              </a:spcBef>
              <a:spcAft>
                <a:spcPts val="600"/>
              </a:spcAft>
              <a:buBlip>
                <a:blip r:embed="rId4"/>
              </a:buBlip>
              <a:defRPr/>
            </a:pPr>
            <a:r>
              <a:rPr lang="ko-KR" altLang="en-US" sz="1200" dirty="0" smtClean="0">
                <a:latin typeface="+mn-ea"/>
                <a:ea typeface="+mn-ea"/>
              </a:rPr>
              <a:t>절실하다는 </a:t>
            </a:r>
            <a:r>
              <a:rPr lang="ko-KR" altLang="en-US" sz="1200" dirty="0">
                <a:latin typeface="+mn-ea"/>
                <a:ea typeface="+mn-ea"/>
              </a:rPr>
              <a:t>거죠</a:t>
            </a:r>
            <a:r>
              <a:rPr lang="en-US" altLang="ko-KR" sz="1200" dirty="0">
                <a:latin typeface="+mn-ea"/>
                <a:ea typeface="+mn-ea"/>
              </a:rPr>
              <a:t>. </a:t>
            </a:r>
            <a:endParaRPr lang="en-US" altLang="ko-KR" sz="1200" dirty="0" smtClean="0">
              <a:latin typeface="+mn-ea"/>
              <a:ea typeface="+mn-ea"/>
            </a:endParaRPr>
          </a:p>
          <a:p>
            <a:pPr marL="183889" indent="-183889" latinLnBrk="0">
              <a:spcBef>
                <a:spcPts val="1200"/>
              </a:spcBef>
              <a:spcAft>
                <a:spcPts val="600"/>
              </a:spcAft>
              <a:buBlip>
                <a:blip r:embed="rId4"/>
              </a:buBlip>
              <a:defRPr/>
            </a:pPr>
            <a:r>
              <a:rPr lang="en-US" altLang="ko-KR" sz="1200" dirty="0" smtClean="0">
                <a:latin typeface="+mn-ea"/>
                <a:ea typeface="+mn-ea"/>
              </a:rPr>
              <a:t>(</a:t>
            </a:r>
            <a:r>
              <a:rPr lang="ko-KR" altLang="en-US" sz="1200" dirty="0" smtClean="0">
                <a:latin typeface="+mn-ea"/>
                <a:ea typeface="+mn-ea"/>
              </a:rPr>
              <a:t>경제적으로</a:t>
            </a:r>
            <a:r>
              <a:rPr lang="en-US" altLang="ko-KR" sz="1200" dirty="0" smtClean="0">
                <a:latin typeface="+mn-ea"/>
                <a:ea typeface="+mn-ea"/>
              </a:rPr>
              <a:t>) </a:t>
            </a:r>
            <a:r>
              <a:rPr lang="ko-KR" altLang="en-US" sz="1200" dirty="0" smtClean="0">
                <a:latin typeface="+mn-ea"/>
                <a:ea typeface="+mn-ea"/>
              </a:rPr>
              <a:t>힘든 </a:t>
            </a:r>
            <a:r>
              <a:rPr lang="ko-KR" altLang="en-US" sz="1200" dirty="0">
                <a:latin typeface="+mn-ea"/>
                <a:ea typeface="+mn-ea"/>
              </a:rPr>
              <a:t>가정들이 하지 않았을까</a:t>
            </a:r>
            <a:r>
              <a:rPr lang="en-US" altLang="ko-KR" sz="1200" dirty="0">
                <a:latin typeface="+mn-ea"/>
                <a:ea typeface="+mn-ea"/>
              </a:rPr>
              <a:t>, </a:t>
            </a:r>
            <a:r>
              <a:rPr lang="ko-KR" altLang="en-US" sz="1200" dirty="0" smtClean="0">
                <a:latin typeface="+mn-ea"/>
                <a:ea typeface="+mn-ea"/>
              </a:rPr>
              <a:t>그만큼 도움이 되지 않을까</a:t>
            </a:r>
            <a:r>
              <a:rPr lang="en-US" altLang="ko-KR" sz="1200" dirty="0" smtClean="0">
                <a:latin typeface="+mn-ea"/>
                <a:ea typeface="+mn-ea"/>
              </a:rPr>
              <a:t>..</a:t>
            </a:r>
            <a:endParaRPr lang="en-US" altLang="ko-KR" sz="1200" dirty="0">
              <a:latin typeface="+mn-ea"/>
              <a:ea typeface="+mn-ea"/>
            </a:endParaRPr>
          </a:p>
        </p:txBody>
      </p:sp>
      <p:sp>
        <p:nvSpPr>
          <p:cNvPr id="76" name="Text Box 15"/>
          <p:cNvSpPr txBox="1">
            <a:spLocks noChangeArrowheads="1"/>
          </p:cNvSpPr>
          <p:nvPr/>
        </p:nvSpPr>
        <p:spPr bwMode="auto">
          <a:xfrm>
            <a:off x="5399021" y="2564412"/>
            <a:ext cx="3503438" cy="395185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36580" tIns="36580" rIns="36580" bIns="36580">
            <a:spAutoFit/>
          </a:bodyPr>
          <a:lstStyle/>
          <a:p>
            <a:pPr marL="183889" indent="-183889" latinLnBrk="0">
              <a:spcBef>
                <a:spcPts val="0"/>
              </a:spcBef>
              <a:spcAft>
                <a:spcPts val="0"/>
              </a:spcAft>
              <a:buBlip>
                <a:blip r:embed="rId4"/>
              </a:buBlip>
              <a:defRPr/>
            </a:pPr>
            <a:r>
              <a:rPr lang="ko-KR" altLang="en-US" sz="1200" dirty="0" smtClean="0">
                <a:latin typeface="+mn-ea"/>
                <a:ea typeface="+mn-ea"/>
              </a:rPr>
              <a:t>누리고 </a:t>
            </a:r>
            <a:r>
              <a:rPr lang="ko-KR" altLang="en-US" sz="1200" dirty="0">
                <a:latin typeface="+mn-ea"/>
                <a:ea typeface="+mn-ea"/>
              </a:rPr>
              <a:t>혜택을 받고</a:t>
            </a:r>
            <a:r>
              <a:rPr lang="en-US" altLang="ko-KR" sz="1200" dirty="0">
                <a:latin typeface="+mn-ea"/>
                <a:ea typeface="+mn-ea"/>
              </a:rPr>
              <a:t>, </a:t>
            </a:r>
            <a:r>
              <a:rPr lang="ko-KR" altLang="en-US" sz="1200" dirty="0">
                <a:latin typeface="+mn-ea"/>
                <a:ea typeface="+mn-ea"/>
              </a:rPr>
              <a:t>책임이 없는 걸 원하는 거죠</a:t>
            </a:r>
            <a:r>
              <a:rPr lang="en-US" altLang="ko-KR" sz="1200" dirty="0">
                <a:latin typeface="+mn-ea"/>
                <a:ea typeface="+mn-ea"/>
              </a:rPr>
              <a:t>. </a:t>
            </a:r>
            <a:endParaRPr lang="en-US" altLang="ko-KR" sz="1200" dirty="0" smtClean="0">
              <a:latin typeface="+mn-ea"/>
              <a:ea typeface="+mn-ea"/>
            </a:endParaRPr>
          </a:p>
          <a:p>
            <a:pPr marL="183889" indent="-183889" latinLnBrk="0">
              <a:spcBef>
                <a:spcPts val="0"/>
              </a:spcBef>
              <a:spcAft>
                <a:spcPts val="0"/>
              </a:spcAft>
              <a:buBlip>
                <a:blip r:embed="rId4"/>
              </a:buBlip>
              <a:defRPr/>
            </a:pPr>
            <a:r>
              <a:rPr lang="ko-KR" altLang="en-US" sz="1200" dirty="0" smtClean="0">
                <a:latin typeface="+mn-ea"/>
                <a:ea typeface="+mn-ea"/>
              </a:rPr>
              <a:t>공간 </a:t>
            </a:r>
            <a:r>
              <a:rPr lang="ko-KR" altLang="en-US" sz="1200" dirty="0">
                <a:latin typeface="+mn-ea"/>
                <a:ea typeface="+mn-ea"/>
              </a:rPr>
              <a:t>같은 보조적 지원은 원하시는 거고</a:t>
            </a:r>
            <a:r>
              <a:rPr lang="en-US" altLang="ko-KR" sz="1200" dirty="0">
                <a:latin typeface="+mn-ea"/>
                <a:ea typeface="+mn-ea"/>
              </a:rPr>
              <a:t>, </a:t>
            </a:r>
            <a:r>
              <a:rPr lang="ko-KR" altLang="en-US" sz="1200" dirty="0">
                <a:latin typeface="+mn-ea"/>
                <a:ea typeface="+mn-ea"/>
              </a:rPr>
              <a:t>뒤에 책임을 져야 하는 것은 부담이 되고</a:t>
            </a:r>
            <a:r>
              <a:rPr lang="en-US" altLang="ko-KR" sz="1200" dirty="0">
                <a:latin typeface="+mn-ea"/>
                <a:ea typeface="+mn-ea"/>
              </a:rPr>
              <a:t>. </a:t>
            </a:r>
            <a:endParaRPr lang="en-US" altLang="ko-KR" sz="1200" dirty="0" smtClean="0">
              <a:latin typeface="+mn-ea"/>
              <a:ea typeface="+mn-ea"/>
            </a:endParaRPr>
          </a:p>
          <a:p>
            <a:pPr latinLnBrk="0">
              <a:spcBef>
                <a:spcPts val="0"/>
              </a:spcBef>
              <a:spcAft>
                <a:spcPts val="0"/>
              </a:spcAft>
              <a:defRPr/>
            </a:pPr>
            <a:endParaRPr lang="en-US" altLang="ko-KR" sz="1200" dirty="0" smtClean="0">
              <a:latin typeface="+mn-ea"/>
              <a:ea typeface="+mn-ea"/>
            </a:endParaRPr>
          </a:p>
          <a:p>
            <a:pPr marL="183889" indent="-183889" latinLnBrk="0">
              <a:spcBef>
                <a:spcPts val="0"/>
              </a:spcBef>
              <a:spcAft>
                <a:spcPts val="0"/>
              </a:spcAft>
              <a:buBlip>
                <a:blip r:embed="rId4"/>
              </a:buBlip>
              <a:defRPr/>
            </a:pPr>
            <a:r>
              <a:rPr lang="ko-KR" altLang="en-US" sz="1200" dirty="0" smtClean="0">
                <a:latin typeface="+mn-ea"/>
                <a:ea typeface="+mn-ea"/>
              </a:rPr>
              <a:t>원하는 </a:t>
            </a:r>
            <a:r>
              <a:rPr lang="ko-KR" altLang="en-US" sz="1200" dirty="0">
                <a:latin typeface="+mn-ea"/>
                <a:ea typeface="+mn-ea"/>
              </a:rPr>
              <a:t>것은 스스로 알아서 하는 거예요</a:t>
            </a:r>
            <a:r>
              <a:rPr lang="en-US" altLang="ko-KR" sz="1200" dirty="0">
                <a:latin typeface="+mn-ea"/>
                <a:ea typeface="+mn-ea"/>
              </a:rPr>
              <a:t>, </a:t>
            </a:r>
            <a:r>
              <a:rPr lang="ko-KR" altLang="en-US" sz="1200" dirty="0">
                <a:latin typeface="+mn-ea"/>
                <a:ea typeface="+mn-ea"/>
              </a:rPr>
              <a:t>이끄는 것들은 나라에서 해주고</a:t>
            </a:r>
            <a:r>
              <a:rPr lang="en-US" altLang="ko-KR" sz="1200" dirty="0">
                <a:latin typeface="+mn-ea"/>
                <a:ea typeface="+mn-ea"/>
              </a:rPr>
              <a:t>, </a:t>
            </a:r>
            <a:endParaRPr lang="en-US" altLang="ko-KR" sz="1200" dirty="0" smtClean="0">
              <a:latin typeface="+mn-ea"/>
              <a:ea typeface="+mn-ea"/>
            </a:endParaRPr>
          </a:p>
          <a:p>
            <a:pPr latinLnBrk="0">
              <a:spcBef>
                <a:spcPts val="0"/>
              </a:spcBef>
              <a:spcAft>
                <a:spcPts val="0"/>
              </a:spcAft>
              <a:defRPr/>
            </a:pPr>
            <a:endParaRPr lang="en-US" altLang="ko-KR" sz="1200" dirty="0" smtClean="0">
              <a:latin typeface="+mn-ea"/>
              <a:ea typeface="+mn-ea"/>
            </a:endParaRPr>
          </a:p>
          <a:p>
            <a:pPr marL="183889" indent="-183889" latinLnBrk="0">
              <a:spcBef>
                <a:spcPts val="0"/>
              </a:spcBef>
              <a:spcAft>
                <a:spcPts val="0"/>
              </a:spcAft>
              <a:buBlip>
                <a:blip r:embed="rId4"/>
              </a:buBlip>
              <a:defRPr/>
            </a:pPr>
            <a:r>
              <a:rPr lang="ko-KR" altLang="en-US" sz="1200" dirty="0" smtClean="0">
                <a:latin typeface="+mn-ea"/>
                <a:ea typeface="+mn-ea"/>
              </a:rPr>
              <a:t>굳이 </a:t>
            </a:r>
            <a:r>
              <a:rPr lang="ko-KR" altLang="en-US" sz="1200" dirty="0">
                <a:latin typeface="+mn-ea"/>
                <a:ea typeface="+mn-ea"/>
              </a:rPr>
              <a:t>내가 총대를 모아서 할 필요도 없고</a:t>
            </a:r>
            <a:r>
              <a:rPr lang="en-US" altLang="ko-KR" sz="1200" dirty="0">
                <a:latin typeface="+mn-ea"/>
                <a:ea typeface="+mn-ea"/>
              </a:rPr>
              <a:t>, </a:t>
            </a:r>
            <a:r>
              <a:rPr lang="ko-KR" altLang="en-US" sz="1200" dirty="0">
                <a:latin typeface="+mn-ea"/>
                <a:ea typeface="+mn-ea"/>
              </a:rPr>
              <a:t>귀찮고</a:t>
            </a:r>
            <a:r>
              <a:rPr lang="en-US" altLang="ko-KR" sz="1200" dirty="0">
                <a:latin typeface="+mn-ea"/>
                <a:ea typeface="+mn-ea"/>
              </a:rPr>
              <a:t>, </a:t>
            </a:r>
            <a:endParaRPr lang="en-US" altLang="ko-KR" sz="1200" dirty="0" smtClean="0">
              <a:latin typeface="+mn-ea"/>
              <a:ea typeface="+mn-ea"/>
            </a:endParaRPr>
          </a:p>
          <a:p>
            <a:pPr marL="183889" indent="-183889" latinLnBrk="0">
              <a:spcBef>
                <a:spcPts val="0"/>
              </a:spcBef>
              <a:spcAft>
                <a:spcPts val="0"/>
              </a:spcAft>
              <a:buBlip>
                <a:blip r:embed="rId4"/>
              </a:buBlip>
              <a:defRPr/>
            </a:pPr>
            <a:r>
              <a:rPr lang="ko-KR" altLang="en-US" sz="1200" dirty="0" smtClean="0">
                <a:latin typeface="+mn-ea"/>
                <a:ea typeface="+mn-ea"/>
              </a:rPr>
              <a:t>내가 </a:t>
            </a:r>
            <a:r>
              <a:rPr lang="en-US" altLang="ko-KR" sz="1200" dirty="0">
                <a:latin typeface="+mn-ea"/>
                <a:ea typeface="+mn-ea"/>
              </a:rPr>
              <a:t>(</a:t>
            </a:r>
            <a:r>
              <a:rPr lang="ko-KR" altLang="en-US" sz="1200" dirty="0">
                <a:latin typeface="+mn-ea"/>
                <a:ea typeface="+mn-ea"/>
              </a:rPr>
              <a:t>주도를</a:t>
            </a:r>
            <a:r>
              <a:rPr lang="en-US" altLang="ko-KR" sz="1200" dirty="0">
                <a:latin typeface="+mn-ea"/>
                <a:ea typeface="+mn-ea"/>
              </a:rPr>
              <a:t>) </a:t>
            </a:r>
            <a:r>
              <a:rPr lang="ko-KR" altLang="en-US" sz="1200" dirty="0">
                <a:latin typeface="+mn-ea"/>
                <a:ea typeface="+mn-ea"/>
              </a:rPr>
              <a:t>안하고 다른 데 가서 하면 되니까</a:t>
            </a:r>
            <a:r>
              <a:rPr lang="en-US" altLang="ko-KR" sz="1200" dirty="0">
                <a:latin typeface="+mn-ea"/>
                <a:ea typeface="+mn-ea"/>
              </a:rPr>
              <a:t>, </a:t>
            </a:r>
            <a:r>
              <a:rPr lang="ko-KR" altLang="en-US" sz="1200" dirty="0">
                <a:latin typeface="+mn-ea"/>
                <a:ea typeface="+mn-ea"/>
              </a:rPr>
              <a:t>찾아보면 다른데 송파나 구만 넘어가도 되니까 </a:t>
            </a:r>
            <a:endParaRPr lang="en-US" altLang="ko-KR" sz="1200" dirty="0" smtClean="0">
              <a:latin typeface="+mn-ea"/>
              <a:ea typeface="+mn-ea"/>
            </a:endParaRPr>
          </a:p>
          <a:p>
            <a:pPr marL="183889" indent="-183889" latinLnBrk="0">
              <a:spcBef>
                <a:spcPts val="0"/>
              </a:spcBef>
              <a:spcAft>
                <a:spcPts val="0"/>
              </a:spcAft>
              <a:buBlip>
                <a:blip r:embed="rId4"/>
              </a:buBlip>
              <a:defRPr/>
            </a:pPr>
            <a:r>
              <a:rPr lang="ko-KR" altLang="en-US" sz="1200" dirty="0" smtClean="0">
                <a:latin typeface="+mn-ea"/>
                <a:ea typeface="+mn-ea"/>
              </a:rPr>
              <a:t>구하면 </a:t>
            </a:r>
            <a:r>
              <a:rPr lang="ko-KR" altLang="en-US" sz="1200" dirty="0">
                <a:latin typeface="+mn-ea"/>
                <a:ea typeface="+mn-ea"/>
              </a:rPr>
              <a:t>할 게 있다</a:t>
            </a:r>
            <a:r>
              <a:rPr lang="en-US" altLang="ko-KR" sz="1200" dirty="0">
                <a:latin typeface="+mn-ea"/>
                <a:ea typeface="+mn-ea"/>
              </a:rPr>
              <a:t>. </a:t>
            </a:r>
            <a:r>
              <a:rPr lang="ko-KR" altLang="en-US" sz="1200" dirty="0">
                <a:latin typeface="+mn-ea"/>
                <a:ea typeface="+mn-ea"/>
              </a:rPr>
              <a:t>또 하나는 상호 동질감</a:t>
            </a:r>
            <a:r>
              <a:rPr lang="en-US" altLang="ko-KR" sz="1200" dirty="0">
                <a:latin typeface="+mn-ea"/>
                <a:ea typeface="+mn-ea"/>
              </a:rPr>
              <a:t>, </a:t>
            </a:r>
            <a:r>
              <a:rPr lang="ko-KR" altLang="en-US" sz="1200" dirty="0">
                <a:latin typeface="+mn-ea"/>
                <a:ea typeface="+mn-ea"/>
              </a:rPr>
              <a:t>커뮤니티</a:t>
            </a:r>
            <a:r>
              <a:rPr lang="en-US" altLang="ko-KR" sz="1200" dirty="0">
                <a:latin typeface="+mn-ea"/>
                <a:ea typeface="+mn-ea"/>
              </a:rPr>
              <a:t>, </a:t>
            </a:r>
            <a:r>
              <a:rPr lang="ko-KR" altLang="en-US" sz="1200" dirty="0">
                <a:latin typeface="+mn-ea"/>
                <a:ea typeface="+mn-ea"/>
              </a:rPr>
              <a:t>이질적인 것이 공감대를 만들어내는 정도가 어렵다</a:t>
            </a:r>
            <a:r>
              <a:rPr lang="en-US" altLang="ko-KR" sz="1200" dirty="0">
                <a:latin typeface="+mn-ea"/>
                <a:ea typeface="+mn-ea"/>
              </a:rPr>
              <a:t>, </a:t>
            </a:r>
            <a:endParaRPr lang="en-US" altLang="ko-KR" sz="1200" dirty="0" smtClean="0">
              <a:latin typeface="+mn-ea"/>
              <a:ea typeface="+mn-ea"/>
            </a:endParaRPr>
          </a:p>
          <a:p>
            <a:pPr marL="183889" indent="-183889" latinLnBrk="0">
              <a:spcBef>
                <a:spcPts val="0"/>
              </a:spcBef>
              <a:spcAft>
                <a:spcPts val="0"/>
              </a:spcAft>
              <a:buBlip>
                <a:blip r:embed="rId4"/>
              </a:buBlip>
              <a:defRPr/>
            </a:pPr>
            <a:r>
              <a:rPr lang="ko-KR" altLang="en-US" sz="1200" dirty="0" smtClean="0">
                <a:latin typeface="+mn-ea"/>
                <a:ea typeface="+mn-ea"/>
              </a:rPr>
              <a:t>이런</a:t>
            </a:r>
            <a:r>
              <a:rPr lang="ko-KR" altLang="en-US" sz="1200" dirty="0">
                <a:latin typeface="+mn-ea"/>
                <a:ea typeface="+mn-ea"/>
              </a:rPr>
              <a:t> </a:t>
            </a:r>
            <a:r>
              <a:rPr lang="ko-KR" altLang="en-US" sz="1200" dirty="0" smtClean="0">
                <a:latin typeface="+mn-ea"/>
                <a:ea typeface="+mn-ea"/>
              </a:rPr>
              <a:t>사업을 </a:t>
            </a:r>
            <a:r>
              <a:rPr lang="ko-KR" altLang="en-US" sz="1200" dirty="0">
                <a:latin typeface="+mn-ea"/>
                <a:ea typeface="+mn-ea"/>
              </a:rPr>
              <a:t>신청하고 어쩌고 하는 것에 대한 부담</a:t>
            </a:r>
            <a:r>
              <a:rPr lang="en-US" altLang="ko-KR" sz="1200" dirty="0">
                <a:latin typeface="+mn-ea"/>
                <a:ea typeface="+mn-ea"/>
              </a:rPr>
              <a:t>, </a:t>
            </a:r>
            <a:endParaRPr lang="en-US" altLang="ko-KR" sz="1200" dirty="0" smtClean="0">
              <a:latin typeface="+mn-ea"/>
              <a:ea typeface="+mn-ea"/>
            </a:endParaRPr>
          </a:p>
          <a:p>
            <a:pPr marL="183889" indent="-183889" latinLnBrk="0">
              <a:spcBef>
                <a:spcPts val="0"/>
              </a:spcBef>
              <a:spcAft>
                <a:spcPts val="0"/>
              </a:spcAft>
              <a:buBlip>
                <a:blip r:embed="rId4"/>
              </a:buBlip>
              <a:defRPr/>
            </a:pPr>
            <a:r>
              <a:rPr lang="ko-KR" altLang="en-US" sz="1200" dirty="0" smtClean="0">
                <a:latin typeface="+mn-ea"/>
                <a:ea typeface="+mn-ea"/>
              </a:rPr>
              <a:t>공동체에서 </a:t>
            </a:r>
            <a:r>
              <a:rPr lang="ko-KR" altLang="en-US" sz="1200" dirty="0">
                <a:latin typeface="+mn-ea"/>
                <a:ea typeface="+mn-ea"/>
              </a:rPr>
              <a:t>하고 있는 게 많다 보니까 거기 가면 되지</a:t>
            </a:r>
            <a:r>
              <a:rPr lang="en-US" altLang="ko-KR" sz="1200" dirty="0">
                <a:latin typeface="+mn-ea"/>
                <a:ea typeface="+mn-ea"/>
              </a:rPr>
              <a:t>! </a:t>
            </a:r>
            <a:r>
              <a:rPr lang="ko-KR" altLang="en-US" sz="1200" dirty="0">
                <a:latin typeface="+mn-ea"/>
                <a:ea typeface="+mn-ea"/>
              </a:rPr>
              <a:t>하고</a:t>
            </a:r>
            <a:r>
              <a:rPr lang="en-US" altLang="ko-KR" sz="1200" dirty="0">
                <a:latin typeface="+mn-ea"/>
                <a:ea typeface="+mn-ea"/>
              </a:rPr>
              <a:t>. </a:t>
            </a:r>
            <a:r>
              <a:rPr lang="ko-KR" altLang="en-US" sz="1200" dirty="0">
                <a:latin typeface="+mn-ea"/>
                <a:ea typeface="+mn-ea"/>
              </a:rPr>
              <a:t>결핍이 별로 없으니까</a:t>
            </a:r>
            <a:r>
              <a:rPr lang="en-US" altLang="ko-KR" sz="1200" dirty="0">
                <a:latin typeface="+mn-ea"/>
                <a:ea typeface="+mn-ea"/>
              </a:rPr>
              <a:t>. </a:t>
            </a:r>
            <a:endParaRPr lang="en-US" altLang="ko-KR" sz="1200" dirty="0" smtClean="0">
              <a:latin typeface="+mn-ea"/>
              <a:ea typeface="+mn-ea"/>
            </a:endParaRPr>
          </a:p>
          <a:p>
            <a:pPr marL="183889" indent="-183889" latinLnBrk="0">
              <a:spcBef>
                <a:spcPts val="0"/>
              </a:spcBef>
              <a:spcAft>
                <a:spcPts val="0"/>
              </a:spcAft>
              <a:buBlip>
                <a:blip r:embed="rId4"/>
              </a:buBlip>
              <a:defRPr/>
            </a:pPr>
            <a:r>
              <a:rPr lang="ko-KR" altLang="en-US" sz="1200" dirty="0" smtClean="0">
                <a:latin typeface="+mn-ea"/>
                <a:ea typeface="+mn-ea"/>
              </a:rPr>
              <a:t>절실함이 </a:t>
            </a:r>
            <a:r>
              <a:rPr lang="ko-KR" altLang="en-US" sz="1200" dirty="0">
                <a:latin typeface="+mn-ea"/>
                <a:ea typeface="+mn-ea"/>
              </a:rPr>
              <a:t>없어요</a:t>
            </a:r>
            <a:r>
              <a:rPr lang="en-US" altLang="ko-KR" sz="1200" dirty="0">
                <a:latin typeface="+mn-ea"/>
                <a:ea typeface="+mn-ea"/>
              </a:rPr>
              <a:t>, </a:t>
            </a:r>
            <a:endParaRPr lang="ko-KR" altLang="en-US" sz="1200" dirty="0">
              <a:latin typeface="+mn-ea"/>
              <a:ea typeface="+mn-ea"/>
            </a:endParaRPr>
          </a:p>
          <a:p>
            <a:pPr marL="183889" indent="-183889" latinLnBrk="0">
              <a:spcBef>
                <a:spcPts val="0"/>
              </a:spcBef>
              <a:spcAft>
                <a:spcPts val="0"/>
              </a:spcAft>
              <a:buBlip>
                <a:blip r:embed="rId4"/>
              </a:buBlip>
              <a:defRPr/>
            </a:pPr>
            <a:endParaRPr lang="en-US" altLang="ko-KR" sz="1200" dirty="0" smtClean="0">
              <a:solidFill>
                <a:schemeClr val="tx1">
                  <a:lumMod val="65000"/>
                  <a:lumOff val="35000"/>
                </a:schemeClr>
              </a:solidFill>
              <a:latin typeface="+mn-ea"/>
              <a:ea typeface="+mn-ea"/>
              <a:sym typeface="Wingdings" pitchFamily="2" charset="2"/>
            </a:endParaRPr>
          </a:p>
        </p:txBody>
      </p:sp>
      <p:sp>
        <p:nvSpPr>
          <p:cNvPr id="84" name="텍스트 개체 틀 2"/>
          <p:cNvSpPr txBox="1">
            <a:spLocks/>
          </p:cNvSpPr>
          <p:nvPr/>
        </p:nvSpPr>
        <p:spPr>
          <a:xfrm>
            <a:off x="676383" y="882741"/>
            <a:ext cx="8813625" cy="1100701"/>
          </a:xfrm>
          <a:prstGeom prst="rect">
            <a:avLst/>
          </a:prstGeom>
        </p:spPr>
        <p:txBody>
          <a:bodyPr/>
          <a:lstStyle/>
          <a:p>
            <a:pPr marL="180975" lvl="0" indent="-180975" fontAlgn="auto" latinLnBrk="0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bg1">
                  <a:lumMod val="65000"/>
                </a:schemeClr>
              </a:buClr>
              <a:buFont typeface="Wingdings" pitchFamily="2" charset="2"/>
              <a:buChar char="l"/>
              <a:defRPr/>
            </a:pPr>
            <a:r>
              <a:rPr lang="ko-KR" altLang="en-US" sz="1300" dirty="0">
                <a:latin typeface="Trebuchet MS" pitchFamily="34" charset="0"/>
                <a:ea typeface="맑은 고딕" pitchFamily="50" charset="-127"/>
              </a:rPr>
              <a:t>서울시 마을공동체 지원사업에 대한 일반적인 인식은 </a:t>
            </a:r>
            <a:r>
              <a:rPr lang="ko-KR" altLang="en-US" sz="1300" dirty="0" smtClean="0">
                <a:latin typeface="Trebuchet MS" pitchFamily="34" charset="0"/>
                <a:ea typeface="맑은 고딕" pitchFamily="50" charset="-127"/>
              </a:rPr>
              <a:t>공동체사업을 필요로 하는 곳이 있고</a:t>
            </a:r>
            <a:r>
              <a:rPr lang="en-US" altLang="ko-KR" sz="1300" dirty="0" smtClean="0">
                <a:latin typeface="Trebuchet MS" pitchFamily="34" charset="0"/>
                <a:ea typeface="맑은 고딕" pitchFamily="50" charset="-127"/>
              </a:rPr>
              <a:t>, </a:t>
            </a:r>
            <a:r>
              <a:rPr lang="ko-KR" altLang="en-US" sz="1300" dirty="0" smtClean="0">
                <a:latin typeface="Trebuchet MS" pitchFamily="34" charset="0"/>
                <a:ea typeface="맑은 고딕" pitchFamily="50" charset="-127"/>
              </a:rPr>
              <a:t>공동체가 그 절실함을 채워준다는 점에서 긍정적</a:t>
            </a:r>
            <a:r>
              <a:rPr lang="en-US" altLang="ko-KR" sz="1300" dirty="0" smtClean="0">
                <a:latin typeface="Trebuchet MS" pitchFamily="34" charset="0"/>
                <a:ea typeface="맑은 고딕" pitchFamily="50" charset="-127"/>
              </a:rPr>
              <a:t>.</a:t>
            </a:r>
          </a:p>
          <a:p>
            <a:pPr marL="180975" marR="0" lvl="0" indent="-180975" algn="l" defTabSz="914400" rtl="0" eaLnBrk="1" fontAlgn="auto" latinLnBrk="0" hangingPunct="1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bg1">
                  <a:lumMod val="65000"/>
                </a:schemeClr>
              </a:buClr>
              <a:buSzTx/>
              <a:buFont typeface="Wingdings" pitchFamily="2" charset="2"/>
              <a:buChar char="l"/>
              <a:tabLst/>
              <a:defRPr/>
            </a:pPr>
            <a:r>
              <a:rPr lang="ko-KR" altLang="en-US" sz="1300" dirty="0" smtClean="0">
                <a:latin typeface="Trebuchet MS" pitchFamily="34" charset="0"/>
                <a:ea typeface="맑은 고딕" pitchFamily="50" charset="-127"/>
              </a:rPr>
              <a:t>회의적 혹은 부정적 평가는 자율성과 </a:t>
            </a:r>
            <a:r>
              <a:rPr lang="ko-KR" altLang="en-US" sz="1300" dirty="0" err="1" smtClean="0">
                <a:latin typeface="Trebuchet MS" pitchFamily="34" charset="0"/>
                <a:ea typeface="맑은 고딕" pitchFamily="50" charset="-127"/>
              </a:rPr>
              <a:t>자기주도성</a:t>
            </a:r>
            <a:r>
              <a:rPr lang="en-US" altLang="ko-KR" sz="1300" dirty="0" smtClean="0">
                <a:latin typeface="Trebuchet MS" pitchFamily="34" charset="0"/>
                <a:ea typeface="맑은 고딕" pitchFamily="50" charset="-127"/>
              </a:rPr>
              <a:t>, </a:t>
            </a:r>
            <a:r>
              <a:rPr lang="ko-KR" altLang="en-US" sz="1300" dirty="0" smtClean="0">
                <a:latin typeface="Trebuchet MS" pitchFamily="34" charset="0"/>
                <a:ea typeface="맑은 고딕" pitchFamily="50" charset="-127"/>
              </a:rPr>
              <a:t>책임으로부터 자유로움에 관련됨</a:t>
            </a:r>
            <a:r>
              <a:rPr lang="en-US" altLang="ko-KR" sz="1300" dirty="0">
                <a:latin typeface="Trebuchet MS" pitchFamily="34" charset="0"/>
                <a:ea typeface="맑은 고딕" pitchFamily="50" charset="-127"/>
              </a:rPr>
              <a:t> </a:t>
            </a:r>
            <a:r>
              <a:rPr lang="en-US" altLang="ko-KR" sz="1300" dirty="0" smtClean="0">
                <a:latin typeface="Trebuchet MS" pitchFamily="34" charset="0"/>
                <a:ea typeface="맑은 고딕" pitchFamily="50" charset="-127"/>
              </a:rPr>
              <a:t>- </a:t>
            </a:r>
            <a:r>
              <a:rPr kumimoji="0" lang="ko-KR" altLang="en-US" sz="1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rebuchet MS" pitchFamily="34" charset="0"/>
                <a:ea typeface="맑은 고딕" pitchFamily="50" charset="-127"/>
                <a:cs typeface="+mn-cs"/>
              </a:rPr>
              <a:t>얼만큼 내가 하고 싶은 대로 할 </a:t>
            </a:r>
            <a:r>
              <a:rPr kumimoji="0" lang="ko-KR" altLang="en-US" sz="1300" dirty="0" smtClean="0">
                <a:latin typeface="Trebuchet MS" pitchFamily="34" charset="0"/>
                <a:ea typeface="맑은 고딕" pitchFamily="50" charset="-127"/>
              </a:rPr>
              <a:t>수</a:t>
            </a:r>
            <a:r>
              <a:rPr kumimoji="0" lang="en-US" altLang="ko-KR" sz="1300" dirty="0" smtClean="0">
                <a:latin typeface="Trebuchet MS" pitchFamily="34" charset="0"/>
                <a:ea typeface="맑은 고딕" pitchFamily="50" charset="-127"/>
              </a:rPr>
              <a:t> </a:t>
            </a:r>
            <a:r>
              <a:rPr kumimoji="0" lang="ko-KR" altLang="en-US" sz="1300" dirty="0" smtClean="0">
                <a:latin typeface="Trebuchet MS" pitchFamily="34" charset="0"/>
                <a:ea typeface="맑은 고딕" pitchFamily="50" charset="-127"/>
              </a:rPr>
              <a:t>있는가</a:t>
            </a:r>
            <a:r>
              <a:rPr kumimoji="0" lang="en-US" altLang="ko-KR" sz="1300" dirty="0" smtClean="0">
                <a:latin typeface="Trebuchet MS" pitchFamily="34" charset="0"/>
                <a:ea typeface="맑은 고딕" pitchFamily="50" charset="-127"/>
              </a:rPr>
              <a:t>, </a:t>
            </a:r>
            <a:r>
              <a:rPr kumimoji="0" lang="ko-KR" altLang="en-US" sz="1300" dirty="0" smtClean="0">
                <a:latin typeface="Trebuchet MS" pitchFamily="34" charset="0"/>
                <a:ea typeface="맑은 고딕" pitchFamily="50" charset="-127"/>
              </a:rPr>
              <a:t>누가 주도하는가</a:t>
            </a:r>
            <a:r>
              <a:rPr kumimoji="0" lang="en-US" altLang="ko-KR" sz="1300" dirty="0" smtClean="0">
                <a:latin typeface="Trebuchet MS" pitchFamily="34" charset="0"/>
                <a:ea typeface="맑은 고딕" pitchFamily="50" charset="-127"/>
              </a:rPr>
              <a:t>, </a:t>
            </a:r>
            <a:r>
              <a:rPr kumimoji="0" lang="ko-KR" altLang="en-US" sz="1300" dirty="0">
                <a:latin typeface="Trebuchet MS" pitchFamily="34" charset="0"/>
                <a:ea typeface="맑은 고딕" pitchFamily="50" charset="-127"/>
              </a:rPr>
              <a:t>어디까지 책임져야 </a:t>
            </a:r>
            <a:r>
              <a:rPr kumimoji="0" lang="ko-KR" altLang="en-US" sz="1300" dirty="0" smtClean="0">
                <a:latin typeface="Trebuchet MS" pitchFamily="34" charset="0"/>
                <a:ea typeface="맑은 고딕" pitchFamily="50" charset="-127"/>
              </a:rPr>
              <a:t>하는가</a:t>
            </a:r>
            <a:r>
              <a:rPr kumimoji="0" lang="en-US" altLang="ko-KR" sz="1300" dirty="0" smtClean="0">
                <a:latin typeface="Trebuchet MS" pitchFamily="34" charset="0"/>
                <a:ea typeface="맑은 고딕" pitchFamily="50" charset="-127"/>
              </a:rPr>
              <a:t>?</a:t>
            </a:r>
            <a:endParaRPr kumimoji="0" lang="en-US" altLang="ko-KR" sz="13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rebuchet MS" pitchFamily="34" charset="0"/>
              <a:ea typeface="맑은 고딕" pitchFamily="50" charset="-127"/>
              <a:cs typeface="+mn-cs"/>
            </a:endParaRPr>
          </a:p>
        </p:txBody>
      </p:sp>
      <p:sp>
        <p:nvSpPr>
          <p:cNvPr id="49" name="직사각형 17"/>
          <p:cNvSpPr txBox="1">
            <a:spLocks noChangeArrowheads="1"/>
          </p:cNvSpPr>
          <p:nvPr/>
        </p:nvSpPr>
        <p:spPr bwMode="auto">
          <a:xfrm>
            <a:off x="464342" y="234631"/>
            <a:ext cx="5604673" cy="4541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69" tIns="41985" rIns="83969" bIns="41985">
            <a:spAutoFit/>
          </a:bodyPr>
          <a:lstStyle>
            <a:lvl1pPr algn="ctr" rtl="0" fontAlgn="base" latinLnBrk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4572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9144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13716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18288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algn="l"/>
            <a:r>
              <a:rPr kumimoji="0" lang="en-US" altLang="ko-KR" sz="2400" b="1" dirty="0" smtClean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8. </a:t>
            </a:r>
            <a:r>
              <a:rPr kumimoji="0" lang="ko-KR" altLang="en-US" sz="2400" b="1" dirty="0" smtClean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서울시 사업 평가</a:t>
            </a:r>
            <a:endParaRPr kumimoji="0" lang="ko-KR" altLang="en-US" sz="2400" b="1" dirty="0">
              <a:solidFill>
                <a:srgbClr val="0070C0"/>
              </a:solidFill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44055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AutoShape 51" descr="그림3"/>
          <p:cNvSpPr>
            <a:spLocks noChangeArrowheads="1"/>
          </p:cNvSpPr>
          <p:nvPr/>
        </p:nvSpPr>
        <p:spPr bwMode="auto">
          <a:xfrm>
            <a:off x="2286000" y="2243118"/>
            <a:ext cx="1224951" cy="569089"/>
          </a:xfrm>
          <a:prstGeom prst="roundRect">
            <a:avLst>
              <a:gd name="adj" fmla="val 7847"/>
            </a:avLst>
          </a:prstGeom>
          <a:blipFill dpi="0" rotWithShape="1">
            <a:blip r:embed="rId3" cstate="print"/>
            <a:srcRect/>
            <a:stretch>
              <a:fillRect/>
            </a:stretch>
          </a:blipFill>
          <a:ln w="6350" algn="ctr">
            <a:solidFill>
              <a:srgbClr val="B2B2B2"/>
            </a:solidFill>
            <a:round/>
            <a:headEnd/>
            <a:tailEnd/>
          </a:ln>
        </p:spPr>
        <p:txBody>
          <a:bodyPr lIns="18290" tIns="46456" rIns="18290" bIns="46456" anchor="ctr"/>
          <a:lstStyle/>
          <a:p>
            <a:pPr algn="ctr" latinLnBrk="0">
              <a:lnSpc>
                <a:spcPct val="90000"/>
              </a:lnSpc>
              <a:defRPr/>
            </a:pPr>
            <a:r>
              <a:rPr lang="ko-KR" altLang="en-US" sz="1400" b="1" dirty="0" smtClean="0">
                <a:solidFill>
                  <a:srgbClr val="0070C0"/>
                </a:solidFill>
                <a:latin typeface="Calibri" pitchFamily="34" charset="0"/>
                <a:ea typeface="맑은 고딕" panose="020B0503020000020004" pitchFamily="50" charset="-127"/>
              </a:rPr>
              <a:t>사업의 아이템</a:t>
            </a:r>
            <a:endParaRPr lang="ko-KR" altLang="en-US" sz="1400" b="1" dirty="0">
              <a:solidFill>
                <a:srgbClr val="0070C0"/>
              </a:solidFill>
              <a:latin typeface="Calibri" pitchFamily="34" charset="0"/>
              <a:ea typeface="맑은 고딕" panose="020B0503020000020004" pitchFamily="50" charset="-127"/>
            </a:endParaRPr>
          </a:p>
        </p:txBody>
      </p:sp>
      <p:sp>
        <p:nvSpPr>
          <p:cNvPr id="175" name="AutoShape 51" descr="그림3"/>
          <p:cNvSpPr>
            <a:spLocks noChangeArrowheads="1"/>
          </p:cNvSpPr>
          <p:nvPr/>
        </p:nvSpPr>
        <p:spPr bwMode="auto">
          <a:xfrm>
            <a:off x="6544836" y="2243117"/>
            <a:ext cx="1091439" cy="569089"/>
          </a:xfrm>
          <a:prstGeom prst="roundRect">
            <a:avLst>
              <a:gd name="adj" fmla="val 7847"/>
            </a:avLst>
          </a:prstGeom>
          <a:blipFill dpi="0" rotWithShape="1">
            <a:blip r:embed="rId3" cstate="print"/>
            <a:srcRect/>
            <a:stretch>
              <a:fillRect/>
            </a:stretch>
          </a:blipFill>
          <a:ln w="6350" algn="ctr">
            <a:solidFill>
              <a:srgbClr val="B2B2B2"/>
            </a:solidFill>
            <a:round/>
            <a:headEnd/>
            <a:tailEnd/>
          </a:ln>
        </p:spPr>
        <p:txBody>
          <a:bodyPr lIns="18290" tIns="46456" rIns="18290" bIns="46456" anchor="ctr"/>
          <a:lstStyle/>
          <a:p>
            <a:pPr lvl="0" algn="ctr" latinLnBrk="0">
              <a:lnSpc>
                <a:spcPct val="90000"/>
              </a:lnSpc>
              <a:defRPr/>
            </a:pPr>
            <a:r>
              <a:rPr lang="ko-KR" altLang="en-US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ea typeface="맑은 고딕" panose="020B0503020000020004" pitchFamily="50" charset="-127"/>
              </a:rPr>
              <a:t>사업의 방식</a:t>
            </a:r>
            <a:endParaRPr lang="en-US" altLang="ko-KR" sz="1400" b="1" dirty="0" smtClean="0">
              <a:solidFill>
                <a:schemeClr val="tx1">
                  <a:lumMod val="85000"/>
                  <a:lumOff val="15000"/>
                </a:schemeClr>
              </a:solidFill>
              <a:latin typeface="Calibri" pitchFamily="34" charset="0"/>
              <a:ea typeface="맑은 고딕" panose="020B0503020000020004" pitchFamily="50" charset="-127"/>
            </a:endParaRPr>
          </a:p>
        </p:txBody>
      </p:sp>
      <p:sp>
        <p:nvSpPr>
          <p:cNvPr id="191" name="Text Box 15"/>
          <p:cNvSpPr txBox="1">
            <a:spLocks noChangeArrowheads="1"/>
          </p:cNvSpPr>
          <p:nvPr/>
        </p:nvSpPr>
        <p:spPr bwMode="auto">
          <a:xfrm>
            <a:off x="718639" y="2916743"/>
            <a:ext cx="2084946" cy="284386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36580" tIns="36580" rIns="36580" bIns="36580">
            <a:spAutoFit/>
          </a:bodyPr>
          <a:lstStyle/>
          <a:p>
            <a:pPr marL="171450" indent="-171450">
              <a:buBlip>
                <a:blip r:embed="rId4"/>
              </a:buBlip>
            </a:pPr>
            <a:r>
              <a:rPr lang="ko-KR" altLang="en-US" sz="1000" dirty="0" smtClean="0">
                <a:latin typeface="+mn-ea"/>
                <a:ea typeface="+mn-ea"/>
              </a:rPr>
              <a:t>전 </a:t>
            </a:r>
            <a:r>
              <a:rPr lang="ko-KR" altLang="en-US" sz="1000" dirty="0">
                <a:latin typeface="+mn-ea"/>
                <a:ea typeface="+mn-ea"/>
              </a:rPr>
              <a:t>마을 주민이 참여할 수 있는 예전에 길쌈 정도의 사업을 </a:t>
            </a:r>
            <a:r>
              <a:rPr lang="ko-KR" altLang="en-US" sz="1000" dirty="0" smtClean="0">
                <a:latin typeface="+mn-ea"/>
                <a:ea typeface="+mn-ea"/>
              </a:rPr>
              <a:t>한다면</a:t>
            </a:r>
            <a:r>
              <a:rPr lang="en-US" altLang="ko-KR" sz="1000" dirty="0" smtClean="0">
                <a:latin typeface="+mn-ea"/>
                <a:ea typeface="+mn-ea"/>
              </a:rPr>
              <a:t>….</a:t>
            </a:r>
          </a:p>
          <a:p>
            <a:pPr marL="171450" indent="-171450">
              <a:buBlip>
                <a:blip r:embed="rId4"/>
              </a:buBlip>
            </a:pPr>
            <a:r>
              <a:rPr lang="ko-KR" altLang="en-US" sz="1000" dirty="0" smtClean="0">
                <a:latin typeface="+mn-ea"/>
                <a:ea typeface="+mn-ea"/>
              </a:rPr>
              <a:t>마을 </a:t>
            </a:r>
            <a:r>
              <a:rPr lang="ko-KR" altLang="en-US" sz="1000" dirty="0">
                <a:latin typeface="+mn-ea"/>
                <a:ea typeface="+mn-ea"/>
              </a:rPr>
              <a:t>걷기대회 그런 게 있어요 </a:t>
            </a:r>
            <a:endParaRPr lang="en-US" altLang="ko-KR" sz="1000" dirty="0" smtClean="0">
              <a:latin typeface="+mn-ea"/>
              <a:ea typeface="+mn-ea"/>
            </a:endParaRPr>
          </a:p>
          <a:p>
            <a:pPr marL="171450" indent="-171450">
              <a:buBlip>
                <a:blip r:embed="rId4"/>
              </a:buBlip>
            </a:pPr>
            <a:r>
              <a:rPr lang="ko-KR" altLang="en-US" sz="1000" dirty="0" smtClean="0">
                <a:latin typeface="+mn-ea"/>
                <a:ea typeface="+mn-ea"/>
              </a:rPr>
              <a:t>마지막 </a:t>
            </a:r>
            <a:r>
              <a:rPr lang="ko-KR" altLang="en-US" sz="1000" dirty="0">
                <a:latin typeface="+mn-ea"/>
                <a:ea typeface="+mn-ea"/>
              </a:rPr>
              <a:t>주 일요일에 돗자리를 깔고 개런티 상품을 내놓고 동네 주민들하고 안면도 익히고 돌아다니면서 </a:t>
            </a:r>
            <a:r>
              <a:rPr lang="ko-KR" altLang="en-US" sz="1000" dirty="0" smtClean="0">
                <a:latin typeface="+mn-ea"/>
                <a:ea typeface="+mn-ea"/>
              </a:rPr>
              <a:t>쇼핑도 하는 </a:t>
            </a:r>
            <a:r>
              <a:rPr lang="ko-KR" altLang="en-US" sz="1000" dirty="0" err="1">
                <a:latin typeface="+mn-ea"/>
                <a:ea typeface="+mn-ea"/>
              </a:rPr>
              <a:t>컨셉</a:t>
            </a:r>
            <a:r>
              <a:rPr lang="en-US" altLang="ko-KR" sz="1000" dirty="0">
                <a:latin typeface="+mn-ea"/>
                <a:ea typeface="+mn-ea"/>
              </a:rPr>
              <a:t>. </a:t>
            </a:r>
            <a:endParaRPr lang="en-US" altLang="ko-KR" sz="1000" dirty="0" smtClean="0">
              <a:latin typeface="+mn-ea"/>
              <a:ea typeface="+mn-ea"/>
            </a:endParaRPr>
          </a:p>
          <a:p>
            <a:pPr marL="171450" indent="-171450">
              <a:buBlip>
                <a:blip r:embed="rId4"/>
              </a:buBlip>
            </a:pPr>
            <a:r>
              <a:rPr lang="ko-KR" altLang="en-US" sz="1000" dirty="0" smtClean="0">
                <a:latin typeface="+mn-ea"/>
                <a:ea typeface="+mn-ea"/>
              </a:rPr>
              <a:t>명사와의 </a:t>
            </a:r>
            <a:r>
              <a:rPr lang="ko-KR" altLang="en-US" sz="1000" dirty="0">
                <a:latin typeface="+mn-ea"/>
                <a:ea typeface="+mn-ea"/>
              </a:rPr>
              <a:t>대화</a:t>
            </a:r>
            <a:r>
              <a:rPr lang="en-US" altLang="ko-KR" sz="1000" dirty="0">
                <a:latin typeface="+mn-ea"/>
                <a:ea typeface="+mn-ea"/>
              </a:rPr>
              <a:t>, </a:t>
            </a:r>
            <a:r>
              <a:rPr lang="ko-KR" altLang="en-US" sz="1000" dirty="0">
                <a:latin typeface="+mn-ea"/>
                <a:ea typeface="+mn-ea"/>
              </a:rPr>
              <a:t>문화프로그램이 있으면 좋겠어요 </a:t>
            </a:r>
            <a:endParaRPr lang="en-US" altLang="ko-KR" sz="1000" dirty="0" smtClean="0">
              <a:latin typeface="+mn-ea"/>
              <a:ea typeface="+mn-ea"/>
            </a:endParaRPr>
          </a:p>
          <a:p>
            <a:pPr marL="171450" indent="-171450">
              <a:buBlip>
                <a:blip r:embed="rId4"/>
              </a:buBlip>
            </a:pPr>
            <a:r>
              <a:rPr lang="ko-KR" altLang="en-US" sz="1000" dirty="0" smtClean="0">
                <a:latin typeface="+mn-ea"/>
                <a:ea typeface="+mn-ea"/>
              </a:rPr>
              <a:t>벼룩시장을 </a:t>
            </a:r>
            <a:r>
              <a:rPr lang="ko-KR" altLang="en-US" sz="1000" dirty="0">
                <a:latin typeface="+mn-ea"/>
                <a:ea typeface="+mn-ea"/>
              </a:rPr>
              <a:t>크게 해서 집에서 못쓰는 것</a:t>
            </a:r>
            <a:r>
              <a:rPr lang="en-US" altLang="ko-KR" sz="1000" dirty="0">
                <a:latin typeface="+mn-ea"/>
                <a:ea typeface="+mn-ea"/>
              </a:rPr>
              <a:t>, </a:t>
            </a:r>
            <a:r>
              <a:rPr lang="ko-KR" altLang="en-US" sz="1000" dirty="0">
                <a:latin typeface="+mn-ea"/>
                <a:ea typeface="+mn-ea"/>
              </a:rPr>
              <a:t>버리긴 아깝고 그런 것들도 되게 많거든요</a:t>
            </a:r>
            <a:r>
              <a:rPr lang="en-US" altLang="ko-KR" sz="1000" dirty="0">
                <a:latin typeface="+mn-ea"/>
                <a:ea typeface="+mn-ea"/>
              </a:rPr>
              <a:t>, </a:t>
            </a:r>
            <a:r>
              <a:rPr lang="ko-KR" altLang="en-US" sz="1000" dirty="0">
                <a:latin typeface="+mn-ea"/>
                <a:ea typeface="+mn-ea"/>
              </a:rPr>
              <a:t>그런걸 물물교환을 하면 </a:t>
            </a:r>
            <a:r>
              <a:rPr lang="ko-KR" altLang="en-US" sz="1000" dirty="0" smtClean="0">
                <a:latin typeface="+mn-ea"/>
                <a:ea typeface="+mn-ea"/>
              </a:rPr>
              <a:t>살림도 </a:t>
            </a:r>
            <a:r>
              <a:rPr lang="ko-KR" altLang="en-US" sz="1000" dirty="0">
                <a:latin typeface="+mn-ea"/>
                <a:ea typeface="+mn-ea"/>
              </a:rPr>
              <a:t>도움이 되고 그런걸 하면 좋지 않을까 </a:t>
            </a:r>
            <a:endParaRPr lang="en-US" altLang="ko-KR" sz="1000" dirty="0" smtClean="0">
              <a:latin typeface="+mn-ea"/>
              <a:ea typeface="+mn-ea"/>
            </a:endParaRPr>
          </a:p>
          <a:p>
            <a:pPr marL="171450" indent="-171450">
              <a:buBlip>
                <a:blip r:embed="rId4"/>
              </a:buBlip>
            </a:pPr>
            <a:r>
              <a:rPr lang="ko-KR" altLang="en-US" sz="1000" dirty="0" smtClean="0">
                <a:latin typeface="+mn-ea"/>
                <a:ea typeface="+mn-ea"/>
              </a:rPr>
              <a:t>자살예방 </a:t>
            </a:r>
            <a:r>
              <a:rPr lang="ko-KR" altLang="en-US" sz="1000" dirty="0">
                <a:latin typeface="+mn-ea"/>
                <a:ea typeface="+mn-ea"/>
              </a:rPr>
              <a:t>프로젝트 예방강의를 하고 게임도 하고 축제같이 이루어질 수 </a:t>
            </a:r>
            <a:r>
              <a:rPr lang="ko-KR" altLang="en-US" sz="1000" dirty="0" smtClean="0">
                <a:latin typeface="+mn-ea"/>
                <a:ea typeface="+mn-ea"/>
              </a:rPr>
              <a:t>있게</a:t>
            </a:r>
            <a:r>
              <a:rPr lang="en-US" altLang="ko-KR" sz="1000" dirty="0" smtClean="0">
                <a:latin typeface="+mn-ea"/>
                <a:ea typeface="+mn-ea"/>
              </a:rPr>
              <a:t>.</a:t>
            </a:r>
            <a:endParaRPr lang="ko-KR" altLang="en-US" sz="1000" dirty="0">
              <a:latin typeface="+mn-ea"/>
              <a:ea typeface="+mn-ea"/>
            </a:endParaRPr>
          </a:p>
        </p:txBody>
      </p:sp>
      <p:sp>
        <p:nvSpPr>
          <p:cNvPr id="21" name="직사각형 17"/>
          <p:cNvSpPr txBox="1">
            <a:spLocks noChangeArrowheads="1"/>
          </p:cNvSpPr>
          <p:nvPr/>
        </p:nvSpPr>
        <p:spPr bwMode="auto">
          <a:xfrm>
            <a:off x="464343" y="234631"/>
            <a:ext cx="5677306" cy="4541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69" tIns="41985" rIns="83969" bIns="41985">
            <a:spAutoFit/>
          </a:bodyPr>
          <a:lstStyle>
            <a:lvl1pPr algn="ctr" rtl="0" fontAlgn="base" latinLnBrk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4572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9144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13716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18288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algn="l"/>
            <a:r>
              <a:rPr kumimoji="0" lang="en-US" altLang="ko-KR" sz="2400" b="1" dirty="0" smtClean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9. </a:t>
            </a:r>
            <a:r>
              <a:rPr kumimoji="0" lang="ko-KR" altLang="en-US" sz="2400" b="1" dirty="0" smtClean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마을공동체를 위한 추진 요망사업</a:t>
            </a:r>
            <a:endParaRPr kumimoji="0" lang="ko-KR" altLang="en-US" sz="2400" b="1" dirty="0">
              <a:solidFill>
                <a:srgbClr val="0070C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3" name="텍스트 개체 틀 2"/>
          <p:cNvSpPr txBox="1">
            <a:spLocks/>
          </p:cNvSpPr>
          <p:nvPr/>
        </p:nvSpPr>
        <p:spPr>
          <a:xfrm>
            <a:off x="676384" y="859575"/>
            <a:ext cx="8691454" cy="1288401"/>
          </a:xfrm>
          <a:prstGeom prst="rect">
            <a:avLst/>
          </a:prstGeom>
        </p:spPr>
        <p:txBody>
          <a:bodyPr/>
          <a:lstStyle/>
          <a:p>
            <a:pPr marL="180975" marR="0" lvl="0" indent="-180975" algn="l" defTabSz="914400" rtl="0" eaLnBrk="1" fontAlgn="auto" latinLnBrk="0" hangingPunct="1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bg1">
                  <a:lumMod val="65000"/>
                </a:schemeClr>
              </a:buClr>
              <a:buSzTx/>
              <a:buFont typeface="Wingdings" pitchFamily="2" charset="2"/>
              <a:buChar char="l"/>
              <a:tabLst/>
              <a:defRPr/>
            </a:pPr>
            <a:r>
              <a:rPr kumimoji="0" lang="ko-KR" altLang="en-US" sz="1300" dirty="0" smtClean="0">
                <a:latin typeface="Trebuchet MS" pitchFamily="34" charset="0"/>
                <a:ea typeface="맑은 고딕" pitchFamily="50" charset="-127"/>
              </a:rPr>
              <a:t>주민 누구나 참여할 수 있는 행사 </a:t>
            </a:r>
            <a:r>
              <a:rPr kumimoji="0" lang="en-US" altLang="ko-KR" sz="1300" dirty="0" smtClean="0">
                <a:latin typeface="Trebuchet MS" pitchFamily="34" charset="0"/>
                <a:ea typeface="맑은 고딕" pitchFamily="50" charset="-127"/>
              </a:rPr>
              <a:t>: </a:t>
            </a:r>
            <a:r>
              <a:rPr kumimoji="0" lang="ko-KR" altLang="en-US" sz="1300" dirty="0" smtClean="0">
                <a:latin typeface="Trebuchet MS" pitchFamily="34" charset="0"/>
                <a:ea typeface="맑은 고딕" pitchFamily="50" charset="-127"/>
              </a:rPr>
              <a:t>길쌈</a:t>
            </a:r>
            <a:r>
              <a:rPr kumimoji="0" lang="en-US" altLang="ko-KR" sz="1300" dirty="0" smtClean="0">
                <a:latin typeface="Trebuchet MS" pitchFamily="34" charset="0"/>
                <a:ea typeface="맑은 고딕" pitchFamily="50" charset="-127"/>
              </a:rPr>
              <a:t>, </a:t>
            </a:r>
            <a:r>
              <a:rPr kumimoji="0" lang="ko-KR" altLang="en-US" sz="1300" dirty="0" smtClean="0">
                <a:latin typeface="Trebuchet MS" pitchFamily="34" charset="0"/>
                <a:ea typeface="맑은 고딕" pitchFamily="50" charset="-127"/>
              </a:rPr>
              <a:t>걷기대회</a:t>
            </a:r>
            <a:r>
              <a:rPr kumimoji="0" lang="en-US" altLang="ko-KR" sz="1300" dirty="0" smtClean="0">
                <a:latin typeface="Trebuchet MS" pitchFamily="34" charset="0"/>
                <a:ea typeface="맑은 고딕" pitchFamily="50" charset="-127"/>
              </a:rPr>
              <a:t>, </a:t>
            </a:r>
            <a:r>
              <a:rPr kumimoji="0" lang="ko-KR" altLang="en-US" sz="1300" dirty="0" smtClean="0">
                <a:latin typeface="Trebuchet MS" pitchFamily="34" charset="0"/>
                <a:ea typeface="맑은 고딕" pitchFamily="50" charset="-127"/>
              </a:rPr>
              <a:t>벼룩시장</a:t>
            </a:r>
            <a:r>
              <a:rPr kumimoji="0" lang="en-US" altLang="ko-KR" sz="1300" dirty="0" smtClean="0">
                <a:latin typeface="Trebuchet MS" pitchFamily="34" charset="0"/>
                <a:ea typeface="맑은 고딕" pitchFamily="50" charset="-127"/>
              </a:rPr>
              <a:t>, </a:t>
            </a:r>
            <a:r>
              <a:rPr kumimoji="0" lang="ko-KR" altLang="en-US" sz="1300" dirty="0" smtClean="0">
                <a:latin typeface="Trebuchet MS" pitchFamily="34" charset="0"/>
                <a:ea typeface="맑은 고딕" pitchFamily="50" charset="-127"/>
              </a:rPr>
              <a:t>명사와의 대화</a:t>
            </a:r>
            <a:r>
              <a:rPr kumimoji="0" lang="en-US" altLang="ko-KR" sz="1300" dirty="0" smtClean="0">
                <a:latin typeface="Trebuchet MS" pitchFamily="34" charset="0"/>
                <a:ea typeface="맑은 고딕" pitchFamily="50" charset="-127"/>
              </a:rPr>
              <a:t>, </a:t>
            </a:r>
            <a:r>
              <a:rPr kumimoji="0" lang="ko-KR" altLang="en-US" sz="1300" dirty="0" smtClean="0">
                <a:latin typeface="Trebuchet MS" pitchFamily="34" charset="0"/>
                <a:ea typeface="맑은 고딕" pitchFamily="50" charset="-127"/>
              </a:rPr>
              <a:t>자살예방 프로젝트</a:t>
            </a:r>
            <a:r>
              <a:rPr kumimoji="0" lang="en-US" altLang="ko-KR" sz="1300" dirty="0" smtClean="0">
                <a:latin typeface="Trebuchet MS" pitchFamily="34" charset="0"/>
                <a:ea typeface="맑은 고딕" pitchFamily="50" charset="-127"/>
              </a:rPr>
              <a:t>, </a:t>
            </a:r>
            <a:r>
              <a:rPr kumimoji="0" lang="ko-KR" altLang="en-US" sz="1300" dirty="0" smtClean="0">
                <a:latin typeface="Trebuchet MS" pitchFamily="34" charset="0"/>
                <a:ea typeface="맑은 고딕" pitchFamily="50" charset="-127"/>
              </a:rPr>
              <a:t>진로상담</a:t>
            </a:r>
            <a:r>
              <a:rPr kumimoji="0" lang="en-US" altLang="ko-KR" sz="1300" dirty="0" smtClean="0">
                <a:latin typeface="Trebuchet MS" pitchFamily="34" charset="0"/>
                <a:ea typeface="맑은 고딕" pitchFamily="50" charset="-127"/>
              </a:rPr>
              <a:t>, </a:t>
            </a:r>
            <a:r>
              <a:rPr kumimoji="0" lang="ko-KR" altLang="en-US" sz="1300" dirty="0" smtClean="0">
                <a:latin typeface="Trebuchet MS" pitchFamily="34" charset="0"/>
                <a:ea typeface="맑은 고딕" pitchFamily="50" charset="-127"/>
              </a:rPr>
              <a:t>청소년을 위한 사업 등</a:t>
            </a:r>
            <a:r>
              <a:rPr kumimoji="0" lang="en-US" altLang="ko-KR" sz="1300" dirty="0" smtClean="0">
                <a:latin typeface="Trebuchet MS" pitchFamily="34" charset="0"/>
                <a:ea typeface="맑은 고딕" pitchFamily="50" charset="-127"/>
              </a:rPr>
              <a:t>.</a:t>
            </a:r>
          </a:p>
          <a:p>
            <a:pPr marL="180975" marR="0" lvl="0" indent="-180975" algn="l" defTabSz="914400" rtl="0" eaLnBrk="1" fontAlgn="auto" latinLnBrk="0" hangingPunct="1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bg1">
                  <a:lumMod val="65000"/>
                </a:schemeClr>
              </a:buClr>
              <a:buSzTx/>
              <a:buFont typeface="Wingdings" pitchFamily="2" charset="2"/>
              <a:buChar char="l"/>
              <a:tabLst/>
              <a:defRPr/>
            </a:pPr>
            <a:r>
              <a:rPr kumimoji="0" lang="ko-KR" altLang="en-US" sz="1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rebuchet MS" pitchFamily="34" charset="0"/>
                <a:ea typeface="맑은 고딕" pitchFamily="50" charset="-127"/>
                <a:cs typeface="+mn-cs"/>
              </a:rPr>
              <a:t>현재 매우 다양한 사업들이 지원되기 때문에 특정집단</a:t>
            </a:r>
            <a:r>
              <a:rPr kumimoji="0" lang="en-US" altLang="ko-KR" sz="1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rebuchet MS" pitchFamily="34" charset="0"/>
                <a:ea typeface="맑은 고딕" pitchFamily="50" charset="-127"/>
                <a:cs typeface="+mn-cs"/>
              </a:rPr>
              <a:t>, </a:t>
            </a:r>
            <a:r>
              <a:rPr kumimoji="0" lang="ko-KR" altLang="en-US" sz="1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rebuchet MS" pitchFamily="34" charset="0"/>
                <a:ea typeface="맑은 고딕" pitchFamily="50" charset="-127"/>
                <a:cs typeface="+mn-cs"/>
              </a:rPr>
              <a:t>특정분야에 초점을 맞춘 사업보다는 마을전체 차원의 사업에 대한 요구가 다수 있음</a:t>
            </a:r>
            <a:r>
              <a:rPr kumimoji="0" lang="en-US" altLang="ko-KR" sz="1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rebuchet MS" pitchFamily="34" charset="0"/>
                <a:ea typeface="맑은 고딕" pitchFamily="50" charset="-127"/>
                <a:cs typeface="+mn-cs"/>
              </a:rPr>
              <a:t>.</a:t>
            </a:r>
          </a:p>
          <a:p>
            <a:pPr marL="180975" marR="0" lvl="0" indent="-180975" algn="l" defTabSz="914400" rtl="0" eaLnBrk="1" fontAlgn="auto" latinLnBrk="0" hangingPunct="1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bg1">
                  <a:lumMod val="65000"/>
                </a:schemeClr>
              </a:buClr>
              <a:buSzTx/>
              <a:buFont typeface="Wingdings" pitchFamily="2" charset="2"/>
              <a:buChar char="l"/>
              <a:tabLst/>
              <a:defRPr/>
            </a:pPr>
            <a:r>
              <a:rPr kumimoji="0" lang="ko-KR" altLang="en-US" sz="1300" dirty="0" smtClean="0">
                <a:latin typeface="Trebuchet MS" pitchFamily="34" charset="0"/>
                <a:ea typeface="맑은 고딕" pitchFamily="50" charset="-127"/>
              </a:rPr>
              <a:t>평일만이 아닌</a:t>
            </a:r>
            <a:r>
              <a:rPr kumimoji="0" lang="en-US" altLang="ko-KR" sz="1300" dirty="0" smtClean="0">
                <a:latin typeface="Trebuchet MS" pitchFamily="34" charset="0"/>
                <a:ea typeface="맑은 고딕" pitchFamily="50" charset="-127"/>
              </a:rPr>
              <a:t>, </a:t>
            </a:r>
            <a:r>
              <a:rPr kumimoji="0" lang="ko-KR" altLang="en-US" sz="1300" dirty="0" smtClean="0">
                <a:latin typeface="Trebuchet MS" pitchFamily="34" charset="0"/>
                <a:ea typeface="맑은 고딕" pitchFamily="50" charset="-127"/>
              </a:rPr>
              <a:t>특정계층에 한정되지 않은</a:t>
            </a:r>
            <a:r>
              <a:rPr kumimoji="0" lang="en-US" altLang="ko-KR" sz="1300" dirty="0" smtClean="0">
                <a:latin typeface="Trebuchet MS" pitchFamily="34" charset="0"/>
                <a:ea typeface="맑은 고딕" pitchFamily="50" charset="-127"/>
              </a:rPr>
              <a:t>, </a:t>
            </a:r>
            <a:r>
              <a:rPr kumimoji="0" lang="ko-KR" altLang="en-US" sz="1300" dirty="0" smtClean="0">
                <a:latin typeface="Trebuchet MS" pitchFamily="34" charset="0"/>
                <a:ea typeface="맑은 고딕" pitchFamily="50" charset="-127"/>
              </a:rPr>
              <a:t>밀도 있는 내용으로</a:t>
            </a:r>
            <a:r>
              <a:rPr kumimoji="0" lang="en-US" altLang="ko-KR" sz="1300" dirty="0" smtClean="0">
                <a:latin typeface="Trebuchet MS" pitchFamily="34" charset="0"/>
                <a:ea typeface="맑은 고딕" pitchFamily="50" charset="-127"/>
              </a:rPr>
              <a:t>, </a:t>
            </a:r>
            <a:r>
              <a:rPr kumimoji="0" lang="ko-KR" altLang="en-US" sz="1300" dirty="0" smtClean="0">
                <a:latin typeface="Trebuchet MS" pitchFamily="34" charset="0"/>
                <a:ea typeface="맑은 고딕" pitchFamily="50" charset="-127"/>
              </a:rPr>
              <a:t>형식에 흐르지 않게</a:t>
            </a:r>
            <a:r>
              <a:rPr kumimoji="0" lang="en-US" altLang="ko-KR" sz="1300" dirty="0" smtClean="0">
                <a:latin typeface="Trebuchet MS" pitchFamily="34" charset="0"/>
                <a:ea typeface="맑은 고딕" pitchFamily="50" charset="-127"/>
              </a:rPr>
              <a:t>.</a:t>
            </a:r>
            <a:endParaRPr kumimoji="0" lang="en-US" altLang="ko-KR" sz="13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rebuchet MS" pitchFamily="34" charset="0"/>
              <a:ea typeface="맑은 고딕" pitchFamily="50" charset="-127"/>
              <a:cs typeface="+mn-cs"/>
            </a:endParaRPr>
          </a:p>
        </p:txBody>
      </p:sp>
      <p:sp>
        <p:nvSpPr>
          <p:cNvPr id="37" name="Text Box 15"/>
          <p:cNvSpPr txBox="1">
            <a:spLocks noChangeArrowheads="1"/>
          </p:cNvSpPr>
          <p:nvPr/>
        </p:nvSpPr>
        <p:spPr bwMode="auto">
          <a:xfrm>
            <a:off x="2971100" y="2944958"/>
            <a:ext cx="2084946" cy="145886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36580" tIns="36580" rIns="36580" bIns="36580">
            <a:spAutoFit/>
          </a:bodyPr>
          <a:lstStyle/>
          <a:p>
            <a:pPr marL="171450" indent="-171450">
              <a:buBlip>
                <a:blip r:embed="rId4"/>
              </a:buBlip>
            </a:pPr>
            <a:r>
              <a:rPr lang="ko-KR" altLang="en-US" sz="1000" dirty="0" smtClean="0">
                <a:latin typeface="+mn-ea"/>
                <a:ea typeface="+mn-ea"/>
              </a:rPr>
              <a:t>그런 </a:t>
            </a:r>
            <a:r>
              <a:rPr lang="ko-KR" altLang="en-US" sz="1000" dirty="0">
                <a:latin typeface="+mn-ea"/>
                <a:ea typeface="+mn-ea"/>
              </a:rPr>
              <a:t>곳에서 진로 상담도 같이 해주면 좋겠죠</a:t>
            </a:r>
            <a:r>
              <a:rPr lang="en-US" altLang="ko-KR" sz="1000" dirty="0">
                <a:latin typeface="+mn-ea"/>
                <a:ea typeface="+mn-ea"/>
              </a:rPr>
              <a:t>, </a:t>
            </a:r>
            <a:r>
              <a:rPr lang="ko-KR" altLang="en-US" sz="1000" dirty="0">
                <a:latin typeface="+mn-ea"/>
                <a:ea typeface="+mn-ea"/>
              </a:rPr>
              <a:t>엄마아빠가 아닌 </a:t>
            </a:r>
            <a:r>
              <a:rPr lang="ko-KR" altLang="en-US" sz="1000" dirty="0" smtClean="0">
                <a:latin typeface="+mn-ea"/>
                <a:ea typeface="+mn-ea"/>
              </a:rPr>
              <a:t>분이</a:t>
            </a:r>
            <a:r>
              <a:rPr lang="en-US" altLang="ko-KR" sz="1000" dirty="0" smtClean="0">
                <a:latin typeface="+mn-ea"/>
                <a:ea typeface="+mn-ea"/>
              </a:rPr>
              <a:t>. </a:t>
            </a:r>
          </a:p>
          <a:p>
            <a:pPr marL="171450" indent="-171450">
              <a:buBlip>
                <a:blip r:embed="rId4"/>
              </a:buBlip>
            </a:pPr>
            <a:r>
              <a:rPr lang="ko-KR" altLang="en-US" sz="1000" dirty="0" smtClean="0">
                <a:latin typeface="+mn-ea"/>
                <a:ea typeface="+mn-ea"/>
              </a:rPr>
              <a:t>동네에서 </a:t>
            </a:r>
            <a:r>
              <a:rPr lang="ko-KR" altLang="en-US" sz="1000" dirty="0">
                <a:latin typeface="+mn-ea"/>
                <a:ea typeface="+mn-ea"/>
              </a:rPr>
              <a:t>뛰어 노는 문화가 없어요</a:t>
            </a:r>
            <a:r>
              <a:rPr lang="en-US" altLang="ko-KR" sz="1000" dirty="0">
                <a:latin typeface="+mn-ea"/>
                <a:ea typeface="+mn-ea"/>
              </a:rPr>
              <a:t>. </a:t>
            </a:r>
            <a:endParaRPr lang="en-US" altLang="ko-KR" sz="1000" dirty="0" smtClean="0">
              <a:latin typeface="+mn-ea"/>
              <a:ea typeface="+mn-ea"/>
            </a:endParaRPr>
          </a:p>
          <a:p>
            <a:pPr marL="171450" indent="-171450">
              <a:buBlip>
                <a:blip r:embed="rId4"/>
              </a:buBlip>
            </a:pPr>
            <a:r>
              <a:rPr lang="ko-KR" altLang="en-US" sz="1000" dirty="0" smtClean="0">
                <a:latin typeface="+mn-ea"/>
                <a:ea typeface="+mn-ea"/>
              </a:rPr>
              <a:t>마을기업</a:t>
            </a:r>
            <a:r>
              <a:rPr lang="en-US" altLang="ko-KR" sz="1000" dirty="0">
                <a:latin typeface="+mn-ea"/>
                <a:ea typeface="+mn-ea"/>
              </a:rPr>
              <a:t>...</a:t>
            </a:r>
            <a:r>
              <a:rPr lang="ko-KR" altLang="en-US" sz="1000" dirty="0">
                <a:latin typeface="+mn-ea"/>
                <a:ea typeface="+mn-ea"/>
              </a:rPr>
              <a:t>퇴직하시는 분들이 많이 있잖아요 </a:t>
            </a:r>
            <a:endParaRPr lang="en-US" altLang="ko-KR" sz="1000" dirty="0" smtClean="0">
              <a:latin typeface="+mn-ea"/>
              <a:ea typeface="+mn-ea"/>
            </a:endParaRPr>
          </a:p>
          <a:p>
            <a:pPr marL="171450" indent="-171450">
              <a:buBlip>
                <a:blip r:embed="rId4"/>
              </a:buBlip>
            </a:pPr>
            <a:r>
              <a:rPr lang="ko-KR" altLang="en-US" sz="1000" dirty="0" smtClean="0">
                <a:latin typeface="+mn-ea"/>
                <a:ea typeface="+mn-ea"/>
              </a:rPr>
              <a:t>에너지 </a:t>
            </a:r>
            <a:r>
              <a:rPr lang="ko-KR" altLang="en-US" sz="1000" dirty="0">
                <a:latin typeface="+mn-ea"/>
                <a:ea typeface="+mn-ea"/>
              </a:rPr>
              <a:t>자립마을 </a:t>
            </a:r>
            <a:endParaRPr lang="en-US" altLang="ko-KR" sz="1000" dirty="0" smtClean="0">
              <a:latin typeface="+mn-ea"/>
              <a:ea typeface="+mn-ea"/>
            </a:endParaRPr>
          </a:p>
          <a:p>
            <a:pPr marL="171450" indent="-171450">
              <a:buBlip>
                <a:blip r:embed="rId4"/>
              </a:buBlip>
            </a:pPr>
            <a:r>
              <a:rPr lang="ko-KR" altLang="en-US" sz="1000" dirty="0" smtClean="0">
                <a:latin typeface="+mn-ea"/>
                <a:ea typeface="+mn-ea"/>
              </a:rPr>
              <a:t>청소년을 </a:t>
            </a:r>
            <a:r>
              <a:rPr lang="ko-KR" altLang="en-US" sz="1000" dirty="0">
                <a:latin typeface="+mn-ea"/>
                <a:ea typeface="+mn-ea"/>
              </a:rPr>
              <a:t>위한 사업</a:t>
            </a:r>
            <a:r>
              <a:rPr lang="en-US" altLang="ko-KR" sz="1000" dirty="0">
                <a:latin typeface="+mn-ea"/>
                <a:ea typeface="+mn-ea"/>
              </a:rPr>
              <a:t>. </a:t>
            </a:r>
          </a:p>
        </p:txBody>
      </p:sp>
      <p:sp>
        <p:nvSpPr>
          <p:cNvPr id="14" name="Text Box 15"/>
          <p:cNvSpPr txBox="1">
            <a:spLocks noChangeArrowheads="1"/>
          </p:cNvSpPr>
          <p:nvPr/>
        </p:nvSpPr>
        <p:spPr bwMode="auto">
          <a:xfrm>
            <a:off x="5900468" y="2972317"/>
            <a:ext cx="2570672" cy="330552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36580" tIns="36580" rIns="36580" bIns="36580">
            <a:spAutoFit/>
          </a:bodyPr>
          <a:lstStyle/>
          <a:p>
            <a:pPr marL="171450" indent="-171450">
              <a:buBlip>
                <a:blip r:embed="rId4"/>
              </a:buBlip>
            </a:pPr>
            <a:r>
              <a:rPr lang="en-US" altLang="ko-KR" sz="1000" dirty="0" smtClean="0">
                <a:latin typeface="+mn-ea"/>
                <a:ea typeface="+mn-ea"/>
              </a:rPr>
              <a:t>PR</a:t>
            </a:r>
            <a:r>
              <a:rPr lang="ko-KR" altLang="en-US" sz="1000" dirty="0">
                <a:latin typeface="+mn-ea"/>
                <a:ea typeface="+mn-ea"/>
              </a:rPr>
              <a:t>이죠</a:t>
            </a:r>
            <a:r>
              <a:rPr lang="en-US" altLang="ko-KR" sz="1000" dirty="0">
                <a:latin typeface="+mn-ea"/>
                <a:ea typeface="+mn-ea"/>
              </a:rPr>
              <a:t>. </a:t>
            </a:r>
            <a:r>
              <a:rPr lang="ko-KR" altLang="en-US" sz="1000" dirty="0">
                <a:latin typeface="+mn-ea"/>
                <a:ea typeface="+mn-ea"/>
              </a:rPr>
              <a:t>다른 분들이 얘기했듯이 어디서 뭐가 열리는지 알 수가 없잖아요</a:t>
            </a:r>
            <a:r>
              <a:rPr lang="en-US" altLang="ko-KR" sz="1000" dirty="0">
                <a:latin typeface="+mn-ea"/>
                <a:ea typeface="+mn-ea"/>
              </a:rPr>
              <a:t>. </a:t>
            </a:r>
            <a:endParaRPr lang="en-US" altLang="ko-KR" sz="1000" dirty="0" smtClean="0">
              <a:latin typeface="+mn-ea"/>
              <a:ea typeface="+mn-ea"/>
            </a:endParaRPr>
          </a:p>
          <a:p>
            <a:pPr marL="171450" indent="-171450">
              <a:buBlip>
                <a:blip r:embed="rId4"/>
              </a:buBlip>
            </a:pPr>
            <a:r>
              <a:rPr lang="ko-KR" altLang="en-US" sz="1000" dirty="0" smtClean="0">
                <a:latin typeface="+mn-ea"/>
                <a:ea typeface="+mn-ea"/>
              </a:rPr>
              <a:t>보여주는 </a:t>
            </a:r>
            <a:r>
              <a:rPr lang="ko-KR" altLang="en-US" sz="1000" dirty="0">
                <a:latin typeface="+mn-ea"/>
                <a:ea typeface="+mn-ea"/>
              </a:rPr>
              <a:t>게 제일 중요한 것 같아요</a:t>
            </a:r>
            <a:r>
              <a:rPr lang="en-US" altLang="ko-KR" sz="1000" dirty="0">
                <a:latin typeface="+mn-ea"/>
                <a:ea typeface="+mn-ea"/>
              </a:rPr>
              <a:t>, </a:t>
            </a:r>
            <a:r>
              <a:rPr lang="ko-KR" altLang="en-US" sz="1000" dirty="0">
                <a:latin typeface="+mn-ea"/>
                <a:ea typeface="+mn-ea"/>
              </a:rPr>
              <a:t>뭘 보여줘야 지원을 하고 팜플렛을 보고</a:t>
            </a:r>
            <a:r>
              <a:rPr lang="en-US" altLang="ko-KR" sz="1000" dirty="0" smtClean="0">
                <a:latin typeface="+mn-ea"/>
                <a:ea typeface="+mn-ea"/>
              </a:rPr>
              <a:t>.</a:t>
            </a:r>
          </a:p>
          <a:p>
            <a:pPr marL="171450" indent="-171450">
              <a:buBlip>
                <a:blip r:embed="rId4"/>
              </a:buBlip>
            </a:pPr>
            <a:r>
              <a:rPr lang="ko-KR" altLang="en-US" sz="1000" dirty="0" smtClean="0">
                <a:latin typeface="+mn-ea"/>
                <a:ea typeface="+mn-ea"/>
              </a:rPr>
              <a:t>평일에 </a:t>
            </a:r>
            <a:r>
              <a:rPr lang="ko-KR" altLang="en-US" sz="1000" dirty="0">
                <a:latin typeface="+mn-ea"/>
                <a:ea typeface="+mn-ea"/>
              </a:rPr>
              <a:t>열리면 참여를 할 수가 없어요</a:t>
            </a:r>
            <a:r>
              <a:rPr lang="en-US" altLang="ko-KR" sz="1000" dirty="0">
                <a:latin typeface="+mn-ea"/>
                <a:ea typeface="+mn-ea"/>
              </a:rPr>
              <a:t>. </a:t>
            </a:r>
            <a:r>
              <a:rPr lang="ko-KR" altLang="en-US" sz="1000" dirty="0" smtClean="0">
                <a:latin typeface="+mn-ea"/>
                <a:ea typeface="+mn-ea"/>
              </a:rPr>
              <a:t>할머니</a:t>
            </a:r>
            <a:r>
              <a:rPr lang="en-US" altLang="ko-KR" sz="1000" dirty="0">
                <a:latin typeface="+mn-ea"/>
                <a:ea typeface="+mn-ea"/>
              </a:rPr>
              <a:t>, </a:t>
            </a:r>
            <a:r>
              <a:rPr lang="ko-KR" altLang="en-US" sz="1000" dirty="0" smtClean="0">
                <a:latin typeface="+mn-ea"/>
                <a:ea typeface="+mn-ea"/>
              </a:rPr>
              <a:t>할아버지 밖에 </a:t>
            </a:r>
            <a:r>
              <a:rPr lang="ko-KR" altLang="en-US" sz="1000" dirty="0">
                <a:latin typeface="+mn-ea"/>
                <a:ea typeface="+mn-ea"/>
              </a:rPr>
              <a:t>올 수가 없는 </a:t>
            </a:r>
            <a:r>
              <a:rPr lang="ko-KR" altLang="en-US" sz="1000" dirty="0" smtClean="0">
                <a:latin typeface="+mn-ea"/>
                <a:ea typeface="+mn-ea"/>
              </a:rPr>
              <a:t>거고</a:t>
            </a:r>
            <a:r>
              <a:rPr lang="en-US" altLang="ko-KR" sz="1000" dirty="0" smtClean="0">
                <a:latin typeface="+mn-ea"/>
                <a:ea typeface="+mn-ea"/>
              </a:rPr>
              <a:t>..</a:t>
            </a:r>
          </a:p>
          <a:p>
            <a:pPr marL="171450" indent="-171450">
              <a:buBlip>
                <a:blip r:embed="rId4"/>
              </a:buBlip>
            </a:pPr>
            <a:r>
              <a:rPr lang="ko-KR" altLang="en-US" sz="1000" dirty="0" smtClean="0">
                <a:latin typeface="+mn-ea"/>
                <a:ea typeface="+mn-ea"/>
              </a:rPr>
              <a:t>가족과 </a:t>
            </a:r>
            <a:r>
              <a:rPr lang="ko-KR" altLang="en-US" sz="1000" dirty="0">
                <a:latin typeface="+mn-ea"/>
                <a:ea typeface="+mn-ea"/>
              </a:rPr>
              <a:t>같이 할 수 있는 게 한정이 되어 있고 </a:t>
            </a:r>
            <a:endParaRPr lang="en-US" altLang="ko-KR" sz="1000" dirty="0" smtClean="0">
              <a:latin typeface="+mn-ea"/>
              <a:ea typeface="+mn-ea"/>
            </a:endParaRPr>
          </a:p>
          <a:p>
            <a:pPr marL="171450" indent="-171450">
              <a:buBlip>
                <a:blip r:embed="rId4"/>
              </a:buBlip>
            </a:pPr>
            <a:r>
              <a:rPr lang="ko-KR" altLang="en-US" sz="1000" dirty="0" smtClean="0">
                <a:latin typeface="+mn-ea"/>
                <a:ea typeface="+mn-ea"/>
              </a:rPr>
              <a:t>거의 </a:t>
            </a:r>
            <a:r>
              <a:rPr lang="ko-KR" altLang="en-US" sz="1000" dirty="0" err="1">
                <a:latin typeface="+mn-ea"/>
                <a:ea typeface="+mn-ea"/>
              </a:rPr>
              <a:t>실버</a:t>
            </a:r>
            <a:r>
              <a:rPr lang="ko-KR" altLang="en-US" sz="1000" dirty="0">
                <a:latin typeface="+mn-ea"/>
                <a:ea typeface="+mn-ea"/>
              </a:rPr>
              <a:t> 위주로 하고 있어서</a:t>
            </a:r>
            <a:r>
              <a:rPr lang="en-US" altLang="ko-KR" sz="1000" dirty="0">
                <a:latin typeface="+mn-ea"/>
                <a:ea typeface="+mn-ea"/>
              </a:rPr>
              <a:t>... </a:t>
            </a:r>
            <a:endParaRPr lang="en-US" altLang="ko-KR" sz="1000" dirty="0" smtClean="0">
              <a:latin typeface="+mn-ea"/>
              <a:ea typeface="+mn-ea"/>
            </a:endParaRPr>
          </a:p>
          <a:p>
            <a:pPr marL="171450" indent="-171450">
              <a:buBlip>
                <a:blip r:embed="rId4"/>
              </a:buBlip>
            </a:pPr>
            <a:r>
              <a:rPr lang="ko-KR" altLang="en-US" sz="1000" dirty="0" smtClean="0">
                <a:latin typeface="+mn-ea"/>
                <a:ea typeface="+mn-ea"/>
              </a:rPr>
              <a:t>내용도 </a:t>
            </a:r>
            <a:r>
              <a:rPr lang="ko-KR" altLang="en-US" sz="1000" dirty="0">
                <a:latin typeface="+mn-ea"/>
                <a:ea typeface="+mn-ea"/>
              </a:rPr>
              <a:t>부실하고 형식적이고 방향이 나오기는 하는데</a:t>
            </a:r>
            <a:r>
              <a:rPr lang="en-US" altLang="ko-KR" sz="1000" dirty="0">
                <a:latin typeface="+mn-ea"/>
                <a:ea typeface="+mn-ea"/>
              </a:rPr>
              <a:t>. </a:t>
            </a:r>
            <a:endParaRPr lang="en-US" altLang="ko-KR" sz="1000" dirty="0" smtClean="0">
              <a:latin typeface="+mn-ea"/>
              <a:ea typeface="+mn-ea"/>
            </a:endParaRPr>
          </a:p>
          <a:p>
            <a:pPr marL="171450" indent="-171450">
              <a:buBlip>
                <a:blip r:embed="rId4"/>
              </a:buBlip>
            </a:pPr>
            <a:r>
              <a:rPr lang="ko-KR" altLang="en-US" sz="1000" dirty="0" smtClean="0">
                <a:latin typeface="+mn-ea"/>
                <a:ea typeface="+mn-ea"/>
              </a:rPr>
              <a:t>대상이 </a:t>
            </a:r>
            <a:r>
              <a:rPr lang="ko-KR" altLang="en-US" sz="1000" dirty="0">
                <a:latin typeface="+mn-ea"/>
                <a:ea typeface="+mn-ea"/>
              </a:rPr>
              <a:t>한정되어 있어요</a:t>
            </a:r>
            <a:r>
              <a:rPr lang="en-US" altLang="ko-KR" sz="1000" dirty="0">
                <a:latin typeface="+mn-ea"/>
                <a:ea typeface="+mn-ea"/>
              </a:rPr>
              <a:t>, </a:t>
            </a:r>
            <a:r>
              <a:rPr lang="ko-KR" altLang="en-US" sz="1000" dirty="0">
                <a:latin typeface="+mn-ea"/>
                <a:ea typeface="+mn-ea"/>
              </a:rPr>
              <a:t>누구나가 아니라 젊은 주부들은 그런 또래들이 없어서 나가면 할머니</a:t>
            </a:r>
            <a:r>
              <a:rPr lang="en-US" altLang="ko-KR" sz="1000" dirty="0">
                <a:latin typeface="+mn-ea"/>
                <a:ea typeface="+mn-ea"/>
              </a:rPr>
              <a:t>, </a:t>
            </a:r>
            <a:r>
              <a:rPr lang="ko-KR" altLang="en-US" sz="1000" dirty="0" smtClean="0">
                <a:latin typeface="+mn-ea"/>
                <a:ea typeface="+mn-ea"/>
              </a:rPr>
              <a:t>할아버지 </a:t>
            </a:r>
            <a:r>
              <a:rPr lang="ko-KR" altLang="en-US" sz="1000" dirty="0">
                <a:latin typeface="+mn-ea"/>
                <a:ea typeface="+mn-ea"/>
              </a:rPr>
              <a:t>밖에 없어서 참여하기가 </a:t>
            </a:r>
            <a:r>
              <a:rPr lang="ko-KR" altLang="en-US" sz="1000" dirty="0" smtClean="0">
                <a:latin typeface="+mn-ea"/>
                <a:ea typeface="+mn-ea"/>
              </a:rPr>
              <a:t>그렇고</a:t>
            </a:r>
            <a:endParaRPr lang="en-US" altLang="ko-KR" sz="1000" dirty="0">
              <a:latin typeface="+mn-ea"/>
              <a:ea typeface="+mn-ea"/>
            </a:endParaRPr>
          </a:p>
          <a:p>
            <a:pPr marL="171450" indent="-171450">
              <a:buBlip>
                <a:blip r:embed="rId4"/>
              </a:buBlip>
            </a:pPr>
            <a:r>
              <a:rPr lang="ko-KR" altLang="en-US" sz="1000" dirty="0" smtClean="0">
                <a:latin typeface="+mn-ea"/>
                <a:ea typeface="+mn-ea"/>
              </a:rPr>
              <a:t>좀 </a:t>
            </a:r>
            <a:r>
              <a:rPr lang="ko-KR" altLang="en-US" sz="1000" dirty="0">
                <a:latin typeface="+mn-ea"/>
                <a:ea typeface="+mn-ea"/>
              </a:rPr>
              <a:t>더 젊은 사람이 참여할 수 있는 그런 걸 개최하면 </a:t>
            </a:r>
            <a:endParaRPr lang="en-US" altLang="ko-KR" sz="1000" dirty="0" smtClean="0">
              <a:latin typeface="+mn-ea"/>
              <a:ea typeface="+mn-ea"/>
            </a:endParaRPr>
          </a:p>
          <a:p>
            <a:pPr marL="171450" indent="-171450">
              <a:buBlip>
                <a:blip r:embed="rId4"/>
              </a:buBlip>
            </a:pPr>
            <a:r>
              <a:rPr lang="ko-KR" altLang="en-US" sz="1000" dirty="0" smtClean="0">
                <a:latin typeface="+mn-ea"/>
                <a:ea typeface="+mn-ea"/>
              </a:rPr>
              <a:t>그걸 </a:t>
            </a:r>
            <a:r>
              <a:rPr lang="ko-KR" altLang="en-US" sz="1000" dirty="0">
                <a:latin typeface="+mn-ea"/>
                <a:ea typeface="+mn-ea"/>
              </a:rPr>
              <a:t>전문가가 도와주셔야죠</a:t>
            </a:r>
            <a:r>
              <a:rPr lang="en-US" altLang="ko-KR" sz="1000" dirty="0">
                <a:latin typeface="+mn-ea"/>
                <a:ea typeface="+mn-ea"/>
              </a:rPr>
              <a:t>. </a:t>
            </a:r>
            <a:endParaRPr lang="en-US" altLang="ko-KR" sz="1000" dirty="0" smtClean="0">
              <a:latin typeface="+mn-ea"/>
              <a:ea typeface="+mn-ea"/>
            </a:endParaRPr>
          </a:p>
          <a:p>
            <a:pPr marL="171450" indent="-171450">
              <a:buBlip>
                <a:blip r:embed="rId4"/>
              </a:buBlip>
            </a:pPr>
            <a:r>
              <a:rPr lang="ko-KR" altLang="en-US" sz="1000" dirty="0" smtClean="0">
                <a:latin typeface="+mn-ea"/>
                <a:ea typeface="+mn-ea"/>
              </a:rPr>
              <a:t>뭔가 </a:t>
            </a:r>
            <a:r>
              <a:rPr lang="ko-KR" altLang="en-US" sz="1000" dirty="0">
                <a:latin typeface="+mn-ea"/>
                <a:ea typeface="+mn-ea"/>
              </a:rPr>
              <a:t>하려고 해도 공간이 항상 문제가 </a:t>
            </a:r>
            <a:r>
              <a:rPr lang="ko-KR" altLang="en-US" sz="1000" dirty="0" smtClean="0">
                <a:latin typeface="+mn-ea"/>
                <a:ea typeface="+mn-ea"/>
              </a:rPr>
              <a:t>되는 거죠</a:t>
            </a:r>
            <a:r>
              <a:rPr lang="en-US" altLang="ko-KR" sz="1000" dirty="0">
                <a:latin typeface="+mn-ea"/>
                <a:ea typeface="+mn-ea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xmlns="" val="741557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96" descr="086"/>
          <p:cNvPicPr>
            <a:picLocks noChangeAspect="1" noChangeArrowheads="1"/>
          </p:cNvPicPr>
          <p:nvPr/>
        </p:nvPicPr>
        <p:blipFill>
          <a:blip r:embed="rId2" cstate="print">
            <a:lum bright="-18000"/>
          </a:blip>
          <a:srcRect/>
          <a:stretch>
            <a:fillRect/>
          </a:stretch>
        </p:blipFill>
        <p:spPr bwMode="gray">
          <a:xfrm>
            <a:off x="4521292" y="3050794"/>
            <a:ext cx="504137" cy="275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그룹 43"/>
          <p:cNvGrpSpPr>
            <a:grpSpLocks/>
          </p:cNvGrpSpPr>
          <p:nvPr/>
        </p:nvGrpSpPr>
        <p:grpSpPr bwMode="auto">
          <a:xfrm>
            <a:off x="414337" y="2157231"/>
            <a:ext cx="1498774" cy="248773"/>
            <a:chOff x="1834959" y="4242332"/>
            <a:chExt cx="1498267" cy="258241"/>
          </a:xfrm>
        </p:grpSpPr>
        <p:sp>
          <p:nvSpPr>
            <p:cNvPr id="60" name="직사각형 59"/>
            <p:cNvSpPr/>
            <p:nvPr/>
          </p:nvSpPr>
          <p:spPr>
            <a:xfrm>
              <a:off x="1834959" y="4242332"/>
              <a:ext cx="152348" cy="15160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defTabSz="973104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b="1" dirty="0">
                <a:solidFill>
                  <a:prstClr val="white"/>
                </a:solidFill>
                <a:latin typeface="HY엽서L" pitchFamily="18" charset="-127"/>
                <a:ea typeface="HY엽서L" pitchFamily="18" charset="-127"/>
              </a:endParaRPr>
            </a:p>
          </p:txBody>
        </p:sp>
        <p:sp>
          <p:nvSpPr>
            <p:cNvPr id="61" name="직사각형 60"/>
            <p:cNvSpPr/>
            <p:nvPr/>
          </p:nvSpPr>
          <p:spPr>
            <a:xfrm>
              <a:off x="1920655" y="4311545"/>
              <a:ext cx="163457" cy="171383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defTabSz="973104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b="1" dirty="0">
                <a:solidFill>
                  <a:prstClr val="white"/>
                </a:solidFill>
                <a:latin typeface="HY엽서L" pitchFamily="18" charset="-127"/>
                <a:ea typeface="HY엽서L" pitchFamily="18" charset="-127"/>
              </a:endParaRPr>
            </a:p>
          </p:txBody>
        </p:sp>
        <p:sp>
          <p:nvSpPr>
            <p:cNvPr id="62" name="직사각형 3"/>
            <p:cNvSpPr>
              <a:spLocks noChangeArrowheads="1"/>
            </p:cNvSpPr>
            <p:nvPr/>
          </p:nvSpPr>
          <p:spPr bwMode="auto">
            <a:xfrm>
              <a:off x="2166635" y="4276929"/>
              <a:ext cx="1166591" cy="2236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defTabSz="973104">
                <a:defRPr/>
              </a:pPr>
              <a:r>
                <a:rPr lang="ko-KR" altLang="en-US" sz="1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엽서L" pitchFamily="18" charset="-127"/>
                  <a:ea typeface="HY엽서L" pitchFamily="18" charset="-127"/>
                </a:rPr>
                <a:t>기존 취득 경로</a:t>
              </a:r>
              <a:endParaRPr lang="en-US" altLang="ko-KR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Y엽서L" pitchFamily="18" charset="-127"/>
                <a:ea typeface="HY엽서L" pitchFamily="18" charset="-127"/>
              </a:endParaRPr>
            </a:p>
          </p:txBody>
        </p:sp>
      </p:grpSp>
      <p:grpSp>
        <p:nvGrpSpPr>
          <p:cNvPr id="7" name="그룹 43"/>
          <p:cNvGrpSpPr>
            <a:grpSpLocks/>
          </p:cNvGrpSpPr>
          <p:nvPr/>
        </p:nvGrpSpPr>
        <p:grpSpPr bwMode="auto">
          <a:xfrm>
            <a:off x="5028681" y="2161693"/>
            <a:ext cx="3551074" cy="247530"/>
            <a:chOff x="1834959" y="4242332"/>
            <a:chExt cx="2959215" cy="266963"/>
          </a:xfrm>
        </p:grpSpPr>
        <p:sp>
          <p:nvSpPr>
            <p:cNvPr id="83" name="직사각형 82"/>
            <p:cNvSpPr/>
            <p:nvPr/>
          </p:nvSpPr>
          <p:spPr>
            <a:xfrm>
              <a:off x="1834959" y="4242332"/>
              <a:ext cx="152326" cy="151620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defTabSz="973104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600" b="1" dirty="0">
                <a:solidFill>
                  <a:prstClr val="white"/>
                </a:solidFill>
                <a:latin typeface="HY엽서L" pitchFamily="18" charset="-127"/>
                <a:ea typeface="HY엽서L" pitchFamily="18" charset="-127"/>
              </a:endParaRPr>
            </a:p>
          </p:txBody>
        </p:sp>
        <p:sp>
          <p:nvSpPr>
            <p:cNvPr id="84" name="직사각형 83"/>
            <p:cNvSpPr/>
            <p:nvPr/>
          </p:nvSpPr>
          <p:spPr>
            <a:xfrm>
              <a:off x="1920642" y="4311550"/>
              <a:ext cx="163432" cy="17139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defTabSz="973104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600" b="1" dirty="0">
                <a:solidFill>
                  <a:prstClr val="white"/>
                </a:solidFill>
                <a:latin typeface="HY엽서L" pitchFamily="18" charset="-127"/>
                <a:ea typeface="HY엽서L" pitchFamily="18" charset="-127"/>
              </a:endParaRPr>
            </a:p>
          </p:txBody>
        </p:sp>
        <p:sp>
          <p:nvSpPr>
            <p:cNvPr id="85" name="직사각형 3"/>
            <p:cNvSpPr>
              <a:spLocks noChangeArrowheads="1"/>
            </p:cNvSpPr>
            <p:nvPr/>
          </p:nvSpPr>
          <p:spPr bwMode="auto">
            <a:xfrm>
              <a:off x="2166597" y="4276937"/>
              <a:ext cx="2627577" cy="2323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defTabSz="973104">
                <a:defRPr/>
              </a:pPr>
              <a:r>
                <a:rPr lang="en-US" altLang="ko-KR" sz="1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엽서L" pitchFamily="18" charset="-127"/>
                  <a:ea typeface="HY엽서L" pitchFamily="18" charset="-127"/>
                </a:rPr>
                <a:t>SNS(</a:t>
              </a:r>
              <a:r>
                <a:rPr lang="ko-KR" altLang="en-US" sz="1400" b="1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엽서L" pitchFamily="18" charset="-127"/>
                  <a:ea typeface="HY엽서L" pitchFamily="18" charset="-127"/>
                </a:rPr>
                <a:t>모바일</a:t>
              </a:r>
              <a:r>
                <a:rPr lang="en-US" altLang="ko-KR" sz="1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엽서L" pitchFamily="18" charset="-127"/>
                  <a:ea typeface="HY엽서L" pitchFamily="18" charset="-127"/>
                </a:rPr>
                <a:t> </a:t>
              </a:r>
              <a:r>
                <a:rPr lang="ko-KR" altLang="en-US" sz="1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엽서L" pitchFamily="18" charset="-127"/>
                  <a:ea typeface="HY엽서L" pitchFamily="18" charset="-127"/>
                </a:rPr>
                <a:t>어플리케이션</a:t>
              </a:r>
              <a:r>
                <a:rPr lang="en-US" altLang="ko-KR" sz="1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엽서L" pitchFamily="18" charset="-127"/>
                  <a:ea typeface="HY엽서L" pitchFamily="18" charset="-127"/>
                </a:rPr>
                <a:t>)</a:t>
              </a:r>
              <a:r>
                <a:rPr lang="ko-KR" altLang="en-US" sz="1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엽서L" pitchFamily="18" charset="-127"/>
                  <a:ea typeface="HY엽서L" pitchFamily="18" charset="-127"/>
                </a:rPr>
                <a:t>에 대한 반응</a:t>
              </a:r>
              <a:endParaRPr lang="en-US" altLang="ko-KR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Y엽서L" pitchFamily="18" charset="-127"/>
                <a:ea typeface="HY엽서L" pitchFamily="18" charset="-127"/>
              </a:endParaRPr>
            </a:p>
          </p:txBody>
        </p:sp>
      </p:grpSp>
      <p:sp>
        <p:nvSpPr>
          <p:cNvPr id="42" name="Rectangle 4"/>
          <p:cNvSpPr>
            <a:spLocks noChangeArrowheads="1"/>
          </p:cNvSpPr>
          <p:nvPr/>
        </p:nvSpPr>
        <p:spPr bwMode="auto">
          <a:xfrm>
            <a:off x="414337" y="2534338"/>
            <a:ext cx="4088652" cy="3743325"/>
          </a:xfrm>
          <a:prstGeom prst="rect">
            <a:avLst/>
          </a:prstGeom>
          <a:solidFill>
            <a:schemeClr val="bg1"/>
          </a:solidFill>
          <a:ln w="6350" algn="ctr">
            <a:solidFill>
              <a:schemeClr val="bg1">
                <a:lumMod val="65000"/>
              </a:schemeClr>
            </a:solidFill>
            <a:miter lim="800000"/>
            <a:headEnd/>
            <a:tailEnd/>
          </a:ln>
        </p:spPr>
        <p:txBody>
          <a:bodyPr wrap="none" lIns="54000" tIns="46800" rIns="54000" anchor="ctr"/>
          <a:lstStyle/>
          <a:p>
            <a:pPr>
              <a:defRPr/>
            </a:pPr>
            <a:endParaRPr lang="ko-KR" altLang="en-US" dirty="0">
              <a:latin typeface="Trebuchet MS" pitchFamily="34" charset="0"/>
              <a:ea typeface="맑은 고딕" panose="020B0503020000020004" pitchFamily="50" charset="-127"/>
            </a:endParaRPr>
          </a:p>
        </p:txBody>
      </p:sp>
      <p:grpSp>
        <p:nvGrpSpPr>
          <p:cNvPr id="44" name="그룹 90"/>
          <p:cNvGrpSpPr>
            <a:grpSpLocks/>
          </p:cNvGrpSpPr>
          <p:nvPr/>
        </p:nvGrpSpPr>
        <p:grpSpPr bwMode="auto">
          <a:xfrm>
            <a:off x="2202632" y="2674039"/>
            <a:ext cx="2136438" cy="3463925"/>
            <a:chOff x="2193676" y="2842644"/>
            <a:chExt cx="2136613" cy="3600020"/>
          </a:xfrm>
        </p:grpSpPr>
        <p:sp>
          <p:nvSpPr>
            <p:cNvPr id="47" name="Rectangle 2"/>
            <p:cNvSpPr>
              <a:spLocks noChangeArrowheads="1"/>
            </p:cNvSpPr>
            <p:nvPr/>
          </p:nvSpPr>
          <p:spPr bwMode="auto">
            <a:xfrm>
              <a:off x="2561913" y="2842644"/>
              <a:ext cx="1768376" cy="3600020"/>
            </a:xfrm>
            <a:prstGeom prst="rect">
              <a:avLst/>
            </a:prstGeom>
            <a:solidFill>
              <a:schemeClr val="bg2">
                <a:alpha val="70000"/>
              </a:schemeClr>
            </a:solidFill>
            <a:ln w="6350" algn="ctr">
              <a:solidFill>
                <a:schemeClr val="bg2">
                  <a:lumMod val="50000"/>
                </a:schemeClr>
              </a:solidFill>
              <a:miter lim="800000"/>
              <a:headEnd/>
              <a:tailEnd/>
            </a:ln>
          </p:spPr>
          <p:txBody>
            <a:bodyPr wrap="none" lIns="0" tIns="0" rIns="0" bIns="0" anchor="ctr"/>
            <a:lstStyle/>
            <a:p>
              <a:pPr>
                <a:buClr>
                  <a:srgbClr val="006699"/>
                </a:buClr>
                <a:buFont typeface="Monotype Sorts"/>
                <a:buNone/>
                <a:defRPr/>
              </a:pPr>
              <a:endParaRPr lang="ko-KR" altLang="en-US" dirty="0">
                <a:latin typeface="Trebuchet MS" pitchFamily="34" charset="0"/>
                <a:ea typeface="맑은 고딕" panose="020B0503020000020004" pitchFamily="50" charset="-127"/>
              </a:endParaRPr>
            </a:p>
          </p:txBody>
        </p:sp>
        <p:sp>
          <p:nvSpPr>
            <p:cNvPr id="52" name="L 도형 51"/>
            <p:cNvSpPr/>
            <p:nvPr/>
          </p:nvSpPr>
          <p:spPr bwMode="auto">
            <a:xfrm rot="8095295">
              <a:off x="3183794" y="4300167"/>
              <a:ext cx="450253" cy="436193"/>
            </a:xfrm>
            <a:prstGeom prst="corner">
              <a:avLst>
                <a:gd name="adj1" fmla="val 20896"/>
                <a:gd name="adj2" fmla="val 19349"/>
              </a:avLst>
            </a:prstGeom>
            <a:solidFill>
              <a:srgbClr val="FF0000"/>
            </a:solidFill>
            <a:ln w="9525">
              <a:noFill/>
              <a:round/>
              <a:headEnd/>
              <a:tailEnd/>
            </a:ln>
            <a:effectLst/>
          </p:spPr>
          <p:txBody>
            <a:bodyPr anchor="ctr"/>
            <a:lstStyle/>
            <a:p>
              <a:pPr>
                <a:defRPr/>
              </a:pPr>
              <a:endParaRPr lang="ko-KR" altLang="en-US" sz="500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grpSp>
          <p:nvGrpSpPr>
            <p:cNvPr id="56" name="Group 150"/>
            <p:cNvGrpSpPr>
              <a:grpSpLocks/>
            </p:cNvGrpSpPr>
            <p:nvPr/>
          </p:nvGrpSpPr>
          <p:grpSpPr bwMode="auto">
            <a:xfrm>
              <a:off x="2897620" y="2997407"/>
              <a:ext cx="1051840" cy="1147950"/>
              <a:chOff x="3823" y="2420"/>
              <a:chExt cx="394" cy="430"/>
            </a:xfrm>
          </p:grpSpPr>
          <p:sp>
            <p:nvSpPr>
              <p:cNvPr id="71" name="Oval 149"/>
              <p:cNvSpPr>
                <a:spLocks noChangeArrowheads="1"/>
              </p:cNvSpPr>
              <p:nvPr/>
            </p:nvSpPr>
            <p:spPr bwMode="auto">
              <a:xfrm>
                <a:off x="3954" y="2790"/>
                <a:ext cx="242" cy="60"/>
              </a:xfrm>
              <a:prstGeom prst="ellipse">
                <a:avLst/>
              </a:prstGeom>
              <a:solidFill>
                <a:srgbClr val="EAEAEA"/>
              </a:solidFill>
              <a:ln w="6350" algn="ctr">
                <a:noFill/>
                <a:round/>
                <a:headEnd/>
                <a:tailEnd type="none" w="sm" len="med"/>
              </a:ln>
            </p:spPr>
            <p:txBody>
              <a:bodyPr wrap="none" lIns="0" tIns="0" rIns="0" bIns="0" anchor="ctr"/>
              <a:lstStyle/>
              <a:p>
                <a:endParaRPr lang="ko-KR" altLang="en-US" sz="1500" dirty="0">
                  <a:latin typeface="Trebuchet MS" pitchFamily="34" charset="0"/>
                  <a:ea typeface="맑은 고딕" panose="020B0503020000020004" pitchFamily="50" charset="-127"/>
                </a:endParaRPr>
              </a:p>
            </p:txBody>
          </p:sp>
          <p:pic>
            <p:nvPicPr>
              <p:cNvPr id="73" name="Picture 143" descr="box006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3823" y="2420"/>
                <a:ext cx="394" cy="39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74" name="Rectangle 144"/>
              <p:cNvSpPr>
                <a:spLocks noChangeArrowheads="1"/>
              </p:cNvSpPr>
              <p:nvPr/>
            </p:nvSpPr>
            <p:spPr bwMode="auto">
              <a:xfrm>
                <a:off x="3849" y="2526"/>
                <a:ext cx="337" cy="200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</p:spPr>
            <p:txBody>
              <a:bodyPr wrap="none" lIns="0" tIns="0" rIns="0" bIns="0" anchor="ctr"/>
              <a:lstStyle/>
              <a:p>
                <a:pPr algn="ctr" defTabSz="1011238">
                  <a:spcBef>
                    <a:spcPct val="0"/>
                  </a:spcBef>
                  <a:defRPr/>
                </a:pPr>
                <a:r>
                  <a:rPr lang="ko-KR" altLang="en-US" sz="1500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Trebuchet MS" pitchFamily="34" charset="0"/>
                    <a:ea typeface="맑은 고딕" panose="020B0503020000020004" pitchFamily="50" charset="-127"/>
                  </a:rPr>
                  <a:t>온라인</a:t>
                </a:r>
                <a:endParaRPr lang="en-US" altLang="ko-KR" sz="15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rebuchet MS" pitchFamily="34" charset="0"/>
                  <a:ea typeface="맑은 고딕" panose="020B0503020000020004" pitchFamily="50" charset="-127"/>
                </a:endParaRPr>
              </a:p>
              <a:p>
                <a:pPr algn="ctr" defTabSz="1011238">
                  <a:spcBef>
                    <a:spcPct val="0"/>
                  </a:spcBef>
                  <a:defRPr/>
                </a:pPr>
                <a:r>
                  <a:rPr lang="en-US" altLang="ko-KR" sz="1500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Trebuchet MS" pitchFamily="34" charset="0"/>
                    <a:ea typeface="맑은 고딕" panose="020B0503020000020004" pitchFamily="50" charset="-127"/>
                  </a:rPr>
                  <a:t>(</a:t>
                </a:r>
                <a:r>
                  <a:rPr lang="ko-KR" altLang="en-US" sz="1500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Trebuchet MS" pitchFamily="34" charset="0"/>
                    <a:ea typeface="맑은 고딕" panose="020B0503020000020004" pitchFamily="50" charset="-127"/>
                  </a:rPr>
                  <a:t>인터넷</a:t>
                </a:r>
                <a:r>
                  <a:rPr lang="en-US" altLang="ko-KR" sz="1500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Trebuchet MS" pitchFamily="34" charset="0"/>
                    <a:ea typeface="맑은 고딕" panose="020B0503020000020004" pitchFamily="50" charset="-127"/>
                  </a:rPr>
                  <a:t>,</a:t>
                </a:r>
                <a:r>
                  <a:rPr lang="ko-KR" altLang="en-US" sz="1500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Trebuchet MS" pitchFamily="34" charset="0"/>
                    <a:ea typeface="맑은 고딕" panose="020B0503020000020004" pitchFamily="50" charset="-127"/>
                  </a:rPr>
                  <a:t>문자</a:t>
                </a:r>
                <a:r>
                  <a:rPr lang="en-US" altLang="ko-KR" sz="1500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Trebuchet MS" pitchFamily="34" charset="0"/>
                    <a:ea typeface="맑은 고딕" panose="020B0503020000020004" pitchFamily="50" charset="-127"/>
                  </a:rPr>
                  <a:t>)</a:t>
                </a:r>
                <a:endParaRPr lang="ko-KR" altLang="en-US" sz="15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rebuchet MS" pitchFamily="34" charset="0"/>
                  <a:ea typeface="맑은 고딕" panose="020B0503020000020004" pitchFamily="50" charset="-127"/>
                </a:endParaRPr>
              </a:p>
            </p:txBody>
          </p:sp>
        </p:grpSp>
        <p:grpSp>
          <p:nvGrpSpPr>
            <p:cNvPr id="57" name="Group 150"/>
            <p:cNvGrpSpPr>
              <a:grpSpLocks/>
            </p:cNvGrpSpPr>
            <p:nvPr/>
          </p:nvGrpSpPr>
          <p:grpSpPr bwMode="auto">
            <a:xfrm>
              <a:off x="2719336" y="4709248"/>
              <a:ext cx="1432084" cy="1562938"/>
              <a:chOff x="3839" y="2420"/>
              <a:chExt cx="394" cy="430"/>
            </a:xfrm>
          </p:grpSpPr>
          <p:sp>
            <p:nvSpPr>
              <p:cNvPr id="64" name="Oval 149"/>
              <p:cNvSpPr>
                <a:spLocks noChangeArrowheads="1"/>
              </p:cNvSpPr>
              <p:nvPr/>
            </p:nvSpPr>
            <p:spPr bwMode="auto">
              <a:xfrm>
                <a:off x="3954" y="2790"/>
                <a:ext cx="242" cy="60"/>
              </a:xfrm>
              <a:prstGeom prst="ellipse">
                <a:avLst/>
              </a:prstGeom>
              <a:solidFill>
                <a:srgbClr val="EAEAEA"/>
              </a:solidFill>
              <a:ln w="6350" algn="ctr">
                <a:noFill/>
                <a:round/>
                <a:headEnd/>
                <a:tailEnd type="none" w="sm" len="med"/>
              </a:ln>
            </p:spPr>
            <p:txBody>
              <a:bodyPr wrap="none" lIns="0" tIns="0" rIns="0" bIns="0" anchor="ctr"/>
              <a:lstStyle/>
              <a:p>
                <a:endParaRPr lang="ko-KR" altLang="en-US" sz="1500" dirty="0">
                  <a:latin typeface="Trebuchet MS" pitchFamily="34" charset="0"/>
                  <a:ea typeface="맑은 고딕" panose="020B0503020000020004" pitchFamily="50" charset="-127"/>
                </a:endParaRPr>
              </a:p>
            </p:txBody>
          </p:sp>
          <p:pic>
            <p:nvPicPr>
              <p:cNvPr id="65" name="Picture 143" descr="box006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3839" y="2420"/>
                <a:ext cx="394" cy="39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70" name="Rectangle 144"/>
              <p:cNvSpPr>
                <a:spLocks noChangeArrowheads="1"/>
              </p:cNvSpPr>
              <p:nvPr/>
            </p:nvSpPr>
            <p:spPr bwMode="auto">
              <a:xfrm>
                <a:off x="3866" y="2526"/>
                <a:ext cx="337" cy="200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</p:spPr>
            <p:txBody>
              <a:bodyPr wrap="none" lIns="0" tIns="0" rIns="0" bIns="0" anchor="ctr"/>
              <a:lstStyle/>
              <a:p>
                <a:pPr algn="ctr" defTabSz="1011238">
                  <a:spcBef>
                    <a:spcPct val="0"/>
                  </a:spcBef>
                  <a:defRPr/>
                </a:pPr>
                <a:r>
                  <a:rPr lang="ko-KR" altLang="en-US" sz="1500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Trebuchet MS" pitchFamily="34" charset="0"/>
                    <a:ea typeface="맑은 고딕" panose="020B0503020000020004" pitchFamily="50" charset="-127"/>
                  </a:rPr>
                  <a:t>오프라인</a:t>
                </a:r>
                <a:endParaRPr lang="en-US" altLang="ko-KR" sz="15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rebuchet MS" pitchFamily="34" charset="0"/>
                  <a:ea typeface="맑은 고딕" panose="020B0503020000020004" pitchFamily="50" charset="-127"/>
                </a:endParaRPr>
              </a:p>
              <a:p>
                <a:pPr algn="ctr" defTabSz="1011238">
                  <a:spcBef>
                    <a:spcPct val="0"/>
                  </a:spcBef>
                  <a:defRPr/>
                </a:pPr>
                <a:r>
                  <a:rPr lang="en-US" altLang="ko-KR" sz="1500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Trebuchet MS" pitchFamily="34" charset="0"/>
                    <a:ea typeface="맑은 고딕" panose="020B0503020000020004" pitchFamily="50" charset="-127"/>
                  </a:rPr>
                  <a:t>(</a:t>
                </a:r>
                <a:r>
                  <a:rPr lang="ko-KR" altLang="en-US" sz="1500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Trebuchet MS" pitchFamily="34" charset="0"/>
                    <a:ea typeface="맑은 고딕" panose="020B0503020000020004" pitchFamily="50" charset="-127"/>
                  </a:rPr>
                  <a:t>활</a:t>
                </a:r>
                <a:r>
                  <a:rPr lang="ko-KR" altLang="en-US" sz="15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Trebuchet MS" pitchFamily="34" charset="0"/>
                    <a:ea typeface="맑은 고딕" panose="020B0503020000020004" pitchFamily="50" charset="-127"/>
                  </a:rPr>
                  <a:t>자</a:t>
                </a:r>
                <a:r>
                  <a:rPr lang="en-US" altLang="ko-KR" sz="1500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Trebuchet MS" pitchFamily="34" charset="0"/>
                    <a:ea typeface="맑은 고딕" panose="020B0503020000020004" pitchFamily="50" charset="-127"/>
                  </a:rPr>
                  <a:t>)</a:t>
                </a:r>
                <a:endParaRPr lang="ko-KR" altLang="en-US" sz="15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rebuchet MS" pitchFamily="34" charset="0"/>
                  <a:ea typeface="맑은 고딕" panose="020B0503020000020004" pitchFamily="50" charset="-127"/>
                </a:endParaRPr>
              </a:p>
            </p:txBody>
          </p:sp>
        </p:grpSp>
        <p:cxnSp>
          <p:nvCxnSpPr>
            <p:cNvPr id="58" name="직선 화살표 연결선 57"/>
            <p:cNvCxnSpPr/>
            <p:nvPr/>
          </p:nvCxnSpPr>
          <p:spPr>
            <a:xfrm rot="10800000">
              <a:off x="2193676" y="5454390"/>
              <a:ext cx="503277" cy="1650"/>
            </a:xfrm>
            <a:prstGeom prst="straightConnector1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  <a:prstDash val="sysDot"/>
              <a:round/>
              <a:headEnd/>
              <a:tailEnd type="stealth" w="med" len="med"/>
            </a:ln>
            <a:effectLst/>
          </p:spPr>
        </p:cxnSp>
      </p:grpSp>
      <p:sp>
        <p:nvSpPr>
          <p:cNvPr id="97" name="Rectangle 4"/>
          <p:cNvSpPr>
            <a:spLocks noChangeArrowheads="1"/>
          </p:cNvSpPr>
          <p:nvPr/>
        </p:nvSpPr>
        <p:spPr bwMode="auto">
          <a:xfrm>
            <a:off x="5026431" y="2536114"/>
            <a:ext cx="4248150" cy="3743325"/>
          </a:xfrm>
          <a:prstGeom prst="rect">
            <a:avLst/>
          </a:prstGeom>
          <a:solidFill>
            <a:schemeClr val="bg1"/>
          </a:solidFill>
          <a:ln w="6350" algn="ctr">
            <a:solidFill>
              <a:schemeClr val="bg1">
                <a:lumMod val="65000"/>
              </a:schemeClr>
            </a:solidFill>
            <a:miter lim="800000"/>
            <a:headEnd/>
            <a:tailEnd/>
          </a:ln>
        </p:spPr>
        <p:txBody>
          <a:bodyPr wrap="none" lIns="54000" tIns="46800" rIns="54000" anchor="ctr"/>
          <a:lstStyle/>
          <a:p>
            <a:pPr>
              <a:defRPr/>
            </a:pPr>
            <a:endParaRPr lang="ko-KR" altLang="en-US" dirty="0">
              <a:latin typeface="Trebuchet MS" pitchFamily="34" charset="0"/>
              <a:ea typeface="맑은 고딕" panose="020B0503020000020004" pitchFamily="50" charset="-127"/>
            </a:endParaRPr>
          </a:p>
        </p:txBody>
      </p:sp>
      <p:grpSp>
        <p:nvGrpSpPr>
          <p:cNvPr id="98" name="그룹 90"/>
          <p:cNvGrpSpPr>
            <a:grpSpLocks/>
          </p:cNvGrpSpPr>
          <p:nvPr/>
        </p:nvGrpSpPr>
        <p:grpSpPr bwMode="auto">
          <a:xfrm>
            <a:off x="6944131" y="2675813"/>
            <a:ext cx="2209800" cy="3463925"/>
            <a:chOff x="2331708" y="2842644"/>
            <a:chExt cx="2209976" cy="3600020"/>
          </a:xfrm>
        </p:grpSpPr>
        <p:sp>
          <p:nvSpPr>
            <p:cNvPr id="99" name="Rectangle 2"/>
            <p:cNvSpPr>
              <a:spLocks noChangeArrowheads="1"/>
            </p:cNvSpPr>
            <p:nvPr/>
          </p:nvSpPr>
          <p:spPr bwMode="auto">
            <a:xfrm>
              <a:off x="2561913" y="2842644"/>
              <a:ext cx="1979771" cy="3600020"/>
            </a:xfrm>
            <a:prstGeom prst="rect">
              <a:avLst/>
            </a:prstGeom>
            <a:solidFill>
              <a:schemeClr val="bg2">
                <a:alpha val="70000"/>
              </a:schemeClr>
            </a:solidFill>
            <a:ln w="6350" algn="ctr">
              <a:solidFill>
                <a:schemeClr val="bg2">
                  <a:lumMod val="50000"/>
                </a:schemeClr>
              </a:solidFill>
              <a:miter lim="800000"/>
              <a:headEnd/>
              <a:tailEnd/>
            </a:ln>
          </p:spPr>
          <p:txBody>
            <a:bodyPr wrap="none" lIns="0" tIns="0" rIns="0" bIns="0" anchor="ctr"/>
            <a:lstStyle/>
            <a:p>
              <a:pPr>
                <a:buClr>
                  <a:srgbClr val="006699"/>
                </a:buClr>
                <a:buFont typeface="Monotype Sorts"/>
                <a:buNone/>
                <a:defRPr/>
              </a:pPr>
              <a:endParaRPr lang="ko-KR" altLang="en-US" dirty="0">
                <a:latin typeface="Trebuchet MS" pitchFamily="34" charset="0"/>
                <a:ea typeface="맑은 고딕" panose="020B0503020000020004" pitchFamily="50" charset="-127"/>
              </a:endParaRPr>
            </a:p>
          </p:txBody>
        </p:sp>
        <p:sp>
          <p:nvSpPr>
            <p:cNvPr id="108" name="Oval 149"/>
            <p:cNvSpPr>
              <a:spLocks noChangeArrowheads="1"/>
            </p:cNvSpPr>
            <p:nvPr/>
          </p:nvSpPr>
          <p:spPr bwMode="auto">
            <a:xfrm>
              <a:off x="3247344" y="3985178"/>
              <a:ext cx="646054" cy="160179"/>
            </a:xfrm>
            <a:prstGeom prst="ellipse">
              <a:avLst/>
            </a:prstGeom>
            <a:solidFill>
              <a:srgbClr val="EAEAEA"/>
            </a:solidFill>
            <a:ln w="6350" algn="ctr">
              <a:noFill/>
              <a:round/>
              <a:headEnd/>
              <a:tailEnd type="none" w="sm" len="med"/>
            </a:ln>
          </p:spPr>
          <p:txBody>
            <a:bodyPr wrap="none" lIns="0" tIns="0" rIns="0" bIns="0" anchor="ctr"/>
            <a:lstStyle/>
            <a:p>
              <a:endParaRPr lang="ko-KR" altLang="en-US" sz="1500" dirty="0">
                <a:latin typeface="Trebuchet MS" pitchFamily="34" charset="0"/>
                <a:ea typeface="맑은 고딕" panose="020B0503020000020004" pitchFamily="50" charset="-127"/>
              </a:endParaRPr>
            </a:p>
          </p:txBody>
        </p:sp>
        <p:grpSp>
          <p:nvGrpSpPr>
            <p:cNvPr id="103" name="Group 150"/>
            <p:cNvGrpSpPr>
              <a:grpSpLocks/>
            </p:cNvGrpSpPr>
            <p:nvPr/>
          </p:nvGrpSpPr>
          <p:grpSpPr bwMode="auto">
            <a:xfrm>
              <a:off x="2941045" y="4876473"/>
              <a:ext cx="1224904" cy="1395744"/>
              <a:chOff x="3900" y="2466"/>
              <a:chExt cx="337" cy="384"/>
            </a:xfrm>
          </p:grpSpPr>
          <p:sp>
            <p:nvSpPr>
              <p:cNvPr id="105" name="Oval 149"/>
              <p:cNvSpPr>
                <a:spLocks noChangeArrowheads="1"/>
              </p:cNvSpPr>
              <p:nvPr/>
            </p:nvSpPr>
            <p:spPr bwMode="auto">
              <a:xfrm>
                <a:off x="3954" y="2790"/>
                <a:ext cx="242" cy="60"/>
              </a:xfrm>
              <a:prstGeom prst="ellipse">
                <a:avLst/>
              </a:prstGeom>
              <a:solidFill>
                <a:srgbClr val="EAEAEA"/>
              </a:solidFill>
              <a:ln w="6350" algn="ctr">
                <a:noFill/>
                <a:round/>
                <a:headEnd/>
                <a:tailEnd type="none" w="sm" len="med"/>
              </a:ln>
            </p:spPr>
            <p:txBody>
              <a:bodyPr wrap="none" lIns="0" tIns="0" rIns="0" bIns="0" anchor="ctr"/>
              <a:lstStyle/>
              <a:p>
                <a:endParaRPr lang="ko-KR" altLang="en-US" sz="1500" dirty="0">
                  <a:latin typeface="Trebuchet MS" pitchFamily="34" charset="0"/>
                  <a:ea typeface="맑은 고딕" panose="020B0503020000020004" pitchFamily="50" charset="-127"/>
                </a:endParaRPr>
              </a:p>
            </p:txBody>
          </p:sp>
          <p:pic>
            <p:nvPicPr>
              <p:cNvPr id="106" name="Picture 143" descr="box006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3903" y="2466"/>
                <a:ext cx="334" cy="33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07" name="Rectangle 144"/>
              <p:cNvSpPr>
                <a:spLocks noChangeArrowheads="1"/>
              </p:cNvSpPr>
              <p:nvPr/>
            </p:nvSpPr>
            <p:spPr bwMode="auto">
              <a:xfrm>
                <a:off x="3900" y="2526"/>
                <a:ext cx="337" cy="200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</p:spPr>
            <p:txBody>
              <a:bodyPr wrap="none" lIns="0" tIns="0" rIns="0" bIns="0" anchor="ctr"/>
              <a:lstStyle/>
              <a:p>
                <a:pPr algn="ctr" defTabSz="1011238">
                  <a:spcBef>
                    <a:spcPct val="0"/>
                  </a:spcBef>
                  <a:defRPr/>
                </a:pPr>
                <a:r>
                  <a:rPr lang="ko-KR" altLang="en-US" sz="1500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Trebuchet MS" pitchFamily="34" charset="0"/>
                    <a:ea typeface="맑은 고딕" panose="020B0503020000020004" pitchFamily="50" charset="-127"/>
                  </a:rPr>
                  <a:t>강남</a:t>
                </a:r>
                <a:endParaRPr lang="en-US" altLang="ko-KR" sz="15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rebuchet MS" pitchFamily="34" charset="0"/>
                  <a:ea typeface="맑은 고딕" panose="020B0503020000020004" pitchFamily="50" charset="-127"/>
                </a:endParaRPr>
              </a:p>
              <a:p>
                <a:pPr algn="ctr" defTabSz="1011238">
                  <a:spcBef>
                    <a:spcPct val="0"/>
                  </a:spcBef>
                  <a:defRPr/>
                </a:pPr>
                <a:r>
                  <a:rPr lang="en-US" altLang="ko-KR" sz="1500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Trebuchet MS" pitchFamily="34" charset="0"/>
                    <a:ea typeface="맑은 고딕" panose="020B0503020000020004" pitchFamily="50" charset="-127"/>
                  </a:rPr>
                  <a:t>30-40</a:t>
                </a:r>
                <a:r>
                  <a:rPr lang="ko-KR" altLang="en-US" sz="1500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Trebuchet MS" pitchFamily="34" charset="0"/>
                    <a:ea typeface="맑은 고딕" panose="020B0503020000020004" pitchFamily="50" charset="-127"/>
                  </a:rPr>
                  <a:t>대 여성</a:t>
                </a:r>
                <a:endParaRPr lang="ko-KR" altLang="en-US" sz="15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rebuchet MS" pitchFamily="34" charset="0"/>
                  <a:ea typeface="맑은 고딕" panose="020B0503020000020004" pitchFamily="50" charset="-127"/>
                </a:endParaRPr>
              </a:p>
            </p:txBody>
          </p:sp>
        </p:grpSp>
        <p:cxnSp>
          <p:nvCxnSpPr>
            <p:cNvPr id="104" name="직선 화살표 연결선 103"/>
            <p:cNvCxnSpPr>
              <a:stCxn id="107" idx="1"/>
            </p:cNvCxnSpPr>
            <p:nvPr/>
          </p:nvCxnSpPr>
          <p:spPr>
            <a:xfrm flipH="1" flipV="1">
              <a:off x="2331708" y="5454391"/>
              <a:ext cx="609341" cy="3613"/>
            </a:xfrm>
            <a:prstGeom prst="straightConnector1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  <a:prstDash val="sysDot"/>
              <a:round/>
              <a:headEnd/>
              <a:tailEnd type="stealth" w="med" len="med"/>
            </a:ln>
            <a:effectLst/>
          </p:spPr>
        </p:cxnSp>
      </p:grpSp>
      <p:pic>
        <p:nvPicPr>
          <p:cNvPr id="113" name="Picture 143" descr="box00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7573" y="2813364"/>
            <a:ext cx="1212870" cy="11789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14" name="직선 화살표 연결선 113"/>
          <p:cNvCxnSpPr/>
          <p:nvPr/>
        </p:nvCxnSpPr>
        <p:spPr bwMode="auto">
          <a:xfrm flipH="1" flipV="1">
            <a:off x="6944130" y="3423851"/>
            <a:ext cx="609293" cy="3477"/>
          </a:xfrm>
          <a:prstGeom prst="straightConnector1">
            <a:avLst/>
          </a:prstGeom>
          <a:noFill/>
          <a:ln w="19050">
            <a:solidFill>
              <a:schemeClr val="bg1">
                <a:lumMod val="50000"/>
              </a:schemeClr>
            </a:solidFill>
            <a:prstDash val="sysDot"/>
            <a:round/>
            <a:headEnd/>
            <a:tailEnd type="stealth" w="med" len="med"/>
          </a:ln>
          <a:effectLst/>
        </p:spPr>
      </p:cxnSp>
      <p:sp>
        <p:nvSpPr>
          <p:cNvPr id="115" name="Rectangle 144"/>
          <p:cNvSpPr>
            <a:spLocks noChangeArrowheads="1"/>
          </p:cNvSpPr>
          <p:nvPr/>
        </p:nvSpPr>
        <p:spPr bwMode="auto">
          <a:xfrm>
            <a:off x="7546112" y="3014960"/>
            <a:ext cx="1224806" cy="69946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pPr algn="ctr" defTabSz="1011238">
              <a:spcBef>
                <a:spcPct val="0"/>
              </a:spcBef>
              <a:defRPr/>
            </a:pPr>
            <a:r>
              <a:rPr lang="ko-KR" altLang="en-US" sz="15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rebuchet MS" pitchFamily="34" charset="0"/>
                <a:ea typeface="맑은 고딕" panose="020B0503020000020004" pitchFamily="50" charset="-127"/>
              </a:rPr>
              <a:t>강북 </a:t>
            </a:r>
            <a:endParaRPr lang="en-US" altLang="ko-KR" sz="1500" dirty="0" smtClean="0">
              <a:solidFill>
                <a:schemeClr val="tx1">
                  <a:lumMod val="85000"/>
                  <a:lumOff val="15000"/>
                </a:schemeClr>
              </a:solidFill>
              <a:latin typeface="Trebuchet MS" pitchFamily="34" charset="0"/>
              <a:ea typeface="맑은 고딕" panose="020B0503020000020004" pitchFamily="50" charset="-127"/>
            </a:endParaRPr>
          </a:p>
          <a:p>
            <a:pPr algn="ctr" defTabSz="1011238">
              <a:spcBef>
                <a:spcPct val="0"/>
              </a:spcBef>
              <a:defRPr/>
            </a:pPr>
            <a:r>
              <a:rPr lang="en-US" altLang="ko-KR" sz="15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rebuchet MS" pitchFamily="34" charset="0"/>
                <a:ea typeface="맑은 고딕" panose="020B0503020000020004" pitchFamily="50" charset="-127"/>
              </a:rPr>
              <a:t>30</a:t>
            </a:r>
            <a:r>
              <a:rPr lang="ko-KR" altLang="en-US" sz="15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rebuchet MS" pitchFamily="34" charset="0"/>
                <a:ea typeface="맑은 고딕" panose="020B0503020000020004" pitchFamily="50" charset="-127"/>
              </a:rPr>
              <a:t>대 여성</a:t>
            </a:r>
            <a:endParaRPr lang="ko-KR" altLang="en-US" sz="1500" dirty="0">
              <a:solidFill>
                <a:schemeClr val="tx1">
                  <a:lumMod val="85000"/>
                  <a:lumOff val="15000"/>
                </a:schemeClr>
              </a:solidFill>
              <a:latin typeface="Trebuchet MS" pitchFamily="34" charset="0"/>
              <a:ea typeface="맑은 고딕" panose="020B0503020000020004" pitchFamily="50" charset="-127"/>
            </a:endParaRPr>
          </a:p>
        </p:txBody>
      </p:sp>
      <p:cxnSp>
        <p:nvCxnSpPr>
          <p:cNvPr id="116" name="직선 화살표 연결선 115"/>
          <p:cNvCxnSpPr/>
          <p:nvPr/>
        </p:nvCxnSpPr>
        <p:spPr bwMode="auto">
          <a:xfrm flipH="1" flipV="1">
            <a:off x="2295668" y="3307627"/>
            <a:ext cx="609293" cy="3477"/>
          </a:xfrm>
          <a:prstGeom prst="straightConnector1">
            <a:avLst/>
          </a:prstGeom>
          <a:noFill/>
          <a:ln w="19050">
            <a:solidFill>
              <a:schemeClr val="bg1">
                <a:lumMod val="50000"/>
              </a:schemeClr>
            </a:solidFill>
            <a:prstDash val="sysDot"/>
            <a:round/>
            <a:headEnd/>
            <a:tailEnd type="stealth" w="med" len="med"/>
          </a:ln>
          <a:effectLst/>
        </p:spPr>
      </p:cxnSp>
      <p:sp>
        <p:nvSpPr>
          <p:cNvPr id="48" name="텍스트 개체 틀 2"/>
          <p:cNvSpPr txBox="1">
            <a:spLocks/>
          </p:cNvSpPr>
          <p:nvPr/>
        </p:nvSpPr>
        <p:spPr>
          <a:xfrm>
            <a:off x="616002" y="902705"/>
            <a:ext cx="8691454" cy="1081370"/>
          </a:xfrm>
          <a:prstGeom prst="rect">
            <a:avLst/>
          </a:prstGeom>
        </p:spPr>
        <p:txBody>
          <a:bodyPr/>
          <a:lstStyle/>
          <a:p>
            <a:pPr marL="180975" marR="0" lvl="0" indent="-180975" algn="l" defTabSz="914400" rtl="0" eaLnBrk="1" fontAlgn="auto" latinLnBrk="0" hangingPunct="1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bg1">
                  <a:lumMod val="65000"/>
                </a:schemeClr>
              </a:buClr>
              <a:buSzTx/>
              <a:buFont typeface="Wingdings" pitchFamily="2" charset="2"/>
              <a:buChar char="l"/>
              <a:tabLst/>
              <a:defRPr/>
            </a:pPr>
            <a:r>
              <a:rPr kumimoji="0" lang="ko-KR" altLang="en-US" sz="1300" dirty="0" err="1" smtClean="0">
                <a:latin typeface="Trebuchet MS" pitchFamily="34" charset="0"/>
                <a:ea typeface="맑은 고딕" pitchFamily="50" charset="-127"/>
              </a:rPr>
              <a:t>강남북</a:t>
            </a:r>
            <a:r>
              <a:rPr kumimoji="0" lang="ko-KR" altLang="en-US" sz="1300" dirty="0" smtClean="0">
                <a:latin typeface="Trebuchet MS" pitchFamily="34" charset="0"/>
                <a:ea typeface="맑은 고딕" pitchFamily="50" charset="-127"/>
              </a:rPr>
              <a:t> 모두 현재로서는 오프라인 매체가 주된 정보 </a:t>
            </a:r>
            <a:r>
              <a:rPr kumimoji="0" lang="ko-KR" altLang="en-US" sz="1300" dirty="0" err="1" smtClean="0">
                <a:latin typeface="Trebuchet MS" pitchFamily="34" charset="0"/>
                <a:ea typeface="맑은 고딕" pitchFamily="50" charset="-127"/>
              </a:rPr>
              <a:t>획득원이며</a:t>
            </a:r>
            <a:r>
              <a:rPr kumimoji="0" lang="en-US" altLang="ko-KR" sz="1300" dirty="0" smtClean="0">
                <a:latin typeface="Trebuchet MS" pitchFamily="34" charset="0"/>
                <a:ea typeface="맑은 고딕" pitchFamily="50" charset="-127"/>
              </a:rPr>
              <a:t>, </a:t>
            </a:r>
            <a:r>
              <a:rPr kumimoji="0" lang="ko-KR" altLang="en-US" sz="1300" dirty="0" smtClean="0">
                <a:latin typeface="Trebuchet MS" pitchFamily="34" charset="0"/>
                <a:ea typeface="맑은 고딕" pitchFamily="50" charset="-127"/>
              </a:rPr>
              <a:t>온라인 매체는 부차적인 경로임</a:t>
            </a:r>
            <a:r>
              <a:rPr kumimoji="0" lang="en-US" altLang="ko-KR" sz="1300" dirty="0" smtClean="0">
                <a:latin typeface="Trebuchet MS" pitchFamily="34" charset="0"/>
                <a:ea typeface="맑은 고딕" pitchFamily="50" charset="-127"/>
              </a:rPr>
              <a:t>.</a:t>
            </a:r>
          </a:p>
          <a:p>
            <a:pPr marL="180975" marR="0" lvl="0" indent="-180975" algn="l" defTabSz="914400" rtl="0" eaLnBrk="1" fontAlgn="auto" latinLnBrk="0" hangingPunct="1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bg1">
                  <a:lumMod val="65000"/>
                </a:schemeClr>
              </a:buClr>
              <a:buSzTx/>
              <a:buFont typeface="Wingdings" pitchFamily="2" charset="2"/>
              <a:buChar char="l"/>
              <a:tabLst/>
              <a:defRPr/>
            </a:pPr>
            <a:r>
              <a:rPr kumimoji="0" lang="ko-KR" altLang="en-US" sz="1300" dirty="0" smtClean="0">
                <a:latin typeface="Trebuchet MS" pitchFamily="34" charset="0"/>
                <a:ea typeface="맑은 고딕" pitchFamily="50" charset="-127"/>
              </a:rPr>
              <a:t>마을공동체 활동이 현실세계의 대면적 속성을 띤다는 점에서 주된 정보취득 방식 역시 오프라인 경로를 띤 것</a:t>
            </a:r>
            <a:r>
              <a:rPr kumimoji="0" lang="en-US" altLang="ko-KR" sz="1300" dirty="0" smtClean="0">
                <a:latin typeface="Trebuchet MS" pitchFamily="34" charset="0"/>
                <a:ea typeface="맑은 고딕" pitchFamily="50" charset="-127"/>
              </a:rPr>
              <a:t>.</a:t>
            </a:r>
          </a:p>
          <a:p>
            <a:pPr marL="180975" marR="0" lvl="0" indent="-180975" algn="l" defTabSz="914400" rtl="0" eaLnBrk="1" fontAlgn="auto" latinLnBrk="0" hangingPunct="1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bg1">
                  <a:lumMod val="65000"/>
                </a:schemeClr>
              </a:buClr>
              <a:buSzTx/>
              <a:buFont typeface="Wingdings" pitchFamily="2" charset="2"/>
              <a:buChar char="l"/>
              <a:tabLst/>
              <a:defRPr/>
            </a:pPr>
            <a:r>
              <a:rPr kumimoji="0" lang="ko-KR" altLang="en-US" sz="1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rebuchet MS" pitchFamily="34" charset="0"/>
                <a:ea typeface="맑은 고딕" pitchFamily="50" charset="-127"/>
                <a:cs typeface="+mn-cs"/>
              </a:rPr>
              <a:t>휴대전화 어플리케이션을 통한 정보취득은 강북과 강남이 서로 상반된 의견을 가지고 있음</a:t>
            </a:r>
            <a:r>
              <a:rPr kumimoji="0" lang="en-US" altLang="ko-KR" sz="1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rebuchet MS" pitchFamily="34" charset="0"/>
                <a:ea typeface="맑은 고딕" pitchFamily="50" charset="-127"/>
                <a:cs typeface="+mn-cs"/>
              </a:rPr>
              <a:t>. </a:t>
            </a:r>
            <a:r>
              <a:rPr kumimoji="0" lang="ko-KR" altLang="en-US" sz="1300" dirty="0" smtClean="0">
                <a:latin typeface="Trebuchet MS" pitchFamily="34" charset="0"/>
                <a:ea typeface="맑은 고딕" pitchFamily="50" charset="-127"/>
              </a:rPr>
              <a:t>강남의 경우 포괄적인 네트워크에 대한 거부감이 깔려 있는 것으로 보임</a:t>
            </a:r>
            <a:r>
              <a:rPr kumimoji="0" lang="en-US" altLang="ko-KR" sz="1300" dirty="0" smtClean="0">
                <a:latin typeface="Trebuchet MS" pitchFamily="34" charset="0"/>
                <a:ea typeface="맑은 고딕" pitchFamily="50" charset="-127"/>
              </a:rPr>
              <a:t>. </a:t>
            </a:r>
            <a:r>
              <a:rPr kumimoji="0" lang="ko-KR" altLang="en-US" sz="1300" dirty="0" smtClean="0">
                <a:latin typeface="Trebuchet MS" pitchFamily="34" charset="0"/>
                <a:ea typeface="맑은 고딕" pitchFamily="50" charset="-127"/>
              </a:rPr>
              <a:t>이는 앞서의 강남의 </a:t>
            </a:r>
            <a:r>
              <a:rPr kumimoji="0" lang="ko-KR" altLang="en-US" sz="1300" dirty="0" err="1" smtClean="0">
                <a:latin typeface="Trebuchet MS" pitchFamily="34" charset="0"/>
                <a:ea typeface="맑은 고딕" pitchFamily="50" charset="-127"/>
              </a:rPr>
              <a:t>소그룹</a:t>
            </a:r>
            <a:r>
              <a:rPr kumimoji="0" lang="ko-KR" altLang="en-US" sz="1300" dirty="0" smtClean="0">
                <a:latin typeface="Trebuchet MS" pitchFamily="34" charset="0"/>
                <a:ea typeface="맑은 고딕" pitchFamily="50" charset="-127"/>
              </a:rPr>
              <a:t> 활동 선호 성향과 일치하는 경향임</a:t>
            </a:r>
            <a:r>
              <a:rPr kumimoji="0" lang="en-US" altLang="ko-KR" sz="1300" dirty="0" smtClean="0">
                <a:latin typeface="Trebuchet MS" pitchFamily="34" charset="0"/>
                <a:ea typeface="맑은 고딕" pitchFamily="50" charset="-127"/>
              </a:rPr>
              <a:t>.</a:t>
            </a:r>
            <a:endParaRPr kumimoji="0" lang="en-US" altLang="ko-KR" sz="13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rebuchet MS" pitchFamily="34" charset="0"/>
              <a:ea typeface="맑은 고딕" pitchFamily="50" charset="-127"/>
              <a:cs typeface="+mn-cs"/>
            </a:endParaRPr>
          </a:p>
        </p:txBody>
      </p:sp>
      <p:sp>
        <p:nvSpPr>
          <p:cNvPr id="51" name="직사각형 17"/>
          <p:cNvSpPr txBox="1">
            <a:spLocks noChangeArrowheads="1"/>
          </p:cNvSpPr>
          <p:nvPr/>
        </p:nvSpPr>
        <p:spPr bwMode="auto">
          <a:xfrm>
            <a:off x="464342" y="234631"/>
            <a:ext cx="5604673" cy="4541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69" tIns="41985" rIns="83969" bIns="41985">
            <a:spAutoFit/>
          </a:bodyPr>
          <a:lstStyle>
            <a:lvl1pPr algn="ctr" rtl="0" fontAlgn="base" latinLnBrk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4572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9144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13716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18288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algn="l"/>
            <a:r>
              <a:rPr kumimoji="0" lang="en-US" altLang="ko-KR" sz="2400" b="1" dirty="0" smtClean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10. </a:t>
            </a:r>
            <a:r>
              <a:rPr kumimoji="0" lang="ko-KR" altLang="en-US" sz="2400" b="1" dirty="0" smtClean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정보 취득 경로</a:t>
            </a:r>
            <a:endParaRPr kumimoji="0" lang="ko-KR" altLang="en-US" sz="2400" b="1" dirty="0">
              <a:solidFill>
                <a:srgbClr val="0070C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531973" y="4525093"/>
            <a:ext cx="1800064" cy="12772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 typeface="Wingdings" pitchFamily="2" charset="2"/>
              <a:buChar char="ü"/>
            </a:pPr>
            <a:r>
              <a:rPr lang="ko-KR" altLang="en-US" sz="1100" dirty="0">
                <a:latin typeface="+mn-ea"/>
                <a:ea typeface="+mn-ea"/>
              </a:rPr>
              <a:t>동사무소 </a:t>
            </a:r>
            <a:r>
              <a:rPr lang="ko-KR" altLang="en-US" sz="1100" dirty="0" smtClean="0">
                <a:latin typeface="+mn-ea"/>
                <a:ea typeface="+mn-ea"/>
              </a:rPr>
              <a:t>팜플렛</a:t>
            </a:r>
            <a:endParaRPr lang="en-US" altLang="ko-KR" sz="1100" dirty="0" smtClean="0">
              <a:latin typeface="+mn-ea"/>
              <a:ea typeface="+mn-ea"/>
            </a:endParaRPr>
          </a:p>
          <a:p>
            <a:pPr marL="171450" indent="-171450">
              <a:buFont typeface="Wingdings" pitchFamily="2" charset="2"/>
              <a:buChar char="ü"/>
            </a:pPr>
            <a:r>
              <a:rPr lang="ko-KR" altLang="en-US" sz="1100" dirty="0" smtClean="0">
                <a:latin typeface="+mn-ea"/>
                <a:ea typeface="+mn-ea"/>
              </a:rPr>
              <a:t>마을의 </a:t>
            </a:r>
            <a:r>
              <a:rPr lang="ko-KR" altLang="en-US" sz="1100" dirty="0">
                <a:latin typeface="+mn-ea"/>
                <a:ea typeface="+mn-ea"/>
              </a:rPr>
              <a:t>지역구 소식 </a:t>
            </a:r>
            <a:endParaRPr lang="en-US" altLang="ko-KR" sz="1100" dirty="0" smtClean="0">
              <a:latin typeface="+mn-ea"/>
              <a:ea typeface="+mn-ea"/>
            </a:endParaRPr>
          </a:p>
          <a:p>
            <a:pPr marL="171450" indent="-171450">
              <a:buFont typeface="Wingdings" pitchFamily="2" charset="2"/>
              <a:buChar char="ü"/>
            </a:pPr>
            <a:r>
              <a:rPr lang="ko-KR" altLang="en-US" sz="1100" dirty="0" smtClean="0">
                <a:latin typeface="+mn-ea"/>
                <a:ea typeface="+mn-ea"/>
              </a:rPr>
              <a:t>벽보</a:t>
            </a:r>
            <a:endParaRPr lang="en-US" altLang="ko-KR" sz="1100" dirty="0" smtClean="0">
              <a:latin typeface="+mn-ea"/>
              <a:ea typeface="+mn-ea"/>
            </a:endParaRPr>
          </a:p>
          <a:p>
            <a:pPr marL="171450" indent="-171450">
              <a:buFont typeface="Wingdings" pitchFamily="2" charset="2"/>
              <a:buChar char="ü"/>
            </a:pPr>
            <a:r>
              <a:rPr lang="ko-KR" altLang="en-US" sz="1100" dirty="0" smtClean="0">
                <a:latin typeface="+mn-ea"/>
                <a:ea typeface="+mn-ea"/>
              </a:rPr>
              <a:t>마을신문</a:t>
            </a:r>
            <a:endParaRPr lang="en-US" altLang="ko-KR" sz="1100" dirty="0">
              <a:latin typeface="+mn-ea"/>
              <a:ea typeface="+mn-ea"/>
            </a:endParaRPr>
          </a:p>
          <a:p>
            <a:pPr marL="171450" indent="-171450">
              <a:buFont typeface="Wingdings" pitchFamily="2" charset="2"/>
              <a:buChar char="ü"/>
            </a:pPr>
            <a:r>
              <a:rPr lang="ko-KR" altLang="en-US" sz="1100" dirty="0" smtClean="0">
                <a:latin typeface="+mn-ea"/>
                <a:ea typeface="+mn-ea"/>
              </a:rPr>
              <a:t>플래카드</a:t>
            </a:r>
            <a:endParaRPr lang="en-US" altLang="ko-KR" sz="1100" dirty="0">
              <a:latin typeface="+mn-ea"/>
              <a:ea typeface="+mn-ea"/>
            </a:endParaRPr>
          </a:p>
          <a:p>
            <a:pPr marL="171450" indent="-171450">
              <a:buFont typeface="Wingdings" pitchFamily="2" charset="2"/>
              <a:buChar char="ü"/>
            </a:pPr>
            <a:r>
              <a:rPr lang="ko-KR" altLang="en-US" sz="1100" dirty="0" err="1">
                <a:latin typeface="+mn-ea"/>
                <a:ea typeface="+mn-ea"/>
              </a:rPr>
              <a:t>전단지</a:t>
            </a:r>
            <a:r>
              <a:rPr lang="ko-KR" altLang="en-US" sz="1100" dirty="0">
                <a:latin typeface="+mn-ea"/>
                <a:ea typeface="+mn-ea"/>
              </a:rPr>
              <a:t> </a:t>
            </a:r>
            <a:endParaRPr lang="en-US" altLang="ko-KR" sz="1100" dirty="0" smtClean="0">
              <a:latin typeface="+mn-ea"/>
              <a:ea typeface="+mn-ea"/>
            </a:endParaRPr>
          </a:p>
          <a:p>
            <a:pPr marL="171450" indent="-171450">
              <a:buFont typeface="Wingdings" pitchFamily="2" charset="2"/>
              <a:buChar char="ü"/>
            </a:pPr>
            <a:r>
              <a:rPr lang="ko-KR" altLang="en-US" sz="1100" dirty="0">
                <a:latin typeface="+mn-ea"/>
                <a:ea typeface="+mn-ea"/>
              </a:rPr>
              <a:t>구 </a:t>
            </a:r>
            <a:r>
              <a:rPr lang="ko-KR" altLang="en-US" sz="1100" dirty="0" smtClean="0">
                <a:latin typeface="+mn-ea"/>
                <a:ea typeface="+mn-ea"/>
              </a:rPr>
              <a:t>소식</a:t>
            </a:r>
            <a:endParaRPr lang="en-US" altLang="ko-KR" sz="1100" dirty="0">
              <a:latin typeface="+mn-ea"/>
              <a:ea typeface="+mn-ea"/>
            </a:endParaRPr>
          </a:p>
        </p:txBody>
      </p:sp>
      <p:sp>
        <p:nvSpPr>
          <p:cNvPr id="54" name="직사각형 53"/>
          <p:cNvSpPr/>
          <p:nvPr/>
        </p:nvSpPr>
        <p:spPr>
          <a:xfrm>
            <a:off x="529105" y="3003576"/>
            <a:ext cx="1800064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 typeface="Wingdings" pitchFamily="2" charset="2"/>
              <a:buChar char="ü"/>
            </a:pPr>
            <a:r>
              <a:rPr lang="ko-KR" altLang="en-US" sz="1100" dirty="0" smtClean="0">
                <a:latin typeface="+mn-ea"/>
                <a:ea typeface="+mn-ea"/>
              </a:rPr>
              <a:t>인터넷 사이트</a:t>
            </a:r>
            <a:endParaRPr lang="en-US" altLang="ko-KR" sz="1100" dirty="0" smtClean="0">
              <a:latin typeface="+mn-ea"/>
              <a:ea typeface="+mn-ea"/>
            </a:endParaRPr>
          </a:p>
          <a:p>
            <a:pPr marL="171450" indent="-171450">
              <a:buFont typeface="Wingdings" pitchFamily="2" charset="2"/>
              <a:buChar char="ü"/>
            </a:pPr>
            <a:r>
              <a:rPr lang="ko-KR" altLang="en-US" sz="1100" dirty="0" smtClean="0">
                <a:latin typeface="+mn-ea"/>
                <a:ea typeface="+mn-ea"/>
              </a:rPr>
              <a:t>홈페이지</a:t>
            </a:r>
            <a:endParaRPr lang="en-US" altLang="ko-KR" sz="1100" dirty="0" smtClean="0">
              <a:latin typeface="+mn-ea"/>
              <a:ea typeface="+mn-ea"/>
            </a:endParaRPr>
          </a:p>
          <a:p>
            <a:pPr marL="171450" indent="-171450">
              <a:buFont typeface="Wingdings" pitchFamily="2" charset="2"/>
              <a:buChar char="ü"/>
            </a:pPr>
            <a:r>
              <a:rPr lang="ko-KR" altLang="en-US" sz="1100" dirty="0" smtClean="0">
                <a:latin typeface="+mn-ea"/>
                <a:ea typeface="+mn-ea"/>
              </a:rPr>
              <a:t>문자로도 </a:t>
            </a:r>
            <a:r>
              <a:rPr lang="ko-KR" altLang="en-US" sz="1100" dirty="0">
                <a:latin typeface="+mn-ea"/>
                <a:ea typeface="+mn-ea"/>
              </a:rPr>
              <a:t>한 번씩 오고</a:t>
            </a:r>
            <a:r>
              <a:rPr lang="en-US" altLang="ko-KR" sz="1100" dirty="0">
                <a:latin typeface="+mn-ea"/>
                <a:ea typeface="+mn-ea"/>
              </a:rPr>
              <a:t>. </a:t>
            </a:r>
            <a:endParaRPr lang="en-US" altLang="ko-KR" sz="1100" dirty="0" smtClean="0">
              <a:latin typeface="+mn-ea"/>
              <a:ea typeface="+mn-ea"/>
            </a:endParaRPr>
          </a:p>
        </p:txBody>
      </p:sp>
      <p:pic>
        <p:nvPicPr>
          <p:cNvPr id="55" name="Picture 64" descr="08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gray">
          <a:xfrm rot="5400000">
            <a:off x="7973746" y="3881353"/>
            <a:ext cx="380754" cy="11476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9" name="Picture 64" descr="08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gray">
          <a:xfrm rot="16200000">
            <a:off x="7962252" y="3602453"/>
            <a:ext cx="380754" cy="11476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3" name="Group 31"/>
          <p:cNvGrpSpPr>
            <a:grpSpLocks/>
          </p:cNvGrpSpPr>
          <p:nvPr/>
        </p:nvGrpSpPr>
        <p:grpSpPr bwMode="auto">
          <a:xfrm>
            <a:off x="7833823" y="4116597"/>
            <a:ext cx="646005" cy="422489"/>
            <a:chOff x="2236" y="1606"/>
            <a:chExt cx="327" cy="230"/>
          </a:xfrm>
        </p:grpSpPr>
        <p:sp>
          <p:nvSpPr>
            <p:cNvPr id="66" name="AutoShape 32"/>
            <p:cNvSpPr>
              <a:spLocks noChangeArrowheads="1"/>
            </p:cNvSpPr>
            <p:nvPr/>
          </p:nvSpPr>
          <p:spPr bwMode="auto">
            <a:xfrm rot="905487">
              <a:off x="2236" y="1606"/>
              <a:ext cx="327" cy="230"/>
            </a:xfrm>
            <a:prstGeom prst="irregularSeal2">
              <a:avLst/>
            </a:prstGeom>
            <a:solidFill>
              <a:srgbClr val="FF0000"/>
            </a:solidFill>
            <a:ln w="19050">
              <a:noFill/>
              <a:miter lim="800000"/>
              <a:headEnd/>
              <a:tailEnd/>
            </a:ln>
            <a:effectLst>
              <a:outerShdw dist="35921" dir="2700000" algn="ctr" rotWithShape="0">
                <a:srgbClr val="C00000"/>
              </a:outerShdw>
            </a:effectLst>
          </p:spPr>
          <p:txBody>
            <a:bodyPr wrap="none" lIns="0" tIns="0" rIns="0" bIns="0" anchor="ctr"/>
            <a:lstStyle/>
            <a:p>
              <a:pPr>
                <a:lnSpc>
                  <a:spcPct val="100000"/>
                </a:lnSpc>
                <a:buClrTx/>
                <a:buSzPct val="130000"/>
                <a:buFontTx/>
                <a:buNone/>
                <a:defRPr/>
              </a:pPr>
              <a:endParaRPr lang="ko-KR" altLang="ko-KR" sz="1400" dirty="0">
                <a:solidFill>
                  <a:schemeClr val="bg1"/>
                </a:solidFill>
                <a:latin typeface="Trebuchet MS" pitchFamily="34" charset="0"/>
                <a:ea typeface="맑은 고딕" panose="020B0503020000020004" pitchFamily="50" charset="-127"/>
              </a:endParaRPr>
            </a:p>
          </p:txBody>
        </p:sp>
        <p:sp>
          <p:nvSpPr>
            <p:cNvPr id="67" name="Text Box 33"/>
            <p:cNvSpPr txBox="1">
              <a:spLocks noChangeArrowheads="1"/>
            </p:cNvSpPr>
            <p:nvPr/>
          </p:nvSpPr>
          <p:spPr bwMode="auto">
            <a:xfrm>
              <a:off x="2307" y="1660"/>
              <a:ext cx="182" cy="117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buSzPct val="70000"/>
              </a:pPr>
              <a:r>
                <a:rPr lang="ko-KR" altLang="en-US" sz="1400" dirty="0" smtClean="0">
                  <a:solidFill>
                    <a:schemeClr val="bg1"/>
                  </a:solidFill>
                  <a:latin typeface="Trebuchet MS" pitchFamily="34" charset="0"/>
                  <a:ea typeface="맑은 고딕" panose="020B0503020000020004" pitchFamily="50" charset="-127"/>
                </a:rPr>
                <a:t>상반</a:t>
              </a:r>
              <a:endParaRPr lang="en-US" altLang="ko-KR" sz="1400" dirty="0">
                <a:solidFill>
                  <a:schemeClr val="bg1"/>
                </a:solidFill>
                <a:latin typeface="Trebuchet MS" pitchFamily="34" charset="0"/>
                <a:ea typeface="맑은 고딕" panose="020B0503020000020004" pitchFamily="50" charset="-127"/>
              </a:endParaRPr>
            </a:p>
          </p:txBody>
        </p:sp>
      </p:grpSp>
      <p:sp>
        <p:nvSpPr>
          <p:cNvPr id="68" name="직사각형 67"/>
          <p:cNvSpPr/>
          <p:nvPr/>
        </p:nvSpPr>
        <p:spPr>
          <a:xfrm>
            <a:off x="5042681" y="2713154"/>
            <a:ext cx="2107825" cy="938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 typeface="Wingdings" pitchFamily="2" charset="2"/>
              <a:buChar char="ü"/>
            </a:pPr>
            <a:r>
              <a:rPr lang="ko-KR" altLang="en-US" sz="1100" dirty="0" smtClean="0">
                <a:latin typeface="HY엽서L" pitchFamily="18" charset="-127"/>
                <a:ea typeface="HY엽서L" pitchFamily="18" charset="-127"/>
              </a:rPr>
              <a:t>바로 </a:t>
            </a:r>
            <a:r>
              <a:rPr lang="ko-KR" altLang="en-US" sz="1100" dirty="0">
                <a:latin typeface="HY엽서L" pitchFamily="18" charset="-127"/>
                <a:ea typeface="HY엽서L" pitchFamily="18" charset="-127"/>
              </a:rPr>
              <a:t>바로 오면 좋죠</a:t>
            </a:r>
            <a:r>
              <a:rPr lang="en-US" altLang="ko-KR" sz="1100" dirty="0">
                <a:latin typeface="HY엽서L" pitchFamily="18" charset="-127"/>
                <a:ea typeface="HY엽서L" pitchFamily="18" charset="-127"/>
              </a:rPr>
              <a:t>. </a:t>
            </a:r>
            <a:endParaRPr lang="en-US" altLang="ko-KR" sz="1100" dirty="0" smtClean="0">
              <a:latin typeface="HY엽서L" pitchFamily="18" charset="-127"/>
              <a:ea typeface="HY엽서L" pitchFamily="18" charset="-127"/>
            </a:endParaRPr>
          </a:p>
          <a:p>
            <a:pPr marL="171450" indent="-171450">
              <a:buFont typeface="Wingdings" pitchFamily="2" charset="2"/>
              <a:buChar char="ü"/>
            </a:pPr>
            <a:r>
              <a:rPr lang="ko-KR" altLang="en-US" sz="1100" dirty="0" err="1" smtClean="0">
                <a:latin typeface="HY엽서L" pitchFamily="18" charset="-127"/>
                <a:ea typeface="HY엽서L" pitchFamily="18" charset="-127"/>
              </a:rPr>
              <a:t>스마트폰으로</a:t>
            </a:r>
            <a:r>
              <a:rPr lang="ko-KR" altLang="en-US" sz="1100" dirty="0" smtClean="0">
                <a:latin typeface="HY엽서L" pitchFamily="18" charset="-127"/>
                <a:ea typeface="HY엽서L" pitchFamily="18" charset="-127"/>
              </a:rPr>
              <a:t> </a:t>
            </a:r>
            <a:r>
              <a:rPr lang="ko-KR" altLang="en-US" sz="1100" dirty="0">
                <a:latin typeface="HY엽서L" pitchFamily="18" charset="-127"/>
                <a:ea typeface="HY엽서L" pitchFamily="18" charset="-127"/>
              </a:rPr>
              <a:t>종이를 </a:t>
            </a:r>
            <a:r>
              <a:rPr lang="ko-KR" altLang="en-US" sz="1100" dirty="0" smtClean="0">
                <a:latin typeface="HY엽서L" pitchFamily="18" charset="-127"/>
                <a:ea typeface="HY엽서L" pitchFamily="18" charset="-127"/>
              </a:rPr>
              <a:t>대체하고</a:t>
            </a:r>
            <a:r>
              <a:rPr lang="en-US" altLang="ko-KR" sz="1100" dirty="0">
                <a:latin typeface="HY엽서L" pitchFamily="18" charset="-127"/>
                <a:ea typeface="HY엽서L" pitchFamily="18" charset="-127"/>
              </a:rPr>
              <a:t>. </a:t>
            </a:r>
            <a:endParaRPr lang="en-US" altLang="ko-KR" sz="1100" dirty="0" smtClean="0">
              <a:latin typeface="HY엽서L" pitchFamily="18" charset="-127"/>
              <a:ea typeface="HY엽서L" pitchFamily="18" charset="-127"/>
            </a:endParaRPr>
          </a:p>
          <a:p>
            <a:pPr marL="171450" indent="-171450">
              <a:buFont typeface="Wingdings" pitchFamily="2" charset="2"/>
              <a:buChar char="ü"/>
            </a:pPr>
            <a:r>
              <a:rPr lang="ko-KR" altLang="en-US" sz="1100" dirty="0" smtClean="0">
                <a:latin typeface="HY엽서L" pitchFamily="18" charset="-127"/>
                <a:ea typeface="HY엽서L" pitchFamily="18" charset="-127"/>
              </a:rPr>
              <a:t>엄청 </a:t>
            </a:r>
            <a:r>
              <a:rPr lang="ko-KR" altLang="en-US" sz="1100" dirty="0">
                <a:latin typeface="HY엽서L" pitchFamily="18" charset="-127"/>
                <a:ea typeface="HY엽서L" pitchFamily="18" charset="-127"/>
              </a:rPr>
              <a:t>편하죠</a:t>
            </a:r>
            <a:r>
              <a:rPr lang="en-US" altLang="ko-KR" sz="1100" dirty="0">
                <a:latin typeface="HY엽서L" pitchFamily="18" charset="-127"/>
                <a:ea typeface="HY엽서L" pitchFamily="18" charset="-127"/>
              </a:rPr>
              <a:t>. </a:t>
            </a:r>
            <a:endParaRPr lang="en-US" altLang="ko-KR" sz="1100" dirty="0" smtClean="0">
              <a:latin typeface="HY엽서L" pitchFamily="18" charset="-127"/>
              <a:ea typeface="HY엽서L" pitchFamily="18" charset="-127"/>
            </a:endParaRPr>
          </a:p>
          <a:p>
            <a:pPr marL="171450" indent="-171450">
              <a:buFont typeface="Wingdings" pitchFamily="2" charset="2"/>
              <a:buChar char="ü"/>
            </a:pPr>
            <a:r>
              <a:rPr lang="ko-KR" altLang="en-US" sz="1100" dirty="0" smtClean="0">
                <a:latin typeface="HY엽서L" pitchFamily="18" charset="-127"/>
                <a:ea typeface="HY엽서L" pitchFamily="18" charset="-127"/>
              </a:rPr>
              <a:t>좋죠</a:t>
            </a:r>
            <a:r>
              <a:rPr lang="en-US" altLang="ko-KR" sz="1100" dirty="0">
                <a:latin typeface="HY엽서L" pitchFamily="18" charset="-127"/>
                <a:ea typeface="HY엽서L" pitchFamily="18" charset="-127"/>
              </a:rPr>
              <a:t>. </a:t>
            </a:r>
            <a:endParaRPr lang="en-US" altLang="ko-KR" sz="1100" dirty="0" smtClean="0">
              <a:latin typeface="HY엽서L" pitchFamily="18" charset="-127"/>
              <a:ea typeface="HY엽서L" pitchFamily="18" charset="-127"/>
            </a:endParaRPr>
          </a:p>
        </p:txBody>
      </p:sp>
      <p:sp>
        <p:nvSpPr>
          <p:cNvPr id="69" name="직사각형 68"/>
          <p:cNvSpPr/>
          <p:nvPr/>
        </p:nvSpPr>
        <p:spPr>
          <a:xfrm>
            <a:off x="5025429" y="3814060"/>
            <a:ext cx="1977772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 typeface="Wingdings" pitchFamily="2" charset="2"/>
              <a:buChar char="ü"/>
            </a:pPr>
            <a:r>
              <a:rPr lang="ko-KR" altLang="en-US" sz="1100" dirty="0" smtClean="0">
                <a:latin typeface="HY궁서" pitchFamily="18" charset="-127"/>
                <a:ea typeface="HY궁서" pitchFamily="18" charset="-127"/>
              </a:rPr>
              <a:t>강남구나 </a:t>
            </a:r>
            <a:r>
              <a:rPr lang="ko-KR" altLang="en-US" sz="1100" dirty="0">
                <a:latin typeface="HY궁서" pitchFamily="18" charset="-127"/>
                <a:ea typeface="HY궁서" pitchFamily="18" charset="-127"/>
              </a:rPr>
              <a:t>서초구는 개인주의 성향이 있어서 내가 </a:t>
            </a:r>
            <a:r>
              <a:rPr lang="ko-KR" altLang="en-US" sz="1100" dirty="0" err="1">
                <a:latin typeface="HY궁서" pitchFamily="18" charset="-127"/>
                <a:ea typeface="HY궁서" pitchFamily="18" charset="-127"/>
              </a:rPr>
              <a:t>인벌브해서</a:t>
            </a:r>
            <a:r>
              <a:rPr lang="ko-KR" altLang="en-US" sz="1100" dirty="0">
                <a:latin typeface="HY궁서" pitchFamily="18" charset="-127"/>
                <a:ea typeface="HY궁서" pitchFamily="18" charset="-127"/>
              </a:rPr>
              <a:t> 하느니 개인적으로 하지</a:t>
            </a:r>
            <a:r>
              <a:rPr lang="en-US" altLang="ko-KR" sz="1100" dirty="0">
                <a:latin typeface="HY궁서" pitchFamily="18" charset="-127"/>
                <a:ea typeface="HY궁서" pitchFamily="18" charset="-127"/>
              </a:rPr>
              <a:t>! </a:t>
            </a:r>
            <a:r>
              <a:rPr lang="ko-KR" altLang="en-US" sz="1100" dirty="0">
                <a:latin typeface="HY궁서" pitchFamily="18" charset="-127"/>
                <a:ea typeface="HY궁서" pitchFamily="18" charset="-127"/>
              </a:rPr>
              <a:t>그런 생각이 많을 것 </a:t>
            </a:r>
            <a:r>
              <a:rPr lang="ko-KR" altLang="en-US" sz="1100" dirty="0" smtClean="0">
                <a:latin typeface="HY궁서" pitchFamily="18" charset="-127"/>
                <a:ea typeface="HY궁서" pitchFamily="18" charset="-127"/>
              </a:rPr>
              <a:t>같아요</a:t>
            </a:r>
            <a:r>
              <a:rPr lang="en-US" altLang="ko-KR" sz="1100" dirty="0">
                <a:latin typeface="HY궁서" pitchFamily="18" charset="-127"/>
                <a:ea typeface="HY궁서" pitchFamily="18" charset="-127"/>
              </a:rPr>
              <a:t>. </a:t>
            </a:r>
            <a:endParaRPr lang="en-US" altLang="ko-KR" sz="1100" dirty="0" smtClean="0">
              <a:latin typeface="HY궁서" pitchFamily="18" charset="-127"/>
              <a:ea typeface="HY궁서" pitchFamily="18" charset="-127"/>
            </a:endParaRPr>
          </a:p>
          <a:p>
            <a:pPr marL="171450" indent="-171450">
              <a:buFont typeface="Wingdings" pitchFamily="2" charset="2"/>
              <a:buChar char="ü"/>
            </a:pPr>
            <a:r>
              <a:rPr lang="ko-KR" altLang="en-US" sz="1100" dirty="0" smtClean="0">
                <a:latin typeface="HY궁서" pitchFamily="18" charset="-127"/>
                <a:ea typeface="HY궁서" pitchFamily="18" charset="-127"/>
              </a:rPr>
              <a:t>그런 </a:t>
            </a:r>
            <a:r>
              <a:rPr lang="ko-KR" altLang="en-US" sz="1100" dirty="0" err="1">
                <a:latin typeface="HY궁서" pitchFamily="18" charset="-127"/>
                <a:ea typeface="HY궁서" pitchFamily="18" charset="-127"/>
              </a:rPr>
              <a:t>어플이</a:t>
            </a:r>
            <a:r>
              <a:rPr lang="ko-KR" altLang="en-US" sz="1100" dirty="0">
                <a:latin typeface="HY궁서" pitchFamily="18" charset="-127"/>
                <a:ea typeface="HY궁서" pitchFamily="18" charset="-127"/>
              </a:rPr>
              <a:t> 있다는 걸 알고 깔아야 </a:t>
            </a:r>
            <a:r>
              <a:rPr lang="ko-KR" altLang="en-US" sz="1100" dirty="0" smtClean="0">
                <a:latin typeface="HY궁서" pitchFamily="18" charset="-127"/>
                <a:ea typeface="HY궁서" pitchFamily="18" charset="-127"/>
              </a:rPr>
              <a:t>하고</a:t>
            </a:r>
            <a:r>
              <a:rPr lang="en-US" altLang="ko-KR" sz="1100" dirty="0">
                <a:latin typeface="HY궁서" pitchFamily="18" charset="-127"/>
                <a:ea typeface="HY궁서" pitchFamily="18" charset="-127"/>
              </a:rPr>
              <a:t>. </a:t>
            </a:r>
            <a:endParaRPr lang="en-US" altLang="ko-KR" sz="1100" dirty="0" smtClean="0">
              <a:latin typeface="HY궁서" pitchFamily="18" charset="-127"/>
              <a:ea typeface="HY궁서" pitchFamily="18" charset="-127"/>
            </a:endParaRPr>
          </a:p>
          <a:p>
            <a:pPr marL="171450" indent="-171450">
              <a:buFont typeface="Wingdings" pitchFamily="2" charset="2"/>
              <a:buChar char="ü"/>
            </a:pPr>
            <a:r>
              <a:rPr lang="ko-KR" altLang="en-US" sz="1100" dirty="0" smtClean="0">
                <a:latin typeface="HY궁서" pitchFamily="18" charset="-127"/>
                <a:ea typeface="HY궁서" pitchFamily="18" charset="-127"/>
              </a:rPr>
              <a:t>단지 내의 범위에서 </a:t>
            </a:r>
            <a:r>
              <a:rPr lang="ko-KR" altLang="en-US" sz="1100" dirty="0">
                <a:latin typeface="HY궁서" pitchFamily="18" charset="-127"/>
                <a:ea typeface="HY궁서" pitchFamily="18" charset="-127"/>
              </a:rPr>
              <a:t>움직여서 하는 건 할 만해요</a:t>
            </a:r>
            <a:r>
              <a:rPr lang="en-US" altLang="ko-KR" sz="1100" dirty="0">
                <a:latin typeface="HY궁서" pitchFamily="18" charset="-127"/>
                <a:ea typeface="HY궁서" pitchFamily="18" charset="-127"/>
              </a:rPr>
              <a:t>, </a:t>
            </a:r>
            <a:r>
              <a:rPr lang="ko-KR" altLang="en-US" sz="1100" dirty="0" err="1">
                <a:latin typeface="HY궁서" pitchFamily="18" charset="-127"/>
                <a:ea typeface="HY궁서" pitchFamily="18" charset="-127"/>
              </a:rPr>
              <a:t>어플을</a:t>
            </a:r>
            <a:r>
              <a:rPr lang="ko-KR" altLang="en-US" sz="1100" dirty="0">
                <a:latin typeface="HY궁서" pitchFamily="18" charset="-127"/>
                <a:ea typeface="HY궁서" pitchFamily="18" charset="-127"/>
              </a:rPr>
              <a:t> </a:t>
            </a:r>
            <a:r>
              <a:rPr lang="ko-KR" altLang="en-US" sz="1100" dirty="0" smtClean="0">
                <a:latin typeface="HY궁서" pitchFamily="18" charset="-127"/>
                <a:ea typeface="HY궁서" pitchFamily="18" charset="-127"/>
              </a:rPr>
              <a:t>통해 </a:t>
            </a:r>
            <a:r>
              <a:rPr lang="ko-KR" altLang="en-US" sz="1100" dirty="0">
                <a:latin typeface="HY궁서" pitchFamily="18" charset="-127"/>
                <a:ea typeface="HY궁서" pitchFamily="18" charset="-127"/>
              </a:rPr>
              <a:t>포괄적이고 넓게 </a:t>
            </a:r>
            <a:r>
              <a:rPr lang="ko-KR" altLang="en-US" sz="1100" dirty="0" smtClean="0">
                <a:latin typeface="HY궁서" pitchFamily="18" charset="-127"/>
                <a:ea typeface="HY궁서" pitchFamily="18" charset="-127"/>
              </a:rPr>
              <a:t>하면</a:t>
            </a:r>
            <a:r>
              <a:rPr lang="en-US" altLang="ko-KR" sz="1100" dirty="0" smtClean="0">
                <a:latin typeface="HY궁서" pitchFamily="18" charset="-127"/>
                <a:ea typeface="HY궁서" pitchFamily="18" charset="-127"/>
              </a:rPr>
              <a:t>…? </a:t>
            </a:r>
          </a:p>
          <a:p>
            <a:pPr marL="171450" indent="-171450">
              <a:buFont typeface="Wingdings" pitchFamily="2" charset="2"/>
              <a:buChar char="ü"/>
            </a:pPr>
            <a:r>
              <a:rPr lang="ko-KR" altLang="en-US" sz="1100" dirty="0" smtClean="0">
                <a:latin typeface="HY궁서" pitchFamily="18" charset="-127"/>
                <a:ea typeface="HY궁서" pitchFamily="18" charset="-127"/>
              </a:rPr>
              <a:t>나이 </a:t>
            </a:r>
            <a:r>
              <a:rPr lang="ko-KR" altLang="en-US" sz="1100" dirty="0">
                <a:latin typeface="HY궁서" pitchFamily="18" charset="-127"/>
                <a:ea typeface="HY궁서" pitchFamily="18" charset="-127"/>
              </a:rPr>
              <a:t>드신 </a:t>
            </a:r>
            <a:r>
              <a:rPr lang="ko-KR" altLang="en-US" sz="1100" dirty="0" smtClean="0">
                <a:latin typeface="HY궁서" pitchFamily="18" charset="-127"/>
                <a:ea typeface="HY궁서" pitchFamily="18" charset="-127"/>
              </a:rPr>
              <a:t>분들은</a:t>
            </a:r>
            <a:r>
              <a:rPr lang="en-US" altLang="ko-KR" sz="1100" dirty="0" smtClean="0">
                <a:latin typeface="HY궁서" pitchFamily="18" charset="-127"/>
                <a:ea typeface="HY궁서" pitchFamily="18" charset="-127"/>
              </a:rPr>
              <a:t>... </a:t>
            </a:r>
          </a:p>
          <a:p>
            <a:pPr marL="171450" indent="-171450">
              <a:buFont typeface="Wingdings" pitchFamily="2" charset="2"/>
              <a:buChar char="ü"/>
            </a:pPr>
            <a:r>
              <a:rPr lang="ko-KR" altLang="en-US" sz="1100" dirty="0" err="1" smtClean="0">
                <a:latin typeface="HY궁서" pitchFamily="18" charset="-127"/>
                <a:ea typeface="HY궁서" pitchFamily="18" charset="-127"/>
              </a:rPr>
              <a:t>어플은</a:t>
            </a:r>
            <a:r>
              <a:rPr lang="ko-KR" altLang="en-US" sz="1100" dirty="0" smtClean="0">
                <a:latin typeface="HY궁서" pitchFamily="18" charset="-127"/>
                <a:ea typeface="HY궁서" pitchFamily="18" charset="-127"/>
              </a:rPr>
              <a:t> </a:t>
            </a:r>
            <a:r>
              <a:rPr lang="ko-KR" altLang="en-US" sz="1100" dirty="0">
                <a:latin typeface="HY궁서" pitchFamily="18" charset="-127"/>
                <a:ea typeface="HY궁서" pitchFamily="18" charset="-127"/>
              </a:rPr>
              <a:t>별로 </a:t>
            </a:r>
            <a:r>
              <a:rPr lang="ko-KR" altLang="en-US" sz="1100" dirty="0" err="1">
                <a:latin typeface="HY궁서" pitchFamily="18" charset="-127"/>
                <a:ea typeface="HY궁서" pitchFamily="18" charset="-127"/>
              </a:rPr>
              <a:t>안할</a:t>
            </a:r>
            <a:r>
              <a:rPr lang="ko-KR" altLang="en-US" sz="1100" dirty="0">
                <a:latin typeface="HY궁서" pitchFamily="18" charset="-127"/>
                <a:ea typeface="HY궁서" pitchFamily="18" charset="-127"/>
              </a:rPr>
              <a:t> 것 같아요</a:t>
            </a:r>
            <a:r>
              <a:rPr lang="en-US" altLang="ko-KR" sz="1100" dirty="0">
                <a:latin typeface="HY궁서" pitchFamily="18" charset="-127"/>
                <a:ea typeface="HY궁서" pitchFamily="18" charset="-127"/>
              </a:rPr>
              <a:t>. </a:t>
            </a:r>
            <a:endParaRPr lang="en-US" altLang="ko-KR" sz="1100" dirty="0" smtClean="0">
              <a:latin typeface="HY궁서" pitchFamily="18" charset="-127"/>
              <a:ea typeface="HY궁서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41157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텍스트 개체 틀 2"/>
          <p:cNvSpPr txBox="1">
            <a:spLocks/>
          </p:cNvSpPr>
          <p:nvPr/>
        </p:nvSpPr>
        <p:spPr>
          <a:xfrm>
            <a:off x="616002" y="902705"/>
            <a:ext cx="8691454" cy="846761"/>
          </a:xfrm>
          <a:prstGeom prst="rect">
            <a:avLst/>
          </a:prstGeom>
        </p:spPr>
        <p:txBody>
          <a:bodyPr/>
          <a:lstStyle/>
          <a:p>
            <a:pPr marL="180975" marR="0" lvl="0" indent="-180975" algn="l" defTabSz="914400" rtl="0" eaLnBrk="1" fontAlgn="auto" latinLnBrk="0" hangingPunct="1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bg1">
                  <a:lumMod val="65000"/>
                </a:schemeClr>
              </a:buClr>
              <a:buSzTx/>
              <a:buFont typeface="Wingdings" pitchFamily="2" charset="2"/>
              <a:buChar char="l"/>
              <a:tabLst/>
              <a:defRPr/>
            </a:pPr>
            <a:r>
              <a:rPr kumimoji="0" lang="ko-KR" altLang="en-US" sz="1300" dirty="0" err="1" smtClean="0">
                <a:latin typeface="Trebuchet MS" pitchFamily="34" charset="0"/>
                <a:ea typeface="맑은 고딕" pitchFamily="50" charset="-127"/>
              </a:rPr>
              <a:t>통반장을</a:t>
            </a:r>
            <a:r>
              <a:rPr kumimoji="0" lang="ko-KR" altLang="en-US" sz="1300" dirty="0" smtClean="0">
                <a:latin typeface="Trebuchet MS" pitchFamily="34" charset="0"/>
                <a:ea typeface="맑은 고딕" pitchFamily="50" charset="-127"/>
              </a:rPr>
              <a:t> 접하는 경우는 민방위 훈련</a:t>
            </a:r>
            <a:r>
              <a:rPr kumimoji="0" lang="en-US" altLang="ko-KR" sz="1300" dirty="0" smtClean="0">
                <a:latin typeface="Trebuchet MS" pitchFamily="34" charset="0"/>
                <a:ea typeface="맑은 고딕" pitchFamily="50" charset="-127"/>
              </a:rPr>
              <a:t>, </a:t>
            </a:r>
            <a:r>
              <a:rPr kumimoji="0" lang="ko-KR" altLang="en-US" sz="1300" dirty="0" smtClean="0">
                <a:latin typeface="Trebuchet MS" pitchFamily="34" charset="0"/>
                <a:ea typeface="맑은 고딕" pitchFamily="50" charset="-127"/>
              </a:rPr>
              <a:t>취학통지서 등 제한된 경우에 한하며</a:t>
            </a:r>
            <a:r>
              <a:rPr kumimoji="0" lang="en-US" altLang="ko-KR" sz="1300" dirty="0" smtClean="0">
                <a:latin typeface="Trebuchet MS" pitchFamily="34" charset="0"/>
                <a:ea typeface="맑은 고딕" pitchFamily="50" charset="-127"/>
              </a:rPr>
              <a:t>, </a:t>
            </a:r>
            <a:r>
              <a:rPr kumimoji="0" lang="ko-KR" altLang="en-US" sz="1300" dirty="0" smtClean="0">
                <a:latin typeface="Trebuchet MS" pitchFamily="34" charset="0"/>
                <a:ea typeface="맑은 고딕" pitchFamily="50" charset="-127"/>
              </a:rPr>
              <a:t>역할 인식에 있어서도 매우 소극적인 차원에 머무르고 있음</a:t>
            </a:r>
            <a:r>
              <a:rPr kumimoji="0" lang="en-US" altLang="ko-KR" sz="1300" dirty="0" smtClean="0">
                <a:latin typeface="Trebuchet MS" pitchFamily="34" charset="0"/>
                <a:ea typeface="맑은 고딕" pitchFamily="50" charset="-127"/>
              </a:rPr>
              <a:t>. </a:t>
            </a:r>
          </a:p>
          <a:p>
            <a:pPr marL="180975" marR="0" lvl="0" indent="-180975" algn="l" defTabSz="914400" rtl="0" eaLnBrk="1" fontAlgn="auto" latinLnBrk="0" hangingPunct="1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bg1">
                  <a:lumMod val="65000"/>
                </a:schemeClr>
              </a:buClr>
              <a:buSzTx/>
              <a:buFont typeface="Wingdings" pitchFamily="2" charset="2"/>
              <a:buChar char="l"/>
              <a:tabLst/>
              <a:defRPr/>
            </a:pPr>
            <a:r>
              <a:rPr kumimoji="0" lang="ko-KR" altLang="en-US" sz="13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rebuchet MS" pitchFamily="34" charset="0"/>
                <a:ea typeface="맑은 고딕" pitchFamily="50" charset="-127"/>
                <a:cs typeface="+mn-cs"/>
              </a:rPr>
              <a:t>통장반</a:t>
            </a:r>
            <a:r>
              <a:rPr kumimoji="0" lang="ko-KR" altLang="en-US" sz="13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rebuchet MS" pitchFamily="34" charset="0"/>
                <a:ea typeface="맑은 고딕" pitchFamily="50" charset="-127"/>
                <a:cs typeface="+mn-cs"/>
              </a:rPr>
              <a:t> 활동에 </a:t>
            </a:r>
            <a:r>
              <a:rPr kumimoji="0" lang="ko-KR" altLang="en-US" sz="1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rebuchet MS" pitchFamily="34" charset="0"/>
                <a:ea typeface="맑은 고딕" pitchFamily="50" charset="-127"/>
                <a:cs typeface="+mn-cs"/>
              </a:rPr>
              <a:t>어떤 이해관계가 있는</a:t>
            </a:r>
            <a:r>
              <a:rPr kumimoji="0" lang="en-US" altLang="ko-KR" sz="1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rebuchet MS" pitchFamily="34" charset="0"/>
                <a:ea typeface="맑은 고딕" pitchFamily="50" charset="-127"/>
                <a:cs typeface="+mn-cs"/>
              </a:rPr>
              <a:t>, </a:t>
            </a:r>
            <a:r>
              <a:rPr kumimoji="0" lang="ko-KR" altLang="en-US" sz="1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rebuchet MS" pitchFamily="34" charset="0"/>
                <a:ea typeface="맑은 고딕" pitchFamily="50" charset="-127"/>
                <a:cs typeface="+mn-cs"/>
              </a:rPr>
              <a:t>토박이</a:t>
            </a:r>
            <a:r>
              <a:rPr kumimoji="0" lang="en-US" altLang="ko-KR" sz="1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rebuchet MS" pitchFamily="34" charset="0"/>
                <a:ea typeface="맑은 고딕" pitchFamily="50" charset="-127"/>
                <a:cs typeface="+mn-cs"/>
              </a:rPr>
              <a:t>/</a:t>
            </a:r>
            <a:r>
              <a:rPr kumimoji="0" lang="ko-KR" altLang="en-US" sz="1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rebuchet MS" pitchFamily="34" charset="0"/>
                <a:ea typeface="맑은 고딕" pitchFamily="50" charset="-127"/>
                <a:cs typeface="+mn-cs"/>
              </a:rPr>
              <a:t>자영업</a:t>
            </a:r>
            <a:r>
              <a:rPr kumimoji="0" lang="en-US" altLang="ko-KR" sz="1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rebuchet MS" pitchFamily="34" charset="0"/>
                <a:ea typeface="맑은 고딕" pitchFamily="50" charset="-127"/>
                <a:cs typeface="+mn-cs"/>
              </a:rPr>
              <a:t>/</a:t>
            </a:r>
            <a:r>
              <a:rPr kumimoji="0" lang="ko-KR" altLang="en-US" sz="1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rebuchet MS" pitchFamily="34" charset="0"/>
                <a:ea typeface="맑은 고딕" pitchFamily="50" charset="-127"/>
                <a:cs typeface="+mn-cs"/>
              </a:rPr>
              <a:t>고령</a:t>
            </a:r>
            <a:r>
              <a:rPr kumimoji="0" lang="en-US" altLang="ko-KR" sz="1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rebuchet MS" pitchFamily="34" charset="0"/>
                <a:ea typeface="맑은 고딕" pitchFamily="50" charset="-127"/>
                <a:cs typeface="+mn-cs"/>
              </a:rPr>
              <a:t>/</a:t>
            </a:r>
            <a:r>
              <a:rPr kumimoji="0" lang="ko-KR" altLang="en-US" sz="1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rebuchet MS" pitchFamily="34" charset="0"/>
                <a:ea typeface="맑은 고딕" pitchFamily="50" charset="-127"/>
                <a:cs typeface="+mn-cs"/>
              </a:rPr>
              <a:t>기관의 말단</a:t>
            </a:r>
            <a:r>
              <a:rPr kumimoji="0" lang="en-US" altLang="ko-KR" sz="1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rebuchet MS" pitchFamily="34" charset="0"/>
                <a:ea typeface="맑은 고딕" pitchFamily="50" charset="-127"/>
                <a:cs typeface="+mn-cs"/>
              </a:rPr>
              <a:t>/</a:t>
            </a:r>
            <a:r>
              <a:rPr kumimoji="0" lang="ko-KR" altLang="en-US" sz="1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rebuchet MS" pitchFamily="34" charset="0"/>
                <a:ea typeface="맑은 고딕" pitchFamily="50" charset="-127"/>
                <a:cs typeface="+mn-cs"/>
              </a:rPr>
              <a:t>과거 역할이 중첩된 </a:t>
            </a:r>
            <a:r>
              <a:rPr kumimoji="0" lang="ko-KR" altLang="en-US" sz="13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rebuchet MS" pitchFamily="34" charset="0"/>
                <a:ea typeface="맑은 고딕" pitchFamily="50" charset="-127"/>
                <a:cs typeface="+mn-cs"/>
              </a:rPr>
              <a:t>이미지을</a:t>
            </a:r>
            <a:r>
              <a:rPr kumimoji="0" lang="ko-KR" altLang="en-US" sz="1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rebuchet MS" pitchFamily="34" charset="0"/>
                <a:ea typeface="맑은 고딕" pitchFamily="50" charset="-127"/>
                <a:cs typeface="+mn-cs"/>
              </a:rPr>
              <a:t> 가짐</a:t>
            </a:r>
            <a:r>
              <a:rPr kumimoji="0" lang="en-US" altLang="ko-KR" sz="1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rebuchet MS" pitchFamily="34" charset="0"/>
                <a:ea typeface="맑은 고딕" pitchFamily="50" charset="-127"/>
                <a:cs typeface="+mn-cs"/>
              </a:rPr>
              <a:t>.</a:t>
            </a:r>
          </a:p>
        </p:txBody>
      </p:sp>
      <p:sp>
        <p:nvSpPr>
          <p:cNvPr id="51" name="직사각형 17"/>
          <p:cNvSpPr txBox="1">
            <a:spLocks noChangeArrowheads="1"/>
          </p:cNvSpPr>
          <p:nvPr/>
        </p:nvSpPr>
        <p:spPr bwMode="auto">
          <a:xfrm>
            <a:off x="464342" y="234631"/>
            <a:ext cx="5604673" cy="4541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69" tIns="41985" rIns="83969" bIns="41985">
            <a:spAutoFit/>
          </a:bodyPr>
          <a:lstStyle>
            <a:lvl1pPr algn="ctr" rtl="0" fontAlgn="base" latinLnBrk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4572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9144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13716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18288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algn="l"/>
            <a:r>
              <a:rPr kumimoji="0" lang="en-US" altLang="ko-KR" sz="2400" b="1" dirty="0" smtClean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11. </a:t>
            </a:r>
            <a:r>
              <a:rPr kumimoji="0" lang="ko-KR" altLang="en-US" sz="2400" b="1" dirty="0" err="1" smtClean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통반장의</a:t>
            </a:r>
            <a:r>
              <a:rPr kumimoji="0" lang="ko-KR" altLang="en-US" sz="2400" b="1" dirty="0" smtClean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 역할</a:t>
            </a:r>
            <a:endParaRPr kumimoji="0" lang="ko-KR" altLang="en-US" sz="2400" b="1" dirty="0">
              <a:solidFill>
                <a:srgbClr val="0070C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0" name="AutoShape 46" descr="그림3"/>
          <p:cNvSpPr>
            <a:spLocks noChangeArrowheads="1"/>
          </p:cNvSpPr>
          <p:nvPr/>
        </p:nvSpPr>
        <p:spPr bwMode="auto">
          <a:xfrm>
            <a:off x="944177" y="1749466"/>
            <a:ext cx="4486844" cy="362436"/>
          </a:xfrm>
          <a:prstGeom prst="roundRect">
            <a:avLst>
              <a:gd name="adj" fmla="val 6819"/>
            </a:avLst>
          </a:prstGeom>
          <a:blipFill dpi="0" rotWithShape="1">
            <a:blip r:embed="rId2" cstate="print"/>
            <a:srcRect/>
            <a:stretch>
              <a:fillRect/>
            </a:stretch>
          </a:blipFill>
          <a:ln w="6350" algn="ctr">
            <a:solidFill>
              <a:srgbClr val="B2B2B2"/>
            </a:solidFill>
            <a:round/>
            <a:headEnd/>
            <a:tailEnd/>
          </a:ln>
        </p:spPr>
        <p:txBody>
          <a:bodyPr lIns="18290" tIns="46456" rIns="18290" bIns="46456" anchor="ctr"/>
          <a:lstStyle/>
          <a:p>
            <a:pPr defTabSz="929122" latinLnBrk="0">
              <a:defRPr/>
            </a:pPr>
            <a:endParaRPr lang="ko-KR" altLang="ko-KR" sz="1500" kern="0" dirty="0" smtClean="0">
              <a:solidFill>
                <a:srgbClr val="82464C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3" name="Rectangle 29"/>
          <p:cNvSpPr>
            <a:spLocks noChangeArrowheads="1"/>
          </p:cNvSpPr>
          <p:nvPr/>
        </p:nvSpPr>
        <p:spPr bwMode="auto">
          <a:xfrm>
            <a:off x="1226968" y="1842839"/>
            <a:ext cx="708527" cy="20005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lIns="0" tIns="0" rIns="0" bIns="0" anchor="ctr">
            <a:spAutoFit/>
          </a:bodyPr>
          <a:lstStyle/>
          <a:p>
            <a:pPr defTabSz="929122">
              <a:defRPr/>
            </a:pPr>
            <a:r>
              <a:rPr lang="ko-KR" altLang="en-US" sz="1300" b="1" kern="0" dirty="0" smtClean="0">
                <a:solidFill>
                  <a:srgbClr val="003366"/>
                </a:solidFill>
                <a:latin typeface="HY엽서M" pitchFamily="18" charset="-127"/>
                <a:ea typeface="HY엽서M" pitchFamily="18" charset="-127"/>
              </a:rPr>
              <a:t>접촉 사안</a:t>
            </a:r>
            <a:endParaRPr lang="en-US" altLang="ko-KR" sz="1300" b="1" kern="0" dirty="0" smtClean="0">
              <a:solidFill>
                <a:srgbClr val="003366"/>
              </a:solidFill>
              <a:latin typeface="HY엽서M" pitchFamily="18" charset="-127"/>
              <a:ea typeface="HY엽서M" pitchFamily="18" charset="-127"/>
            </a:endParaRPr>
          </a:p>
        </p:txBody>
      </p:sp>
      <p:sp>
        <p:nvSpPr>
          <p:cNvPr id="72" name="Text Box 37"/>
          <p:cNvSpPr txBox="1">
            <a:spLocks noChangeArrowheads="1"/>
          </p:cNvSpPr>
          <p:nvPr/>
        </p:nvSpPr>
        <p:spPr bwMode="auto">
          <a:xfrm>
            <a:off x="1231735" y="2131609"/>
            <a:ext cx="4208149" cy="75098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36580" tIns="36580" rIns="36580" bIns="36580">
            <a:spAutoFit/>
          </a:bodyPr>
          <a:lstStyle/>
          <a:p>
            <a:pPr marL="183889" indent="-183889" defTabSz="929122" latinLnBrk="0">
              <a:spcBef>
                <a:spcPts val="0"/>
              </a:spcBef>
              <a:buBlip>
                <a:blip r:embed="rId3"/>
              </a:buBlip>
              <a:defRPr/>
            </a:pPr>
            <a:r>
              <a:rPr lang="ko-KR" altLang="en-US" sz="11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서명 받으러</a:t>
            </a:r>
            <a:r>
              <a:rPr lang="en-US" altLang="ko-KR" sz="11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1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장학금이 </a:t>
            </a:r>
            <a:r>
              <a:rPr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어떤 종류가 있다</a:t>
            </a:r>
            <a:r>
              <a:rPr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그런 정보 </a:t>
            </a:r>
            <a:endParaRPr lang="en-US" altLang="ko-KR" sz="11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183889" indent="-183889" defTabSz="929122" latinLnBrk="0">
              <a:spcBef>
                <a:spcPts val="0"/>
              </a:spcBef>
              <a:buBlip>
                <a:blip r:embed="rId3"/>
              </a:buBlip>
              <a:defRPr/>
            </a:pPr>
            <a:r>
              <a:rPr lang="ko-KR" altLang="en-US" sz="11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민방위훈련 통지서</a:t>
            </a:r>
            <a:r>
              <a:rPr lang="en-US" altLang="ko-KR" sz="11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10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실거주지</a:t>
            </a:r>
            <a:r>
              <a:rPr lang="ko-KR" altLang="en-US" sz="11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조사</a:t>
            </a:r>
            <a:r>
              <a:rPr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그때 한번 보는 </a:t>
            </a:r>
            <a:r>
              <a:rPr lang="ko-KR" altLang="en-US" sz="11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거 밖에 </a:t>
            </a:r>
            <a:r>
              <a:rPr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없어요</a:t>
            </a:r>
            <a:r>
              <a:rPr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endParaRPr lang="en-US" altLang="ko-KR" sz="11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183889" indent="-183889" defTabSz="929122" latinLnBrk="0">
              <a:spcBef>
                <a:spcPts val="0"/>
              </a:spcBef>
              <a:buBlip>
                <a:blip r:embed="rId3"/>
              </a:buBlip>
              <a:defRPr/>
            </a:pPr>
            <a:r>
              <a:rPr lang="ko-KR" altLang="en-US" sz="11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취학 통지서</a:t>
            </a:r>
            <a:r>
              <a:rPr lang="en-US" altLang="ko-KR" sz="11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1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예전에는 </a:t>
            </a:r>
            <a:r>
              <a:rPr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전출입할 </a:t>
            </a:r>
            <a:r>
              <a:rPr lang="ko-KR" altLang="en-US" sz="11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때</a:t>
            </a:r>
            <a:r>
              <a:rPr lang="en-US" altLang="ko-KR" sz="11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en-US" altLang="ko-KR" sz="1100" kern="0" dirty="0" smtClean="0">
              <a:solidFill>
                <a:sysClr val="windowText" lastClr="0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75" name="Picture 38" descr="0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38228" y="1775287"/>
            <a:ext cx="291832" cy="329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6" name="AutoShape 47" descr="그림3"/>
          <p:cNvSpPr>
            <a:spLocks noChangeArrowheads="1"/>
          </p:cNvSpPr>
          <p:nvPr/>
        </p:nvSpPr>
        <p:spPr bwMode="auto">
          <a:xfrm>
            <a:off x="964781" y="2886171"/>
            <a:ext cx="4486844" cy="358278"/>
          </a:xfrm>
          <a:prstGeom prst="roundRect">
            <a:avLst>
              <a:gd name="adj" fmla="val 6819"/>
            </a:avLst>
          </a:prstGeom>
          <a:blipFill dpi="0" rotWithShape="1">
            <a:blip r:embed="rId2" cstate="print"/>
            <a:srcRect/>
            <a:stretch>
              <a:fillRect/>
            </a:stretch>
          </a:blipFill>
          <a:ln w="6350" algn="ctr">
            <a:solidFill>
              <a:srgbClr val="B2B2B2"/>
            </a:solidFill>
            <a:round/>
            <a:headEnd/>
            <a:tailEnd/>
          </a:ln>
        </p:spPr>
        <p:txBody>
          <a:bodyPr lIns="18290" tIns="46456" rIns="18290" bIns="46456" anchor="ctr"/>
          <a:lstStyle/>
          <a:p>
            <a:pPr>
              <a:lnSpc>
                <a:spcPct val="100000"/>
              </a:lnSpc>
            </a:pPr>
            <a:endParaRPr lang="ko-KR" altLang="ko-KR" sz="1500" dirty="0">
              <a:solidFill>
                <a:srgbClr val="82464C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77" name="Picture 39" descr="0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63131" y="2920619"/>
            <a:ext cx="287029" cy="3238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8" name="Rectangle 41"/>
          <p:cNvSpPr>
            <a:spLocks noChangeArrowheads="1"/>
          </p:cNvSpPr>
          <p:nvPr/>
        </p:nvSpPr>
        <p:spPr bwMode="auto">
          <a:xfrm>
            <a:off x="1223394" y="2975386"/>
            <a:ext cx="4058212" cy="20005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0" tIns="0" rIns="0" bIns="0" anchor="ctr">
            <a:spAutoFit/>
          </a:bodyPr>
          <a:lstStyle/>
          <a:p>
            <a:pPr algn="l" latinLnBrk="1"/>
            <a:r>
              <a:rPr lang="ko-KR" altLang="en-US" sz="1300" b="1" dirty="0" smtClean="0">
                <a:solidFill>
                  <a:srgbClr val="003366"/>
                </a:solidFill>
                <a:latin typeface="HY엽서M" pitchFamily="18" charset="-127"/>
                <a:ea typeface="HY엽서M" pitchFamily="18" charset="-127"/>
              </a:rPr>
              <a:t>기존 역할</a:t>
            </a:r>
            <a:endParaRPr lang="ko-KR" altLang="en-US" sz="1300" b="1" dirty="0">
              <a:solidFill>
                <a:srgbClr val="003366"/>
              </a:solidFill>
              <a:latin typeface="HY엽서M" pitchFamily="18" charset="-127"/>
              <a:ea typeface="HY엽서M" pitchFamily="18" charset="-127"/>
            </a:endParaRPr>
          </a:p>
        </p:txBody>
      </p:sp>
      <p:sp>
        <p:nvSpPr>
          <p:cNvPr id="79" name="Text Box 37"/>
          <p:cNvSpPr txBox="1">
            <a:spLocks noChangeArrowheads="1"/>
          </p:cNvSpPr>
          <p:nvPr/>
        </p:nvSpPr>
        <p:spPr bwMode="auto">
          <a:xfrm>
            <a:off x="1240361" y="3252431"/>
            <a:ext cx="4136281" cy="125881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36580" tIns="36580" rIns="36580" bIns="36580">
            <a:spAutoFit/>
          </a:bodyPr>
          <a:lstStyle/>
          <a:p>
            <a:pPr marL="183889" indent="-183889" defTabSz="929122" latinLnBrk="0">
              <a:spcBef>
                <a:spcPts val="0"/>
              </a:spcBef>
              <a:buBlip>
                <a:blip r:embed="rId3"/>
              </a:buBlip>
              <a:defRPr/>
            </a:pPr>
            <a:r>
              <a:rPr lang="ko-KR" altLang="en-US" sz="11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그걸 </a:t>
            </a:r>
            <a:r>
              <a:rPr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하면 학자금을 주신다고 하더라고요</a:t>
            </a:r>
            <a:r>
              <a:rPr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괜찮다</a:t>
            </a:r>
            <a:r>
              <a:rPr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... </a:t>
            </a:r>
            <a:endParaRPr lang="en-US" altLang="ko-KR" sz="11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183889" indent="-183889" defTabSz="929122" latinLnBrk="0">
              <a:spcBef>
                <a:spcPts val="0"/>
              </a:spcBef>
              <a:buBlip>
                <a:blip r:embed="rId3"/>
              </a:buBlip>
              <a:defRPr/>
            </a:pPr>
            <a:r>
              <a:rPr lang="ko-KR" altLang="en-US" sz="11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스스로 </a:t>
            </a:r>
            <a:r>
              <a:rPr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하시는 분들은 없는 것 같아요 </a:t>
            </a:r>
            <a:endParaRPr lang="en-US" altLang="ko-KR" sz="11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183889" indent="-183889" defTabSz="929122" latinLnBrk="0">
              <a:spcBef>
                <a:spcPts val="0"/>
              </a:spcBef>
              <a:buBlip>
                <a:blip r:embed="rId3"/>
              </a:buBlip>
              <a:defRPr/>
            </a:pPr>
            <a:r>
              <a:rPr lang="ko-KR" altLang="en-US" sz="11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왜 </a:t>
            </a:r>
            <a:r>
              <a:rPr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할까 그런 생각도 들었어요</a:t>
            </a:r>
            <a:r>
              <a:rPr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endParaRPr lang="en-US" altLang="ko-KR" sz="11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183889" indent="-183889" defTabSz="929122" latinLnBrk="0">
              <a:spcBef>
                <a:spcPts val="0"/>
              </a:spcBef>
              <a:buBlip>
                <a:blip r:embed="rId3"/>
              </a:buBlip>
              <a:defRPr/>
            </a:pPr>
            <a:r>
              <a:rPr lang="ko-KR" altLang="en-US" sz="110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통반장은</a:t>
            </a:r>
            <a:r>
              <a:rPr lang="ko-KR" altLang="en-US" sz="11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무엇을 기준으로 선출되고</a:t>
            </a:r>
            <a:r>
              <a:rPr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누가 뽑는가 그런 것도 궁금했거든요</a:t>
            </a:r>
            <a:r>
              <a:rPr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1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그</a:t>
            </a:r>
            <a:r>
              <a:rPr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사람들은 무슨 기준으로</a:t>
            </a:r>
            <a:r>
              <a:rPr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endParaRPr lang="en-US" altLang="ko-KR" sz="11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183889" indent="-183889" defTabSz="929122" latinLnBrk="0">
              <a:spcBef>
                <a:spcPts val="0"/>
              </a:spcBef>
              <a:buBlip>
                <a:blip r:embed="rId3"/>
              </a:buBlip>
              <a:defRPr/>
            </a:pPr>
            <a:r>
              <a:rPr lang="ko-KR" altLang="en-US" sz="11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나이가 </a:t>
            </a:r>
            <a:r>
              <a:rPr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많으세요</a:t>
            </a:r>
            <a:r>
              <a:rPr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시간이 많고</a:t>
            </a:r>
            <a:r>
              <a:rPr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endParaRPr lang="en-US" altLang="ko-KR" sz="11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183889" indent="-183889" defTabSz="929122" latinLnBrk="0">
              <a:spcBef>
                <a:spcPts val="0"/>
              </a:spcBef>
              <a:buBlip>
                <a:blip r:embed="rId3"/>
              </a:buBlip>
              <a:defRPr/>
            </a:pPr>
            <a:r>
              <a:rPr lang="ko-KR" altLang="en-US" sz="11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동네 </a:t>
            </a:r>
            <a:r>
              <a:rPr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토박이로 자영업 하시는 분들</a:t>
            </a:r>
            <a:r>
              <a:rPr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endParaRPr lang="ko-KR" altLang="en-US" sz="1100" kern="0" dirty="0" smtClean="0">
              <a:solidFill>
                <a:sysClr val="windowText" lastClr="0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80" name="AutoShape 48" descr="그림3"/>
          <p:cNvSpPr>
            <a:spLocks noChangeArrowheads="1"/>
          </p:cNvSpPr>
          <p:nvPr/>
        </p:nvSpPr>
        <p:spPr bwMode="auto">
          <a:xfrm>
            <a:off x="959222" y="4522880"/>
            <a:ext cx="4486845" cy="377988"/>
          </a:xfrm>
          <a:prstGeom prst="roundRect">
            <a:avLst>
              <a:gd name="adj" fmla="val 6819"/>
            </a:avLst>
          </a:prstGeom>
          <a:blipFill dpi="0" rotWithShape="1">
            <a:blip r:embed="rId2" cstate="print"/>
            <a:srcRect/>
            <a:stretch>
              <a:fillRect/>
            </a:stretch>
          </a:blipFill>
          <a:ln w="6350" algn="ctr">
            <a:solidFill>
              <a:srgbClr val="B2B2B2"/>
            </a:solidFill>
            <a:round/>
            <a:headEnd/>
            <a:tailEnd/>
          </a:ln>
        </p:spPr>
        <p:txBody>
          <a:bodyPr lIns="18290" tIns="46456" rIns="18290" bIns="46456" anchor="ctr"/>
          <a:lstStyle/>
          <a:p>
            <a:pPr>
              <a:lnSpc>
                <a:spcPct val="100000"/>
              </a:lnSpc>
            </a:pPr>
            <a:endParaRPr lang="ko-KR" altLang="ko-KR" sz="1500" dirty="0">
              <a:solidFill>
                <a:srgbClr val="82464C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81" name="Picture 40" descr="0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46457" y="4558226"/>
            <a:ext cx="303703" cy="3426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2" name="Rectangle 43"/>
          <p:cNvSpPr>
            <a:spLocks noChangeArrowheads="1"/>
          </p:cNvSpPr>
          <p:nvPr/>
        </p:nvSpPr>
        <p:spPr bwMode="auto">
          <a:xfrm>
            <a:off x="1226461" y="4615991"/>
            <a:ext cx="3910304" cy="20005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0" tIns="0" rIns="0" bIns="0" anchor="ctr">
            <a:spAutoFit/>
          </a:bodyPr>
          <a:lstStyle/>
          <a:p>
            <a:pPr algn="l" latinLnBrk="1"/>
            <a:r>
              <a:rPr lang="ko-KR" altLang="en-US" sz="1300" b="1" dirty="0" smtClean="0">
                <a:solidFill>
                  <a:srgbClr val="003366"/>
                </a:solidFill>
                <a:latin typeface="HY엽서M" pitchFamily="18" charset="-127"/>
                <a:ea typeface="HY엽서M" pitchFamily="18" charset="-127"/>
              </a:rPr>
              <a:t>공동체에서의 역할 제안</a:t>
            </a:r>
            <a:endParaRPr lang="ko-KR" altLang="en-US" sz="1300" b="1" dirty="0">
              <a:solidFill>
                <a:srgbClr val="003366"/>
              </a:solidFill>
              <a:latin typeface="HY엽서M" pitchFamily="18" charset="-127"/>
              <a:ea typeface="HY엽서M" pitchFamily="18" charset="-127"/>
            </a:endParaRPr>
          </a:p>
        </p:txBody>
      </p:sp>
      <p:pic>
        <p:nvPicPr>
          <p:cNvPr id="87" name="Picture 64" descr="086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gray">
          <a:xfrm>
            <a:off x="5451625" y="2920619"/>
            <a:ext cx="941488" cy="1944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8" name="모서리가 둥근 직사각형 87"/>
          <p:cNvSpPr/>
          <p:nvPr/>
        </p:nvSpPr>
        <p:spPr>
          <a:xfrm>
            <a:off x="6393112" y="2199736"/>
            <a:ext cx="2716382" cy="3321169"/>
          </a:xfrm>
          <a:prstGeom prst="roundRect">
            <a:avLst>
              <a:gd name="adj" fmla="val 5761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92912" tIns="46456" rIns="92912" bIns="46456" rtlCol="0" anchor="ctr"/>
          <a:lstStyle/>
          <a:p>
            <a:pPr marL="285750" indent="-285750" latinLnBrk="0">
              <a:lnSpc>
                <a:spcPts val="1700"/>
              </a:lnSpc>
              <a:buFont typeface="Wingdings" pitchFamily="2" charset="2"/>
              <a:buChar char="l"/>
            </a:pPr>
            <a:r>
              <a:rPr lang="ko-KR" altLang="en-US" sz="1400" dirty="0" err="1" smtClean="0">
                <a:solidFill>
                  <a:schemeClr val="tx1"/>
                </a:solidFill>
                <a:latin typeface="+mn-ea"/>
              </a:rPr>
              <a:t>통반장의</a:t>
            </a:r>
            <a:r>
              <a:rPr lang="ko-KR" altLang="en-US" sz="1400" dirty="0" smtClean="0">
                <a:solidFill>
                  <a:schemeClr val="tx1"/>
                </a:solidFill>
                <a:latin typeface="+mn-ea"/>
              </a:rPr>
              <a:t> 역할을 공동체로 확대하는 것에 대해서는 특별히 부정적인 반응을 보이지는 않음</a:t>
            </a:r>
            <a:r>
              <a:rPr lang="en-US" altLang="ko-KR" sz="1400" dirty="0" smtClean="0">
                <a:solidFill>
                  <a:schemeClr val="tx1"/>
                </a:solidFill>
                <a:latin typeface="+mn-ea"/>
              </a:rPr>
              <a:t>.</a:t>
            </a:r>
          </a:p>
          <a:p>
            <a:pPr marL="285750" indent="-285750" latinLnBrk="0">
              <a:lnSpc>
                <a:spcPts val="1700"/>
              </a:lnSpc>
              <a:buFont typeface="Wingdings" pitchFamily="2" charset="2"/>
              <a:buChar char="l"/>
            </a:pPr>
            <a:endParaRPr lang="en-US" altLang="ko-KR" sz="1400" dirty="0" smtClean="0">
              <a:solidFill>
                <a:schemeClr val="tx1"/>
              </a:solidFill>
              <a:latin typeface="+mn-ea"/>
            </a:endParaRPr>
          </a:p>
          <a:p>
            <a:pPr marL="285750" indent="-285750" latinLnBrk="0">
              <a:lnSpc>
                <a:spcPts val="1700"/>
              </a:lnSpc>
              <a:buFont typeface="Wingdings" pitchFamily="2" charset="2"/>
              <a:buChar char="l"/>
            </a:pPr>
            <a:r>
              <a:rPr lang="ko-KR" altLang="en-US" sz="1400" dirty="0" smtClean="0">
                <a:solidFill>
                  <a:schemeClr val="tx1"/>
                </a:solidFill>
                <a:latin typeface="+mn-ea"/>
              </a:rPr>
              <a:t>주된 역할은 메신저</a:t>
            </a:r>
            <a:r>
              <a:rPr lang="en-US" altLang="ko-KR" sz="1400" dirty="0" smtClean="0">
                <a:solidFill>
                  <a:schemeClr val="tx1"/>
                </a:solidFill>
                <a:latin typeface="+mn-ea"/>
              </a:rPr>
              <a:t>.</a:t>
            </a:r>
          </a:p>
          <a:p>
            <a:pPr marL="285750" indent="-285750" latinLnBrk="0">
              <a:lnSpc>
                <a:spcPts val="1700"/>
              </a:lnSpc>
              <a:buFont typeface="Wingdings" pitchFamily="2" charset="2"/>
              <a:buChar char="l"/>
            </a:pPr>
            <a:endParaRPr lang="en-US" altLang="ko-KR" sz="1400" dirty="0" smtClean="0">
              <a:solidFill>
                <a:schemeClr val="tx1"/>
              </a:solidFill>
              <a:latin typeface="+mn-ea"/>
            </a:endParaRPr>
          </a:p>
          <a:p>
            <a:pPr marL="285750" indent="-285750" latinLnBrk="0">
              <a:lnSpc>
                <a:spcPts val="1700"/>
              </a:lnSpc>
              <a:buFont typeface="Wingdings" pitchFamily="2" charset="2"/>
              <a:buChar char="l"/>
            </a:pPr>
            <a:r>
              <a:rPr lang="ko-KR" altLang="en-US" sz="1400" dirty="0" smtClean="0">
                <a:solidFill>
                  <a:schemeClr val="tx1"/>
                </a:solidFill>
                <a:latin typeface="+mn-ea"/>
              </a:rPr>
              <a:t>다른 한편으로 이들의 과거 이미지로 인해 새로운 차원의 </a:t>
            </a:r>
            <a:r>
              <a:rPr lang="ko-KR" altLang="en-US" sz="1400" dirty="0" err="1" smtClean="0">
                <a:solidFill>
                  <a:schemeClr val="tx1"/>
                </a:solidFill>
                <a:latin typeface="+mn-ea"/>
              </a:rPr>
              <a:t>마을공동체만들기</a:t>
            </a:r>
            <a:r>
              <a:rPr lang="ko-KR" altLang="en-US" sz="1400" dirty="0" smtClean="0">
                <a:solidFill>
                  <a:schemeClr val="tx1"/>
                </a:solidFill>
                <a:latin typeface="+mn-ea"/>
              </a:rPr>
              <a:t> 사업에 부합될 수 있을지에 대해 회의적인 시각이 존재함</a:t>
            </a:r>
            <a:r>
              <a:rPr lang="en-US" altLang="ko-KR" sz="1400" dirty="0" smtClean="0">
                <a:solidFill>
                  <a:schemeClr val="tx1"/>
                </a:solidFill>
                <a:latin typeface="+mn-ea"/>
              </a:rPr>
              <a:t>.</a:t>
            </a:r>
            <a:endParaRPr lang="ko-KR" altLang="en-US" sz="1400" dirty="0" smtClean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89" name="Text Box 37"/>
          <p:cNvSpPr txBox="1">
            <a:spLocks noChangeArrowheads="1"/>
          </p:cNvSpPr>
          <p:nvPr/>
        </p:nvSpPr>
        <p:spPr bwMode="auto">
          <a:xfrm>
            <a:off x="1208294" y="4915024"/>
            <a:ext cx="4136281" cy="142809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36580" tIns="36580" rIns="36580" bIns="36580">
            <a:spAutoFit/>
          </a:bodyPr>
          <a:lstStyle/>
          <a:p>
            <a:pPr marL="183889" indent="-183889" defTabSz="929122" latinLnBrk="0">
              <a:spcBef>
                <a:spcPts val="0"/>
              </a:spcBef>
              <a:buBlip>
                <a:blip r:embed="rId3"/>
              </a:buBlip>
              <a:defRPr/>
            </a:pPr>
            <a:r>
              <a:rPr lang="ko-KR" altLang="en-US" sz="11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우리가 </a:t>
            </a:r>
            <a:r>
              <a:rPr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혜택을 누릴 수 있는 것들을 알아내야겠죠</a:t>
            </a:r>
            <a:r>
              <a:rPr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그런 게 약할 것 같네요</a:t>
            </a:r>
            <a:r>
              <a:rPr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endParaRPr lang="en-US" altLang="ko-KR" sz="11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183889" indent="-183889" defTabSz="929122" latinLnBrk="0">
              <a:spcBef>
                <a:spcPts val="0"/>
              </a:spcBef>
              <a:buBlip>
                <a:blip r:embed="rId3"/>
              </a:buBlip>
              <a:defRPr/>
            </a:pPr>
            <a:r>
              <a:rPr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정</a:t>
            </a:r>
            <a:r>
              <a:rPr lang="ko-KR" altLang="en-US" sz="11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보전달자가 </a:t>
            </a:r>
            <a:r>
              <a:rPr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되어야 하고</a:t>
            </a:r>
            <a:r>
              <a:rPr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사례별로 리더는 따로 해야죠</a:t>
            </a:r>
            <a:r>
              <a:rPr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endParaRPr lang="en-US" altLang="ko-KR" sz="11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183889" indent="-183889" defTabSz="929122" latinLnBrk="0">
              <a:spcBef>
                <a:spcPts val="0"/>
              </a:spcBef>
              <a:buBlip>
                <a:blip r:embed="rId3"/>
              </a:buBlip>
              <a:defRPr/>
            </a:pPr>
            <a:r>
              <a:rPr lang="ko-KR" altLang="en-US" sz="11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홍보역할을 </a:t>
            </a:r>
            <a:r>
              <a:rPr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해야겠죠</a:t>
            </a:r>
            <a:r>
              <a:rPr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endParaRPr lang="en-US" altLang="ko-KR" sz="11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183889" indent="-183889" defTabSz="929122" latinLnBrk="0">
              <a:spcBef>
                <a:spcPts val="0"/>
              </a:spcBef>
              <a:buBlip>
                <a:blip r:embed="rId3"/>
              </a:buBlip>
              <a:defRPr/>
            </a:pPr>
            <a:r>
              <a:rPr lang="ko-KR" altLang="en-US" sz="11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근데 </a:t>
            </a:r>
            <a:r>
              <a:rPr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그분의 관심사가 다르면</a:t>
            </a:r>
            <a:r>
              <a:rPr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... </a:t>
            </a:r>
            <a:r>
              <a:rPr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그분들은 나이가 많아서 다른 것에 관심이 있으시면</a:t>
            </a:r>
            <a:r>
              <a:rPr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.... </a:t>
            </a:r>
            <a:endParaRPr lang="en-US" altLang="ko-KR" sz="11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183889" indent="-183889" defTabSz="929122" latinLnBrk="0">
              <a:spcBef>
                <a:spcPts val="0"/>
              </a:spcBef>
              <a:buBlip>
                <a:blip r:embed="rId3"/>
              </a:buBlip>
              <a:defRPr/>
            </a:pPr>
            <a:r>
              <a:rPr lang="ko-KR" altLang="en-US" sz="11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한계가 </a:t>
            </a:r>
            <a:r>
              <a:rPr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있지 않을까</a:t>
            </a:r>
            <a:r>
              <a:rPr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endParaRPr lang="en-US" altLang="ko-KR" sz="11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183889" indent="-183889" defTabSz="929122" latinLnBrk="0">
              <a:spcBef>
                <a:spcPts val="0"/>
              </a:spcBef>
              <a:buBlip>
                <a:blip r:embed="rId3"/>
              </a:buBlip>
              <a:defRPr/>
            </a:pPr>
            <a:r>
              <a:rPr lang="ko-KR" altLang="en-US" sz="11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끊임없이 </a:t>
            </a:r>
            <a:r>
              <a:rPr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얘기해야 하고</a:t>
            </a:r>
            <a:r>
              <a:rPr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그래야 정착이 되는 것이지</a:t>
            </a:r>
            <a:r>
              <a:rPr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endParaRPr lang="ko-KR" altLang="en-US" sz="1100" kern="0" dirty="0" smtClean="0">
              <a:solidFill>
                <a:sysClr val="windowText" lastClr="0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17040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TextBox 38"/>
          <p:cNvSpPr txBox="1">
            <a:spLocks noChangeArrowheads="1"/>
          </p:cNvSpPr>
          <p:nvPr/>
        </p:nvSpPr>
        <p:spPr bwMode="auto">
          <a:xfrm>
            <a:off x="2274954" y="2448374"/>
            <a:ext cx="5982078" cy="9166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/>
          <a:lstStyle/>
          <a:p>
            <a:pPr algn="l" eaLnBrk="1" latinLnBrk="1" hangingPunct="1"/>
            <a:r>
              <a:rPr lang="ko-KR" altLang="en-US" sz="2500" b="1" dirty="0" smtClean="0">
                <a:solidFill>
                  <a:srgbClr val="0070C0"/>
                </a:solidFill>
                <a:latin typeface="+mj-ea"/>
                <a:ea typeface="+mj-ea"/>
              </a:rPr>
              <a:t>제</a:t>
            </a:r>
            <a:r>
              <a:rPr lang="en-US" altLang="ko-KR" sz="2500" b="1" dirty="0" smtClean="0">
                <a:solidFill>
                  <a:srgbClr val="0070C0"/>
                </a:solidFill>
                <a:latin typeface="+mj-ea"/>
                <a:ea typeface="+mj-ea"/>
              </a:rPr>
              <a:t>3</a:t>
            </a:r>
            <a:r>
              <a:rPr lang="ko-KR" altLang="en-US" sz="2500" b="1" dirty="0" smtClean="0">
                <a:solidFill>
                  <a:srgbClr val="0070C0"/>
                </a:solidFill>
                <a:latin typeface="+mj-ea"/>
                <a:ea typeface="+mj-ea"/>
              </a:rPr>
              <a:t>장</a:t>
            </a:r>
            <a:r>
              <a:rPr lang="en-US" altLang="ko-KR" sz="2500" b="1" dirty="0" smtClean="0">
                <a:solidFill>
                  <a:srgbClr val="0070C0"/>
                </a:solidFill>
                <a:latin typeface="+mj-ea"/>
                <a:ea typeface="+mj-ea"/>
              </a:rPr>
              <a:t>/ </a:t>
            </a:r>
            <a:r>
              <a:rPr lang="ko-KR" altLang="en-US" sz="2500" b="1" dirty="0" smtClean="0">
                <a:solidFill>
                  <a:srgbClr val="0070C0"/>
                </a:solidFill>
                <a:latin typeface="+mj-ea"/>
                <a:ea typeface="+mj-ea"/>
              </a:rPr>
              <a:t>요약 및 결론</a:t>
            </a:r>
            <a:r>
              <a:rPr lang="en-US" altLang="ko-KR" sz="2500" b="1" dirty="0" smtClean="0">
                <a:solidFill>
                  <a:srgbClr val="0070C0"/>
                </a:solidFill>
                <a:latin typeface="+mj-ea"/>
                <a:ea typeface="+mj-ea"/>
              </a:rPr>
              <a:t/>
            </a:r>
            <a:br>
              <a:rPr lang="en-US" altLang="ko-KR" sz="2500" b="1" dirty="0" smtClean="0">
                <a:solidFill>
                  <a:srgbClr val="0070C0"/>
                </a:solidFill>
                <a:latin typeface="+mj-ea"/>
                <a:ea typeface="+mj-ea"/>
              </a:rPr>
            </a:br>
            <a:r>
              <a:rPr lang="en-US" altLang="ko-KR" sz="2500" b="1" dirty="0" smtClean="0">
                <a:solidFill>
                  <a:srgbClr val="0070C0"/>
                </a:solidFill>
                <a:latin typeface="+mj-ea"/>
                <a:ea typeface="+mj-ea"/>
              </a:rPr>
              <a:t>         (Summary &amp; Conclusions)</a:t>
            </a:r>
            <a:endParaRPr lang="ko-KR" altLang="en-US" sz="2500" b="1" dirty="0">
              <a:solidFill>
                <a:srgbClr val="0070C0"/>
              </a:solidFill>
              <a:latin typeface="+mj-ea"/>
              <a:ea typeface="+mj-ea"/>
            </a:endParaRPr>
          </a:p>
        </p:txBody>
      </p:sp>
      <p:pic>
        <p:nvPicPr>
          <p:cNvPr id="21504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" y="2"/>
            <a:ext cx="1972235" cy="8851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571452940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텍스트 개체 틀 2"/>
          <p:cNvSpPr txBox="1">
            <a:spLocks/>
          </p:cNvSpPr>
          <p:nvPr/>
        </p:nvSpPr>
        <p:spPr>
          <a:xfrm>
            <a:off x="676384" y="971867"/>
            <a:ext cx="8691454" cy="1349987"/>
          </a:xfrm>
          <a:prstGeom prst="rect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/>
          <a:lstStyle/>
          <a:p>
            <a:pPr fontAlgn="auto" latinLnBrk="0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bg1">
                  <a:lumMod val="65000"/>
                </a:schemeClr>
              </a:buClr>
              <a:defRPr/>
            </a:pPr>
            <a:r>
              <a:rPr lang="en-US" altLang="ko-KR" sz="1400" b="1" dirty="0">
                <a:solidFill>
                  <a:schemeClr val="bg1">
                    <a:lumMod val="50000"/>
                  </a:schemeClr>
                </a:solidFill>
                <a:latin typeface="+mn-ea"/>
                <a:ea typeface="맑은 고딕" panose="020B0503020000020004" pitchFamily="50" charset="-127"/>
              </a:rPr>
              <a:t>1) ‘</a:t>
            </a:r>
            <a:r>
              <a:rPr lang="ko-KR" altLang="en-US" sz="1400" b="1" dirty="0">
                <a:solidFill>
                  <a:schemeClr val="bg1">
                    <a:lumMod val="50000"/>
                  </a:schemeClr>
                </a:solidFill>
                <a:latin typeface="+mn-ea"/>
                <a:ea typeface="맑은 고딕" panose="020B0503020000020004" pitchFamily="50" charset="-127"/>
              </a:rPr>
              <a:t>마을</a:t>
            </a:r>
            <a:r>
              <a:rPr lang="en-US" altLang="ko-KR" sz="1400" b="1" dirty="0">
                <a:solidFill>
                  <a:schemeClr val="bg1">
                    <a:lumMod val="50000"/>
                  </a:schemeClr>
                </a:solidFill>
                <a:latin typeface="+mn-ea"/>
                <a:ea typeface="맑은 고딕" panose="020B0503020000020004" pitchFamily="50" charset="-127"/>
              </a:rPr>
              <a:t>’</a:t>
            </a:r>
            <a:r>
              <a:rPr lang="ko-KR" altLang="en-US" sz="1400" b="1" dirty="0">
                <a:solidFill>
                  <a:schemeClr val="bg1">
                    <a:lumMod val="50000"/>
                  </a:schemeClr>
                </a:solidFill>
                <a:latin typeface="+mn-ea"/>
                <a:ea typeface="맑은 고딕" panose="020B0503020000020004" pitchFamily="50" charset="-127"/>
              </a:rPr>
              <a:t>의</a:t>
            </a:r>
            <a:r>
              <a:rPr lang="en-US" altLang="ko-KR" sz="1400" b="1" dirty="0">
                <a:solidFill>
                  <a:schemeClr val="bg1">
                    <a:lumMod val="50000"/>
                  </a:schemeClr>
                </a:solidFill>
                <a:latin typeface="+mn-ea"/>
                <a:ea typeface="맑은 고딕" panose="020B0503020000020004" pitchFamily="50" charset="-127"/>
              </a:rPr>
              <a:t> </a:t>
            </a:r>
            <a:r>
              <a:rPr lang="ko-KR" altLang="en-US" sz="1400" b="1" dirty="0">
                <a:solidFill>
                  <a:schemeClr val="bg1">
                    <a:lumMod val="50000"/>
                  </a:schemeClr>
                </a:solidFill>
                <a:latin typeface="+mn-ea"/>
                <a:ea typeface="맑은 고딕" panose="020B0503020000020004" pitchFamily="50" charset="-127"/>
              </a:rPr>
              <a:t>이미지 구성 요소들</a:t>
            </a:r>
          </a:p>
          <a:p>
            <a:pPr marL="180975" marR="0" lvl="0" indent="-180975" algn="l" defTabSz="914400" rtl="0" eaLnBrk="1" fontAlgn="auto" latinLnBrk="0" hangingPunct="1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bg1">
                  <a:lumMod val="65000"/>
                </a:schemeClr>
              </a:buClr>
              <a:buSzTx/>
              <a:buFont typeface="Wingdings" pitchFamily="2" charset="2"/>
              <a:buChar char="l"/>
              <a:tabLst/>
              <a:defRPr/>
            </a:pPr>
            <a:r>
              <a:rPr kumimoji="0" lang="ko-KR" altLang="en-US" sz="1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rebuchet MS" pitchFamily="34" charset="0"/>
                <a:ea typeface="맑은 고딕" pitchFamily="50" charset="-127"/>
                <a:cs typeface="+mn-cs"/>
              </a:rPr>
              <a:t>개념상의 </a:t>
            </a:r>
            <a:r>
              <a:rPr kumimoji="0" lang="en-US" altLang="ko-KR" sz="1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rebuchet MS" pitchFamily="34" charset="0"/>
                <a:ea typeface="맑은 고딕" pitchFamily="50" charset="-127"/>
                <a:cs typeface="+mn-cs"/>
              </a:rPr>
              <a:t>‘</a:t>
            </a:r>
            <a:r>
              <a:rPr kumimoji="0" lang="ko-KR" altLang="en-US" sz="1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rebuchet MS" pitchFamily="34" charset="0"/>
                <a:ea typeface="맑은 고딕" pitchFamily="50" charset="-127"/>
                <a:cs typeface="+mn-cs"/>
              </a:rPr>
              <a:t>마을</a:t>
            </a:r>
            <a:r>
              <a:rPr kumimoji="0" lang="en-US" altLang="ko-KR" sz="1300" dirty="0" smtClean="0">
                <a:latin typeface="Trebuchet MS" pitchFamily="34" charset="0"/>
                <a:ea typeface="맑은 고딕" pitchFamily="50" charset="-127"/>
              </a:rPr>
              <a:t>’</a:t>
            </a:r>
            <a:r>
              <a:rPr kumimoji="0" lang="ko-KR" altLang="en-US" sz="1300" dirty="0" smtClean="0">
                <a:latin typeface="Trebuchet MS" pitchFamily="34" charset="0"/>
                <a:ea typeface="맑은 고딕" pitchFamily="50" charset="-127"/>
              </a:rPr>
              <a:t> 이미지 요소는 정서적</a:t>
            </a:r>
            <a:r>
              <a:rPr kumimoji="0" lang="en-US" altLang="ko-KR" sz="1300" dirty="0" smtClean="0">
                <a:latin typeface="Trebuchet MS" pitchFamily="34" charset="0"/>
                <a:ea typeface="맑은 고딕" pitchFamily="50" charset="-127"/>
              </a:rPr>
              <a:t>, </a:t>
            </a:r>
            <a:r>
              <a:rPr kumimoji="0" lang="ko-KR" altLang="en-US" sz="1300" dirty="0" smtClean="0">
                <a:latin typeface="Trebuchet MS" pitchFamily="34" charset="0"/>
                <a:ea typeface="맑은 고딕" pitchFamily="50" charset="-127"/>
              </a:rPr>
              <a:t>내용적</a:t>
            </a:r>
            <a:r>
              <a:rPr kumimoji="0" lang="en-US" altLang="ko-KR" sz="1300" dirty="0" smtClean="0">
                <a:latin typeface="Trebuchet MS" pitchFamily="34" charset="0"/>
                <a:ea typeface="맑은 고딕" pitchFamily="50" charset="-127"/>
              </a:rPr>
              <a:t>, </a:t>
            </a:r>
            <a:r>
              <a:rPr kumimoji="0" lang="ko-KR" altLang="en-US" sz="1300" dirty="0" smtClean="0">
                <a:latin typeface="Trebuchet MS" pitchFamily="34" charset="0"/>
                <a:ea typeface="맑은 고딕" pitchFamily="50" charset="-127"/>
              </a:rPr>
              <a:t>형태적 이미지 등으로 나누어볼 수 있음</a:t>
            </a:r>
            <a:r>
              <a:rPr kumimoji="0" lang="en-US" altLang="ko-KR" sz="1300" dirty="0" smtClean="0">
                <a:latin typeface="Trebuchet MS" pitchFamily="34" charset="0"/>
                <a:ea typeface="맑은 고딕" pitchFamily="50" charset="-127"/>
              </a:rPr>
              <a:t>.</a:t>
            </a:r>
          </a:p>
          <a:p>
            <a:pPr marL="180975" marR="0" lvl="0" indent="-180975" algn="l" defTabSz="914400" rtl="0" eaLnBrk="1" fontAlgn="auto" latinLnBrk="0" hangingPunct="1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bg1">
                  <a:lumMod val="65000"/>
                </a:schemeClr>
              </a:buClr>
              <a:buSzTx/>
              <a:buFont typeface="Wingdings" pitchFamily="2" charset="2"/>
              <a:buChar char="l"/>
              <a:tabLst/>
              <a:defRPr/>
            </a:pPr>
            <a:r>
              <a:rPr kumimoji="0" lang="ko-KR" altLang="en-US" sz="1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rebuchet MS" pitchFamily="34" charset="0"/>
                <a:ea typeface="맑은 고딕" pitchFamily="50" charset="-127"/>
                <a:cs typeface="+mn-cs"/>
              </a:rPr>
              <a:t>정서</a:t>
            </a:r>
            <a:r>
              <a:rPr kumimoji="0" lang="ko-KR" altLang="en-US" sz="13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rebuchet MS" pitchFamily="34" charset="0"/>
                <a:ea typeface="맑은 고딕" pitchFamily="50" charset="-127"/>
                <a:cs typeface="+mn-cs"/>
              </a:rPr>
              <a:t>적 </a:t>
            </a:r>
            <a:r>
              <a:rPr kumimoji="0" lang="ko-KR" altLang="en-US" sz="1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rebuchet MS" pitchFamily="34" charset="0"/>
                <a:ea typeface="맑은 고딕" pitchFamily="50" charset="-127"/>
                <a:cs typeface="+mn-cs"/>
              </a:rPr>
              <a:t>이미지는 전통사회에 기반</a:t>
            </a:r>
            <a:r>
              <a:rPr kumimoji="0" lang="en-US" altLang="ko-KR" sz="1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rebuchet MS" pitchFamily="34" charset="0"/>
                <a:ea typeface="맑은 고딕" pitchFamily="50" charset="-127"/>
                <a:cs typeface="+mn-cs"/>
              </a:rPr>
              <a:t>, </a:t>
            </a:r>
            <a:r>
              <a:rPr kumimoji="0" lang="ko-KR" altLang="en-US" sz="13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rebuchet MS" pitchFamily="34" charset="0"/>
                <a:ea typeface="맑은 고딕" pitchFamily="50" charset="-127"/>
                <a:cs typeface="+mn-cs"/>
              </a:rPr>
              <a:t>내용적 이미지는 과거 마을 개념에 비추어본 오늘의 모습을</a:t>
            </a:r>
            <a:r>
              <a:rPr kumimoji="0" lang="en-US" altLang="ko-KR" sz="13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rebuchet MS" pitchFamily="34" charset="0"/>
                <a:ea typeface="맑은 고딕" pitchFamily="50" charset="-127"/>
                <a:cs typeface="+mn-cs"/>
              </a:rPr>
              <a:t>, </a:t>
            </a:r>
            <a:r>
              <a:rPr kumimoji="0" lang="ko-KR" altLang="en-US" sz="13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rebuchet MS" pitchFamily="34" charset="0"/>
                <a:ea typeface="맑은 고딕" pitchFamily="50" charset="-127"/>
                <a:cs typeface="+mn-cs"/>
              </a:rPr>
              <a:t>형태적 이미지는 외형적인 모습을 그리고 있음</a:t>
            </a:r>
            <a:r>
              <a:rPr kumimoji="0" lang="en-US" altLang="ko-KR" sz="13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rebuchet MS" pitchFamily="34" charset="0"/>
                <a:ea typeface="맑은 고딕" pitchFamily="50" charset="-127"/>
                <a:cs typeface="+mn-cs"/>
              </a:rPr>
              <a:t>.</a:t>
            </a:r>
            <a:r>
              <a:rPr kumimoji="0" lang="ko-KR" altLang="en-US" sz="13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rebuchet MS" pitchFamily="34" charset="0"/>
                <a:ea typeface="맑은 고딕" pitchFamily="50" charset="-127"/>
                <a:cs typeface="+mn-cs"/>
              </a:rPr>
              <a:t> </a:t>
            </a:r>
            <a:endParaRPr kumimoji="0" lang="en-US" altLang="ko-KR" sz="1300" b="0" i="0" u="none" strike="noStrike" kern="1200" cap="none" spc="0" normalizeH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rebuchet MS" pitchFamily="34" charset="0"/>
              <a:ea typeface="맑은 고딕" pitchFamily="50" charset="-127"/>
              <a:cs typeface="+mn-cs"/>
            </a:endParaRPr>
          </a:p>
          <a:p>
            <a:pPr marR="0" lvl="0" algn="l" defTabSz="914400" rtl="0" eaLnBrk="1" fontAlgn="auto" latinLnBrk="0" hangingPunct="1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bg1">
                  <a:lumMod val="65000"/>
                </a:schemeClr>
              </a:buClr>
              <a:buSzTx/>
              <a:tabLst/>
              <a:defRPr/>
            </a:pPr>
            <a:r>
              <a:rPr kumimoji="0" lang="en-US" altLang="ko-KR" sz="1300" baseline="0" dirty="0" smtClean="0">
                <a:latin typeface="Trebuchet MS" pitchFamily="34" charset="0"/>
                <a:ea typeface="맑은 고딕" pitchFamily="50" charset="-127"/>
                <a:sym typeface="Wingdings" panose="05000000000000000000" pitchFamily="2" charset="2"/>
              </a:rPr>
              <a:t>     </a:t>
            </a:r>
            <a:r>
              <a:rPr kumimoji="0" lang="ko-KR" altLang="en-US" sz="1300" baseline="0" dirty="0" smtClean="0">
                <a:latin typeface="Trebuchet MS" pitchFamily="34" charset="0"/>
                <a:ea typeface="맑은 고딕" pitchFamily="50" charset="-127"/>
                <a:sym typeface="Wingdings" panose="05000000000000000000" pitchFamily="2" charset="2"/>
              </a:rPr>
              <a:t>이 가운데 형태적 이미지가 주된 요소임</a:t>
            </a:r>
            <a:r>
              <a:rPr kumimoji="0" lang="en-US" altLang="ko-KR" sz="1300" baseline="0" dirty="0" smtClean="0">
                <a:latin typeface="Trebuchet MS" pitchFamily="34" charset="0"/>
                <a:ea typeface="맑은 고딕" pitchFamily="50" charset="-127"/>
                <a:sym typeface="Wingdings" panose="05000000000000000000" pitchFamily="2" charset="2"/>
              </a:rPr>
              <a:t>. </a:t>
            </a:r>
            <a:r>
              <a:rPr kumimoji="0" lang="ko-KR" altLang="en-US" sz="1300" baseline="0" dirty="0" smtClean="0">
                <a:latin typeface="Trebuchet MS" pitchFamily="34" charset="0"/>
                <a:ea typeface="맑은 고딕" pitchFamily="50" charset="-127"/>
                <a:sym typeface="Wingdings" panose="05000000000000000000" pitchFamily="2" charset="2"/>
              </a:rPr>
              <a:t>공동체 사업을 위한 정서적</a:t>
            </a:r>
            <a:r>
              <a:rPr kumimoji="0" lang="en-US" altLang="ko-KR" sz="1300" baseline="0" dirty="0" smtClean="0">
                <a:latin typeface="Trebuchet MS" pitchFamily="34" charset="0"/>
                <a:ea typeface="맑은 고딕" pitchFamily="50" charset="-127"/>
                <a:sym typeface="Wingdings" panose="05000000000000000000" pitchFamily="2" charset="2"/>
              </a:rPr>
              <a:t>, </a:t>
            </a:r>
            <a:r>
              <a:rPr kumimoji="0" lang="ko-KR" altLang="en-US" sz="1300" baseline="0" dirty="0" smtClean="0">
                <a:latin typeface="Trebuchet MS" pitchFamily="34" charset="0"/>
                <a:ea typeface="맑은 고딕" pitchFamily="50" charset="-127"/>
                <a:sym typeface="Wingdings" panose="05000000000000000000" pitchFamily="2" charset="2"/>
              </a:rPr>
              <a:t>내용적 이미지의 확대가 필요함</a:t>
            </a:r>
            <a:r>
              <a:rPr kumimoji="0" lang="en-US" altLang="ko-KR" sz="1300" baseline="0" dirty="0" smtClean="0">
                <a:latin typeface="Trebuchet MS" pitchFamily="34" charset="0"/>
                <a:ea typeface="맑은 고딕" pitchFamily="50" charset="-127"/>
                <a:sym typeface="Wingdings" panose="05000000000000000000" pitchFamily="2" charset="2"/>
              </a:rPr>
              <a:t>.</a:t>
            </a:r>
            <a:endParaRPr kumimoji="0" lang="en-US" altLang="ko-KR" sz="13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rebuchet MS" pitchFamily="34" charset="0"/>
              <a:ea typeface="맑은 고딕" pitchFamily="50" charset="-127"/>
              <a:cs typeface="+mn-cs"/>
            </a:endParaRPr>
          </a:p>
        </p:txBody>
      </p:sp>
      <p:sp>
        <p:nvSpPr>
          <p:cNvPr id="26" name="직사각형 17"/>
          <p:cNvSpPr txBox="1">
            <a:spLocks noChangeArrowheads="1"/>
          </p:cNvSpPr>
          <p:nvPr/>
        </p:nvSpPr>
        <p:spPr bwMode="auto">
          <a:xfrm>
            <a:off x="464343" y="234631"/>
            <a:ext cx="3076163" cy="3925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3969" tIns="41985" rIns="83969" bIns="41985">
            <a:spAutoFit/>
          </a:bodyPr>
          <a:lstStyle>
            <a:lvl1pPr algn="ctr" rtl="0" fontAlgn="base" latinLnBrk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4572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9144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13716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18288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algn="l"/>
            <a:r>
              <a:rPr kumimoji="0" lang="en-US" altLang="ko-KR" sz="2000" b="1" dirty="0" smtClean="0">
                <a:solidFill>
                  <a:srgbClr val="0070C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1. ‘</a:t>
            </a:r>
            <a:r>
              <a:rPr kumimoji="0" lang="ko-KR" altLang="en-US" sz="2000" b="1" dirty="0" smtClean="0">
                <a:solidFill>
                  <a:srgbClr val="0070C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마을</a:t>
            </a:r>
            <a:r>
              <a:rPr kumimoji="0" lang="en-US" altLang="ko-KR" sz="2000" b="1" dirty="0" smtClean="0">
                <a:solidFill>
                  <a:srgbClr val="0070C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’</a:t>
            </a:r>
            <a:r>
              <a:rPr kumimoji="0" lang="ko-KR" altLang="en-US" sz="2000" b="1" dirty="0" smtClean="0">
                <a:solidFill>
                  <a:srgbClr val="0070C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의 이미지</a:t>
            </a:r>
            <a:r>
              <a:rPr kumimoji="0" lang="en-US" altLang="ko-KR" sz="2000" b="1" dirty="0" smtClean="0">
                <a:solidFill>
                  <a:srgbClr val="0070C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(1)</a:t>
            </a:r>
            <a:endParaRPr kumimoji="0" lang="ko-KR" altLang="en-US" sz="2000" b="1" dirty="0">
              <a:solidFill>
                <a:srgbClr val="0070C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5" name="TextBox 24"/>
          <p:cNvSpPr txBox="1">
            <a:spLocks noChangeArrowheads="1"/>
          </p:cNvSpPr>
          <p:nvPr/>
        </p:nvSpPr>
        <p:spPr bwMode="auto">
          <a:xfrm>
            <a:off x="540778" y="2597224"/>
            <a:ext cx="72136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kumimoji="1" lang="en-US" altLang="ko-KR" sz="1600" b="1" dirty="0" smtClean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 </a:t>
            </a:r>
            <a:endParaRPr kumimoji="1" lang="ko-KR" altLang="en-US" sz="1600" b="1" dirty="0" smtClean="0">
              <a:solidFill>
                <a:schemeClr val="bg1">
                  <a:lumMod val="50000"/>
                </a:schemeClr>
              </a:solidFill>
              <a:latin typeface="+mn-ea"/>
              <a:ea typeface="+mn-ea"/>
            </a:endParaRPr>
          </a:p>
        </p:txBody>
      </p:sp>
      <p:sp>
        <p:nvSpPr>
          <p:cNvPr id="27" name="텍스트 개체 틀 2"/>
          <p:cNvSpPr txBox="1">
            <a:spLocks/>
          </p:cNvSpPr>
          <p:nvPr/>
        </p:nvSpPr>
        <p:spPr>
          <a:xfrm>
            <a:off x="676384" y="2468695"/>
            <a:ext cx="8691454" cy="902034"/>
          </a:xfrm>
          <a:prstGeom prst="rect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/>
          <a:lstStyle/>
          <a:p>
            <a:pPr fontAlgn="auto" latinLnBrk="0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bg1">
                  <a:lumMod val="65000"/>
                </a:schemeClr>
              </a:buClr>
              <a:defRPr/>
            </a:pPr>
            <a:r>
              <a:rPr lang="en-US" altLang="ko-KR" sz="1400" b="1" dirty="0">
                <a:solidFill>
                  <a:schemeClr val="bg1">
                    <a:lumMod val="50000"/>
                  </a:schemeClr>
                </a:solidFill>
                <a:latin typeface="+mn-ea"/>
                <a:ea typeface="맑은 고딕" panose="020B0503020000020004" pitchFamily="50" charset="-127"/>
              </a:rPr>
              <a:t>2) </a:t>
            </a:r>
            <a:r>
              <a:rPr lang="ko-KR" altLang="en-US" sz="1400" b="1" dirty="0">
                <a:solidFill>
                  <a:schemeClr val="bg1">
                    <a:lumMod val="50000"/>
                  </a:schemeClr>
                </a:solidFill>
                <a:latin typeface="+mn-ea"/>
                <a:ea typeface="맑은 고딕" panose="020B0503020000020004" pitchFamily="50" charset="-127"/>
              </a:rPr>
              <a:t>정서적 이미지</a:t>
            </a:r>
          </a:p>
          <a:p>
            <a:pPr marL="180975" marR="0" lvl="0" indent="-180975" algn="l" defTabSz="914400" rtl="0" eaLnBrk="1" fontAlgn="auto" latinLnBrk="0" hangingPunct="1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bg1">
                  <a:lumMod val="65000"/>
                </a:schemeClr>
              </a:buClr>
              <a:buSzTx/>
              <a:buFont typeface="Wingdings" pitchFamily="2" charset="2"/>
              <a:buChar char="l"/>
              <a:tabLst/>
              <a:defRPr/>
            </a:pPr>
            <a:r>
              <a:rPr kumimoji="0" lang="ko-KR" altLang="en-US" sz="1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rebuchet MS" pitchFamily="34" charset="0"/>
                <a:ea typeface="맑은 고딕" pitchFamily="50" charset="-127"/>
                <a:cs typeface="+mn-cs"/>
              </a:rPr>
              <a:t>정서적 차원에서 마을은 원형적 이미지에 가까움</a:t>
            </a:r>
            <a:r>
              <a:rPr kumimoji="0" lang="en-US" altLang="ko-KR" sz="1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rebuchet MS" pitchFamily="34" charset="0"/>
                <a:ea typeface="맑은 고딕" pitchFamily="50" charset="-127"/>
                <a:cs typeface="+mn-cs"/>
              </a:rPr>
              <a:t>. </a:t>
            </a:r>
            <a:r>
              <a:rPr kumimoji="0" lang="ko-KR" altLang="en-US" sz="1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rebuchet MS" pitchFamily="34" charset="0"/>
                <a:ea typeface="맑은 고딕" pitchFamily="50" charset="-127"/>
                <a:cs typeface="+mn-cs"/>
              </a:rPr>
              <a:t>전통사회에 연관된 이미지로 따뜻하고</a:t>
            </a:r>
            <a:r>
              <a:rPr kumimoji="0" lang="en-US" altLang="ko-KR" sz="1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rebuchet MS" pitchFamily="34" charset="0"/>
                <a:ea typeface="맑은 고딕" pitchFamily="50" charset="-127"/>
                <a:cs typeface="+mn-cs"/>
              </a:rPr>
              <a:t>,</a:t>
            </a:r>
            <a:r>
              <a:rPr kumimoji="0" lang="ko-KR" altLang="en-US" sz="1300" dirty="0">
                <a:latin typeface="Trebuchet MS" pitchFamily="34" charset="0"/>
                <a:ea typeface="맑은 고딕" pitchFamily="50" charset="-127"/>
              </a:rPr>
              <a:t> </a:t>
            </a:r>
            <a:r>
              <a:rPr kumimoji="0" lang="ko-KR" altLang="en-US" sz="1300" dirty="0" smtClean="0">
                <a:latin typeface="Trebuchet MS" pitchFamily="34" charset="0"/>
                <a:ea typeface="맑은 고딕" pitchFamily="50" charset="-127"/>
              </a:rPr>
              <a:t>향수를 자극하는 단어임</a:t>
            </a:r>
            <a:r>
              <a:rPr kumimoji="0" lang="en-US" altLang="ko-KR" sz="1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rebuchet MS" pitchFamily="34" charset="0"/>
                <a:ea typeface="맑은 고딕" pitchFamily="50" charset="-127"/>
                <a:cs typeface="+mn-cs"/>
              </a:rPr>
              <a:t>. </a:t>
            </a:r>
            <a:r>
              <a:rPr kumimoji="0" lang="ko-KR" altLang="en-US" sz="1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rebuchet MS" pitchFamily="34" charset="0"/>
                <a:ea typeface="맑은 고딕" pitchFamily="50" charset="-127"/>
                <a:cs typeface="+mn-cs"/>
              </a:rPr>
              <a:t>반면 마을이라는 어감이 주는 현재적 느낌은 생소함</a:t>
            </a:r>
            <a:r>
              <a:rPr kumimoji="0" lang="en-US" altLang="ko-KR" sz="1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rebuchet MS" pitchFamily="34" charset="0"/>
                <a:ea typeface="맑은 고딕" pitchFamily="50" charset="-127"/>
                <a:cs typeface="+mn-cs"/>
              </a:rPr>
              <a:t>, </a:t>
            </a:r>
            <a:r>
              <a:rPr kumimoji="0" lang="ko-KR" altLang="en-US" sz="1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rebuchet MS" pitchFamily="34" charset="0"/>
                <a:ea typeface="맑은 고딕" pitchFamily="50" charset="-127"/>
                <a:cs typeface="+mn-cs"/>
              </a:rPr>
              <a:t>부자연스러움</a:t>
            </a:r>
            <a:r>
              <a:rPr kumimoji="0" lang="en-US" altLang="ko-KR" sz="1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rebuchet MS" pitchFamily="34" charset="0"/>
                <a:ea typeface="맑은 고딕" pitchFamily="50" charset="-127"/>
                <a:cs typeface="+mn-cs"/>
              </a:rPr>
              <a:t>, </a:t>
            </a:r>
            <a:r>
              <a:rPr kumimoji="0" lang="ko-KR" altLang="en-US" sz="1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rebuchet MS" pitchFamily="34" charset="0"/>
                <a:ea typeface="맑은 고딕" pitchFamily="50" charset="-127"/>
                <a:cs typeface="+mn-cs"/>
              </a:rPr>
              <a:t>비일상적인 공간임</a:t>
            </a:r>
            <a:r>
              <a:rPr kumimoji="0" lang="en-US" altLang="ko-KR" sz="1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rebuchet MS" pitchFamily="34" charset="0"/>
                <a:ea typeface="맑은 고딕" pitchFamily="50" charset="-127"/>
                <a:cs typeface="+mn-cs"/>
              </a:rPr>
              <a:t>.</a:t>
            </a:r>
          </a:p>
        </p:txBody>
      </p:sp>
      <p:sp>
        <p:nvSpPr>
          <p:cNvPr id="28" name="모서리가 둥근 직사각형 27"/>
          <p:cNvSpPr/>
          <p:nvPr/>
        </p:nvSpPr>
        <p:spPr>
          <a:xfrm>
            <a:off x="676384" y="4342422"/>
            <a:ext cx="8691454" cy="1255151"/>
          </a:xfrm>
          <a:prstGeom prst="roundRect">
            <a:avLst>
              <a:gd name="adj" fmla="val 7622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2912" tIns="46456" rIns="92912" bIns="46456" anchor="ctr"/>
          <a:lstStyle/>
          <a:p>
            <a:pPr marL="91945" indent="-91945">
              <a:lnSpc>
                <a:spcPct val="120000"/>
              </a:lnSpc>
              <a:spcBef>
                <a:spcPts val="508"/>
              </a:spcBef>
              <a:buFont typeface="Arial" charset="0"/>
              <a:buChar char="•"/>
              <a:defRPr/>
            </a:pPr>
            <a:r>
              <a:rPr lang="ko-KR" altLang="en-US" sz="1200" b="1" dirty="0" smtClean="0">
                <a:solidFill>
                  <a:srgbClr val="0D0D0D"/>
                </a:solidFill>
                <a:latin typeface="Arial" charset="0"/>
              </a:rPr>
              <a:t>마을의 이미지는 도시 공간과는 여전히 거리감이 존재</a:t>
            </a:r>
            <a:r>
              <a:rPr lang="en-US" altLang="ko-KR" sz="1200" b="1" dirty="0" smtClean="0">
                <a:solidFill>
                  <a:srgbClr val="0D0D0D"/>
                </a:solidFill>
                <a:latin typeface="Arial" charset="0"/>
              </a:rPr>
              <a:t>. </a:t>
            </a:r>
          </a:p>
          <a:p>
            <a:pPr marL="91945" indent="-91945">
              <a:lnSpc>
                <a:spcPct val="120000"/>
              </a:lnSpc>
              <a:spcBef>
                <a:spcPts val="508"/>
              </a:spcBef>
              <a:buFont typeface="Arial" charset="0"/>
              <a:buChar char="•"/>
              <a:defRPr/>
            </a:pPr>
            <a:r>
              <a:rPr lang="ko-KR" altLang="en-US" sz="1200" b="1" dirty="0" smtClean="0">
                <a:solidFill>
                  <a:srgbClr val="0D0D0D"/>
                </a:solidFill>
                <a:latin typeface="Arial" charset="0"/>
              </a:rPr>
              <a:t>원형적 이미지의 핵심은 독립성을 유지한 군락</a:t>
            </a:r>
            <a:r>
              <a:rPr lang="en-US" altLang="ko-KR" sz="1200" b="1" dirty="0" smtClean="0">
                <a:solidFill>
                  <a:srgbClr val="0D0D0D"/>
                </a:solidFill>
                <a:latin typeface="Arial" charset="0"/>
              </a:rPr>
              <a:t>, </a:t>
            </a:r>
            <a:r>
              <a:rPr lang="ko-KR" altLang="en-US" sz="1200" b="1" dirty="0" smtClean="0">
                <a:solidFill>
                  <a:srgbClr val="0D0D0D"/>
                </a:solidFill>
                <a:latin typeface="Arial" charset="0"/>
              </a:rPr>
              <a:t>현재적 이미지의 핵심은 외부와 구분되는 구획</a:t>
            </a:r>
            <a:r>
              <a:rPr lang="en-US" altLang="ko-KR" sz="1200" b="1" dirty="0" smtClean="0">
                <a:solidFill>
                  <a:srgbClr val="0D0D0D"/>
                </a:solidFill>
                <a:latin typeface="Arial" charset="0"/>
              </a:rPr>
              <a:t>/</a:t>
            </a:r>
            <a:r>
              <a:rPr lang="ko-KR" altLang="en-US" sz="1200" b="1" dirty="0" smtClean="0">
                <a:solidFill>
                  <a:srgbClr val="0D0D0D"/>
                </a:solidFill>
                <a:latin typeface="Arial" charset="0"/>
              </a:rPr>
              <a:t>경계</a:t>
            </a:r>
            <a:r>
              <a:rPr lang="en-US" altLang="ko-KR" sz="1200" b="1" dirty="0" smtClean="0">
                <a:solidFill>
                  <a:srgbClr val="0D0D0D"/>
                </a:solidFill>
                <a:latin typeface="Arial" charset="0"/>
              </a:rPr>
              <a:t>. </a:t>
            </a:r>
          </a:p>
          <a:p>
            <a:pPr>
              <a:lnSpc>
                <a:spcPct val="120000"/>
              </a:lnSpc>
              <a:spcBef>
                <a:spcPts val="508"/>
              </a:spcBef>
              <a:defRPr/>
            </a:pPr>
            <a:r>
              <a:rPr lang="en-US" altLang="ko-KR" sz="1200" b="1" dirty="0" smtClean="0">
                <a:solidFill>
                  <a:srgbClr val="0D0D0D"/>
                </a:solidFill>
                <a:latin typeface="Arial" charset="0"/>
                <a:sym typeface="Wingdings" panose="05000000000000000000" pitchFamily="2" charset="2"/>
              </a:rPr>
              <a:t> </a:t>
            </a:r>
            <a:r>
              <a:rPr lang="ko-KR" altLang="en-US" sz="1200" b="1" dirty="0" smtClean="0">
                <a:solidFill>
                  <a:srgbClr val="0D0D0D"/>
                </a:solidFill>
                <a:latin typeface="Arial" charset="0"/>
              </a:rPr>
              <a:t>현재 시점에서 마을의 기준은 구획간 경계임</a:t>
            </a:r>
            <a:r>
              <a:rPr lang="en-US" altLang="ko-KR" sz="1200" b="1" dirty="0" smtClean="0">
                <a:solidFill>
                  <a:srgbClr val="0D0D0D"/>
                </a:solidFill>
                <a:latin typeface="Arial" charset="0"/>
              </a:rPr>
              <a:t>.  </a:t>
            </a:r>
            <a:r>
              <a:rPr lang="ko-KR" altLang="en-US" sz="1200" b="1" dirty="0" smtClean="0">
                <a:solidFill>
                  <a:srgbClr val="0D0D0D"/>
                </a:solidFill>
                <a:latin typeface="Arial" charset="0"/>
              </a:rPr>
              <a:t>주민들이 생각하는 마을 기준을 공동체를 이루는 군락의 중심부로 </a:t>
            </a:r>
            <a:r>
              <a:rPr lang="en-US" altLang="ko-KR" sz="1200" b="1" dirty="0" smtClean="0">
                <a:solidFill>
                  <a:srgbClr val="0D0D0D"/>
                </a:solidFill>
                <a:latin typeface="Arial" charset="0"/>
              </a:rPr>
              <a:t/>
            </a:r>
            <a:br>
              <a:rPr lang="en-US" altLang="ko-KR" sz="1200" b="1" dirty="0" smtClean="0">
                <a:solidFill>
                  <a:srgbClr val="0D0D0D"/>
                </a:solidFill>
                <a:latin typeface="Arial" charset="0"/>
              </a:rPr>
            </a:br>
            <a:r>
              <a:rPr lang="en-US" altLang="ko-KR" sz="1200" b="1" dirty="0" smtClean="0">
                <a:solidFill>
                  <a:srgbClr val="0D0D0D"/>
                </a:solidFill>
                <a:latin typeface="Arial" charset="0"/>
              </a:rPr>
              <a:t>     </a:t>
            </a:r>
            <a:r>
              <a:rPr lang="ko-KR" altLang="en-US" sz="1200" b="1" dirty="0" smtClean="0">
                <a:solidFill>
                  <a:srgbClr val="0D0D0D"/>
                </a:solidFill>
                <a:latin typeface="Arial" charset="0"/>
              </a:rPr>
              <a:t>변화시키는 것이 마을 이미지 전환의 기본 방향일 것으로 보임</a:t>
            </a:r>
            <a:r>
              <a:rPr lang="en-US" altLang="ko-KR" sz="1200" b="1" dirty="0" smtClean="0">
                <a:solidFill>
                  <a:srgbClr val="0D0D0D"/>
                </a:solidFill>
                <a:latin typeface="Arial" charset="0"/>
              </a:rPr>
              <a:t>.</a:t>
            </a:r>
          </a:p>
        </p:txBody>
      </p:sp>
      <p:sp>
        <p:nvSpPr>
          <p:cNvPr id="33" name="모서리가 둥근 직사각형 32"/>
          <p:cNvSpPr/>
          <p:nvPr/>
        </p:nvSpPr>
        <p:spPr>
          <a:xfrm>
            <a:off x="676384" y="3555937"/>
            <a:ext cx="8691454" cy="612652"/>
          </a:xfrm>
          <a:prstGeom prst="roundRect">
            <a:avLst>
              <a:gd name="adj" fmla="val 7622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2912" tIns="46456" rIns="92912" bIns="46456" anchor="ctr"/>
          <a:lstStyle/>
          <a:p>
            <a:pPr marL="91945" indent="-91945">
              <a:lnSpc>
                <a:spcPct val="120000"/>
              </a:lnSpc>
              <a:spcBef>
                <a:spcPts val="508"/>
              </a:spcBef>
              <a:buFont typeface="Arial" charset="0"/>
              <a:buChar char="•"/>
              <a:defRPr/>
            </a:pPr>
            <a:r>
              <a:rPr lang="ko-KR" altLang="en-US" sz="1200" b="1" dirty="0" smtClean="0">
                <a:solidFill>
                  <a:srgbClr val="0D0D0D"/>
                </a:solidFill>
                <a:latin typeface="Arial" charset="0"/>
              </a:rPr>
              <a:t>현실에서의 마을은 여전히 전통적 </a:t>
            </a:r>
            <a:r>
              <a:rPr lang="ko-KR" altLang="en-US" sz="1200" b="1" smtClean="0">
                <a:solidFill>
                  <a:srgbClr val="0D0D0D"/>
                </a:solidFill>
                <a:latin typeface="Arial" charset="0"/>
              </a:rPr>
              <a:t>의미에서 지리적 기준의 군락의 </a:t>
            </a:r>
            <a:r>
              <a:rPr lang="ko-KR" altLang="en-US" sz="1200" b="1" dirty="0" smtClean="0">
                <a:solidFill>
                  <a:srgbClr val="0D0D0D"/>
                </a:solidFill>
                <a:latin typeface="Arial" charset="0"/>
              </a:rPr>
              <a:t>의미를 간직하고 있으나</a:t>
            </a:r>
            <a:r>
              <a:rPr lang="en-US" altLang="ko-KR" sz="1200" b="1" dirty="0" smtClean="0">
                <a:solidFill>
                  <a:srgbClr val="0D0D0D"/>
                </a:solidFill>
                <a:latin typeface="Arial" charset="0"/>
              </a:rPr>
              <a:t>, </a:t>
            </a:r>
            <a:r>
              <a:rPr lang="ko-KR" altLang="en-US" sz="1200" b="1" dirty="0" smtClean="0">
                <a:solidFill>
                  <a:srgbClr val="0D0D0D"/>
                </a:solidFill>
                <a:latin typeface="Arial" charset="0"/>
              </a:rPr>
              <a:t>교통</a:t>
            </a:r>
            <a:r>
              <a:rPr lang="en-US" altLang="ko-KR" sz="1200" b="1" dirty="0" smtClean="0">
                <a:solidFill>
                  <a:srgbClr val="0D0D0D"/>
                </a:solidFill>
                <a:latin typeface="Arial" charset="0"/>
              </a:rPr>
              <a:t>, </a:t>
            </a:r>
            <a:r>
              <a:rPr lang="ko-KR" altLang="en-US" sz="1200" b="1" dirty="0" smtClean="0">
                <a:solidFill>
                  <a:srgbClr val="0D0D0D"/>
                </a:solidFill>
                <a:latin typeface="Arial" charset="0"/>
              </a:rPr>
              <a:t>통신환경의 변화에 따라 달라진 소통의 일정한 공간적 범위가 현실적인 마을의 범위</a:t>
            </a:r>
            <a:r>
              <a:rPr lang="en-US" altLang="ko-KR" sz="1200" b="1" dirty="0" smtClean="0">
                <a:solidFill>
                  <a:srgbClr val="0D0D0D"/>
                </a:solidFill>
                <a:latin typeface="Arial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2943899303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Box 28"/>
          <p:cNvSpPr txBox="1">
            <a:spLocks noChangeArrowheads="1"/>
          </p:cNvSpPr>
          <p:nvPr/>
        </p:nvSpPr>
        <p:spPr bwMode="auto">
          <a:xfrm>
            <a:off x="540778" y="874588"/>
            <a:ext cx="72136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kumimoji="1" lang="en-US" altLang="ko-KR" sz="1600" b="1" dirty="0" smtClean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 </a:t>
            </a:r>
            <a:endParaRPr kumimoji="1" lang="ko-KR" altLang="en-US" sz="1600" b="1" dirty="0" smtClean="0">
              <a:solidFill>
                <a:schemeClr val="bg1">
                  <a:lumMod val="50000"/>
                </a:schemeClr>
              </a:solidFill>
              <a:latin typeface="+mn-ea"/>
              <a:ea typeface="+mn-ea"/>
            </a:endParaRPr>
          </a:p>
        </p:txBody>
      </p:sp>
      <p:sp>
        <p:nvSpPr>
          <p:cNvPr id="24" name="직사각형 17"/>
          <p:cNvSpPr txBox="1">
            <a:spLocks noChangeArrowheads="1"/>
          </p:cNvSpPr>
          <p:nvPr/>
        </p:nvSpPr>
        <p:spPr bwMode="auto">
          <a:xfrm>
            <a:off x="464343" y="234631"/>
            <a:ext cx="3076163" cy="3925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3969" tIns="41985" rIns="83969" bIns="41985">
            <a:spAutoFit/>
          </a:bodyPr>
          <a:lstStyle>
            <a:lvl1pPr algn="ctr" rtl="0" fontAlgn="base" latinLnBrk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4572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9144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13716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18288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algn="l"/>
            <a:r>
              <a:rPr kumimoji="0" lang="en-US" altLang="ko-KR" sz="2000" b="1" dirty="0" smtClean="0">
                <a:solidFill>
                  <a:srgbClr val="0070C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1. ‘</a:t>
            </a:r>
            <a:r>
              <a:rPr kumimoji="0" lang="ko-KR" altLang="en-US" sz="2000" b="1" dirty="0" smtClean="0">
                <a:solidFill>
                  <a:srgbClr val="0070C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마을</a:t>
            </a:r>
            <a:r>
              <a:rPr kumimoji="0" lang="en-US" altLang="ko-KR" sz="2000" b="1" dirty="0" smtClean="0">
                <a:solidFill>
                  <a:srgbClr val="0070C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’</a:t>
            </a:r>
            <a:r>
              <a:rPr kumimoji="0" lang="ko-KR" altLang="en-US" sz="2000" b="1" dirty="0" smtClean="0">
                <a:solidFill>
                  <a:srgbClr val="0070C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의 이미지</a:t>
            </a:r>
            <a:r>
              <a:rPr kumimoji="0" lang="en-US" altLang="ko-KR" sz="2000" b="1" dirty="0" smtClean="0">
                <a:solidFill>
                  <a:srgbClr val="0070C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(2)</a:t>
            </a:r>
            <a:endParaRPr kumimoji="0" lang="ko-KR" altLang="en-US" sz="2000" b="1" dirty="0">
              <a:solidFill>
                <a:srgbClr val="0070C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5" name="텍스트 개체 틀 2"/>
          <p:cNvSpPr txBox="1">
            <a:spLocks/>
          </p:cNvSpPr>
          <p:nvPr/>
        </p:nvSpPr>
        <p:spPr>
          <a:xfrm>
            <a:off x="676384" y="2044245"/>
            <a:ext cx="8691454" cy="824456"/>
          </a:xfrm>
          <a:prstGeom prst="rect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/>
          <a:lstStyle/>
          <a:p>
            <a:pPr fontAlgn="auto" latinLnBrk="0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bg1">
                  <a:lumMod val="65000"/>
                </a:schemeClr>
              </a:buClr>
              <a:defRPr/>
            </a:pPr>
            <a:r>
              <a:rPr lang="en-US" altLang="ko-KR" sz="1400" b="1" dirty="0">
                <a:solidFill>
                  <a:schemeClr val="bg1">
                    <a:lumMod val="50000"/>
                  </a:schemeClr>
                </a:solidFill>
                <a:latin typeface="+mn-ea"/>
                <a:ea typeface="맑은 고딕" panose="020B0503020000020004" pitchFamily="50" charset="-127"/>
              </a:rPr>
              <a:t>4) </a:t>
            </a:r>
            <a:r>
              <a:rPr lang="ko-KR" altLang="en-US" sz="1400" b="1" dirty="0">
                <a:solidFill>
                  <a:schemeClr val="bg1">
                    <a:lumMod val="50000"/>
                  </a:schemeClr>
                </a:solidFill>
                <a:latin typeface="+mn-ea"/>
                <a:ea typeface="맑은 고딕" panose="020B0503020000020004" pitchFamily="50" charset="-127"/>
              </a:rPr>
              <a:t>내용적 이미지</a:t>
            </a:r>
          </a:p>
          <a:p>
            <a:pPr marL="180975" marR="0" lvl="0" indent="-180975" algn="l" defTabSz="914400" rtl="0" eaLnBrk="1" fontAlgn="auto" latinLnBrk="0" hangingPunct="1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bg1">
                  <a:lumMod val="65000"/>
                </a:schemeClr>
              </a:buClr>
              <a:buSzTx/>
              <a:buFont typeface="Wingdings" pitchFamily="2" charset="2"/>
              <a:buChar char="l"/>
              <a:tabLst/>
              <a:defRPr/>
            </a:pPr>
            <a:r>
              <a:rPr kumimoji="0" lang="en-US" altLang="ko-KR" sz="1300" dirty="0" smtClean="0">
                <a:latin typeface="Trebuchet MS" pitchFamily="34" charset="0"/>
                <a:ea typeface="맑은 고딕" pitchFamily="50" charset="-127"/>
              </a:rPr>
              <a:t>‘</a:t>
            </a:r>
            <a:r>
              <a:rPr kumimoji="0" lang="ko-KR" altLang="en-US" sz="1300" dirty="0" smtClean="0">
                <a:latin typeface="Trebuchet MS" pitchFamily="34" charset="0"/>
                <a:ea typeface="맑은 고딕" pitchFamily="50" charset="-127"/>
              </a:rPr>
              <a:t>마을</a:t>
            </a:r>
            <a:r>
              <a:rPr kumimoji="0" lang="en-US" altLang="ko-KR" sz="1300" dirty="0" smtClean="0">
                <a:latin typeface="Trebuchet MS" pitchFamily="34" charset="0"/>
                <a:ea typeface="맑은 고딕" pitchFamily="50" charset="-127"/>
              </a:rPr>
              <a:t>’</a:t>
            </a:r>
            <a:r>
              <a:rPr kumimoji="0" lang="ko-KR" altLang="en-US" sz="1300" dirty="0" smtClean="0">
                <a:latin typeface="Trebuchet MS" pitchFamily="34" charset="0"/>
                <a:ea typeface="맑은 고딕" pitchFamily="50" charset="-127"/>
              </a:rPr>
              <a:t>은 과거에 특정한 생활환경을 공유한 공동체에서 지금은</a:t>
            </a:r>
            <a:r>
              <a:rPr kumimoji="0" lang="en-US" altLang="ko-KR" sz="1300" dirty="0" smtClean="0">
                <a:latin typeface="Trebuchet MS" pitchFamily="34" charset="0"/>
                <a:ea typeface="맑은 고딕" pitchFamily="50" charset="-127"/>
              </a:rPr>
              <a:t>…</a:t>
            </a:r>
            <a:r>
              <a:rPr kumimoji="0" lang="ko-KR" altLang="en-US" sz="1300" dirty="0" smtClean="0">
                <a:latin typeface="Trebuchet MS" pitchFamily="34" charset="0"/>
                <a:ea typeface="맑은 고딕" pitchFamily="50" charset="-127"/>
              </a:rPr>
              <a:t> </a:t>
            </a:r>
            <a:r>
              <a:rPr kumimoji="0" lang="en-US" altLang="ko-KR" sz="1300" dirty="0" smtClean="0">
                <a:latin typeface="Trebuchet MS" pitchFamily="34" charset="0"/>
                <a:ea typeface="맑은 고딕" pitchFamily="50" charset="-127"/>
                <a:sym typeface="Wingdings" panose="05000000000000000000" pitchFamily="2" charset="2"/>
              </a:rPr>
              <a:t> </a:t>
            </a:r>
            <a:r>
              <a:rPr kumimoji="0" lang="ko-KR" altLang="en-US" sz="1300" dirty="0" smtClean="0">
                <a:latin typeface="Trebuchet MS" pitchFamily="34" charset="0"/>
                <a:ea typeface="맑은 고딕" pitchFamily="50" charset="-127"/>
                <a:sym typeface="Wingdings" panose="05000000000000000000" pitchFamily="2" charset="2"/>
              </a:rPr>
              <a:t>마을공동</a:t>
            </a:r>
            <a:r>
              <a:rPr kumimoji="0" lang="ko-KR" altLang="en-US" sz="1300" dirty="0">
                <a:latin typeface="Trebuchet MS" pitchFamily="34" charset="0"/>
                <a:ea typeface="맑은 고딕" pitchFamily="50" charset="-127"/>
                <a:sym typeface="Wingdings" panose="05000000000000000000" pitchFamily="2" charset="2"/>
              </a:rPr>
              <a:t>체 </a:t>
            </a:r>
            <a:r>
              <a:rPr kumimoji="0" lang="ko-KR" altLang="en-US" sz="1300" dirty="0" smtClean="0">
                <a:latin typeface="Trebuchet MS" pitchFamily="34" charset="0"/>
                <a:ea typeface="맑은 고딕" pitchFamily="50" charset="-127"/>
                <a:sym typeface="Wingdings" panose="05000000000000000000" pitchFamily="2" charset="2"/>
              </a:rPr>
              <a:t>사업을 </a:t>
            </a:r>
            <a:r>
              <a:rPr kumimoji="0" lang="ko-KR" altLang="en-US" sz="1300" dirty="0" err="1" smtClean="0">
                <a:latin typeface="Trebuchet MS" pitchFamily="34" charset="0"/>
                <a:ea typeface="맑은 고딕" pitchFamily="50" charset="-127"/>
                <a:sym typeface="Wingdings" panose="05000000000000000000" pitchFamily="2" charset="2"/>
              </a:rPr>
              <a:t>중심으로한</a:t>
            </a:r>
            <a:r>
              <a:rPr kumimoji="0" lang="ko-KR" altLang="en-US" sz="1300" dirty="0" smtClean="0">
                <a:latin typeface="Trebuchet MS" pitchFamily="34" charset="0"/>
                <a:ea typeface="맑은 고딕" pitchFamily="50" charset="-127"/>
                <a:sym typeface="Wingdings" panose="05000000000000000000" pitchFamily="2" charset="2"/>
              </a:rPr>
              <a:t> 활동</a:t>
            </a:r>
            <a:r>
              <a:rPr kumimoji="0" lang="en-US" altLang="ko-KR" sz="1300" dirty="0" smtClean="0">
                <a:latin typeface="Trebuchet MS" pitchFamily="34" charset="0"/>
                <a:ea typeface="맑은 고딕" pitchFamily="50" charset="-127"/>
                <a:sym typeface="Wingdings" panose="05000000000000000000" pitchFamily="2" charset="2"/>
              </a:rPr>
              <a:t>, </a:t>
            </a:r>
            <a:r>
              <a:rPr kumimoji="0" lang="ko-KR" altLang="en-US" sz="1300" dirty="0" smtClean="0">
                <a:latin typeface="Trebuchet MS" pitchFamily="34" charset="0"/>
                <a:ea typeface="맑은 고딕" pitchFamily="50" charset="-127"/>
                <a:sym typeface="Wingdings" panose="05000000000000000000" pitchFamily="2" charset="2"/>
              </a:rPr>
              <a:t>혹은 특</a:t>
            </a:r>
            <a:r>
              <a:rPr kumimoji="0" lang="ko-KR" altLang="en-US" sz="1300" dirty="0">
                <a:latin typeface="Trebuchet MS" pitchFamily="34" charset="0"/>
                <a:ea typeface="맑은 고딕" pitchFamily="50" charset="-127"/>
                <a:sym typeface="Wingdings" panose="05000000000000000000" pitchFamily="2" charset="2"/>
              </a:rPr>
              <a:t>정 </a:t>
            </a:r>
            <a:r>
              <a:rPr kumimoji="0" lang="ko-KR" altLang="en-US" sz="1300" dirty="0" smtClean="0">
                <a:latin typeface="Trebuchet MS" pitchFamily="34" charset="0"/>
                <a:ea typeface="맑은 고딕" pitchFamily="50" charset="-127"/>
                <a:sym typeface="Wingdings" panose="05000000000000000000" pitchFamily="2" charset="2"/>
              </a:rPr>
              <a:t>주거형태를 공유한 집단</a:t>
            </a:r>
            <a:r>
              <a:rPr kumimoji="0" lang="en-US" altLang="ko-KR" sz="1300" dirty="0" smtClean="0">
                <a:latin typeface="Trebuchet MS" pitchFamily="34" charset="0"/>
                <a:ea typeface="맑은 고딕" pitchFamily="50" charset="-127"/>
                <a:sym typeface="Wingdings" panose="05000000000000000000" pitchFamily="2" charset="2"/>
              </a:rPr>
              <a:t>, </a:t>
            </a:r>
            <a:r>
              <a:rPr kumimoji="0" lang="ko-KR" altLang="en-US" sz="1300" dirty="0" smtClean="0">
                <a:latin typeface="Trebuchet MS" pitchFamily="34" charset="0"/>
                <a:ea typeface="맑은 고딕" pitchFamily="50" charset="-127"/>
                <a:sym typeface="Wingdings" panose="05000000000000000000" pitchFamily="2" charset="2"/>
              </a:rPr>
              <a:t>특정 목적을 공유한 </a:t>
            </a:r>
            <a:r>
              <a:rPr kumimoji="0" lang="ko-KR" altLang="en-US" sz="1300" dirty="0" err="1" smtClean="0">
                <a:latin typeface="Trebuchet MS" pitchFamily="34" charset="0"/>
                <a:ea typeface="맑은 고딕" pitchFamily="50" charset="-127"/>
                <a:sym typeface="Wingdings" panose="05000000000000000000" pitchFamily="2" charset="2"/>
              </a:rPr>
              <a:t>의사소통망임</a:t>
            </a:r>
            <a:r>
              <a:rPr kumimoji="0" lang="en-US" altLang="ko-KR" sz="1300" dirty="0" smtClean="0">
                <a:latin typeface="Trebuchet MS" pitchFamily="34" charset="0"/>
                <a:ea typeface="맑은 고딕" pitchFamily="50" charset="-127"/>
                <a:sym typeface="Wingdings" panose="05000000000000000000" pitchFamily="2" charset="2"/>
              </a:rPr>
              <a:t>.</a:t>
            </a:r>
            <a:endParaRPr kumimoji="0" lang="en-US" altLang="ko-KR" sz="13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Trebuchet MS" pitchFamily="34" charset="0"/>
              <a:ea typeface="맑은 고딕" pitchFamily="50" charset="-127"/>
            </a:endParaRPr>
          </a:p>
        </p:txBody>
      </p:sp>
      <p:sp>
        <p:nvSpPr>
          <p:cNvPr id="20" name="텍스트 개체 틀 2"/>
          <p:cNvSpPr txBox="1">
            <a:spLocks/>
          </p:cNvSpPr>
          <p:nvPr/>
        </p:nvSpPr>
        <p:spPr>
          <a:xfrm>
            <a:off x="676384" y="997698"/>
            <a:ext cx="8691454" cy="868261"/>
          </a:xfrm>
          <a:prstGeom prst="rect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/>
          <a:lstStyle/>
          <a:p>
            <a:pPr fontAlgn="auto" latinLnBrk="0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bg1">
                  <a:lumMod val="65000"/>
                </a:schemeClr>
              </a:buClr>
              <a:defRPr/>
            </a:pPr>
            <a:r>
              <a:rPr lang="en-US" altLang="ko-KR" sz="1400" b="1" dirty="0">
                <a:solidFill>
                  <a:schemeClr val="bg1">
                    <a:lumMod val="50000"/>
                  </a:schemeClr>
                </a:solidFill>
                <a:latin typeface="+mn-ea"/>
                <a:ea typeface="맑은 고딕" panose="020B0503020000020004" pitchFamily="50" charset="-127"/>
              </a:rPr>
              <a:t>3) </a:t>
            </a:r>
            <a:r>
              <a:rPr lang="ko-KR" altLang="en-US" sz="1400" b="1" dirty="0">
                <a:solidFill>
                  <a:schemeClr val="bg1">
                    <a:lumMod val="50000"/>
                  </a:schemeClr>
                </a:solidFill>
                <a:latin typeface="+mn-ea"/>
                <a:ea typeface="맑은 고딕" panose="020B0503020000020004" pitchFamily="50" charset="-127"/>
              </a:rPr>
              <a:t>형태적 이미지</a:t>
            </a:r>
          </a:p>
          <a:p>
            <a:pPr marL="180975" marR="0" lvl="0" indent="-180975" algn="l" defTabSz="914400" rtl="0" eaLnBrk="1" fontAlgn="auto" latinLnBrk="0" hangingPunct="1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bg1">
                  <a:lumMod val="65000"/>
                </a:schemeClr>
              </a:buClr>
              <a:buSzTx/>
              <a:buFont typeface="Wingdings" pitchFamily="2" charset="2"/>
              <a:buChar char="l"/>
              <a:tabLst/>
              <a:defRPr/>
            </a:pPr>
            <a:r>
              <a:rPr kumimoji="0" lang="ko-KR" altLang="en-US" sz="1300" dirty="0" smtClean="0">
                <a:latin typeface="Trebuchet MS" pitchFamily="34" charset="0"/>
                <a:ea typeface="맑은 고딕" pitchFamily="50" charset="-127"/>
              </a:rPr>
              <a:t>형태상 마을은 지리적으로 근접한 일정한 공간을 의미하며</a:t>
            </a:r>
            <a:r>
              <a:rPr kumimoji="0" lang="en-US" altLang="ko-KR" sz="1300" dirty="0" smtClean="0">
                <a:latin typeface="Trebuchet MS" pitchFamily="34" charset="0"/>
                <a:ea typeface="맑은 고딕" pitchFamily="50" charset="-127"/>
              </a:rPr>
              <a:t>, </a:t>
            </a:r>
            <a:r>
              <a:rPr kumimoji="0" lang="ko-KR" altLang="en-US" sz="1300" dirty="0" smtClean="0">
                <a:latin typeface="Trebuchet MS" pitchFamily="34" charset="0"/>
                <a:ea typeface="맑은 고딕" pitchFamily="50" charset="-127"/>
              </a:rPr>
              <a:t>공간적으로 독립되어 중심을 가지고 모여 있는 하나의 구역</a:t>
            </a:r>
            <a:r>
              <a:rPr kumimoji="0" lang="en-US" altLang="ko-KR" sz="1300" dirty="0" smtClean="0">
                <a:latin typeface="Trebuchet MS" pitchFamily="34" charset="0"/>
                <a:ea typeface="맑은 고딕" pitchFamily="50" charset="-127"/>
              </a:rPr>
              <a:t>. </a:t>
            </a:r>
            <a:endParaRPr kumimoji="0" lang="en-US" altLang="ko-KR" sz="13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rebuchet MS" pitchFamily="34" charset="0"/>
              <a:ea typeface="맑은 고딕" pitchFamily="50" charset="-127"/>
              <a:cs typeface="+mn-cs"/>
            </a:endParaRPr>
          </a:p>
        </p:txBody>
      </p:sp>
      <p:sp>
        <p:nvSpPr>
          <p:cNvPr id="26" name="모서리가 둥근 직사각형 25"/>
          <p:cNvSpPr/>
          <p:nvPr/>
        </p:nvSpPr>
        <p:spPr>
          <a:xfrm>
            <a:off x="676384" y="3053909"/>
            <a:ext cx="8691454" cy="1007103"/>
          </a:xfrm>
          <a:prstGeom prst="roundRect">
            <a:avLst>
              <a:gd name="adj" fmla="val 7622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2912" tIns="46456" rIns="92912" bIns="46456" anchor="ctr"/>
          <a:lstStyle/>
          <a:p>
            <a:pPr marL="91945" indent="-91945">
              <a:lnSpc>
                <a:spcPct val="120000"/>
              </a:lnSpc>
              <a:spcBef>
                <a:spcPts val="508"/>
              </a:spcBef>
              <a:buFont typeface="Arial" charset="0"/>
              <a:buChar char="•"/>
              <a:defRPr/>
            </a:pPr>
            <a:r>
              <a:rPr lang="ko-KR" altLang="en-US" sz="1200" b="1" dirty="0" smtClean="0">
                <a:solidFill>
                  <a:srgbClr val="0D0D0D"/>
                </a:solidFill>
                <a:latin typeface="Arial" charset="0"/>
              </a:rPr>
              <a:t>현실 속 마을의 이미지가 예전의 마을과 별개의 것은 아님</a:t>
            </a:r>
            <a:r>
              <a:rPr lang="en-US" altLang="ko-KR" sz="1200" b="1" dirty="0" smtClean="0">
                <a:solidFill>
                  <a:srgbClr val="0D0D0D"/>
                </a:solidFill>
                <a:latin typeface="Arial" charset="0"/>
              </a:rPr>
              <a:t>. </a:t>
            </a:r>
            <a:r>
              <a:rPr lang="ko-KR" altLang="en-US" sz="1200" b="1" dirty="0" smtClean="0">
                <a:solidFill>
                  <a:srgbClr val="0D0D0D"/>
                </a:solidFill>
                <a:latin typeface="Arial" charset="0"/>
              </a:rPr>
              <a:t>현재 마을은 특정한 생활환경과 목적을 매개로 형성되어 감</a:t>
            </a:r>
            <a:r>
              <a:rPr lang="en-US" altLang="ko-KR" sz="1200" b="1" dirty="0" smtClean="0">
                <a:solidFill>
                  <a:srgbClr val="0D0D0D"/>
                </a:solidFill>
                <a:latin typeface="Arial" charset="0"/>
              </a:rPr>
              <a:t>.</a:t>
            </a:r>
          </a:p>
          <a:p>
            <a:pPr marL="91945" indent="-91945">
              <a:lnSpc>
                <a:spcPct val="120000"/>
              </a:lnSpc>
              <a:spcBef>
                <a:spcPts val="508"/>
              </a:spcBef>
              <a:buFont typeface="Arial" charset="0"/>
              <a:buChar char="•"/>
              <a:defRPr/>
            </a:pPr>
            <a:r>
              <a:rPr lang="ko-KR" altLang="en-US" sz="1200" b="1" dirty="0" smtClean="0">
                <a:solidFill>
                  <a:srgbClr val="0D0D0D"/>
                </a:solidFill>
                <a:latin typeface="Arial" charset="0"/>
              </a:rPr>
              <a:t>특정한 생활 환경은 조건으로 작용하며</a:t>
            </a:r>
            <a:r>
              <a:rPr lang="en-US" altLang="ko-KR" sz="1200" b="1" dirty="0" smtClean="0">
                <a:solidFill>
                  <a:srgbClr val="0D0D0D"/>
                </a:solidFill>
                <a:latin typeface="Arial" charset="0"/>
              </a:rPr>
              <a:t>, </a:t>
            </a:r>
            <a:r>
              <a:rPr lang="ko-KR" altLang="en-US" sz="1200" b="1" dirty="0" smtClean="0">
                <a:solidFill>
                  <a:srgbClr val="0D0D0D"/>
                </a:solidFill>
                <a:latin typeface="Arial" charset="0"/>
              </a:rPr>
              <a:t>이를 배경으로 공동의 목적을 매개로 </a:t>
            </a:r>
            <a:r>
              <a:rPr lang="ko-KR" altLang="en-US" sz="1200" b="1" dirty="0" err="1" smtClean="0">
                <a:solidFill>
                  <a:srgbClr val="0D0D0D"/>
                </a:solidFill>
                <a:latin typeface="Arial" charset="0"/>
              </a:rPr>
              <a:t>의사소통망을</a:t>
            </a:r>
            <a:r>
              <a:rPr lang="ko-KR" altLang="en-US" sz="1200" b="1" dirty="0" smtClean="0">
                <a:solidFill>
                  <a:srgbClr val="0D0D0D"/>
                </a:solidFill>
                <a:latin typeface="Arial" charset="0"/>
              </a:rPr>
              <a:t> 형성</a:t>
            </a:r>
            <a:r>
              <a:rPr lang="en-US" altLang="ko-KR" sz="1200" b="1" dirty="0" smtClean="0">
                <a:solidFill>
                  <a:srgbClr val="0D0D0D"/>
                </a:solidFill>
                <a:latin typeface="Arial" charset="0"/>
              </a:rPr>
              <a:t>.</a:t>
            </a:r>
          </a:p>
          <a:p>
            <a:pPr marL="91945" indent="-91945">
              <a:lnSpc>
                <a:spcPct val="120000"/>
              </a:lnSpc>
              <a:spcBef>
                <a:spcPts val="508"/>
              </a:spcBef>
              <a:buFont typeface="Arial" charset="0"/>
              <a:buChar char="•"/>
              <a:defRPr/>
            </a:pPr>
            <a:r>
              <a:rPr lang="ko-KR" altLang="en-US" sz="1200" b="1" dirty="0" smtClean="0">
                <a:solidFill>
                  <a:srgbClr val="0D0D0D"/>
                </a:solidFill>
                <a:latin typeface="Arial" charset="0"/>
              </a:rPr>
              <a:t>마을공통체 사업은 다양한 목적의 활동을 위한 의사소통의 장을 제공</a:t>
            </a:r>
            <a:r>
              <a:rPr lang="en-US" altLang="ko-KR" sz="1200" b="1" dirty="0" smtClean="0">
                <a:solidFill>
                  <a:srgbClr val="0D0D0D"/>
                </a:solidFill>
                <a:latin typeface="Arial" charset="0"/>
              </a:rPr>
              <a:t>.</a:t>
            </a:r>
          </a:p>
        </p:txBody>
      </p:sp>
      <p:sp>
        <p:nvSpPr>
          <p:cNvPr id="28" name="텍스트 개체 틀 2"/>
          <p:cNvSpPr txBox="1">
            <a:spLocks/>
          </p:cNvSpPr>
          <p:nvPr/>
        </p:nvSpPr>
        <p:spPr>
          <a:xfrm>
            <a:off x="676384" y="4263945"/>
            <a:ext cx="8691454" cy="908683"/>
          </a:xfrm>
          <a:prstGeom prst="rect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/>
          <a:lstStyle/>
          <a:p>
            <a:pPr fontAlgn="auto" latinLnBrk="0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bg1">
                  <a:lumMod val="65000"/>
                </a:schemeClr>
              </a:buClr>
              <a:defRPr/>
            </a:pPr>
            <a:r>
              <a:rPr lang="en-US" altLang="ko-KR" sz="1400" b="1" dirty="0">
                <a:solidFill>
                  <a:schemeClr val="bg1">
                    <a:lumMod val="50000"/>
                  </a:schemeClr>
                </a:solidFill>
                <a:latin typeface="+mn-ea"/>
                <a:ea typeface="맑은 고딕" panose="020B0503020000020004" pitchFamily="50" charset="-127"/>
              </a:rPr>
              <a:t>5) </a:t>
            </a:r>
            <a:r>
              <a:rPr lang="ko-KR" altLang="en-US" sz="1400" b="1" dirty="0">
                <a:solidFill>
                  <a:schemeClr val="bg1">
                    <a:lumMod val="50000"/>
                  </a:schemeClr>
                </a:solidFill>
                <a:latin typeface="+mn-ea"/>
                <a:ea typeface="맑은 고딕" panose="020B0503020000020004" pitchFamily="50" charset="-127"/>
              </a:rPr>
              <a:t>마을 개념의 변화 계기</a:t>
            </a:r>
          </a:p>
          <a:p>
            <a:pPr marL="180975" marR="0" lvl="0" indent="-180975" algn="l" defTabSz="914400" rtl="0" eaLnBrk="1" fontAlgn="auto" latinLnBrk="0" hangingPunct="1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bg1">
                  <a:lumMod val="65000"/>
                </a:schemeClr>
              </a:buClr>
              <a:buSzTx/>
              <a:buFont typeface="Wingdings" pitchFamily="2" charset="2"/>
              <a:buChar char="l"/>
              <a:tabLst/>
              <a:defRPr/>
            </a:pPr>
            <a:r>
              <a:rPr kumimoji="0" lang="ko-KR" altLang="en-US" sz="1300" dirty="0" smtClean="0">
                <a:latin typeface="Trebuchet MS" pitchFamily="34" charset="0"/>
                <a:ea typeface="맑은 고딕" pitchFamily="50" charset="-127"/>
              </a:rPr>
              <a:t>변화가 시작된 시점은 </a:t>
            </a:r>
            <a:r>
              <a:rPr kumimoji="0" lang="en-US" altLang="ko-KR" sz="1300" dirty="0" smtClean="0">
                <a:latin typeface="Trebuchet MS" pitchFamily="34" charset="0"/>
                <a:ea typeface="맑은 고딕" pitchFamily="50" charset="-127"/>
              </a:rPr>
              <a:t>3</a:t>
            </a:r>
            <a:r>
              <a:rPr kumimoji="0" lang="ko-KR" altLang="en-US" sz="1300" dirty="0" smtClean="0">
                <a:latin typeface="Trebuchet MS" pitchFamily="34" charset="0"/>
                <a:ea typeface="맑은 고딕" pitchFamily="50" charset="-127"/>
              </a:rPr>
              <a:t>년 전후</a:t>
            </a:r>
            <a:r>
              <a:rPr kumimoji="0" lang="en-US" altLang="ko-KR" sz="1300" dirty="0" smtClean="0">
                <a:latin typeface="Trebuchet MS" pitchFamily="34" charset="0"/>
                <a:ea typeface="맑은 고딕" pitchFamily="50" charset="-127"/>
              </a:rPr>
              <a:t>, </a:t>
            </a:r>
            <a:r>
              <a:rPr kumimoji="0" lang="ko-KR" altLang="en-US" sz="1300" dirty="0" smtClean="0">
                <a:latin typeface="Trebuchet MS" pitchFamily="34" charset="0"/>
                <a:ea typeface="맑은 고딕" pitchFamily="50" charset="-127"/>
              </a:rPr>
              <a:t>변화의 계기는 마을공동체 사업과 지역의 인프라가 융합되어 나타난 결과</a:t>
            </a:r>
            <a:r>
              <a:rPr kumimoji="0" lang="en-US" altLang="ko-KR" sz="1300" dirty="0" smtClean="0">
                <a:latin typeface="Trebuchet MS" pitchFamily="34" charset="0"/>
                <a:ea typeface="맑은 고딕" pitchFamily="50" charset="-127"/>
              </a:rPr>
              <a:t>.</a:t>
            </a:r>
          </a:p>
          <a:p>
            <a:pPr marL="180975" marR="0" lvl="0" indent="-180975" algn="l" defTabSz="914400" rtl="0" eaLnBrk="1" fontAlgn="auto" latinLnBrk="0" hangingPunct="1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bg1">
                  <a:lumMod val="65000"/>
                </a:schemeClr>
              </a:buClr>
              <a:buSzTx/>
              <a:buFont typeface="Wingdings" pitchFamily="2" charset="2"/>
              <a:buChar char="l"/>
              <a:tabLst/>
              <a:defRPr/>
            </a:pPr>
            <a:r>
              <a:rPr kumimoji="0" lang="ko-KR" altLang="en-US" sz="1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rebuchet MS" pitchFamily="34" charset="0"/>
                <a:ea typeface="맑은 고딕" pitchFamily="50" charset="-127"/>
                <a:cs typeface="+mn-cs"/>
              </a:rPr>
              <a:t>지역</a:t>
            </a:r>
            <a:r>
              <a:rPr kumimoji="0" lang="ko-KR" altLang="en-US" sz="13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rebuchet MS" pitchFamily="34" charset="0"/>
                <a:ea typeface="맑은 고딕" pitchFamily="50" charset="-127"/>
                <a:cs typeface="+mn-cs"/>
              </a:rPr>
              <a:t>의 </a:t>
            </a:r>
            <a:r>
              <a:rPr kumimoji="0" lang="ko-KR" altLang="en-US" sz="1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rebuchet MS" pitchFamily="34" charset="0"/>
                <a:ea typeface="맑은 고딕" pitchFamily="50" charset="-127"/>
                <a:cs typeface="+mn-cs"/>
              </a:rPr>
              <a:t>인프라는 시너지 창출의 중요한 조건으로 작용</a:t>
            </a:r>
            <a:r>
              <a:rPr kumimoji="0" lang="en-US" altLang="ko-KR" sz="1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rebuchet MS" pitchFamily="34" charset="0"/>
                <a:ea typeface="맑은 고딕" pitchFamily="50" charset="-127"/>
                <a:cs typeface="+mn-cs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xmlns="" val="687500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직사각형 17"/>
          <p:cNvSpPr txBox="1">
            <a:spLocks noChangeArrowheads="1"/>
          </p:cNvSpPr>
          <p:nvPr/>
        </p:nvSpPr>
        <p:spPr bwMode="auto">
          <a:xfrm>
            <a:off x="464343" y="234631"/>
            <a:ext cx="4491040" cy="3925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69" tIns="41985" rIns="83969" bIns="41985">
            <a:spAutoFit/>
          </a:bodyPr>
          <a:lstStyle>
            <a:lvl1pPr algn="ctr" rtl="0" fontAlgn="base" latinLnBrk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4572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9144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13716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18288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algn="l"/>
            <a:r>
              <a:rPr kumimoji="0" lang="en-US" altLang="ko-KR" sz="2000" b="1" dirty="0" smtClean="0">
                <a:solidFill>
                  <a:srgbClr val="0070C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2. </a:t>
            </a:r>
            <a:r>
              <a:rPr kumimoji="0" lang="ko-KR" altLang="en-US" sz="2000" b="1" dirty="0" smtClean="0">
                <a:solidFill>
                  <a:srgbClr val="0070C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마을의 삶</a:t>
            </a:r>
            <a:r>
              <a:rPr kumimoji="0" lang="en-US" altLang="ko-KR" sz="2000" b="1" dirty="0" smtClean="0">
                <a:solidFill>
                  <a:srgbClr val="0070C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kumimoji="0" lang="ko-KR" altLang="en-US" sz="2000" b="1" dirty="0" smtClean="0">
                <a:solidFill>
                  <a:srgbClr val="0070C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생활</a:t>
            </a:r>
            <a:r>
              <a:rPr kumimoji="0" lang="en-US" altLang="ko-KR" sz="2000" b="1" dirty="0" smtClean="0">
                <a:solidFill>
                  <a:srgbClr val="0070C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kumimoji="0" lang="ko-KR" altLang="en-US" sz="2000" b="1" dirty="0" smtClean="0">
                <a:solidFill>
                  <a:srgbClr val="0070C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활동</a:t>
            </a:r>
            <a:endParaRPr kumimoji="0" lang="ko-KR" altLang="en-US" sz="2000" b="1" dirty="0">
              <a:solidFill>
                <a:srgbClr val="0070C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3" name="텍스트 개체 틀 2"/>
          <p:cNvSpPr txBox="1">
            <a:spLocks/>
          </p:cNvSpPr>
          <p:nvPr/>
        </p:nvSpPr>
        <p:spPr>
          <a:xfrm>
            <a:off x="609656" y="900819"/>
            <a:ext cx="8691454" cy="918838"/>
          </a:xfrm>
          <a:prstGeom prst="rect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/>
          <a:lstStyle/>
          <a:p>
            <a:pPr fontAlgn="auto" latinLnBrk="0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bg1">
                  <a:lumMod val="65000"/>
                </a:schemeClr>
              </a:buClr>
              <a:defRPr/>
            </a:pPr>
            <a:r>
              <a:rPr lang="en-US" altLang="ko-KR" sz="1400" b="1" dirty="0">
                <a:solidFill>
                  <a:schemeClr val="bg1">
                    <a:lumMod val="50000"/>
                  </a:schemeClr>
                </a:solidFill>
                <a:latin typeface="+mn-ea"/>
                <a:ea typeface="맑은 고딕" panose="020B0503020000020004" pitchFamily="50" charset="-127"/>
              </a:rPr>
              <a:t>1)</a:t>
            </a:r>
            <a:r>
              <a:rPr lang="ko-KR" altLang="en-US" sz="1400" b="1" dirty="0">
                <a:solidFill>
                  <a:schemeClr val="bg1">
                    <a:lumMod val="50000"/>
                  </a:schemeClr>
                </a:solidFill>
                <a:latin typeface="+mn-ea"/>
                <a:ea typeface="맑은 고딕" panose="020B0503020000020004" pitchFamily="50" charset="-127"/>
              </a:rPr>
              <a:t> 활동의 내용</a:t>
            </a:r>
          </a:p>
          <a:p>
            <a:pPr marL="180975" marR="0" lvl="0" indent="-180975" algn="l" defTabSz="914400" rtl="0" eaLnBrk="1" fontAlgn="auto" latinLnBrk="0" hangingPunct="1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bg1">
                  <a:lumMod val="65000"/>
                </a:schemeClr>
              </a:buClr>
              <a:buSzTx/>
              <a:buFont typeface="Wingdings" pitchFamily="2" charset="2"/>
              <a:buChar char="l"/>
              <a:tabLst/>
              <a:defRPr/>
            </a:pPr>
            <a:r>
              <a:rPr kumimoji="0" lang="ko-KR" altLang="en-US" sz="1300" dirty="0" smtClean="0">
                <a:latin typeface="Trebuchet MS" pitchFamily="34" charset="0"/>
                <a:ea typeface="맑은 고딕" pitchFamily="50" charset="-127"/>
              </a:rPr>
              <a:t>가장 활발한 집단은 </a:t>
            </a:r>
            <a:r>
              <a:rPr kumimoji="0" lang="en-US" altLang="ko-KR" sz="1300" dirty="0" smtClean="0">
                <a:latin typeface="Trebuchet MS" pitchFamily="34" charset="0"/>
                <a:ea typeface="맑은 고딕" pitchFamily="50" charset="-127"/>
              </a:rPr>
              <a:t>30</a:t>
            </a:r>
            <a:r>
              <a:rPr kumimoji="0" lang="ko-KR" altLang="en-US" sz="1300" dirty="0" smtClean="0">
                <a:latin typeface="Trebuchet MS" pitchFamily="34" charset="0"/>
                <a:ea typeface="맑은 고딕" pitchFamily="50" charset="-127"/>
              </a:rPr>
              <a:t>대 강북여성 </a:t>
            </a:r>
            <a:r>
              <a:rPr kumimoji="0" lang="en-US" altLang="ko-KR" sz="1300" dirty="0" smtClean="0">
                <a:latin typeface="Trebuchet MS" pitchFamily="34" charset="0"/>
                <a:ea typeface="맑은 고딕" pitchFamily="50" charset="-127"/>
              </a:rPr>
              <a:t>: </a:t>
            </a:r>
            <a:r>
              <a:rPr kumimoji="0" lang="ko-KR" altLang="en-US" sz="1300" dirty="0" smtClean="0">
                <a:latin typeface="Trebuchet MS" pitchFamily="34" charset="0"/>
                <a:ea typeface="맑은 고딕" pitchFamily="50" charset="-127"/>
              </a:rPr>
              <a:t>주민주도적인 공동체 문화형성과정에 가장 활발히 참여</a:t>
            </a:r>
            <a:r>
              <a:rPr kumimoji="0" lang="en-US" altLang="ko-KR" sz="1300" dirty="0" smtClean="0">
                <a:latin typeface="Trebuchet MS" pitchFamily="34" charset="0"/>
                <a:ea typeface="맑은 고딕" pitchFamily="50" charset="-127"/>
              </a:rPr>
              <a:t>.</a:t>
            </a:r>
          </a:p>
          <a:p>
            <a:pPr marL="180975" marR="0" lvl="0" indent="-180975" algn="l" defTabSz="914400" rtl="0" eaLnBrk="1" fontAlgn="auto" latinLnBrk="0" hangingPunct="1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bg1">
                  <a:lumMod val="65000"/>
                </a:schemeClr>
              </a:buClr>
              <a:buSzTx/>
              <a:buFont typeface="Wingdings" pitchFamily="2" charset="2"/>
              <a:buChar char="l"/>
              <a:tabLst/>
              <a:defRPr/>
            </a:pPr>
            <a:r>
              <a:rPr kumimoji="0" lang="en-US" altLang="ko-KR" sz="1300" dirty="0" smtClean="0">
                <a:latin typeface="Trebuchet MS" pitchFamily="34" charset="0"/>
                <a:ea typeface="맑은 고딕" pitchFamily="50" charset="-127"/>
              </a:rPr>
              <a:t>30-40</a:t>
            </a:r>
            <a:r>
              <a:rPr kumimoji="0" lang="ko-KR" altLang="en-US" sz="1300" dirty="0" smtClean="0">
                <a:latin typeface="Trebuchet MS" pitchFamily="34" charset="0"/>
                <a:ea typeface="맑은 고딕" pitchFamily="50" charset="-127"/>
              </a:rPr>
              <a:t>대 강남여성은 주민주도적 활동보다 </a:t>
            </a:r>
            <a:r>
              <a:rPr kumimoji="0" lang="ko-KR" altLang="en-US" sz="1300" dirty="0" err="1" smtClean="0">
                <a:latin typeface="Trebuchet MS" pitchFamily="34" charset="0"/>
                <a:ea typeface="맑은 고딕" pitchFamily="50" charset="-127"/>
              </a:rPr>
              <a:t>지자체가</a:t>
            </a:r>
            <a:r>
              <a:rPr kumimoji="0" lang="ko-KR" altLang="en-US" sz="1300" dirty="0" smtClean="0">
                <a:latin typeface="Trebuchet MS" pitchFamily="34" charset="0"/>
                <a:ea typeface="맑은 고딕" pitchFamily="50" charset="-127"/>
              </a:rPr>
              <a:t> 주도하는 매우 다양한 행사에 참여</a:t>
            </a:r>
            <a:r>
              <a:rPr kumimoji="0" lang="en-US" altLang="ko-KR" sz="1300" dirty="0" smtClean="0">
                <a:latin typeface="Trebuchet MS" pitchFamily="34" charset="0"/>
                <a:ea typeface="맑은 고딕" pitchFamily="50" charset="-127"/>
              </a:rPr>
              <a:t>.</a:t>
            </a:r>
            <a:endParaRPr kumimoji="0" lang="en-US" altLang="ko-KR" sz="13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rebuchet MS" pitchFamily="34" charset="0"/>
              <a:ea typeface="맑은 고딕" pitchFamily="50" charset="-127"/>
              <a:cs typeface="+mn-cs"/>
            </a:endParaRPr>
          </a:p>
        </p:txBody>
      </p:sp>
      <p:sp>
        <p:nvSpPr>
          <p:cNvPr id="15" name="텍스트 개체 틀 2"/>
          <p:cNvSpPr txBox="1">
            <a:spLocks/>
          </p:cNvSpPr>
          <p:nvPr/>
        </p:nvSpPr>
        <p:spPr>
          <a:xfrm>
            <a:off x="609656" y="1925235"/>
            <a:ext cx="8691454" cy="645304"/>
          </a:xfrm>
          <a:prstGeom prst="rect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/>
          <a:lstStyle/>
          <a:p>
            <a:pPr fontAlgn="auto" latinLnBrk="0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bg1">
                  <a:lumMod val="65000"/>
                </a:schemeClr>
              </a:buClr>
              <a:defRPr/>
            </a:pPr>
            <a:r>
              <a:rPr lang="en-US" altLang="ko-KR" sz="1400" b="1" dirty="0">
                <a:solidFill>
                  <a:schemeClr val="bg1">
                    <a:lumMod val="50000"/>
                  </a:schemeClr>
                </a:solidFill>
                <a:latin typeface="+mn-ea"/>
                <a:ea typeface="맑은 고딕" panose="020B0503020000020004" pitchFamily="50" charset="-127"/>
              </a:rPr>
              <a:t>2)</a:t>
            </a:r>
            <a:r>
              <a:rPr lang="ko-KR" altLang="en-US" sz="1400" b="1" dirty="0">
                <a:solidFill>
                  <a:schemeClr val="bg1">
                    <a:lumMod val="50000"/>
                  </a:schemeClr>
                </a:solidFill>
                <a:latin typeface="+mn-ea"/>
                <a:ea typeface="맑은 고딕" panose="020B0503020000020004" pitchFamily="50" charset="-127"/>
              </a:rPr>
              <a:t> 활동의 주체</a:t>
            </a:r>
          </a:p>
          <a:p>
            <a:pPr marL="180975" marR="0" lvl="0" indent="-180975" algn="l" defTabSz="914400" rtl="0" eaLnBrk="1" fontAlgn="auto" latinLnBrk="0" hangingPunct="1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bg1">
                  <a:lumMod val="65000"/>
                </a:schemeClr>
              </a:buClr>
              <a:buSzTx/>
              <a:buFont typeface="Wingdings" pitchFamily="2" charset="2"/>
              <a:buChar char="l"/>
              <a:tabLst/>
              <a:defRPr/>
            </a:pPr>
            <a:r>
              <a:rPr kumimoji="0" lang="ko-KR" altLang="en-US" sz="1300" dirty="0" smtClean="0">
                <a:latin typeface="Trebuchet MS" pitchFamily="34" charset="0"/>
                <a:ea typeface="맑은 고딕" pitchFamily="50" charset="-127"/>
              </a:rPr>
              <a:t>여전히 관주도 비중이 크고</a:t>
            </a:r>
            <a:r>
              <a:rPr kumimoji="0" lang="en-US" altLang="ko-KR" sz="1300" dirty="0" smtClean="0">
                <a:latin typeface="Trebuchet MS" pitchFamily="34" charset="0"/>
                <a:ea typeface="맑은 고딕" pitchFamily="50" charset="-127"/>
              </a:rPr>
              <a:t>, </a:t>
            </a:r>
            <a:r>
              <a:rPr kumimoji="0" lang="ko-KR" altLang="en-US" sz="1300" dirty="0" smtClean="0">
                <a:latin typeface="Trebuchet MS" pitchFamily="34" charset="0"/>
                <a:ea typeface="맑은 고딕" pitchFamily="50" charset="-127"/>
              </a:rPr>
              <a:t>주민 가운데서는 고령층과 여성층</a:t>
            </a:r>
            <a:r>
              <a:rPr kumimoji="0" lang="en-US" altLang="ko-KR" sz="1300" dirty="0" smtClean="0">
                <a:latin typeface="Trebuchet MS" pitchFamily="34" charset="0"/>
                <a:ea typeface="맑은 고딕" pitchFamily="50" charset="-127"/>
              </a:rPr>
              <a:t>(</a:t>
            </a:r>
            <a:r>
              <a:rPr kumimoji="0" lang="ko-KR" altLang="en-US" sz="1300" dirty="0" smtClean="0">
                <a:latin typeface="Trebuchet MS" pitchFamily="34" charset="0"/>
                <a:ea typeface="맑은 고딕" pitchFamily="50" charset="-127"/>
              </a:rPr>
              <a:t>주부</a:t>
            </a:r>
            <a:r>
              <a:rPr kumimoji="0" lang="en-US" altLang="ko-KR" sz="1300" dirty="0" smtClean="0">
                <a:latin typeface="Trebuchet MS" pitchFamily="34" charset="0"/>
                <a:ea typeface="맑은 고딕" pitchFamily="50" charset="-127"/>
              </a:rPr>
              <a:t>)</a:t>
            </a:r>
            <a:r>
              <a:rPr kumimoji="0" lang="ko-KR" altLang="en-US" sz="1300" dirty="0">
                <a:latin typeface="Trebuchet MS" pitchFamily="34" charset="0"/>
                <a:ea typeface="맑은 고딕" pitchFamily="50" charset="-127"/>
              </a:rPr>
              <a:t> </a:t>
            </a:r>
            <a:r>
              <a:rPr kumimoji="0" lang="ko-KR" altLang="en-US" sz="1300" dirty="0" smtClean="0">
                <a:latin typeface="Trebuchet MS" pitchFamily="34" charset="0"/>
                <a:ea typeface="맑은 고딕" pitchFamily="50" charset="-127"/>
              </a:rPr>
              <a:t>위주의 활동이 주를 이룸</a:t>
            </a:r>
            <a:r>
              <a:rPr kumimoji="0" lang="en-US" altLang="ko-KR" sz="1300" dirty="0" smtClean="0">
                <a:latin typeface="Trebuchet MS" pitchFamily="34" charset="0"/>
                <a:ea typeface="맑은 고딕" pitchFamily="50" charset="-127"/>
              </a:rPr>
              <a:t>.</a:t>
            </a:r>
          </a:p>
        </p:txBody>
      </p:sp>
      <p:sp>
        <p:nvSpPr>
          <p:cNvPr id="17" name="텍스트 개체 틀 2"/>
          <p:cNvSpPr txBox="1">
            <a:spLocks/>
          </p:cNvSpPr>
          <p:nvPr/>
        </p:nvSpPr>
        <p:spPr>
          <a:xfrm>
            <a:off x="609656" y="2679613"/>
            <a:ext cx="8691454" cy="925808"/>
          </a:xfrm>
          <a:prstGeom prst="rect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/>
          <a:lstStyle/>
          <a:p>
            <a:pPr fontAlgn="auto" latinLnBrk="0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bg1">
                  <a:lumMod val="65000"/>
                </a:schemeClr>
              </a:buClr>
              <a:defRPr/>
            </a:pPr>
            <a:r>
              <a:rPr lang="en-US" altLang="ko-KR" sz="1400" b="1" dirty="0">
                <a:solidFill>
                  <a:schemeClr val="bg1">
                    <a:lumMod val="50000"/>
                  </a:schemeClr>
                </a:solidFill>
                <a:latin typeface="+mn-ea"/>
                <a:ea typeface="맑은 고딕" panose="020B0503020000020004" pitchFamily="50" charset="-127"/>
              </a:rPr>
              <a:t>3)</a:t>
            </a:r>
            <a:r>
              <a:rPr lang="ko-KR" altLang="en-US" sz="1400" b="1" dirty="0">
                <a:solidFill>
                  <a:schemeClr val="bg1">
                    <a:lumMod val="50000"/>
                  </a:schemeClr>
                </a:solidFill>
                <a:latin typeface="+mn-ea"/>
                <a:ea typeface="맑은 고딕" panose="020B0503020000020004" pitchFamily="50" charset="-127"/>
              </a:rPr>
              <a:t> 활동 평가</a:t>
            </a:r>
          </a:p>
          <a:p>
            <a:pPr marL="180975" marR="0" lvl="0" indent="-180975" algn="l" defTabSz="914400" rtl="0" eaLnBrk="1" fontAlgn="auto" latinLnBrk="0" hangingPunct="1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bg1">
                  <a:lumMod val="65000"/>
                </a:schemeClr>
              </a:buClr>
              <a:buSzTx/>
              <a:buFont typeface="Wingdings" pitchFamily="2" charset="2"/>
              <a:buChar char="l"/>
              <a:tabLst/>
              <a:defRPr/>
            </a:pPr>
            <a:r>
              <a:rPr kumimoji="0" lang="ko-KR" altLang="en-US" sz="1300" dirty="0" smtClean="0">
                <a:latin typeface="Trebuchet MS" pitchFamily="34" charset="0"/>
                <a:ea typeface="맑은 고딕" pitchFamily="50" charset="-127"/>
              </a:rPr>
              <a:t>마을사업과 관련해 강북 거주집단은 긍정적</a:t>
            </a:r>
            <a:r>
              <a:rPr kumimoji="0" lang="en-US" altLang="ko-KR" sz="1300" dirty="0" smtClean="0">
                <a:latin typeface="Trebuchet MS" pitchFamily="34" charset="0"/>
                <a:ea typeface="맑은 고딕" pitchFamily="50" charset="-127"/>
              </a:rPr>
              <a:t>, </a:t>
            </a:r>
            <a:r>
              <a:rPr kumimoji="0" lang="ko-KR" altLang="en-US" sz="1300" dirty="0" smtClean="0">
                <a:latin typeface="Trebuchet MS" pitchFamily="34" charset="0"/>
                <a:ea typeface="맑은 고딕" pitchFamily="50" charset="-127"/>
              </a:rPr>
              <a:t>강남은 회의적</a:t>
            </a:r>
            <a:r>
              <a:rPr kumimoji="0" lang="en-US" altLang="ko-KR" sz="1300" dirty="0" smtClean="0">
                <a:latin typeface="Trebuchet MS" pitchFamily="34" charset="0"/>
                <a:ea typeface="맑은 고딕" pitchFamily="50" charset="-127"/>
              </a:rPr>
              <a:t>.</a:t>
            </a:r>
            <a:r>
              <a:rPr kumimoji="0" lang="ko-KR" altLang="en-US" sz="1300" dirty="0" smtClean="0">
                <a:latin typeface="Trebuchet MS" pitchFamily="34" charset="0"/>
                <a:ea typeface="맑은 고딕" pitchFamily="50" charset="-127"/>
              </a:rPr>
              <a:t> </a:t>
            </a:r>
            <a:endParaRPr kumimoji="0" lang="en-US" altLang="ko-KR" sz="1300" dirty="0" smtClean="0">
              <a:latin typeface="Trebuchet MS" pitchFamily="34" charset="0"/>
              <a:ea typeface="맑은 고딕" pitchFamily="50" charset="-127"/>
            </a:endParaRPr>
          </a:p>
          <a:p>
            <a:pPr marL="180975" marR="0" lvl="0" indent="-180975" algn="l" defTabSz="914400" rtl="0" eaLnBrk="1" fontAlgn="auto" latinLnBrk="0" hangingPunct="1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bg1">
                  <a:lumMod val="65000"/>
                </a:schemeClr>
              </a:buClr>
              <a:buSzTx/>
              <a:buFont typeface="Wingdings" pitchFamily="2" charset="2"/>
              <a:buChar char="l"/>
              <a:tabLst/>
              <a:defRPr/>
            </a:pPr>
            <a:r>
              <a:rPr kumimoji="0" lang="ko-KR" altLang="en-US" sz="1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rebuchet MS" pitchFamily="34" charset="0"/>
                <a:ea typeface="맑은 고딕" pitchFamily="50" charset="-127"/>
                <a:cs typeface="+mn-cs"/>
              </a:rPr>
              <a:t>강남여성층의 회의적인 이유는 사업 대상의 제한성</a:t>
            </a:r>
            <a:r>
              <a:rPr kumimoji="0" lang="en-US" altLang="ko-KR" sz="1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rebuchet MS" pitchFamily="34" charset="0"/>
                <a:ea typeface="맑은 고딕" pitchFamily="50" charset="-127"/>
                <a:cs typeface="+mn-cs"/>
              </a:rPr>
              <a:t>, </a:t>
            </a:r>
            <a:r>
              <a:rPr kumimoji="0" lang="ko-KR" altLang="en-US" sz="1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rebuchet MS" pitchFamily="34" charset="0"/>
                <a:ea typeface="맑은 고딕" pitchFamily="50" charset="-127"/>
                <a:cs typeface="+mn-cs"/>
              </a:rPr>
              <a:t>목적의 불분명함</a:t>
            </a:r>
            <a:r>
              <a:rPr kumimoji="0" lang="en-US" altLang="ko-KR" sz="1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rebuchet MS" pitchFamily="34" charset="0"/>
                <a:ea typeface="맑은 고딕" pitchFamily="50" charset="-127"/>
                <a:cs typeface="+mn-cs"/>
              </a:rPr>
              <a:t>, </a:t>
            </a:r>
            <a:r>
              <a:rPr kumimoji="0" lang="ko-KR" altLang="en-US" sz="1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rebuchet MS" pitchFamily="34" charset="0"/>
                <a:ea typeface="맑은 고딕" pitchFamily="50" charset="-127"/>
                <a:cs typeface="+mn-cs"/>
              </a:rPr>
              <a:t>일시성</a:t>
            </a:r>
            <a:r>
              <a:rPr kumimoji="0" lang="en-US" altLang="ko-KR" sz="1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rebuchet MS" pitchFamily="34" charset="0"/>
                <a:ea typeface="맑은 고딕" pitchFamily="50" charset="-127"/>
                <a:cs typeface="+mn-cs"/>
              </a:rPr>
              <a:t>, </a:t>
            </a:r>
            <a:r>
              <a:rPr kumimoji="0" lang="ko-KR" altLang="en-US" sz="13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rebuchet MS" pitchFamily="34" charset="0"/>
                <a:ea typeface="맑은 고딕" pitchFamily="50" charset="-127"/>
                <a:cs typeface="+mn-cs"/>
              </a:rPr>
              <a:t>전시성</a:t>
            </a:r>
            <a:r>
              <a:rPr kumimoji="0" lang="ko-KR" altLang="en-US" sz="1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rebuchet MS" pitchFamily="34" charset="0"/>
                <a:ea typeface="맑은 고딕" pitchFamily="50" charset="-127"/>
                <a:cs typeface="+mn-cs"/>
              </a:rPr>
              <a:t> 등</a:t>
            </a:r>
            <a:r>
              <a:rPr kumimoji="0" lang="en-US" altLang="ko-KR" sz="1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rebuchet MS" pitchFamily="34" charset="0"/>
                <a:ea typeface="맑은 고딕" pitchFamily="50" charset="-127"/>
                <a:cs typeface="+mn-cs"/>
              </a:rPr>
              <a:t>.</a:t>
            </a:r>
          </a:p>
        </p:txBody>
      </p:sp>
      <p:sp>
        <p:nvSpPr>
          <p:cNvPr id="19" name="텍스트 개체 틀 2"/>
          <p:cNvSpPr txBox="1">
            <a:spLocks/>
          </p:cNvSpPr>
          <p:nvPr/>
        </p:nvSpPr>
        <p:spPr>
          <a:xfrm>
            <a:off x="609656" y="3696973"/>
            <a:ext cx="8691454" cy="1447862"/>
          </a:xfrm>
          <a:prstGeom prst="rect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/>
          <a:lstStyle/>
          <a:p>
            <a:pPr fontAlgn="auto" latinLnBrk="0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bg1">
                  <a:lumMod val="65000"/>
                </a:schemeClr>
              </a:buClr>
              <a:defRPr/>
            </a:pPr>
            <a:r>
              <a:rPr lang="en-US" altLang="ko-KR" sz="1400" b="1" dirty="0">
                <a:solidFill>
                  <a:schemeClr val="bg1">
                    <a:lumMod val="50000"/>
                  </a:schemeClr>
                </a:solidFill>
                <a:latin typeface="+mn-ea"/>
                <a:ea typeface="맑은 고딕" panose="020B0503020000020004" pitchFamily="50" charset="-127"/>
              </a:rPr>
              <a:t>4)</a:t>
            </a:r>
            <a:r>
              <a:rPr lang="ko-KR" altLang="en-US" sz="1400" b="1" dirty="0">
                <a:solidFill>
                  <a:schemeClr val="bg1">
                    <a:lumMod val="50000"/>
                  </a:schemeClr>
                </a:solidFill>
                <a:latin typeface="+mn-ea"/>
                <a:ea typeface="맑은 고딕" panose="020B0503020000020004" pitchFamily="50" charset="-127"/>
              </a:rPr>
              <a:t> 욕구와 아쉬운 점</a:t>
            </a:r>
          </a:p>
          <a:p>
            <a:pPr marL="180975" marR="0" lvl="0" indent="-180975" algn="l" defTabSz="914400" rtl="0" eaLnBrk="1" fontAlgn="auto" latinLnBrk="0" hangingPunct="1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bg1">
                  <a:lumMod val="65000"/>
                </a:schemeClr>
              </a:buClr>
              <a:buSzTx/>
              <a:buFont typeface="Wingdings" pitchFamily="2" charset="2"/>
              <a:buChar char="l"/>
              <a:tabLst/>
              <a:defRPr/>
            </a:pPr>
            <a:r>
              <a:rPr kumimoji="0" lang="ko-KR" altLang="en-US" sz="1300" dirty="0" smtClean="0">
                <a:latin typeface="Trebuchet MS" pitchFamily="34" charset="0"/>
                <a:ea typeface="맑은 고딕" pitchFamily="50" charset="-127"/>
              </a:rPr>
              <a:t>욕구는 매우 넓은 범위에 걸쳐 있음</a:t>
            </a:r>
            <a:r>
              <a:rPr kumimoji="0" lang="en-US" altLang="ko-KR" sz="1300" dirty="0" smtClean="0">
                <a:latin typeface="Trebuchet MS" pitchFamily="34" charset="0"/>
                <a:ea typeface="맑은 고딕" pitchFamily="50" charset="-127"/>
              </a:rPr>
              <a:t>. </a:t>
            </a:r>
            <a:r>
              <a:rPr kumimoji="0" lang="en-US" altLang="ko-KR" sz="1300" dirty="0" smtClean="0">
                <a:latin typeface="Trebuchet MS" pitchFamily="34" charset="0"/>
                <a:ea typeface="맑은 고딕" pitchFamily="50" charset="-127"/>
                <a:sym typeface="Wingdings" panose="05000000000000000000" pitchFamily="2" charset="2"/>
              </a:rPr>
              <a:t></a:t>
            </a:r>
            <a:r>
              <a:rPr kumimoji="0" lang="ko-KR" altLang="en-US" sz="1300" dirty="0" smtClean="0">
                <a:latin typeface="Trebuchet MS" pitchFamily="34" charset="0"/>
                <a:ea typeface="맑은 고딕" pitchFamily="50" charset="-127"/>
              </a:rPr>
              <a:t> 사업 추진의 방향은 개별 사업의 효과나 성패보다는 마을사업 전반의 저변을 확대하는 측면을 함께 고려할 필요성이 있음</a:t>
            </a:r>
            <a:r>
              <a:rPr kumimoji="0" lang="en-US" altLang="ko-KR" sz="1300" dirty="0" smtClean="0">
                <a:latin typeface="Trebuchet MS" pitchFamily="34" charset="0"/>
                <a:ea typeface="맑은 고딕" pitchFamily="50" charset="-127"/>
              </a:rPr>
              <a:t>.</a:t>
            </a:r>
          </a:p>
          <a:p>
            <a:pPr marL="180975" marR="0" lvl="0" indent="-180975" algn="l" defTabSz="914400" rtl="0" eaLnBrk="1" fontAlgn="auto" latinLnBrk="0" hangingPunct="1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bg1">
                  <a:lumMod val="65000"/>
                </a:schemeClr>
              </a:buClr>
              <a:buSzTx/>
              <a:buFont typeface="Wingdings" pitchFamily="2" charset="2"/>
              <a:buChar char="l"/>
              <a:tabLst/>
              <a:defRPr/>
            </a:pPr>
            <a:r>
              <a:rPr kumimoji="0" lang="ko-KR" altLang="en-US" sz="13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rebuchet MS" pitchFamily="34" charset="0"/>
                <a:ea typeface="맑은 고딕" pitchFamily="50" charset="-127"/>
                <a:cs typeface="+mn-cs"/>
              </a:rPr>
              <a:t>강북의 경우 구체적인 목적 지향성이 강남에 비해 두드러짐</a:t>
            </a:r>
            <a:r>
              <a:rPr kumimoji="0" lang="en-US" altLang="ko-KR" sz="13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rebuchet MS" pitchFamily="34" charset="0"/>
                <a:ea typeface="맑은 고딕" pitchFamily="50" charset="-127"/>
                <a:cs typeface="+mn-cs"/>
              </a:rPr>
              <a:t>.</a:t>
            </a:r>
          </a:p>
          <a:p>
            <a:pPr marL="180975" marR="0" lvl="0" indent="-180975" algn="l" defTabSz="914400" rtl="0" eaLnBrk="1" fontAlgn="auto" latinLnBrk="0" hangingPunct="1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bg1">
                  <a:lumMod val="65000"/>
                </a:schemeClr>
              </a:buClr>
              <a:buSzTx/>
              <a:buFont typeface="Wingdings" pitchFamily="2" charset="2"/>
              <a:buChar char="l"/>
              <a:tabLst/>
              <a:defRPr/>
            </a:pPr>
            <a:r>
              <a:rPr kumimoji="0" lang="ko-KR" altLang="en-US" sz="1300" dirty="0" smtClean="0">
                <a:solidFill>
                  <a:srgbClr val="003366"/>
                </a:solidFill>
                <a:latin typeface="Trebuchet MS" pitchFamily="34" charset="0"/>
                <a:ea typeface="맑은 고딕" pitchFamily="50" charset="-127"/>
              </a:rPr>
              <a:t>특정 계층</a:t>
            </a:r>
            <a:r>
              <a:rPr kumimoji="0" lang="en-US" altLang="ko-KR" sz="1300" dirty="0" smtClean="0">
                <a:solidFill>
                  <a:srgbClr val="003366"/>
                </a:solidFill>
                <a:latin typeface="Trebuchet MS" pitchFamily="34" charset="0"/>
                <a:ea typeface="맑은 고딕" pitchFamily="50" charset="-127"/>
              </a:rPr>
              <a:t>, </a:t>
            </a:r>
            <a:r>
              <a:rPr kumimoji="0" lang="ko-KR" altLang="en-US" sz="1300" dirty="0" smtClean="0">
                <a:solidFill>
                  <a:srgbClr val="003366"/>
                </a:solidFill>
                <a:latin typeface="Trebuchet MS" pitchFamily="34" charset="0"/>
                <a:ea typeface="맑은 고딕" pitchFamily="50" charset="-127"/>
              </a:rPr>
              <a:t>지역간 편차</a:t>
            </a:r>
            <a:r>
              <a:rPr kumimoji="0" lang="en-US" altLang="ko-KR" sz="1300" dirty="0" smtClean="0">
                <a:solidFill>
                  <a:srgbClr val="003366"/>
                </a:solidFill>
                <a:latin typeface="Trebuchet MS" pitchFamily="34" charset="0"/>
                <a:ea typeface="맑은 고딕" pitchFamily="50" charset="-127"/>
              </a:rPr>
              <a:t>, </a:t>
            </a:r>
            <a:r>
              <a:rPr kumimoji="0" lang="ko-KR" altLang="en-US" sz="1300" dirty="0" smtClean="0">
                <a:solidFill>
                  <a:srgbClr val="003366"/>
                </a:solidFill>
                <a:latin typeface="Trebuchet MS" pitchFamily="34" charset="0"/>
                <a:ea typeface="맑은 고딕" pitchFamily="50" charset="-127"/>
              </a:rPr>
              <a:t>지속성의 문제</a:t>
            </a:r>
            <a:r>
              <a:rPr kumimoji="0" lang="en-US" altLang="ko-KR" sz="1300" dirty="0" smtClean="0">
                <a:solidFill>
                  <a:srgbClr val="003366"/>
                </a:solidFill>
                <a:latin typeface="Trebuchet MS" pitchFamily="34" charset="0"/>
                <a:ea typeface="맑은 고딕" pitchFamily="50" charset="-127"/>
              </a:rPr>
              <a:t>, </a:t>
            </a:r>
            <a:r>
              <a:rPr kumimoji="0" lang="ko-KR" altLang="en-US" sz="1300" dirty="0" smtClean="0">
                <a:solidFill>
                  <a:srgbClr val="003366"/>
                </a:solidFill>
                <a:latin typeface="Trebuchet MS" pitchFamily="34" charset="0"/>
                <a:ea typeface="맑은 고딕" pitchFamily="50" charset="-127"/>
              </a:rPr>
              <a:t>자생력의 미흡 등이 꼽히고 있음</a:t>
            </a:r>
            <a:r>
              <a:rPr kumimoji="0" lang="en-US" altLang="ko-KR" sz="1300" dirty="0" smtClean="0">
                <a:solidFill>
                  <a:srgbClr val="003366"/>
                </a:solidFill>
                <a:latin typeface="Trebuchet MS" pitchFamily="34" charset="0"/>
                <a:ea typeface="맑은 고딕" pitchFamily="50" charset="-127"/>
              </a:rPr>
              <a:t>.</a:t>
            </a:r>
            <a:endParaRPr kumimoji="0" lang="en-US" altLang="ko-KR" sz="1300" b="0" i="0" u="none" strike="noStrike" kern="1200" cap="none" spc="0" normalizeH="0" baseline="0" noProof="0" dirty="0" smtClean="0">
              <a:ln>
                <a:noFill/>
              </a:ln>
              <a:solidFill>
                <a:srgbClr val="003366"/>
              </a:solidFill>
              <a:effectLst/>
              <a:uLnTx/>
              <a:uFillTx/>
              <a:latin typeface="Trebuchet MS" pitchFamily="34" charset="0"/>
              <a:ea typeface="맑은 고딕" pitchFamily="50" charset="-127"/>
            </a:endParaRPr>
          </a:p>
        </p:txBody>
      </p:sp>
      <p:sp>
        <p:nvSpPr>
          <p:cNvPr id="22" name="텍스트 개체 틀 2"/>
          <p:cNvSpPr txBox="1">
            <a:spLocks/>
          </p:cNvSpPr>
          <p:nvPr/>
        </p:nvSpPr>
        <p:spPr>
          <a:xfrm>
            <a:off x="609656" y="5245075"/>
            <a:ext cx="8691454" cy="877807"/>
          </a:xfrm>
          <a:prstGeom prst="rect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/>
          <a:lstStyle/>
          <a:p>
            <a:pPr fontAlgn="auto" latinLnBrk="0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bg1">
                  <a:lumMod val="65000"/>
                </a:schemeClr>
              </a:buClr>
              <a:defRPr/>
            </a:pPr>
            <a:r>
              <a:rPr lang="en-US" altLang="ko-KR" sz="1400" b="1" dirty="0">
                <a:solidFill>
                  <a:schemeClr val="bg1">
                    <a:lumMod val="50000"/>
                  </a:schemeClr>
                </a:solidFill>
                <a:latin typeface="+mn-ea"/>
                <a:ea typeface="맑은 고딕" panose="020B0503020000020004" pitchFamily="50" charset="-127"/>
              </a:rPr>
              <a:t>5)</a:t>
            </a:r>
            <a:r>
              <a:rPr lang="ko-KR" altLang="en-US" sz="1400" b="1" dirty="0">
                <a:solidFill>
                  <a:schemeClr val="bg1">
                    <a:lumMod val="50000"/>
                  </a:schemeClr>
                </a:solidFill>
                <a:latin typeface="+mn-ea"/>
                <a:ea typeface="맑은 고딕" panose="020B0503020000020004" pitchFamily="50" charset="-127"/>
              </a:rPr>
              <a:t> 장애 요인</a:t>
            </a:r>
          </a:p>
          <a:p>
            <a:pPr marL="180975" marR="0" lvl="0" indent="-180975" algn="l" defTabSz="914400" rtl="0" eaLnBrk="1" fontAlgn="auto" latinLnBrk="0" hangingPunct="1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bg1">
                  <a:lumMod val="65000"/>
                </a:schemeClr>
              </a:buClr>
              <a:buSzTx/>
              <a:buFont typeface="Wingdings" pitchFamily="2" charset="2"/>
              <a:buChar char="l"/>
              <a:tabLst/>
              <a:defRPr/>
            </a:pPr>
            <a:r>
              <a:rPr kumimoji="0" lang="ko-KR" altLang="en-US" sz="1300" dirty="0" smtClean="0">
                <a:latin typeface="Trebuchet MS" pitchFamily="34" charset="0"/>
                <a:ea typeface="맑은 고딕" pitchFamily="50" charset="-127"/>
              </a:rPr>
              <a:t>가장 큰 장애요인은 즉 리더의 부재 혹은 취약성</a:t>
            </a:r>
            <a:r>
              <a:rPr kumimoji="0" lang="en-US" altLang="ko-KR" sz="1300" dirty="0" smtClean="0">
                <a:latin typeface="Trebuchet MS" pitchFamily="34" charset="0"/>
                <a:ea typeface="맑은 고딕" pitchFamily="50" charset="-127"/>
              </a:rPr>
              <a:t>.</a:t>
            </a:r>
          </a:p>
          <a:p>
            <a:pPr marL="180975" marR="0" lvl="0" indent="-180975" algn="l" defTabSz="914400" rtl="0" eaLnBrk="1" fontAlgn="auto" latinLnBrk="0" hangingPunct="1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bg1">
                  <a:lumMod val="65000"/>
                </a:schemeClr>
              </a:buClr>
              <a:buSzTx/>
              <a:buFont typeface="Wingdings" pitchFamily="2" charset="2"/>
              <a:buChar char="l"/>
              <a:tabLst/>
              <a:defRPr/>
            </a:pPr>
            <a:r>
              <a:rPr kumimoji="0" lang="ko-KR" altLang="en-US" sz="1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rebuchet MS" pitchFamily="34" charset="0"/>
                <a:ea typeface="맑은 고딕" pitchFamily="50" charset="-127"/>
                <a:cs typeface="+mn-cs"/>
              </a:rPr>
              <a:t>사업지원 절차와 성과보고 등에 대한 부담감</a:t>
            </a:r>
            <a:r>
              <a:rPr kumimoji="0" lang="en-US" altLang="ko-KR" sz="1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rebuchet MS" pitchFamily="34" charset="0"/>
                <a:ea typeface="맑은 고딕" pitchFamily="50" charset="-127"/>
                <a:cs typeface="+mn-cs"/>
              </a:rPr>
              <a:t>,</a:t>
            </a:r>
            <a:r>
              <a:rPr kumimoji="0" lang="en-US" altLang="ko-KR" sz="13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rebuchet MS" pitchFamily="34" charset="0"/>
                <a:ea typeface="맑은 고딕" pitchFamily="50" charset="-127"/>
                <a:cs typeface="+mn-cs"/>
              </a:rPr>
              <a:t> </a:t>
            </a:r>
            <a:r>
              <a:rPr kumimoji="0" lang="ko-KR" altLang="en-US" sz="13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rebuchet MS" pitchFamily="34" charset="0"/>
                <a:ea typeface="맑은 고딕" pitchFamily="50" charset="-127"/>
                <a:cs typeface="+mn-cs"/>
              </a:rPr>
              <a:t>참여</a:t>
            </a:r>
            <a:r>
              <a:rPr kumimoji="0" lang="ko-KR" altLang="en-US" sz="1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rebuchet MS" pitchFamily="34" charset="0"/>
                <a:ea typeface="맑은 고딕" pitchFamily="50" charset="-127"/>
                <a:cs typeface="+mn-cs"/>
              </a:rPr>
              <a:t>당사자들의 마찰</a:t>
            </a:r>
            <a:r>
              <a:rPr kumimoji="0" lang="en-US" altLang="ko-KR" sz="1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rebuchet MS" pitchFamily="34" charset="0"/>
                <a:ea typeface="맑은 고딕" pitchFamily="50" charset="-127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916110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직사각형 17"/>
          <p:cNvSpPr txBox="1">
            <a:spLocks noChangeArrowheads="1"/>
          </p:cNvSpPr>
          <p:nvPr/>
        </p:nvSpPr>
        <p:spPr bwMode="auto">
          <a:xfrm>
            <a:off x="464343" y="234631"/>
            <a:ext cx="4491040" cy="3925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69" tIns="41985" rIns="83969" bIns="41985">
            <a:spAutoFit/>
          </a:bodyPr>
          <a:lstStyle>
            <a:lvl1pPr algn="ctr" rtl="0" fontAlgn="base" latinLnBrk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4572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9144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13716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18288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algn="l"/>
            <a:r>
              <a:rPr kumimoji="0" lang="en-US" altLang="ko-KR" sz="2000" b="1" dirty="0" smtClean="0">
                <a:solidFill>
                  <a:srgbClr val="0070C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3. </a:t>
            </a:r>
            <a:r>
              <a:rPr kumimoji="0" lang="ko-KR" altLang="en-US" sz="2000" b="1" dirty="0" smtClean="0">
                <a:solidFill>
                  <a:srgbClr val="0070C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네트워크</a:t>
            </a:r>
            <a:endParaRPr kumimoji="0" lang="ko-KR" altLang="en-US" sz="2000" b="1" dirty="0">
              <a:solidFill>
                <a:srgbClr val="0070C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44" name="텍스트 개체 틀 2"/>
          <p:cNvSpPr txBox="1">
            <a:spLocks/>
          </p:cNvSpPr>
          <p:nvPr/>
        </p:nvSpPr>
        <p:spPr>
          <a:xfrm>
            <a:off x="512490" y="902706"/>
            <a:ext cx="8691454" cy="603365"/>
          </a:xfrm>
          <a:prstGeom prst="rect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/>
          <a:lstStyle/>
          <a:p>
            <a:pPr marL="180975" marR="0" lvl="0" indent="-180975" algn="l" defTabSz="914400" rtl="0" eaLnBrk="1" fontAlgn="auto" latinLnBrk="0" hangingPunct="1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bg1">
                  <a:lumMod val="65000"/>
                </a:schemeClr>
              </a:buClr>
              <a:buSzTx/>
              <a:buFont typeface="Wingdings" pitchFamily="2" charset="2"/>
              <a:buChar char="l"/>
              <a:tabLst/>
              <a:defRPr/>
            </a:pPr>
            <a:r>
              <a:rPr kumimoji="0" lang="ko-KR" altLang="en-US" sz="1300" dirty="0" smtClean="0">
                <a:latin typeface="Trebuchet MS" pitchFamily="34" charset="0"/>
                <a:ea typeface="맑은 고딕" pitchFamily="50" charset="-127"/>
              </a:rPr>
              <a:t>얼굴을 알고 지내는 사람의 규모는 많으나</a:t>
            </a:r>
            <a:r>
              <a:rPr kumimoji="0" lang="en-US" altLang="ko-KR" sz="1300" dirty="0" smtClean="0">
                <a:latin typeface="Trebuchet MS" pitchFamily="34" charset="0"/>
                <a:ea typeface="맑은 고딕" pitchFamily="50" charset="-127"/>
              </a:rPr>
              <a:t>, </a:t>
            </a:r>
            <a:r>
              <a:rPr kumimoji="0" lang="ko-KR" altLang="en-US" sz="1300" dirty="0" smtClean="0">
                <a:latin typeface="Trebuchet MS" pitchFamily="34" charset="0"/>
                <a:ea typeface="맑은 고딕" pitchFamily="50" charset="-127"/>
              </a:rPr>
              <a:t>관계는 </a:t>
            </a:r>
            <a:r>
              <a:rPr kumimoji="0" lang="ko-KR" altLang="en-US" sz="1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rebuchet MS" pitchFamily="34" charset="0"/>
                <a:ea typeface="맑은 고딕" pitchFamily="50" charset="-127"/>
                <a:cs typeface="+mn-cs"/>
              </a:rPr>
              <a:t>주로 자녀를 매개로 한 성격</a:t>
            </a:r>
            <a:r>
              <a:rPr kumimoji="0" lang="en-US" altLang="ko-KR" sz="1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rebuchet MS" pitchFamily="34" charset="0"/>
                <a:ea typeface="맑은 고딕" pitchFamily="50" charset="-127"/>
                <a:cs typeface="+mn-cs"/>
              </a:rPr>
              <a:t>.</a:t>
            </a:r>
          </a:p>
          <a:p>
            <a:pPr marL="180975" marR="0" lvl="0" indent="-180975" algn="l" defTabSz="914400" rtl="0" eaLnBrk="1" fontAlgn="auto" latinLnBrk="0" hangingPunct="1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bg1">
                  <a:lumMod val="65000"/>
                </a:schemeClr>
              </a:buClr>
              <a:buSzTx/>
              <a:buFont typeface="Wingdings" pitchFamily="2" charset="2"/>
              <a:buChar char="l"/>
              <a:tabLst/>
              <a:defRPr/>
            </a:pPr>
            <a:r>
              <a:rPr kumimoji="0" lang="ko-KR" altLang="en-US" sz="1300" dirty="0" smtClean="0">
                <a:latin typeface="Trebuchet MS" pitchFamily="34" charset="0"/>
                <a:ea typeface="맑은 고딕" pitchFamily="50" charset="-127"/>
              </a:rPr>
              <a:t>마을 활동을 중심으로 한 네트워크 형성은 아직 초기적인 수준</a:t>
            </a:r>
            <a:r>
              <a:rPr kumimoji="0" lang="en-US" altLang="ko-KR" sz="1300" dirty="0" smtClean="0">
                <a:latin typeface="Trebuchet MS" pitchFamily="34" charset="0"/>
                <a:ea typeface="맑은 고딕" pitchFamily="50" charset="-127"/>
              </a:rPr>
              <a:t>.</a:t>
            </a:r>
          </a:p>
          <a:p>
            <a:pPr marL="180975" marR="0" lvl="0" indent="-180975" algn="l" defTabSz="914400" rtl="0" eaLnBrk="1" fontAlgn="auto" latinLnBrk="0" hangingPunct="1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bg1">
                  <a:lumMod val="65000"/>
                </a:schemeClr>
              </a:buClr>
              <a:buSzTx/>
              <a:buFont typeface="Wingdings" pitchFamily="2" charset="2"/>
              <a:buChar char="l"/>
              <a:tabLst/>
              <a:defRPr/>
            </a:pPr>
            <a:endParaRPr kumimoji="0" lang="en-US" altLang="ko-KR" sz="13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rebuchet MS" pitchFamily="34" charset="0"/>
              <a:ea typeface="맑은 고딕" pitchFamily="50" charset="-127"/>
              <a:cs typeface="+mn-cs"/>
            </a:endParaRPr>
          </a:p>
        </p:txBody>
      </p:sp>
      <p:sp>
        <p:nvSpPr>
          <p:cNvPr id="47" name="Text Box 33"/>
          <p:cNvSpPr txBox="1">
            <a:spLocks noChangeArrowheads="1"/>
          </p:cNvSpPr>
          <p:nvPr/>
        </p:nvSpPr>
        <p:spPr bwMode="auto">
          <a:xfrm>
            <a:off x="4401670" y="1705858"/>
            <a:ext cx="2886635" cy="740150"/>
          </a:xfrm>
          <a:prstGeom prst="rect">
            <a:avLst/>
          </a:prstGeom>
          <a:ln>
            <a:headEnd/>
            <a:tailEnd type="none" w="lg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2912" tIns="46456" rIns="92912" bIns="46456">
            <a:spAutoFit/>
          </a:bodyPr>
          <a:lstStyle/>
          <a:p>
            <a:pPr algn="ctr"/>
            <a:r>
              <a:rPr kumimoji="1" lang="ko-KR" altLang="en-US" sz="1400" i="1" dirty="0" smtClean="0">
                <a:latin typeface="맑은 고딕" pitchFamily="50" charset="-127"/>
                <a:ea typeface="맑은 고딕" pitchFamily="50" charset="-127"/>
              </a:rPr>
              <a:t>주로</a:t>
            </a:r>
            <a:r>
              <a:rPr lang="en-US" altLang="ko-KR" sz="1400" i="1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1" lang="ko-KR" altLang="en-US" sz="1400" i="1" dirty="0" smtClean="0">
                <a:latin typeface="맑은 고딕" pitchFamily="50" charset="-127"/>
                <a:ea typeface="맑은 고딕" pitchFamily="50" charset="-127"/>
              </a:rPr>
              <a:t>자녀양육 네트워크</a:t>
            </a:r>
            <a:r>
              <a:rPr kumimoji="1" lang="en-US" altLang="ko-KR" sz="1400" i="1" dirty="0" smtClean="0">
                <a:latin typeface="맑은 고딕" pitchFamily="50" charset="-127"/>
                <a:ea typeface="맑은 고딕" pitchFamily="50" charset="-127"/>
              </a:rPr>
              <a:t>,</a:t>
            </a:r>
          </a:p>
          <a:p>
            <a:pPr algn="ctr"/>
            <a:r>
              <a:rPr lang="ko-KR" altLang="en-US" sz="1400" i="1" dirty="0" smtClean="0">
                <a:latin typeface="맑은 고딕" pitchFamily="50" charset="-127"/>
                <a:ea typeface="맑은 고딕" pitchFamily="50" charset="-127"/>
              </a:rPr>
              <a:t>부분적으로 </a:t>
            </a:r>
            <a:endParaRPr lang="en-US" altLang="ko-KR" sz="1400" i="1" dirty="0" smtClean="0">
              <a:latin typeface="맑은 고딕" pitchFamily="50" charset="-127"/>
              <a:ea typeface="맑은 고딕" pitchFamily="50" charset="-127"/>
            </a:endParaRPr>
          </a:p>
          <a:p>
            <a:pPr algn="ctr"/>
            <a:r>
              <a:rPr lang="ko-KR" altLang="en-US" sz="1400" i="1" dirty="0" smtClean="0">
                <a:latin typeface="맑은 고딕" pitchFamily="50" charset="-127"/>
                <a:ea typeface="맑은 고딕" pitchFamily="50" charset="-127"/>
              </a:rPr>
              <a:t>종교</a:t>
            </a:r>
            <a:r>
              <a:rPr lang="en-US" altLang="ko-KR" sz="1400" i="1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400" i="1" dirty="0" smtClean="0">
                <a:latin typeface="맑은 고딕" pitchFamily="50" charset="-127"/>
                <a:ea typeface="맑은 고딕" pitchFamily="50" charset="-127"/>
              </a:rPr>
              <a:t>공통의 관심사</a:t>
            </a:r>
            <a:endParaRPr kumimoji="1" lang="en-US" altLang="ko-KR" sz="1400" i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3" name="AutoShape 16" descr="그림3"/>
          <p:cNvSpPr>
            <a:spLocks noChangeArrowheads="1"/>
          </p:cNvSpPr>
          <p:nvPr/>
        </p:nvSpPr>
        <p:spPr bwMode="auto">
          <a:xfrm>
            <a:off x="1036167" y="1695028"/>
            <a:ext cx="2854515" cy="777875"/>
          </a:xfrm>
          <a:prstGeom prst="roundRect">
            <a:avLst>
              <a:gd name="adj" fmla="val 11204"/>
            </a:avLst>
          </a:prstGeom>
          <a:blipFill dpi="0" rotWithShape="1">
            <a:blip r:embed="rId3" cstate="print"/>
            <a:srcRect/>
            <a:stretch>
              <a:fillRect/>
            </a:stretch>
          </a:blipFill>
          <a:ln w="6350">
            <a:solidFill>
              <a:srgbClr val="B2B2B2"/>
            </a:solidFill>
            <a:round/>
            <a:headEnd/>
            <a:tailEnd/>
          </a:ln>
        </p:spPr>
        <p:txBody>
          <a:bodyPr lIns="36580" tIns="46456" rIns="36580" bIns="46456" anchor="ctr"/>
          <a:lstStyle/>
          <a:p>
            <a:pPr algn="ctr" latinLnBrk="0"/>
            <a:r>
              <a:rPr kumimoji="1" lang="ko-KR" altLang="en-US" sz="1500" i="1" dirty="0" smtClean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아는 사람은 많은데</a:t>
            </a:r>
            <a:r>
              <a:rPr kumimoji="1" lang="en-US" altLang="ko-KR" sz="1500" i="1" dirty="0" smtClean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,</a:t>
            </a:r>
          </a:p>
          <a:p>
            <a:pPr algn="ctr" latinLnBrk="0"/>
            <a:r>
              <a:rPr lang="ko-KR" altLang="en-US" sz="1500" i="1" dirty="0" smtClean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관계의 밀도와 성격은 제한적</a:t>
            </a:r>
            <a:r>
              <a:rPr lang="en-US" altLang="ko-KR" sz="1500" i="1" dirty="0" smtClean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  <a:endParaRPr kumimoji="1" lang="en-US" altLang="ko-KR" sz="1500" i="1" dirty="0" smtClean="0">
              <a:solidFill>
                <a:srgbClr val="00000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4" name="직사각형 17"/>
          <p:cNvSpPr txBox="1">
            <a:spLocks noChangeArrowheads="1"/>
          </p:cNvSpPr>
          <p:nvPr/>
        </p:nvSpPr>
        <p:spPr bwMode="auto">
          <a:xfrm>
            <a:off x="512490" y="2664057"/>
            <a:ext cx="4491040" cy="3925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69" tIns="41985" rIns="83969" bIns="41985">
            <a:spAutoFit/>
          </a:bodyPr>
          <a:lstStyle>
            <a:lvl1pPr algn="ctr" rtl="0" fontAlgn="base" latinLnBrk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4572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9144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13716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18288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algn="l"/>
            <a:r>
              <a:rPr kumimoji="0" lang="en-US" altLang="ko-KR" sz="2000" b="1" dirty="0" smtClean="0">
                <a:solidFill>
                  <a:srgbClr val="0070C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4. </a:t>
            </a:r>
            <a:r>
              <a:rPr kumimoji="0" lang="ko-KR" altLang="en-US" sz="2000" b="1" dirty="0" smtClean="0">
                <a:solidFill>
                  <a:srgbClr val="0070C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현재 살고 있는 마을 인식</a:t>
            </a:r>
            <a:endParaRPr kumimoji="0" lang="ko-KR" altLang="en-US" sz="2000" b="1" dirty="0">
              <a:solidFill>
                <a:srgbClr val="0070C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30" name="텍스트 개체 틀 2"/>
          <p:cNvSpPr txBox="1">
            <a:spLocks/>
          </p:cNvSpPr>
          <p:nvPr/>
        </p:nvSpPr>
        <p:spPr>
          <a:xfrm>
            <a:off x="512490" y="3143878"/>
            <a:ext cx="8691454" cy="612329"/>
          </a:xfrm>
          <a:prstGeom prst="rect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/>
          <a:lstStyle/>
          <a:p>
            <a:pPr marL="180975" marR="0" lvl="0" indent="-180975" algn="l" defTabSz="914400" rtl="0" eaLnBrk="1" fontAlgn="auto" latinLnBrk="0" hangingPunct="1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bg1">
                  <a:lumMod val="65000"/>
                </a:schemeClr>
              </a:buClr>
              <a:buSzTx/>
              <a:buFont typeface="Wingdings" pitchFamily="2" charset="2"/>
              <a:buChar char="l"/>
              <a:tabLst/>
              <a:defRPr/>
            </a:pPr>
            <a:r>
              <a:rPr kumimoji="0" lang="ko-KR" altLang="en-US" sz="1300" dirty="0" smtClean="0">
                <a:latin typeface="Trebuchet MS" pitchFamily="34" charset="0"/>
                <a:ea typeface="맑은 고딕" pitchFamily="50" charset="-127"/>
              </a:rPr>
              <a:t>현재 살고 있는 마을에 대한 인식의 우선적 속성은 인프라 측면</a:t>
            </a:r>
            <a:r>
              <a:rPr kumimoji="0" lang="en-US" altLang="ko-KR" sz="1300" dirty="0" smtClean="0">
                <a:latin typeface="Trebuchet MS" pitchFamily="34" charset="0"/>
                <a:ea typeface="맑은 고딕" pitchFamily="50" charset="-127"/>
              </a:rPr>
              <a:t>,</a:t>
            </a:r>
            <a:r>
              <a:rPr kumimoji="0" lang="ko-KR" altLang="en-US" sz="1300" dirty="0" smtClean="0">
                <a:latin typeface="Trebuchet MS" pitchFamily="34" charset="0"/>
                <a:ea typeface="맑은 고딕" pitchFamily="50" charset="-127"/>
              </a:rPr>
              <a:t> 생활적 측면은 인프라에 후속됨</a:t>
            </a:r>
            <a:r>
              <a:rPr kumimoji="0" lang="en-US" altLang="ko-KR" sz="1300" dirty="0" smtClean="0">
                <a:latin typeface="Trebuchet MS" pitchFamily="34" charset="0"/>
                <a:ea typeface="맑은 고딕" pitchFamily="50" charset="-127"/>
              </a:rPr>
              <a:t>.</a:t>
            </a:r>
          </a:p>
          <a:p>
            <a:pPr marL="180975" marR="0" lvl="0" indent="-180975" algn="l" defTabSz="914400" rtl="0" eaLnBrk="1" fontAlgn="auto" latinLnBrk="0" hangingPunct="1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bg1">
                  <a:lumMod val="65000"/>
                </a:schemeClr>
              </a:buClr>
              <a:buSzTx/>
              <a:buFont typeface="Wingdings" pitchFamily="2" charset="2"/>
              <a:buChar char="l"/>
              <a:tabLst/>
              <a:defRPr/>
            </a:pPr>
            <a:r>
              <a:rPr kumimoji="0" lang="ko-KR" altLang="en-US" sz="1300" dirty="0" smtClean="0">
                <a:latin typeface="Trebuchet MS" pitchFamily="34" charset="0"/>
                <a:ea typeface="맑은 고딕" pitchFamily="50" charset="-127"/>
              </a:rPr>
              <a:t>구성원간의 관계 보다는 입지적 생활조건을 중심으로 생각하는 경향</a:t>
            </a:r>
            <a:r>
              <a:rPr kumimoji="0" lang="en-US" altLang="ko-KR" sz="1300" dirty="0" smtClean="0">
                <a:latin typeface="Trebuchet MS" pitchFamily="34" charset="0"/>
                <a:ea typeface="맑은 고딕" pitchFamily="50" charset="-127"/>
              </a:rPr>
              <a:t>.</a:t>
            </a:r>
            <a:endParaRPr kumimoji="0" lang="en-US" altLang="ko-KR" sz="13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rebuchet MS" pitchFamily="34" charset="0"/>
              <a:ea typeface="맑은 고딕" pitchFamily="50" charset="-127"/>
              <a:cs typeface="+mn-cs"/>
            </a:endParaRPr>
          </a:p>
        </p:txBody>
      </p:sp>
      <p:sp>
        <p:nvSpPr>
          <p:cNvPr id="31" name="텍스트 개체 틀 2"/>
          <p:cNvSpPr txBox="1">
            <a:spLocks/>
          </p:cNvSpPr>
          <p:nvPr/>
        </p:nvSpPr>
        <p:spPr>
          <a:xfrm>
            <a:off x="512490" y="3876771"/>
            <a:ext cx="8691454" cy="901414"/>
          </a:xfrm>
          <a:prstGeom prst="rect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/>
          <a:lstStyle/>
          <a:p>
            <a:pPr fontAlgn="auto" latinLnBrk="0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bg1">
                  <a:lumMod val="65000"/>
                </a:schemeClr>
              </a:buClr>
              <a:defRPr/>
            </a:pPr>
            <a:r>
              <a:rPr lang="en-US" altLang="ko-KR" sz="1400" b="1" dirty="0">
                <a:solidFill>
                  <a:schemeClr val="bg1">
                    <a:lumMod val="50000"/>
                  </a:schemeClr>
                </a:solidFill>
                <a:latin typeface="+mn-ea"/>
                <a:ea typeface="맑은 고딕" panose="020B0503020000020004" pitchFamily="50" charset="-127"/>
              </a:rPr>
              <a:t>1)</a:t>
            </a:r>
            <a:r>
              <a:rPr lang="ko-KR" altLang="en-US" sz="1400" b="1" dirty="0">
                <a:solidFill>
                  <a:schemeClr val="bg1">
                    <a:lumMod val="50000"/>
                  </a:schemeClr>
                </a:solidFill>
                <a:latin typeface="+mn-ea"/>
                <a:ea typeface="맑은 고딕" panose="020B0503020000020004" pitchFamily="50" charset="-127"/>
              </a:rPr>
              <a:t> 인프라 측면</a:t>
            </a:r>
          </a:p>
          <a:p>
            <a:pPr marL="180975" marR="0" lvl="0" indent="-180975" algn="l" defTabSz="914400" rtl="0" eaLnBrk="1" fontAlgn="auto" latinLnBrk="0" hangingPunct="1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bg1">
                  <a:lumMod val="65000"/>
                </a:schemeClr>
              </a:buClr>
              <a:buSzTx/>
              <a:buFont typeface="Wingdings" pitchFamily="2" charset="2"/>
              <a:buChar char="l"/>
              <a:tabLst/>
              <a:defRPr/>
            </a:pPr>
            <a:r>
              <a:rPr kumimoji="0" lang="ko-KR" altLang="en-US" sz="1300" dirty="0" smtClean="0">
                <a:latin typeface="Trebuchet MS" pitchFamily="34" charset="0"/>
                <a:ea typeface="맑은 고딕" pitchFamily="50" charset="-127"/>
              </a:rPr>
              <a:t>교통</a:t>
            </a:r>
            <a:r>
              <a:rPr kumimoji="0" lang="en-US" altLang="ko-KR" sz="1300" dirty="0" smtClean="0">
                <a:latin typeface="Trebuchet MS" pitchFamily="34" charset="0"/>
                <a:ea typeface="맑은 고딕" pitchFamily="50" charset="-127"/>
              </a:rPr>
              <a:t>, </a:t>
            </a:r>
            <a:r>
              <a:rPr kumimoji="0" lang="ko-KR" altLang="en-US" sz="1300" dirty="0" smtClean="0">
                <a:latin typeface="Trebuchet MS" pitchFamily="34" charset="0"/>
                <a:ea typeface="맑은 고딕" pitchFamily="50" charset="-127"/>
              </a:rPr>
              <a:t>편의시설 </a:t>
            </a:r>
            <a:r>
              <a:rPr kumimoji="0" lang="ko-KR" altLang="en-US" sz="1300" dirty="0" err="1" smtClean="0">
                <a:latin typeface="Trebuchet MS" pitchFamily="34" charset="0"/>
                <a:ea typeface="맑은 고딕" pitchFamily="50" charset="-127"/>
              </a:rPr>
              <a:t>접근성</a:t>
            </a:r>
            <a:r>
              <a:rPr kumimoji="0" lang="ko-KR" altLang="en-US" sz="1300" dirty="0" smtClean="0">
                <a:latin typeface="Trebuchet MS" pitchFamily="34" charset="0"/>
                <a:ea typeface="맑은 고딕" pitchFamily="50" charset="-127"/>
              </a:rPr>
              <a:t> 뿐 아니라 산</a:t>
            </a:r>
            <a:r>
              <a:rPr kumimoji="0" lang="en-US" altLang="ko-KR" sz="1300" dirty="0" smtClean="0">
                <a:latin typeface="Trebuchet MS" pitchFamily="34" charset="0"/>
                <a:ea typeface="맑은 고딕" pitchFamily="50" charset="-127"/>
              </a:rPr>
              <a:t>, </a:t>
            </a:r>
            <a:r>
              <a:rPr kumimoji="0" lang="ko-KR" altLang="en-US" sz="1300" dirty="0" smtClean="0">
                <a:latin typeface="Trebuchet MS" pitchFamily="34" charset="0"/>
                <a:ea typeface="맑은 고딕" pitchFamily="50" charset="-127"/>
              </a:rPr>
              <a:t>천</a:t>
            </a:r>
            <a:r>
              <a:rPr kumimoji="0" lang="en-US" altLang="ko-KR" sz="1300" dirty="0" smtClean="0">
                <a:latin typeface="Trebuchet MS" pitchFamily="34" charset="0"/>
                <a:ea typeface="맑은 고딕" pitchFamily="50" charset="-127"/>
              </a:rPr>
              <a:t>, </a:t>
            </a:r>
            <a:r>
              <a:rPr kumimoji="0" lang="ko-KR" altLang="en-US" sz="1300" dirty="0" smtClean="0">
                <a:latin typeface="Trebuchet MS" pitchFamily="34" charset="0"/>
                <a:ea typeface="맑은 고딕" pitchFamily="50" charset="-127"/>
              </a:rPr>
              <a:t>강</a:t>
            </a:r>
            <a:r>
              <a:rPr kumimoji="0" lang="en-US" altLang="ko-KR" sz="1300" dirty="0" smtClean="0">
                <a:latin typeface="Trebuchet MS" pitchFamily="34" charset="0"/>
                <a:ea typeface="맑은 고딕" pitchFamily="50" charset="-127"/>
              </a:rPr>
              <a:t>, </a:t>
            </a:r>
            <a:r>
              <a:rPr kumimoji="0" lang="ko-KR" altLang="en-US" sz="1300" dirty="0" smtClean="0">
                <a:latin typeface="Trebuchet MS" pitchFamily="34" charset="0"/>
                <a:ea typeface="맑은 고딕" pitchFamily="50" charset="-127"/>
              </a:rPr>
              <a:t>공원 등 자연환경에 관련된 요소들을 중심으로 생각</a:t>
            </a:r>
            <a:r>
              <a:rPr kumimoji="0" lang="en-US" altLang="ko-KR" sz="1300" dirty="0" smtClean="0">
                <a:latin typeface="Trebuchet MS" pitchFamily="34" charset="0"/>
                <a:ea typeface="맑은 고딕" pitchFamily="50" charset="-127"/>
              </a:rPr>
              <a:t>.</a:t>
            </a:r>
          </a:p>
          <a:p>
            <a:pPr marL="180975" marR="0" lvl="0" indent="-180975" algn="l" defTabSz="914400" rtl="0" eaLnBrk="1" fontAlgn="auto" latinLnBrk="0" hangingPunct="1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bg1">
                  <a:lumMod val="65000"/>
                </a:schemeClr>
              </a:buClr>
              <a:buSzTx/>
              <a:buFont typeface="Wingdings" pitchFamily="2" charset="2"/>
              <a:buChar char="l"/>
              <a:tabLst/>
              <a:defRPr/>
            </a:pPr>
            <a:r>
              <a:rPr kumimoji="0" lang="ko-KR" altLang="en-US" sz="1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rebuchet MS" pitchFamily="34" charset="0"/>
                <a:ea typeface="맑은 고딕" pitchFamily="50" charset="-127"/>
                <a:cs typeface="+mn-cs"/>
              </a:rPr>
              <a:t>인프라 차원에서 전통시장을 상당히 중요한 요소로 인식하는 경향이 있음</a:t>
            </a:r>
            <a:r>
              <a:rPr kumimoji="0" lang="en-US" altLang="ko-KR" sz="1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rebuchet MS" pitchFamily="34" charset="0"/>
                <a:ea typeface="맑은 고딕" pitchFamily="50" charset="-127"/>
                <a:cs typeface="+mn-cs"/>
              </a:rPr>
              <a:t>.</a:t>
            </a:r>
          </a:p>
        </p:txBody>
      </p:sp>
      <p:sp>
        <p:nvSpPr>
          <p:cNvPr id="33" name="텍스트 개체 틀 2"/>
          <p:cNvSpPr txBox="1">
            <a:spLocks/>
          </p:cNvSpPr>
          <p:nvPr/>
        </p:nvSpPr>
        <p:spPr>
          <a:xfrm>
            <a:off x="508751" y="4916676"/>
            <a:ext cx="8691454" cy="1385508"/>
          </a:xfrm>
          <a:prstGeom prst="rect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/>
          <a:lstStyle/>
          <a:p>
            <a:pPr fontAlgn="auto" latinLnBrk="0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bg1">
                  <a:lumMod val="65000"/>
                </a:schemeClr>
              </a:buClr>
              <a:defRPr/>
            </a:pPr>
            <a:r>
              <a:rPr lang="en-US" altLang="ko-KR" sz="1400" b="1" dirty="0" smtClean="0">
                <a:solidFill>
                  <a:schemeClr val="bg1">
                    <a:lumMod val="50000"/>
                  </a:schemeClr>
                </a:solidFill>
                <a:latin typeface="+mn-ea"/>
                <a:ea typeface="맑은 고딕" panose="020B0503020000020004" pitchFamily="50" charset="-127"/>
              </a:rPr>
              <a:t>2</a:t>
            </a:r>
            <a:r>
              <a:rPr lang="en-US" altLang="ko-KR" sz="1400" b="1" dirty="0">
                <a:solidFill>
                  <a:schemeClr val="bg1">
                    <a:lumMod val="50000"/>
                  </a:schemeClr>
                </a:solidFill>
                <a:latin typeface="+mn-ea"/>
                <a:ea typeface="맑은 고딕" panose="020B0503020000020004" pitchFamily="50" charset="-127"/>
              </a:rPr>
              <a:t>)</a:t>
            </a:r>
            <a:r>
              <a:rPr lang="ko-KR" altLang="en-US" sz="1400" b="1" dirty="0">
                <a:solidFill>
                  <a:schemeClr val="bg1">
                    <a:lumMod val="50000"/>
                  </a:schemeClr>
                </a:solidFill>
                <a:latin typeface="+mn-ea"/>
                <a:ea typeface="맑은 고딕" panose="020B0503020000020004" pitchFamily="50" charset="-127"/>
              </a:rPr>
              <a:t> 생활적 측면</a:t>
            </a:r>
          </a:p>
          <a:p>
            <a:pPr marL="180975" marR="0" lvl="0" indent="-180975" algn="l" defTabSz="914400" rtl="0" eaLnBrk="1" fontAlgn="auto" latinLnBrk="0" hangingPunct="1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bg1">
                  <a:lumMod val="65000"/>
                </a:schemeClr>
              </a:buClr>
              <a:buSzTx/>
              <a:buFont typeface="Wingdings" pitchFamily="2" charset="2"/>
              <a:buChar char="l"/>
              <a:tabLst/>
              <a:defRPr/>
            </a:pPr>
            <a:r>
              <a:rPr kumimoji="0" lang="ko-KR" altLang="en-US" sz="1300" dirty="0" smtClean="0">
                <a:latin typeface="Trebuchet MS" pitchFamily="34" charset="0"/>
                <a:ea typeface="맑은 고딕" pitchFamily="50" charset="-127"/>
              </a:rPr>
              <a:t>자발적 요소들의 주체는 아파트 단지 엄마들</a:t>
            </a:r>
            <a:r>
              <a:rPr kumimoji="0" lang="en-US" altLang="ko-KR" sz="1300" dirty="0" smtClean="0">
                <a:latin typeface="Trebuchet MS" pitchFamily="34" charset="0"/>
                <a:ea typeface="맑은 고딕" pitchFamily="50" charset="-127"/>
              </a:rPr>
              <a:t>, </a:t>
            </a:r>
            <a:r>
              <a:rPr kumimoji="0" lang="ko-KR" altLang="en-US" sz="1300" dirty="0" smtClean="0">
                <a:latin typeface="Trebuchet MS" pitchFamily="34" charset="0"/>
                <a:ea typeface="맑은 고딕" pitchFamily="50" charset="-127"/>
              </a:rPr>
              <a:t>주민자치센터 모임</a:t>
            </a:r>
            <a:r>
              <a:rPr kumimoji="0" lang="en-US" altLang="ko-KR" sz="1300" dirty="0" smtClean="0">
                <a:latin typeface="Trebuchet MS" pitchFamily="34" charset="0"/>
                <a:ea typeface="맑은 고딕" pitchFamily="50" charset="-127"/>
              </a:rPr>
              <a:t>, </a:t>
            </a:r>
            <a:r>
              <a:rPr kumimoji="0" lang="ko-KR" altLang="en-US" sz="1300" dirty="0" smtClean="0">
                <a:latin typeface="Trebuchet MS" pitchFamily="34" charset="0"/>
                <a:ea typeface="맑은 고딕" pitchFamily="50" charset="-127"/>
              </a:rPr>
              <a:t>마을 부녀회 등이며 여기서는 마을 주민들의 공동 문제를 토론하고 해결책을 모색하는 차원의 활동이 이루어지고 있음</a:t>
            </a:r>
            <a:r>
              <a:rPr kumimoji="0" lang="en-US" altLang="ko-KR" sz="1300" dirty="0" smtClean="0">
                <a:latin typeface="Trebuchet MS" pitchFamily="34" charset="0"/>
                <a:ea typeface="맑은 고딕" pitchFamily="50" charset="-127"/>
              </a:rPr>
              <a:t>. </a:t>
            </a:r>
          </a:p>
          <a:p>
            <a:pPr marL="180975" marR="0" lvl="0" indent="-180975" algn="l" defTabSz="914400" rtl="0" eaLnBrk="1" fontAlgn="auto" latinLnBrk="0" hangingPunct="1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bg1">
                  <a:lumMod val="65000"/>
                </a:schemeClr>
              </a:buClr>
              <a:buSzTx/>
              <a:buFont typeface="Wingdings" pitchFamily="2" charset="2"/>
              <a:buChar char="l"/>
              <a:tabLst/>
              <a:defRPr/>
            </a:pPr>
            <a:r>
              <a:rPr kumimoji="0" lang="ko-KR" altLang="en-US" sz="1300" dirty="0" err="1" smtClean="0">
                <a:latin typeface="Trebuchet MS" pitchFamily="34" charset="0"/>
                <a:ea typeface="맑은 고딕" pitchFamily="50" charset="-127"/>
              </a:rPr>
              <a:t>지자체</a:t>
            </a:r>
            <a:r>
              <a:rPr kumimoji="0" lang="ko-KR" altLang="en-US" sz="1300" dirty="0" smtClean="0">
                <a:latin typeface="Trebuchet MS" pitchFamily="34" charset="0"/>
                <a:ea typeface="맑은 고딕" pitchFamily="50" charset="-127"/>
              </a:rPr>
              <a:t> 주관 사업은 자발적인 활동의 차원보다는 공동체적 소통의 장을 형성하는 요소들임</a:t>
            </a:r>
            <a:r>
              <a:rPr kumimoji="0" lang="en-US" altLang="ko-KR" sz="1300" dirty="0" smtClean="0">
                <a:latin typeface="Trebuchet MS" pitchFamily="34" charset="0"/>
                <a:ea typeface="맑은 고딕" pitchFamily="50" charset="-127"/>
              </a:rPr>
              <a:t>.</a:t>
            </a:r>
            <a:r>
              <a:rPr kumimoji="0" lang="ko-KR" altLang="en-US" sz="1300" dirty="0" smtClean="0">
                <a:latin typeface="Trebuchet MS" pitchFamily="34" charset="0"/>
                <a:ea typeface="맑은 고딕" pitchFamily="50" charset="-127"/>
              </a:rPr>
              <a:t> </a:t>
            </a:r>
            <a:endParaRPr kumimoji="0" lang="en-US" altLang="ko-KR" sz="1300" dirty="0" smtClean="0">
              <a:latin typeface="Trebuchet MS" pitchFamily="34" charset="0"/>
              <a:ea typeface="맑은 고딕" pitchFamily="50" charset="-127"/>
            </a:endParaRPr>
          </a:p>
          <a:p>
            <a:pPr marL="180975" marR="0" lvl="0" indent="-180975" algn="l" defTabSz="914400" rtl="0" eaLnBrk="1" fontAlgn="auto" latinLnBrk="0" hangingPunct="1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bg1">
                  <a:lumMod val="65000"/>
                </a:schemeClr>
              </a:buClr>
              <a:buSzTx/>
              <a:buFont typeface="Wingdings" pitchFamily="2" charset="2"/>
              <a:buChar char="l"/>
              <a:tabLst/>
              <a:defRPr/>
            </a:pPr>
            <a:r>
              <a:rPr kumimoji="0" lang="ko-KR" altLang="en-US" sz="1300" dirty="0" smtClean="0">
                <a:latin typeface="Trebuchet MS" pitchFamily="34" charset="0"/>
                <a:ea typeface="맑은 고딕" pitchFamily="50" charset="-127"/>
              </a:rPr>
              <a:t>강남의 경우 계층간 분리</a:t>
            </a:r>
            <a:r>
              <a:rPr kumimoji="0" lang="en-US" altLang="ko-KR" sz="1300" dirty="0" smtClean="0">
                <a:latin typeface="Trebuchet MS" pitchFamily="34" charset="0"/>
                <a:ea typeface="맑은 고딕" pitchFamily="50" charset="-127"/>
              </a:rPr>
              <a:t>, </a:t>
            </a:r>
            <a:r>
              <a:rPr kumimoji="0" lang="ko-KR" altLang="en-US" sz="1300" dirty="0" smtClean="0">
                <a:latin typeface="Trebuchet MS" pitchFamily="34" charset="0"/>
                <a:ea typeface="맑은 고딕" pitchFamily="50" charset="-127"/>
              </a:rPr>
              <a:t>강북의 경우 양극화에 따른 참여 </a:t>
            </a:r>
            <a:r>
              <a:rPr kumimoji="0" lang="ko-KR" altLang="en-US" sz="1300" dirty="0" err="1" smtClean="0">
                <a:latin typeface="Trebuchet MS" pitchFamily="34" charset="0"/>
                <a:ea typeface="맑은 고딕" pitchFamily="50" charset="-127"/>
              </a:rPr>
              <a:t>배제층</a:t>
            </a:r>
            <a:r>
              <a:rPr kumimoji="0" lang="ko-KR" altLang="en-US" sz="1300" dirty="0" smtClean="0">
                <a:latin typeface="Trebuchet MS" pitchFamily="34" charset="0"/>
                <a:ea typeface="맑은 고딕" pitchFamily="50" charset="-127"/>
              </a:rPr>
              <a:t> 문제가 부각</a:t>
            </a:r>
            <a:r>
              <a:rPr kumimoji="0" lang="en-US" altLang="ko-KR" sz="1300" dirty="0" smtClean="0">
                <a:latin typeface="Trebuchet MS" pitchFamily="34" charset="0"/>
                <a:ea typeface="맑은 고딕" pitchFamily="50" charset="-127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1426259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직사각형 17"/>
          <p:cNvSpPr txBox="1">
            <a:spLocks noChangeArrowheads="1"/>
          </p:cNvSpPr>
          <p:nvPr/>
        </p:nvSpPr>
        <p:spPr bwMode="auto">
          <a:xfrm>
            <a:off x="464343" y="234631"/>
            <a:ext cx="4491040" cy="3925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69" tIns="41985" rIns="83969" bIns="41985">
            <a:spAutoFit/>
          </a:bodyPr>
          <a:lstStyle>
            <a:lvl1pPr algn="ctr" rtl="0" fontAlgn="base" latinLnBrk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4572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9144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13716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18288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algn="l"/>
            <a:r>
              <a:rPr kumimoji="0" lang="en-US" altLang="ko-KR" sz="2000" b="1" dirty="0" smtClean="0">
                <a:solidFill>
                  <a:srgbClr val="0070C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5. </a:t>
            </a:r>
            <a:r>
              <a:rPr kumimoji="0" lang="ko-KR" altLang="en-US" sz="2000" b="1" dirty="0" smtClean="0">
                <a:solidFill>
                  <a:srgbClr val="0070C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공동체 사업의 장애요인</a:t>
            </a:r>
            <a:endParaRPr kumimoji="0" lang="ko-KR" altLang="en-US" sz="2000" b="1" dirty="0">
              <a:solidFill>
                <a:srgbClr val="0070C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44" name="텍스트 개체 틀 2"/>
          <p:cNvSpPr txBox="1">
            <a:spLocks/>
          </p:cNvSpPr>
          <p:nvPr/>
        </p:nvSpPr>
        <p:spPr>
          <a:xfrm>
            <a:off x="512490" y="909448"/>
            <a:ext cx="8691454" cy="1134496"/>
          </a:xfrm>
          <a:prstGeom prst="rect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/>
          <a:lstStyle/>
          <a:p>
            <a:pPr fontAlgn="auto" latinLnBrk="0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bg1">
                  <a:lumMod val="65000"/>
                </a:schemeClr>
              </a:buClr>
              <a:defRPr/>
            </a:pPr>
            <a:r>
              <a:rPr lang="en-US" altLang="ko-KR" sz="1400" b="1" dirty="0" smtClean="0">
                <a:solidFill>
                  <a:schemeClr val="bg1">
                    <a:lumMod val="50000"/>
                  </a:schemeClr>
                </a:solidFill>
                <a:latin typeface="+mn-ea"/>
                <a:ea typeface="맑은 고딕" panose="020B0503020000020004" pitchFamily="50" charset="-127"/>
              </a:rPr>
              <a:t>1)</a:t>
            </a:r>
            <a:r>
              <a:rPr lang="ko-KR" altLang="en-US" sz="1400" b="1" dirty="0" smtClean="0">
                <a:solidFill>
                  <a:schemeClr val="bg1">
                    <a:lumMod val="50000"/>
                  </a:schemeClr>
                </a:solidFill>
                <a:latin typeface="+mn-ea"/>
                <a:ea typeface="맑은 고딕" panose="020B0503020000020004" pitchFamily="50" charset="-127"/>
              </a:rPr>
              <a:t> </a:t>
            </a:r>
            <a:r>
              <a:rPr lang="ko-KR" altLang="en-US" sz="1400" b="1" dirty="0">
                <a:solidFill>
                  <a:schemeClr val="bg1">
                    <a:lumMod val="50000"/>
                  </a:schemeClr>
                </a:solidFill>
                <a:latin typeface="+mn-ea"/>
                <a:ea typeface="맑은 고딕" panose="020B0503020000020004" pitchFamily="50" charset="-127"/>
              </a:rPr>
              <a:t>마을공동체 형성의 장애요인</a:t>
            </a:r>
          </a:p>
          <a:p>
            <a:pPr marL="180975" marR="0" lvl="0" indent="-180975" algn="l" defTabSz="914400" rtl="0" eaLnBrk="1" fontAlgn="auto" latinLnBrk="0" hangingPunct="1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bg1">
                  <a:lumMod val="65000"/>
                </a:schemeClr>
              </a:buClr>
              <a:buSzTx/>
              <a:buFont typeface="Wingdings" pitchFamily="2" charset="2"/>
              <a:buChar char="l"/>
              <a:tabLst/>
              <a:defRPr/>
            </a:pPr>
            <a:r>
              <a:rPr kumimoji="0" lang="ko-KR" altLang="en-US" sz="1300" dirty="0" smtClean="0">
                <a:latin typeface="Trebuchet MS" pitchFamily="34" charset="0"/>
                <a:ea typeface="맑은 고딕" pitchFamily="50" charset="-127"/>
              </a:rPr>
              <a:t>가장 큰 장애요인은 집단 형성 경험의 부재임</a:t>
            </a:r>
            <a:r>
              <a:rPr kumimoji="0" lang="en-US" altLang="ko-KR" sz="1300" dirty="0" smtClean="0">
                <a:latin typeface="Trebuchet MS" pitchFamily="34" charset="0"/>
                <a:ea typeface="맑은 고딕" pitchFamily="50" charset="-127"/>
              </a:rPr>
              <a:t>. </a:t>
            </a:r>
            <a:r>
              <a:rPr kumimoji="0" lang="ko-KR" altLang="en-US" sz="1300" dirty="0" smtClean="0">
                <a:latin typeface="Trebuchet MS" pitchFamily="34" charset="0"/>
                <a:ea typeface="맑은 고딕" pitchFamily="50" charset="-127"/>
              </a:rPr>
              <a:t>이의 가장 큰 원인은 리더의 부재</a:t>
            </a:r>
            <a:r>
              <a:rPr kumimoji="0" lang="en-US" altLang="ko-KR" sz="1300" dirty="0" smtClean="0">
                <a:latin typeface="Trebuchet MS" pitchFamily="34" charset="0"/>
                <a:ea typeface="맑은 고딕" pitchFamily="50" charset="-127"/>
              </a:rPr>
              <a:t>, </a:t>
            </a:r>
            <a:r>
              <a:rPr kumimoji="0" lang="ko-KR" altLang="en-US" sz="1300" dirty="0" err="1" smtClean="0">
                <a:latin typeface="Trebuchet MS" pitchFamily="34" charset="0"/>
                <a:ea typeface="맑은 고딕" pitchFamily="50" charset="-127"/>
              </a:rPr>
              <a:t>두번째</a:t>
            </a:r>
            <a:r>
              <a:rPr kumimoji="0" lang="ko-KR" altLang="en-US" sz="1300" dirty="0" smtClean="0">
                <a:latin typeface="Trebuchet MS" pitchFamily="34" charset="0"/>
                <a:ea typeface="맑은 고딕" pitchFamily="50" charset="-127"/>
              </a:rPr>
              <a:t> 장애요인은 자율성</a:t>
            </a:r>
            <a:r>
              <a:rPr kumimoji="0" lang="en-US" altLang="ko-KR" sz="1300" dirty="0" smtClean="0">
                <a:latin typeface="Trebuchet MS" pitchFamily="34" charset="0"/>
                <a:ea typeface="맑은 고딕" pitchFamily="50" charset="-127"/>
              </a:rPr>
              <a:t>/</a:t>
            </a:r>
            <a:r>
              <a:rPr kumimoji="0" lang="ko-KR" altLang="en-US" sz="1300" dirty="0" err="1" smtClean="0">
                <a:latin typeface="Trebuchet MS" pitchFamily="34" charset="0"/>
                <a:ea typeface="맑은 고딕" pitchFamily="50" charset="-127"/>
              </a:rPr>
              <a:t>자기주도성이</a:t>
            </a:r>
            <a:r>
              <a:rPr kumimoji="0" lang="ko-KR" altLang="en-US" sz="1300" dirty="0" smtClean="0">
                <a:latin typeface="Trebuchet MS" pitchFamily="34" charset="0"/>
                <a:ea typeface="맑은 고딕" pitchFamily="50" charset="-127"/>
              </a:rPr>
              <a:t> 확보되</a:t>
            </a:r>
            <a:r>
              <a:rPr kumimoji="0" lang="ko-KR" altLang="en-US" sz="1300" dirty="0">
                <a:latin typeface="Trebuchet MS" pitchFamily="34" charset="0"/>
                <a:ea typeface="맑은 고딕" pitchFamily="50" charset="-127"/>
              </a:rPr>
              <a:t>지 </a:t>
            </a:r>
            <a:r>
              <a:rPr kumimoji="0" lang="ko-KR" altLang="en-US" sz="1300" dirty="0" smtClean="0">
                <a:latin typeface="Trebuchet MS" pitchFamily="34" charset="0"/>
                <a:ea typeface="맑은 고딕" pitchFamily="50" charset="-127"/>
              </a:rPr>
              <a:t>않는다는 점</a:t>
            </a:r>
            <a:r>
              <a:rPr kumimoji="0" lang="en-US" altLang="ko-KR" sz="1300" dirty="0" smtClean="0">
                <a:latin typeface="Trebuchet MS" pitchFamily="34" charset="0"/>
                <a:ea typeface="맑은 고딕" pitchFamily="50" charset="-127"/>
              </a:rPr>
              <a:t>. </a:t>
            </a:r>
          </a:p>
          <a:p>
            <a:pPr marL="180975" marR="0" lvl="0" indent="-180975" algn="l" defTabSz="914400" rtl="0" eaLnBrk="1" fontAlgn="auto" latinLnBrk="0" hangingPunct="1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bg1">
                  <a:lumMod val="65000"/>
                </a:schemeClr>
              </a:buClr>
              <a:buSzTx/>
              <a:buFont typeface="Wingdings" pitchFamily="2" charset="2"/>
              <a:buChar char="l"/>
              <a:tabLst/>
              <a:defRPr/>
            </a:pPr>
            <a:r>
              <a:rPr kumimoji="0" lang="ko-KR" altLang="en-US" sz="1300" dirty="0" smtClean="0">
                <a:latin typeface="Trebuchet MS" pitchFamily="34" charset="0"/>
                <a:ea typeface="맑은 고딕" pitchFamily="50" charset="-127"/>
              </a:rPr>
              <a:t>자립성을 기준으로 공동체 형성의 수준에 따라 지원과 관리의 폭을 탄력적으로 운영할 필요가 있음</a:t>
            </a:r>
            <a:r>
              <a:rPr kumimoji="0" lang="en-US" altLang="ko-KR" sz="1300" dirty="0" smtClean="0">
                <a:latin typeface="Trebuchet MS" pitchFamily="34" charset="0"/>
                <a:ea typeface="맑은 고딕" pitchFamily="50" charset="-127"/>
              </a:rPr>
              <a:t>.</a:t>
            </a:r>
          </a:p>
        </p:txBody>
      </p:sp>
      <p:sp>
        <p:nvSpPr>
          <p:cNvPr id="47" name="TextBox 46"/>
          <p:cNvSpPr txBox="1">
            <a:spLocks noChangeArrowheads="1"/>
          </p:cNvSpPr>
          <p:nvPr/>
        </p:nvSpPr>
        <p:spPr bwMode="auto">
          <a:xfrm>
            <a:off x="588805" y="883214"/>
            <a:ext cx="65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endParaRPr kumimoji="1" lang="ko-KR" altLang="en-US" sz="1600" b="1" dirty="0" smtClean="0">
              <a:solidFill>
                <a:schemeClr val="bg1">
                  <a:lumMod val="50000"/>
                </a:schemeClr>
              </a:solidFill>
              <a:latin typeface="+mn-ea"/>
              <a:ea typeface="+mn-ea"/>
            </a:endParaRPr>
          </a:p>
        </p:txBody>
      </p:sp>
      <p:sp>
        <p:nvSpPr>
          <p:cNvPr id="48" name="텍스트 개체 틀 2"/>
          <p:cNvSpPr txBox="1">
            <a:spLocks/>
          </p:cNvSpPr>
          <p:nvPr/>
        </p:nvSpPr>
        <p:spPr>
          <a:xfrm>
            <a:off x="518589" y="2210199"/>
            <a:ext cx="8691454" cy="613683"/>
          </a:xfrm>
          <a:prstGeom prst="rect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/>
          <a:lstStyle/>
          <a:p>
            <a:pPr marL="180975" marR="0" lvl="0" indent="-180975" algn="l" defTabSz="914400" rtl="0" eaLnBrk="1" fontAlgn="auto" latinLnBrk="0" hangingPunct="1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bg1">
                  <a:lumMod val="65000"/>
                </a:schemeClr>
              </a:buClr>
              <a:buSzTx/>
              <a:buFont typeface="Wingdings" pitchFamily="2" charset="2"/>
              <a:buChar char="l"/>
              <a:tabLst/>
              <a:defRPr/>
            </a:pPr>
            <a:r>
              <a:rPr kumimoji="0" lang="ko-KR" altLang="en-US" sz="1300" dirty="0" smtClean="0">
                <a:latin typeface="Trebuchet MS" pitchFamily="34" charset="0"/>
                <a:ea typeface="맑은 고딕" pitchFamily="50" charset="-127"/>
              </a:rPr>
              <a:t>애로사항을 공유하는 방식은 문제 당사자보다는 주변인들과의 대화</a:t>
            </a:r>
            <a:r>
              <a:rPr kumimoji="0" lang="en-US" altLang="ko-KR" sz="1300" dirty="0" smtClean="0">
                <a:latin typeface="Trebuchet MS" pitchFamily="34" charset="0"/>
                <a:ea typeface="맑은 고딕" pitchFamily="50" charset="-127"/>
              </a:rPr>
              <a:t>, </a:t>
            </a:r>
            <a:r>
              <a:rPr kumimoji="0" lang="ko-KR" altLang="en-US" sz="1300" dirty="0" smtClean="0">
                <a:latin typeface="Trebuchet MS" pitchFamily="34" charset="0"/>
                <a:ea typeface="맑은 고딕" pitchFamily="50" charset="-127"/>
              </a:rPr>
              <a:t>주된 해결방식은 민원</a:t>
            </a:r>
            <a:r>
              <a:rPr kumimoji="0" lang="en-US" altLang="ko-KR" sz="1300" dirty="0" smtClean="0">
                <a:latin typeface="Trebuchet MS" pitchFamily="34" charset="0"/>
                <a:ea typeface="맑은 고딕" pitchFamily="50" charset="-127"/>
              </a:rPr>
              <a:t>.</a:t>
            </a:r>
          </a:p>
          <a:p>
            <a:pPr marL="180975" marR="0" lvl="0" indent="-180975" algn="l" defTabSz="914400" rtl="0" eaLnBrk="1" fontAlgn="auto" latinLnBrk="0" hangingPunct="1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bg1">
                  <a:lumMod val="65000"/>
                </a:schemeClr>
              </a:buClr>
              <a:buSzTx/>
              <a:buFont typeface="Wingdings" pitchFamily="2" charset="2"/>
              <a:buChar char="l"/>
              <a:tabLst/>
              <a:defRPr/>
            </a:pPr>
            <a:r>
              <a:rPr kumimoji="0" lang="ko-KR" altLang="en-US" sz="1300" dirty="0" smtClean="0">
                <a:latin typeface="Trebuchet MS" pitchFamily="34" charset="0"/>
                <a:ea typeface="맑은 고딕" pitchFamily="50" charset="-127"/>
              </a:rPr>
              <a:t>문제해결의 주된 장애요인은 관련 당사자들간의 소통과 공감 부재임</a:t>
            </a:r>
            <a:r>
              <a:rPr kumimoji="0" lang="en-US" altLang="ko-KR" sz="1300" dirty="0" smtClean="0">
                <a:latin typeface="Trebuchet MS" pitchFamily="34" charset="0"/>
                <a:ea typeface="맑은 고딕" pitchFamily="50" charset="-127"/>
              </a:rPr>
              <a:t>.</a:t>
            </a:r>
          </a:p>
        </p:txBody>
      </p:sp>
      <p:sp>
        <p:nvSpPr>
          <p:cNvPr id="49" name="직사각형 17"/>
          <p:cNvSpPr txBox="1">
            <a:spLocks noChangeArrowheads="1"/>
          </p:cNvSpPr>
          <p:nvPr/>
        </p:nvSpPr>
        <p:spPr bwMode="auto">
          <a:xfrm>
            <a:off x="512490" y="3139192"/>
            <a:ext cx="5604673" cy="3925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69" tIns="41985" rIns="83969" bIns="41985">
            <a:spAutoFit/>
          </a:bodyPr>
          <a:lstStyle>
            <a:lvl1pPr algn="ctr" rtl="0" fontAlgn="base" latinLnBrk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4572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9144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13716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18288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algn="l"/>
            <a:r>
              <a:rPr kumimoji="0" lang="en-US" altLang="ko-KR" sz="2000" b="1" dirty="0" smtClean="0">
                <a:solidFill>
                  <a:srgbClr val="0070C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6. </a:t>
            </a:r>
            <a:r>
              <a:rPr kumimoji="0" lang="ko-KR" altLang="en-US" sz="2000" b="1" dirty="0" smtClean="0">
                <a:solidFill>
                  <a:srgbClr val="0070C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서울시 마을공동체사업에 대한 인식</a:t>
            </a:r>
            <a:endParaRPr kumimoji="0" lang="ko-KR" altLang="en-US" sz="2000" b="1" dirty="0">
              <a:solidFill>
                <a:srgbClr val="0070C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50" name="텍스트 개체 틀 2"/>
          <p:cNvSpPr txBox="1">
            <a:spLocks/>
          </p:cNvSpPr>
          <p:nvPr/>
        </p:nvSpPr>
        <p:spPr>
          <a:xfrm>
            <a:off x="512490" y="3661798"/>
            <a:ext cx="8813625" cy="632294"/>
          </a:xfrm>
          <a:prstGeom prst="rect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/>
          <a:lstStyle/>
          <a:p>
            <a:pPr marL="180975" marR="0" lvl="0" indent="-180975" algn="l" defTabSz="914400" rtl="0" eaLnBrk="1" fontAlgn="auto" latinLnBrk="0" hangingPunct="1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bg1">
                  <a:lumMod val="65000"/>
                </a:schemeClr>
              </a:buClr>
              <a:buSzTx/>
              <a:buFont typeface="Wingdings" pitchFamily="2" charset="2"/>
              <a:buChar char="l"/>
              <a:tabLst/>
              <a:defRPr/>
            </a:pPr>
            <a:r>
              <a:rPr lang="ko-KR" altLang="en-US" sz="1300" noProof="0" dirty="0" smtClean="0">
                <a:latin typeface="Trebuchet MS" pitchFamily="34" charset="0"/>
                <a:ea typeface="맑은 고딕" pitchFamily="50" charset="-127"/>
              </a:rPr>
              <a:t>마을공동체사업을 </a:t>
            </a:r>
            <a:r>
              <a:rPr lang="en-US" altLang="ko-KR" sz="1300" dirty="0" smtClean="0">
                <a:latin typeface="Trebuchet MS" pitchFamily="34" charset="0"/>
                <a:ea typeface="맑은 고딕" pitchFamily="50" charset="-127"/>
              </a:rPr>
              <a:t>‘</a:t>
            </a:r>
            <a:r>
              <a:rPr lang="ko-KR" altLang="en-US" sz="1300" dirty="0" smtClean="0">
                <a:latin typeface="Trebuchet MS" pitchFamily="34" charset="0"/>
                <a:ea typeface="맑은 고딕" pitchFamily="50" charset="-127"/>
              </a:rPr>
              <a:t>기본적으로</a:t>
            </a:r>
            <a:r>
              <a:rPr lang="en-US" altLang="ko-KR" sz="1300" dirty="0" smtClean="0">
                <a:latin typeface="Trebuchet MS" pitchFamily="34" charset="0"/>
                <a:ea typeface="맑은 고딕" pitchFamily="50" charset="-127"/>
              </a:rPr>
              <a:t>’ </a:t>
            </a:r>
            <a:r>
              <a:rPr lang="ko-KR" altLang="en-US" sz="1300" dirty="0" smtClean="0">
                <a:latin typeface="Trebuchet MS" pitchFamily="34" charset="0"/>
                <a:ea typeface="맑은 고딕" pitchFamily="50" charset="-127"/>
              </a:rPr>
              <a:t>알고 있다거나 </a:t>
            </a:r>
            <a:r>
              <a:rPr lang="en-US" altLang="ko-KR" sz="1300" dirty="0" smtClean="0">
                <a:latin typeface="Trebuchet MS" pitchFamily="34" charset="0"/>
                <a:ea typeface="맑은 고딕" pitchFamily="50" charset="-127"/>
              </a:rPr>
              <a:t>‘</a:t>
            </a:r>
            <a:r>
              <a:rPr lang="ko-KR" altLang="en-US" sz="1300" noProof="0" dirty="0" smtClean="0">
                <a:latin typeface="Trebuchet MS" pitchFamily="34" charset="0"/>
                <a:ea typeface="맑은 고딕" pitchFamily="50" charset="-127"/>
              </a:rPr>
              <a:t>나름</a:t>
            </a:r>
            <a:r>
              <a:rPr lang="en-US" altLang="ko-KR" sz="1300" noProof="0" dirty="0" smtClean="0">
                <a:latin typeface="Trebuchet MS" pitchFamily="34" charset="0"/>
                <a:ea typeface="맑은 고딕" pitchFamily="50" charset="-127"/>
              </a:rPr>
              <a:t>’</a:t>
            </a:r>
            <a:r>
              <a:rPr lang="ko-KR" altLang="en-US" sz="1300" noProof="0" dirty="0" smtClean="0">
                <a:latin typeface="Trebuchet MS" pitchFamily="34" charset="0"/>
                <a:ea typeface="맑은 고딕" pitchFamily="50" charset="-127"/>
              </a:rPr>
              <a:t> 잘 알고 있다는 응답이 다수</a:t>
            </a:r>
            <a:r>
              <a:rPr lang="en-US" altLang="ko-KR" sz="1300" noProof="0" dirty="0" smtClean="0">
                <a:latin typeface="Trebuchet MS" pitchFamily="34" charset="0"/>
                <a:ea typeface="맑은 고딕" pitchFamily="50" charset="-127"/>
              </a:rPr>
              <a:t>. </a:t>
            </a:r>
            <a:r>
              <a:rPr lang="en-US" altLang="ko-KR" sz="1300" noProof="0" dirty="0" smtClean="0">
                <a:latin typeface="Trebuchet MS" pitchFamily="34" charset="0"/>
                <a:ea typeface="맑은 고딕" pitchFamily="50" charset="-127"/>
                <a:sym typeface="Wingdings" panose="05000000000000000000" pitchFamily="2" charset="2"/>
              </a:rPr>
              <a:t> </a:t>
            </a:r>
            <a:r>
              <a:rPr lang="ko-KR" altLang="en-US" sz="1300" noProof="0" dirty="0" smtClean="0">
                <a:latin typeface="Trebuchet MS" pitchFamily="34" charset="0"/>
                <a:ea typeface="맑은 고딕" pitchFamily="50" charset="-127"/>
                <a:sym typeface="Wingdings" panose="05000000000000000000" pitchFamily="2" charset="2"/>
              </a:rPr>
              <a:t>인지 강도가 낮음</a:t>
            </a:r>
            <a:r>
              <a:rPr lang="en-US" altLang="ko-KR" sz="1300" noProof="0" dirty="0" smtClean="0">
                <a:latin typeface="Trebuchet MS" pitchFamily="34" charset="0"/>
                <a:ea typeface="맑은 고딕" pitchFamily="50" charset="-127"/>
                <a:sym typeface="Wingdings" panose="05000000000000000000" pitchFamily="2" charset="2"/>
              </a:rPr>
              <a:t>.</a:t>
            </a:r>
            <a:endParaRPr lang="en-US" altLang="ko-KR" sz="1300" noProof="0" dirty="0" smtClean="0">
              <a:latin typeface="Trebuchet MS" pitchFamily="34" charset="0"/>
              <a:ea typeface="맑은 고딕" pitchFamily="50" charset="-127"/>
            </a:endParaRPr>
          </a:p>
          <a:p>
            <a:pPr marL="180975" marR="0" lvl="0" indent="-180975" algn="l" defTabSz="914400" rtl="0" eaLnBrk="1" fontAlgn="auto" latinLnBrk="0" hangingPunct="1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bg1">
                  <a:lumMod val="65000"/>
                </a:schemeClr>
              </a:buClr>
              <a:buSzTx/>
              <a:buFont typeface="Wingdings" pitchFamily="2" charset="2"/>
              <a:buChar char="l"/>
              <a:tabLst/>
              <a:defRPr/>
            </a:pPr>
            <a:r>
              <a:rPr lang="ko-KR" altLang="en-US" sz="1300" dirty="0" smtClean="0">
                <a:latin typeface="Trebuchet MS" pitchFamily="34" charset="0"/>
                <a:ea typeface="맑은 고딕" pitchFamily="50" charset="-127"/>
              </a:rPr>
              <a:t>전체적으로 </a:t>
            </a:r>
            <a:r>
              <a:rPr lang="ko-KR" altLang="en-US" sz="1300" dirty="0" err="1" smtClean="0">
                <a:latin typeface="Trebuchet MS" pitchFamily="34" charset="0"/>
                <a:ea typeface="맑은 고딕" pitchFamily="50" charset="-127"/>
              </a:rPr>
              <a:t>돌봄분야와</a:t>
            </a:r>
            <a:r>
              <a:rPr lang="ko-KR" altLang="en-US" sz="1300" dirty="0" smtClean="0">
                <a:latin typeface="Trebuchet MS" pitchFamily="34" charset="0"/>
                <a:ea typeface="맑은 고딕" pitchFamily="50" charset="-127"/>
              </a:rPr>
              <a:t> 문화분야 인지율이 높은 반면</a:t>
            </a:r>
            <a:r>
              <a:rPr lang="en-US" altLang="ko-KR" sz="1300" dirty="0" smtClean="0">
                <a:latin typeface="Trebuchet MS" pitchFamily="34" charset="0"/>
                <a:ea typeface="맑은 고딕" pitchFamily="50" charset="-127"/>
              </a:rPr>
              <a:t> </a:t>
            </a:r>
            <a:r>
              <a:rPr lang="ko-KR" altLang="en-US" sz="1300" dirty="0" smtClean="0">
                <a:latin typeface="Trebuchet MS" pitchFamily="34" charset="0"/>
                <a:ea typeface="맑은 고딕" pitchFamily="50" charset="-127"/>
              </a:rPr>
              <a:t>자유분야와 경제분야는 낮은 수준</a:t>
            </a:r>
            <a:r>
              <a:rPr lang="en-US" altLang="ko-KR" sz="1300" dirty="0" smtClean="0">
                <a:latin typeface="Trebuchet MS" pitchFamily="34" charset="0"/>
                <a:ea typeface="맑은 고딕" pitchFamily="50" charset="-127"/>
              </a:rPr>
              <a:t>.</a:t>
            </a:r>
          </a:p>
        </p:txBody>
      </p:sp>
      <p:sp>
        <p:nvSpPr>
          <p:cNvPr id="52" name="텍스트 개체 틀 2"/>
          <p:cNvSpPr txBox="1">
            <a:spLocks/>
          </p:cNvSpPr>
          <p:nvPr/>
        </p:nvSpPr>
        <p:spPr>
          <a:xfrm>
            <a:off x="512488" y="4495517"/>
            <a:ext cx="8813625" cy="650224"/>
          </a:xfrm>
          <a:prstGeom prst="rect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/>
          <a:lstStyle/>
          <a:p>
            <a:pPr marL="180975" marR="0" lvl="0" indent="-180975" algn="l" defTabSz="914400" rtl="0" eaLnBrk="1" fontAlgn="auto" latinLnBrk="0" hangingPunct="1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bg1">
                  <a:lumMod val="65000"/>
                </a:schemeClr>
              </a:buClr>
              <a:buSzTx/>
              <a:buFont typeface="Wingdings" pitchFamily="2" charset="2"/>
              <a:buChar char="l"/>
              <a:tabLst/>
              <a:defRPr/>
            </a:pPr>
            <a:r>
              <a:rPr lang="ko-KR" altLang="en-US" sz="1300" noProof="0" dirty="0" smtClean="0">
                <a:latin typeface="Trebuchet MS" pitchFamily="34" charset="0"/>
                <a:ea typeface="맑은 고딕" pitchFamily="50" charset="-127"/>
              </a:rPr>
              <a:t>들어는 보았으나 더 이상은 모른다는 것</a:t>
            </a:r>
            <a:r>
              <a:rPr lang="en-US" altLang="ko-KR" sz="1300" noProof="0" dirty="0" smtClean="0">
                <a:latin typeface="Trebuchet MS" pitchFamily="34" charset="0"/>
                <a:ea typeface="맑은 고딕" pitchFamily="50" charset="-127"/>
              </a:rPr>
              <a:t>. </a:t>
            </a:r>
            <a:r>
              <a:rPr lang="en-US" altLang="ko-KR" sz="1300" noProof="0" dirty="0" smtClean="0">
                <a:latin typeface="Trebuchet MS" pitchFamily="34" charset="0"/>
                <a:ea typeface="맑은 고딕" pitchFamily="50" charset="-127"/>
                <a:sym typeface="Wingdings" panose="05000000000000000000" pitchFamily="2" charset="2"/>
              </a:rPr>
              <a:t> </a:t>
            </a:r>
            <a:r>
              <a:rPr lang="ko-KR" altLang="en-US" sz="1300" noProof="0" dirty="0" smtClean="0">
                <a:latin typeface="Trebuchet MS" pitchFamily="34" charset="0"/>
                <a:ea typeface="맑은 고딕" pitchFamily="50" charset="-127"/>
                <a:sym typeface="Wingdings" panose="05000000000000000000" pitchFamily="2" charset="2"/>
              </a:rPr>
              <a:t>사업의 </a:t>
            </a:r>
            <a:r>
              <a:rPr lang="ko-KR" altLang="en-US" sz="1300" dirty="0" smtClean="0">
                <a:latin typeface="Trebuchet MS" pitchFamily="34" charset="0"/>
                <a:ea typeface="맑은 고딕" pitchFamily="50" charset="-127"/>
              </a:rPr>
              <a:t>내용과 참여 방법에 초점을 맞춰야 할 것으로 보임</a:t>
            </a:r>
            <a:r>
              <a:rPr lang="en-US" altLang="ko-KR" sz="1300" dirty="0" smtClean="0">
                <a:latin typeface="Trebuchet MS" pitchFamily="34" charset="0"/>
                <a:ea typeface="맑은 고딕" pitchFamily="50" charset="-127"/>
              </a:rPr>
              <a:t>.</a:t>
            </a:r>
          </a:p>
          <a:p>
            <a:pPr marL="180975" marR="0" lvl="0" indent="-180975" algn="l" defTabSz="914400" rtl="0" eaLnBrk="1" fontAlgn="auto" latinLnBrk="0" hangingPunct="1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bg1">
                  <a:lumMod val="65000"/>
                </a:schemeClr>
              </a:buClr>
              <a:buSzTx/>
              <a:buFont typeface="Wingdings" pitchFamily="2" charset="2"/>
              <a:buChar char="l"/>
              <a:tabLst/>
              <a:defRPr/>
            </a:pPr>
            <a:r>
              <a:rPr lang="ko-KR" altLang="en-US" sz="1300" dirty="0" smtClean="0">
                <a:latin typeface="Trebuchet MS" pitchFamily="34" charset="0"/>
                <a:ea typeface="맑은 고딕" pitchFamily="50" charset="-127"/>
              </a:rPr>
              <a:t>사업 참여의 주된 장애요인은 집단간 단절</a:t>
            </a:r>
            <a:r>
              <a:rPr lang="en-US" altLang="ko-KR" sz="1300" dirty="0" smtClean="0">
                <a:latin typeface="Trebuchet MS" pitchFamily="34" charset="0"/>
                <a:ea typeface="맑은 고딕" pitchFamily="50" charset="-127"/>
              </a:rPr>
              <a:t>, </a:t>
            </a:r>
            <a:r>
              <a:rPr lang="ko-KR" altLang="en-US" sz="1300" dirty="0" smtClean="0">
                <a:latin typeface="Trebuchet MS" pitchFamily="34" charset="0"/>
                <a:ea typeface="맑은 고딕" pitchFamily="50" charset="-127"/>
              </a:rPr>
              <a:t>개인주의 풍토</a:t>
            </a:r>
            <a:r>
              <a:rPr lang="en-US" altLang="ko-KR" sz="1300" dirty="0" smtClean="0">
                <a:latin typeface="Trebuchet MS" pitchFamily="34" charset="0"/>
                <a:ea typeface="맑은 고딕" pitchFamily="50" charset="-127"/>
              </a:rPr>
              <a:t>. </a:t>
            </a:r>
            <a:r>
              <a:rPr lang="en-US" altLang="ko-KR" sz="1300" dirty="0" smtClean="0">
                <a:latin typeface="Trebuchet MS" pitchFamily="34" charset="0"/>
                <a:ea typeface="맑은 고딕" pitchFamily="50" charset="-127"/>
                <a:sym typeface="Wingdings" panose="05000000000000000000" pitchFamily="2" charset="2"/>
              </a:rPr>
              <a:t> </a:t>
            </a:r>
            <a:r>
              <a:rPr lang="ko-KR" altLang="en-US" sz="1300" dirty="0" smtClean="0">
                <a:latin typeface="Trebuchet MS" pitchFamily="34" charset="0"/>
                <a:ea typeface="맑은 고딕" pitchFamily="50" charset="-127"/>
              </a:rPr>
              <a:t>사업 이전에 대면적 소통의 장을 제공하는 것이 중요</a:t>
            </a:r>
            <a:r>
              <a:rPr lang="en-US" altLang="ko-KR" sz="1300" dirty="0" smtClean="0">
                <a:latin typeface="Trebuchet MS" pitchFamily="34" charset="0"/>
                <a:ea typeface="맑은 고딕" pitchFamily="50" charset="-127"/>
              </a:rPr>
              <a:t>.</a:t>
            </a:r>
          </a:p>
        </p:txBody>
      </p:sp>
      <p:sp>
        <p:nvSpPr>
          <p:cNvPr id="53" name="텍스트 개체 틀 2"/>
          <p:cNvSpPr txBox="1">
            <a:spLocks/>
          </p:cNvSpPr>
          <p:nvPr/>
        </p:nvSpPr>
        <p:spPr>
          <a:xfrm>
            <a:off x="512490" y="5311303"/>
            <a:ext cx="8813625" cy="641259"/>
          </a:xfrm>
          <a:prstGeom prst="rect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/>
          <a:lstStyle/>
          <a:p>
            <a:pPr marL="180975" lvl="0" indent="-180975" fontAlgn="auto" latinLnBrk="0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bg1">
                  <a:lumMod val="65000"/>
                </a:schemeClr>
              </a:buClr>
              <a:buFont typeface="Wingdings" pitchFamily="2" charset="2"/>
              <a:buChar char="l"/>
              <a:defRPr/>
            </a:pPr>
            <a:r>
              <a:rPr lang="ko-KR" altLang="en-US" sz="1300" dirty="0" smtClean="0">
                <a:latin typeface="Trebuchet MS" pitchFamily="34" charset="0"/>
                <a:ea typeface="맑은 고딕" pitchFamily="50" charset="-127"/>
              </a:rPr>
              <a:t>긍정적인 평가는 공동체사업을 필요로 하는 곳이 있고</a:t>
            </a:r>
            <a:r>
              <a:rPr lang="en-US" altLang="ko-KR" sz="1300" dirty="0" smtClean="0">
                <a:latin typeface="Trebuchet MS" pitchFamily="34" charset="0"/>
                <a:ea typeface="맑은 고딕" pitchFamily="50" charset="-127"/>
              </a:rPr>
              <a:t>, </a:t>
            </a:r>
            <a:r>
              <a:rPr lang="ko-KR" altLang="en-US" sz="1300" dirty="0" smtClean="0">
                <a:latin typeface="Trebuchet MS" pitchFamily="34" charset="0"/>
                <a:ea typeface="맑은 고딕" pitchFamily="50" charset="-127"/>
              </a:rPr>
              <a:t>공동체가 그 절실함을 채워준다는 점</a:t>
            </a:r>
            <a:r>
              <a:rPr lang="en-US" altLang="ko-KR" sz="1300" dirty="0" smtClean="0">
                <a:latin typeface="Trebuchet MS" pitchFamily="34" charset="0"/>
                <a:ea typeface="맑은 고딕" pitchFamily="50" charset="-127"/>
              </a:rPr>
              <a:t>.</a:t>
            </a:r>
          </a:p>
          <a:p>
            <a:pPr marL="180975" marR="0" lvl="0" indent="-180975" algn="l" defTabSz="914400" rtl="0" eaLnBrk="1" fontAlgn="auto" latinLnBrk="0" hangingPunct="1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bg1">
                  <a:lumMod val="65000"/>
                </a:schemeClr>
              </a:buClr>
              <a:buSzTx/>
              <a:buFont typeface="Wingdings" pitchFamily="2" charset="2"/>
              <a:buChar char="l"/>
              <a:tabLst/>
              <a:defRPr/>
            </a:pPr>
            <a:r>
              <a:rPr lang="ko-KR" altLang="en-US" sz="1300" dirty="0" smtClean="0">
                <a:latin typeface="Trebuchet MS" pitchFamily="34" charset="0"/>
                <a:ea typeface="맑은 고딕" pitchFamily="50" charset="-127"/>
              </a:rPr>
              <a:t>회의적 혹은 부정적 평가는 자율성과 </a:t>
            </a:r>
            <a:r>
              <a:rPr lang="ko-KR" altLang="en-US" sz="1300" dirty="0" err="1" smtClean="0">
                <a:latin typeface="Trebuchet MS" pitchFamily="34" charset="0"/>
                <a:ea typeface="맑은 고딕" pitchFamily="50" charset="-127"/>
              </a:rPr>
              <a:t>자기주도성</a:t>
            </a:r>
            <a:r>
              <a:rPr lang="en-US" altLang="ko-KR" sz="1300" dirty="0" smtClean="0">
                <a:latin typeface="Trebuchet MS" pitchFamily="34" charset="0"/>
                <a:ea typeface="맑은 고딕" pitchFamily="50" charset="-127"/>
              </a:rPr>
              <a:t>, </a:t>
            </a:r>
            <a:r>
              <a:rPr lang="ko-KR" altLang="en-US" sz="1300" dirty="0" smtClean="0">
                <a:latin typeface="Trebuchet MS" pitchFamily="34" charset="0"/>
                <a:ea typeface="맑은 고딕" pitchFamily="50" charset="-127"/>
              </a:rPr>
              <a:t>책임져야 한다는 것</a:t>
            </a:r>
            <a:r>
              <a:rPr lang="en-US" altLang="ko-KR" sz="1300" dirty="0" smtClean="0">
                <a:latin typeface="Trebuchet MS" pitchFamily="34" charset="0"/>
                <a:ea typeface="맑은 고딕" pitchFamily="50" charset="-127"/>
              </a:rPr>
              <a:t>.</a:t>
            </a:r>
            <a:endParaRPr kumimoji="0" lang="en-US" altLang="ko-KR" sz="13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rebuchet MS" pitchFamily="34" charset="0"/>
              <a:ea typeface="맑은 고딕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30549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직사각형 17"/>
          <p:cNvSpPr txBox="1">
            <a:spLocks noChangeArrowheads="1"/>
          </p:cNvSpPr>
          <p:nvPr/>
        </p:nvSpPr>
        <p:spPr bwMode="auto">
          <a:xfrm>
            <a:off x="464343" y="234631"/>
            <a:ext cx="5677306" cy="3925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69" tIns="41985" rIns="83969" bIns="41985">
            <a:spAutoFit/>
          </a:bodyPr>
          <a:lstStyle>
            <a:lvl1pPr algn="ctr" rtl="0" fontAlgn="base" latinLnBrk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4572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9144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13716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18288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algn="l"/>
            <a:r>
              <a:rPr kumimoji="0" lang="en-US" altLang="ko-KR" sz="2000" b="1" dirty="0" smtClean="0">
                <a:solidFill>
                  <a:srgbClr val="0070C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7. </a:t>
            </a:r>
            <a:r>
              <a:rPr kumimoji="0" lang="ko-KR" altLang="en-US" sz="2000" b="1" dirty="0" smtClean="0">
                <a:solidFill>
                  <a:srgbClr val="0070C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추진 요망사업</a:t>
            </a:r>
            <a:endParaRPr kumimoji="0" lang="ko-KR" altLang="en-US" sz="2000" b="1" dirty="0">
              <a:solidFill>
                <a:srgbClr val="0070C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3" name="텍스트 개체 틀 2"/>
          <p:cNvSpPr txBox="1">
            <a:spLocks/>
          </p:cNvSpPr>
          <p:nvPr/>
        </p:nvSpPr>
        <p:spPr>
          <a:xfrm>
            <a:off x="541914" y="894719"/>
            <a:ext cx="8691454" cy="798896"/>
          </a:xfrm>
          <a:prstGeom prst="rect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/>
          <a:lstStyle/>
          <a:p>
            <a:pPr marL="180975" marR="0" lvl="0" indent="-180975" algn="l" defTabSz="914400" rtl="0" eaLnBrk="1" fontAlgn="auto" latinLnBrk="0" hangingPunct="1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bg1">
                  <a:lumMod val="65000"/>
                </a:schemeClr>
              </a:buClr>
              <a:buSzTx/>
              <a:buFont typeface="Wingdings" pitchFamily="2" charset="2"/>
              <a:buChar char="l"/>
              <a:tabLst/>
              <a:defRPr/>
            </a:pPr>
            <a:r>
              <a:rPr kumimoji="0" lang="ko-KR" altLang="en-US" sz="1300" dirty="0" smtClean="0">
                <a:latin typeface="Trebuchet MS" pitchFamily="34" charset="0"/>
                <a:ea typeface="맑은 고딕" pitchFamily="50" charset="-127"/>
              </a:rPr>
              <a:t>특정 계층이 아닌 주민 누구나 참여할 수 있는 행사</a:t>
            </a:r>
            <a:r>
              <a:rPr kumimoji="0" lang="en-US" altLang="ko-KR" sz="1300" dirty="0" smtClean="0">
                <a:latin typeface="Trebuchet MS" pitchFamily="34" charset="0"/>
                <a:ea typeface="맑은 고딕" pitchFamily="50" charset="-127"/>
              </a:rPr>
              <a:t>. </a:t>
            </a:r>
            <a:r>
              <a:rPr kumimoji="0" lang="en-US" altLang="ko-KR" sz="1300" dirty="0" smtClean="0">
                <a:latin typeface="Trebuchet MS" pitchFamily="34" charset="0"/>
                <a:ea typeface="맑은 고딕" pitchFamily="50" charset="-127"/>
                <a:sym typeface="Wingdings" panose="05000000000000000000" pitchFamily="2" charset="2"/>
              </a:rPr>
              <a:t> </a:t>
            </a:r>
            <a:r>
              <a:rPr kumimoji="0" lang="ko-KR" altLang="en-US" sz="1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rebuchet MS" pitchFamily="34" charset="0"/>
                <a:ea typeface="맑은 고딕" pitchFamily="50" charset="-127"/>
                <a:cs typeface="+mn-cs"/>
              </a:rPr>
              <a:t>현재 매우 다양한 사업들이 지원되기 때문에 특정집단</a:t>
            </a:r>
            <a:r>
              <a:rPr kumimoji="0" lang="en-US" altLang="ko-KR" sz="1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rebuchet MS" pitchFamily="34" charset="0"/>
                <a:ea typeface="맑은 고딕" pitchFamily="50" charset="-127"/>
                <a:cs typeface="+mn-cs"/>
              </a:rPr>
              <a:t>, </a:t>
            </a:r>
            <a:r>
              <a:rPr kumimoji="0" lang="ko-KR" altLang="en-US" sz="1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rebuchet MS" pitchFamily="34" charset="0"/>
                <a:ea typeface="맑은 고딕" pitchFamily="50" charset="-127"/>
                <a:cs typeface="+mn-cs"/>
              </a:rPr>
              <a:t>특정분야에 초점을 맞춘 사업보다는 마을전체 차원의 사업에 대한 요구</a:t>
            </a:r>
            <a:r>
              <a:rPr kumimoji="0" lang="en-US" altLang="ko-KR" sz="1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rebuchet MS" pitchFamily="34" charset="0"/>
                <a:ea typeface="맑은 고딕" pitchFamily="50" charset="-127"/>
                <a:cs typeface="+mn-cs"/>
              </a:rPr>
              <a:t>. </a:t>
            </a:r>
            <a:r>
              <a:rPr kumimoji="0" lang="en-US" altLang="ko-KR" sz="1300" dirty="0" smtClean="0">
                <a:latin typeface="Trebuchet MS" pitchFamily="34" charset="0"/>
                <a:ea typeface="맑은 고딕" pitchFamily="50" charset="-127"/>
                <a:sym typeface="Wingdings" panose="05000000000000000000" pitchFamily="2" charset="2"/>
              </a:rPr>
              <a:t> </a:t>
            </a:r>
            <a:r>
              <a:rPr kumimoji="0" lang="ko-KR" altLang="en-US" sz="1300" dirty="0" smtClean="0">
                <a:latin typeface="Trebuchet MS" pitchFamily="34" charset="0"/>
                <a:ea typeface="맑은 고딕" pitchFamily="50" charset="-127"/>
              </a:rPr>
              <a:t>평일만이 아닌</a:t>
            </a:r>
            <a:r>
              <a:rPr kumimoji="0" lang="en-US" altLang="ko-KR" sz="1300" dirty="0" smtClean="0">
                <a:latin typeface="Trebuchet MS" pitchFamily="34" charset="0"/>
                <a:ea typeface="맑은 고딕" pitchFamily="50" charset="-127"/>
              </a:rPr>
              <a:t>, </a:t>
            </a:r>
            <a:r>
              <a:rPr kumimoji="0" lang="ko-KR" altLang="en-US" sz="1300" dirty="0" smtClean="0">
                <a:latin typeface="Trebuchet MS" pitchFamily="34" charset="0"/>
                <a:ea typeface="맑은 고딕" pitchFamily="50" charset="-127"/>
              </a:rPr>
              <a:t>특정계층에 한정되지 않은</a:t>
            </a:r>
            <a:r>
              <a:rPr kumimoji="0" lang="en-US" altLang="ko-KR" sz="1300" dirty="0" smtClean="0">
                <a:latin typeface="Trebuchet MS" pitchFamily="34" charset="0"/>
                <a:ea typeface="맑은 고딕" pitchFamily="50" charset="-127"/>
              </a:rPr>
              <a:t>, </a:t>
            </a:r>
            <a:r>
              <a:rPr kumimoji="0" lang="ko-KR" altLang="en-US" sz="1300" dirty="0" smtClean="0">
                <a:latin typeface="Trebuchet MS" pitchFamily="34" charset="0"/>
                <a:ea typeface="맑은 고딕" pitchFamily="50" charset="-127"/>
              </a:rPr>
              <a:t>밀도 있는 내용으로</a:t>
            </a:r>
            <a:r>
              <a:rPr kumimoji="0" lang="en-US" altLang="ko-KR" sz="1300" dirty="0" smtClean="0">
                <a:latin typeface="Trebuchet MS" pitchFamily="34" charset="0"/>
                <a:ea typeface="맑은 고딕" pitchFamily="50" charset="-127"/>
              </a:rPr>
              <a:t>, </a:t>
            </a:r>
            <a:r>
              <a:rPr kumimoji="0" lang="ko-KR" altLang="en-US" sz="1300" dirty="0" smtClean="0">
                <a:latin typeface="Trebuchet MS" pitchFamily="34" charset="0"/>
                <a:ea typeface="맑은 고딕" pitchFamily="50" charset="-127"/>
              </a:rPr>
              <a:t>형식에 흐르지 않게</a:t>
            </a:r>
            <a:r>
              <a:rPr kumimoji="0" lang="en-US" altLang="ko-KR" sz="1300" dirty="0" smtClean="0">
                <a:latin typeface="Trebuchet MS" pitchFamily="34" charset="0"/>
                <a:ea typeface="맑은 고딕" pitchFamily="50" charset="-127"/>
              </a:rPr>
              <a:t>.</a:t>
            </a:r>
            <a:endParaRPr kumimoji="0" lang="en-US" altLang="ko-KR" sz="13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rebuchet MS" pitchFamily="34" charset="0"/>
              <a:ea typeface="맑은 고딕" pitchFamily="50" charset="-127"/>
              <a:cs typeface="+mn-cs"/>
            </a:endParaRPr>
          </a:p>
        </p:txBody>
      </p:sp>
      <p:sp>
        <p:nvSpPr>
          <p:cNvPr id="10" name="텍스트 개체 틀 2"/>
          <p:cNvSpPr txBox="1">
            <a:spLocks/>
          </p:cNvSpPr>
          <p:nvPr/>
        </p:nvSpPr>
        <p:spPr>
          <a:xfrm>
            <a:off x="541914" y="2437968"/>
            <a:ext cx="8691454" cy="843114"/>
          </a:xfrm>
          <a:prstGeom prst="rect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/>
          <a:lstStyle/>
          <a:p>
            <a:pPr marL="180975" marR="0" lvl="0" indent="-180975" algn="l" defTabSz="914400" rtl="0" eaLnBrk="1" fontAlgn="auto" latinLnBrk="0" hangingPunct="1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bg1">
                  <a:lumMod val="65000"/>
                </a:schemeClr>
              </a:buClr>
              <a:buSzTx/>
              <a:buFont typeface="Wingdings" pitchFamily="2" charset="2"/>
              <a:buChar char="l"/>
              <a:tabLst/>
              <a:defRPr/>
            </a:pPr>
            <a:r>
              <a:rPr kumimoji="0" lang="ko-KR" altLang="en-US" sz="1300" dirty="0" smtClean="0">
                <a:latin typeface="Trebuchet MS" pitchFamily="34" charset="0"/>
                <a:ea typeface="맑은 고딕" pitchFamily="50" charset="-127"/>
              </a:rPr>
              <a:t>현재로서는 오프라인 매체가 주된 정보 </a:t>
            </a:r>
            <a:r>
              <a:rPr kumimoji="0" lang="ko-KR" altLang="en-US" sz="1300" dirty="0" err="1" smtClean="0">
                <a:latin typeface="Trebuchet MS" pitchFamily="34" charset="0"/>
                <a:ea typeface="맑은 고딕" pitchFamily="50" charset="-127"/>
              </a:rPr>
              <a:t>획득원</a:t>
            </a:r>
            <a:r>
              <a:rPr kumimoji="0" lang="en-US" altLang="ko-KR" sz="1300" dirty="0" smtClean="0">
                <a:latin typeface="Trebuchet MS" pitchFamily="34" charset="0"/>
                <a:ea typeface="맑은 고딕" pitchFamily="50" charset="-127"/>
              </a:rPr>
              <a:t>, </a:t>
            </a:r>
            <a:r>
              <a:rPr kumimoji="0" lang="ko-KR" altLang="en-US" sz="1300" dirty="0" smtClean="0">
                <a:latin typeface="Trebuchet MS" pitchFamily="34" charset="0"/>
                <a:ea typeface="맑은 고딕" pitchFamily="50" charset="-127"/>
              </a:rPr>
              <a:t>온라인 매체는 부차적인 경로</a:t>
            </a:r>
            <a:r>
              <a:rPr kumimoji="0" lang="en-US" altLang="ko-KR" sz="1300" dirty="0" smtClean="0">
                <a:latin typeface="Trebuchet MS" pitchFamily="34" charset="0"/>
                <a:ea typeface="맑은 고딕" pitchFamily="50" charset="-127"/>
              </a:rPr>
              <a:t>.</a:t>
            </a:r>
          </a:p>
          <a:p>
            <a:pPr marL="180975" marR="0" lvl="0" indent="-180975" algn="l" defTabSz="914400" rtl="0" eaLnBrk="1" fontAlgn="auto" latinLnBrk="0" hangingPunct="1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bg1">
                  <a:lumMod val="65000"/>
                </a:schemeClr>
              </a:buClr>
              <a:buSzTx/>
              <a:buFont typeface="Wingdings" pitchFamily="2" charset="2"/>
              <a:buChar char="l"/>
              <a:tabLst/>
              <a:defRPr/>
            </a:pPr>
            <a:r>
              <a:rPr kumimoji="0" lang="ko-KR" altLang="en-US" sz="1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rebuchet MS" pitchFamily="34" charset="0"/>
                <a:ea typeface="맑은 고딕" pitchFamily="50" charset="-127"/>
                <a:cs typeface="+mn-cs"/>
              </a:rPr>
              <a:t>휴대전화 어플리케이션에 대한 반응은 강북과 강남이 서로 상반됨</a:t>
            </a:r>
            <a:r>
              <a:rPr kumimoji="0" lang="en-US" altLang="ko-KR" sz="1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rebuchet MS" pitchFamily="34" charset="0"/>
                <a:ea typeface="맑은 고딕" pitchFamily="50" charset="-127"/>
                <a:cs typeface="+mn-cs"/>
              </a:rPr>
              <a:t>. </a:t>
            </a:r>
            <a:r>
              <a:rPr kumimoji="0" lang="ko-KR" altLang="en-US" sz="1300" dirty="0" smtClean="0">
                <a:latin typeface="Trebuchet MS" pitchFamily="34" charset="0"/>
                <a:ea typeface="맑은 고딕" pitchFamily="50" charset="-127"/>
              </a:rPr>
              <a:t>강남의 경우 포괄적인 네트워크에 대한 거부감이 깔려 있는 것으로 보임</a:t>
            </a:r>
            <a:r>
              <a:rPr kumimoji="0" lang="en-US" altLang="ko-KR" sz="1300" dirty="0" smtClean="0">
                <a:latin typeface="Trebuchet MS" pitchFamily="34" charset="0"/>
                <a:ea typeface="맑은 고딕" pitchFamily="50" charset="-127"/>
              </a:rPr>
              <a:t>. </a:t>
            </a:r>
            <a:endParaRPr kumimoji="0" lang="en-US" altLang="ko-KR" sz="13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rebuchet MS" pitchFamily="34" charset="0"/>
              <a:ea typeface="맑은 고딕" pitchFamily="50" charset="-127"/>
              <a:cs typeface="+mn-cs"/>
            </a:endParaRPr>
          </a:p>
        </p:txBody>
      </p:sp>
      <p:sp>
        <p:nvSpPr>
          <p:cNvPr id="11" name="직사각형 17"/>
          <p:cNvSpPr txBox="1">
            <a:spLocks noChangeArrowheads="1"/>
          </p:cNvSpPr>
          <p:nvPr/>
        </p:nvSpPr>
        <p:spPr bwMode="auto">
          <a:xfrm>
            <a:off x="464342" y="2022809"/>
            <a:ext cx="5604673" cy="3925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69" tIns="41985" rIns="83969" bIns="41985">
            <a:spAutoFit/>
          </a:bodyPr>
          <a:lstStyle>
            <a:lvl1pPr algn="ctr" rtl="0" fontAlgn="base" latinLnBrk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4572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9144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13716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18288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algn="l"/>
            <a:r>
              <a:rPr kumimoji="0" lang="en-US" altLang="ko-KR" sz="2000" b="1" dirty="0" smtClean="0">
                <a:solidFill>
                  <a:srgbClr val="0070C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8. </a:t>
            </a:r>
            <a:r>
              <a:rPr kumimoji="0" lang="ko-KR" altLang="en-US" sz="2000" b="1" dirty="0" smtClean="0">
                <a:solidFill>
                  <a:srgbClr val="0070C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정보 취득 관련</a:t>
            </a:r>
            <a:endParaRPr kumimoji="0" lang="ko-KR" altLang="en-US" sz="2000" b="1" dirty="0">
              <a:solidFill>
                <a:srgbClr val="0070C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2" name="텍스트 개체 틀 2"/>
          <p:cNvSpPr txBox="1">
            <a:spLocks/>
          </p:cNvSpPr>
          <p:nvPr/>
        </p:nvSpPr>
        <p:spPr>
          <a:xfrm>
            <a:off x="536976" y="4020810"/>
            <a:ext cx="8691454" cy="1124932"/>
          </a:xfrm>
          <a:prstGeom prst="rect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/>
          <a:lstStyle/>
          <a:p>
            <a:pPr marL="180975" marR="0" lvl="0" indent="-180975" algn="l" defTabSz="914400" rtl="0" eaLnBrk="1" fontAlgn="auto" latinLnBrk="0" hangingPunct="1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bg1">
                  <a:lumMod val="65000"/>
                </a:schemeClr>
              </a:buClr>
              <a:buSzTx/>
              <a:buFont typeface="Wingdings" pitchFamily="2" charset="2"/>
              <a:buChar char="l"/>
              <a:tabLst/>
              <a:defRPr/>
            </a:pPr>
            <a:r>
              <a:rPr kumimoji="0" lang="ko-KR" altLang="en-US" sz="1300" dirty="0" err="1" smtClean="0">
                <a:latin typeface="+mn-ea"/>
                <a:ea typeface="+mn-ea"/>
              </a:rPr>
              <a:t>통반장의</a:t>
            </a:r>
            <a:r>
              <a:rPr kumimoji="0" lang="ko-KR" altLang="en-US" sz="1300" dirty="0" smtClean="0">
                <a:latin typeface="+mn-ea"/>
                <a:ea typeface="+mn-ea"/>
              </a:rPr>
              <a:t> 역할 인식에 대해 매우 소극적</a:t>
            </a:r>
            <a:r>
              <a:rPr kumimoji="0" lang="en-US" altLang="ko-KR" sz="1300" dirty="0" smtClean="0">
                <a:latin typeface="+mn-ea"/>
                <a:ea typeface="+mn-ea"/>
              </a:rPr>
              <a:t>. </a:t>
            </a:r>
          </a:p>
          <a:p>
            <a:pPr marL="180975" marR="0" lvl="0" indent="-180975" algn="l" defTabSz="914400" rtl="0" eaLnBrk="1" fontAlgn="auto" latinLnBrk="0" hangingPunct="1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bg1">
                  <a:lumMod val="65000"/>
                </a:schemeClr>
              </a:buClr>
              <a:buSzTx/>
              <a:buFont typeface="Wingdings" pitchFamily="2" charset="2"/>
              <a:buChar char="l"/>
              <a:tabLst/>
              <a:defRPr/>
            </a:pPr>
            <a:r>
              <a:rPr lang="ko-KR" altLang="en-US" sz="1300" dirty="0" smtClean="0">
                <a:latin typeface="+mn-ea"/>
                <a:ea typeface="+mn-ea"/>
              </a:rPr>
              <a:t>역할을 </a:t>
            </a:r>
            <a:r>
              <a:rPr lang="ko-KR" altLang="en-US" sz="1300" dirty="0">
                <a:latin typeface="+mn-ea"/>
                <a:ea typeface="+mn-ea"/>
              </a:rPr>
              <a:t>공동체로 확대하는 것에 대해서는 </a:t>
            </a:r>
            <a:r>
              <a:rPr lang="ko-KR" altLang="en-US" sz="1300" dirty="0" smtClean="0">
                <a:latin typeface="+mn-ea"/>
                <a:ea typeface="+mn-ea"/>
              </a:rPr>
              <a:t>특별히 부정적이지는 않음</a:t>
            </a:r>
            <a:r>
              <a:rPr lang="en-US" altLang="ko-KR" sz="1300" dirty="0" smtClean="0">
                <a:latin typeface="+mn-ea"/>
                <a:ea typeface="+mn-ea"/>
              </a:rPr>
              <a:t>.</a:t>
            </a:r>
            <a:r>
              <a:rPr lang="ko-KR" altLang="en-US" sz="1300" dirty="0" smtClean="0">
                <a:latin typeface="+mn-ea"/>
                <a:ea typeface="+mn-ea"/>
              </a:rPr>
              <a:t> 주된 </a:t>
            </a:r>
            <a:r>
              <a:rPr lang="ko-KR" altLang="en-US" sz="1300" dirty="0">
                <a:latin typeface="+mn-ea"/>
                <a:ea typeface="+mn-ea"/>
              </a:rPr>
              <a:t>역할은 메신저</a:t>
            </a:r>
            <a:r>
              <a:rPr lang="en-US" altLang="ko-KR" sz="1300" dirty="0" smtClean="0">
                <a:latin typeface="+mn-ea"/>
                <a:ea typeface="+mn-ea"/>
              </a:rPr>
              <a:t>.</a:t>
            </a:r>
          </a:p>
          <a:p>
            <a:pPr marL="180975" marR="0" lvl="0" indent="-180975" algn="l" defTabSz="914400" rtl="0" eaLnBrk="1" fontAlgn="auto" latinLnBrk="0" hangingPunct="1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bg1">
                  <a:lumMod val="65000"/>
                </a:schemeClr>
              </a:buClr>
              <a:buSzTx/>
              <a:buFont typeface="Wingdings" pitchFamily="2" charset="2"/>
              <a:buChar char="l"/>
              <a:tabLst/>
              <a:defRPr/>
            </a:pPr>
            <a:r>
              <a:rPr lang="ko-KR" altLang="en-US" sz="1300" dirty="0" smtClean="0">
                <a:latin typeface="+mn-ea"/>
                <a:ea typeface="+mn-ea"/>
              </a:rPr>
              <a:t>이들의 </a:t>
            </a:r>
            <a:r>
              <a:rPr lang="ko-KR" altLang="en-US" sz="1300" dirty="0">
                <a:latin typeface="+mn-ea"/>
                <a:ea typeface="+mn-ea"/>
              </a:rPr>
              <a:t>과거 이미지로 인해 새로운 차원의 </a:t>
            </a:r>
            <a:r>
              <a:rPr lang="ko-KR" altLang="en-US" sz="1300" dirty="0" err="1">
                <a:latin typeface="+mn-ea"/>
                <a:ea typeface="+mn-ea"/>
              </a:rPr>
              <a:t>마을공동체만들기</a:t>
            </a:r>
            <a:r>
              <a:rPr lang="ko-KR" altLang="en-US" sz="1300" dirty="0">
                <a:latin typeface="+mn-ea"/>
                <a:ea typeface="+mn-ea"/>
              </a:rPr>
              <a:t> 사업에 부합될 수 있을지에 대해 회의적인 시각이 존재함</a:t>
            </a:r>
            <a:r>
              <a:rPr lang="en-US" altLang="ko-KR" sz="1300" dirty="0" smtClean="0">
                <a:latin typeface="+mn-ea"/>
                <a:ea typeface="+mn-ea"/>
              </a:rPr>
              <a:t>.</a:t>
            </a:r>
            <a:endParaRPr lang="ko-KR" altLang="en-US" sz="1300" dirty="0">
              <a:latin typeface="+mn-ea"/>
              <a:ea typeface="+mn-ea"/>
            </a:endParaRPr>
          </a:p>
        </p:txBody>
      </p:sp>
      <p:sp>
        <p:nvSpPr>
          <p:cNvPr id="13" name="직사각형 17"/>
          <p:cNvSpPr txBox="1">
            <a:spLocks noChangeArrowheads="1"/>
          </p:cNvSpPr>
          <p:nvPr/>
        </p:nvSpPr>
        <p:spPr bwMode="auto">
          <a:xfrm>
            <a:off x="536976" y="3510530"/>
            <a:ext cx="5604673" cy="3925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69" tIns="41985" rIns="83969" bIns="41985">
            <a:spAutoFit/>
          </a:bodyPr>
          <a:lstStyle>
            <a:lvl1pPr algn="ctr" rtl="0" fontAlgn="base" latinLnBrk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4572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9144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13716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18288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algn="l"/>
            <a:r>
              <a:rPr kumimoji="0" lang="en-US" altLang="ko-KR" sz="2000" b="1" dirty="0" smtClean="0">
                <a:solidFill>
                  <a:srgbClr val="0070C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9. </a:t>
            </a:r>
            <a:r>
              <a:rPr kumimoji="0" lang="ko-KR" altLang="en-US" sz="2000" b="1" dirty="0" err="1" smtClean="0">
                <a:solidFill>
                  <a:srgbClr val="0070C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통반장의</a:t>
            </a:r>
            <a:r>
              <a:rPr kumimoji="0" lang="ko-KR" altLang="en-US" sz="2000" b="1" dirty="0" smtClean="0">
                <a:solidFill>
                  <a:srgbClr val="0070C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역할</a:t>
            </a:r>
            <a:endParaRPr kumimoji="0" lang="ko-KR" altLang="en-US" sz="2000" b="1" dirty="0">
              <a:solidFill>
                <a:srgbClr val="0070C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06011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606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77135" y="2709582"/>
            <a:ext cx="31242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41275">
          <a:solidFill>
            <a:srgbClr val="FF0000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2_기본 디자인">
  <a:themeElements>
    <a:clrScheme name="2_기본 디자인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2_기본 디자인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1" hangingPunct="1">
          <a:lnSpc>
            <a:spcPct val="11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en-US" altLang="ko-KR" sz="11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  <a:ea typeface="가는각진제목체" pitchFamily="18" charset="-127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1" hangingPunct="1">
          <a:lnSpc>
            <a:spcPct val="11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en-US" altLang="ko-KR" sz="11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  <a:ea typeface="가는각진제목체" pitchFamily="18" charset="-127"/>
          </a:defRPr>
        </a:defPPr>
      </a:lstStyle>
    </a:lnDef>
  </a:objectDefaults>
  <a:extraClrSchemeLst>
    <a:extraClrScheme>
      <a:clrScheme name="2_기본 디자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기본 디자인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기본 디자인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기본 디자인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기본 디자인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기본 디자인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기본 디자인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기본 디자인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기본 디자인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기본 디자인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기본 디자인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기본 디자인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8121</TotalTime>
  <Words>6544</Words>
  <Application>Microsoft Office PowerPoint</Application>
  <PresentationFormat>A4 용지(210x297mm)</PresentationFormat>
  <Paragraphs>1087</Paragraphs>
  <Slides>38</Slides>
  <Notes>25</Notes>
  <HiddenSlides>0</HiddenSlides>
  <MMClips>0</MMClips>
  <ScaleCrop>false</ScaleCrop>
  <HeadingPairs>
    <vt:vector size="6" baseType="variant">
      <vt:variant>
        <vt:lpstr>테마</vt:lpstr>
      </vt:variant>
      <vt:variant>
        <vt:i4>2</vt:i4>
      </vt:variant>
      <vt:variant>
        <vt:lpstr>포함된 OLE 서버</vt:lpstr>
      </vt:variant>
      <vt:variant>
        <vt:i4>1</vt:i4>
      </vt:variant>
      <vt:variant>
        <vt:lpstr>슬라이드 제목</vt:lpstr>
      </vt:variant>
      <vt:variant>
        <vt:i4>38</vt:i4>
      </vt:variant>
    </vt:vector>
  </HeadingPairs>
  <TitlesOfParts>
    <vt:vector size="41" baseType="lpstr">
      <vt:lpstr>Office 테마</vt:lpstr>
      <vt:lpstr>2_기본 디자인</vt:lpstr>
      <vt:lpstr>think-cell Slide</vt:lpstr>
      <vt:lpstr>슬라이드 0</vt:lpstr>
      <vt:lpstr>슬라이드 1</vt:lpstr>
      <vt:lpstr>슬라이드 2</vt:lpstr>
      <vt:lpstr>슬라이드 3</vt:lpstr>
      <vt:lpstr>2. 조사 설계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  <vt:lpstr>슬라이드 12</vt:lpstr>
      <vt:lpstr>슬라이드 13</vt:lpstr>
      <vt:lpstr>슬라이드 14</vt:lpstr>
      <vt:lpstr>슬라이드 15</vt:lpstr>
      <vt:lpstr>슬라이드 16</vt:lpstr>
      <vt:lpstr>슬라이드 17</vt:lpstr>
      <vt:lpstr>슬라이드 18</vt:lpstr>
      <vt:lpstr>슬라이드 19</vt:lpstr>
      <vt:lpstr>슬라이드 20</vt:lpstr>
      <vt:lpstr>슬라이드 21</vt:lpstr>
      <vt:lpstr>슬라이드 22</vt:lpstr>
      <vt:lpstr>슬라이드 23</vt:lpstr>
      <vt:lpstr>슬라이드 24</vt:lpstr>
      <vt:lpstr>슬라이드 25</vt:lpstr>
      <vt:lpstr>슬라이드 26</vt:lpstr>
      <vt:lpstr>슬라이드 27</vt:lpstr>
      <vt:lpstr>슬라이드 28</vt:lpstr>
      <vt:lpstr>슬라이드 29</vt:lpstr>
      <vt:lpstr>슬라이드 30</vt:lpstr>
      <vt:lpstr>슬라이드 31</vt:lpstr>
      <vt:lpstr>슬라이드 32</vt:lpstr>
      <vt:lpstr>슬라이드 33</vt:lpstr>
      <vt:lpstr>슬라이드 34</vt:lpstr>
      <vt:lpstr>슬라이드 35</vt:lpstr>
      <vt:lpstr>슬라이드 36</vt:lpstr>
      <vt:lpstr>슬라이드 37</vt:lpstr>
    </vt:vector>
  </TitlesOfParts>
  <Company>...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...</dc:creator>
  <cp:lastModifiedBy>seoul</cp:lastModifiedBy>
  <cp:revision>675</cp:revision>
  <cp:lastPrinted>2014-12-17T08:47:12Z</cp:lastPrinted>
  <dcterms:created xsi:type="dcterms:W3CDTF">2010-12-08T05:21:39Z</dcterms:created>
  <dcterms:modified xsi:type="dcterms:W3CDTF">2014-12-29T06:03:27Z</dcterms:modified>
</cp:coreProperties>
</file>