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"/>
  </p:notesMasterIdLst>
  <p:handoutMasterIdLst>
    <p:handoutMasterId r:id="rId5"/>
  </p:handoutMasterIdLst>
  <p:sldIdLst>
    <p:sldId id="325" r:id="rId2"/>
    <p:sldId id="326" r:id="rId3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>
          <p15:clr>
            <a:srgbClr val="A4A3A4"/>
          </p15:clr>
        </p15:guide>
        <p15:guide id="2" pos="287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66" autoAdjust="0"/>
    <p:restoredTop sz="94731"/>
  </p:normalViewPr>
  <p:slideViewPr>
    <p:cSldViewPr>
      <p:cViewPr varScale="1">
        <p:scale>
          <a:sx n="110" d="100"/>
          <a:sy n="110" d="100"/>
        </p:scale>
        <p:origin x="1986" y="102"/>
      </p:cViewPr>
      <p:guideLst>
        <p:guide orient="horz" pos="2159"/>
        <p:guide pos="287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529" cy="497524"/>
          </a:xfrm>
          <a:prstGeom prst="rect">
            <a:avLst/>
          </a:prstGeom>
        </p:spPr>
        <p:txBody>
          <a:bodyPr vert="horz" lIns="91559" tIns="45779" rIns="91559" bIns="45779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082" y="0"/>
            <a:ext cx="2950529" cy="497524"/>
          </a:xfrm>
          <a:prstGeom prst="rect">
            <a:avLst/>
          </a:prstGeom>
        </p:spPr>
        <p:txBody>
          <a:bodyPr vert="horz" lIns="91559" tIns="45779" rIns="91559" bIns="45779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62EDBC07-D444-40AF-81C0-70DD0A9FC242}" type="datetimeFigureOut">
              <a:rPr lang="ko-KR" altLang="en-US"/>
              <a:pPr lvl="0">
                <a:defRPr lang="ko-KR" altLang="en-US"/>
              </a:pPr>
              <a:t>2020-02-07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226"/>
            <a:ext cx="2950529" cy="497523"/>
          </a:xfrm>
          <a:prstGeom prst="rect">
            <a:avLst/>
          </a:prstGeom>
        </p:spPr>
        <p:txBody>
          <a:bodyPr vert="horz" lIns="91559" tIns="45779" rIns="91559" bIns="45779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082" y="9440226"/>
            <a:ext cx="2950529" cy="497523"/>
          </a:xfrm>
          <a:prstGeom prst="rect">
            <a:avLst/>
          </a:prstGeom>
        </p:spPr>
        <p:txBody>
          <a:bodyPr vert="horz" lIns="91559" tIns="45779" rIns="91559" bIns="45779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C4F80C1E-8248-49BF-B9BE-8CEBFC0A4543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5589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786" cy="496967"/>
          </a:xfrm>
          <a:prstGeom prst="rect">
            <a:avLst/>
          </a:prstGeom>
        </p:spPr>
        <p:txBody>
          <a:bodyPr vert="horz" lIns="91559" tIns="45779" rIns="91559" bIns="45779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9" y="0"/>
            <a:ext cx="2949786" cy="496967"/>
          </a:xfrm>
          <a:prstGeom prst="rect">
            <a:avLst/>
          </a:prstGeom>
        </p:spPr>
        <p:txBody>
          <a:bodyPr vert="horz" lIns="91559" tIns="45779" rIns="91559" bIns="45779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F85A39A5-6437-4E6B-9B9F-CA10B33DA2C6}" type="datetimeFigureOut">
              <a:rPr lang="ko-KR" altLang="en-US"/>
              <a:pPr lvl="0">
                <a:defRPr lang="ko-KR" altLang="en-US"/>
              </a:pPr>
              <a:t>2020-02-07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19163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9" tIns="45779" rIns="91559" bIns="45779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1" y="4721186"/>
            <a:ext cx="5445760" cy="4472702"/>
          </a:xfrm>
          <a:prstGeom prst="rect">
            <a:avLst/>
          </a:prstGeom>
        </p:spPr>
        <p:txBody>
          <a:bodyPr vert="horz" lIns="91559" tIns="45779" rIns="91559" bIns="45779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40646"/>
            <a:ext cx="2949786" cy="496967"/>
          </a:xfrm>
          <a:prstGeom prst="rect">
            <a:avLst/>
          </a:prstGeom>
        </p:spPr>
        <p:txBody>
          <a:bodyPr vert="horz" lIns="91559" tIns="45779" rIns="91559" bIns="45779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9" y="9440646"/>
            <a:ext cx="2949786" cy="496967"/>
          </a:xfrm>
          <a:prstGeom prst="rect">
            <a:avLst/>
          </a:prstGeom>
        </p:spPr>
        <p:txBody>
          <a:bodyPr vert="horz" lIns="91559" tIns="45779" rIns="91559" bIns="45779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9EE31BFE-7567-4F11-B74A-7ED438209773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256746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0B5312C-4140-4BA1-92CD-D34B9FC41CEA}" type="datetimeFigureOut">
              <a:rPr lang="ko-KR" altLang="en-US"/>
              <a:pPr lvl="0">
                <a:defRPr lang="ko-KR" altLang="en-US"/>
              </a:pPr>
              <a:t>2020-02-07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55BADD29-2E2F-48D2-A40D-89E7EE40B064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0B5312C-4140-4BA1-92CD-D34B9FC41CEA}" type="datetimeFigureOut">
              <a:rPr lang="ko-KR" altLang="en-US"/>
              <a:pPr lvl="0">
                <a:defRPr lang="ko-KR" altLang="en-US"/>
              </a:pPr>
              <a:t>2020-02-07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55BADD29-2E2F-48D2-A40D-89E7EE40B064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0B5312C-4140-4BA1-92CD-D34B9FC41CEA}" type="datetimeFigureOut">
              <a:rPr lang="ko-KR" altLang="en-US"/>
              <a:pPr lvl="0">
                <a:defRPr lang="ko-KR" altLang="en-US"/>
              </a:pPr>
              <a:t>2020-02-07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55BADD29-2E2F-48D2-A40D-89E7EE40B064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0B5312C-4140-4BA1-92CD-D34B9FC41CEA}" type="datetimeFigureOut">
              <a:rPr lang="ko-KR" altLang="en-US"/>
              <a:pPr lvl="0">
                <a:defRPr lang="ko-KR" altLang="en-US"/>
              </a:pPr>
              <a:t>2020-02-07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55BADD29-2E2F-48D2-A40D-89E7EE40B064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0B5312C-4140-4BA1-92CD-D34B9FC41CEA}" type="datetimeFigureOut">
              <a:rPr lang="ko-KR" altLang="en-US"/>
              <a:pPr lvl="0">
                <a:defRPr lang="ko-KR" altLang="en-US"/>
              </a:pPr>
              <a:t>2020-02-07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55BADD29-2E2F-48D2-A40D-89E7EE40B064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0B5312C-4140-4BA1-92CD-D34B9FC41CEA}" type="datetimeFigureOut">
              <a:rPr lang="ko-KR" altLang="en-US"/>
              <a:pPr lvl="0">
                <a:defRPr lang="ko-KR" altLang="en-US"/>
              </a:pPr>
              <a:t>2020-02-07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55BADD29-2E2F-48D2-A40D-89E7EE40B064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0B5312C-4140-4BA1-92CD-D34B9FC41CEA}" type="datetimeFigureOut">
              <a:rPr lang="ko-KR" altLang="en-US"/>
              <a:pPr lvl="0">
                <a:defRPr lang="ko-KR" altLang="en-US"/>
              </a:pPr>
              <a:t>2020-02-07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55BADD29-2E2F-48D2-A40D-89E7EE40B064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0B5312C-4140-4BA1-92CD-D34B9FC41CEA}" type="datetimeFigureOut">
              <a:rPr lang="ko-KR" altLang="en-US"/>
              <a:pPr lvl="0">
                <a:defRPr lang="ko-KR" altLang="en-US"/>
              </a:pPr>
              <a:t>2020-02-07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55BADD29-2E2F-48D2-A40D-89E7EE40B064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0B5312C-4140-4BA1-92CD-D34B9FC41CEA}" type="datetimeFigureOut">
              <a:rPr lang="ko-KR" altLang="en-US"/>
              <a:pPr lvl="0">
                <a:defRPr lang="ko-KR" altLang="en-US"/>
              </a:pPr>
              <a:t>2020-02-07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55BADD29-2E2F-48D2-A40D-89E7EE40B064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0B5312C-4140-4BA1-92CD-D34B9FC41CEA}" type="datetimeFigureOut">
              <a:rPr lang="ko-KR" altLang="en-US"/>
              <a:pPr lvl="0">
                <a:defRPr lang="ko-KR" altLang="en-US"/>
              </a:pPr>
              <a:t>2020-02-07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55BADD29-2E2F-48D2-A40D-89E7EE40B064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0B5312C-4140-4BA1-92CD-D34B9FC41CEA}" type="datetimeFigureOut">
              <a:rPr lang="ko-KR" altLang="en-US"/>
              <a:pPr lvl="0">
                <a:defRPr lang="ko-KR" altLang="en-US"/>
              </a:pPr>
              <a:t>2020-02-07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55BADD29-2E2F-48D2-A40D-89E7EE40B064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Office 테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10B5312C-4140-4BA1-92CD-D34B9FC41CEA}" type="datetimeFigureOut">
              <a:rPr lang="ko-KR" altLang="en-US"/>
              <a:pPr lvl="0">
                <a:defRPr lang="ko-KR" altLang="en-US"/>
              </a:pPr>
              <a:t>2020-02-07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55BADD29-2E2F-48D2-A40D-89E7EE40B064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직사각형 45"/>
          <p:cNvSpPr/>
          <p:nvPr/>
        </p:nvSpPr>
        <p:spPr>
          <a:xfrm>
            <a:off x="4613" y="6715148"/>
            <a:ext cx="9144000" cy="17023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9" name="직사각형 38"/>
          <p:cNvSpPr/>
          <p:nvPr/>
        </p:nvSpPr>
        <p:spPr>
          <a:xfrm>
            <a:off x="0" y="-1"/>
            <a:ext cx="9144000" cy="69269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23528" y="19224"/>
            <a:ext cx="4429156" cy="62504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 lang="ko-KR" altLang="en-US"/>
            </a:pPr>
            <a:r>
              <a:rPr lang="ko-KR" altLang="en-US" sz="3200" b="1" dirty="0" smtClean="0">
                <a:solidFill>
                  <a:schemeClr val="bg1"/>
                </a:solidFill>
              </a:rPr>
              <a:t>동부수도사업소</a:t>
            </a:r>
            <a:endParaRPr lang="en-US" altLang="ko-KR" sz="3200" b="1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4347" y="1124744"/>
            <a:ext cx="7715303" cy="5355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 lang="ko-KR" altLang="en-US"/>
            </a:pPr>
            <a:r>
              <a:rPr lang="en-US" altLang="ko-KR" sz="2400" dirty="0" smtClean="0">
                <a:latin typeface="HY태백B"/>
                <a:ea typeface="HY태백B"/>
              </a:rPr>
              <a:t>2020</a:t>
            </a:r>
            <a:r>
              <a:rPr lang="ko-KR" altLang="en-US" sz="2400" dirty="0" smtClean="0">
                <a:latin typeface="HY태백B"/>
                <a:ea typeface="HY태백B"/>
              </a:rPr>
              <a:t>년 동부수도사업소 관내 포장도로 굴착복구공사</a:t>
            </a:r>
            <a:endParaRPr lang="en-US" altLang="ko-KR" sz="2400" dirty="0">
              <a:latin typeface="HY태백B"/>
              <a:ea typeface="HY태백B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472566" y="1226227"/>
            <a:ext cx="98906" cy="34198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 sz="2000"/>
          </a:p>
        </p:txBody>
      </p:sp>
      <p:grpSp>
        <p:nvGrpSpPr>
          <p:cNvPr id="13" name="Group 24"/>
          <p:cNvGrpSpPr/>
          <p:nvPr/>
        </p:nvGrpSpPr>
        <p:grpSpPr>
          <a:xfrm>
            <a:off x="642910" y="1829586"/>
            <a:ext cx="158130" cy="158130"/>
            <a:chOff x="2671" y="515"/>
            <a:chExt cx="672" cy="672"/>
          </a:xfrm>
        </p:grpSpPr>
        <p:sp>
          <p:nvSpPr>
            <p:cNvPr id="14" name="Oval 25"/>
            <p:cNvSpPr>
              <a:spLocks noChangeArrowheads="1"/>
            </p:cNvSpPr>
            <p:nvPr/>
          </p:nvSpPr>
          <p:spPr>
            <a:xfrm>
              <a:off x="2671" y="515"/>
              <a:ext cx="672" cy="672"/>
            </a:xfrm>
            <a:prstGeom prst="ellipse">
              <a:avLst/>
            </a:prstGeom>
            <a:gradFill rotWithShape="1">
              <a:gsLst>
                <a:gs pos="0">
                  <a:srgbClr val="236C88"/>
                </a:gs>
                <a:gs pos="100000">
                  <a:srgbClr val="52C2EB"/>
                </a:gs>
              </a:gsLst>
              <a:lin ang="5400000" scaled="1"/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pic>
          <p:nvPicPr>
            <p:cNvPr id="15" name="Picture 26"/>
            <p:cNvPicPr>
              <a:picLocks noChangeAspect="1" noChangeArrowheads="1"/>
            </p:cNvPicPr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2767" y="550"/>
              <a:ext cx="488" cy="607"/>
            </a:xfrm>
            <a:prstGeom prst="rect">
              <a:avLst/>
            </a:prstGeom>
            <a:noFill/>
            <a:ln w="9525">
              <a:noFill/>
              <a:miter/>
            </a:ln>
            <a:effectLst/>
          </p:spPr>
        </p:pic>
      </p:grpSp>
      <p:sp>
        <p:nvSpPr>
          <p:cNvPr id="16" name="직사각형 15"/>
          <p:cNvSpPr/>
          <p:nvPr/>
        </p:nvSpPr>
        <p:spPr>
          <a:xfrm>
            <a:off x="857224" y="1615272"/>
            <a:ext cx="7572427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b="1" spc="-148" dirty="0" smtClean="0">
                <a:solidFill>
                  <a:srgbClr val="002060"/>
                </a:solidFill>
              </a:rPr>
              <a:t>공사내용</a:t>
            </a:r>
            <a:endParaRPr lang="ko-KR" altLang="en-US" sz="2000" b="1" spc="-145" dirty="0">
              <a:solidFill>
                <a:srgbClr val="002060"/>
              </a:solidFill>
            </a:endParaRPr>
          </a:p>
        </p:txBody>
      </p:sp>
      <p:grpSp>
        <p:nvGrpSpPr>
          <p:cNvPr id="17" name="Group 24"/>
          <p:cNvGrpSpPr/>
          <p:nvPr/>
        </p:nvGrpSpPr>
        <p:grpSpPr>
          <a:xfrm>
            <a:off x="642910" y="4514465"/>
            <a:ext cx="158130" cy="158130"/>
            <a:chOff x="2671" y="515"/>
            <a:chExt cx="672" cy="672"/>
          </a:xfrm>
        </p:grpSpPr>
        <p:sp>
          <p:nvSpPr>
            <p:cNvPr id="18" name="Oval 25"/>
            <p:cNvSpPr>
              <a:spLocks noChangeArrowheads="1"/>
            </p:cNvSpPr>
            <p:nvPr/>
          </p:nvSpPr>
          <p:spPr>
            <a:xfrm>
              <a:off x="2671" y="515"/>
              <a:ext cx="672" cy="672"/>
            </a:xfrm>
            <a:prstGeom prst="ellipse">
              <a:avLst/>
            </a:prstGeom>
            <a:gradFill rotWithShape="1">
              <a:gsLst>
                <a:gs pos="0">
                  <a:srgbClr val="236C88"/>
                </a:gs>
                <a:gs pos="100000">
                  <a:srgbClr val="52C2EB"/>
                </a:gs>
              </a:gsLst>
              <a:lin ang="5400000" scaled="1"/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pic>
          <p:nvPicPr>
            <p:cNvPr id="19" name="Picture 26"/>
            <p:cNvPicPr>
              <a:picLocks noChangeAspect="1" noChangeArrowheads="1"/>
            </p:cNvPicPr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2767" y="550"/>
              <a:ext cx="488" cy="607"/>
            </a:xfrm>
            <a:prstGeom prst="rect">
              <a:avLst/>
            </a:prstGeom>
            <a:noFill/>
            <a:ln w="9525">
              <a:noFill/>
              <a:miter/>
            </a:ln>
            <a:effectLst/>
          </p:spPr>
        </p:pic>
      </p:grpSp>
      <p:sp>
        <p:nvSpPr>
          <p:cNvPr id="20" name="직사각형 19"/>
          <p:cNvSpPr/>
          <p:nvPr/>
        </p:nvSpPr>
        <p:spPr>
          <a:xfrm>
            <a:off x="872478" y="4347304"/>
            <a:ext cx="748573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defRPr lang="ko-KR" altLang="en-US"/>
            </a:pPr>
            <a:r>
              <a:rPr lang="ko-KR" altLang="en-US" b="1" spc="-148" dirty="0" smtClean="0">
                <a:solidFill>
                  <a:srgbClr val="002060"/>
                </a:solidFill>
              </a:rPr>
              <a:t>공사기간  </a:t>
            </a:r>
            <a:r>
              <a:rPr lang="en-US" altLang="ko-KR" b="1" spc="-148" dirty="0">
                <a:solidFill>
                  <a:srgbClr val="002060"/>
                </a:solidFill>
              </a:rPr>
              <a:t>:  </a:t>
            </a:r>
            <a:r>
              <a:rPr lang="en-US" altLang="ko-KR" spc="-148" dirty="0" smtClean="0">
                <a:solidFill>
                  <a:srgbClr val="002060"/>
                </a:solidFill>
              </a:rPr>
              <a:t>2020. 6. </a:t>
            </a:r>
            <a:r>
              <a:rPr lang="en-US" altLang="ko-KR" spc="-148" dirty="0">
                <a:solidFill>
                  <a:srgbClr val="002060"/>
                </a:solidFill>
              </a:rPr>
              <a:t>~ </a:t>
            </a:r>
            <a:r>
              <a:rPr lang="en-US" altLang="ko-KR" spc="-148" dirty="0" smtClean="0">
                <a:solidFill>
                  <a:srgbClr val="002060"/>
                </a:solidFill>
              </a:rPr>
              <a:t>2021. 6.</a:t>
            </a:r>
            <a:endParaRPr lang="ko-KR" altLang="en-US" spc="-148" dirty="0">
              <a:solidFill>
                <a:srgbClr val="002060"/>
              </a:solidFill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914791" y="2207588"/>
            <a:ext cx="7675786" cy="1868181"/>
          </a:xfrm>
          <a:prstGeom prst="roundRect">
            <a:avLst>
              <a:gd name="adj" fmla="val 16667"/>
            </a:avLst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118712" y="2425633"/>
            <a:ext cx="7197704" cy="1152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b="1" dirty="0"/>
              <a:t>- </a:t>
            </a:r>
            <a:r>
              <a:rPr lang="en-US" altLang="ko-KR" sz="1600" b="1" dirty="0" smtClean="0"/>
              <a:t>4</a:t>
            </a:r>
            <a:r>
              <a:rPr lang="ko-KR" altLang="en-US" sz="1600" b="1" dirty="0" err="1" smtClean="0"/>
              <a:t>개구</a:t>
            </a:r>
            <a:r>
              <a:rPr lang="en-US" altLang="ko-KR" sz="1600" b="1" dirty="0" smtClean="0"/>
              <a:t>(</a:t>
            </a:r>
            <a:r>
              <a:rPr lang="ko-KR" altLang="en-US" sz="1600" b="1" dirty="0" smtClean="0"/>
              <a:t>성동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광진 동대문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중랑구</a:t>
            </a:r>
            <a:r>
              <a:rPr lang="en-US" altLang="ko-KR" sz="1600" b="1" dirty="0" smtClean="0"/>
              <a:t>) </a:t>
            </a:r>
            <a:r>
              <a:rPr lang="ko-KR" altLang="en-US" sz="1600" b="1" dirty="0" smtClean="0"/>
              <a:t>상수도 굴착 도로포장 복구</a:t>
            </a:r>
            <a:endParaRPr lang="ko-KR" altLang="en-US" sz="1600" b="1" dirty="0"/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 · </a:t>
            </a:r>
            <a:r>
              <a:rPr lang="ko-KR" altLang="en-US" sz="1600" dirty="0" smtClean="0"/>
              <a:t>아스팔트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콘크리트</a:t>
            </a:r>
            <a:r>
              <a:rPr lang="en-US" altLang="ko-KR" sz="1600" dirty="0" smtClean="0"/>
              <a:t>, </a:t>
            </a:r>
            <a:r>
              <a:rPr lang="ko-KR" altLang="en-US" sz="1600" dirty="0" err="1" smtClean="0"/>
              <a:t>보도블럭</a:t>
            </a:r>
            <a:r>
              <a:rPr lang="ko-KR" altLang="en-US" sz="1600" dirty="0" smtClean="0"/>
              <a:t> 포장 복구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 · </a:t>
            </a:r>
            <a:r>
              <a:rPr lang="ko-KR" altLang="en-US" sz="1600" dirty="0" smtClean="0"/>
              <a:t>폐기물 및 </a:t>
            </a:r>
            <a:r>
              <a:rPr lang="ko-KR" altLang="en-US" sz="1600" dirty="0" err="1" smtClean="0"/>
              <a:t>잔토</a:t>
            </a:r>
            <a:r>
              <a:rPr lang="ko-KR" altLang="en-US" sz="1600" dirty="0" smtClean="0"/>
              <a:t> 운반</a:t>
            </a:r>
            <a:endParaRPr lang="ko-KR" altLang="en-US" sz="1600" dirty="0"/>
          </a:p>
        </p:txBody>
      </p:sp>
      <p:sp>
        <p:nvSpPr>
          <p:cNvPr id="23" name="직사각형 22"/>
          <p:cNvSpPr/>
          <p:nvPr/>
        </p:nvSpPr>
        <p:spPr>
          <a:xfrm>
            <a:off x="857224" y="4800217"/>
            <a:ext cx="748573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defRPr lang="ko-KR" altLang="en-US"/>
            </a:pPr>
            <a:r>
              <a:rPr lang="ko-KR" altLang="en-US" b="1" spc="-148" dirty="0">
                <a:solidFill>
                  <a:srgbClr val="002060"/>
                </a:solidFill>
              </a:rPr>
              <a:t>발주 예정시기  </a:t>
            </a:r>
            <a:r>
              <a:rPr lang="en-US" altLang="ko-KR" b="1" spc="-148" dirty="0">
                <a:solidFill>
                  <a:srgbClr val="002060"/>
                </a:solidFill>
              </a:rPr>
              <a:t>:  </a:t>
            </a:r>
            <a:r>
              <a:rPr lang="en-US" altLang="ko-KR" spc="-148" dirty="0" smtClean="0">
                <a:solidFill>
                  <a:srgbClr val="002060"/>
                </a:solidFill>
              </a:rPr>
              <a:t>2020.  5. </a:t>
            </a:r>
            <a:endParaRPr lang="ko-KR" altLang="en-US" spc="-148" dirty="0">
              <a:solidFill>
                <a:srgbClr val="002060"/>
              </a:solidFill>
            </a:endParaRPr>
          </a:p>
        </p:txBody>
      </p:sp>
      <p:grpSp>
        <p:nvGrpSpPr>
          <p:cNvPr id="24" name="Group 24"/>
          <p:cNvGrpSpPr/>
          <p:nvPr/>
        </p:nvGrpSpPr>
        <p:grpSpPr>
          <a:xfrm>
            <a:off x="642910" y="5014531"/>
            <a:ext cx="158130" cy="158130"/>
            <a:chOff x="2671" y="515"/>
            <a:chExt cx="672" cy="672"/>
          </a:xfrm>
        </p:grpSpPr>
        <p:sp>
          <p:nvSpPr>
            <p:cNvPr id="25" name="Oval 25"/>
            <p:cNvSpPr>
              <a:spLocks noChangeArrowheads="1"/>
            </p:cNvSpPr>
            <p:nvPr/>
          </p:nvSpPr>
          <p:spPr>
            <a:xfrm>
              <a:off x="2671" y="515"/>
              <a:ext cx="672" cy="672"/>
            </a:xfrm>
            <a:prstGeom prst="ellipse">
              <a:avLst/>
            </a:prstGeom>
            <a:gradFill rotWithShape="1">
              <a:gsLst>
                <a:gs pos="0">
                  <a:srgbClr val="236C88"/>
                </a:gs>
                <a:gs pos="100000">
                  <a:srgbClr val="52C2EB"/>
                </a:gs>
              </a:gsLst>
              <a:lin ang="5400000" scaled="1"/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pic>
          <p:nvPicPr>
            <p:cNvPr id="26" name="Picture 26"/>
            <p:cNvPicPr>
              <a:picLocks noChangeAspect="1" noChangeArrowheads="1"/>
            </p:cNvPicPr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2767" y="550"/>
              <a:ext cx="488" cy="607"/>
            </a:xfrm>
            <a:prstGeom prst="rect">
              <a:avLst/>
            </a:prstGeom>
            <a:noFill/>
            <a:ln w="9525">
              <a:noFill/>
              <a:miter/>
            </a:ln>
            <a:effectLst/>
          </p:spPr>
        </p:pic>
      </p:grpSp>
      <p:grpSp>
        <p:nvGrpSpPr>
          <p:cNvPr id="27" name="Group 24"/>
          <p:cNvGrpSpPr/>
          <p:nvPr/>
        </p:nvGrpSpPr>
        <p:grpSpPr>
          <a:xfrm>
            <a:off x="642910" y="5443159"/>
            <a:ext cx="158130" cy="158130"/>
            <a:chOff x="2671" y="515"/>
            <a:chExt cx="672" cy="672"/>
          </a:xfrm>
        </p:grpSpPr>
        <p:sp>
          <p:nvSpPr>
            <p:cNvPr id="28" name="Oval 25"/>
            <p:cNvSpPr>
              <a:spLocks noChangeArrowheads="1"/>
            </p:cNvSpPr>
            <p:nvPr/>
          </p:nvSpPr>
          <p:spPr>
            <a:xfrm>
              <a:off x="2671" y="515"/>
              <a:ext cx="672" cy="672"/>
            </a:xfrm>
            <a:prstGeom prst="ellipse">
              <a:avLst/>
            </a:prstGeom>
            <a:gradFill rotWithShape="1">
              <a:gsLst>
                <a:gs pos="0">
                  <a:srgbClr val="236C88"/>
                </a:gs>
                <a:gs pos="100000">
                  <a:srgbClr val="52C2EB"/>
                </a:gs>
              </a:gsLst>
              <a:lin ang="5400000" scaled="1"/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pic>
          <p:nvPicPr>
            <p:cNvPr id="29" name="Picture 26"/>
            <p:cNvPicPr>
              <a:picLocks noChangeAspect="1" noChangeArrowheads="1"/>
            </p:cNvPicPr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2767" y="550"/>
              <a:ext cx="488" cy="607"/>
            </a:xfrm>
            <a:prstGeom prst="rect">
              <a:avLst/>
            </a:prstGeom>
            <a:noFill/>
            <a:ln w="9525">
              <a:noFill/>
              <a:miter/>
            </a:ln>
            <a:effectLst/>
          </p:spPr>
        </p:pic>
      </p:grpSp>
      <p:grpSp>
        <p:nvGrpSpPr>
          <p:cNvPr id="30" name="Group 24"/>
          <p:cNvGrpSpPr/>
          <p:nvPr/>
        </p:nvGrpSpPr>
        <p:grpSpPr>
          <a:xfrm>
            <a:off x="642910" y="5871787"/>
            <a:ext cx="158130" cy="158130"/>
            <a:chOff x="2671" y="515"/>
            <a:chExt cx="672" cy="672"/>
          </a:xfrm>
        </p:grpSpPr>
        <p:sp>
          <p:nvSpPr>
            <p:cNvPr id="31" name="Oval 25"/>
            <p:cNvSpPr>
              <a:spLocks noChangeArrowheads="1"/>
            </p:cNvSpPr>
            <p:nvPr/>
          </p:nvSpPr>
          <p:spPr>
            <a:xfrm>
              <a:off x="2671" y="515"/>
              <a:ext cx="672" cy="672"/>
            </a:xfrm>
            <a:prstGeom prst="ellipse">
              <a:avLst/>
            </a:prstGeom>
            <a:gradFill rotWithShape="1">
              <a:gsLst>
                <a:gs pos="0">
                  <a:srgbClr val="236C88"/>
                </a:gs>
                <a:gs pos="100000">
                  <a:srgbClr val="52C2EB"/>
                </a:gs>
              </a:gsLst>
              <a:lin ang="5400000" scaled="1"/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pic>
          <p:nvPicPr>
            <p:cNvPr id="33" name="Picture 26"/>
            <p:cNvPicPr>
              <a:picLocks noChangeAspect="1" noChangeArrowheads="1"/>
            </p:cNvPicPr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2767" y="550"/>
              <a:ext cx="488" cy="607"/>
            </a:xfrm>
            <a:prstGeom prst="rect">
              <a:avLst/>
            </a:prstGeom>
            <a:noFill/>
            <a:ln w="9525">
              <a:noFill/>
              <a:miter/>
            </a:ln>
            <a:effectLst/>
          </p:spPr>
        </p:pic>
      </p:grpSp>
      <p:sp>
        <p:nvSpPr>
          <p:cNvPr id="35" name="직사각형 34"/>
          <p:cNvSpPr/>
          <p:nvPr/>
        </p:nvSpPr>
        <p:spPr>
          <a:xfrm>
            <a:off x="857224" y="5228845"/>
            <a:ext cx="748573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defRPr lang="ko-KR" altLang="en-US"/>
            </a:pPr>
            <a:r>
              <a:rPr lang="ko-KR" altLang="en-US" b="1" spc="-148" dirty="0">
                <a:solidFill>
                  <a:srgbClr val="002060"/>
                </a:solidFill>
              </a:rPr>
              <a:t>사업 예산  </a:t>
            </a:r>
            <a:r>
              <a:rPr lang="en-US" altLang="ko-KR" b="1" spc="-148" dirty="0">
                <a:solidFill>
                  <a:srgbClr val="002060"/>
                </a:solidFill>
              </a:rPr>
              <a:t>:  </a:t>
            </a:r>
            <a:r>
              <a:rPr lang="en-US" altLang="ko-KR" spc="-148" dirty="0" smtClean="0">
                <a:solidFill>
                  <a:srgbClr val="002060"/>
                </a:solidFill>
              </a:rPr>
              <a:t>3,500,000 </a:t>
            </a:r>
            <a:r>
              <a:rPr lang="ko-KR" altLang="en-US" spc="-148" dirty="0" smtClean="0">
                <a:solidFill>
                  <a:srgbClr val="002060"/>
                </a:solidFill>
              </a:rPr>
              <a:t>천원</a:t>
            </a:r>
            <a:r>
              <a:rPr lang="en-US" altLang="ko-KR" spc="-148" dirty="0" smtClean="0">
                <a:solidFill>
                  <a:srgbClr val="002060"/>
                </a:solidFill>
              </a:rPr>
              <a:t>(</a:t>
            </a:r>
            <a:r>
              <a:rPr lang="ko-KR" altLang="en-US" spc="-148" dirty="0" smtClean="0">
                <a:solidFill>
                  <a:srgbClr val="002060"/>
                </a:solidFill>
              </a:rPr>
              <a:t>공사비 </a:t>
            </a:r>
            <a:r>
              <a:rPr lang="en-US" altLang="ko-KR" spc="-148" dirty="0" smtClean="0">
                <a:solidFill>
                  <a:srgbClr val="002060"/>
                </a:solidFill>
              </a:rPr>
              <a:t>3,000,000</a:t>
            </a:r>
            <a:r>
              <a:rPr lang="ko-KR" altLang="en-US" spc="-148" dirty="0" smtClean="0">
                <a:solidFill>
                  <a:srgbClr val="002060"/>
                </a:solidFill>
              </a:rPr>
              <a:t>천원</a:t>
            </a:r>
            <a:r>
              <a:rPr lang="en-US" altLang="ko-KR" spc="-148" dirty="0" smtClean="0">
                <a:solidFill>
                  <a:srgbClr val="002060"/>
                </a:solidFill>
              </a:rPr>
              <a:t>)</a:t>
            </a:r>
            <a:endParaRPr lang="ko-KR" altLang="en-US" spc="-148" dirty="0">
              <a:solidFill>
                <a:srgbClr val="002060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857224" y="5657473"/>
            <a:ext cx="748573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defRPr lang="ko-KR" altLang="en-US"/>
            </a:pPr>
            <a:r>
              <a:rPr lang="ko-KR" altLang="en-US" b="1" spc="-148" dirty="0" smtClean="0">
                <a:solidFill>
                  <a:srgbClr val="002060"/>
                </a:solidFill>
              </a:rPr>
              <a:t>담당 부서  </a:t>
            </a:r>
            <a:r>
              <a:rPr lang="en-US" altLang="ko-KR" b="1" spc="-148" dirty="0" smtClean="0">
                <a:solidFill>
                  <a:srgbClr val="002060"/>
                </a:solidFill>
              </a:rPr>
              <a:t>:  </a:t>
            </a:r>
            <a:r>
              <a:rPr lang="ko-KR" altLang="en-US" spc="-148" dirty="0" smtClean="0">
                <a:solidFill>
                  <a:srgbClr val="002060"/>
                </a:solidFill>
              </a:rPr>
              <a:t>급수운영과  </a:t>
            </a:r>
            <a:r>
              <a:rPr lang="ko-KR" altLang="en-US" spc="-148" dirty="0" err="1" smtClean="0">
                <a:solidFill>
                  <a:srgbClr val="002060"/>
                </a:solidFill>
              </a:rPr>
              <a:t>급수관리팀</a:t>
            </a:r>
            <a:r>
              <a:rPr lang="ko-KR" altLang="en-US" spc="-148" dirty="0" smtClean="0">
                <a:solidFill>
                  <a:srgbClr val="002060"/>
                </a:solidFill>
              </a:rPr>
              <a:t> 담당 </a:t>
            </a:r>
            <a:r>
              <a:rPr lang="ko-KR" altLang="en-US" spc="-148" dirty="0" err="1" smtClean="0">
                <a:solidFill>
                  <a:srgbClr val="002060"/>
                </a:solidFill>
              </a:rPr>
              <a:t>황대룡</a:t>
            </a:r>
            <a:r>
              <a:rPr lang="en-US" altLang="ko-KR" spc="-148" dirty="0" smtClean="0">
                <a:solidFill>
                  <a:srgbClr val="002060"/>
                </a:solidFill>
              </a:rPr>
              <a:t>(3146-2758)  </a:t>
            </a:r>
            <a:endParaRPr lang="ko-KR" altLang="en-US" spc="-148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508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직사각형 45"/>
          <p:cNvSpPr/>
          <p:nvPr/>
        </p:nvSpPr>
        <p:spPr>
          <a:xfrm>
            <a:off x="4613" y="6715148"/>
            <a:ext cx="9144000" cy="17023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9" name="직사각형 38"/>
          <p:cNvSpPr/>
          <p:nvPr/>
        </p:nvSpPr>
        <p:spPr>
          <a:xfrm>
            <a:off x="0" y="-1"/>
            <a:ext cx="9144000" cy="69269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23528" y="19224"/>
            <a:ext cx="4429156" cy="62504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 lang="ko-KR" altLang="en-US"/>
            </a:pPr>
            <a:r>
              <a:rPr lang="ko-KR" altLang="en-US" sz="3200" b="1" dirty="0" smtClean="0">
                <a:solidFill>
                  <a:schemeClr val="bg1"/>
                </a:solidFill>
              </a:rPr>
              <a:t>동부수도사업소</a:t>
            </a:r>
            <a:endParaRPr lang="en-US" altLang="ko-KR" sz="3200" b="1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4348" y="1124744"/>
            <a:ext cx="7215238" cy="5355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 lang="ko-KR" altLang="en-US"/>
            </a:pPr>
            <a:r>
              <a:rPr lang="en-US" altLang="ko-KR" sz="2400" dirty="0" smtClean="0">
                <a:latin typeface="HY태백B"/>
                <a:ea typeface="HY태백B"/>
              </a:rPr>
              <a:t>2020</a:t>
            </a:r>
            <a:r>
              <a:rPr lang="ko-KR" altLang="en-US" sz="2400" dirty="0" smtClean="0">
                <a:latin typeface="HY태백B"/>
                <a:ea typeface="HY태백B"/>
              </a:rPr>
              <a:t>년 동부수도사업소 관내 긴급누수복구 공사</a:t>
            </a:r>
            <a:endParaRPr lang="en-US" altLang="ko-KR" sz="2400" dirty="0">
              <a:latin typeface="HY태백B"/>
              <a:ea typeface="HY태백B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472566" y="1226227"/>
            <a:ext cx="98906" cy="34198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 sz="2000"/>
          </a:p>
        </p:txBody>
      </p:sp>
      <p:grpSp>
        <p:nvGrpSpPr>
          <p:cNvPr id="13" name="Group 24"/>
          <p:cNvGrpSpPr/>
          <p:nvPr/>
        </p:nvGrpSpPr>
        <p:grpSpPr>
          <a:xfrm>
            <a:off x="642910" y="1829586"/>
            <a:ext cx="158130" cy="158130"/>
            <a:chOff x="2671" y="515"/>
            <a:chExt cx="672" cy="672"/>
          </a:xfrm>
        </p:grpSpPr>
        <p:sp>
          <p:nvSpPr>
            <p:cNvPr id="14" name="Oval 25"/>
            <p:cNvSpPr>
              <a:spLocks noChangeArrowheads="1"/>
            </p:cNvSpPr>
            <p:nvPr/>
          </p:nvSpPr>
          <p:spPr>
            <a:xfrm>
              <a:off x="2671" y="515"/>
              <a:ext cx="672" cy="672"/>
            </a:xfrm>
            <a:prstGeom prst="ellipse">
              <a:avLst/>
            </a:prstGeom>
            <a:gradFill rotWithShape="1">
              <a:gsLst>
                <a:gs pos="0">
                  <a:srgbClr val="236C88"/>
                </a:gs>
                <a:gs pos="100000">
                  <a:srgbClr val="52C2EB"/>
                </a:gs>
              </a:gsLst>
              <a:lin ang="5400000" scaled="1"/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pic>
          <p:nvPicPr>
            <p:cNvPr id="15" name="Picture 26"/>
            <p:cNvPicPr>
              <a:picLocks noChangeAspect="1" noChangeArrowheads="1"/>
            </p:cNvPicPr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2767" y="550"/>
              <a:ext cx="488" cy="607"/>
            </a:xfrm>
            <a:prstGeom prst="rect">
              <a:avLst/>
            </a:prstGeom>
            <a:noFill/>
            <a:ln w="9525">
              <a:noFill/>
              <a:miter/>
            </a:ln>
            <a:effectLst/>
          </p:spPr>
        </p:pic>
      </p:grpSp>
      <p:sp>
        <p:nvSpPr>
          <p:cNvPr id="16" name="직사각형 15"/>
          <p:cNvSpPr/>
          <p:nvPr/>
        </p:nvSpPr>
        <p:spPr>
          <a:xfrm>
            <a:off x="857224" y="1615272"/>
            <a:ext cx="7572427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b="1" spc="-148" dirty="0" smtClean="0">
                <a:solidFill>
                  <a:srgbClr val="002060"/>
                </a:solidFill>
              </a:rPr>
              <a:t>공사내용</a:t>
            </a:r>
            <a:endParaRPr lang="ko-KR" altLang="en-US" sz="2000" b="1" spc="-145" dirty="0">
              <a:solidFill>
                <a:srgbClr val="002060"/>
              </a:solidFill>
            </a:endParaRPr>
          </a:p>
        </p:txBody>
      </p:sp>
      <p:grpSp>
        <p:nvGrpSpPr>
          <p:cNvPr id="17" name="Group 24"/>
          <p:cNvGrpSpPr/>
          <p:nvPr/>
        </p:nvGrpSpPr>
        <p:grpSpPr>
          <a:xfrm>
            <a:off x="642910" y="4938421"/>
            <a:ext cx="158130" cy="158130"/>
            <a:chOff x="2671" y="515"/>
            <a:chExt cx="672" cy="672"/>
          </a:xfrm>
        </p:grpSpPr>
        <p:sp>
          <p:nvSpPr>
            <p:cNvPr id="18" name="Oval 25"/>
            <p:cNvSpPr>
              <a:spLocks noChangeArrowheads="1"/>
            </p:cNvSpPr>
            <p:nvPr/>
          </p:nvSpPr>
          <p:spPr>
            <a:xfrm>
              <a:off x="2671" y="515"/>
              <a:ext cx="672" cy="672"/>
            </a:xfrm>
            <a:prstGeom prst="ellipse">
              <a:avLst/>
            </a:prstGeom>
            <a:gradFill rotWithShape="1">
              <a:gsLst>
                <a:gs pos="0">
                  <a:srgbClr val="236C88"/>
                </a:gs>
                <a:gs pos="100000">
                  <a:srgbClr val="52C2EB"/>
                </a:gs>
              </a:gsLst>
              <a:lin ang="5400000" scaled="1"/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pic>
          <p:nvPicPr>
            <p:cNvPr id="19" name="Picture 26"/>
            <p:cNvPicPr>
              <a:picLocks noChangeAspect="1" noChangeArrowheads="1"/>
            </p:cNvPicPr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2767" y="550"/>
              <a:ext cx="488" cy="607"/>
            </a:xfrm>
            <a:prstGeom prst="rect">
              <a:avLst/>
            </a:prstGeom>
            <a:noFill/>
            <a:ln w="9525">
              <a:noFill/>
              <a:miter/>
            </a:ln>
            <a:effectLst/>
          </p:spPr>
        </p:pic>
      </p:grpSp>
      <p:sp>
        <p:nvSpPr>
          <p:cNvPr id="20" name="직사각형 19"/>
          <p:cNvSpPr/>
          <p:nvPr/>
        </p:nvSpPr>
        <p:spPr>
          <a:xfrm>
            <a:off x="872478" y="4771260"/>
            <a:ext cx="748573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defRPr lang="ko-KR" altLang="en-US"/>
            </a:pPr>
            <a:r>
              <a:rPr lang="ko-KR" altLang="en-US" b="1" spc="-148" dirty="0" smtClean="0">
                <a:solidFill>
                  <a:srgbClr val="002060"/>
                </a:solidFill>
              </a:rPr>
              <a:t>공사기간  </a:t>
            </a:r>
            <a:r>
              <a:rPr lang="en-US" altLang="ko-KR" b="1" spc="-148" dirty="0">
                <a:solidFill>
                  <a:srgbClr val="002060"/>
                </a:solidFill>
              </a:rPr>
              <a:t>:  </a:t>
            </a:r>
            <a:r>
              <a:rPr lang="en-US" altLang="ko-KR" spc="-148" dirty="0" smtClean="0">
                <a:solidFill>
                  <a:srgbClr val="002060"/>
                </a:solidFill>
              </a:rPr>
              <a:t>2020. 6. </a:t>
            </a:r>
            <a:r>
              <a:rPr lang="en-US" altLang="ko-KR" spc="-148" dirty="0">
                <a:solidFill>
                  <a:srgbClr val="002060"/>
                </a:solidFill>
              </a:rPr>
              <a:t>~ </a:t>
            </a:r>
            <a:r>
              <a:rPr lang="en-US" altLang="ko-KR" spc="-148" dirty="0" smtClean="0">
                <a:solidFill>
                  <a:srgbClr val="002060"/>
                </a:solidFill>
              </a:rPr>
              <a:t>2021. 6.</a:t>
            </a:r>
            <a:endParaRPr lang="ko-KR" altLang="en-US" spc="-148" dirty="0">
              <a:solidFill>
                <a:srgbClr val="002060"/>
              </a:solidFill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928662" y="2100741"/>
            <a:ext cx="7675786" cy="2656205"/>
          </a:xfrm>
          <a:prstGeom prst="roundRect">
            <a:avLst>
              <a:gd name="adj" fmla="val 16667"/>
            </a:avLst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118712" y="2162693"/>
            <a:ext cx="74857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 smtClean="0"/>
              <a:t>- </a:t>
            </a:r>
            <a:r>
              <a:rPr lang="ko-KR" altLang="en-US" sz="1600" b="1" dirty="0"/>
              <a:t>동부수도사업소 관내 시간</a:t>
            </a:r>
            <a:r>
              <a:rPr lang="en-US" altLang="ko-KR" sz="1600" b="1" dirty="0"/>
              <a:t>(</a:t>
            </a:r>
            <a:r>
              <a:rPr lang="ko-KR" altLang="en-US" sz="1600" b="1" dirty="0"/>
              <a:t>주</a:t>
            </a:r>
            <a:r>
              <a:rPr lang="en-US" altLang="ko-KR" sz="1600" b="1" dirty="0"/>
              <a:t>,</a:t>
            </a:r>
            <a:r>
              <a:rPr lang="ko-KR" altLang="en-US" sz="1600" b="1" dirty="0"/>
              <a:t>야</a:t>
            </a:r>
            <a:r>
              <a:rPr lang="en-US" altLang="ko-KR" sz="1600" b="1" dirty="0"/>
              <a:t>)</a:t>
            </a:r>
            <a:r>
              <a:rPr lang="ko-KR" altLang="en-US" sz="1600" b="1" dirty="0"/>
              <a:t>과 장소 </a:t>
            </a:r>
            <a:r>
              <a:rPr lang="ko-KR" altLang="en-US" sz="1600" b="1" dirty="0" err="1"/>
              <a:t>구분없이</a:t>
            </a:r>
            <a:r>
              <a:rPr lang="ko-KR" altLang="en-US" sz="1600" b="1" dirty="0"/>
              <a:t> 돌발적으로 일어나는 누수발생에 대하여 신속하게 현장에 출동하여 긴급누수복구를 시행함으로써 주민의 급수불편요인과 도로의 교통불편 신속 해소</a:t>
            </a:r>
          </a:p>
          <a:p>
            <a:pPr fontAlgn="base"/>
            <a:r>
              <a:rPr lang="en-US" altLang="ko-KR" sz="1600" b="1" dirty="0"/>
              <a:t>- </a:t>
            </a:r>
            <a:r>
              <a:rPr lang="ko-KR" altLang="en-US" sz="1600" b="1" dirty="0"/>
              <a:t>공사지역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성동구</a:t>
            </a:r>
            <a:r>
              <a:rPr lang="en-US" altLang="ko-KR" sz="1600" b="1" dirty="0"/>
              <a:t>, </a:t>
            </a:r>
            <a:r>
              <a:rPr lang="ko-KR" altLang="en-US" sz="1600" b="1" dirty="0"/>
              <a:t>광진구</a:t>
            </a:r>
            <a:r>
              <a:rPr lang="en-US" altLang="ko-KR" sz="1600" b="1" dirty="0"/>
              <a:t>, </a:t>
            </a:r>
            <a:r>
              <a:rPr lang="ko-KR" altLang="en-US" sz="1600" b="1" dirty="0"/>
              <a:t>동대문구</a:t>
            </a:r>
            <a:r>
              <a:rPr lang="en-US" altLang="ko-KR" sz="1600" b="1" dirty="0"/>
              <a:t>, </a:t>
            </a:r>
            <a:r>
              <a:rPr lang="ko-KR" altLang="en-US" sz="1600" b="1" dirty="0"/>
              <a:t>중랑구 관내</a:t>
            </a:r>
          </a:p>
          <a:p>
            <a:pPr fontAlgn="base"/>
            <a:r>
              <a:rPr lang="en-US" altLang="ko-KR" sz="1600" b="1" dirty="0"/>
              <a:t>- </a:t>
            </a:r>
            <a:r>
              <a:rPr lang="ko-KR" altLang="en-US" sz="1600" b="1" dirty="0"/>
              <a:t>공사개요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누수복구 </a:t>
            </a:r>
            <a:r>
              <a:rPr lang="en-US" altLang="ko-KR" sz="1600" b="1" dirty="0"/>
              <a:t>1,125</a:t>
            </a:r>
            <a:r>
              <a:rPr lang="ko-KR" altLang="en-US" sz="1600" b="1" dirty="0"/>
              <a:t>개소</a:t>
            </a:r>
            <a:r>
              <a:rPr lang="en-US" altLang="ko-KR" sz="1600" b="1" dirty="0"/>
              <a:t>, </a:t>
            </a:r>
            <a:r>
              <a:rPr lang="ko-KR" altLang="en-US" sz="1600" b="1" dirty="0" err="1"/>
              <a:t>불용관정비</a:t>
            </a:r>
            <a:r>
              <a:rPr lang="ko-KR" altLang="en-US" sz="1600" b="1" dirty="0"/>
              <a:t> </a:t>
            </a:r>
            <a:r>
              <a:rPr lang="en-US" altLang="ko-KR" sz="1600" b="1" dirty="0"/>
              <a:t>660</a:t>
            </a:r>
            <a:r>
              <a:rPr lang="ko-KR" altLang="en-US" sz="1600" b="1" dirty="0" smtClean="0"/>
              <a:t>개소</a:t>
            </a:r>
            <a:endParaRPr lang="ko-KR" altLang="en-US" sz="1400" spc="-149" dirty="0">
              <a:solidFill>
                <a:srgbClr val="FF0000"/>
              </a:solidFill>
              <a:latin typeface="HY나무B"/>
              <a:ea typeface="HY나무B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857224" y="5224173"/>
            <a:ext cx="748573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defRPr lang="ko-KR" altLang="en-US"/>
            </a:pPr>
            <a:r>
              <a:rPr lang="ko-KR" altLang="en-US" b="1" spc="-148" dirty="0">
                <a:solidFill>
                  <a:srgbClr val="002060"/>
                </a:solidFill>
              </a:rPr>
              <a:t>발주 예정시기  </a:t>
            </a:r>
            <a:r>
              <a:rPr lang="en-US" altLang="ko-KR" b="1" spc="-148" dirty="0">
                <a:solidFill>
                  <a:srgbClr val="002060"/>
                </a:solidFill>
              </a:rPr>
              <a:t>:  </a:t>
            </a:r>
            <a:r>
              <a:rPr lang="en-US" altLang="ko-KR" spc="-148" dirty="0" smtClean="0">
                <a:solidFill>
                  <a:srgbClr val="002060"/>
                </a:solidFill>
              </a:rPr>
              <a:t>2020. 5. </a:t>
            </a:r>
            <a:endParaRPr lang="ko-KR" altLang="en-US" spc="-148" dirty="0">
              <a:solidFill>
                <a:srgbClr val="002060"/>
              </a:solidFill>
            </a:endParaRPr>
          </a:p>
        </p:txBody>
      </p:sp>
      <p:grpSp>
        <p:nvGrpSpPr>
          <p:cNvPr id="24" name="Group 24"/>
          <p:cNvGrpSpPr/>
          <p:nvPr/>
        </p:nvGrpSpPr>
        <p:grpSpPr>
          <a:xfrm>
            <a:off x="642910" y="5438487"/>
            <a:ext cx="158130" cy="158130"/>
            <a:chOff x="2671" y="515"/>
            <a:chExt cx="672" cy="672"/>
          </a:xfrm>
        </p:grpSpPr>
        <p:sp>
          <p:nvSpPr>
            <p:cNvPr id="25" name="Oval 25"/>
            <p:cNvSpPr>
              <a:spLocks noChangeArrowheads="1"/>
            </p:cNvSpPr>
            <p:nvPr/>
          </p:nvSpPr>
          <p:spPr>
            <a:xfrm>
              <a:off x="2671" y="515"/>
              <a:ext cx="672" cy="672"/>
            </a:xfrm>
            <a:prstGeom prst="ellipse">
              <a:avLst/>
            </a:prstGeom>
            <a:gradFill rotWithShape="1">
              <a:gsLst>
                <a:gs pos="0">
                  <a:srgbClr val="236C88"/>
                </a:gs>
                <a:gs pos="100000">
                  <a:srgbClr val="52C2EB"/>
                </a:gs>
              </a:gsLst>
              <a:lin ang="5400000" scaled="1"/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pic>
          <p:nvPicPr>
            <p:cNvPr id="26" name="Picture 26"/>
            <p:cNvPicPr>
              <a:picLocks noChangeAspect="1" noChangeArrowheads="1"/>
            </p:cNvPicPr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2767" y="550"/>
              <a:ext cx="488" cy="607"/>
            </a:xfrm>
            <a:prstGeom prst="rect">
              <a:avLst/>
            </a:prstGeom>
            <a:noFill/>
            <a:ln w="9525">
              <a:noFill/>
              <a:miter/>
            </a:ln>
            <a:effectLst/>
          </p:spPr>
        </p:pic>
      </p:grpSp>
      <p:grpSp>
        <p:nvGrpSpPr>
          <p:cNvPr id="27" name="Group 24"/>
          <p:cNvGrpSpPr/>
          <p:nvPr/>
        </p:nvGrpSpPr>
        <p:grpSpPr>
          <a:xfrm>
            <a:off x="642910" y="5867115"/>
            <a:ext cx="158130" cy="158130"/>
            <a:chOff x="2671" y="515"/>
            <a:chExt cx="672" cy="672"/>
          </a:xfrm>
        </p:grpSpPr>
        <p:sp>
          <p:nvSpPr>
            <p:cNvPr id="28" name="Oval 25"/>
            <p:cNvSpPr>
              <a:spLocks noChangeArrowheads="1"/>
            </p:cNvSpPr>
            <p:nvPr/>
          </p:nvSpPr>
          <p:spPr>
            <a:xfrm>
              <a:off x="2671" y="515"/>
              <a:ext cx="672" cy="672"/>
            </a:xfrm>
            <a:prstGeom prst="ellipse">
              <a:avLst/>
            </a:prstGeom>
            <a:gradFill rotWithShape="1">
              <a:gsLst>
                <a:gs pos="0">
                  <a:srgbClr val="236C88"/>
                </a:gs>
                <a:gs pos="100000">
                  <a:srgbClr val="52C2EB"/>
                </a:gs>
              </a:gsLst>
              <a:lin ang="5400000" scaled="1"/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pic>
          <p:nvPicPr>
            <p:cNvPr id="29" name="Picture 26"/>
            <p:cNvPicPr>
              <a:picLocks noChangeAspect="1" noChangeArrowheads="1"/>
            </p:cNvPicPr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2767" y="550"/>
              <a:ext cx="488" cy="607"/>
            </a:xfrm>
            <a:prstGeom prst="rect">
              <a:avLst/>
            </a:prstGeom>
            <a:noFill/>
            <a:ln w="9525">
              <a:noFill/>
              <a:miter/>
            </a:ln>
            <a:effectLst/>
          </p:spPr>
        </p:pic>
      </p:grpSp>
      <p:grpSp>
        <p:nvGrpSpPr>
          <p:cNvPr id="30" name="Group 24"/>
          <p:cNvGrpSpPr/>
          <p:nvPr/>
        </p:nvGrpSpPr>
        <p:grpSpPr>
          <a:xfrm>
            <a:off x="642910" y="6295743"/>
            <a:ext cx="158130" cy="158130"/>
            <a:chOff x="2671" y="515"/>
            <a:chExt cx="672" cy="672"/>
          </a:xfrm>
        </p:grpSpPr>
        <p:sp>
          <p:nvSpPr>
            <p:cNvPr id="31" name="Oval 25"/>
            <p:cNvSpPr>
              <a:spLocks noChangeArrowheads="1"/>
            </p:cNvSpPr>
            <p:nvPr/>
          </p:nvSpPr>
          <p:spPr>
            <a:xfrm>
              <a:off x="2671" y="515"/>
              <a:ext cx="672" cy="672"/>
            </a:xfrm>
            <a:prstGeom prst="ellipse">
              <a:avLst/>
            </a:prstGeom>
            <a:gradFill rotWithShape="1">
              <a:gsLst>
                <a:gs pos="0">
                  <a:srgbClr val="236C88"/>
                </a:gs>
                <a:gs pos="100000">
                  <a:srgbClr val="52C2EB"/>
                </a:gs>
              </a:gsLst>
              <a:lin ang="5400000" scaled="1"/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pic>
          <p:nvPicPr>
            <p:cNvPr id="33" name="Picture 26"/>
            <p:cNvPicPr>
              <a:picLocks noChangeAspect="1" noChangeArrowheads="1"/>
            </p:cNvPicPr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2767" y="550"/>
              <a:ext cx="488" cy="607"/>
            </a:xfrm>
            <a:prstGeom prst="rect">
              <a:avLst/>
            </a:prstGeom>
            <a:noFill/>
            <a:ln w="9525">
              <a:noFill/>
              <a:miter/>
            </a:ln>
            <a:effectLst/>
          </p:spPr>
        </p:pic>
      </p:grpSp>
      <p:sp>
        <p:nvSpPr>
          <p:cNvPr id="35" name="직사각형 34"/>
          <p:cNvSpPr/>
          <p:nvPr/>
        </p:nvSpPr>
        <p:spPr>
          <a:xfrm>
            <a:off x="857224" y="5652801"/>
            <a:ext cx="748573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defRPr lang="ko-KR" altLang="en-US"/>
            </a:pPr>
            <a:r>
              <a:rPr lang="ko-KR" altLang="en-US" b="1" spc="-148" dirty="0">
                <a:solidFill>
                  <a:srgbClr val="002060"/>
                </a:solidFill>
              </a:rPr>
              <a:t>사업 예산  </a:t>
            </a:r>
            <a:r>
              <a:rPr lang="en-US" altLang="ko-KR" b="1" spc="-148" dirty="0">
                <a:solidFill>
                  <a:srgbClr val="002060"/>
                </a:solidFill>
              </a:rPr>
              <a:t>:  </a:t>
            </a:r>
            <a:r>
              <a:rPr lang="en-US" altLang="ko-KR" spc="-148" dirty="0" smtClean="0">
                <a:solidFill>
                  <a:srgbClr val="002060"/>
                </a:solidFill>
              </a:rPr>
              <a:t>3,235,864 </a:t>
            </a:r>
            <a:r>
              <a:rPr lang="ko-KR" altLang="en-US" spc="-148" dirty="0">
                <a:solidFill>
                  <a:srgbClr val="002060"/>
                </a:solidFill>
              </a:rPr>
              <a:t>천원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857224" y="6081429"/>
            <a:ext cx="748573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defRPr lang="ko-KR" altLang="en-US"/>
            </a:pPr>
            <a:r>
              <a:rPr lang="ko-KR" altLang="en-US" b="1" spc="-148" dirty="0" smtClean="0">
                <a:solidFill>
                  <a:srgbClr val="002060"/>
                </a:solidFill>
              </a:rPr>
              <a:t>담당 부서  </a:t>
            </a:r>
            <a:r>
              <a:rPr lang="en-US" altLang="ko-KR" b="1" spc="-148" dirty="0" smtClean="0">
                <a:solidFill>
                  <a:srgbClr val="002060"/>
                </a:solidFill>
              </a:rPr>
              <a:t>:  </a:t>
            </a:r>
            <a:r>
              <a:rPr lang="ko-KR" altLang="en-US" spc="-148" dirty="0" smtClean="0">
                <a:solidFill>
                  <a:srgbClr val="002060"/>
                </a:solidFill>
              </a:rPr>
              <a:t>시설관리과  </a:t>
            </a:r>
            <a:r>
              <a:rPr lang="ko-KR" altLang="en-US" spc="-148" dirty="0" err="1" smtClean="0">
                <a:solidFill>
                  <a:srgbClr val="002060"/>
                </a:solidFill>
              </a:rPr>
              <a:t>시설운영팀</a:t>
            </a:r>
            <a:r>
              <a:rPr lang="ko-KR" altLang="en-US" spc="-148" dirty="0" smtClean="0">
                <a:solidFill>
                  <a:srgbClr val="002060"/>
                </a:solidFill>
              </a:rPr>
              <a:t> 담당 </a:t>
            </a:r>
            <a:r>
              <a:rPr lang="ko-KR" altLang="en-US" spc="-148" dirty="0" err="1" smtClean="0">
                <a:solidFill>
                  <a:srgbClr val="002060"/>
                </a:solidFill>
              </a:rPr>
              <a:t>유광창</a:t>
            </a:r>
            <a:r>
              <a:rPr lang="en-US" altLang="ko-KR" spc="-148" dirty="0" smtClean="0">
                <a:solidFill>
                  <a:srgbClr val="002060"/>
                </a:solidFill>
              </a:rPr>
              <a:t>(3146-2812)</a:t>
            </a:r>
            <a:endParaRPr lang="ko-KR" altLang="en-US" spc="-148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55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2082</TotalTime>
  <Words>165</Words>
  <Application>Microsoft Office PowerPoint</Application>
  <PresentationFormat>화면 슬라이드 쇼(4:3)</PresentationFormat>
  <Paragraphs>20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HY나무B</vt:lpstr>
      <vt:lpstr>HY태백B</vt:lpstr>
      <vt:lpstr>맑은 고딕</vt:lpstr>
      <vt:lpstr>Arial</vt:lpstr>
      <vt:lpstr>Office 테마</vt:lpstr>
      <vt:lpstr>PowerPoint 프레젠테이션</vt:lpstr>
      <vt:lpstr>PowerPoint 프레젠테이션</vt:lpstr>
    </vt:vector>
  </TitlesOfParts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조봉구</cp:lastModifiedBy>
  <cp:revision>238</cp:revision>
  <cp:lastPrinted>2019-01-22T06:18:29Z</cp:lastPrinted>
  <dcterms:created xsi:type="dcterms:W3CDTF">2018-02-13T04:41:55Z</dcterms:created>
  <dcterms:modified xsi:type="dcterms:W3CDTF">2020-02-07T07:21:14Z</dcterms:modified>
</cp:coreProperties>
</file>