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  <p:sldMasterId id="2147483757" r:id="rId2"/>
    <p:sldMasterId id="2147483771" r:id="rId3"/>
    <p:sldMasterId id="2147483889" r:id="rId4"/>
    <p:sldMasterId id="2147483820" r:id="rId5"/>
    <p:sldMasterId id="2147483850" r:id="rId6"/>
    <p:sldMasterId id="2147483864" r:id="rId7"/>
  </p:sldMasterIdLst>
  <p:notesMasterIdLst>
    <p:notesMasterId r:id="rId19"/>
  </p:notesMasterIdLst>
  <p:handoutMasterIdLst>
    <p:handoutMasterId r:id="rId20"/>
  </p:handoutMasterIdLst>
  <p:sldIdLst>
    <p:sldId id="626" r:id="rId8"/>
    <p:sldId id="636" r:id="rId9"/>
    <p:sldId id="627" r:id="rId10"/>
    <p:sldId id="628" r:id="rId11"/>
    <p:sldId id="629" r:id="rId12"/>
    <p:sldId id="630" r:id="rId13"/>
    <p:sldId id="631" r:id="rId14"/>
    <p:sldId id="632" r:id="rId15"/>
    <p:sldId id="633" r:id="rId16"/>
    <p:sldId id="634" r:id="rId17"/>
    <p:sldId id="637" r:id="rId18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1">
          <p15:clr>
            <a:srgbClr val="A4A3A4"/>
          </p15:clr>
        </p15:guide>
        <p15:guide id="2" orient="horz" pos="2869">
          <p15:clr>
            <a:srgbClr val="A4A3A4"/>
          </p15:clr>
        </p15:guide>
        <p15:guide id="3" orient="horz" pos="2614">
          <p15:clr>
            <a:srgbClr val="A4A3A4"/>
          </p15:clr>
        </p15:guide>
        <p15:guide id="4" orient="horz" pos="856">
          <p15:clr>
            <a:srgbClr val="A4A3A4"/>
          </p15:clr>
        </p15:guide>
        <p15:guide id="5" orient="horz" pos="1054">
          <p15:clr>
            <a:srgbClr val="A4A3A4"/>
          </p15:clr>
        </p15:guide>
        <p15:guide id="6" orient="horz" pos="2472">
          <p15:clr>
            <a:srgbClr val="A4A3A4"/>
          </p15:clr>
        </p15:guide>
        <p15:guide id="7" orient="horz" pos="2529">
          <p15:clr>
            <a:srgbClr val="A4A3A4"/>
          </p15:clr>
        </p15:guide>
        <p15:guide id="8" orient="horz" pos="2670">
          <p15:clr>
            <a:srgbClr val="A4A3A4"/>
          </p15:clr>
        </p15:guide>
        <p15:guide id="9" pos="385">
          <p15:clr>
            <a:srgbClr val="A4A3A4"/>
          </p15:clr>
        </p15:guide>
        <p15:guide id="10" pos="5375">
          <p15:clr>
            <a:srgbClr val="A4A3A4"/>
          </p15:clr>
        </p15:guide>
        <p15:guide id="11" pos="2880">
          <p15:clr>
            <a:srgbClr val="A4A3A4"/>
          </p15:clr>
        </p15:guide>
        <p15:guide id="12" pos="2908">
          <p15:clr>
            <a:srgbClr val="A4A3A4"/>
          </p15:clr>
        </p15:guide>
        <p15:guide id="13" pos="470">
          <p15:clr>
            <a:srgbClr val="A4A3A4"/>
          </p15:clr>
        </p15:guide>
        <p15:guide id="14" pos="5290">
          <p15:clr>
            <a:srgbClr val="A4A3A4"/>
          </p15:clr>
        </p15:guide>
        <p15:guide id="15" pos="3050">
          <p15:clr>
            <a:srgbClr val="A4A3A4"/>
          </p15:clr>
        </p15:guide>
        <p15:guide id="16" pos="3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D1DFF"/>
    <a:srgbClr val="FFFFF3"/>
    <a:srgbClr val="993300"/>
    <a:srgbClr val="CC99FF"/>
    <a:srgbClr val="E6E6E6"/>
    <a:srgbClr val="1B3F6B"/>
    <a:srgbClr val="DEE6EE"/>
    <a:srgbClr val="D1DCE7"/>
    <a:srgbClr val="C2D1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67" autoAdjust="0"/>
    <p:restoredTop sz="96429" autoAdjust="0"/>
  </p:normalViewPr>
  <p:slideViewPr>
    <p:cSldViewPr showGuides="1">
      <p:cViewPr varScale="1">
        <p:scale>
          <a:sx n="116" d="100"/>
          <a:sy n="116" d="100"/>
        </p:scale>
        <p:origin x="1740" y="132"/>
      </p:cViewPr>
      <p:guideLst>
        <p:guide orient="horz" pos="4031"/>
        <p:guide orient="horz" pos="2869"/>
        <p:guide orient="horz" pos="2614"/>
        <p:guide orient="horz" pos="856"/>
        <p:guide orient="horz" pos="1054"/>
        <p:guide orient="horz" pos="2472"/>
        <p:guide orient="horz" pos="2529"/>
        <p:guide orient="horz" pos="2670"/>
        <p:guide pos="385"/>
        <p:guide pos="5375"/>
        <p:guide pos="2880"/>
        <p:guide pos="2908"/>
        <p:guide pos="470"/>
        <p:guide pos="5290"/>
        <p:guide pos="3050"/>
        <p:guide pos="3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2" d="100"/>
          <a:sy n="52" d="100"/>
        </p:scale>
        <p:origin x="-2592" y="-90"/>
      </p:cViewPr>
      <p:guideLst>
        <p:guide orient="horz" pos="3108"/>
        <p:guide pos="212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8830" cy="493315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6" y="1"/>
            <a:ext cx="2918830" cy="493315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r">
              <a:defRPr sz="1100"/>
            </a:lvl1pPr>
          </a:lstStyle>
          <a:p>
            <a:fld id="{BF6B6CE2-A38A-4424-A59F-654FDC1494D3}" type="datetimeFigureOut">
              <a:rPr lang="ko-KR" altLang="en-US" smtClean="0"/>
              <a:pPr/>
              <a:t>2018-12-10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0" cy="493315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0" cy="493315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r">
              <a:defRPr sz="1100"/>
            </a:lvl1pPr>
          </a:lstStyle>
          <a:p>
            <a:fld id="{9B4AA225-44DD-460B-826A-190CF75A4E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40576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8830" cy="493315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6" y="1"/>
            <a:ext cx="2918830" cy="493315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r">
              <a:defRPr sz="1100"/>
            </a:lvl1pPr>
          </a:lstStyle>
          <a:p>
            <a:fld id="{B3FB000C-95A8-418E-9302-9DD3CE6391C2}" type="datetimeFigureOut">
              <a:rPr lang="ko-KR" altLang="en-US" smtClean="0"/>
              <a:pPr/>
              <a:t>2018-12-10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9" tIns="45375" rIns="90749" bIns="4537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0749" tIns="45375" rIns="90749" bIns="4537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371286"/>
            <a:ext cx="2918830" cy="493315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6" y="9371286"/>
            <a:ext cx="2918830" cy="493315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r">
              <a:defRPr sz="1100"/>
            </a:lvl1pPr>
          </a:lstStyle>
          <a:p>
            <a:fld id="{00B5339D-1549-4BBC-ABCD-F4E73E67C2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043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36190D-A03F-4F27-AF91-1583B72FD8D8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953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궤도작업은 궤도보수 </a:t>
            </a:r>
            <a:r>
              <a:rPr lang="en-US" altLang="ko-KR" dirty="0" smtClean="0"/>
              <a:t>11</a:t>
            </a:r>
            <a:r>
              <a:rPr lang="ko-KR" altLang="en-US" dirty="0" smtClean="0"/>
              <a:t>개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재료보수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 </a:t>
            </a:r>
            <a:r>
              <a:rPr lang="ko-KR" altLang="en-US" dirty="0" err="1" smtClean="0"/>
              <a:t>공종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재료교환  </a:t>
            </a:r>
            <a:r>
              <a:rPr lang="en-US" altLang="ko-KR" dirty="0" smtClean="0"/>
              <a:t>10(</a:t>
            </a:r>
            <a:r>
              <a:rPr lang="ko-KR" altLang="en-US" dirty="0" smtClean="0"/>
              <a:t>열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개공종</a:t>
            </a:r>
            <a:r>
              <a:rPr lang="ko-KR" altLang="en-US" dirty="0" smtClean="0"/>
              <a:t>  등</a:t>
            </a:r>
            <a:r>
              <a:rPr lang="en-US" altLang="ko-KR" dirty="0" smtClean="0"/>
              <a:t> </a:t>
            </a:r>
            <a:r>
              <a:rPr lang="ko-KR" altLang="en-US" dirty="0" smtClean="0"/>
              <a:t> 총 </a:t>
            </a:r>
            <a:r>
              <a:rPr lang="en-US" altLang="ko-KR" dirty="0" smtClean="0"/>
              <a:t>29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공종으로</a:t>
            </a:r>
            <a:r>
              <a:rPr lang="ko-KR" altLang="en-US" dirty="0" smtClean="0"/>
              <a:t> 이루어져 있으며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아래 사진은 궤도작업   주요작업  전경입니다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다음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5339D-1549-4BBC-ABCD-F4E73E67C20A}" type="slidenum">
              <a:rPr lang="ko-KR" altLang="en-US" smtClean="0">
                <a:solidFill>
                  <a:prstClr val="black"/>
                </a:solidFill>
              </a:rPr>
              <a:pPr/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1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궤도작업은 궤도보수 </a:t>
            </a:r>
            <a:r>
              <a:rPr lang="en-US" altLang="ko-KR" dirty="0" smtClean="0"/>
              <a:t>11</a:t>
            </a:r>
            <a:r>
              <a:rPr lang="ko-KR" altLang="en-US" dirty="0" smtClean="0"/>
              <a:t>개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재료보수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 </a:t>
            </a:r>
            <a:r>
              <a:rPr lang="ko-KR" altLang="en-US" dirty="0" err="1" smtClean="0"/>
              <a:t>공종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재료교환  </a:t>
            </a:r>
            <a:r>
              <a:rPr lang="en-US" altLang="ko-KR" dirty="0" smtClean="0"/>
              <a:t>10(</a:t>
            </a:r>
            <a:r>
              <a:rPr lang="ko-KR" altLang="en-US" dirty="0" smtClean="0"/>
              <a:t>열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개공종</a:t>
            </a:r>
            <a:r>
              <a:rPr lang="ko-KR" altLang="en-US" dirty="0" smtClean="0"/>
              <a:t>  등</a:t>
            </a:r>
            <a:r>
              <a:rPr lang="en-US" altLang="ko-KR" dirty="0" smtClean="0"/>
              <a:t> </a:t>
            </a:r>
            <a:r>
              <a:rPr lang="ko-KR" altLang="en-US" dirty="0" smtClean="0"/>
              <a:t> 총 </a:t>
            </a:r>
            <a:r>
              <a:rPr lang="en-US" altLang="ko-KR" dirty="0" smtClean="0"/>
              <a:t>29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공종으로</a:t>
            </a:r>
            <a:r>
              <a:rPr lang="ko-KR" altLang="en-US" dirty="0" smtClean="0"/>
              <a:t> 이루어져 있으며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아래 사진은 궤도작업   주요작업  전경입니다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다음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5339D-1549-4BBC-ABCD-F4E73E67C20A}" type="slidenum">
              <a:rPr lang="ko-KR" altLang="en-US" smtClean="0">
                <a:solidFill>
                  <a:prstClr val="black"/>
                </a:solidFill>
              </a:rPr>
              <a:pPr/>
              <a:t>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77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궤도작업은 궤도보수 </a:t>
            </a:r>
            <a:r>
              <a:rPr lang="en-US" altLang="ko-KR" dirty="0" smtClean="0"/>
              <a:t>11</a:t>
            </a:r>
            <a:r>
              <a:rPr lang="ko-KR" altLang="en-US" dirty="0" smtClean="0"/>
              <a:t>개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재료보수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 </a:t>
            </a:r>
            <a:r>
              <a:rPr lang="ko-KR" altLang="en-US" dirty="0" err="1" smtClean="0"/>
              <a:t>공종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재료교환  </a:t>
            </a:r>
            <a:r>
              <a:rPr lang="en-US" altLang="ko-KR" dirty="0" smtClean="0"/>
              <a:t>10(</a:t>
            </a:r>
            <a:r>
              <a:rPr lang="ko-KR" altLang="en-US" dirty="0" smtClean="0"/>
              <a:t>열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개공종</a:t>
            </a:r>
            <a:r>
              <a:rPr lang="ko-KR" altLang="en-US" dirty="0" smtClean="0"/>
              <a:t>  등</a:t>
            </a:r>
            <a:r>
              <a:rPr lang="en-US" altLang="ko-KR" dirty="0" smtClean="0"/>
              <a:t> </a:t>
            </a:r>
            <a:r>
              <a:rPr lang="ko-KR" altLang="en-US" dirty="0" smtClean="0"/>
              <a:t> 총 </a:t>
            </a:r>
            <a:r>
              <a:rPr lang="en-US" altLang="ko-KR" dirty="0" smtClean="0"/>
              <a:t>29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공종으로</a:t>
            </a:r>
            <a:r>
              <a:rPr lang="ko-KR" altLang="en-US" dirty="0" smtClean="0"/>
              <a:t> 이루어져 있으며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아래 사진은 궤도작업   주요작업  전경입니다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다음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5339D-1549-4BBC-ABCD-F4E73E67C20A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785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궤도작업은 궤도보수 </a:t>
            </a:r>
            <a:r>
              <a:rPr lang="en-US" altLang="ko-KR" dirty="0" smtClean="0"/>
              <a:t>11</a:t>
            </a:r>
            <a:r>
              <a:rPr lang="ko-KR" altLang="en-US" dirty="0" smtClean="0"/>
              <a:t>개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재료보수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 </a:t>
            </a:r>
            <a:r>
              <a:rPr lang="ko-KR" altLang="en-US" dirty="0" err="1" smtClean="0"/>
              <a:t>공종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재료교환  </a:t>
            </a:r>
            <a:r>
              <a:rPr lang="en-US" altLang="ko-KR" dirty="0" smtClean="0"/>
              <a:t>10(</a:t>
            </a:r>
            <a:r>
              <a:rPr lang="ko-KR" altLang="en-US" dirty="0" smtClean="0"/>
              <a:t>열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개공종</a:t>
            </a:r>
            <a:r>
              <a:rPr lang="ko-KR" altLang="en-US" dirty="0" smtClean="0"/>
              <a:t>  등</a:t>
            </a:r>
            <a:r>
              <a:rPr lang="en-US" altLang="ko-KR" dirty="0" smtClean="0"/>
              <a:t> </a:t>
            </a:r>
            <a:r>
              <a:rPr lang="ko-KR" altLang="en-US" dirty="0" smtClean="0"/>
              <a:t> 총 </a:t>
            </a:r>
            <a:r>
              <a:rPr lang="en-US" altLang="ko-KR" dirty="0" smtClean="0"/>
              <a:t>29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공종으로</a:t>
            </a:r>
            <a:r>
              <a:rPr lang="ko-KR" altLang="en-US" dirty="0" smtClean="0"/>
              <a:t> 이루어져 있으며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아래 사진은 궤도작업   주요작업  전경입니다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다음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5339D-1549-4BBC-ABCD-F4E73E67C20A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828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궤도작업은 궤도보수 </a:t>
            </a:r>
            <a:r>
              <a:rPr lang="en-US" altLang="ko-KR" dirty="0" smtClean="0"/>
              <a:t>11</a:t>
            </a:r>
            <a:r>
              <a:rPr lang="ko-KR" altLang="en-US" dirty="0" smtClean="0"/>
              <a:t>개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재료보수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 </a:t>
            </a:r>
            <a:r>
              <a:rPr lang="ko-KR" altLang="en-US" dirty="0" err="1" smtClean="0"/>
              <a:t>공종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재료교환  </a:t>
            </a:r>
            <a:r>
              <a:rPr lang="en-US" altLang="ko-KR" dirty="0" smtClean="0"/>
              <a:t>10(</a:t>
            </a:r>
            <a:r>
              <a:rPr lang="ko-KR" altLang="en-US" dirty="0" smtClean="0"/>
              <a:t>열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개공종</a:t>
            </a:r>
            <a:r>
              <a:rPr lang="ko-KR" altLang="en-US" dirty="0" smtClean="0"/>
              <a:t>  등</a:t>
            </a:r>
            <a:r>
              <a:rPr lang="en-US" altLang="ko-KR" dirty="0" smtClean="0"/>
              <a:t> </a:t>
            </a:r>
            <a:r>
              <a:rPr lang="ko-KR" altLang="en-US" dirty="0" smtClean="0"/>
              <a:t> 총 </a:t>
            </a:r>
            <a:r>
              <a:rPr lang="en-US" altLang="ko-KR" dirty="0" smtClean="0"/>
              <a:t>29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공종으로</a:t>
            </a:r>
            <a:r>
              <a:rPr lang="ko-KR" altLang="en-US" dirty="0" smtClean="0"/>
              <a:t> 이루어져 있으며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아래 사진은 궤도작업   주요작업  전경입니다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다음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5339D-1549-4BBC-ABCD-F4E73E67C20A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93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궤도작업은 궤도보수 </a:t>
            </a:r>
            <a:r>
              <a:rPr lang="en-US" altLang="ko-KR" dirty="0" smtClean="0"/>
              <a:t>11</a:t>
            </a:r>
            <a:r>
              <a:rPr lang="ko-KR" altLang="en-US" dirty="0" smtClean="0"/>
              <a:t>개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재료보수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 </a:t>
            </a:r>
            <a:r>
              <a:rPr lang="ko-KR" altLang="en-US" dirty="0" err="1" smtClean="0"/>
              <a:t>공종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재료교환  </a:t>
            </a:r>
            <a:r>
              <a:rPr lang="en-US" altLang="ko-KR" dirty="0" smtClean="0"/>
              <a:t>10(</a:t>
            </a:r>
            <a:r>
              <a:rPr lang="ko-KR" altLang="en-US" dirty="0" smtClean="0"/>
              <a:t>열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개공종</a:t>
            </a:r>
            <a:r>
              <a:rPr lang="ko-KR" altLang="en-US" dirty="0" smtClean="0"/>
              <a:t>  등</a:t>
            </a:r>
            <a:r>
              <a:rPr lang="en-US" altLang="ko-KR" dirty="0" smtClean="0"/>
              <a:t> </a:t>
            </a:r>
            <a:r>
              <a:rPr lang="ko-KR" altLang="en-US" dirty="0" smtClean="0"/>
              <a:t> 총 </a:t>
            </a:r>
            <a:r>
              <a:rPr lang="en-US" altLang="ko-KR" dirty="0" smtClean="0"/>
              <a:t>29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공종으로</a:t>
            </a:r>
            <a:r>
              <a:rPr lang="ko-KR" altLang="en-US" dirty="0" smtClean="0"/>
              <a:t> 이루어져 있으며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아래 사진은 궤도작업   주요작업  전경입니다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다음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5339D-1549-4BBC-ABCD-F4E73E67C20A}" type="slidenum">
              <a:rPr lang="ko-KR" altLang="en-US" smtClean="0">
                <a:solidFill>
                  <a:prstClr val="black"/>
                </a:solidFill>
              </a:rPr>
              <a:pPr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164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궤도작업은 궤도보수 </a:t>
            </a:r>
            <a:r>
              <a:rPr lang="en-US" altLang="ko-KR" dirty="0" smtClean="0"/>
              <a:t>11</a:t>
            </a:r>
            <a:r>
              <a:rPr lang="ko-KR" altLang="en-US" dirty="0" smtClean="0"/>
              <a:t>개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재료보수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 </a:t>
            </a:r>
            <a:r>
              <a:rPr lang="ko-KR" altLang="en-US" dirty="0" err="1" smtClean="0"/>
              <a:t>공종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재료교환  </a:t>
            </a:r>
            <a:r>
              <a:rPr lang="en-US" altLang="ko-KR" dirty="0" smtClean="0"/>
              <a:t>10(</a:t>
            </a:r>
            <a:r>
              <a:rPr lang="ko-KR" altLang="en-US" dirty="0" smtClean="0"/>
              <a:t>열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개공종</a:t>
            </a:r>
            <a:r>
              <a:rPr lang="ko-KR" altLang="en-US" dirty="0" smtClean="0"/>
              <a:t>  등</a:t>
            </a:r>
            <a:r>
              <a:rPr lang="en-US" altLang="ko-KR" dirty="0" smtClean="0"/>
              <a:t> </a:t>
            </a:r>
            <a:r>
              <a:rPr lang="ko-KR" altLang="en-US" dirty="0" smtClean="0"/>
              <a:t> 총 </a:t>
            </a:r>
            <a:r>
              <a:rPr lang="en-US" altLang="ko-KR" dirty="0" smtClean="0"/>
              <a:t>29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공종으로</a:t>
            </a:r>
            <a:r>
              <a:rPr lang="ko-KR" altLang="en-US" dirty="0" smtClean="0"/>
              <a:t> 이루어져 있으며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아래 사진은 궤도작업   주요작업  전경입니다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다음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5339D-1549-4BBC-ABCD-F4E73E67C20A}" type="slidenum">
              <a:rPr lang="ko-KR" altLang="en-US" smtClean="0">
                <a:solidFill>
                  <a:prstClr val="black"/>
                </a:solidFill>
              </a:rPr>
              <a:pPr/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255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궤도작업은 궤도보수 </a:t>
            </a:r>
            <a:r>
              <a:rPr lang="en-US" altLang="ko-KR" dirty="0" smtClean="0"/>
              <a:t>11</a:t>
            </a:r>
            <a:r>
              <a:rPr lang="ko-KR" altLang="en-US" dirty="0" smtClean="0"/>
              <a:t>개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재료보수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 </a:t>
            </a:r>
            <a:r>
              <a:rPr lang="ko-KR" altLang="en-US" dirty="0" err="1" smtClean="0"/>
              <a:t>공종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재료교환  </a:t>
            </a:r>
            <a:r>
              <a:rPr lang="en-US" altLang="ko-KR" dirty="0" smtClean="0"/>
              <a:t>10(</a:t>
            </a:r>
            <a:r>
              <a:rPr lang="ko-KR" altLang="en-US" dirty="0" smtClean="0"/>
              <a:t>열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개공종</a:t>
            </a:r>
            <a:r>
              <a:rPr lang="ko-KR" altLang="en-US" dirty="0" smtClean="0"/>
              <a:t>  등</a:t>
            </a:r>
            <a:r>
              <a:rPr lang="en-US" altLang="ko-KR" dirty="0" smtClean="0"/>
              <a:t> </a:t>
            </a:r>
            <a:r>
              <a:rPr lang="ko-KR" altLang="en-US" dirty="0" smtClean="0"/>
              <a:t> 총 </a:t>
            </a:r>
            <a:r>
              <a:rPr lang="en-US" altLang="ko-KR" dirty="0" smtClean="0"/>
              <a:t>29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공종으로</a:t>
            </a:r>
            <a:r>
              <a:rPr lang="ko-KR" altLang="en-US" dirty="0" smtClean="0"/>
              <a:t> 이루어져 있으며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아래 사진은 궤도작업   주요작업  전경입니다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다음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5339D-1549-4BBC-ABCD-F4E73E67C20A}" type="slidenum">
              <a:rPr lang="ko-KR" altLang="en-US" smtClean="0">
                <a:solidFill>
                  <a:prstClr val="black"/>
                </a:solidFill>
              </a:rPr>
              <a:pPr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332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궤도작업은 궤도보수 </a:t>
            </a:r>
            <a:r>
              <a:rPr lang="en-US" altLang="ko-KR" dirty="0" smtClean="0"/>
              <a:t>11</a:t>
            </a:r>
            <a:r>
              <a:rPr lang="ko-KR" altLang="en-US" dirty="0" smtClean="0"/>
              <a:t>개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재료보수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 </a:t>
            </a:r>
            <a:r>
              <a:rPr lang="ko-KR" altLang="en-US" dirty="0" err="1" smtClean="0"/>
              <a:t>공종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재료교환  </a:t>
            </a:r>
            <a:r>
              <a:rPr lang="en-US" altLang="ko-KR" dirty="0" smtClean="0"/>
              <a:t>10(</a:t>
            </a:r>
            <a:r>
              <a:rPr lang="ko-KR" altLang="en-US" dirty="0" smtClean="0"/>
              <a:t>열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개공종</a:t>
            </a:r>
            <a:r>
              <a:rPr lang="ko-KR" altLang="en-US" dirty="0" smtClean="0"/>
              <a:t>  등</a:t>
            </a:r>
            <a:r>
              <a:rPr lang="en-US" altLang="ko-KR" dirty="0" smtClean="0"/>
              <a:t> </a:t>
            </a:r>
            <a:r>
              <a:rPr lang="ko-KR" altLang="en-US" dirty="0" smtClean="0"/>
              <a:t> 총 </a:t>
            </a:r>
            <a:r>
              <a:rPr lang="en-US" altLang="ko-KR" dirty="0" smtClean="0"/>
              <a:t>29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공종으로</a:t>
            </a:r>
            <a:r>
              <a:rPr lang="ko-KR" altLang="en-US" dirty="0" smtClean="0"/>
              <a:t> 이루어져 있으며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아래 사진은 궤도작업   주요작업  전경입니다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다음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5339D-1549-4BBC-ABCD-F4E73E67C20A}" type="slidenum">
              <a:rPr lang="ko-KR" altLang="en-US" smtClean="0">
                <a:solidFill>
                  <a:prstClr val="black"/>
                </a:solidFill>
              </a:rPr>
              <a:pPr/>
              <a:t>10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758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.jpeg"/><Relationship Id="rId3" Type="http://schemas.openxmlformats.org/officeDocument/2006/relationships/image" Target="../media/image6.jpeg"/><Relationship Id="rId7" Type="http://schemas.openxmlformats.org/officeDocument/2006/relationships/image" Target="../media/image13.png"/><Relationship Id="rId12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11" Type="http://schemas.openxmlformats.org/officeDocument/2006/relationships/image" Target="../media/image20.jpeg"/><Relationship Id="rId5" Type="http://schemas.openxmlformats.org/officeDocument/2006/relationships/image" Target="../media/image11.png"/><Relationship Id="rId10" Type="http://schemas.openxmlformats.org/officeDocument/2006/relationships/image" Target="../media/image14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.jpeg"/><Relationship Id="rId3" Type="http://schemas.openxmlformats.org/officeDocument/2006/relationships/image" Target="../media/image6.jpeg"/><Relationship Id="rId7" Type="http://schemas.openxmlformats.org/officeDocument/2006/relationships/image" Target="../media/image13.png"/><Relationship Id="rId12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11" Type="http://schemas.openxmlformats.org/officeDocument/2006/relationships/image" Target="../media/image20.jpeg"/><Relationship Id="rId5" Type="http://schemas.openxmlformats.org/officeDocument/2006/relationships/image" Target="../media/image11.png"/><Relationship Id="rId10" Type="http://schemas.openxmlformats.org/officeDocument/2006/relationships/image" Target="../media/image14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05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D53F0-04A4-4671-ACA5-8B86BACA24D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BC02F-5C22-4C92-A38F-389145F166A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4E890-AE50-4EF4-B814-9032527159A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7AC68-F330-4257-AFED-757A23D069F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D5DBC-751C-416F-BF44-69C3F7D1354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C92F-46CB-41FA-8554-1A3E68EAC5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867B7-4870-43FD-A288-3DF5810D9A1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9C960-17E8-47D0-B60F-BB1D8F938BF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09463-4BB7-4723-A7C7-446F0D891D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3F88D-8BF1-4020-91B7-FD7C29F852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95D49-8D45-4EC2-BBF1-D9C2E571636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C0AA9-26DE-428D-96E0-086B313DBFD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noProof="1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3175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543560" y="4148201"/>
            <a:ext cx="7485063" cy="960438"/>
          </a:xfrm>
        </p:spPr>
        <p:txBody>
          <a:bodyPr anchor="t"/>
          <a:lstStyle>
            <a:lvl1pPr>
              <a:defRPr sz="3400" baseline="0" smtClean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 dirty="0" smtClean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ko-KR"/>
              <a:t>Page </a:t>
            </a:r>
            <a:r>
              <a:rPr lang="de-DE" altLang="ko-KR">
                <a:sym typeface="Wingdings" pitchFamily="2" charset="2"/>
              </a:rPr>
              <a:t></a:t>
            </a:r>
            <a:r>
              <a:rPr lang="de-DE" altLang="ko-KR"/>
              <a:t> </a:t>
            </a:r>
            <a:fld id="{F3E341BE-B11C-44CB-B947-1A97358871C5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Ovr>
    <a:masterClrMapping/>
  </p:clrMapOvr>
  <p:transition spd="med">
    <p:fade/>
  </p:transition>
  <p:hf sldNum="0"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ko-KR" altLang="en-US" smtClean="0"/>
              <a:t>마스터 제목 스타일 편집</a:t>
            </a:r>
            <a:endParaRPr lang="de-DE" dirty="0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ko-KR"/>
              <a:t>Page </a:t>
            </a:r>
            <a:r>
              <a:rPr lang="de-DE" altLang="ko-KR">
                <a:sym typeface="Wingdings" pitchFamily="2" charset="2"/>
              </a:rPr>
              <a:t></a:t>
            </a:r>
            <a:r>
              <a:rPr lang="de-DE" altLang="ko-KR"/>
              <a:t> </a:t>
            </a:r>
            <a:fld id="{9FA818B4-DF9E-41CF-A5D3-5D8B75ED7C61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ko-KR"/>
              <a:t>Page </a:t>
            </a:r>
            <a:r>
              <a:rPr lang="de-DE" altLang="ko-KR">
                <a:sym typeface="Wingdings" pitchFamily="2" charset="2"/>
              </a:rPr>
              <a:t></a:t>
            </a:r>
            <a:r>
              <a:rPr lang="de-DE" altLang="ko-KR"/>
              <a:t> </a:t>
            </a:r>
            <a:fld id="{87B8374D-66F1-45AD-9952-A06A9885EB79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ko-KR"/>
              <a:t>Page </a:t>
            </a:r>
            <a:r>
              <a:rPr lang="de-DE" altLang="ko-KR">
                <a:sym typeface="Wingdings" pitchFamily="2" charset="2"/>
              </a:rPr>
              <a:t></a:t>
            </a:r>
            <a:r>
              <a:rPr lang="de-DE" altLang="ko-KR"/>
              <a:t> </a:t>
            </a:r>
            <a:fld id="{FCE53878-17A5-4457-BFE7-783990570E72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ko-KR"/>
              <a:t>Page </a:t>
            </a:r>
            <a:r>
              <a:rPr lang="de-DE" altLang="ko-KR">
                <a:sym typeface="Wingdings" pitchFamily="2" charset="2"/>
              </a:rPr>
              <a:t></a:t>
            </a:r>
            <a:r>
              <a:rPr lang="de-DE" altLang="ko-KR"/>
              <a:t> </a:t>
            </a:r>
            <a:fld id="{2BA154E5-0C94-46B9-B564-E7F428B4DD83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 bwMode="auto">
          <a:xfrm>
            <a:off x="6983413" y="5929313"/>
            <a:ext cx="1976437" cy="7858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dir="5400000" algn="ctr" rotWithShape="0">
              <a:schemeClr val="tx1"/>
            </a:outerShdw>
          </a:effectLst>
        </p:spPr>
        <p:txBody>
          <a:bodyPr/>
          <a:lstStyle>
            <a:lvl1pPr>
              <a:defRPr sz="3300" b="0" kern="1200" spc="-13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de-DE" dirty="0"/>
          </a:p>
        </p:txBody>
      </p:sp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ko-KR"/>
              <a:t>Page </a:t>
            </a:r>
            <a:r>
              <a:rPr lang="de-DE" altLang="ko-KR">
                <a:sym typeface="Wingdings" pitchFamily="2" charset="2"/>
              </a:rPr>
              <a:t></a:t>
            </a:r>
            <a:r>
              <a:rPr lang="de-DE" altLang="ko-KR"/>
              <a:t> </a:t>
            </a:r>
            <a:fld id="{B66DE789-A4D6-4C3E-AEAE-D61142EE795B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ko-KR"/>
              <a:t>Page </a:t>
            </a:r>
            <a:r>
              <a:rPr lang="de-DE" altLang="ko-KR">
                <a:sym typeface="Wingdings" pitchFamily="2" charset="2"/>
              </a:rPr>
              <a:t></a:t>
            </a:r>
            <a:r>
              <a:rPr lang="de-DE" altLang="ko-KR"/>
              <a:t> </a:t>
            </a:r>
            <a:fld id="{C740930E-3F50-44E1-B40C-14EC16FBF0F7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ko-KR"/>
              <a:t>Page </a:t>
            </a:r>
            <a:r>
              <a:rPr lang="de-DE" altLang="ko-KR">
                <a:sym typeface="Wingdings" pitchFamily="2" charset="2"/>
              </a:rPr>
              <a:t></a:t>
            </a:r>
            <a:r>
              <a:rPr lang="de-DE" altLang="ko-KR"/>
              <a:t> </a:t>
            </a:r>
            <a:fld id="{26478A68-4B6B-4DAE-ACAC-F6A66E11158A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ko-KR"/>
              <a:t>Page </a:t>
            </a:r>
            <a:r>
              <a:rPr lang="de-DE" altLang="ko-KR">
                <a:sym typeface="Wingdings" pitchFamily="2" charset="2"/>
              </a:rPr>
              <a:t></a:t>
            </a:r>
            <a:r>
              <a:rPr lang="de-DE" altLang="ko-KR"/>
              <a:t> </a:t>
            </a:r>
            <a:fld id="{FA0F678C-EC76-4A8E-9374-066A4235F1A3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8775" y="119063"/>
            <a:ext cx="2130425" cy="58864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4325" y="119063"/>
            <a:ext cx="6242050" cy="58864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ko-KR"/>
              <a:t>Page </a:t>
            </a:r>
            <a:r>
              <a:rPr lang="de-DE" altLang="ko-KR">
                <a:sym typeface="Wingdings" pitchFamily="2" charset="2"/>
              </a:rPr>
              <a:t></a:t>
            </a:r>
            <a:r>
              <a:rPr lang="de-DE" altLang="ko-KR"/>
              <a:t> </a:t>
            </a:r>
            <a:fld id="{61476AB9-A0A5-4025-8CBD-69EBE770BB10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noProof="1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3175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0" y="3902075"/>
            <a:ext cx="7485063" cy="960438"/>
          </a:xfrm>
        </p:spPr>
        <p:txBody>
          <a:bodyPr anchor="t"/>
          <a:lstStyle>
            <a:lvl1pPr>
              <a:defRPr sz="3200" smtClean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</a:p>
        </p:txBody>
      </p:sp>
      <p:sp>
        <p:nvSpPr>
          <p:cNvPr id="3175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863600" y="5037138"/>
            <a:ext cx="751046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 smtClean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Page </a:t>
            </a:r>
            <a:r>
              <a:rPr lang="de-DE">
                <a:sym typeface="Wingdings" pitchFamily="2" charset="2"/>
              </a:rPr>
              <a:t></a:t>
            </a:r>
            <a:r>
              <a:rPr lang="de-DE"/>
              <a:t> </a:t>
            </a:r>
            <a:fld id="{FD5F9C8A-BE26-4E18-B5A8-7D117095173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  <p:hf sldNum="0"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81333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35C511-D130-4992-BC89-0319CB74950C}" type="datetimeFigureOut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2018-12-10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B4056E-6E42-4700-B2EC-D9F98339AFB5}" type="slidenum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47627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35C511-D130-4992-BC89-0319CB74950C}" type="datetimeFigureOut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2018-12-10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B4056E-6E42-4700-B2EC-D9F98339AFB5}" type="slidenum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43370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457D07C-136F-4596-B3C6-D0922C7273B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8272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35C511-D130-4992-BC89-0319CB74950C}" type="datetimeFigureOut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2018-12-10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B4056E-6E42-4700-B2EC-D9F98339AFB5}" type="slidenum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3472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35C511-D130-4992-BC89-0319CB74950C}" type="datetimeFigureOut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2018-12-10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B4056E-6E42-4700-B2EC-D9F98339AFB5}" type="slidenum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35C511-D130-4992-BC89-0319CB74950C}" type="datetimeFigureOut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2018-12-10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B4056E-6E42-4700-B2EC-D9F98339AFB5}" type="slidenum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pic>
        <p:nvPicPr>
          <p:cNvPr id="7" name="그림 15" descr="템플릿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 descr="라인2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28675" y="0"/>
            <a:ext cx="9972675" cy="537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35C511-D130-4992-BC89-0319CB74950C}" type="datetimeFigureOut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2018-12-10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B4056E-6E42-4700-B2EC-D9F98339AFB5}" type="slidenum">
              <a:rPr kumimoji="1" lang="ko-KR" altLang="en-US" smtClean="0">
                <a:solidFill>
                  <a:prstClr val="black"/>
                </a:solidFill>
                <a:latin typeface="굴림" charset="-127"/>
                <a:ea typeface="굴림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5" descr="템플릿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타원 4"/>
          <p:cNvSpPr/>
          <p:nvPr userDrawn="1"/>
        </p:nvSpPr>
        <p:spPr>
          <a:xfrm>
            <a:off x="431800" y="188913"/>
            <a:ext cx="1079500" cy="1079500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타원 5"/>
          <p:cNvSpPr/>
          <p:nvPr userDrawn="1"/>
        </p:nvSpPr>
        <p:spPr>
          <a:xfrm>
            <a:off x="1547813" y="1268413"/>
            <a:ext cx="863600" cy="865187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타원 6"/>
          <p:cNvSpPr/>
          <p:nvPr userDrawn="1"/>
        </p:nvSpPr>
        <p:spPr>
          <a:xfrm>
            <a:off x="-720725" y="692150"/>
            <a:ext cx="2771775" cy="2771775"/>
          </a:xfrm>
          <a:prstGeom prst="ellipse">
            <a:avLst/>
          </a:prstGeom>
          <a:solidFill>
            <a:schemeClr val="bg1">
              <a:lumMod val="9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8" name="Picture 3" descr="Untitled-1 copy" hidden="1"/>
          <p:cNvPicPr>
            <a:picLocks noChangeAspect="1" noChangeArrowheads="1"/>
          </p:cNvPicPr>
          <p:nvPr userDrawn="1"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7092950" cy="6383338"/>
          </a:xfrm>
          <a:prstGeom prst="rect">
            <a:avLst/>
          </a:prstGeom>
          <a:noFill/>
        </p:spPr>
      </p:pic>
      <p:pic>
        <p:nvPicPr>
          <p:cNvPr id="10" name="그림 20" descr="le_26-01.jpg" hidden="1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10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8069574">
            <a:off x="4846638" y="157163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52"/>
          <p:cNvGrpSpPr>
            <a:grpSpLocks/>
          </p:cNvGrpSpPr>
          <p:nvPr userDrawn="1"/>
        </p:nvGrpSpPr>
        <p:grpSpPr bwMode="auto">
          <a:xfrm rot="1214546">
            <a:off x="-1462088" y="469900"/>
            <a:ext cx="12601576" cy="3168650"/>
            <a:chOff x="1251476" y="2499736"/>
            <a:chExt cx="9126656" cy="2506213"/>
          </a:xfrm>
        </p:grpSpPr>
        <p:sp>
          <p:nvSpPr>
            <p:cNvPr id="13" name="자유형 12"/>
            <p:cNvSpPr/>
            <p:nvPr userDrawn="1"/>
          </p:nvSpPr>
          <p:spPr>
            <a:xfrm>
              <a:off x="1249183" y="2500137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자유형 14"/>
            <p:cNvSpPr/>
            <p:nvPr userDrawn="1"/>
          </p:nvSpPr>
          <p:spPr>
            <a:xfrm>
              <a:off x="1357916" y="2560964"/>
              <a:ext cx="760554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자유형 15"/>
            <p:cNvSpPr/>
            <p:nvPr userDrawn="1"/>
          </p:nvSpPr>
          <p:spPr>
            <a:xfrm>
              <a:off x="1462979" y="2621700"/>
              <a:ext cx="760554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자유형 16"/>
            <p:cNvSpPr/>
            <p:nvPr userDrawn="1"/>
          </p:nvSpPr>
          <p:spPr>
            <a:xfrm>
              <a:off x="1570562" y="2682527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자유형 17"/>
            <p:cNvSpPr/>
            <p:nvPr userDrawn="1"/>
          </p:nvSpPr>
          <p:spPr>
            <a:xfrm>
              <a:off x="1675625" y="2743261"/>
              <a:ext cx="7606697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자유형 18"/>
            <p:cNvSpPr/>
            <p:nvPr userDrawn="1"/>
          </p:nvSpPr>
          <p:spPr>
            <a:xfrm>
              <a:off x="1782846" y="2803128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자유형 19"/>
            <p:cNvSpPr/>
            <p:nvPr userDrawn="1"/>
          </p:nvSpPr>
          <p:spPr>
            <a:xfrm>
              <a:off x="1889620" y="2864785"/>
              <a:ext cx="7605546" cy="164988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자유형 20"/>
            <p:cNvSpPr/>
            <p:nvPr userDrawn="1"/>
          </p:nvSpPr>
          <p:spPr>
            <a:xfrm>
              <a:off x="1998516" y="2926612"/>
              <a:ext cx="760554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자유형 21"/>
            <p:cNvSpPr/>
            <p:nvPr userDrawn="1"/>
          </p:nvSpPr>
          <p:spPr>
            <a:xfrm>
              <a:off x="2102267" y="2986347"/>
              <a:ext cx="7606696" cy="164988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자유형 22"/>
            <p:cNvSpPr/>
            <p:nvPr userDrawn="1"/>
          </p:nvSpPr>
          <p:spPr>
            <a:xfrm>
              <a:off x="2211163" y="3048174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자유형 23"/>
            <p:cNvSpPr/>
            <p:nvPr userDrawn="1"/>
          </p:nvSpPr>
          <p:spPr>
            <a:xfrm>
              <a:off x="2316424" y="3108870"/>
              <a:ext cx="7606697" cy="164988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자유형 24"/>
            <p:cNvSpPr/>
            <p:nvPr userDrawn="1"/>
          </p:nvSpPr>
          <p:spPr>
            <a:xfrm>
              <a:off x="2423880" y="3170171"/>
              <a:ext cx="760554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자유형 25"/>
            <p:cNvSpPr/>
            <p:nvPr userDrawn="1"/>
          </p:nvSpPr>
          <p:spPr>
            <a:xfrm>
              <a:off x="2529306" y="3231866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자유형 26"/>
            <p:cNvSpPr/>
            <p:nvPr userDrawn="1"/>
          </p:nvSpPr>
          <p:spPr>
            <a:xfrm>
              <a:off x="2637208" y="3290120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자유형 27"/>
            <p:cNvSpPr/>
            <p:nvPr userDrawn="1"/>
          </p:nvSpPr>
          <p:spPr>
            <a:xfrm>
              <a:off x="2769017" y="3357482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9" name="그림 28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10177705">
            <a:off x="5511800" y="90328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그림 29" descr="빛.png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0177705">
            <a:off x="5346700" y="141446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6" descr="C:\Documents and Settings\Administrator\바탕 화면\도시철도공사\img\반짝이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8175" y="0"/>
            <a:ext cx="6948488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그림 41" descr="투명BI.gif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26350" y="292100"/>
            <a:ext cx="14255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그림 32" descr="smrt_photo16.jpg"/>
          <p:cNvPicPr>
            <a:picLocks noChangeAspect="1"/>
          </p:cNvPicPr>
          <p:nvPr userDrawn="1"/>
        </p:nvPicPr>
        <p:blipFill>
          <a:blip r:embed="rId9" cstate="email"/>
          <a:srcRect t="-12922"/>
          <a:stretch>
            <a:fillRect/>
          </a:stretch>
        </p:blipFill>
        <p:spPr>
          <a:xfrm flipH="1">
            <a:off x="-180528" y="4581128"/>
            <a:ext cx="3475226" cy="2276872"/>
          </a:xfrm>
          <a:prstGeom prst="ellipse">
            <a:avLst/>
          </a:prstGeom>
          <a:effectLst>
            <a:softEdge rad="635000"/>
          </a:effectLst>
        </p:spPr>
      </p:pic>
      <p:pic>
        <p:nvPicPr>
          <p:cNvPr id="34" name="그림 43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18869574">
            <a:off x="1500188" y="1958975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그림 44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20977705">
            <a:off x="7004050" y="181133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그림 45" descr="빛.png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20977705">
            <a:off x="5703888" y="124301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그림 36" descr="라인2.pn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828675" y="0"/>
            <a:ext cx="9972675" cy="537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그림 37" descr="라인.png"/>
          <p:cNvPicPr>
            <a:picLocks noChangeAspect="1"/>
          </p:cNvPicPr>
          <p:nvPr userDrawn="1"/>
        </p:nvPicPr>
        <p:blipFill>
          <a:blip r:embed="rId11" cstate="print"/>
          <a:srcRect b="59567"/>
          <a:stretch>
            <a:fillRect/>
          </a:stretch>
        </p:blipFill>
        <p:spPr bwMode="auto">
          <a:xfrm>
            <a:off x="-468313" y="0"/>
            <a:ext cx="961231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대각선 방향의 모서리가 둥근 사각형 38"/>
          <p:cNvSpPr/>
          <p:nvPr userDrawn="1"/>
        </p:nvSpPr>
        <p:spPr>
          <a:xfrm>
            <a:off x="-684213" y="2133600"/>
            <a:ext cx="8496301" cy="1150938"/>
          </a:xfrm>
          <a:prstGeom prst="round2DiagRect">
            <a:avLst/>
          </a:prstGeom>
          <a:solidFill>
            <a:schemeClr val="bg1">
              <a:lumMod val="95000"/>
              <a:alpha val="65000"/>
            </a:schemeClr>
          </a:solidFill>
          <a:ln w="28575" cap="flat" cmpd="tri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0" name="대각선 방향의 모서리가 둥근 사각형 39"/>
          <p:cNvSpPr/>
          <p:nvPr userDrawn="1"/>
        </p:nvSpPr>
        <p:spPr>
          <a:xfrm>
            <a:off x="-612775" y="2205038"/>
            <a:ext cx="8497888" cy="1152525"/>
          </a:xfrm>
          <a:prstGeom prst="round2DiagRect">
            <a:avLst/>
          </a:prstGeom>
          <a:solidFill>
            <a:schemeClr val="bg1">
              <a:lumMod val="95000"/>
              <a:alpha val="65000"/>
            </a:schemeClr>
          </a:solidFill>
          <a:ln w="28575" cap="flat" cmpd="tri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41" name="그림 40" descr="istock_000009165208small_dark861007.jpg"/>
          <p:cNvPicPr>
            <a:picLocks noChangeAspect="1"/>
          </p:cNvPicPr>
          <p:nvPr userDrawn="1"/>
        </p:nvPicPr>
        <p:blipFill>
          <a:blip r:embed="rId12" cstate="email"/>
          <a:stretch>
            <a:fillRect/>
          </a:stretch>
        </p:blipFill>
        <p:spPr>
          <a:xfrm>
            <a:off x="1475656" y="4077072"/>
            <a:ext cx="2088232" cy="1388393"/>
          </a:xfrm>
          <a:prstGeom prst="ellipse">
            <a:avLst/>
          </a:prstGeom>
          <a:effectLst>
            <a:softEdge rad="317500"/>
          </a:effectLst>
        </p:spPr>
      </p:pic>
      <p:sp>
        <p:nvSpPr>
          <p:cNvPr id="14" name="텍스트 개체 틀 13"/>
          <p:cNvSpPr>
            <a:spLocks noGrp="1"/>
          </p:cNvSpPr>
          <p:nvPr>
            <p:ph type="body" sz="quarter" idx="11"/>
          </p:nvPr>
        </p:nvSpPr>
        <p:spPr>
          <a:xfrm>
            <a:off x="6012160" y="5301208"/>
            <a:ext cx="2807196" cy="792088"/>
          </a:xfrm>
          <a:prstGeom prst="roundRect">
            <a:avLst/>
          </a:prstGeom>
          <a:solidFill>
            <a:schemeClr val="bg1">
              <a:alpha val="27000"/>
            </a:schemeClr>
          </a:solidFill>
        </p:spPr>
        <p:txBody>
          <a:bodyPr>
            <a:noAutofit/>
          </a:bodyPr>
          <a:lstStyle>
            <a:lvl1pPr algn="ctr">
              <a:buNone/>
              <a:defRPr sz="16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-12128" y="2233892"/>
            <a:ext cx="7561856" cy="1008112"/>
          </a:xfrm>
          <a:prstGeom prst="roundRect">
            <a:avLst/>
          </a:prstGeom>
          <a:noFill/>
        </p:spPr>
        <p:txBody>
          <a:bodyPr anchor="ctr">
            <a:noAutofit/>
          </a:bodyPr>
          <a:lstStyle>
            <a:lvl1pPr algn="ctr">
              <a:buFontTx/>
              <a:buNone/>
              <a:defRPr sz="40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</a:t>
            </a:r>
            <a:endParaRPr lang="ko-KR" altLang="en-US" dirty="0"/>
          </a:p>
        </p:txBody>
      </p:sp>
      <p:pic>
        <p:nvPicPr>
          <p:cNvPr id="43" name="Picture 4" descr="C:\Documents and Settings\Jen\Local Settings\Temporary Internet Files\Content.IE5\FN3O794Z\MP900438680[1]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771800" y="4869160"/>
            <a:ext cx="2486020" cy="1657347"/>
          </a:xfrm>
          <a:prstGeom prst="ellipse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6.0592E-6 C 0.01667 -0.0326 0.03351 -0.06498 0.06076 -0.09458 C 0.08802 -0.12418 0.14358 -0.16234 0.16337 -0.17714 " pathEditMode="relative" ptsTypes="aaA">
                                      <p:cBhvr>
                                        <p:cTn id="11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2858E-6 C -0.02066 -0.0333 -0.04115 -0.0666 -0.06198 -0.09088 C -0.08281 -0.11517 -0.11528 -0.13668 -0.12535 -0.145 " pathEditMode="relative" ptsTypes="aaA">
                                      <p:cBhvr>
                                        <p:cTn id="18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6531E-6 C -0.02032 -0.02404 -0.04046 -0.0481 -0.06337 -0.06752 C -0.08629 -0.08695 -0.12552 -0.10846 -0.13802 -0.11632 " pathEditMode="relative" ptsTypes="aaA">
                                      <p:cBhvr>
                                        <p:cTn id="25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5" descr="템플릿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타원 2"/>
          <p:cNvSpPr/>
          <p:nvPr userDrawn="1"/>
        </p:nvSpPr>
        <p:spPr>
          <a:xfrm>
            <a:off x="431800" y="188913"/>
            <a:ext cx="1079500" cy="1079500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 smtClean="0">
                <a:solidFill>
                  <a:prstClr val="white"/>
                </a:solidFill>
              </a:rPr>
              <a:t> </a:t>
            </a: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4" name="타원 3"/>
          <p:cNvSpPr/>
          <p:nvPr userDrawn="1"/>
        </p:nvSpPr>
        <p:spPr>
          <a:xfrm>
            <a:off x="1004888" y="1268413"/>
            <a:ext cx="863600" cy="865187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타원 4"/>
          <p:cNvSpPr/>
          <p:nvPr userDrawn="1"/>
        </p:nvSpPr>
        <p:spPr>
          <a:xfrm>
            <a:off x="-720725" y="692150"/>
            <a:ext cx="2771775" cy="2771775"/>
          </a:xfrm>
          <a:prstGeom prst="ellipse">
            <a:avLst/>
          </a:prstGeom>
          <a:solidFill>
            <a:schemeClr val="bg1">
              <a:lumMod val="9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그림 5" descr="빛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8069574">
            <a:off x="4846638" y="157163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 descr="빛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10177705">
            <a:off x="5511800" y="90328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0177705">
            <a:off x="5346700" y="141446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C:\Documents and Settings\Administrator\바탕 화면\도시철도공사\img\반짝이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8175" y="0"/>
            <a:ext cx="6948488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23" descr="빛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18869574">
            <a:off x="957263" y="1958975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24" descr="빛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20977705">
            <a:off x="7004050" y="181133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그림 25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20977705">
            <a:off x="5703888" y="124301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그룹 18"/>
          <p:cNvGrpSpPr>
            <a:grpSpLocks/>
          </p:cNvGrpSpPr>
          <p:nvPr userDrawn="1"/>
        </p:nvGrpSpPr>
        <p:grpSpPr bwMode="auto">
          <a:xfrm rot="1214546">
            <a:off x="-1462088" y="1322388"/>
            <a:ext cx="12601576" cy="3167062"/>
            <a:chOff x="1251476" y="2499736"/>
            <a:chExt cx="9126656" cy="2506213"/>
          </a:xfrm>
        </p:grpSpPr>
        <p:sp>
          <p:nvSpPr>
            <p:cNvPr id="14" name="자유형 13"/>
            <p:cNvSpPr/>
            <p:nvPr/>
          </p:nvSpPr>
          <p:spPr>
            <a:xfrm>
              <a:off x="1249382" y="2500098"/>
              <a:ext cx="760669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357916" y="2560995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자유형 15"/>
            <p:cNvSpPr/>
            <p:nvPr/>
          </p:nvSpPr>
          <p:spPr>
            <a:xfrm>
              <a:off x="1463178" y="2621721"/>
              <a:ext cx="7605546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1570562" y="2682618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자유형 17"/>
            <p:cNvSpPr/>
            <p:nvPr/>
          </p:nvSpPr>
          <p:spPr>
            <a:xfrm>
              <a:off x="1675824" y="2743345"/>
              <a:ext cx="7606697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1782846" y="2803279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1889620" y="2864967"/>
              <a:ext cx="7605546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자유형 20"/>
            <p:cNvSpPr/>
            <p:nvPr/>
          </p:nvSpPr>
          <p:spPr>
            <a:xfrm>
              <a:off x="1998516" y="2926826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2102267" y="2986591"/>
              <a:ext cx="760669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자유형 22"/>
            <p:cNvSpPr/>
            <p:nvPr/>
          </p:nvSpPr>
          <p:spPr>
            <a:xfrm>
              <a:off x="2211163" y="3048449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2316424" y="3109176"/>
              <a:ext cx="7606697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자유형 24"/>
            <p:cNvSpPr/>
            <p:nvPr/>
          </p:nvSpPr>
          <p:spPr>
            <a:xfrm>
              <a:off x="2424959" y="3170072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자유형 25"/>
            <p:cNvSpPr/>
            <p:nvPr/>
          </p:nvSpPr>
          <p:spPr>
            <a:xfrm>
              <a:off x="2529107" y="3231016"/>
              <a:ext cx="7606696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자유형 26"/>
            <p:cNvSpPr/>
            <p:nvPr/>
          </p:nvSpPr>
          <p:spPr>
            <a:xfrm>
              <a:off x="2637208" y="3290517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2770577" y="3354646"/>
              <a:ext cx="760669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9" name="그림 42" descr="목차박스.png"/>
          <p:cNvPicPr>
            <a:picLocks noChangeAspect="1"/>
          </p:cNvPicPr>
          <p:nvPr userDrawn="1"/>
        </p:nvPicPr>
        <p:blipFill>
          <a:blip r:embed="rId6" cstate="print"/>
          <a:srcRect t="17143" b="17461"/>
          <a:stretch>
            <a:fillRect/>
          </a:stretch>
        </p:blipFill>
        <p:spPr bwMode="auto">
          <a:xfrm>
            <a:off x="71438" y="642918"/>
            <a:ext cx="9072562" cy="626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6.0592E-6 C 0.01667 -0.0326 0.03351 -0.06498 0.06076 -0.09458 C 0.08802 -0.12418 0.14358 -0.16234 0.16337 -0.17714 " pathEditMode="relative" ptsTypes="aaA">
                                      <p:cBhvr>
                                        <p:cTn id="11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2858E-6 C -0.02066 -0.0333 -0.04115 -0.0666 -0.06198 -0.09088 C -0.08281 -0.11517 -0.11528 -0.13668 -0.12535 -0.145 " pathEditMode="relative" ptsTypes="aaA">
                                      <p:cBhvr>
                                        <p:cTn id="18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6531E-6 C -0.02032 -0.02404 -0.04046 -0.0481 -0.06337 -0.06752 C -0.08629 -0.08695 -0.12552 -0.10846 -0.13802 -0.11632 " pathEditMode="relative" ptsTypes="aaA">
                                      <p:cBhvr>
                                        <p:cTn id="25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05CEF75E-5BCF-4A22-91B8-4BA4E83A1067}" type="datetimeFigureOut">
              <a:rPr lang="ko-KR" altLang="en-US">
                <a:solidFill>
                  <a:prstClr val="black"/>
                </a:solidFill>
              </a:rPr>
              <a:pPr>
                <a:defRPr/>
              </a:pPr>
              <a:t>2018-12-10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15ECF7E2-855D-4188-892C-2E032A3B4E57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165B4C9B-1A99-42E6-9D08-1B51E117F89D}" type="datetimeFigureOut">
              <a:rPr lang="ko-KR" altLang="en-US">
                <a:solidFill>
                  <a:prstClr val="black"/>
                </a:solidFill>
              </a:rPr>
              <a:pPr>
                <a:defRPr/>
              </a:pPr>
              <a:t>2018-12-10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C6ABB77B-27C2-40FF-9D75-08F9514DF027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1665CCE-9348-4EB9-8FE4-C213D69C3CE0}" type="datetimeFigureOut">
              <a:rPr lang="ko-KR" altLang="en-US">
                <a:solidFill>
                  <a:prstClr val="black"/>
                </a:solidFill>
              </a:rPr>
              <a:pPr>
                <a:defRPr/>
              </a:pPr>
              <a:t>2018-12-10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6C43A45-FDA0-439C-8A14-69D0FC6E7B90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46EC1DDD-FBBD-4353-9828-26CB14C23A1F}" type="datetimeFigureOut">
              <a:rPr lang="ko-KR" altLang="en-US">
                <a:solidFill>
                  <a:prstClr val="black"/>
                </a:solidFill>
              </a:rPr>
              <a:pPr>
                <a:defRPr/>
              </a:pPr>
              <a:t>2018-12-10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3E64AF11-8820-4E3C-A579-FD023CCF9D18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DE6F208D-E624-48BF-8332-F6C0D2386C29}" type="datetimeFigureOut">
              <a:rPr lang="ko-KR" altLang="en-US">
                <a:solidFill>
                  <a:prstClr val="black"/>
                </a:solidFill>
              </a:rPr>
              <a:pPr>
                <a:defRPr/>
              </a:pPr>
              <a:t>2018-12-10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EDC3EBC7-5D8C-404D-A0A7-AF5C6D5885FB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7FE7722A-5008-4BEF-AA4A-0244CE3209FE}" type="datetimeFigureOut">
              <a:rPr lang="ko-KR" altLang="en-US">
                <a:solidFill>
                  <a:prstClr val="black"/>
                </a:solidFill>
              </a:rPr>
              <a:pPr>
                <a:defRPr/>
              </a:pPr>
              <a:t>2018-12-10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CAD37B7E-A49B-46D5-84B6-9ED8C0219E2B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5" descr="템플릿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16" descr="템플릿3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reeform 39"/>
          <p:cNvSpPr/>
          <p:nvPr userDrawn="1"/>
        </p:nvSpPr>
        <p:spPr bwMode="auto">
          <a:xfrm>
            <a:off x="-142875" y="2143125"/>
            <a:ext cx="9858375" cy="4759325"/>
          </a:xfrm>
          <a:custGeom>
            <a:avLst/>
            <a:gdLst>
              <a:gd name="connsiteX0" fmla="*/ 87988 w 17004388"/>
              <a:gd name="connsiteY0" fmla="*/ 4313237 h 4616243"/>
              <a:gd name="connsiteX1" fmla="*/ 87988 w 17004388"/>
              <a:gd name="connsiteY1" fmla="*/ 4256087 h 4616243"/>
              <a:gd name="connsiteX2" fmla="*/ 1002388 w 17004388"/>
              <a:gd name="connsiteY2" fmla="*/ 712787 h 4616243"/>
              <a:gd name="connsiteX3" fmla="*/ 5460088 w 17004388"/>
              <a:gd name="connsiteY3" fmla="*/ 2617787 h 4616243"/>
              <a:gd name="connsiteX4" fmla="*/ 13137238 w 17004388"/>
              <a:gd name="connsiteY4" fmla="*/ 26987 h 4616243"/>
              <a:gd name="connsiteX5" fmla="*/ 17004388 w 17004388"/>
              <a:gd name="connsiteY5" fmla="*/ 4598987 h 461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004388" h="4616243">
                <a:moveTo>
                  <a:pt x="87988" y="4313237"/>
                </a:moveTo>
                <a:cubicBezTo>
                  <a:pt x="11788" y="4584699"/>
                  <a:pt x="-64412" y="4856162"/>
                  <a:pt x="87988" y="4256087"/>
                </a:cubicBezTo>
                <a:cubicBezTo>
                  <a:pt x="240388" y="3656012"/>
                  <a:pt x="107038" y="985837"/>
                  <a:pt x="1002388" y="712787"/>
                </a:cubicBezTo>
                <a:cubicBezTo>
                  <a:pt x="1897738" y="439737"/>
                  <a:pt x="3437613" y="2732087"/>
                  <a:pt x="5460088" y="2617787"/>
                </a:cubicBezTo>
                <a:cubicBezTo>
                  <a:pt x="7482563" y="2503487"/>
                  <a:pt x="11213188" y="-303213"/>
                  <a:pt x="13137238" y="26987"/>
                </a:cubicBezTo>
                <a:cubicBezTo>
                  <a:pt x="15061288" y="357187"/>
                  <a:pt x="16375738" y="3808412"/>
                  <a:pt x="17004388" y="4598987"/>
                </a:cubicBezTo>
              </a:path>
            </a:pathLst>
          </a:custGeom>
          <a:gradFill>
            <a:gsLst>
              <a:gs pos="0">
                <a:schemeClr val="bg1">
                  <a:lumMod val="85000"/>
                  <a:alpha val="14000"/>
                </a:schemeClr>
              </a:gs>
              <a:gs pos="51000">
                <a:schemeClr val="bg2">
                  <a:shade val="67500"/>
                  <a:satMod val="115000"/>
                  <a:alpha val="0"/>
                  <a:lumMod val="51000"/>
                </a:schemeClr>
              </a:gs>
            </a:gsLst>
            <a:lin ang="5400000" scaled="0"/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타원 4"/>
          <p:cNvSpPr/>
          <p:nvPr userDrawn="1"/>
        </p:nvSpPr>
        <p:spPr>
          <a:xfrm>
            <a:off x="431800" y="188913"/>
            <a:ext cx="1079500" cy="1079500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타원 5"/>
          <p:cNvSpPr/>
          <p:nvPr userDrawn="1"/>
        </p:nvSpPr>
        <p:spPr>
          <a:xfrm>
            <a:off x="1547813" y="1268413"/>
            <a:ext cx="863600" cy="865187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타원 6"/>
          <p:cNvSpPr/>
          <p:nvPr userDrawn="1"/>
        </p:nvSpPr>
        <p:spPr>
          <a:xfrm>
            <a:off x="-720725" y="692150"/>
            <a:ext cx="2771775" cy="2771775"/>
          </a:xfrm>
          <a:prstGeom prst="ellipse">
            <a:avLst/>
          </a:prstGeom>
          <a:solidFill>
            <a:schemeClr val="bg1">
              <a:lumMod val="9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8" name="그림 7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8069574">
            <a:off x="4846638" y="157163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그룹 14"/>
          <p:cNvGrpSpPr>
            <a:grpSpLocks/>
          </p:cNvGrpSpPr>
          <p:nvPr userDrawn="1"/>
        </p:nvGrpSpPr>
        <p:grpSpPr bwMode="auto">
          <a:xfrm rot="1214546">
            <a:off x="-1462088" y="1322388"/>
            <a:ext cx="12601576" cy="3167062"/>
            <a:chOff x="1251476" y="2499736"/>
            <a:chExt cx="9126656" cy="2506213"/>
          </a:xfrm>
        </p:grpSpPr>
        <p:sp>
          <p:nvSpPr>
            <p:cNvPr id="10" name="자유형 9"/>
            <p:cNvSpPr/>
            <p:nvPr/>
          </p:nvSpPr>
          <p:spPr>
            <a:xfrm>
              <a:off x="1249382" y="2500098"/>
              <a:ext cx="760669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자유형 10"/>
            <p:cNvSpPr/>
            <p:nvPr/>
          </p:nvSpPr>
          <p:spPr>
            <a:xfrm>
              <a:off x="1357916" y="2560995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자유형 11"/>
            <p:cNvSpPr/>
            <p:nvPr/>
          </p:nvSpPr>
          <p:spPr>
            <a:xfrm>
              <a:off x="1463178" y="2621721"/>
              <a:ext cx="7605546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>
              <a:off x="1570562" y="2682618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자유형 13"/>
            <p:cNvSpPr/>
            <p:nvPr/>
          </p:nvSpPr>
          <p:spPr>
            <a:xfrm>
              <a:off x="1675824" y="2743345"/>
              <a:ext cx="7606697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782846" y="2803279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자유형 15"/>
            <p:cNvSpPr/>
            <p:nvPr/>
          </p:nvSpPr>
          <p:spPr>
            <a:xfrm>
              <a:off x="1889620" y="2864967"/>
              <a:ext cx="7605546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1998516" y="2926826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자유형 17"/>
            <p:cNvSpPr/>
            <p:nvPr/>
          </p:nvSpPr>
          <p:spPr>
            <a:xfrm>
              <a:off x="2102267" y="2986591"/>
              <a:ext cx="760669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2211163" y="3048449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2316424" y="3109176"/>
              <a:ext cx="7606697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자유형 20"/>
            <p:cNvSpPr/>
            <p:nvPr/>
          </p:nvSpPr>
          <p:spPr>
            <a:xfrm>
              <a:off x="2424959" y="3170072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2529107" y="3231016"/>
              <a:ext cx="7606696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자유형 22"/>
            <p:cNvSpPr/>
            <p:nvPr/>
          </p:nvSpPr>
          <p:spPr>
            <a:xfrm>
              <a:off x="2637208" y="3290517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2770577" y="3354646"/>
              <a:ext cx="760669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5" name="그림 24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0177705">
            <a:off x="5511800" y="90328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그림 25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10177705">
            <a:off x="5346700" y="141446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C:\Documents and Settings\Administrator\바탕 화면\도시철도공사\img\반짝이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8175" y="0"/>
            <a:ext cx="6948488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그림 41" descr="투명BI.gif"/>
          <p:cNvPicPr>
            <a:picLocks noChangeAspect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6350" y="292100"/>
            <a:ext cx="14255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그림 42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8869574">
            <a:off x="1500188" y="1958975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그림 43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20977705">
            <a:off x="7004050" y="181133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그림 44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20977705">
            <a:off x="5703888" y="124301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그림 31" descr="라인2.png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828675" y="0"/>
            <a:ext cx="9972675" cy="537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그림 32" descr="라인.png"/>
          <p:cNvPicPr>
            <a:picLocks noChangeAspect="1"/>
          </p:cNvPicPr>
          <p:nvPr userDrawn="1"/>
        </p:nvPicPr>
        <p:blipFill>
          <a:blip r:embed="rId9" cstate="print"/>
          <a:srcRect b="59567"/>
          <a:stretch>
            <a:fillRect/>
          </a:stretch>
        </p:blipFill>
        <p:spPr bwMode="auto">
          <a:xfrm>
            <a:off x="-468313" y="0"/>
            <a:ext cx="961231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대각선 방향의 모서리가 둥근 사각형 33"/>
          <p:cNvSpPr/>
          <p:nvPr userDrawn="1"/>
        </p:nvSpPr>
        <p:spPr>
          <a:xfrm>
            <a:off x="-612775" y="1785938"/>
            <a:ext cx="8828088" cy="1785937"/>
          </a:xfrm>
          <a:prstGeom prst="round2DiagRect">
            <a:avLst/>
          </a:prstGeom>
          <a:solidFill>
            <a:schemeClr val="bg1">
              <a:lumMod val="95000"/>
              <a:alpha val="65000"/>
            </a:schemeClr>
          </a:solidFill>
          <a:ln w="28575" cap="flat" cmpd="tri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대각선 방향의 모서리가 둥근 사각형 34"/>
          <p:cNvSpPr/>
          <p:nvPr userDrawn="1"/>
        </p:nvSpPr>
        <p:spPr>
          <a:xfrm>
            <a:off x="-571500" y="1857375"/>
            <a:ext cx="8828088" cy="1785938"/>
          </a:xfrm>
          <a:prstGeom prst="round2DiagRect">
            <a:avLst/>
          </a:prstGeom>
          <a:solidFill>
            <a:schemeClr val="bg1">
              <a:alpha val="71000"/>
            </a:schemeClr>
          </a:solidFill>
          <a:ln w="28575" cap="flat" cmpd="tri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모서리가 둥근 직사각형 35"/>
          <p:cNvSpPr/>
          <p:nvPr userDrawn="1"/>
        </p:nvSpPr>
        <p:spPr>
          <a:xfrm>
            <a:off x="5929313" y="5286375"/>
            <a:ext cx="2643187" cy="642938"/>
          </a:xfrm>
          <a:prstGeom prst="roundRect">
            <a:avLst/>
          </a:prstGeom>
          <a:solidFill>
            <a:schemeClr val="bg1">
              <a:alpha val="8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smrt_photo16.jpg"/>
          <p:cNvPicPr>
            <a:picLocks noChangeAspect="1"/>
          </p:cNvPicPr>
          <p:nvPr userDrawn="1"/>
        </p:nvPicPr>
        <p:blipFill>
          <a:blip r:embed="rId10" cstate="email"/>
          <a:srcRect t="-12922"/>
          <a:stretch>
            <a:fillRect/>
          </a:stretch>
        </p:blipFill>
        <p:spPr>
          <a:xfrm flipH="1">
            <a:off x="-324544" y="4581128"/>
            <a:ext cx="3804947" cy="2492896"/>
          </a:xfrm>
          <a:prstGeom prst="ellipse">
            <a:avLst/>
          </a:prstGeom>
          <a:effectLst>
            <a:softEdge rad="635000"/>
          </a:effectLst>
        </p:spPr>
      </p:pic>
      <p:pic>
        <p:nvPicPr>
          <p:cNvPr id="38" name="그림 37" descr="csm107545_arisnow83.jpg"/>
          <p:cNvPicPr>
            <a:picLocks noChangeAspect="1"/>
          </p:cNvPicPr>
          <p:nvPr userDrawn="1"/>
        </p:nvPicPr>
        <p:blipFill>
          <a:blip r:embed="rId11" cstate="email"/>
          <a:stretch>
            <a:fillRect/>
          </a:stretch>
        </p:blipFill>
        <p:spPr>
          <a:xfrm rot="16200000">
            <a:off x="1619672" y="3929560"/>
            <a:ext cx="1396952" cy="1746190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39" name="그림 38" descr="csm107543_arisnow83.jpg"/>
          <p:cNvPicPr>
            <a:picLocks noChangeAspect="1"/>
          </p:cNvPicPr>
          <p:nvPr userDrawn="1"/>
        </p:nvPicPr>
        <p:blipFill>
          <a:blip r:embed="rId12" cstate="email"/>
          <a:stretch>
            <a:fillRect/>
          </a:stretch>
        </p:blipFill>
        <p:spPr>
          <a:xfrm rot="19763081" flipH="1">
            <a:off x="2454429" y="4210103"/>
            <a:ext cx="1393048" cy="1114438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40" name="그림 39" descr="2010-02-10 PM 02_08_20.jpg"/>
          <p:cNvPicPr>
            <a:picLocks noChangeAspect="1"/>
          </p:cNvPicPr>
          <p:nvPr userDrawn="1"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2627784" y="5123778"/>
            <a:ext cx="2232248" cy="173422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6.0592E-6 C 0.01667 -0.0326 0.03351 -0.06498 0.06076 -0.09458 C 0.08802 -0.12418 0.14358 -0.16234 0.16337 -0.17714 " pathEditMode="relative" ptsTypes="aaA">
                                      <p:cBhvr>
                                        <p:cTn id="11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2858E-6 C -0.02066 -0.0333 -0.04115 -0.0666 -0.06198 -0.09088 C -0.08281 -0.11517 -0.11528 -0.13668 -0.12535 -0.145 " pathEditMode="relative" ptsTypes="aaA">
                                      <p:cBhvr>
                                        <p:cTn id="18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6531E-6 C -0.02032 -0.02404 -0.04046 -0.0481 -0.06337 -0.06752 C -0.08629 -0.08695 -0.12552 -0.10846 -0.13802 -0.11632 " pathEditMode="relative" ptsTypes="aaA">
                                      <p:cBhvr>
                                        <p:cTn id="25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456FF09C-0016-4187-A341-580571DCFD7A}" type="datetimeFigureOut">
              <a:rPr lang="ko-KR" altLang="en-US">
                <a:solidFill>
                  <a:prstClr val="black"/>
                </a:solidFill>
              </a:rPr>
              <a:pPr>
                <a:defRPr/>
              </a:pPr>
              <a:t>2018-12-10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D8E32D07-8B32-4585-B459-7DE4001C7160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457D07C-136F-4596-B3C6-D0922C7273BD}" type="slidenum">
              <a:rPr lang="en-US" altLang="ko-KR">
                <a:solidFill>
                  <a:prstClr val="black"/>
                </a:solidFill>
              </a:rPr>
              <a:pPr/>
              <a:t>‹#›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5" descr="템플릿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타원 4"/>
          <p:cNvSpPr/>
          <p:nvPr userDrawn="1"/>
        </p:nvSpPr>
        <p:spPr>
          <a:xfrm>
            <a:off x="431800" y="188913"/>
            <a:ext cx="1079500" cy="1079500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타원 5"/>
          <p:cNvSpPr/>
          <p:nvPr userDrawn="1"/>
        </p:nvSpPr>
        <p:spPr>
          <a:xfrm>
            <a:off x="1547813" y="1268413"/>
            <a:ext cx="863600" cy="865187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타원 6"/>
          <p:cNvSpPr/>
          <p:nvPr userDrawn="1"/>
        </p:nvSpPr>
        <p:spPr>
          <a:xfrm>
            <a:off x="-720725" y="692150"/>
            <a:ext cx="2771775" cy="2771775"/>
          </a:xfrm>
          <a:prstGeom prst="ellipse">
            <a:avLst/>
          </a:prstGeom>
          <a:solidFill>
            <a:schemeClr val="bg1">
              <a:lumMod val="9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8" name="Picture 3" descr="Untitled-1 copy" hidden="1"/>
          <p:cNvPicPr>
            <a:picLocks noChangeAspect="1" noChangeArrowheads="1"/>
          </p:cNvPicPr>
          <p:nvPr userDrawn="1"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7092950" cy="6383338"/>
          </a:xfrm>
          <a:prstGeom prst="rect">
            <a:avLst/>
          </a:prstGeom>
          <a:noFill/>
        </p:spPr>
      </p:pic>
      <p:pic>
        <p:nvPicPr>
          <p:cNvPr id="10" name="그림 20" descr="le_26-01.jpg" hidden="1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10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8069574">
            <a:off x="4846638" y="157163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52"/>
          <p:cNvGrpSpPr>
            <a:grpSpLocks/>
          </p:cNvGrpSpPr>
          <p:nvPr userDrawn="1"/>
        </p:nvGrpSpPr>
        <p:grpSpPr bwMode="auto">
          <a:xfrm rot="1214546">
            <a:off x="-1462088" y="469900"/>
            <a:ext cx="12601576" cy="3168650"/>
            <a:chOff x="1251476" y="2499736"/>
            <a:chExt cx="9126656" cy="2506213"/>
          </a:xfrm>
        </p:grpSpPr>
        <p:sp>
          <p:nvSpPr>
            <p:cNvPr id="13" name="자유형 12"/>
            <p:cNvSpPr/>
            <p:nvPr userDrawn="1"/>
          </p:nvSpPr>
          <p:spPr>
            <a:xfrm>
              <a:off x="1240722" y="2496854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자유형 14"/>
            <p:cNvSpPr/>
            <p:nvPr userDrawn="1"/>
          </p:nvSpPr>
          <p:spPr>
            <a:xfrm>
              <a:off x="1357916" y="2560964"/>
              <a:ext cx="760554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자유형 15"/>
            <p:cNvSpPr/>
            <p:nvPr userDrawn="1"/>
          </p:nvSpPr>
          <p:spPr>
            <a:xfrm>
              <a:off x="1460423" y="2621390"/>
              <a:ext cx="760554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자유형 16"/>
            <p:cNvSpPr/>
            <p:nvPr userDrawn="1"/>
          </p:nvSpPr>
          <p:spPr>
            <a:xfrm>
              <a:off x="1570562" y="2682527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자유형 17"/>
            <p:cNvSpPr/>
            <p:nvPr userDrawn="1"/>
          </p:nvSpPr>
          <p:spPr>
            <a:xfrm>
              <a:off x="1673070" y="2742953"/>
              <a:ext cx="7606697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자유형 18"/>
            <p:cNvSpPr/>
            <p:nvPr userDrawn="1"/>
          </p:nvSpPr>
          <p:spPr>
            <a:xfrm>
              <a:off x="1772908" y="2799101"/>
              <a:ext cx="7606697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자유형 19"/>
            <p:cNvSpPr/>
            <p:nvPr userDrawn="1"/>
          </p:nvSpPr>
          <p:spPr>
            <a:xfrm>
              <a:off x="1885986" y="2864910"/>
              <a:ext cx="7605546" cy="164988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자유형 20"/>
            <p:cNvSpPr/>
            <p:nvPr userDrawn="1"/>
          </p:nvSpPr>
          <p:spPr>
            <a:xfrm>
              <a:off x="1998516" y="2926612"/>
              <a:ext cx="760554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자유형 21"/>
            <p:cNvSpPr/>
            <p:nvPr userDrawn="1"/>
          </p:nvSpPr>
          <p:spPr>
            <a:xfrm>
              <a:off x="2098632" y="2986473"/>
              <a:ext cx="7606697" cy="164988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자유형 22"/>
            <p:cNvSpPr/>
            <p:nvPr userDrawn="1"/>
          </p:nvSpPr>
          <p:spPr>
            <a:xfrm>
              <a:off x="2211163" y="3048174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자유형 23"/>
            <p:cNvSpPr/>
            <p:nvPr userDrawn="1"/>
          </p:nvSpPr>
          <p:spPr>
            <a:xfrm>
              <a:off x="2311314" y="3108252"/>
              <a:ext cx="7606697" cy="164988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자유형 24"/>
            <p:cNvSpPr/>
            <p:nvPr userDrawn="1"/>
          </p:nvSpPr>
          <p:spPr>
            <a:xfrm>
              <a:off x="2423880" y="3170171"/>
              <a:ext cx="760554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자유형 25"/>
            <p:cNvSpPr/>
            <p:nvPr userDrawn="1"/>
          </p:nvSpPr>
          <p:spPr>
            <a:xfrm>
              <a:off x="2519368" y="3227839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자유형 26"/>
            <p:cNvSpPr/>
            <p:nvPr userDrawn="1"/>
          </p:nvSpPr>
          <p:spPr>
            <a:xfrm>
              <a:off x="2632097" y="3289502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자유형 27"/>
            <p:cNvSpPr/>
            <p:nvPr userDrawn="1"/>
          </p:nvSpPr>
          <p:spPr>
            <a:xfrm>
              <a:off x="2767540" y="3356738"/>
              <a:ext cx="7606696" cy="164862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9" name="그림 28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10177705">
            <a:off x="5511800" y="90328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그림 29" descr="빛.png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0177705">
            <a:off x="5346700" y="141446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6" descr="C:\Documents and Settings\Administrator\바탕 화면\도시철도공사\img\반짝이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8175" y="0"/>
            <a:ext cx="6948488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그림 41" descr="투명BI.gif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26350" y="292100"/>
            <a:ext cx="14255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그림 32" descr="smrt_photo16.jpg"/>
          <p:cNvPicPr>
            <a:picLocks noChangeAspect="1"/>
          </p:cNvPicPr>
          <p:nvPr userDrawn="1"/>
        </p:nvPicPr>
        <p:blipFill>
          <a:blip r:embed="rId9" cstate="email"/>
          <a:srcRect t="-12922"/>
          <a:stretch>
            <a:fillRect/>
          </a:stretch>
        </p:blipFill>
        <p:spPr>
          <a:xfrm flipH="1">
            <a:off x="-180528" y="4581128"/>
            <a:ext cx="3475226" cy="2276872"/>
          </a:xfrm>
          <a:prstGeom prst="ellipse">
            <a:avLst/>
          </a:prstGeom>
          <a:effectLst>
            <a:softEdge rad="635000"/>
          </a:effectLst>
        </p:spPr>
      </p:pic>
      <p:pic>
        <p:nvPicPr>
          <p:cNvPr id="34" name="그림 43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18869574">
            <a:off x="1500188" y="1958975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그림 44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20977705">
            <a:off x="7004050" y="181133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그림 45" descr="빛.png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20977705">
            <a:off x="5703888" y="124301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그림 36" descr="라인2.pn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828675" y="0"/>
            <a:ext cx="9972675" cy="537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그림 37" descr="라인.png"/>
          <p:cNvPicPr>
            <a:picLocks noChangeAspect="1"/>
          </p:cNvPicPr>
          <p:nvPr userDrawn="1"/>
        </p:nvPicPr>
        <p:blipFill>
          <a:blip r:embed="rId11" cstate="print"/>
          <a:srcRect b="59567"/>
          <a:stretch>
            <a:fillRect/>
          </a:stretch>
        </p:blipFill>
        <p:spPr bwMode="auto">
          <a:xfrm>
            <a:off x="-468313" y="0"/>
            <a:ext cx="961231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대각선 방향의 모서리가 둥근 사각형 38"/>
          <p:cNvSpPr/>
          <p:nvPr userDrawn="1"/>
        </p:nvSpPr>
        <p:spPr>
          <a:xfrm>
            <a:off x="-684213" y="2133600"/>
            <a:ext cx="8496301" cy="1150938"/>
          </a:xfrm>
          <a:prstGeom prst="round2DiagRect">
            <a:avLst/>
          </a:prstGeom>
          <a:solidFill>
            <a:schemeClr val="bg1">
              <a:lumMod val="95000"/>
              <a:alpha val="65000"/>
            </a:schemeClr>
          </a:solidFill>
          <a:ln w="28575" cap="flat" cmpd="tri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0" name="대각선 방향의 모서리가 둥근 사각형 39"/>
          <p:cNvSpPr/>
          <p:nvPr userDrawn="1"/>
        </p:nvSpPr>
        <p:spPr>
          <a:xfrm>
            <a:off x="-612775" y="2205038"/>
            <a:ext cx="8497888" cy="1152525"/>
          </a:xfrm>
          <a:prstGeom prst="round2DiagRect">
            <a:avLst/>
          </a:prstGeom>
          <a:solidFill>
            <a:schemeClr val="bg1">
              <a:lumMod val="95000"/>
              <a:alpha val="65000"/>
            </a:schemeClr>
          </a:solidFill>
          <a:ln w="28575" cap="flat" cmpd="tri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41" name="그림 40" descr="istock_000009165208small_dark861007.jpg"/>
          <p:cNvPicPr>
            <a:picLocks noChangeAspect="1"/>
          </p:cNvPicPr>
          <p:nvPr userDrawn="1"/>
        </p:nvPicPr>
        <p:blipFill>
          <a:blip r:embed="rId12" cstate="email"/>
          <a:stretch>
            <a:fillRect/>
          </a:stretch>
        </p:blipFill>
        <p:spPr>
          <a:xfrm>
            <a:off x="1475656" y="4077072"/>
            <a:ext cx="2088232" cy="1388393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42" name="Picture 4" descr="C:\Documents and Settings\Jen\Local Settings\Temporary Internet Files\Content.IE5\FN3O794Z\MP900438680[1]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771800" y="4869160"/>
            <a:ext cx="2486020" cy="1657347"/>
          </a:xfrm>
          <a:prstGeom prst="ellipse">
            <a:avLst/>
          </a:prstGeom>
          <a:noFill/>
          <a:effectLst>
            <a:softEdge rad="317500"/>
          </a:effectLst>
        </p:spPr>
      </p:pic>
      <p:sp>
        <p:nvSpPr>
          <p:cNvPr id="14" name="텍스트 개체 틀 13"/>
          <p:cNvSpPr>
            <a:spLocks noGrp="1"/>
          </p:cNvSpPr>
          <p:nvPr>
            <p:ph type="body" sz="quarter" idx="11"/>
          </p:nvPr>
        </p:nvSpPr>
        <p:spPr>
          <a:xfrm>
            <a:off x="6012160" y="5301208"/>
            <a:ext cx="2807196" cy="792088"/>
          </a:xfrm>
          <a:prstGeom prst="roundRect">
            <a:avLst/>
          </a:prstGeom>
          <a:solidFill>
            <a:schemeClr val="bg1">
              <a:alpha val="27000"/>
            </a:schemeClr>
          </a:solidFill>
        </p:spPr>
        <p:txBody>
          <a:bodyPr>
            <a:noAutofit/>
          </a:bodyPr>
          <a:lstStyle>
            <a:lvl1pPr algn="ctr">
              <a:buNone/>
              <a:defRPr sz="16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-12128" y="2233892"/>
            <a:ext cx="7561856" cy="1008112"/>
          </a:xfrm>
          <a:prstGeom prst="roundRect">
            <a:avLst/>
          </a:prstGeom>
          <a:noFill/>
        </p:spPr>
        <p:txBody>
          <a:bodyPr anchor="ctr">
            <a:noAutofit/>
          </a:bodyPr>
          <a:lstStyle>
            <a:lvl1pPr algn="ctr">
              <a:buFontTx/>
              <a:buNone/>
              <a:defRPr sz="40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6.0592E-6 C 0.01667 -0.0326 0.03351 -0.06498 0.06076 -0.09458 C 0.08802 -0.12418 0.14358 -0.16234 0.16337 -0.17714 " pathEditMode="relative" ptsTypes="aaA">
                                      <p:cBhvr>
                                        <p:cTn id="11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2858E-6 C -0.02066 -0.0333 -0.04115 -0.0666 -0.06198 -0.09088 C -0.08281 -0.11517 -0.11528 -0.13668 -0.12535 -0.145 " pathEditMode="relative" ptsTypes="aaA">
                                      <p:cBhvr>
                                        <p:cTn id="18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6531E-6 C -0.02032 -0.02404 -0.04046 -0.0481 -0.06337 -0.06752 C -0.08629 -0.08695 -0.12552 -0.10846 -0.13802 -0.11632 " pathEditMode="relative" ptsTypes="aaA">
                                      <p:cBhvr>
                                        <p:cTn id="25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5" descr="템플릿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타원 2"/>
          <p:cNvSpPr/>
          <p:nvPr userDrawn="1"/>
        </p:nvSpPr>
        <p:spPr>
          <a:xfrm>
            <a:off x="431800" y="188913"/>
            <a:ext cx="1079500" cy="1079500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solidFill>
                  <a:prstClr val="white"/>
                </a:solidFill>
              </a:rPr>
              <a:t> </a:t>
            </a: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4" name="타원 3"/>
          <p:cNvSpPr/>
          <p:nvPr userDrawn="1"/>
        </p:nvSpPr>
        <p:spPr>
          <a:xfrm>
            <a:off x="1004888" y="1268413"/>
            <a:ext cx="863600" cy="865187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타원 4"/>
          <p:cNvSpPr/>
          <p:nvPr userDrawn="1"/>
        </p:nvSpPr>
        <p:spPr>
          <a:xfrm>
            <a:off x="-720725" y="692150"/>
            <a:ext cx="2771775" cy="2771775"/>
          </a:xfrm>
          <a:prstGeom prst="ellipse">
            <a:avLst/>
          </a:prstGeom>
          <a:solidFill>
            <a:schemeClr val="bg1">
              <a:lumMod val="9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그림 5" descr="빛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8069574">
            <a:off x="4846638" y="157163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 descr="빛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10177705">
            <a:off x="5511800" y="90328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0177705">
            <a:off x="5346700" y="141446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C:\Documents and Settings\Administrator\바탕 화면\도시철도공사\img\반짝이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8175" y="0"/>
            <a:ext cx="6948488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23" descr="빛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18869574">
            <a:off x="957263" y="1958975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24" descr="빛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20977705">
            <a:off x="7004050" y="181133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그림 25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20977705">
            <a:off x="5703888" y="124301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그룹 18"/>
          <p:cNvGrpSpPr>
            <a:grpSpLocks/>
          </p:cNvGrpSpPr>
          <p:nvPr userDrawn="1"/>
        </p:nvGrpSpPr>
        <p:grpSpPr bwMode="auto">
          <a:xfrm rot="1214546">
            <a:off x="-1462088" y="1322388"/>
            <a:ext cx="12601576" cy="3167062"/>
            <a:chOff x="1251476" y="2499736"/>
            <a:chExt cx="9126656" cy="2506213"/>
          </a:xfrm>
        </p:grpSpPr>
        <p:sp>
          <p:nvSpPr>
            <p:cNvPr id="14" name="자유형 13"/>
            <p:cNvSpPr/>
            <p:nvPr/>
          </p:nvSpPr>
          <p:spPr>
            <a:xfrm>
              <a:off x="1246429" y="2498610"/>
              <a:ext cx="760669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357916" y="2560995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자유형 15"/>
            <p:cNvSpPr/>
            <p:nvPr/>
          </p:nvSpPr>
          <p:spPr>
            <a:xfrm>
              <a:off x="1460622" y="2621412"/>
              <a:ext cx="760554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1570562" y="2682618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자유형 17"/>
            <p:cNvSpPr/>
            <p:nvPr/>
          </p:nvSpPr>
          <p:spPr>
            <a:xfrm>
              <a:off x="1673269" y="2743035"/>
              <a:ext cx="7606697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1774782" y="2801173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1885986" y="2865093"/>
              <a:ext cx="760554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자유형 20"/>
            <p:cNvSpPr/>
            <p:nvPr/>
          </p:nvSpPr>
          <p:spPr>
            <a:xfrm>
              <a:off x="1998516" y="2926826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2098632" y="2986716"/>
              <a:ext cx="7606697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자유형 22"/>
            <p:cNvSpPr/>
            <p:nvPr/>
          </p:nvSpPr>
          <p:spPr>
            <a:xfrm>
              <a:off x="2211163" y="3048449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2311314" y="3108557"/>
              <a:ext cx="7606697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자유형 24"/>
            <p:cNvSpPr/>
            <p:nvPr/>
          </p:nvSpPr>
          <p:spPr>
            <a:xfrm>
              <a:off x="2424959" y="3170072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자유형 25"/>
            <p:cNvSpPr/>
            <p:nvPr/>
          </p:nvSpPr>
          <p:spPr>
            <a:xfrm>
              <a:off x="2520248" y="3226552"/>
              <a:ext cx="7606696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자유형 26"/>
            <p:cNvSpPr/>
            <p:nvPr/>
          </p:nvSpPr>
          <p:spPr>
            <a:xfrm>
              <a:off x="2636810" y="3289337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2759958" y="3352230"/>
              <a:ext cx="7606696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9" name="그림 42" descr="목차박스.png"/>
          <p:cNvPicPr>
            <a:picLocks noChangeAspect="1"/>
          </p:cNvPicPr>
          <p:nvPr userDrawn="1"/>
        </p:nvPicPr>
        <p:blipFill>
          <a:blip r:embed="rId6" cstate="print"/>
          <a:srcRect t="17143" b="17461"/>
          <a:stretch>
            <a:fillRect/>
          </a:stretch>
        </p:blipFill>
        <p:spPr bwMode="auto">
          <a:xfrm>
            <a:off x="71438" y="642938"/>
            <a:ext cx="9072562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6.0592E-6 C 0.01667 -0.0326 0.03351 -0.06498 0.06076 -0.09458 C 0.08802 -0.12418 0.14358 -0.16234 0.16337 -0.17714 " pathEditMode="relative" ptsTypes="aaA">
                                      <p:cBhvr>
                                        <p:cTn id="11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2858E-6 C -0.02066 -0.0333 -0.04115 -0.0666 -0.06198 -0.09088 C -0.08281 -0.11517 -0.11528 -0.13668 -0.12535 -0.145 " pathEditMode="relative" ptsTypes="aaA">
                                      <p:cBhvr>
                                        <p:cTn id="18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6531E-6 C -0.02032 -0.02404 -0.04046 -0.0481 -0.06337 -0.06752 C -0.08629 -0.08695 -0.12552 -0.10846 -0.13802 -0.11632 " pathEditMode="relative" ptsTypes="aaA">
                                      <p:cBhvr>
                                        <p:cTn id="25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C6EB9B3-B955-4659-88C3-8F17A48A36DD}" type="datetimeFigureOut">
              <a:rPr lang="ko-KR" altLang="en-US"/>
              <a:pPr>
                <a:defRPr/>
              </a:pPr>
              <a:t>2018-12-10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6996024-A20A-4006-AC86-B73322238E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2F62B21-335E-4334-8A2E-924D26DF57F4}" type="datetimeFigureOut">
              <a:rPr lang="ko-KR" altLang="en-US"/>
              <a:pPr>
                <a:defRPr/>
              </a:pPr>
              <a:t>2018-12-10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6F9B775-37BC-4496-9FA7-A0E0759846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8093DD8-F420-4836-AED2-50D8EC7A8210}" type="datetimeFigureOut">
              <a:rPr lang="ko-KR" altLang="en-US"/>
              <a:pPr>
                <a:defRPr/>
              </a:pPr>
              <a:t>2018-12-10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E5389FC-EEE9-4F83-8602-351BD78F7A2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4CA56FC-1C72-4D75-B949-FF6F03C7A447}" type="datetimeFigureOut">
              <a:rPr lang="ko-KR" altLang="en-US"/>
              <a:pPr>
                <a:defRPr/>
              </a:pPr>
              <a:t>2018-12-10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1A81E26-3989-4A5D-980E-AABF9E2931B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7E8ED8F-EEE5-4D28-ACF4-A36203A970AD}" type="datetimeFigureOut">
              <a:rPr lang="ko-KR" altLang="en-US"/>
              <a:pPr>
                <a:defRPr/>
              </a:pPr>
              <a:t>2018-12-10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22AFDAA-C3FF-42DF-92F9-AEDB9D6329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EB536CF-2345-4F15-9913-E65BB0D82B35}" type="datetimeFigureOut">
              <a:rPr lang="ko-KR" altLang="en-US"/>
              <a:pPr>
                <a:defRPr/>
              </a:pPr>
              <a:t>2018-12-10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9542662-2217-4F36-A513-C1121867F9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5" descr="템플릿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16" descr="템플릿3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reeform 39"/>
          <p:cNvSpPr/>
          <p:nvPr userDrawn="1"/>
        </p:nvSpPr>
        <p:spPr bwMode="auto">
          <a:xfrm>
            <a:off x="-142875" y="2143125"/>
            <a:ext cx="9858375" cy="4759325"/>
          </a:xfrm>
          <a:custGeom>
            <a:avLst/>
            <a:gdLst>
              <a:gd name="connsiteX0" fmla="*/ 87988 w 17004388"/>
              <a:gd name="connsiteY0" fmla="*/ 4313237 h 4616243"/>
              <a:gd name="connsiteX1" fmla="*/ 87988 w 17004388"/>
              <a:gd name="connsiteY1" fmla="*/ 4256087 h 4616243"/>
              <a:gd name="connsiteX2" fmla="*/ 1002388 w 17004388"/>
              <a:gd name="connsiteY2" fmla="*/ 712787 h 4616243"/>
              <a:gd name="connsiteX3" fmla="*/ 5460088 w 17004388"/>
              <a:gd name="connsiteY3" fmla="*/ 2617787 h 4616243"/>
              <a:gd name="connsiteX4" fmla="*/ 13137238 w 17004388"/>
              <a:gd name="connsiteY4" fmla="*/ 26987 h 4616243"/>
              <a:gd name="connsiteX5" fmla="*/ 17004388 w 17004388"/>
              <a:gd name="connsiteY5" fmla="*/ 4598987 h 461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004388" h="4616243">
                <a:moveTo>
                  <a:pt x="87988" y="4313237"/>
                </a:moveTo>
                <a:cubicBezTo>
                  <a:pt x="11788" y="4584699"/>
                  <a:pt x="-64412" y="4856162"/>
                  <a:pt x="87988" y="4256087"/>
                </a:cubicBezTo>
                <a:cubicBezTo>
                  <a:pt x="240388" y="3656012"/>
                  <a:pt x="107038" y="985837"/>
                  <a:pt x="1002388" y="712787"/>
                </a:cubicBezTo>
                <a:cubicBezTo>
                  <a:pt x="1897738" y="439737"/>
                  <a:pt x="3437613" y="2732087"/>
                  <a:pt x="5460088" y="2617787"/>
                </a:cubicBezTo>
                <a:cubicBezTo>
                  <a:pt x="7482563" y="2503487"/>
                  <a:pt x="11213188" y="-303213"/>
                  <a:pt x="13137238" y="26987"/>
                </a:cubicBezTo>
                <a:cubicBezTo>
                  <a:pt x="15061288" y="357187"/>
                  <a:pt x="16375738" y="3808412"/>
                  <a:pt x="17004388" y="4598987"/>
                </a:cubicBezTo>
              </a:path>
            </a:pathLst>
          </a:custGeom>
          <a:gradFill>
            <a:gsLst>
              <a:gs pos="0">
                <a:schemeClr val="bg1">
                  <a:lumMod val="85000"/>
                  <a:alpha val="14000"/>
                </a:schemeClr>
              </a:gs>
              <a:gs pos="51000">
                <a:schemeClr val="bg2">
                  <a:shade val="67500"/>
                  <a:satMod val="115000"/>
                  <a:alpha val="0"/>
                  <a:lumMod val="51000"/>
                </a:schemeClr>
              </a:gs>
            </a:gsLst>
            <a:lin ang="5400000" scaled="0"/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타원 4"/>
          <p:cNvSpPr/>
          <p:nvPr userDrawn="1"/>
        </p:nvSpPr>
        <p:spPr>
          <a:xfrm>
            <a:off x="431800" y="188913"/>
            <a:ext cx="1079500" cy="1079500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타원 5"/>
          <p:cNvSpPr/>
          <p:nvPr userDrawn="1"/>
        </p:nvSpPr>
        <p:spPr>
          <a:xfrm>
            <a:off x="1547813" y="1268413"/>
            <a:ext cx="863600" cy="865187"/>
          </a:xfrm>
          <a:prstGeom prst="ellipse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타원 6"/>
          <p:cNvSpPr/>
          <p:nvPr userDrawn="1"/>
        </p:nvSpPr>
        <p:spPr>
          <a:xfrm>
            <a:off x="-720725" y="692150"/>
            <a:ext cx="2771775" cy="2771775"/>
          </a:xfrm>
          <a:prstGeom prst="ellipse">
            <a:avLst/>
          </a:prstGeom>
          <a:solidFill>
            <a:schemeClr val="bg1">
              <a:lumMod val="9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8" name="그림 7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8069574">
            <a:off x="4846638" y="157163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그룹 14"/>
          <p:cNvGrpSpPr>
            <a:grpSpLocks/>
          </p:cNvGrpSpPr>
          <p:nvPr userDrawn="1"/>
        </p:nvGrpSpPr>
        <p:grpSpPr bwMode="auto">
          <a:xfrm rot="1214546">
            <a:off x="-1462088" y="1322388"/>
            <a:ext cx="12601576" cy="3167062"/>
            <a:chOff x="1251476" y="2499736"/>
            <a:chExt cx="9126656" cy="2506213"/>
          </a:xfrm>
        </p:grpSpPr>
        <p:sp>
          <p:nvSpPr>
            <p:cNvPr id="10" name="자유형 9"/>
            <p:cNvSpPr/>
            <p:nvPr/>
          </p:nvSpPr>
          <p:spPr>
            <a:xfrm>
              <a:off x="1246429" y="2498610"/>
              <a:ext cx="760669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자유형 10"/>
            <p:cNvSpPr/>
            <p:nvPr/>
          </p:nvSpPr>
          <p:spPr>
            <a:xfrm>
              <a:off x="1357916" y="2560995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자유형 11"/>
            <p:cNvSpPr/>
            <p:nvPr/>
          </p:nvSpPr>
          <p:spPr>
            <a:xfrm>
              <a:off x="1460622" y="2621412"/>
              <a:ext cx="760554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>
              <a:off x="1570562" y="2682618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자유형 13"/>
            <p:cNvSpPr/>
            <p:nvPr/>
          </p:nvSpPr>
          <p:spPr>
            <a:xfrm>
              <a:off x="1673269" y="2743035"/>
              <a:ext cx="7606697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774782" y="2801173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자유형 15"/>
            <p:cNvSpPr/>
            <p:nvPr/>
          </p:nvSpPr>
          <p:spPr>
            <a:xfrm>
              <a:off x="1885986" y="2865093"/>
              <a:ext cx="7605546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1998516" y="2926826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자유형 17"/>
            <p:cNvSpPr/>
            <p:nvPr/>
          </p:nvSpPr>
          <p:spPr>
            <a:xfrm>
              <a:off x="2098632" y="2986716"/>
              <a:ext cx="7606697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2211163" y="3048449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2311314" y="3108557"/>
              <a:ext cx="7606697" cy="1649452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자유형 20"/>
            <p:cNvSpPr/>
            <p:nvPr/>
          </p:nvSpPr>
          <p:spPr>
            <a:xfrm>
              <a:off x="2424959" y="3170072"/>
              <a:ext cx="760554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2520248" y="3226552"/>
              <a:ext cx="7606696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자유형 22"/>
            <p:cNvSpPr/>
            <p:nvPr/>
          </p:nvSpPr>
          <p:spPr>
            <a:xfrm>
              <a:off x="2636810" y="3289337"/>
              <a:ext cx="7606696" cy="1648196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2759958" y="3352230"/>
              <a:ext cx="7606696" cy="1649453"/>
            </a:xfrm>
            <a:custGeom>
              <a:avLst/>
              <a:gdLst>
                <a:gd name="connsiteX0" fmla="*/ 0 w 12618720"/>
                <a:gd name="connsiteY0" fmla="*/ 2194560 h 2735580"/>
                <a:gd name="connsiteX1" fmla="*/ 4389120 w 12618720"/>
                <a:gd name="connsiteY1" fmla="*/ 228600 h 2735580"/>
                <a:gd name="connsiteX2" fmla="*/ 4846320 w 12618720"/>
                <a:gd name="connsiteY2" fmla="*/ 2651760 h 2735580"/>
                <a:gd name="connsiteX3" fmla="*/ 7863840 w 12618720"/>
                <a:gd name="connsiteY3" fmla="*/ 731520 h 2735580"/>
                <a:gd name="connsiteX4" fmla="*/ 8138160 w 12618720"/>
                <a:gd name="connsiteY4" fmla="*/ 2468880 h 2735580"/>
                <a:gd name="connsiteX5" fmla="*/ 12618720 w 12618720"/>
                <a:gd name="connsiteY5" fmla="*/ 0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8720" h="2735580">
                  <a:moveTo>
                    <a:pt x="0" y="2194560"/>
                  </a:moveTo>
                  <a:cubicBezTo>
                    <a:pt x="1790700" y="1173480"/>
                    <a:pt x="3581400" y="152400"/>
                    <a:pt x="4389120" y="228600"/>
                  </a:cubicBezTo>
                  <a:cubicBezTo>
                    <a:pt x="5196840" y="304800"/>
                    <a:pt x="4267200" y="2567940"/>
                    <a:pt x="4846320" y="2651760"/>
                  </a:cubicBezTo>
                  <a:cubicBezTo>
                    <a:pt x="5425440" y="2735580"/>
                    <a:pt x="7315200" y="762000"/>
                    <a:pt x="7863840" y="731520"/>
                  </a:cubicBezTo>
                  <a:cubicBezTo>
                    <a:pt x="8412480" y="701040"/>
                    <a:pt x="7345680" y="2590800"/>
                    <a:pt x="8138160" y="2468880"/>
                  </a:cubicBezTo>
                  <a:cubicBezTo>
                    <a:pt x="8930640" y="2346960"/>
                    <a:pt x="10774680" y="1173480"/>
                    <a:pt x="12618720" y="0"/>
                  </a:cubicBezTo>
                </a:path>
              </a:pathLst>
            </a:custGeom>
            <a:ln>
              <a:solidFill>
                <a:srgbClr val="FFFFFF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5" name="그림 24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0177705">
            <a:off x="5511800" y="90328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그림 25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10177705">
            <a:off x="5346700" y="141446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C:\Documents and Settings\Administrator\바탕 화면\도시철도공사\img\반짝이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8175" y="0"/>
            <a:ext cx="6948488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그림 41" descr="투명BI.gif"/>
          <p:cNvPicPr>
            <a:picLocks noChangeAspect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6350" y="292100"/>
            <a:ext cx="14255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그림 42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8869574">
            <a:off x="1500188" y="1958975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그림 43" descr="빛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20977705">
            <a:off x="7004050" y="1811338"/>
            <a:ext cx="822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그림 44" descr="빛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20977705">
            <a:off x="5703888" y="1243013"/>
            <a:ext cx="5683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그림 31" descr="라인2.png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828675" y="0"/>
            <a:ext cx="9972675" cy="537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그림 32" descr="라인.png"/>
          <p:cNvPicPr>
            <a:picLocks noChangeAspect="1"/>
          </p:cNvPicPr>
          <p:nvPr userDrawn="1"/>
        </p:nvPicPr>
        <p:blipFill>
          <a:blip r:embed="rId9" cstate="print"/>
          <a:srcRect b="59567"/>
          <a:stretch>
            <a:fillRect/>
          </a:stretch>
        </p:blipFill>
        <p:spPr bwMode="auto">
          <a:xfrm>
            <a:off x="-468313" y="0"/>
            <a:ext cx="961231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대각선 방향의 모서리가 둥근 사각형 33"/>
          <p:cNvSpPr/>
          <p:nvPr userDrawn="1"/>
        </p:nvSpPr>
        <p:spPr>
          <a:xfrm>
            <a:off x="-612775" y="1785938"/>
            <a:ext cx="8828088" cy="1785937"/>
          </a:xfrm>
          <a:prstGeom prst="round2DiagRect">
            <a:avLst/>
          </a:prstGeom>
          <a:solidFill>
            <a:schemeClr val="bg1">
              <a:lumMod val="95000"/>
              <a:alpha val="65000"/>
            </a:schemeClr>
          </a:solidFill>
          <a:ln w="28575" cap="flat" cmpd="tri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대각선 방향의 모서리가 둥근 사각형 34"/>
          <p:cNvSpPr/>
          <p:nvPr userDrawn="1"/>
        </p:nvSpPr>
        <p:spPr>
          <a:xfrm>
            <a:off x="-571500" y="1857375"/>
            <a:ext cx="8828088" cy="1785938"/>
          </a:xfrm>
          <a:prstGeom prst="round2DiagRect">
            <a:avLst/>
          </a:prstGeom>
          <a:solidFill>
            <a:schemeClr val="bg1">
              <a:alpha val="71000"/>
            </a:schemeClr>
          </a:solidFill>
          <a:ln w="28575" cap="flat" cmpd="tri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모서리가 둥근 직사각형 35"/>
          <p:cNvSpPr/>
          <p:nvPr userDrawn="1"/>
        </p:nvSpPr>
        <p:spPr>
          <a:xfrm>
            <a:off x="5929313" y="5286375"/>
            <a:ext cx="2643187" cy="642938"/>
          </a:xfrm>
          <a:prstGeom prst="roundRect">
            <a:avLst/>
          </a:prstGeom>
          <a:solidFill>
            <a:schemeClr val="bg1">
              <a:alpha val="8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smrt_photo16.jpg"/>
          <p:cNvPicPr>
            <a:picLocks noChangeAspect="1"/>
          </p:cNvPicPr>
          <p:nvPr userDrawn="1"/>
        </p:nvPicPr>
        <p:blipFill>
          <a:blip r:embed="rId10" cstate="email"/>
          <a:srcRect t="-12922"/>
          <a:stretch>
            <a:fillRect/>
          </a:stretch>
        </p:blipFill>
        <p:spPr>
          <a:xfrm flipH="1">
            <a:off x="-324544" y="4581128"/>
            <a:ext cx="3804947" cy="2492896"/>
          </a:xfrm>
          <a:prstGeom prst="ellipse">
            <a:avLst/>
          </a:prstGeom>
          <a:effectLst>
            <a:softEdge rad="635000"/>
          </a:effectLst>
        </p:spPr>
      </p:pic>
      <p:pic>
        <p:nvPicPr>
          <p:cNvPr id="38" name="그림 37" descr="csm107545_arisnow83.jpg"/>
          <p:cNvPicPr>
            <a:picLocks noChangeAspect="1"/>
          </p:cNvPicPr>
          <p:nvPr userDrawn="1"/>
        </p:nvPicPr>
        <p:blipFill>
          <a:blip r:embed="rId11" cstate="email"/>
          <a:stretch>
            <a:fillRect/>
          </a:stretch>
        </p:blipFill>
        <p:spPr>
          <a:xfrm rot="16200000">
            <a:off x="1619672" y="3929560"/>
            <a:ext cx="1396952" cy="1746190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39" name="그림 38" descr="csm107543_arisnow83.jpg"/>
          <p:cNvPicPr>
            <a:picLocks noChangeAspect="1"/>
          </p:cNvPicPr>
          <p:nvPr userDrawn="1"/>
        </p:nvPicPr>
        <p:blipFill>
          <a:blip r:embed="rId12" cstate="email"/>
          <a:stretch>
            <a:fillRect/>
          </a:stretch>
        </p:blipFill>
        <p:spPr>
          <a:xfrm rot="19763081" flipH="1">
            <a:off x="2454429" y="4210103"/>
            <a:ext cx="1393048" cy="1114438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40" name="그림 39" descr="2010-02-10 PM 02_08_20.jpg"/>
          <p:cNvPicPr>
            <a:picLocks noChangeAspect="1"/>
          </p:cNvPicPr>
          <p:nvPr userDrawn="1"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2627784" y="5123778"/>
            <a:ext cx="2232248" cy="173422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6.0592E-6 C 0.01667 -0.0326 0.03351 -0.06498 0.06076 -0.09458 C 0.08802 -0.12418 0.14358 -0.16234 0.16337 -0.17714 " pathEditMode="relative" ptsTypes="aaA">
                                      <p:cBhvr>
                                        <p:cTn id="11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2858E-6 C -0.02066 -0.0333 -0.04115 -0.0666 -0.06198 -0.09088 C -0.08281 -0.11517 -0.11528 -0.13668 -0.12535 -0.145 " pathEditMode="relative" ptsTypes="aaA">
                                      <p:cBhvr>
                                        <p:cTn id="18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6531E-6 C -0.02032 -0.02404 -0.04046 -0.0481 -0.06337 -0.06752 C -0.08629 -0.08695 -0.12552 -0.10846 -0.13802 -0.11632 " pathEditMode="relative" ptsTypes="aaA">
                                      <p:cBhvr>
                                        <p:cTn id="25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69B54E5-565E-4CA4-B7B5-C701AE0B4797}" type="datetimeFigureOut">
              <a:rPr lang="ko-KR" altLang="en-US"/>
              <a:pPr>
                <a:defRPr/>
              </a:pPr>
              <a:t>2018-12-10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DCF992B-1C44-4154-89B0-581733669E1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.jpe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05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85B7F-1281-43E7-9D38-89863E8D50D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i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B29F01-D86B-44C8-90C4-0CADC41338F2}" type="slidenum">
              <a:rPr kumimoji="1"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noProof="1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9219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14325" y="119063"/>
            <a:ext cx="55403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 latinLnBrk="0">
              <a:spcBef>
                <a:spcPts val="0"/>
              </a:spcBef>
              <a:spcAft>
                <a:spcPts val="0"/>
              </a:spcAft>
              <a:defRPr kumimoji="0" sz="1000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de-DE" altLang="ko-KR"/>
              <a:t>Page </a:t>
            </a:r>
            <a:r>
              <a:rPr lang="de-DE" altLang="ko-KR">
                <a:sym typeface="Wingdings" pitchFamily="2" charset="2"/>
              </a:rPr>
              <a:t></a:t>
            </a:r>
            <a:r>
              <a:rPr lang="de-DE" altLang="ko-KR"/>
              <a:t> </a:t>
            </a:r>
            <a:fld id="{31152C43-275F-4C4E-9CCA-2A715A12FAC6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  <p:sp>
        <p:nvSpPr>
          <p:cNvPr id="9221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die Formate des Vorlagentextes zu bearbeiten</a:t>
            </a:r>
          </a:p>
          <a:p>
            <a:pPr lvl="1"/>
            <a:r>
              <a:rPr lang="de-DE" altLang="ko-KR" smtClean="0"/>
              <a:t>Zweite Ebene</a:t>
            </a:r>
          </a:p>
          <a:p>
            <a:pPr lvl="2"/>
            <a:r>
              <a:rPr lang="de-DE" altLang="ko-KR" smtClean="0"/>
              <a:t>Dritte Ebene</a:t>
            </a:r>
          </a:p>
          <a:p>
            <a:pPr lvl="3"/>
            <a:r>
              <a:rPr lang="de-DE" altLang="ko-KR" smtClean="0"/>
              <a:t>Vierte Ebene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de-DE" sz="1600" b="1">
                <a:solidFill>
                  <a:srgbClr val="000000"/>
                </a:solidFill>
                <a:ea typeface="굴림" pitchFamily="50" charset="-127"/>
              </a:rPr>
              <a:t>YOUR 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</p:sldLayoutIdLst>
  <p:transition spd="med">
    <p:fade/>
  </p:transition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2800"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D:\사진화일\1밑그림\하늘배경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2700" y="-1270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0794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D:\사진화일\1밑그림\하늘배경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2700" y="-12700"/>
            <a:ext cx="9156700" cy="68707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4" r:id="rId3"/>
    <p:sldLayoutId id="2147483823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0" y="0"/>
            <a:ext cx="9144000" cy="6926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2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55588" y="104775"/>
            <a:ext cx="5338762" cy="561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ko-KR" altLang="en-US" dirty="0" smtClean="0"/>
              <a:t>  마스터 제목 스타일 편집</a:t>
            </a:r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lang="ko-KR" altLang="en-US" sz="2800" kern="1200" dirty="0">
          <a:ln>
            <a:solidFill>
              <a:schemeClr val="accent1">
                <a:alpha val="0"/>
              </a:schemeClr>
            </a:solidFill>
          </a:ln>
          <a:solidFill>
            <a:srgbClr val="000000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  <a:latin typeface="HY견고딕" pitchFamily="18" charset="-127"/>
          <a:ea typeface="HY견고딕" pitchFamily="18" charset="-127"/>
          <a:cs typeface="+mn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 userDrawn="1"/>
        </p:nvSpPr>
        <p:spPr>
          <a:xfrm>
            <a:off x="0" y="0"/>
            <a:ext cx="9144000" cy="6926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12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55588" y="104775"/>
            <a:ext cx="5338762" cy="561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ko-KR" altLang="en-US" dirty="0" smtClean="0"/>
              <a:t>  마스터 제목 스타일 편집</a:t>
            </a:r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lang="ko-KR" altLang="en-US" sz="2800" kern="1200" dirty="0">
          <a:ln>
            <a:solidFill>
              <a:schemeClr val="accent1">
                <a:alpha val="0"/>
              </a:schemeClr>
            </a:solidFill>
          </a:ln>
          <a:solidFill>
            <a:srgbClr val="000000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  <a:latin typeface="HY견고딕" pitchFamily="18" charset="-127"/>
          <a:ea typeface="HY견고딕" pitchFamily="18" charset="-127"/>
          <a:cs typeface="+mn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800">
          <a:solidFill>
            <a:srgbClr val="000000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>
          <a:xfrm>
            <a:off x="160494" y="2233892"/>
            <a:ext cx="7561856" cy="1008112"/>
          </a:xfrm>
        </p:spPr>
        <p:txBody>
          <a:bodyPr/>
          <a:lstStyle/>
          <a:p>
            <a:pPr algn="l">
              <a:defRPr/>
            </a:pPr>
            <a:r>
              <a:rPr lang="ko-KR" altLang="en-US" sz="3300" dirty="0" smtClean="0"/>
              <a:t>                    주요안전사고 사례</a:t>
            </a:r>
            <a:endParaRPr lang="ko-KR" altLang="en-US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20" name="제목 18"/>
          <p:cNvSpPr>
            <a:spLocks noGrp="1"/>
          </p:cNvSpPr>
          <p:nvPr>
            <p:ph type="title"/>
          </p:nvPr>
        </p:nvSpPr>
        <p:spPr>
          <a:xfrm>
            <a:off x="0" y="104775"/>
            <a:ext cx="9144000" cy="561975"/>
          </a:xfrm>
        </p:spPr>
        <p:txBody>
          <a:bodyPr/>
          <a:lstStyle/>
          <a:p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직무 사고사례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251520" y="1197640"/>
            <a:ext cx="8685965" cy="5426715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31540" y="1212137"/>
            <a:ext cx="871246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발생개요</a:t>
            </a:r>
            <a:endParaRPr kumimoji="1" lang="en-US" altLang="ko-KR" kern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발생일시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2015. 9. 1(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목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영업종료후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~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발생장소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7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호선 천왕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~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온수역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상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 47k237.2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발생내용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레일교환공사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진행중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신품레일보다 기존레일을 약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50mm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더 절단하는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작업원의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실수로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테르미트용접이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불가능한 상황 발생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테르미트용접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유간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25mm)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기존레일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10m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더 절단하여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테르미트용접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개소 시행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예방대책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사전 기존레일 제단길이 측정 및 레일절단 시 절단지점 공사감독자 확인필수 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11187" y="792595"/>
            <a:ext cx="65260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기존레일 절단위치 오류 사고</a:t>
            </a:r>
            <a:r>
              <a:rPr kumimoji="1" lang="en-US" altLang="ko-KR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1" lang="ko-KR" altLang="en-US" sz="2000" b="1" kern="0" dirty="0" err="1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작업원</a:t>
            </a: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실수</a:t>
            </a:r>
            <a:r>
              <a:rPr kumimoji="1" lang="en-US" altLang="ko-KR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kumimoji="1" lang="ko-KR" altLang="en-US" sz="2000" b="1" kern="0" dirty="0">
              <a:ln w="12700">
                <a:noFill/>
                <a:prstDash val="solid"/>
              </a:ln>
              <a:solidFill>
                <a:srgbClr val="4F81BD">
                  <a:lumMod val="7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직사각형 4"/>
          <p:cNvSpPr>
            <a:spLocks noChangeArrowheads="1"/>
          </p:cNvSpPr>
          <p:nvPr/>
        </p:nvSpPr>
        <p:spPr bwMode="auto">
          <a:xfrm>
            <a:off x="341530" y="922962"/>
            <a:ext cx="169871" cy="20795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117" name="Picture 45"/>
          <p:cNvPicPr>
            <a:picLocks noChangeAspect="1" noChangeArrowheads="1"/>
          </p:cNvPicPr>
          <p:nvPr/>
        </p:nvPicPr>
        <p:blipFill>
          <a:blip r:embed="rId3" cstate="print"/>
          <a:srcRect t="23407" r="1852"/>
          <a:stretch>
            <a:fillRect/>
          </a:stretch>
        </p:blipFill>
        <p:spPr bwMode="auto">
          <a:xfrm>
            <a:off x="1016605" y="4644135"/>
            <a:ext cx="7155795" cy="191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51520" y="1223755"/>
            <a:ext cx="8685965" cy="549061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11188" y="818710"/>
            <a:ext cx="43208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000" b="1" kern="0" dirty="0" err="1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테르미트용접</a:t>
            </a: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불량 사고 </a:t>
            </a:r>
            <a:r>
              <a:rPr kumimoji="1" lang="en-US" altLang="ko-KR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-1</a:t>
            </a: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차</a:t>
            </a:r>
            <a:endParaRPr kumimoji="1" lang="ko-KR" altLang="en-US" sz="2000" b="1" kern="0" dirty="0">
              <a:ln w="12700">
                <a:noFill/>
                <a:prstDash val="solid"/>
              </a:ln>
              <a:solidFill>
                <a:srgbClr val="4F81BD">
                  <a:lumMod val="7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4"/>
          <p:cNvSpPr>
            <a:spLocks noChangeArrowheads="1"/>
          </p:cNvSpPr>
          <p:nvPr/>
        </p:nvSpPr>
        <p:spPr bwMode="auto">
          <a:xfrm>
            <a:off x="341530" y="949077"/>
            <a:ext cx="169871" cy="20795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32309" y="1268753"/>
            <a:ext cx="8550181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발생개요</a:t>
            </a:r>
            <a:endParaRPr kumimoji="1" lang="en-US" altLang="ko-KR" kern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공사일시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2014. 9. 13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영업종료후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~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발생장소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6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호선 봉화산역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103A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분기기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발생내용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테르미트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용접작업시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실리콘 및 찰흙으로 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메워진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몰드의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틈새로 용재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용탕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이 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흘러나와 화재발생 및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주변 시설물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 (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신호케이블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방진상자 등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소손발생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발생원인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계약업체의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레일교환공사시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테르미트용접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시공불량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예방대책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레일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테르미트용접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작업시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용접시공 단계별 감독자 체크사항 확인철저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소화기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방염포 준비 철저 및 뒷정리 확인</a:t>
            </a:r>
          </a:p>
        </p:txBody>
      </p:sp>
      <p:sp>
        <p:nvSpPr>
          <p:cNvPr id="13" name="제목 18"/>
          <p:cNvSpPr>
            <a:spLocks noGrp="1"/>
          </p:cNvSpPr>
          <p:nvPr>
            <p:ph type="title"/>
          </p:nvPr>
        </p:nvSpPr>
        <p:spPr>
          <a:xfrm>
            <a:off x="0" y="104775"/>
            <a:ext cx="9144000" cy="561975"/>
          </a:xfrm>
        </p:spPr>
        <p:txBody>
          <a:bodyPr/>
          <a:lstStyle/>
          <a:p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직무 사고사례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6"/>
          <p:cNvGrpSpPr/>
          <p:nvPr/>
        </p:nvGrpSpPr>
        <p:grpSpPr>
          <a:xfrm>
            <a:off x="4845014" y="1763815"/>
            <a:ext cx="4298986" cy="2655295"/>
            <a:chOff x="4503484" y="1763815"/>
            <a:chExt cx="4640516" cy="2610290"/>
          </a:xfrm>
        </p:grpSpPr>
        <p:pic>
          <p:nvPicPr>
            <p:cNvPr id="14" name="Picture 2" descr="E:\1. 궤도장비부\2. 궤도공사\1.궤도공사(2014)\0. 공사\2.제2차공사\3.시공\열차서행 상황보고\20140915_05093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3484" y="1763815"/>
              <a:ext cx="4640516" cy="2610290"/>
            </a:xfrm>
            <a:prstGeom prst="rect">
              <a:avLst/>
            </a:prstGeom>
            <a:noFill/>
          </p:spPr>
        </p:pic>
        <p:sp>
          <p:nvSpPr>
            <p:cNvPr id="15" name="직사각형 14"/>
            <p:cNvSpPr/>
            <p:nvPr/>
          </p:nvSpPr>
          <p:spPr>
            <a:xfrm>
              <a:off x="4593494" y="3969060"/>
              <a:ext cx="220524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charset="-127"/>
                  <a:ea typeface="굴림" charset="-127"/>
                </a:rPr>
                <a:t>봉화산역 </a:t>
              </a:r>
              <a:r>
                <a:rPr kumimoji="1" lang="en-US" altLang="ko-KR" sz="1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charset="-127"/>
                  <a:ea typeface="굴림" charset="-127"/>
                </a:rPr>
                <a:t>103A </a:t>
              </a:r>
              <a:r>
                <a:rPr kumimoji="1" lang="ko-KR" altLang="en-US" sz="1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charset="-127"/>
                  <a:ea typeface="굴림" charset="-127"/>
                </a:rPr>
                <a:t>분기기</a:t>
              </a:r>
              <a:endParaRPr kumimoji="1" lang="ko-KR" alt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charset="-127"/>
                <a:ea typeface="굴림" charset="-127"/>
              </a:endParaRPr>
            </a:p>
          </p:txBody>
        </p:sp>
        <p:sp>
          <p:nvSpPr>
            <p:cNvPr id="16" name="타원 15"/>
            <p:cNvSpPr/>
            <p:nvPr/>
          </p:nvSpPr>
          <p:spPr>
            <a:xfrm>
              <a:off x="6528709" y="2303875"/>
              <a:ext cx="630070" cy="765085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51520" y="1223755"/>
            <a:ext cx="8685965" cy="549061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11188" y="818710"/>
            <a:ext cx="43208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000" b="1" kern="0" dirty="0" err="1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테르미트용접</a:t>
            </a: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불량 사고 </a:t>
            </a:r>
            <a:r>
              <a:rPr kumimoji="1" lang="en-US" altLang="ko-KR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-2</a:t>
            </a: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차</a:t>
            </a:r>
            <a:endParaRPr kumimoji="1" lang="en-US" altLang="ko-KR" sz="2000" b="1" kern="0" dirty="0" smtClean="0">
              <a:ln w="12700">
                <a:noFill/>
                <a:prstDash val="solid"/>
              </a:ln>
              <a:solidFill>
                <a:srgbClr val="4F81BD">
                  <a:lumMod val="7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4"/>
          <p:cNvSpPr>
            <a:spLocks noChangeArrowheads="1"/>
          </p:cNvSpPr>
          <p:nvPr/>
        </p:nvSpPr>
        <p:spPr bwMode="auto">
          <a:xfrm>
            <a:off x="341530" y="949077"/>
            <a:ext cx="169871" cy="20795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32309" y="1268753"/>
            <a:ext cx="8550181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발생개요</a:t>
            </a:r>
            <a:endParaRPr kumimoji="1" lang="en-US" altLang="ko-KR" kern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공사일시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2015. 1. 6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영업종료후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~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발생장소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5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호선 공덕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~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애오개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상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발생내용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테르미트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용접작업시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실리콘 및 찰흙으로 메워진 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몰드의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틈새로 용재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용탕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이 흘러나와 화재발생 및 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주변 시설물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방진상자 등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소손발생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발생원인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계약업체의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레일교환공사시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테르미트용접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시공불량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예방대책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레일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테르미트용접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작업시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용접시공 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단계별 감독자 체크사항 확인철저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소화기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방염포 준비 철저 및 뒷정리 확인</a:t>
            </a:r>
          </a:p>
        </p:txBody>
      </p:sp>
      <p:sp>
        <p:nvSpPr>
          <p:cNvPr id="13" name="제목 18"/>
          <p:cNvSpPr>
            <a:spLocks noGrp="1"/>
          </p:cNvSpPr>
          <p:nvPr>
            <p:ph type="title"/>
          </p:nvPr>
        </p:nvSpPr>
        <p:spPr>
          <a:xfrm>
            <a:off x="0" y="104775"/>
            <a:ext cx="9144000" cy="561975"/>
          </a:xfrm>
        </p:spPr>
        <p:txBody>
          <a:bodyPr/>
          <a:lstStyle/>
          <a:p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직무 사고사례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" name="Picture 2" descr="E:\1. 궤도장비부\2. 궤도공사\1.궤도공사(2014)\0. 공사\3.제3차공사\3.시공\레일용접 불량(1.6)\1420779862150.jpeg"/>
          <p:cNvPicPr>
            <a:picLocks noChangeAspect="1" noChangeArrowheads="1"/>
          </p:cNvPicPr>
          <p:nvPr/>
        </p:nvPicPr>
        <p:blipFill>
          <a:blip r:embed="rId3" cstate="print"/>
          <a:srcRect b="31331"/>
          <a:stretch>
            <a:fillRect/>
          </a:stretch>
        </p:blipFill>
        <p:spPr bwMode="auto">
          <a:xfrm>
            <a:off x="7227295" y="1583795"/>
            <a:ext cx="1665185" cy="2565285"/>
          </a:xfrm>
          <a:prstGeom prst="rect">
            <a:avLst/>
          </a:prstGeom>
          <a:noFill/>
        </p:spPr>
      </p:pic>
      <p:pic>
        <p:nvPicPr>
          <p:cNvPr id="15" name="Picture 3" descr="E:\1. 궤도장비부\2. 궤도공사\1.궤도공사(2014)\0. 공사\3.제3차공사\3.시공\레일용접 불량(1.6)\1420779865175.jpeg"/>
          <p:cNvPicPr>
            <a:picLocks noChangeAspect="1" noChangeArrowheads="1"/>
          </p:cNvPicPr>
          <p:nvPr/>
        </p:nvPicPr>
        <p:blipFill>
          <a:blip r:embed="rId4" cstate="print"/>
          <a:srcRect r="5376" b="19977"/>
          <a:stretch>
            <a:fillRect/>
          </a:stretch>
        </p:blipFill>
        <p:spPr bwMode="auto">
          <a:xfrm>
            <a:off x="5472100" y="1583796"/>
            <a:ext cx="1695189" cy="2542784"/>
          </a:xfrm>
          <a:prstGeom prst="rect">
            <a:avLst/>
          </a:prstGeom>
          <a:noFill/>
        </p:spPr>
      </p:pic>
      <p:pic>
        <p:nvPicPr>
          <p:cNvPr id="16" name="Picture 4" descr="E:\1. 궤도장비부\2. 궤도공사\1.궤도공사(2014)\0. 공사\3.제3차공사\3.시공\레일용접 불량(1.6)\1420779859453.jpeg"/>
          <p:cNvPicPr>
            <a:picLocks noChangeAspect="1" noChangeArrowheads="1"/>
          </p:cNvPicPr>
          <p:nvPr/>
        </p:nvPicPr>
        <p:blipFill>
          <a:blip r:embed="rId5" cstate="print"/>
          <a:srcRect t="8667" b="15726"/>
          <a:stretch>
            <a:fillRect/>
          </a:stretch>
        </p:blipFill>
        <p:spPr bwMode="auto">
          <a:xfrm>
            <a:off x="6057165" y="4284095"/>
            <a:ext cx="2351853" cy="2250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51520" y="1223755"/>
            <a:ext cx="8685965" cy="549061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11188" y="818710"/>
            <a:ext cx="43208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레일운반용 </a:t>
            </a:r>
            <a:r>
              <a:rPr kumimoji="1" lang="ko-KR" altLang="en-US" sz="2000" b="1" kern="0" dirty="0" err="1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트로리</a:t>
            </a: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탈선사고</a:t>
            </a:r>
            <a:endParaRPr kumimoji="1" lang="ko-KR" altLang="en-US" sz="2000" b="1" kern="0" dirty="0">
              <a:ln w="12700">
                <a:noFill/>
                <a:prstDash val="solid"/>
              </a:ln>
              <a:solidFill>
                <a:srgbClr val="4F81BD">
                  <a:lumMod val="7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4"/>
          <p:cNvSpPr>
            <a:spLocks noChangeArrowheads="1"/>
          </p:cNvSpPr>
          <p:nvPr/>
        </p:nvSpPr>
        <p:spPr bwMode="auto">
          <a:xfrm>
            <a:off x="341530" y="949077"/>
            <a:ext cx="169871" cy="20795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32309" y="1133745"/>
            <a:ext cx="828015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발생개요</a:t>
            </a:r>
            <a:endParaRPr kumimoji="1" lang="en-US" altLang="ko-KR" kern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발생일시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2015. 01. 01 01:01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경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발생장소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5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호선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발산역구내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상선 승강장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(8K398)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발생내용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레일트로리에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100m*2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, 80m*1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, 60m*1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적재하여 모터카로 곡선승강장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이동중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레일트로리가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곡선바깥쪽으로 탈선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발생원인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레일트로리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이동시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상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하 연결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센터핀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분리 등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en-US" altLang="ko-KR" sz="1200" kern="0" dirty="0" smtClean="0">
                <a:solidFill>
                  <a:srgbClr val="4F81BD">
                    <a:lumMod val="75000"/>
                  </a:srgbClr>
                </a:solidFill>
                <a:latin typeface="맑은 고딕"/>
                <a:ea typeface="맑은 고딕"/>
              </a:rPr>
              <a:t>※ </a:t>
            </a:r>
            <a:r>
              <a:rPr kumimoji="1" lang="ko-KR" altLang="en-US" sz="12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지도조사처</a:t>
            </a:r>
            <a:r>
              <a:rPr kumimoji="1" lang="en-US" altLang="ko-KR" sz="12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-288(2015.2.10)</a:t>
            </a:r>
            <a:r>
              <a:rPr kumimoji="1" lang="ko-KR" altLang="en-US" sz="12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1" lang="en-US" altLang="ko-KR" sz="1200" kern="0" dirty="0" smtClean="0">
                <a:solidFill>
                  <a:srgbClr val="4F81BD">
                    <a:lumMod val="75000"/>
                  </a:srgbClr>
                </a:solidFill>
                <a:latin typeface="맑은 고딕"/>
                <a:ea typeface="맑은 고딕"/>
              </a:rPr>
              <a:t>『</a:t>
            </a:r>
            <a:r>
              <a:rPr kumimoji="1" lang="en-US" altLang="ko-KR" sz="12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1" lang="ko-KR" altLang="en-US" sz="12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호선 </a:t>
            </a:r>
            <a:r>
              <a:rPr kumimoji="1" lang="ko-KR" altLang="en-US" sz="12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발산역</a:t>
            </a:r>
            <a:r>
              <a:rPr kumimoji="1" lang="en-US" altLang="ko-KR" sz="12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2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상선</a:t>
            </a:r>
            <a:r>
              <a:rPr kumimoji="1" lang="en-US" altLang="ko-KR" sz="12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1" lang="ko-KR" altLang="en-US" sz="12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레일운반중</a:t>
            </a:r>
            <a:r>
              <a:rPr kumimoji="1" lang="ko-KR" altLang="en-US" sz="12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en-US" altLang="ko-KR" sz="12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                                         </a:t>
            </a:r>
            <a:r>
              <a:rPr kumimoji="1" lang="ko-KR" altLang="en-US" sz="12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토목 </a:t>
            </a:r>
            <a:r>
              <a:rPr kumimoji="1" lang="ko-KR" altLang="en-US" sz="12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트로리</a:t>
            </a:r>
            <a:r>
              <a:rPr kumimoji="1" lang="ko-KR" altLang="en-US" sz="12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탈선 조사결과 통보</a:t>
            </a:r>
            <a:r>
              <a:rPr kumimoji="1" lang="en-US" altLang="ko-KR" sz="1200" kern="0" dirty="0" smtClean="0">
                <a:solidFill>
                  <a:srgbClr val="4F81BD">
                    <a:lumMod val="75000"/>
                  </a:srgbClr>
                </a:solidFill>
                <a:latin typeface="맑은 고딕"/>
                <a:ea typeface="맑은 고딕"/>
              </a:rPr>
              <a:t>』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예방대책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레일트로리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상태 및 레일적재 상태확인 철저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endParaRPr kumimoji="1" lang="ko-KR" altLang="en-US" sz="1600" kern="0" dirty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제목 18"/>
          <p:cNvSpPr>
            <a:spLocks noGrp="1"/>
          </p:cNvSpPr>
          <p:nvPr>
            <p:ph type="title"/>
          </p:nvPr>
        </p:nvSpPr>
        <p:spPr>
          <a:xfrm>
            <a:off x="0" y="104775"/>
            <a:ext cx="9144000" cy="561975"/>
          </a:xfrm>
        </p:spPr>
        <p:txBody>
          <a:bodyPr/>
          <a:lstStyle/>
          <a:p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직무 사고사례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4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164865" name="_x108789064" descr="EMB0000601c43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2230" y="1268760"/>
            <a:ext cx="2216517" cy="1665185"/>
          </a:xfrm>
          <a:prstGeom prst="rect">
            <a:avLst/>
          </a:prstGeom>
          <a:noFill/>
        </p:spPr>
      </p:pic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164867" name="_x108788984" descr="EMB0000601c437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7125" y="2697726"/>
            <a:ext cx="2205245" cy="1656716"/>
          </a:xfrm>
          <a:prstGeom prst="rect">
            <a:avLst/>
          </a:prstGeom>
          <a:noFill/>
        </p:spPr>
      </p:pic>
      <p:sp>
        <p:nvSpPr>
          <p:cNvPr id="16487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164869" name="_x108788984" descr="EMB0000601c436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97125" y="4393769"/>
            <a:ext cx="3033894" cy="227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20" name="제목 18"/>
          <p:cNvSpPr>
            <a:spLocks noGrp="1"/>
          </p:cNvSpPr>
          <p:nvPr>
            <p:ph type="title"/>
          </p:nvPr>
        </p:nvSpPr>
        <p:spPr>
          <a:xfrm>
            <a:off x="0" y="104775"/>
            <a:ext cx="9144000" cy="561975"/>
          </a:xfrm>
        </p:spPr>
        <p:txBody>
          <a:bodyPr/>
          <a:lstStyle/>
          <a:p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직무 사고사례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251520" y="1197640"/>
            <a:ext cx="8685965" cy="5426715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31540" y="1212137"/>
            <a:ext cx="8712460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발생개요</a:t>
            </a:r>
            <a:endParaRPr kumimoji="1" lang="en-US" altLang="ko-KR" kern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발생일시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2014. 9.11(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목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영업종료후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~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발생장소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5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호선 을지로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가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~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동대문역사문화공원역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레일균열개소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발생내용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레일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테르미트용접을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위해 필요한 산소의 현재용량을 확인하지 않고 작업을 위해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터널내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진입후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테르미트용접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작업 직전 취소됨 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예방대책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공사감독자 용접자재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산소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프로판가스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용량 확인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_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기시행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궤도처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문서시행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11188" y="792595"/>
            <a:ext cx="43208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000" b="1" kern="0" dirty="0" err="1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테르미트용접</a:t>
            </a: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작업취소</a:t>
            </a:r>
            <a:endParaRPr kumimoji="1" lang="ko-KR" altLang="en-US" sz="2000" b="1" kern="0" dirty="0">
              <a:ln w="12700">
                <a:noFill/>
                <a:prstDash val="solid"/>
              </a:ln>
              <a:solidFill>
                <a:srgbClr val="4F81BD">
                  <a:lumMod val="7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직사각형 4"/>
          <p:cNvSpPr>
            <a:spLocks noChangeArrowheads="1"/>
          </p:cNvSpPr>
          <p:nvPr/>
        </p:nvSpPr>
        <p:spPr bwMode="auto">
          <a:xfrm>
            <a:off x="341530" y="922962"/>
            <a:ext cx="169871" cy="20795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251520" y="1223755"/>
            <a:ext cx="8685965" cy="549061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11188" y="818710"/>
            <a:ext cx="43208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궤도양로작업 중 </a:t>
            </a:r>
            <a:r>
              <a:rPr lang="ko-KR" altLang="en-US" sz="2000" b="1" kern="0" dirty="0" err="1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레일장출발생</a:t>
            </a:r>
            <a:endParaRPr lang="ko-KR" altLang="en-US" sz="2000" b="1" kern="0" dirty="0">
              <a:ln w="12700">
                <a:noFill/>
                <a:prstDash val="solid"/>
              </a:ln>
              <a:solidFill>
                <a:srgbClr val="4F81BD">
                  <a:lumMod val="7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4"/>
          <p:cNvSpPr>
            <a:spLocks noChangeArrowheads="1"/>
          </p:cNvSpPr>
          <p:nvPr/>
        </p:nvSpPr>
        <p:spPr bwMode="auto">
          <a:xfrm>
            <a:off x="341530" y="949077"/>
            <a:ext cx="169871" cy="20795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32309" y="1133745"/>
            <a:ext cx="8550181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발생개요</a:t>
            </a:r>
            <a:endParaRPr lang="en-US" altLang="ko-KR" kern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일 자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2012. 11. 5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영업종료 후 야간작업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장 소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7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호선 마들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~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노원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상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 6k670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지점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내 용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마들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~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노원역구간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RC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침목 훼손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에 따른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교환작업을 위해 전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후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침목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개소의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체결구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해체 후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트랙잭으로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궤도양로후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레일장출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발생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발생원인</a:t>
            </a:r>
            <a:endParaRPr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레일축력이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체결구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해체에 따른 구속력 해방으로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장출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발생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작업환경은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월 동절기로 낮은 기온과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직선부로서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장출발생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확률이 적었지만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열차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통과톤수 증가로 레일내부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축응력이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상당히 받고 있는 상태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예방대책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</a:pP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혹서기 등 도상저항력 확보가 어려울 시 궤도양로작업 지양 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레일장출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발생 후 원상복구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실패시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레일절단 후 응급이음매판 체결을 위한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레일절단기  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등 복구장비 항시 준비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endParaRPr lang="ko-KR" altLang="en-US" sz="1600" kern="0" dirty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832140" y="1493785"/>
            <a:ext cx="3060340" cy="1890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제목 18"/>
          <p:cNvSpPr>
            <a:spLocks noGrp="1"/>
          </p:cNvSpPr>
          <p:nvPr>
            <p:ph type="title"/>
          </p:nvPr>
        </p:nvSpPr>
        <p:spPr>
          <a:xfrm>
            <a:off x="0" y="104775"/>
            <a:ext cx="9144000" cy="561975"/>
          </a:xfrm>
        </p:spPr>
        <p:txBody>
          <a:bodyPr/>
          <a:lstStyle/>
          <a:p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직무 사고사례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51520" y="1223755"/>
            <a:ext cx="8685965" cy="549061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11188" y="818710"/>
            <a:ext cx="43208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kern="0" dirty="0" err="1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트랙잭</a:t>
            </a:r>
            <a:r>
              <a:rPr lang="en-US" altLang="ko-KR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kern="0" dirty="0" err="1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작키</a:t>
            </a:r>
            <a:r>
              <a:rPr lang="en-US" altLang="ko-KR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 </a:t>
            </a:r>
            <a:endParaRPr lang="ko-KR" altLang="en-US" sz="2000" b="1" kern="0" dirty="0">
              <a:ln w="12700">
                <a:noFill/>
                <a:prstDash val="solid"/>
              </a:ln>
              <a:solidFill>
                <a:srgbClr val="4F81BD">
                  <a:lumMod val="7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4"/>
          <p:cNvSpPr>
            <a:spLocks noChangeArrowheads="1"/>
          </p:cNvSpPr>
          <p:nvPr/>
        </p:nvSpPr>
        <p:spPr bwMode="auto">
          <a:xfrm>
            <a:off x="341530" y="949077"/>
            <a:ext cx="169871" cy="20795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32309" y="1133745"/>
            <a:ext cx="828015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발생개요</a:t>
            </a:r>
            <a:endParaRPr lang="en-US" altLang="ko-KR" kern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발생일자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2008. 01. 5 </a:t>
            </a: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발생장소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7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호선 천왕차량기지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발생내용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궤도용역 작업 후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트랙잭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정비시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트랙잭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봉이 얼굴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안면부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저촉으로 의한 부상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발생원인</a:t>
            </a:r>
            <a:endParaRPr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3000"/>
              </a:lnSpc>
            </a:pPr>
            <a:r>
              <a:rPr lang="en-US" altLang="ko-KR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트랙잭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사용시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트랙잭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봉 규격품을 사용치 않아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트랙잭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봉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라이닝바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이 튕겨져 얼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턱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부분을 강타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예방대책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</a:pP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사용법 숙지 및 사전 점검으로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트랙잭이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원활히 작동 될 수 있도록 점검 철저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동이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일명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동아리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발생에 대비하고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트랙잭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봉은 규격품을 사용하는 등 양로 후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</a:pP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트랙잭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봉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탈거</a:t>
            </a:r>
            <a:endParaRPr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</a:pP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트랙잭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사용시 반드시 궤간 </a:t>
            </a:r>
            <a:r>
              <a:rPr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바깥측에서</a:t>
            </a:r>
            <a:r>
              <a:rPr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사용</a:t>
            </a:r>
            <a:endParaRPr lang="ko-KR" altLang="en-US" sz="1600" kern="0" dirty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175" y="1321824"/>
            <a:ext cx="1982387" cy="2557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제목 18"/>
          <p:cNvSpPr>
            <a:spLocks noGrp="1"/>
          </p:cNvSpPr>
          <p:nvPr>
            <p:ph type="title"/>
          </p:nvPr>
        </p:nvSpPr>
        <p:spPr>
          <a:xfrm>
            <a:off x="0" y="104775"/>
            <a:ext cx="9144000" cy="561975"/>
          </a:xfrm>
        </p:spPr>
        <p:txBody>
          <a:bodyPr/>
          <a:lstStyle/>
          <a:p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직무 사고사례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51520" y="1223755"/>
            <a:ext cx="8685965" cy="549061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11188" y="818710"/>
            <a:ext cx="43208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궤간게이지 열차 저촉사고</a:t>
            </a:r>
            <a:endParaRPr kumimoji="1" lang="ko-KR" altLang="en-US" sz="2000" b="1" kern="0" dirty="0">
              <a:ln w="12700">
                <a:noFill/>
                <a:prstDash val="solid"/>
              </a:ln>
              <a:solidFill>
                <a:srgbClr val="4F81BD">
                  <a:lumMod val="7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4"/>
          <p:cNvSpPr>
            <a:spLocks noChangeArrowheads="1"/>
          </p:cNvSpPr>
          <p:nvPr/>
        </p:nvSpPr>
        <p:spPr bwMode="auto">
          <a:xfrm>
            <a:off x="341530" y="949077"/>
            <a:ext cx="169871" cy="20795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32309" y="1133745"/>
            <a:ext cx="8280151" cy="561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발생개요</a:t>
            </a:r>
            <a:endParaRPr kumimoji="1" lang="en-US" altLang="ko-KR" kern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발생일시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2012. 10. 14 05:44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경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발생장소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7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호선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고속터미널역구내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발생내용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첫열차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운행중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고속터미널역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상선 승강장 진입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하다가 궤도면에 놓여 있던 궤간게이지와 열차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접촉 후 선로 바깥쪽으로 밀려 나감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발생원인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상선 승강장 인력 궤도틀림검사 후 레일 위에 놓고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반대편 하선 승강장으로 이동하여 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편마모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측정 시행 후 모터카로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귀소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함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예방대책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선로내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작업시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안전수칙 및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제규정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준수 철저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공구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재료 등을 둘 때에는 건축한계 외방에 둠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작업 종료 후 장비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자재 수량 및 뒷정리 확인</a:t>
            </a:r>
            <a:endParaRPr kumimoji="1" lang="ko-KR" altLang="en-US" sz="1600" kern="0" dirty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5371" y="1583795"/>
            <a:ext cx="3672408" cy="2655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제목 18"/>
          <p:cNvSpPr>
            <a:spLocks noGrp="1"/>
          </p:cNvSpPr>
          <p:nvPr>
            <p:ph type="title"/>
          </p:nvPr>
        </p:nvSpPr>
        <p:spPr>
          <a:xfrm>
            <a:off x="0" y="104775"/>
            <a:ext cx="9144000" cy="561975"/>
          </a:xfrm>
        </p:spPr>
        <p:txBody>
          <a:bodyPr/>
          <a:lstStyle/>
          <a:p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직무 사고사례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51520" y="1223755"/>
            <a:ext cx="8685965" cy="549061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11188" y="818710"/>
            <a:ext cx="43208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000" b="1" kern="0" dirty="0" err="1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도유기</a:t>
            </a: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공구함 열차 저촉 사고</a:t>
            </a:r>
            <a:endParaRPr kumimoji="1" lang="ko-KR" altLang="en-US" sz="2000" b="1" kern="0" dirty="0">
              <a:ln w="12700">
                <a:noFill/>
                <a:prstDash val="solid"/>
              </a:ln>
              <a:solidFill>
                <a:srgbClr val="4F81BD">
                  <a:lumMod val="7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4"/>
          <p:cNvSpPr>
            <a:spLocks noChangeArrowheads="1"/>
          </p:cNvSpPr>
          <p:nvPr/>
        </p:nvSpPr>
        <p:spPr bwMode="auto">
          <a:xfrm>
            <a:off x="341530" y="949077"/>
            <a:ext cx="169871" cy="20795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32309" y="1133745"/>
            <a:ext cx="8280151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발생개요</a:t>
            </a:r>
            <a:endParaRPr kumimoji="1" lang="en-US" altLang="ko-KR" kern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발생일시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2011. 11. 7  07:26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경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발생장소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7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호선 도봉산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~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수락산역구간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1" lang="ko-KR" altLang="en-US" sz="14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발생내용</a:t>
            </a:r>
            <a:endParaRPr kumimoji="1" lang="en-US" altLang="ko-KR" sz="14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온수행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하선 열차와 도봉산행 상선열차가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운행중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도유기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공구함과 잇따라 접촉하여 파손되어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선로변에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떨어진 사고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발생원인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작업 종료 후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귀소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할시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도유기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공구함 문이 제대로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쇄정하지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않아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열차풍에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의한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공구함 문이 열리면서 바람에 휩쓸려 선로 중앙으로 떨어지면서 열차와 접촉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예방대책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열차풍에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의한 날릴 위험이 있는 자재 및 작업공구 고정 작업 철저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도유기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공구함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쇄정장치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개선 및 하부 고정 작업 시행</a:t>
            </a:r>
            <a:endParaRPr kumimoji="1" lang="ko-KR" altLang="en-US" sz="1600" kern="0" dirty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pic>
        <p:nvPicPr>
          <p:cNvPr id="6145" name="_x76395000" descr="EMB000015bc42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223755"/>
            <a:ext cx="3575648" cy="3150350"/>
          </a:xfrm>
          <a:prstGeom prst="rect">
            <a:avLst/>
          </a:prstGeom>
          <a:noFill/>
        </p:spPr>
      </p:pic>
      <p:sp>
        <p:nvSpPr>
          <p:cNvPr id="14" name="제목 18"/>
          <p:cNvSpPr>
            <a:spLocks noGrp="1"/>
          </p:cNvSpPr>
          <p:nvPr>
            <p:ph type="title"/>
          </p:nvPr>
        </p:nvSpPr>
        <p:spPr>
          <a:xfrm>
            <a:off x="0" y="104775"/>
            <a:ext cx="9144000" cy="561975"/>
          </a:xfrm>
        </p:spPr>
        <p:txBody>
          <a:bodyPr/>
          <a:lstStyle/>
          <a:p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직무 사고사례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직무사고사례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55550" y="1280158"/>
            <a:ext cx="8685965" cy="549061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4" name="직사각형 4"/>
          <p:cNvSpPr>
            <a:spLocks noChangeArrowheads="1"/>
          </p:cNvSpPr>
          <p:nvPr/>
        </p:nvSpPr>
        <p:spPr bwMode="auto">
          <a:xfrm>
            <a:off x="170652" y="886775"/>
            <a:ext cx="169871" cy="20795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8458" y="1568825"/>
            <a:ext cx="8280151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발생개요</a:t>
            </a:r>
            <a:endParaRPr kumimoji="1" lang="en-US" altLang="ko-KR" kern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발생일시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2018. 6. 16(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토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)  10:35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경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발생장소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7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호선 천왕차량기지 레일야적장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○ 발생내용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레일가스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압접을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위해 야적장에 적치된 레일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을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가설문형틀을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이용하여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레일트로리에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옮기는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작업중에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가설문형틀이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전도된 사고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발생원인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작업 공간이 협소한 천왕차량기지 내 레일 야적장에서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중량물인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레일을 취급하는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문형틀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의 바닥 고정위치가 바닥이 평평하지 않은 자갈도상과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레일면에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위치하여 고정상태가 불완전한 상태에서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가설문형틀이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기울어 지면서 전도 발생</a:t>
            </a:r>
            <a:endParaRPr kumimoji="1" lang="en-US" altLang="ko-KR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□</a:t>
            </a:r>
            <a:r>
              <a:rPr kumimoji="1"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예방대책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현장여건 고려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지점반력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최소화를 위해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레일고정형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받침 제작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0" dirty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전도방지를 위한 </a:t>
            </a:r>
            <a:r>
              <a:rPr kumimoji="1" lang="ko-KR" altLang="en-US" sz="1600" kern="0" dirty="0" err="1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사보재</a:t>
            </a:r>
            <a:r>
              <a:rPr kumimoji="1" lang="ko-KR" altLang="en-US" sz="1600" kern="0" dirty="0" smtClean="0">
                <a:solidFill>
                  <a:srgbClr val="4F81BD">
                    <a:lumMod val="75000"/>
                  </a:srgbClr>
                </a:solidFill>
                <a:latin typeface="맑은 고딕" pitchFamily="50" charset="-127"/>
                <a:ea typeface="맑은 고딕" pitchFamily="50" charset="-127"/>
              </a:rPr>
              <a:t> 보강</a:t>
            </a:r>
            <a:endParaRPr kumimoji="1" lang="en-US" altLang="ko-KR" sz="1600" kern="0" dirty="0" smtClean="0">
              <a:solidFill>
                <a:srgbClr val="4F81BD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40523" y="791025"/>
            <a:ext cx="43208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000" b="1" kern="0" dirty="0" err="1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가설문형틀</a:t>
            </a:r>
            <a:r>
              <a:rPr kumimoji="1" lang="ko-KR" altLang="en-US" sz="2000" b="1" kern="0" dirty="0" smtClean="0">
                <a:ln w="12700">
                  <a:noFill/>
                  <a:prstDash val="solid"/>
                </a:ln>
                <a:solidFill>
                  <a:srgbClr val="4F81BD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전도사고</a:t>
            </a:r>
            <a:endParaRPr kumimoji="1" lang="ko-KR" altLang="en-US" sz="2000" b="1" kern="0" dirty="0">
              <a:ln w="12700">
                <a:noFill/>
                <a:prstDash val="solid"/>
              </a:ln>
              <a:solidFill>
                <a:srgbClr val="4F81BD">
                  <a:lumMod val="7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274412" y="60604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4912096" descr="EMB00002dc8367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9"/>
          <a:stretch>
            <a:fillRect/>
          </a:stretch>
        </p:blipFill>
        <p:spPr bwMode="auto">
          <a:xfrm rot="16200000">
            <a:off x="5792123" y="1233778"/>
            <a:ext cx="2865307" cy="296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97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bg1">
                <a:alpha val="25000"/>
              </a:schemeClr>
            </a:gs>
          </a:gsLst>
          <a:lin ang="5400000" scaled="1"/>
        </a:gradFill>
        <a:ln w="19050" cap="flat" cmpd="sng" algn="ctr">
          <a:solidFill>
            <a:srgbClr val="014495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bg1">
                <a:alpha val="25000"/>
              </a:schemeClr>
            </a:gs>
          </a:gsLst>
          <a:lin ang="5400000" scaled="1"/>
        </a:gradFill>
        <a:ln w="19050" cap="flat" cmpd="sng" algn="ctr">
          <a:solidFill>
            <a:srgbClr val="014495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resentationLoad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PresentationLoa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rgbClr val="3399FF"/>
          </a:solidFill>
          <a:round/>
          <a:headEnd/>
          <a:tailEnd type="triangle" w="med" len="med"/>
        </a:ln>
        <a:effectLst>
          <a:outerShdw dist="17961" dir="2700000" algn="ctr" rotWithShape="0">
            <a:schemeClr val="tx1"/>
          </a:outerShdw>
        </a:effectLst>
      </a:spPr>
      <a:bodyPr wrap="none" anchor="ctr"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Lucida Sans"/>
        <a:ea typeface="HY견고딕"/>
        <a:cs typeface=""/>
      </a:majorFont>
      <a:minorFont>
        <a:latin typeface="Lucida Sans"/>
        <a:ea typeface="08서울남산체 E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Lucida Sans"/>
        <a:ea typeface="HY견고딕"/>
        <a:cs typeface=""/>
      </a:majorFont>
      <a:minorFont>
        <a:latin typeface="Lucida Sans"/>
        <a:ea typeface="08서울남산체 E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22480</TotalTime>
  <Words>1278</Words>
  <Application>Microsoft Office PowerPoint</Application>
  <PresentationFormat>화면 슬라이드 쇼(4:3)</PresentationFormat>
  <Paragraphs>235</Paragraphs>
  <Slides>11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7</vt:i4>
      </vt:variant>
      <vt:variant>
        <vt:lpstr>슬라이드 제목</vt:lpstr>
      </vt:variant>
      <vt:variant>
        <vt:i4>11</vt:i4>
      </vt:variant>
    </vt:vector>
  </HeadingPairs>
  <TitlesOfParts>
    <vt:vector size="26" baseType="lpstr">
      <vt:lpstr>08서울남산체 EB</vt:lpstr>
      <vt:lpstr>HY견고딕</vt:lpstr>
      <vt:lpstr>HY헤드라인M</vt:lpstr>
      <vt:lpstr>굴림</vt:lpstr>
      <vt:lpstr>맑은 고딕</vt:lpstr>
      <vt:lpstr>Arial</vt:lpstr>
      <vt:lpstr>Lucida Sans</vt:lpstr>
      <vt:lpstr>Wingdings</vt:lpstr>
      <vt:lpstr>3_Office 테마</vt:lpstr>
      <vt:lpstr>디자인 사용자 지정</vt:lpstr>
      <vt:lpstr>1_PresentationLoad</vt:lpstr>
      <vt:lpstr>2_디자인 사용자 지정</vt:lpstr>
      <vt:lpstr>1_디자인 사용자 지정</vt:lpstr>
      <vt:lpstr>8_Office 테마</vt:lpstr>
      <vt:lpstr>9_Office 테마</vt:lpstr>
      <vt:lpstr>PowerPoint 프레젠테이션</vt:lpstr>
      <vt:lpstr>  직무 사고사례</vt:lpstr>
      <vt:lpstr>  직무 사고사례</vt:lpstr>
      <vt:lpstr>  직무 사고사례</vt:lpstr>
      <vt:lpstr>  직무 사고사례</vt:lpstr>
      <vt:lpstr>  직무 사고사례</vt:lpstr>
      <vt:lpstr>  직무 사고사례</vt:lpstr>
      <vt:lpstr>  직무 사고사례</vt:lpstr>
      <vt:lpstr>  직무 사고사례</vt:lpstr>
      <vt:lpstr>  직무 사고사례</vt:lpstr>
      <vt:lpstr>직무사고사례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owner</dc:creator>
  <cp:lastModifiedBy>user</cp:lastModifiedBy>
  <cp:revision>1747</cp:revision>
  <dcterms:created xsi:type="dcterms:W3CDTF">2011-04-01T07:39:53Z</dcterms:created>
  <dcterms:modified xsi:type="dcterms:W3CDTF">2018-12-10T05:28:30Z</dcterms:modified>
</cp:coreProperties>
</file>