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charts/chart3.xml" ContentType="application/vnd.openxmlformats-officedocument.drawingml.chart+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316" r:id="rId2"/>
    <p:sldId id="322" r:id="rId3"/>
    <p:sldId id="321" r:id="rId4"/>
    <p:sldId id="317" r:id="rId5"/>
    <p:sldId id="318" r:id="rId6"/>
  </p:sldIdLst>
  <p:sldSz cx="9144000" cy="6858000" type="screen4x3"/>
  <p:notesSz cx="6807200" cy="99393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615" autoAdjust="0"/>
    <p:restoredTop sz="82054" autoAdjust="0"/>
  </p:normalViewPr>
  <p:slideViewPr>
    <p:cSldViewPr>
      <p:cViewPr varScale="1">
        <p:scale>
          <a:sx n="88" d="100"/>
          <a:sy n="88" d="100"/>
        </p:scale>
        <p:origin x="-38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user\Desktop\%5b2014%5d%20&#49884;&#51109;&#48372;&#44256;&#51088;&#47308;%20&#52392;&#48512;&#51088;&#47308;\(&#52572;&#52572;&#51333;)&#49892;&#51201;&#44536;&#47000;&#5453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user\Desktop\%5b2014%5d%20&#49884;&#51109;&#48372;&#44256;&#51088;&#47308;%20&#52392;&#48512;&#51088;&#47308;\(&#52572;&#52572;&#51333;)&#49892;&#51201;&#44536;&#47000;&#5453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user\Desktop\%5b2014%5d%20&#49884;&#51109;&#48372;&#44256;&#51088;&#47308;%20&#52392;&#48512;&#51088;&#47308;\(&#52572;&#52572;&#51333;)&#49892;&#51201;&#44536;&#47000;&#5453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ko-KR"/>
  <c:chart>
    <c:title>
      <c:tx>
        <c:rich>
          <a:bodyPr/>
          <a:lstStyle/>
          <a:p>
            <a:pPr>
              <a:defRPr sz="1200">
                <a:solidFill>
                  <a:schemeClr val="tx1"/>
                </a:solidFill>
              </a:defRPr>
            </a:pPr>
            <a:r>
              <a:rPr lang="en-US" altLang="ko-KR" sz="1200" dirty="0" smtClean="0">
                <a:solidFill>
                  <a:schemeClr val="tx1"/>
                </a:solidFill>
              </a:rPr>
              <a:t>Energy</a:t>
            </a:r>
            <a:r>
              <a:rPr lang="en-US" altLang="ko-KR" sz="1200" baseline="0" dirty="0" smtClean="0">
                <a:solidFill>
                  <a:schemeClr val="tx1"/>
                </a:solidFill>
              </a:rPr>
              <a:t> Generation</a:t>
            </a:r>
            <a:endParaRPr lang="ko-KR" altLang="en-US" sz="1200" dirty="0">
              <a:solidFill>
                <a:schemeClr val="tx1"/>
              </a:solidFill>
            </a:endParaRPr>
          </a:p>
        </c:rich>
      </c:tx>
      <c:layout>
        <c:manualLayout>
          <c:xMode val="edge"/>
          <c:yMode val="edge"/>
          <c:x val="6.88669414521174E-2"/>
          <c:y val="5.4225456430767004E-3"/>
        </c:manualLayout>
      </c:layout>
    </c:title>
    <c:plotArea>
      <c:layout>
        <c:manualLayout>
          <c:layoutTarget val="inner"/>
          <c:xMode val="edge"/>
          <c:yMode val="edge"/>
          <c:x val="7.1988407699037804E-2"/>
          <c:y val="4.0125109361329646E-2"/>
          <c:w val="0.83843221313780125"/>
          <c:h val="0.82069903762032692"/>
        </c:manualLayout>
      </c:layout>
      <c:areaChart>
        <c:grouping val="stacked"/>
        <c:ser>
          <c:idx val="0"/>
          <c:order val="0"/>
          <c:tx>
            <c:strRef>
              <c:f>Sheet3!$F$2</c:f>
              <c:strCache>
                <c:ptCount val="1"/>
                <c:pt idx="0">
                  <c:v>발전(태양열 등)</c:v>
                </c:pt>
              </c:strCache>
            </c:strRef>
          </c:tx>
          <c:spPr>
            <a:solidFill>
              <a:srgbClr val="C0504D">
                <a:lumMod val="75000"/>
                <a:alpha val="40000"/>
              </a:srgbClr>
            </a:solidFill>
          </c:spPr>
          <c:cat>
            <c:strRef>
              <c:f>Sheet3!$G$1:$J$1</c:f>
              <c:strCache>
                <c:ptCount val="4"/>
                <c:pt idx="0">
                  <c:v>'11</c:v>
                </c:pt>
                <c:pt idx="1">
                  <c:v>'12</c:v>
                </c:pt>
                <c:pt idx="2">
                  <c:v>'13</c:v>
                </c:pt>
                <c:pt idx="3">
                  <c:v>'14.6</c:v>
                </c:pt>
              </c:strCache>
            </c:strRef>
          </c:cat>
          <c:val>
            <c:numRef>
              <c:f>Sheet3!$G$2:$J$2</c:f>
              <c:numCache>
                <c:formatCode>General</c:formatCode>
                <c:ptCount val="4"/>
                <c:pt idx="0">
                  <c:v>0</c:v>
                </c:pt>
                <c:pt idx="1">
                  <c:v>5693</c:v>
                </c:pt>
                <c:pt idx="2">
                  <c:v>31887</c:v>
                </c:pt>
                <c:pt idx="3">
                  <c:v>79576</c:v>
                </c:pt>
              </c:numCache>
            </c:numRef>
          </c:val>
        </c:ser>
        <c:ser>
          <c:idx val="1"/>
          <c:order val="1"/>
          <c:tx>
            <c:strRef>
              <c:f>Sheet3!$F$3</c:f>
              <c:strCache>
                <c:ptCount val="1"/>
                <c:pt idx="0">
                  <c:v>폐열(하수열 등)</c:v>
                </c:pt>
              </c:strCache>
            </c:strRef>
          </c:tx>
          <c:spPr>
            <a:solidFill>
              <a:srgbClr val="C0504D">
                <a:lumMod val="75000"/>
                <a:alpha val="60000"/>
              </a:srgbClr>
            </a:solidFill>
          </c:spPr>
          <c:cat>
            <c:strRef>
              <c:f>Sheet3!$G$1:$J$1</c:f>
              <c:strCache>
                <c:ptCount val="4"/>
                <c:pt idx="0">
                  <c:v>'11</c:v>
                </c:pt>
                <c:pt idx="1">
                  <c:v>'12</c:v>
                </c:pt>
                <c:pt idx="2">
                  <c:v>'13</c:v>
                </c:pt>
                <c:pt idx="3">
                  <c:v>'14.6</c:v>
                </c:pt>
              </c:strCache>
            </c:strRef>
          </c:cat>
          <c:val>
            <c:numRef>
              <c:f>Sheet3!$G$3:$J$3</c:f>
              <c:numCache>
                <c:formatCode>General</c:formatCode>
                <c:ptCount val="4"/>
                <c:pt idx="0">
                  <c:v>0</c:v>
                </c:pt>
                <c:pt idx="1">
                  <c:v>17232</c:v>
                </c:pt>
                <c:pt idx="2">
                  <c:v>43090</c:v>
                </c:pt>
                <c:pt idx="3">
                  <c:v>118284</c:v>
                </c:pt>
              </c:numCache>
            </c:numRef>
          </c:val>
        </c:ser>
        <c:ser>
          <c:idx val="2"/>
          <c:order val="2"/>
          <c:tx>
            <c:strRef>
              <c:f>Sheet3!$F$4</c:f>
              <c:strCache>
                <c:ptCount val="1"/>
                <c:pt idx="0">
                  <c:v>지열생산</c:v>
                </c:pt>
              </c:strCache>
            </c:strRef>
          </c:tx>
          <c:cat>
            <c:strRef>
              <c:f>Sheet3!$G$1:$J$1</c:f>
              <c:strCache>
                <c:ptCount val="4"/>
                <c:pt idx="0">
                  <c:v>'11</c:v>
                </c:pt>
                <c:pt idx="1">
                  <c:v>'12</c:v>
                </c:pt>
                <c:pt idx="2">
                  <c:v>'13</c:v>
                </c:pt>
                <c:pt idx="3">
                  <c:v>'14.6</c:v>
                </c:pt>
              </c:strCache>
            </c:strRef>
          </c:cat>
          <c:val>
            <c:numRef>
              <c:f>Sheet3!$G$4:$J$4</c:f>
              <c:numCache>
                <c:formatCode>General</c:formatCode>
                <c:ptCount val="4"/>
                <c:pt idx="0">
                  <c:v>0</c:v>
                </c:pt>
                <c:pt idx="1">
                  <c:v>0</c:v>
                </c:pt>
                <c:pt idx="2">
                  <c:v>0</c:v>
                </c:pt>
                <c:pt idx="3">
                  <c:v>455</c:v>
                </c:pt>
              </c:numCache>
            </c:numRef>
          </c:val>
        </c:ser>
        <c:ser>
          <c:idx val="3"/>
          <c:order val="3"/>
          <c:tx>
            <c:strRef>
              <c:f>Sheet3!$F$5</c:f>
              <c:strCache>
                <c:ptCount val="1"/>
                <c:pt idx="0">
                  <c:v>회생전력</c:v>
                </c:pt>
              </c:strCache>
            </c:strRef>
          </c:tx>
          <c:cat>
            <c:strRef>
              <c:f>Sheet3!$G$1:$J$1</c:f>
              <c:strCache>
                <c:ptCount val="4"/>
                <c:pt idx="0">
                  <c:v>'11</c:v>
                </c:pt>
                <c:pt idx="1">
                  <c:v>'12</c:v>
                </c:pt>
                <c:pt idx="2">
                  <c:v>'13</c:v>
                </c:pt>
                <c:pt idx="3">
                  <c:v>'14.6</c:v>
                </c:pt>
              </c:strCache>
            </c:strRef>
          </c:cat>
          <c:val>
            <c:numRef>
              <c:f>Sheet3!$G$5:$J$5</c:f>
              <c:numCache>
                <c:formatCode>General</c:formatCode>
                <c:ptCount val="4"/>
                <c:pt idx="0">
                  <c:v>0</c:v>
                </c:pt>
                <c:pt idx="1">
                  <c:v>0</c:v>
                </c:pt>
                <c:pt idx="2">
                  <c:v>0</c:v>
                </c:pt>
                <c:pt idx="3">
                  <c:v>453</c:v>
                </c:pt>
              </c:numCache>
            </c:numRef>
          </c:val>
        </c:ser>
        <c:ser>
          <c:idx val="4"/>
          <c:order val="4"/>
          <c:tx>
            <c:strRef>
              <c:f>Sheet3!$F$6</c:f>
              <c:strCache>
                <c:ptCount val="1"/>
                <c:pt idx="0">
                  <c:v>환경영향평가</c:v>
                </c:pt>
              </c:strCache>
            </c:strRef>
          </c:tx>
          <c:spPr>
            <a:solidFill>
              <a:srgbClr val="C0504D">
                <a:lumMod val="75000"/>
                <a:alpha val="80000"/>
              </a:srgbClr>
            </a:solidFill>
            <a:ln w="25400">
              <a:noFill/>
            </a:ln>
          </c:spPr>
          <c:cat>
            <c:strRef>
              <c:f>Sheet3!$G$1:$J$1</c:f>
              <c:strCache>
                <c:ptCount val="4"/>
                <c:pt idx="0">
                  <c:v>'11</c:v>
                </c:pt>
                <c:pt idx="1">
                  <c:v>'12</c:v>
                </c:pt>
                <c:pt idx="2">
                  <c:v>'13</c:v>
                </c:pt>
                <c:pt idx="3">
                  <c:v>'14.6</c:v>
                </c:pt>
              </c:strCache>
            </c:strRef>
          </c:cat>
          <c:val>
            <c:numRef>
              <c:f>Sheet3!$G$6:$J$6</c:f>
              <c:numCache>
                <c:formatCode>General</c:formatCode>
                <c:ptCount val="4"/>
                <c:pt idx="0">
                  <c:v>0</c:v>
                </c:pt>
                <c:pt idx="1">
                  <c:v>9782</c:v>
                </c:pt>
                <c:pt idx="2">
                  <c:v>27129</c:v>
                </c:pt>
                <c:pt idx="3">
                  <c:v>60538</c:v>
                </c:pt>
              </c:numCache>
            </c:numRef>
          </c:val>
        </c:ser>
        <c:axId val="81680640"/>
        <c:axId val="81711104"/>
      </c:areaChart>
      <c:catAx>
        <c:axId val="81680640"/>
        <c:scaling>
          <c:orientation val="minMax"/>
        </c:scaling>
        <c:axPos val="b"/>
        <c:tickLblPos val="nextTo"/>
        <c:txPr>
          <a:bodyPr/>
          <a:lstStyle/>
          <a:p>
            <a:pPr>
              <a:defRPr b="0"/>
            </a:pPr>
            <a:endParaRPr lang="ko-KR"/>
          </a:p>
        </c:txPr>
        <c:crossAx val="81711104"/>
        <c:crosses val="autoZero"/>
        <c:auto val="1"/>
        <c:lblAlgn val="ctr"/>
        <c:lblOffset val="100"/>
      </c:catAx>
      <c:valAx>
        <c:axId val="81711104"/>
        <c:scaling>
          <c:orientation val="minMax"/>
          <c:max val="260000"/>
          <c:min val="0"/>
        </c:scaling>
        <c:delete val="1"/>
        <c:axPos val="l"/>
        <c:numFmt formatCode="General" sourceLinked="1"/>
        <c:tickLblPos val="none"/>
        <c:crossAx val="81680640"/>
        <c:crosses val="autoZero"/>
        <c:crossBetween val="midCat"/>
        <c:majorUnit val="50000"/>
        <c:dispUnits>
          <c:builtInUnit val="tenThousands"/>
        </c:dispUnits>
      </c:valAx>
    </c:plotArea>
    <c:plotVisOnly val="1"/>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ko-KR"/>
  <c:chart>
    <c:title>
      <c:tx>
        <c:rich>
          <a:bodyPr/>
          <a:lstStyle/>
          <a:p>
            <a:pPr>
              <a:defRPr sz="1200">
                <a:solidFill>
                  <a:schemeClr val="tx1"/>
                </a:solidFill>
              </a:defRPr>
            </a:pPr>
            <a:r>
              <a:rPr lang="en-US" altLang="ko-KR" sz="1200" dirty="0" smtClean="0">
                <a:solidFill>
                  <a:schemeClr val="tx1"/>
                </a:solidFill>
              </a:rPr>
              <a:t>Energy Efficiency</a:t>
            </a:r>
            <a:endParaRPr lang="ko-KR" altLang="en-US" sz="1200" dirty="0">
              <a:solidFill>
                <a:schemeClr val="tx1"/>
              </a:solidFill>
            </a:endParaRPr>
          </a:p>
        </c:rich>
      </c:tx>
      <c:layout>
        <c:manualLayout>
          <c:xMode val="edge"/>
          <c:yMode val="edge"/>
          <c:x val="1.5972269690570341E-2"/>
          <c:y val="5.6889016299776232E-2"/>
        </c:manualLayout>
      </c:layout>
    </c:title>
    <c:plotArea>
      <c:layout>
        <c:manualLayout>
          <c:layoutTarget val="inner"/>
          <c:xMode val="edge"/>
          <c:yMode val="edge"/>
          <c:x val="7.1988407699037624E-2"/>
          <c:y val="5.6585739282589677E-2"/>
          <c:w val="0.84445542291084585"/>
          <c:h val="0.7811124241794235"/>
        </c:manualLayout>
      </c:layout>
      <c:areaChart>
        <c:grouping val="stacked"/>
        <c:ser>
          <c:idx val="0"/>
          <c:order val="0"/>
          <c:tx>
            <c:strRef>
              <c:f>Sheet3!$F$8</c:f>
              <c:strCache>
                <c:ptCount val="1"/>
                <c:pt idx="0">
                  <c:v>에너지소비총량제</c:v>
                </c:pt>
              </c:strCache>
            </c:strRef>
          </c:tx>
          <c:spPr>
            <a:solidFill>
              <a:srgbClr val="4BACC6">
                <a:lumMod val="75000"/>
                <a:alpha val="20000"/>
              </a:srgbClr>
            </a:solidFill>
          </c:spPr>
          <c:cat>
            <c:strRef>
              <c:f>Sheet3!$G$7:$J$7</c:f>
              <c:strCache>
                <c:ptCount val="4"/>
                <c:pt idx="0">
                  <c:v>'11</c:v>
                </c:pt>
                <c:pt idx="1">
                  <c:v>'12</c:v>
                </c:pt>
                <c:pt idx="2">
                  <c:v>'13</c:v>
                </c:pt>
                <c:pt idx="3">
                  <c:v>'14.6</c:v>
                </c:pt>
              </c:strCache>
            </c:strRef>
          </c:cat>
          <c:val>
            <c:numRef>
              <c:f>Sheet3!$G$8:$J$8</c:f>
              <c:numCache>
                <c:formatCode>General</c:formatCode>
                <c:ptCount val="4"/>
                <c:pt idx="0">
                  <c:v>0</c:v>
                </c:pt>
                <c:pt idx="1">
                  <c:v>55226</c:v>
                </c:pt>
                <c:pt idx="2">
                  <c:v>187170</c:v>
                </c:pt>
                <c:pt idx="3">
                  <c:v>246972</c:v>
                </c:pt>
              </c:numCache>
            </c:numRef>
          </c:val>
        </c:ser>
        <c:ser>
          <c:idx val="1"/>
          <c:order val="1"/>
          <c:tx>
            <c:strRef>
              <c:f>Sheet3!$F$9</c:f>
              <c:strCache>
                <c:ptCount val="1"/>
                <c:pt idx="0">
                  <c:v>BRP</c:v>
                </c:pt>
              </c:strCache>
            </c:strRef>
          </c:tx>
          <c:spPr>
            <a:solidFill>
              <a:srgbClr val="4BACC6">
                <a:lumMod val="75000"/>
                <a:alpha val="40000"/>
              </a:srgbClr>
            </a:solidFill>
          </c:spPr>
          <c:cat>
            <c:strRef>
              <c:f>Sheet3!$G$7:$J$7</c:f>
              <c:strCache>
                <c:ptCount val="4"/>
                <c:pt idx="0">
                  <c:v>'11</c:v>
                </c:pt>
                <c:pt idx="1">
                  <c:v>'12</c:v>
                </c:pt>
                <c:pt idx="2">
                  <c:v>'13</c:v>
                </c:pt>
                <c:pt idx="3">
                  <c:v>'14.6</c:v>
                </c:pt>
              </c:strCache>
            </c:strRef>
          </c:cat>
          <c:val>
            <c:numRef>
              <c:f>Sheet3!$G$9:$J$9</c:f>
              <c:numCache>
                <c:formatCode>General</c:formatCode>
                <c:ptCount val="4"/>
                <c:pt idx="0">
                  <c:v>0</c:v>
                </c:pt>
                <c:pt idx="1">
                  <c:v>34307</c:v>
                </c:pt>
                <c:pt idx="2">
                  <c:v>87081</c:v>
                </c:pt>
                <c:pt idx="3">
                  <c:v>191123</c:v>
                </c:pt>
              </c:numCache>
            </c:numRef>
          </c:val>
        </c:ser>
        <c:ser>
          <c:idx val="2"/>
          <c:order val="2"/>
          <c:tx>
            <c:strRef>
              <c:f>Sheet3!$F$10</c:f>
              <c:strCache>
                <c:ptCount val="1"/>
                <c:pt idx="0">
                  <c:v>LED</c:v>
                </c:pt>
              </c:strCache>
            </c:strRef>
          </c:tx>
          <c:spPr>
            <a:solidFill>
              <a:srgbClr val="4BACC6">
                <a:lumMod val="75000"/>
                <a:alpha val="60000"/>
              </a:srgbClr>
            </a:solidFill>
          </c:spPr>
          <c:cat>
            <c:strRef>
              <c:f>Sheet3!$G$7:$J$7</c:f>
              <c:strCache>
                <c:ptCount val="4"/>
                <c:pt idx="0">
                  <c:v>'11</c:v>
                </c:pt>
                <c:pt idx="1">
                  <c:v>'12</c:v>
                </c:pt>
                <c:pt idx="2">
                  <c:v>'13</c:v>
                </c:pt>
                <c:pt idx="3">
                  <c:v>'14.6</c:v>
                </c:pt>
              </c:strCache>
            </c:strRef>
          </c:cat>
          <c:val>
            <c:numRef>
              <c:f>Sheet3!$G$10:$J$10</c:f>
              <c:numCache>
                <c:formatCode>General</c:formatCode>
                <c:ptCount val="4"/>
                <c:pt idx="0">
                  <c:v>0</c:v>
                </c:pt>
                <c:pt idx="1">
                  <c:v>24371</c:v>
                </c:pt>
                <c:pt idx="2">
                  <c:v>95398</c:v>
                </c:pt>
                <c:pt idx="3">
                  <c:v>199598</c:v>
                </c:pt>
              </c:numCache>
            </c:numRef>
          </c:val>
        </c:ser>
        <c:ser>
          <c:idx val="3"/>
          <c:order val="3"/>
          <c:tx>
            <c:strRef>
              <c:f>Sheet3!$F$11</c:f>
              <c:strCache>
                <c:ptCount val="1"/>
                <c:pt idx="0">
                  <c:v>수송</c:v>
                </c:pt>
              </c:strCache>
            </c:strRef>
          </c:tx>
          <c:spPr>
            <a:solidFill>
              <a:srgbClr val="4BACC6">
                <a:lumMod val="75000"/>
                <a:alpha val="80000"/>
              </a:srgbClr>
            </a:solidFill>
          </c:spPr>
          <c:cat>
            <c:strRef>
              <c:f>Sheet3!$G$7:$J$7</c:f>
              <c:strCache>
                <c:ptCount val="4"/>
                <c:pt idx="0">
                  <c:v>'11</c:v>
                </c:pt>
                <c:pt idx="1">
                  <c:v>'12</c:v>
                </c:pt>
                <c:pt idx="2">
                  <c:v>'13</c:v>
                </c:pt>
                <c:pt idx="3">
                  <c:v>'14.6</c:v>
                </c:pt>
              </c:strCache>
            </c:strRef>
          </c:cat>
          <c:val>
            <c:numRef>
              <c:f>Sheet3!$G$11:$J$11</c:f>
              <c:numCache>
                <c:formatCode>General</c:formatCode>
                <c:ptCount val="4"/>
                <c:pt idx="0">
                  <c:v>0</c:v>
                </c:pt>
                <c:pt idx="1">
                  <c:v>41833</c:v>
                </c:pt>
                <c:pt idx="2">
                  <c:v>160355</c:v>
                </c:pt>
                <c:pt idx="3">
                  <c:v>190205</c:v>
                </c:pt>
              </c:numCache>
            </c:numRef>
          </c:val>
        </c:ser>
        <c:axId val="87652224"/>
        <c:axId val="87653760"/>
      </c:areaChart>
      <c:catAx>
        <c:axId val="87652224"/>
        <c:scaling>
          <c:orientation val="minMax"/>
        </c:scaling>
        <c:axPos val="b"/>
        <c:tickLblPos val="nextTo"/>
        <c:txPr>
          <a:bodyPr/>
          <a:lstStyle/>
          <a:p>
            <a:pPr>
              <a:defRPr b="0"/>
            </a:pPr>
            <a:endParaRPr lang="ko-KR"/>
          </a:p>
        </c:txPr>
        <c:crossAx val="87653760"/>
        <c:crosses val="autoZero"/>
        <c:auto val="1"/>
        <c:lblAlgn val="ctr"/>
        <c:lblOffset val="100"/>
      </c:catAx>
      <c:valAx>
        <c:axId val="87653760"/>
        <c:scaling>
          <c:orientation val="minMax"/>
          <c:max val="850000"/>
          <c:min val="0"/>
        </c:scaling>
        <c:delete val="1"/>
        <c:axPos val="l"/>
        <c:numFmt formatCode="General" sourceLinked="1"/>
        <c:tickLblPos val="none"/>
        <c:crossAx val="87652224"/>
        <c:crosses val="autoZero"/>
        <c:crossBetween val="midCat"/>
        <c:majorUnit val="100000"/>
        <c:dispUnits>
          <c:builtInUnit val="tenThousands"/>
        </c:dispUnits>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ko-KR"/>
  <c:chart>
    <c:title>
      <c:tx>
        <c:rich>
          <a:bodyPr/>
          <a:lstStyle/>
          <a:p>
            <a:pPr>
              <a:defRPr sz="1200">
                <a:solidFill>
                  <a:schemeClr val="tx1"/>
                </a:solidFill>
              </a:defRPr>
            </a:pPr>
            <a:r>
              <a:rPr lang="en-US" altLang="ko-KR" sz="1200" dirty="0" smtClean="0">
                <a:solidFill>
                  <a:schemeClr val="tx1"/>
                </a:solidFill>
              </a:rPr>
              <a:t>Energy Saving</a:t>
            </a:r>
            <a:endParaRPr lang="ko-KR" altLang="en-US" sz="1200" dirty="0">
              <a:solidFill>
                <a:schemeClr val="tx1"/>
              </a:solidFill>
            </a:endParaRPr>
          </a:p>
        </c:rich>
      </c:tx>
      <c:layout>
        <c:manualLayout>
          <c:xMode val="edge"/>
          <c:yMode val="edge"/>
          <c:x val="0"/>
          <c:y val="2.6507550629390801E-2"/>
        </c:manualLayout>
      </c:layout>
    </c:title>
    <c:plotArea>
      <c:layout>
        <c:manualLayout>
          <c:layoutTarget val="inner"/>
          <c:xMode val="edge"/>
          <c:yMode val="edge"/>
          <c:x val="7.1988407699037624E-2"/>
          <c:y val="4.7326480023332937E-2"/>
          <c:w val="0.84425235042871061"/>
          <c:h val="0.72146184803818758"/>
        </c:manualLayout>
      </c:layout>
      <c:areaChart>
        <c:grouping val="stacked"/>
        <c:ser>
          <c:idx val="0"/>
          <c:order val="0"/>
          <c:tx>
            <c:strRef>
              <c:f>Sheet3!$F$13</c:f>
              <c:strCache>
                <c:ptCount val="1"/>
                <c:pt idx="0">
                  <c:v>시민참여</c:v>
                </c:pt>
              </c:strCache>
            </c:strRef>
          </c:tx>
          <c:spPr>
            <a:solidFill>
              <a:schemeClr val="accent3">
                <a:lumMod val="75000"/>
              </a:schemeClr>
            </a:solidFill>
          </c:spPr>
          <c:dLbls>
            <c:dLbl>
              <c:idx val="0"/>
              <c:delete val="1"/>
            </c:dLbl>
            <c:txPr>
              <a:bodyPr/>
              <a:lstStyle/>
              <a:p>
                <a:pPr>
                  <a:defRPr sz="1000" b="1" i="0"/>
                </a:pPr>
                <a:endParaRPr lang="ko-KR"/>
              </a:p>
            </c:txPr>
            <c:showSerName val="1"/>
          </c:dLbls>
          <c:cat>
            <c:strRef>
              <c:f>Sheet3!$G$12:$J$12</c:f>
              <c:strCache>
                <c:ptCount val="4"/>
                <c:pt idx="0">
                  <c:v>'11</c:v>
                </c:pt>
                <c:pt idx="1">
                  <c:v>'12</c:v>
                </c:pt>
                <c:pt idx="2">
                  <c:v>'13</c:v>
                </c:pt>
                <c:pt idx="3">
                  <c:v>'14.6</c:v>
                </c:pt>
              </c:strCache>
            </c:strRef>
          </c:cat>
          <c:val>
            <c:numRef>
              <c:f>Sheet3!$G$13:$J$13</c:f>
              <c:numCache>
                <c:formatCode>General</c:formatCode>
                <c:ptCount val="4"/>
                <c:pt idx="0">
                  <c:v>0</c:v>
                </c:pt>
                <c:pt idx="1">
                  <c:v>129754</c:v>
                </c:pt>
                <c:pt idx="2">
                  <c:v>614393</c:v>
                </c:pt>
                <c:pt idx="3">
                  <c:v>810607</c:v>
                </c:pt>
              </c:numCache>
            </c:numRef>
          </c:val>
        </c:ser>
        <c:ser>
          <c:idx val="1"/>
          <c:order val="1"/>
          <c:tx>
            <c:strRef>
              <c:f>Sheet3!$F$14</c:f>
              <c:strCache>
                <c:ptCount val="1"/>
                <c:pt idx="0">
                  <c:v>공공부문</c:v>
                </c:pt>
              </c:strCache>
            </c:strRef>
          </c:tx>
          <c:spPr>
            <a:solidFill>
              <a:srgbClr val="9BBB59">
                <a:lumMod val="75000"/>
                <a:alpha val="60000"/>
              </a:srgbClr>
            </a:solidFill>
          </c:spPr>
          <c:cat>
            <c:strRef>
              <c:f>Sheet3!$G$12:$J$12</c:f>
              <c:strCache>
                <c:ptCount val="4"/>
                <c:pt idx="0">
                  <c:v>'11</c:v>
                </c:pt>
                <c:pt idx="1">
                  <c:v>'12</c:v>
                </c:pt>
                <c:pt idx="2">
                  <c:v>'13</c:v>
                </c:pt>
                <c:pt idx="3">
                  <c:v>'14.6</c:v>
                </c:pt>
              </c:strCache>
            </c:strRef>
          </c:cat>
          <c:val>
            <c:numRef>
              <c:f>Sheet3!$G$14:$J$14</c:f>
              <c:numCache>
                <c:formatCode>General</c:formatCode>
                <c:ptCount val="4"/>
                <c:pt idx="0">
                  <c:v>0</c:v>
                </c:pt>
                <c:pt idx="1">
                  <c:v>20622</c:v>
                </c:pt>
                <c:pt idx="2">
                  <c:v>43002</c:v>
                </c:pt>
                <c:pt idx="3">
                  <c:v>55302</c:v>
                </c:pt>
              </c:numCache>
            </c:numRef>
          </c:val>
        </c:ser>
        <c:ser>
          <c:idx val="2"/>
          <c:order val="2"/>
          <c:tx>
            <c:strRef>
              <c:f>Sheet3!$F$15</c:f>
              <c:strCache>
                <c:ptCount val="1"/>
                <c:pt idx="0">
                  <c:v>폐기물</c:v>
                </c:pt>
              </c:strCache>
            </c:strRef>
          </c:tx>
          <c:spPr>
            <a:solidFill>
              <a:srgbClr val="9BBB59">
                <a:lumMod val="75000"/>
                <a:alpha val="40000"/>
              </a:srgbClr>
            </a:solidFill>
          </c:spPr>
          <c:cat>
            <c:strRef>
              <c:f>Sheet3!$G$12:$J$12</c:f>
              <c:strCache>
                <c:ptCount val="4"/>
                <c:pt idx="0">
                  <c:v>'11</c:v>
                </c:pt>
                <c:pt idx="1">
                  <c:v>'12</c:v>
                </c:pt>
                <c:pt idx="2">
                  <c:v>'13</c:v>
                </c:pt>
                <c:pt idx="3">
                  <c:v>'14.6</c:v>
                </c:pt>
              </c:strCache>
            </c:strRef>
          </c:cat>
          <c:val>
            <c:numRef>
              <c:f>Sheet3!$G$15:$J$15</c:f>
              <c:numCache>
                <c:formatCode>General</c:formatCode>
                <c:ptCount val="4"/>
                <c:pt idx="0">
                  <c:v>0</c:v>
                </c:pt>
                <c:pt idx="1">
                  <c:v>330</c:v>
                </c:pt>
                <c:pt idx="2">
                  <c:v>47809</c:v>
                </c:pt>
                <c:pt idx="3">
                  <c:v>82822</c:v>
                </c:pt>
              </c:numCache>
            </c:numRef>
          </c:val>
        </c:ser>
        <c:axId val="87766144"/>
        <c:axId val="87767680"/>
      </c:areaChart>
      <c:catAx>
        <c:axId val="87766144"/>
        <c:scaling>
          <c:orientation val="minMax"/>
        </c:scaling>
        <c:axPos val="b"/>
        <c:tickLblPos val="nextTo"/>
        <c:txPr>
          <a:bodyPr/>
          <a:lstStyle/>
          <a:p>
            <a:pPr>
              <a:defRPr b="0"/>
            </a:pPr>
            <a:endParaRPr lang="ko-KR"/>
          </a:p>
        </c:txPr>
        <c:crossAx val="87767680"/>
        <c:crosses val="autoZero"/>
        <c:auto val="1"/>
        <c:lblAlgn val="ctr"/>
        <c:lblOffset val="100"/>
      </c:catAx>
      <c:valAx>
        <c:axId val="87767680"/>
        <c:scaling>
          <c:orientation val="minMax"/>
          <c:max val="950000"/>
          <c:min val="0"/>
        </c:scaling>
        <c:delete val="1"/>
        <c:axPos val="l"/>
        <c:numFmt formatCode="General" sourceLinked="1"/>
        <c:tickLblPos val="none"/>
        <c:crossAx val="87766144"/>
        <c:crosses val="autoZero"/>
        <c:crossBetween val="midCat"/>
        <c:majorUnit val="100000"/>
        <c:dispUnits>
          <c:builtInUnit val="tenThousands"/>
        </c:dispUnits>
      </c:valAx>
    </c:plotArea>
    <c:plotVisOnly val="1"/>
  </c:chart>
  <c:externalData r:id="rId1"/>
</c:chartSpace>
</file>

<file path=ppt/drawings/drawing1.xml><?xml version="1.0" encoding="utf-8"?>
<c:userShapes xmlns:c="http://schemas.openxmlformats.org/drawingml/2006/chart">
  <cdr:relSizeAnchor xmlns:cdr="http://schemas.openxmlformats.org/drawingml/2006/chartDrawing">
    <cdr:from>
      <cdr:x>0.76642</cdr:x>
      <cdr:y>0.36667</cdr:y>
    </cdr:from>
    <cdr:to>
      <cdr:x>1</cdr:x>
      <cdr:y>0.4375</cdr:y>
    </cdr:to>
    <cdr:sp macro="" textlink="">
      <cdr:nvSpPr>
        <cdr:cNvPr id="2" name="TextBox 1"/>
        <cdr:cNvSpPr txBox="1"/>
      </cdr:nvSpPr>
      <cdr:spPr>
        <a:xfrm xmlns:a="http://schemas.openxmlformats.org/drawingml/2006/main">
          <a:off x="3000375" y="838200"/>
          <a:ext cx="914400" cy="1619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ko-KR" altLang="en-US" sz="1100"/>
        </a:p>
      </cdr:txBody>
    </cdr:sp>
  </cdr:relSizeAnchor>
  <cdr:relSizeAnchor xmlns:cdr="http://schemas.openxmlformats.org/drawingml/2006/chartDrawing">
    <cdr:from>
      <cdr:x>0.76642</cdr:x>
      <cdr:y>0.36667</cdr:y>
    </cdr:from>
    <cdr:to>
      <cdr:x>1</cdr:x>
      <cdr:y>0.4375</cdr:y>
    </cdr:to>
    <cdr:sp macro="" textlink="">
      <cdr:nvSpPr>
        <cdr:cNvPr id="3" name="TextBox 1"/>
        <cdr:cNvSpPr txBox="1"/>
      </cdr:nvSpPr>
      <cdr:spPr>
        <a:xfrm xmlns:a="http://schemas.openxmlformats.org/drawingml/2006/main">
          <a:off x="3000375" y="838200"/>
          <a:ext cx="914400" cy="1619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ko-KR" altLang="en-US"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9786" cy="496967"/>
          </a:xfrm>
          <a:prstGeom prst="rect">
            <a:avLst/>
          </a:prstGeom>
        </p:spPr>
        <p:txBody>
          <a:bodyPr vert="horz" lIns="95686" tIns="47843" rIns="95686" bIns="47843" rtlCol="0"/>
          <a:lstStyle>
            <a:lvl1pPr algn="l">
              <a:defRPr sz="1200"/>
            </a:lvl1pPr>
          </a:lstStyle>
          <a:p>
            <a:endParaRPr lang="ko-KR" altLang="en-US"/>
          </a:p>
        </p:txBody>
      </p:sp>
      <p:sp>
        <p:nvSpPr>
          <p:cNvPr id="3" name="날짜 개체 틀 2"/>
          <p:cNvSpPr>
            <a:spLocks noGrp="1"/>
          </p:cNvSpPr>
          <p:nvPr>
            <p:ph type="dt" idx="1"/>
          </p:nvPr>
        </p:nvSpPr>
        <p:spPr>
          <a:xfrm>
            <a:off x="3855839" y="0"/>
            <a:ext cx="2949786" cy="496967"/>
          </a:xfrm>
          <a:prstGeom prst="rect">
            <a:avLst/>
          </a:prstGeom>
        </p:spPr>
        <p:txBody>
          <a:bodyPr vert="horz" lIns="95686" tIns="47843" rIns="95686" bIns="47843" rtlCol="0"/>
          <a:lstStyle>
            <a:lvl1pPr algn="r">
              <a:defRPr sz="1200"/>
            </a:lvl1pPr>
          </a:lstStyle>
          <a:p>
            <a:fld id="{169A0103-E733-4949-9C9E-9FE03F721BA0}" type="datetimeFigureOut">
              <a:rPr lang="ko-KR" altLang="en-US" smtClean="0"/>
              <a:pPr/>
              <a:t>2016-11-01</a:t>
            </a:fld>
            <a:endParaRPr lang="ko-KR" altLang="en-US"/>
          </a:p>
        </p:txBody>
      </p:sp>
      <p:sp>
        <p:nvSpPr>
          <p:cNvPr id="4" name="슬라이드 이미지 개체 틀 3"/>
          <p:cNvSpPr>
            <a:spLocks noGrp="1" noRot="1" noChangeAspect="1"/>
          </p:cNvSpPr>
          <p:nvPr>
            <p:ph type="sldImg" idx="2"/>
          </p:nvPr>
        </p:nvSpPr>
        <p:spPr>
          <a:xfrm>
            <a:off x="920750" y="746125"/>
            <a:ext cx="4967288" cy="3725863"/>
          </a:xfrm>
          <a:prstGeom prst="rect">
            <a:avLst/>
          </a:prstGeom>
          <a:noFill/>
          <a:ln w="12700">
            <a:solidFill>
              <a:prstClr val="black"/>
            </a:solidFill>
          </a:ln>
        </p:spPr>
        <p:txBody>
          <a:bodyPr vert="horz" lIns="95686" tIns="47843" rIns="95686" bIns="47843" rtlCol="0" anchor="ctr"/>
          <a:lstStyle/>
          <a:p>
            <a:endParaRPr lang="ko-KR" altLang="en-US"/>
          </a:p>
        </p:txBody>
      </p:sp>
      <p:sp>
        <p:nvSpPr>
          <p:cNvPr id="5" name="슬라이드 노트 개체 틀 4"/>
          <p:cNvSpPr>
            <a:spLocks noGrp="1"/>
          </p:cNvSpPr>
          <p:nvPr>
            <p:ph type="body" sz="quarter" idx="3"/>
          </p:nvPr>
        </p:nvSpPr>
        <p:spPr>
          <a:xfrm>
            <a:off x="680720" y="4721186"/>
            <a:ext cx="5445760" cy="4472702"/>
          </a:xfrm>
          <a:prstGeom prst="rect">
            <a:avLst/>
          </a:prstGeom>
        </p:spPr>
        <p:txBody>
          <a:bodyPr vert="horz" lIns="95686" tIns="47843" rIns="95686" bIns="47843"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440646"/>
            <a:ext cx="2949786" cy="496967"/>
          </a:xfrm>
          <a:prstGeom prst="rect">
            <a:avLst/>
          </a:prstGeom>
        </p:spPr>
        <p:txBody>
          <a:bodyPr vert="horz" lIns="95686" tIns="47843" rIns="95686" bIns="47843"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5839" y="9440646"/>
            <a:ext cx="2949786" cy="496967"/>
          </a:xfrm>
          <a:prstGeom prst="rect">
            <a:avLst/>
          </a:prstGeom>
        </p:spPr>
        <p:txBody>
          <a:bodyPr vert="horz" lIns="95686" tIns="47843" rIns="95686" bIns="47843" rtlCol="0" anchor="b"/>
          <a:lstStyle>
            <a:lvl1pPr algn="r">
              <a:defRPr sz="1200"/>
            </a:lvl1pPr>
          </a:lstStyle>
          <a:p>
            <a:fld id="{B1A49A63-34E9-4576-B939-BB6EC8AF97CF}"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smtClean="0">
                <a:latin typeface="+mn-ea"/>
                <a:ea typeface="+mn-ea"/>
                <a:cs typeface="Arial" pitchFamily="34" charset="0"/>
              </a:rPr>
              <a:t>I</a:t>
            </a:r>
            <a:r>
              <a:rPr lang="en-US" altLang="ko-KR" baseline="0" dirty="0" smtClean="0">
                <a:latin typeface="+mn-ea"/>
                <a:ea typeface="+mn-ea"/>
                <a:cs typeface="Arial" pitchFamily="34" charset="0"/>
              </a:rPr>
              <a:t> am delighted to be given this opportunity to share with you how Seoul is making the city greener.</a:t>
            </a:r>
          </a:p>
          <a:p>
            <a:endParaRPr lang="en-US" altLang="ko-KR" baseline="0" dirty="0" smtClean="0">
              <a:latin typeface="+mn-ea"/>
              <a:ea typeface="+mn-ea"/>
              <a:cs typeface="Arial" pitchFamily="34" charset="0"/>
            </a:endParaRPr>
          </a:p>
          <a:p>
            <a:r>
              <a:rPr lang="en-US" altLang="ko-KR" baseline="0" dirty="0" smtClean="0">
                <a:latin typeface="+mn-ea"/>
                <a:ea typeface="+mn-ea"/>
                <a:cs typeface="Arial" pitchFamily="34" charset="0"/>
              </a:rPr>
              <a:t>Seoul’s flagship environmental policy is called One Less Nuclear Power Plant, which was first launched in 2012 and is now in its second phase since 2014.</a:t>
            </a:r>
          </a:p>
          <a:p>
            <a:pPr latinLnBrk="1"/>
            <a:r>
              <a:rPr lang="en-US" altLang="ko-KR" sz="1200" kern="1200" dirty="0" smtClean="0">
                <a:solidFill>
                  <a:schemeClr val="tx1"/>
                </a:solidFill>
                <a:latin typeface="+mn-lt"/>
                <a:ea typeface="+mn-ea"/>
                <a:cs typeface="+mn-cs"/>
              </a:rPr>
              <a:t>The policy is about saving energy by the amount equivalent to the output of one nuclear power plant through a wide range of renewable energy generation, energy efficiency improvement and energy conservation efforts.</a:t>
            </a:r>
            <a:endParaRPr lang="ko-KR" altLang="ko-KR" sz="1200" kern="1200" dirty="0" smtClean="0">
              <a:solidFill>
                <a:schemeClr val="tx1"/>
              </a:solidFill>
              <a:latin typeface="+mn-lt"/>
              <a:ea typeface="+mn-ea"/>
              <a:cs typeface="+mn-cs"/>
            </a:endParaRPr>
          </a:p>
          <a:p>
            <a:pPr latinLnBrk="1"/>
            <a:r>
              <a:rPr lang="en-US" altLang="ko-KR" sz="1200" kern="1200" dirty="0" smtClean="0">
                <a:solidFill>
                  <a:schemeClr val="tx1"/>
                </a:solidFill>
                <a:latin typeface="+mn-lt"/>
                <a:ea typeface="+mn-ea"/>
                <a:cs typeface="+mn-cs"/>
              </a:rPr>
              <a:t> </a:t>
            </a:r>
            <a:endParaRPr lang="ko-KR" altLang="ko-KR" sz="1200" kern="1200" dirty="0" smtClean="0">
              <a:solidFill>
                <a:schemeClr val="tx1"/>
              </a:solidFill>
              <a:latin typeface="+mn-lt"/>
              <a:ea typeface="+mn-ea"/>
              <a:cs typeface="+mn-cs"/>
            </a:endParaRPr>
          </a:p>
          <a:p>
            <a:r>
              <a:rPr lang="en-US" altLang="ko-KR" baseline="0" dirty="0" smtClean="0">
                <a:latin typeface="+mn-ea"/>
                <a:ea typeface="+mn-ea"/>
                <a:cs typeface="Arial" pitchFamily="34" charset="0"/>
              </a:rPr>
              <a:t>In the first half of 2014, Seoul achieved the target of saving 2 million TOE of energy.</a:t>
            </a:r>
          </a:p>
        </p:txBody>
      </p:sp>
      <p:sp>
        <p:nvSpPr>
          <p:cNvPr id="4" name="슬라이드 번호 개체 틀 3"/>
          <p:cNvSpPr>
            <a:spLocks noGrp="1"/>
          </p:cNvSpPr>
          <p:nvPr>
            <p:ph type="sldNum" sz="quarter" idx="10"/>
          </p:nvPr>
        </p:nvSpPr>
        <p:spPr/>
        <p:txBody>
          <a:bodyPr/>
          <a:lstStyle/>
          <a:p>
            <a:fld id="{B1A49A63-34E9-4576-B939-BB6EC8AF97CF}" type="slidenum">
              <a:rPr lang="ko-KR" altLang="en-US" smtClean="0"/>
              <a:pPr/>
              <a:t>1</a:t>
            </a:fld>
            <a:endParaRPr lang="ko-K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smtClean="0"/>
              <a:t>Seoul</a:t>
            </a:r>
            <a:r>
              <a:rPr lang="en-US" altLang="ko-KR" baseline="0" dirty="0" smtClean="0"/>
              <a:t> is now on its way to reduce two nuclear power plants by 2020.</a:t>
            </a:r>
          </a:p>
          <a:p>
            <a:r>
              <a:rPr lang="en-US" altLang="ko-KR" baseline="0" dirty="0" smtClean="0"/>
              <a:t>The other targets of the second phase include increasing electricity independence rate to 20% and cutting carbon emissions by 10 million tons by 2020.</a:t>
            </a:r>
          </a:p>
          <a:p>
            <a:endParaRPr lang="en-US" altLang="ko-KR" baseline="0" dirty="0" smtClean="0"/>
          </a:p>
          <a:p>
            <a:r>
              <a:rPr lang="en-US" altLang="ko-KR" baseline="0" dirty="0" smtClean="0"/>
              <a:t>What sets the second phase apart from the first one is its focus on energy welfare.</a:t>
            </a:r>
          </a:p>
          <a:p>
            <a:endParaRPr lang="en-US" altLang="ko-KR" baseline="0" dirty="0" smtClean="0"/>
          </a:p>
          <a:p>
            <a:r>
              <a:rPr lang="en-US" altLang="ko-KR" baseline="0" dirty="0" smtClean="0"/>
              <a:t>Let me now share with you some of the details of the policy.</a:t>
            </a:r>
            <a:endParaRPr lang="ko-KR" altLang="en-US" dirty="0"/>
          </a:p>
        </p:txBody>
      </p:sp>
      <p:sp>
        <p:nvSpPr>
          <p:cNvPr id="4" name="슬라이드 번호 개체 틀 3"/>
          <p:cNvSpPr>
            <a:spLocks noGrp="1"/>
          </p:cNvSpPr>
          <p:nvPr>
            <p:ph type="sldNum" sz="quarter" idx="10"/>
          </p:nvPr>
        </p:nvSpPr>
        <p:spPr/>
        <p:txBody>
          <a:bodyPr/>
          <a:lstStyle/>
          <a:p>
            <a:fld id="{B1A49A63-34E9-4576-B939-BB6EC8AF97CF}" type="slidenum">
              <a:rPr lang="ko-KR" altLang="en-US" smtClean="0"/>
              <a:pPr/>
              <a:t>2</a:t>
            </a:fld>
            <a:endParaRPr lang="ko-KR"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smtClean="0"/>
              <a:t>Under the One Less Nuclear Power</a:t>
            </a:r>
            <a:r>
              <a:rPr lang="en-US" altLang="ko-KR" baseline="0" dirty="0" smtClean="0"/>
              <a:t> Plant policy, Seoul is promoting decentralized renewable energy generation.</a:t>
            </a:r>
          </a:p>
          <a:p>
            <a:endParaRPr lang="en-US" altLang="ko-KR" baseline="0" dirty="0" smtClean="0"/>
          </a:p>
          <a:p>
            <a:r>
              <a:rPr lang="en-US" altLang="ko-KR" baseline="0" dirty="0" smtClean="0"/>
              <a:t>Solar is the best renewable source in Seoul as the city is densely populated with a large number of high-rise buildings. </a:t>
            </a:r>
          </a:p>
          <a:p>
            <a:r>
              <a:rPr lang="en-US" altLang="ko-KR" baseline="0" dirty="0" smtClean="0"/>
              <a:t>Seoul has installed solar power systems on rooftops of buildings within the city and achieved solar power capacity of 105.01 MW by the end of 2015, which is enough to power 36,000 households.</a:t>
            </a:r>
          </a:p>
          <a:p>
            <a:endParaRPr lang="en-US" altLang="ko-KR" baseline="0" dirty="0" smtClean="0"/>
          </a:p>
          <a:p>
            <a:r>
              <a:rPr lang="en-US" altLang="ko-KR" baseline="0" dirty="0" smtClean="0"/>
              <a:t>As part of the efforts to expand solar power generation, Seoul is running its own FIT program and offering financial subsidies coving 50% of home PV panel installations.</a:t>
            </a:r>
          </a:p>
          <a:p>
            <a:endParaRPr lang="en-US" altLang="ko-KR" baseline="0" dirty="0" smtClean="0"/>
          </a:p>
          <a:p>
            <a:endParaRPr lang="en-US" altLang="ko-KR" baseline="0" dirty="0" smtClean="0"/>
          </a:p>
        </p:txBody>
      </p:sp>
      <p:sp>
        <p:nvSpPr>
          <p:cNvPr id="4" name="슬라이드 번호 개체 틀 3"/>
          <p:cNvSpPr>
            <a:spLocks noGrp="1"/>
          </p:cNvSpPr>
          <p:nvPr>
            <p:ph type="sldNum" sz="quarter" idx="10"/>
          </p:nvPr>
        </p:nvSpPr>
        <p:spPr/>
        <p:txBody>
          <a:bodyPr/>
          <a:lstStyle/>
          <a:p>
            <a:fld id="{B1A49A63-34E9-4576-B939-BB6EC8AF97CF}" type="slidenum">
              <a:rPr lang="ko-KR" altLang="en-US" smtClean="0"/>
              <a:pPr/>
              <a:t>3</a:t>
            </a:fld>
            <a:endParaRPr lang="ko-KR"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smtClean="0"/>
              <a:t>Seoul </a:t>
            </a:r>
            <a:r>
              <a:rPr lang="en-US" altLang="ko-KR" baseline="0" dirty="0" smtClean="0"/>
              <a:t> actively engages citizens in its administration, and it is also the case with its environmental efforts.</a:t>
            </a:r>
          </a:p>
          <a:p>
            <a:endParaRPr lang="en-US" altLang="ko-KR" baseline="0" dirty="0" smtClean="0"/>
          </a:p>
          <a:p>
            <a:r>
              <a:rPr lang="en-US" altLang="ko-KR" baseline="0" dirty="0" smtClean="0"/>
              <a:t>There are 55 energy independent villages and 17,800 green leaders in Seoul.</a:t>
            </a:r>
          </a:p>
          <a:p>
            <a:endParaRPr lang="en-US" altLang="ko-KR" baseline="0" dirty="0" smtClean="0"/>
          </a:p>
          <a:p>
            <a:r>
              <a:rPr lang="en-US" altLang="ko-KR" baseline="0" dirty="0" smtClean="0"/>
              <a:t>The Eco-Mileage Program is an incentive program for citizens to save energy in their daily lives.  </a:t>
            </a:r>
          </a:p>
          <a:p>
            <a:r>
              <a:rPr lang="en-US" altLang="ko-KR" baseline="0" dirty="0" smtClean="0"/>
              <a:t>The mileages earned by saving energy can be redeemed to buy green products and charge public transportation card among others. </a:t>
            </a:r>
          </a:p>
          <a:p>
            <a:endParaRPr lang="en-US" altLang="ko-KR" baseline="0" dirty="0" smtClean="0"/>
          </a:p>
          <a:p>
            <a:endParaRPr lang="ko-KR" altLang="en-US" dirty="0"/>
          </a:p>
        </p:txBody>
      </p:sp>
      <p:sp>
        <p:nvSpPr>
          <p:cNvPr id="4" name="슬라이드 번호 개체 틀 3"/>
          <p:cNvSpPr>
            <a:spLocks noGrp="1"/>
          </p:cNvSpPr>
          <p:nvPr>
            <p:ph type="sldNum" sz="quarter" idx="10"/>
          </p:nvPr>
        </p:nvSpPr>
        <p:spPr/>
        <p:txBody>
          <a:bodyPr/>
          <a:lstStyle/>
          <a:p>
            <a:fld id="{B1A49A63-34E9-4576-B939-BB6EC8AF97CF}" type="slidenum">
              <a:rPr lang="ko-KR" altLang="en-US" smtClean="0"/>
              <a:pPr/>
              <a:t>4</a:t>
            </a:fld>
            <a:endParaRPr lang="ko-KR"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smtClean="0"/>
              <a:t>Seoul</a:t>
            </a:r>
            <a:r>
              <a:rPr lang="en-US" altLang="ko-KR" baseline="0" dirty="0" smtClean="0"/>
              <a:t> is also committed to easing energy poverty worsen by climate change and reducing climate risks that disproportionately threaten low-income families.</a:t>
            </a:r>
          </a:p>
          <a:p>
            <a:endParaRPr lang="en-US" altLang="ko-KR" baseline="0" dirty="0" smtClean="0"/>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baseline="0" dirty="0" smtClean="0"/>
              <a:t>The Seoul Energy Welfare Civic Fund launched in June 2015 has raised </a:t>
            </a:r>
            <a:r>
              <a:rPr lang="en-US" altLang="ko-KR" dirty="0" smtClean="0">
                <a:latin typeface="맑은 고딕" pitchFamily="50" charset="-127"/>
                <a:ea typeface="맑은 고딕" pitchFamily="50" charset="-127"/>
                <a:cs typeface="Arial"/>
              </a:rPr>
              <a:t>602,000 USD from the public as of September 2016.</a:t>
            </a:r>
            <a:r>
              <a:rPr lang="en-US" altLang="ko-KR" baseline="0" dirty="0" smtClean="0">
                <a:latin typeface="맑은 고딕" pitchFamily="50" charset="-127"/>
                <a:ea typeface="맑은 고딕" pitchFamily="50" charset="-127"/>
                <a:cs typeface="Arial"/>
              </a:rPr>
              <a:t> </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baseline="0" dirty="0" smtClean="0">
                <a:solidFill>
                  <a:schemeClr val="tx1"/>
                </a:solidFill>
                <a:latin typeface="맑은 고딕" pitchFamily="50" charset="-127"/>
                <a:ea typeface="맑은 고딕" pitchFamily="50" charset="-127"/>
                <a:cs typeface="Arial"/>
              </a:rPr>
              <a:t>I</a:t>
            </a:r>
            <a:r>
              <a:rPr lang="en-US" altLang="ko-KR" sz="1200" kern="1200" dirty="0" smtClean="0">
                <a:solidFill>
                  <a:schemeClr val="tx1"/>
                </a:solidFill>
                <a:latin typeface="+mn-lt"/>
                <a:ea typeface="+mn-ea"/>
                <a:cs typeface="+mn-cs"/>
              </a:rPr>
              <a:t>n 2015, Seoul financed energy retrofits for 1,295 households and aims to finance a further 1,050 households in 2016. </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latin typeface="+mn-lt"/>
                <a:ea typeface="+mn-ea"/>
                <a:cs typeface="+mn-cs"/>
              </a:rPr>
              <a:t>Seoul</a:t>
            </a:r>
            <a:r>
              <a:rPr lang="en-US" altLang="ko-KR" sz="1200" kern="1200" baseline="0" dirty="0" smtClean="0">
                <a:solidFill>
                  <a:schemeClr val="tx1"/>
                </a:solidFill>
                <a:latin typeface="+mn-lt"/>
                <a:ea typeface="+mn-ea"/>
                <a:cs typeface="+mn-cs"/>
              </a:rPr>
              <a:t> </a:t>
            </a:r>
            <a:r>
              <a:rPr lang="en-US" altLang="ko-KR" sz="1200" kern="1200" dirty="0" smtClean="0">
                <a:solidFill>
                  <a:schemeClr val="tx1"/>
                </a:solidFill>
                <a:latin typeface="+mn-lt"/>
                <a:ea typeface="+mn-ea"/>
                <a:cs typeface="+mn-cs"/>
              </a:rPr>
              <a:t>installed approximately 1,600 micro- photovoltaic (PV) panels at public apartments and low-income households in underdeveloped communities. </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latin typeface="+mn-lt"/>
                <a:ea typeface="+mn-ea"/>
                <a:cs typeface="+mn-cs"/>
              </a:rPr>
              <a:t>It also provided 20,000 sets of clothing and 200 indoor tents as part of its efforts to reduce climate risks facing the poor.</a:t>
            </a:r>
          </a:p>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kern="1200" dirty="0" smtClean="0">
              <a:solidFill>
                <a:schemeClr val="tx1"/>
              </a:solidFill>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latin typeface="+mn-lt"/>
                <a:ea typeface="+mn-ea"/>
                <a:cs typeface="+mn-cs"/>
              </a:rPr>
              <a:t>Seoul has recruited 180 underprivileged job seekers as energy consultants and welfare workers, responsible for conducting assessments of residential environments, energy welfare support and, retrofitting homes for higher energy efficiency.</a:t>
            </a:r>
            <a:r>
              <a:rPr lang="en-US" altLang="ko-KR" sz="1200" kern="1200" baseline="0" dirty="0" smtClean="0">
                <a:solidFill>
                  <a:schemeClr val="tx1"/>
                </a:solidFill>
                <a:latin typeface="+mn-lt"/>
                <a:ea typeface="+mn-ea"/>
                <a:cs typeface="+mn-cs"/>
              </a:rPr>
              <a:t> </a:t>
            </a:r>
            <a:endParaRPr lang="en-US" altLang="ko-KR" sz="1200" kern="1200" dirty="0" smtClean="0">
              <a:solidFill>
                <a:schemeClr val="tx1"/>
              </a:solidFill>
              <a:latin typeface="+mn-lt"/>
              <a:ea typeface="+mn-ea"/>
              <a:cs typeface="+mn-cs"/>
            </a:endParaRPr>
          </a:p>
          <a:p>
            <a:endParaRPr lang="en-US" altLang="ko-KR" baseline="0" dirty="0" smtClean="0"/>
          </a:p>
          <a:p>
            <a:endParaRPr lang="ko-KR" altLang="en-US" dirty="0"/>
          </a:p>
        </p:txBody>
      </p:sp>
      <p:sp>
        <p:nvSpPr>
          <p:cNvPr id="4" name="슬라이드 번호 개체 틀 3"/>
          <p:cNvSpPr>
            <a:spLocks noGrp="1"/>
          </p:cNvSpPr>
          <p:nvPr>
            <p:ph type="sldNum" sz="quarter" idx="10"/>
          </p:nvPr>
        </p:nvSpPr>
        <p:spPr/>
        <p:txBody>
          <a:bodyPr/>
          <a:lstStyle/>
          <a:p>
            <a:fld id="{B1A49A63-34E9-4576-B939-BB6EC8AF97CF}" type="slidenum">
              <a:rPr lang="ko-KR" altLang="en-US" smtClean="0"/>
              <a:pPr/>
              <a:t>5</a:t>
            </a:fld>
            <a:endParaRPr lang="ko-KR"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3448930F-1AD5-479D-BE48-249E80F07580}" type="datetimeFigureOut">
              <a:rPr lang="ko-KR" altLang="en-US" smtClean="0"/>
              <a:pPr/>
              <a:t>2016-11-01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52975A1-126F-486C-A8B3-832E0E632DA9}"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3448930F-1AD5-479D-BE48-249E80F07580}" type="datetimeFigureOut">
              <a:rPr lang="ko-KR" altLang="en-US" smtClean="0"/>
              <a:pPr/>
              <a:t>2016-11-01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52975A1-126F-486C-A8B3-832E0E632DA9}"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3448930F-1AD5-479D-BE48-249E80F07580}" type="datetimeFigureOut">
              <a:rPr lang="ko-KR" altLang="en-US" smtClean="0"/>
              <a:pPr/>
              <a:t>2016-11-01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52975A1-126F-486C-A8B3-832E0E632DA9}"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3448930F-1AD5-479D-BE48-249E80F07580}" type="datetimeFigureOut">
              <a:rPr lang="ko-KR" altLang="en-US" smtClean="0"/>
              <a:pPr/>
              <a:t>2016-11-01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52975A1-126F-486C-A8B3-832E0E632DA9}"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3448930F-1AD5-479D-BE48-249E80F07580}" type="datetimeFigureOut">
              <a:rPr lang="ko-KR" altLang="en-US" smtClean="0"/>
              <a:pPr/>
              <a:t>2016-11-01</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952975A1-126F-486C-A8B3-832E0E632DA9}"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3448930F-1AD5-479D-BE48-249E80F07580}" type="datetimeFigureOut">
              <a:rPr lang="ko-KR" altLang="en-US" smtClean="0"/>
              <a:pPr/>
              <a:t>2016-11-01</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952975A1-126F-486C-A8B3-832E0E632DA9}"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3448930F-1AD5-479D-BE48-249E80F07580}" type="datetimeFigureOut">
              <a:rPr lang="ko-KR" altLang="en-US" smtClean="0"/>
              <a:pPr/>
              <a:t>2016-11-01</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952975A1-126F-486C-A8B3-832E0E632DA9}"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3448930F-1AD5-479D-BE48-249E80F07580}" type="datetimeFigureOut">
              <a:rPr lang="ko-KR" altLang="en-US" smtClean="0"/>
              <a:pPr/>
              <a:t>2016-11-01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52975A1-126F-486C-A8B3-832E0E632DA9}"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3448930F-1AD5-479D-BE48-249E80F07580}" type="datetimeFigureOut">
              <a:rPr lang="ko-KR" altLang="en-US" smtClean="0"/>
              <a:pPr/>
              <a:t>2016-11-01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52975A1-126F-486C-A8B3-832E0E632DA9}"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3448930F-1AD5-479D-BE48-249E80F07580}" type="datetimeFigureOut">
              <a:rPr lang="ko-KR" altLang="en-US" smtClean="0"/>
              <a:pPr/>
              <a:t>2016-11-01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52975A1-126F-486C-A8B3-832E0E632DA9}"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3448930F-1AD5-479D-BE48-249E80F07580}" type="datetimeFigureOut">
              <a:rPr lang="ko-KR" altLang="en-US" smtClean="0"/>
              <a:pPr/>
              <a:t>2016-11-01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52975A1-126F-486C-A8B3-832E0E632DA9}" type="slidenum">
              <a:rPr lang="ko-KR" altLang="en-US" smtClean="0"/>
              <a:pPr/>
              <a:t>‹#›</a:t>
            </a:fld>
            <a:endParaRPr lang="ko-KR"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EPPI 02">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360001" y="1437934"/>
            <a:ext cx="8498424" cy="623373"/>
          </a:xfrm>
        </p:spPr>
        <p:txBody>
          <a:bodyPr/>
          <a:lstStyle>
            <a:lvl1pPr algn="l">
              <a:defRPr sz="4400" b="0" i="0"/>
            </a:lvl1pPr>
          </a:lstStyle>
          <a:p>
            <a:r>
              <a:rPr lang="en-US"/>
              <a:t>Click to edit Master title style</a:t>
            </a:r>
            <a:endParaRPr lang="de-DE" dirty="0"/>
          </a:p>
        </p:txBody>
      </p:sp>
      <p:sp>
        <p:nvSpPr>
          <p:cNvPr id="12" name="Textplatzhalter 11"/>
          <p:cNvSpPr>
            <a:spLocks noGrp="1"/>
          </p:cNvSpPr>
          <p:nvPr>
            <p:ph type="body" sz="quarter" idx="12" hasCustomPrompt="1"/>
          </p:nvPr>
        </p:nvSpPr>
        <p:spPr>
          <a:xfrm>
            <a:off x="360000" y="2127065"/>
            <a:ext cx="8498424" cy="585788"/>
          </a:xfrm>
        </p:spPr>
        <p:txBody>
          <a:bodyPr/>
          <a:lstStyle/>
          <a:p>
            <a:pPr lvl="2"/>
            <a:r>
              <a:rPr lang="de-DE" dirty="0" err="1"/>
              <a:t>subtitle</a:t>
            </a:r>
            <a:endParaRPr lang="de-DE"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48930F-1AD5-479D-BE48-249E80F07580}" type="datetimeFigureOut">
              <a:rPr lang="ko-KR" altLang="en-US" smtClean="0"/>
              <a:pPr/>
              <a:t>2016-11-01</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2975A1-126F-486C-A8B3-832E0E632DA9}"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chart" Target="../charts/chart3.xml"/><Relationship Id="rId4" Type="http://schemas.openxmlformats.org/officeDocument/2006/relationships/chart" Target="../charts/char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그룹 60"/>
          <p:cNvGrpSpPr/>
          <p:nvPr/>
        </p:nvGrpSpPr>
        <p:grpSpPr>
          <a:xfrm>
            <a:off x="467544" y="1988840"/>
            <a:ext cx="8208912" cy="1080120"/>
            <a:chOff x="467544" y="2442096"/>
            <a:chExt cx="8208912" cy="1080120"/>
          </a:xfrm>
        </p:grpSpPr>
        <p:sp>
          <p:nvSpPr>
            <p:cNvPr id="19" name="직사각형 18"/>
            <p:cNvSpPr/>
            <p:nvPr/>
          </p:nvSpPr>
          <p:spPr>
            <a:xfrm>
              <a:off x="467544" y="2442096"/>
              <a:ext cx="3600400" cy="1080120"/>
            </a:xfrm>
            <a:prstGeom prst="rect">
              <a:avLst/>
            </a:prstGeom>
            <a:solidFill>
              <a:schemeClr val="tx1">
                <a:alpha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직사각형 21"/>
            <p:cNvSpPr/>
            <p:nvPr/>
          </p:nvSpPr>
          <p:spPr>
            <a:xfrm>
              <a:off x="5076056" y="2442096"/>
              <a:ext cx="3600400" cy="1080120"/>
            </a:xfrm>
            <a:prstGeom prst="rect">
              <a:avLst/>
            </a:prstGeom>
            <a:solidFill>
              <a:schemeClr val="tx1">
                <a:alpha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57" name="TextBox 56"/>
          <p:cNvSpPr txBox="1"/>
          <p:nvPr/>
        </p:nvSpPr>
        <p:spPr>
          <a:xfrm>
            <a:off x="778252" y="530532"/>
            <a:ext cx="7568868" cy="1077218"/>
          </a:xfrm>
          <a:prstGeom prst="rect">
            <a:avLst/>
          </a:prstGeom>
          <a:noFill/>
        </p:spPr>
        <p:txBody>
          <a:bodyPr wrap="none" rtlCol="0">
            <a:spAutoFit/>
          </a:bodyPr>
          <a:lstStyle/>
          <a:p>
            <a:pPr algn="ctr"/>
            <a:r>
              <a:rPr lang="en-US" altLang="ko-KR" sz="3200" b="1" dirty="0" smtClean="0">
                <a:latin typeface="Arial" pitchFamily="34" charset="0"/>
                <a:cs typeface="Arial" pitchFamily="34" charset="0"/>
              </a:rPr>
              <a:t>Seoul Sustainable Energy Action Plan</a:t>
            </a:r>
          </a:p>
          <a:p>
            <a:pPr algn="ctr"/>
            <a:r>
              <a:rPr lang="en-US" altLang="ko-KR" sz="3200" b="1" dirty="0" smtClean="0">
                <a:solidFill>
                  <a:srgbClr val="0070C0"/>
                </a:solidFill>
                <a:latin typeface="Arial" pitchFamily="34" charset="0"/>
                <a:cs typeface="Arial" pitchFamily="34" charset="0"/>
              </a:rPr>
              <a:t>One Less Nuclear Power Plant</a:t>
            </a:r>
            <a:endParaRPr lang="ko-KR" altLang="en-US" sz="3200" b="1" dirty="0">
              <a:solidFill>
                <a:srgbClr val="0070C0"/>
              </a:solidFill>
              <a:latin typeface="Arial" pitchFamily="34" charset="0"/>
              <a:cs typeface="Arial" pitchFamily="34" charset="0"/>
            </a:endParaRPr>
          </a:p>
        </p:txBody>
      </p:sp>
      <p:sp>
        <p:nvSpPr>
          <p:cNvPr id="62" name="TextBox 61"/>
          <p:cNvSpPr txBox="1"/>
          <p:nvPr/>
        </p:nvSpPr>
        <p:spPr>
          <a:xfrm>
            <a:off x="1879800" y="2368189"/>
            <a:ext cx="790601" cy="276999"/>
          </a:xfrm>
          <a:prstGeom prst="rect">
            <a:avLst/>
          </a:prstGeom>
          <a:noFill/>
        </p:spPr>
        <p:txBody>
          <a:bodyPr wrap="none" rtlCol="0">
            <a:spAutoFit/>
          </a:bodyPr>
          <a:lstStyle/>
          <a:p>
            <a:pPr algn="ctr"/>
            <a:r>
              <a:rPr lang="en-US" altLang="ko-KR" sz="1200" dirty="0" smtClean="0">
                <a:solidFill>
                  <a:schemeClr val="bg1"/>
                </a:solidFill>
                <a:latin typeface="Arial" pitchFamily="34" charset="0"/>
                <a:cs typeface="Arial" pitchFamily="34" charset="0"/>
              </a:rPr>
              <a:t>Phase 1.</a:t>
            </a:r>
          </a:p>
        </p:txBody>
      </p:sp>
      <p:sp>
        <p:nvSpPr>
          <p:cNvPr id="63" name="TextBox 62"/>
          <p:cNvSpPr txBox="1"/>
          <p:nvPr/>
        </p:nvSpPr>
        <p:spPr>
          <a:xfrm>
            <a:off x="1680777" y="2132856"/>
            <a:ext cx="1119858" cy="307777"/>
          </a:xfrm>
          <a:prstGeom prst="rect">
            <a:avLst/>
          </a:prstGeom>
          <a:noFill/>
        </p:spPr>
        <p:txBody>
          <a:bodyPr wrap="none" rtlCol="0">
            <a:spAutoFit/>
          </a:bodyPr>
          <a:lstStyle/>
          <a:p>
            <a:pPr algn="ctr"/>
            <a:r>
              <a:rPr lang="en-US" altLang="ko-KR" sz="1400" b="1" dirty="0" smtClean="0">
                <a:solidFill>
                  <a:schemeClr val="bg1"/>
                </a:solidFill>
                <a:latin typeface="Arial" pitchFamily="34" charset="0"/>
                <a:cs typeface="Arial" pitchFamily="34" charset="0"/>
              </a:rPr>
              <a:t>April 2012.</a:t>
            </a:r>
            <a:endParaRPr lang="ko-KR" altLang="en-US" sz="1400" b="1" dirty="0">
              <a:solidFill>
                <a:schemeClr val="bg1"/>
              </a:solidFill>
              <a:latin typeface="Arial" pitchFamily="34" charset="0"/>
              <a:cs typeface="Arial" pitchFamily="34" charset="0"/>
            </a:endParaRPr>
          </a:p>
        </p:txBody>
      </p:sp>
      <p:sp>
        <p:nvSpPr>
          <p:cNvPr id="64" name="TextBox 63"/>
          <p:cNvSpPr txBox="1"/>
          <p:nvPr/>
        </p:nvSpPr>
        <p:spPr>
          <a:xfrm>
            <a:off x="908653" y="2597564"/>
            <a:ext cx="2760243" cy="307777"/>
          </a:xfrm>
          <a:prstGeom prst="rect">
            <a:avLst/>
          </a:prstGeom>
          <a:noFill/>
        </p:spPr>
        <p:txBody>
          <a:bodyPr wrap="none" rtlCol="0">
            <a:spAutoFit/>
          </a:bodyPr>
          <a:lstStyle/>
          <a:p>
            <a:pPr algn="ctr"/>
            <a:r>
              <a:rPr lang="en-US" altLang="ko-KR" sz="1400" b="1" dirty="0" smtClean="0">
                <a:solidFill>
                  <a:schemeClr val="bg1"/>
                </a:solidFill>
                <a:latin typeface="Arial" pitchFamily="34" charset="0"/>
                <a:cs typeface="Arial" pitchFamily="34" charset="0"/>
              </a:rPr>
              <a:t>One Less Nuclear Power Plant</a:t>
            </a:r>
            <a:endParaRPr lang="ko-KR" altLang="en-US" sz="1400" b="1" dirty="0">
              <a:solidFill>
                <a:schemeClr val="bg1"/>
              </a:solidFill>
              <a:latin typeface="Arial" pitchFamily="34" charset="0"/>
              <a:cs typeface="Arial" pitchFamily="34" charset="0"/>
            </a:endParaRPr>
          </a:p>
        </p:txBody>
      </p:sp>
      <p:sp>
        <p:nvSpPr>
          <p:cNvPr id="65" name="TextBox 64"/>
          <p:cNvSpPr txBox="1"/>
          <p:nvPr/>
        </p:nvSpPr>
        <p:spPr>
          <a:xfrm>
            <a:off x="6234776" y="2132856"/>
            <a:ext cx="1319592" cy="307777"/>
          </a:xfrm>
          <a:prstGeom prst="rect">
            <a:avLst/>
          </a:prstGeom>
          <a:noFill/>
        </p:spPr>
        <p:txBody>
          <a:bodyPr wrap="none" rtlCol="0">
            <a:spAutoFit/>
          </a:bodyPr>
          <a:lstStyle/>
          <a:p>
            <a:pPr algn="ctr"/>
            <a:r>
              <a:rPr lang="en-US" altLang="ko-KR" sz="1400" b="1" dirty="0" smtClean="0">
                <a:solidFill>
                  <a:schemeClr val="bg1"/>
                </a:solidFill>
                <a:latin typeface="Arial" pitchFamily="34" charset="0"/>
                <a:cs typeface="Arial" pitchFamily="34" charset="0"/>
              </a:rPr>
              <a:t>August 2014.</a:t>
            </a:r>
            <a:endParaRPr lang="ko-KR" altLang="en-US" sz="1400" b="1" dirty="0">
              <a:solidFill>
                <a:schemeClr val="bg1"/>
              </a:solidFill>
              <a:latin typeface="Arial" pitchFamily="34" charset="0"/>
              <a:cs typeface="Arial" pitchFamily="34" charset="0"/>
            </a:endParaRPr>
          </a:p>
        </p:txBody>
      </p:sp>
      <p:sp>
        <p:nvSpPr>
          <p:cNvPr id="66" name="TextBox 65"/>
          <p:cNvSpPr txBox="1"/>
          <p:nvPr/>
        </p:nvSpPr>
        <p:spPr>
          <a:xfrm>
            <a:off x="6536949" y="2377455"/>
            <a:ext cx="790601" cy="276999"/>
          </a:xfrm>
          <a:prstGeom prst="rect">
            <a:avLst/>
          </a:prstGeom>
          <a:noFill/>
        </p:spPr>
        <p:txBody>
          <a:bodyPr wrap="none" rtlCol="0">
            <a:spAutoFit/>
          </a:bodyPr>
          <a:lstStyle/>
          <a:p>
            <a:pPr algn="ctr"/>
            <a:r>
              <a:rPr lang="en-US" altLang="ko-KR" sz="1200" dirty="0" smtClean="0">
                <a:solidFill>
                  <a:schemeClr val="bg1"/>
                </a:solidFill>
                <a:latin typeface="Arial" pitchFamily="34" charset="0"/>
                <a:cs typeface="Arial" pitchFamily="34" charset="0"/>
              </a:rPr>
              <a:t>Phase 2.</a:t>
            </a:r>
          </a:p>
        </p:txBody>
      </p:sp>
      <p:sp>
        <p:nvSpPr>
          <p:cNvPr id="67" name="TextBox 66"/>
          <p:cNvSpPr txBox="1"/>
          <p:nvPr/>
        </p:nvSpPr>
        <p:spPr>
          <a:xfrm>
            <a:off x="5205504" y="2617167"/>
            <a:ext cx="3384966" cy="307777"/>
          </a:xfrm>
          <a:prstGeom prst="rect">
            <a:avLst/>
          </a:prstGeom>
          <a:noFill/>
        </p:spPr>
        <p:txBody>
          <a:bodyPr wrap="none" rtlCol="0">
            <a:spAutoFit/>
          </a:bodyPr>
          <a:lstStyle/>
          <a:p>
            <a:pPr algn="ctr"/>
            <a:r>
              <a:rPr lang="en-US" altLang="ko-KR" sz="1400" b="1" dirty="0" smtClean="0">
                <a:solidFill>
                  <a:schemeClr val="bg1"/>
                </a:solidFill>
                <a:latin typeface="Arial" pitchFamily="34" charset="0"/>
                <a:cs typeface="Arial" pitchFamily="34" charset="0"/>
              </a:rPr>
              <a:t>Seoul Sustainable Energy Action Plan</a:t>
            </a:r>
            <a:endParaRPr lang="ko-KR" altLang="en-US" sz="1400" b="1" dirty="0">
              <a:solidFill>
                <a:schemeClr val="bg1"/>
              </a:solidFill>
              <a:latin typeface="Arial" pitchFamily="34" charset="0"/>
              <a:cs typeface="Arial" pitchFamily="34" charset="0"/>
            </a:endParaRPr>
          </a:p>
        </p:txBody>
      </p:sp>
      <p:sp>
        <p:nvSpPr>
          <p:cNvPr id="68" name="TextBox 67"/>
          <p:cNvSpPr txBox="1"/>
          <p:nvPr/>
        </p:nvSpPr>
        <p:spPr>
          <a:xfrm>
            <a:off x="796996" y="3429000"/>
            <a:ext cx="7536935" cy="400110"/>
          </a:xfrm>
          <a:prstGeom prst="rect">
            <a:avLst/>
          </a:prstGeom>
          <a:noFill/>
        </p:spPr>
        <p:txBody>
          <a:bodyPr wrap="none" rtlCol="0">
            <a:spAutoFit/>
          </a:bodyPr>
          <a:lstStyle/>
          <a:p>
            <a:pPr algn="ctr"/>
            <a:r>
              <a:rPr lang="en-US" altLang="ko-KR" sz="2000" b="1" dirty="0" smtClean="0">
                <a:latin typeface="Arial" pitchFamily="34" charset="0"/>
                <a:cs typeface="Arial" pitchFamily="34" charset="0"/>
              </a:rPr>
              <a:t>In the first half of 2014, 2 million TOE of energy was saved!</a:t>
            </a:r>
            <a:endParaRPr lang="ko-KR" altLang="en-US" sz="2000" b="1" dirty="0">
              <a:latin typeface="Arial" pitchFamily="34" charset="0"/>
              <a:cs typeface="Arial" pitchFamily="34" charset="0"/>
            </a:endParaRPr>
          </a:p>
        </p:txBody>
      </p:sp>
      <p:grpSp>
        <p:nvGrpSpPr>
          <p:cNvPr id="69" name="그룹 71"/>
          <p:cNvGrpSpPr/>
          <p:nvPr/>
        </p:nvGrpSpPr>
        <p:grpSpPr>
          <a:xfrm>
            <a:off x="107504" y="4171823"/>
            <a:ext cx="2880320" cy="1944216"/>
            <a:chOff x="2450882" y="2273811"/>
            <a:chExt cx="4212004" cy="2310378"/>
          </a:xfrm>
        </p:grpSpPr>
        <p:graphicFrame>
          <p:nvGraphicFramePr>
            <p:cNvPr id="70" name="차트 69"/>
            <p:cNvGraphicFramePr/>
            <p:nvPr/>
          </p:nvGraphicFramePr>
          <p:xfrm>
            <a:off x="2450882" y="2273811"/>
            <a:ext cx="4028357" cy="2310378"/>
          </p:xfrm>
          <a:graphic>
            <a:graphicData uri="http://schemas.openxmlformats.org/drawingml/2006/chart">
              <c:chart xmlns:c="http://schemas.openxmlformats.org/drawingml/2006/chart" xmlns:r="http://schemas.openxmlformats.org/officeDocument/2006/relationships" r:id="rId3"/>
            </a:graphicData>
          </a:graphic>
        </p:graphicFrame>
        <p:sp>
          <p:nvSpPr>
            <p:cNvPr id="71" name="TextBox 5"/>
            <p:cNvSpPr txBox="1"/>
            <p:nvPr/>
          </p:nvSpPr>
          <p:spPr>
            <a:xfrm>
              <a:off x="6009598" y="3515824"/>
              <a:ext cx="579972" cy="248946"/>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1000" b="1" dirty="0" smtClean="0">
                  <a:latin typeface="Arial" pitchFamily="34" charset="0"/>
                  <a:cs typeface="Arial" pitchFamily="34" charset="0"/>
                </a:rPr>
                <a:t>6</a:t>
              </a:r>
              <a:endParaRPr lang="ko-KR" altLang="en-US" sz="1000" b="1" dirty="0">
                <a:latin typeface="Arial" pitchFamily="34" charset="0"/>
                <a:cs typeface="Arial" pitchFamily="34" charset="0"/>
              </a:endParaRPr>
            </a:p>
          </p:txBody>
        </p:sp>
        <p:sp>
          <p:nvSpPr>
            <p:cNvPr id="72" name="TextBox 6"/>
            <p:cNvSpPr txBox="1"/>
            <p:nvPr/>
          </p:nvSpPr>
          <p:spPr>
            <a:xfrm>
              <a:off x="6013447" y="2706874"/>
              <a:ext cx="649439" cy="248946"/>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1000" b="1" dirty="0" smtClean="0">
                  <a:latin typeface="Arial" pitchFamily="34" charset="0"/>
                  <a:cs typeface="Arial" pitchFamily="34" charset="0"/>
                </a:rPr>
                <a:t>18</a:t>
              </a:r>
              <a:endParaRPr lang="ko-KR" altLang="en-US" sz="1000" b="1" dirty="0">
                <a:latin typeface="Arial" pitchFamily="34" charset="0"/>
                <a:cs typeface="Arial" pitchFamily="34" charset="0"/>
              </a:endParaRPr>
            </a:p>
          </p:txBody>
        </p:sp>
        <p:sp>
          <p:nvSpPr>
            <p:cNvPr id="73" name="TextBox 7"/>
            <p:cNvSpPr txBox="1"/>
            <p:nvPr/>
          </p:nvSpPr>
          <p:spPr>
            <a:xfrm>
              <a:off x="6003097" y="2292871"/>
              <a:ext cx="649439" cy="248946"/>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1000" b="1" dirty="0">
                  <a:latin typeface="Arial" pitchFamily="34" charset="0"/>
                  <a:cs typeface="Arial" pitchFamily="34" charset="0"/>
                </a:rPr>
                <a:t>26</a:t>
              </a:r>
              <a:endParaRPr lang="ko-KR" altLang="en-US" sz="1000" b="1" dirty="0">
                <a:latin typeface="Arial" pitchFamily="34" charset="0"/>
                <a:cs typeface="Arial" pitchFamily="34" charset="0"/>
              </a:endParaRPr>
            </a:p>
          </p:txBody>
        </p:sp>
        <p:sp>
          <p:nvSpPr>
            <p:cNvPr id="74" name="TextBox 23"/>
            <p:cNvSpPr txBox="1"/>
            <p:nvPr/>
          </p:nvSpPr>
          <p:spPr>
            <a:xfrm>
              <a:off x="4014153" y="2889912"/>
              <a:ext cx="963931" cy="249076"/>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900" dirty="0" smtClean="0">
                  <a:latin typeface="Arial" pitchFamily="34" charset="0"/>
                  <a:cs typeface="Arial" pitchFamily="34" charset="0"/>
                </a:rPr>
                <a:t>Renewable generation</a:t>
              </a:r>
              <a:endParaRPr lang="ko-KR" altLang="en-US" sz="900" dirty="0">
                <a:latin typeface="Arial" pitchFamily="34" charset="0"/>
                <a:cs typeface="Arial" pitchFamily="34" charset="0"/>
              </a:endParaRPr>
            </a:p>
          </p:txBody>
        </p:sp>
        <p:sp>
          <p:nvSpPr>
            <p:cNvPr id="75" name="TextBox 24"/>
            <p:cNvSpPr txBox="1"/>
            <p:nvPr/>
          </p:nvSpPr>
          <p:spPr>
            <a:xfrm>
              <a:off x="4135684" y="3368544"/>
              <a:ext cx="692954" cy="287213"/>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900" dirty="0" smtClean="0">
                  <a:latin typeface="Arial" pitchFamily="34" charset="0"/>
                  <a:cs typeface="Arial" pitchFamily="34" charset="0"/>
                </a:rPr>
                <a:t>Waste heat recovery</a:t>
              </a:r>
              <a:endParaRPr lang="ko-KR" altLang="en-US" sz="900" dirty="0">
                <a:latin typeface="Arial" pitchFamily="34" charset="0"/>
                <a:cs typeface="Arial" pitchFamily="34" charset="0"/>
              </a:endParaRPr>
            </a:p>
          </p:txBody>
        </p:sp>
        <p:sp>
          <p:nvSpPr>
            <p:cNvPr id="76" name="TextBox 25"/>
            <p:cNvSpPr txBox="1"/>
            <p:nvPr/>
          </p:nvSpPr>
          <p:spPr>
            <a:xfrm>
              <a:off x="3670672" y="3799766"/>
              <a:ext cx="1321639" cy="287213"/>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900" dirty="0" smtClean="0">
                  <a:latin typeface="Arial" pitchFamily="34" charset="0"/>
                  <a:cs typeface="Arial" pitchFamily="34" charset="0"/>
                </a:rPr>
                <a:t>Power generation from PV</a:t>
              </a:r>
            </a:p>
            <a:p>
              <a:r>
                <a:rPr lang="en-US" altLang="ko-KR" sz="900" dirty="0" smtClean="0">
                  <a:latin typeface="Arial" pitchFamily="34" charset="0"/>
                  <a:cs typeface="Arial" pitchFamily="34" charset="0"/>
                </a:rPr>
                <a:t>Hydro fuel cells </a:t>
              </a:r>
              <a:endParaRPr lang="ko-KR" altLang="en-US" sz="900" dirty="0">
                <a:latin typeface="Arial" pitchFamily="34" charset="0"/>
                <a:cs typeface="Arial" pitchFamily="34" charset="0"/>
              </a:endParaRPr>
            </a:p>
          </p:txBody>
        </p:sp>
      </p:grpSp>
      <p:grpSp>
        <p:nvGrpSpPr>
          <p:cNvPr id="77" name="그룹 81"/>
          <p:cNvGrpSpPr/>
          <p:nvPr/>
        </p:nvGrpSpPr>
        <p:grpSpPr>
          <a:xfrm>
            <a:off x="3088514" y="4090087"/>
            <a:ext cx="2779630" cy="2121328"/>
            <a:chOff x="2603500" y="2042583"/>
            <a:chExt cx="3937000" cy="3016409"/>
          </a:xfrm>
        </p:grpSpPr>
        <p:graphicFrame>
          <p:nvGraphicFramePr>
            <p:cNvPr id="78" name="차트 77"/>
            <p:cNvGraphicFramePr/>
            <p:nvPr/>
          </p:nvGraphicFramePr>
          <p:xfrm>
            <a:off x="2603500" y="2042583"/>
            <a:ext cx="3937000" cy="3016409"/>
          </p:xfrm>
          <a:graphic>
            <a:graphicData uri="http://schemas.openxmlformats.org/drawingml/2006/chart">
              <c:chart xmlns:c="http://schemas.openxmlformats.org/drawingml/2006/chart" xmlns:r="http://schemas.openxmlformats.org/officeDocument/2006/relationships" r:id="rId4"/>
            </a:graphicData>
          </a:graphic>
        </p:graphicFrame>
        <p:sp>
          <p:nvSpPr>
            <p:cNvPr id="79" name="TextBox 8"/>
            <p:cNvSpPr txBox="1"/>
            <p:nvPr/>
          </p:nvSpPr>
          <p:spPr>
            <a:xfrm>
              <a:off x="6121576" y="3627760"/>
              <a:ext cx="314703" cy="24885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1000" b="1" dirty="0" smtClean="0">
                  <a:latin typeface="Arial" pitchFamily="34" charset="0"/>
                  <a:cs typeface="Arial" pitchFamily="34" charset="0"/>
                </a:rPr>
                <a:t>35</a:t>
              </a:r>
              <a:endParaRPr lang="ko-KR" altLang="en-US" sz="1000" b="1" dirty="0">
                <a:latin typeface="Arial" pitchFamily="34" charset="0"/>
                <a:cs typeface="Arial" pitchFamily="34" charset="0"/>
              </a:endParaRPr>
            </a:p>
          </p:txBody>
        </p:sp>
        <p:sp>
          <p:nvSpPr>
            <p:cNvPr id="80" name="TextBox 11"/>
            <p:cNvSpPr txBox="1"/>
            <p:nvPr/>
          </p:nvSpPr>
          <p:spPr>
            <a:xfrm>
              <a:off x="6131102" y="3137750"/>
              <a:ext cx="314703" cy="24885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1000" b="1" dirty="0" smtClean="0">
                  <a:latin typeface="Arial" pitchFamily="34" charset="0"/>
                  <a:cs typeface="Arial" pitchFamily="34" charset="0"/>
                </a:rPr>
                <a:t>54</a:t>
              </a:r>
              <a:endParaRPr lang="ko-KR" altLang="en-US" sz="1000" b="1" dirty="0">
                <a:latin typeface="Arial" pitchFamily="34" charset="0"/>
                <a:cs typeface="Arial" pitchFamily="34" charset="0"/>
              </a:endParaRPr>
            </a:p>
          </p:txBody>
        </p:sp>
        <p:sp>
          <p:nvSpPr>
            <p:cNvPr id="81" name="TextBox 13"/>
            <p:cNvSpPr txBox="1"/>
            <p:nvPr/>
          </p:nvSpPr>
          <p:spPr>
            <a:xfrm>
              <a:off x="6140626" y="2569425"/>
              <a:ext cx="314703" cy="24885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1000" b="1" dirty="0" smtClean="0">
                  <a:latin typeface="Arial" pitchFamily="34" charset="0"/>
                  <a:cs typeface="Arial" pitchFamily="34" charset="0"/>
                </a:rPr>
                <a:t>74</a:t>
              </a:r>
              <a:endParaRPr lang="ko-KR" altLang="en-US" sz="1000" b="1" dirty="0">
                <a:latin typeface="Arial" pitchFamily="34" charset="0"/>
                <a:cs typeface="Arial" pitchFamily="34" charset="0"/>
              </a:endParaRPr>
            </a:p>
          </p:txBody>
        </p:sp>
        <p:sp>
          <p:nvSpPr>
            <p:cNvPr id="82" name="TextBox 15"/>
            <p:cNvSpPr txBox="1"/>
            <p:nvPr/>
          </p:nvSpPr>
          <p:spPr>
            <a:xfrm>
              <a:off x="6140626" y="2107993"/>
              <a:ext cx="314703" cy="24885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1000" b="1" dirty="0" smtClean="0">
                  <a:latin typeface="Arial" pitchFamily="34" charset="0"/>
                  <a:cs typeface="Arial" pitchFamily="34" charset="0"/>
                </a:rPr>
                <a:t>87</a:t>
              </a:r>
              <a:endParaRPr lang="ko-KR" altLang="en-US" sz="1000" b="1" dirty="0">
                <a:latin typeface="Arial" pitchFamily="34" charset="0"/>
                <a:cs typeface="Arial" pitchFamily="34" charset="0"/>
              </a:endParaRPr>
            </a:p>
          </p:txBody>
        </p:sp>
        <p:sp>
          <p:nvSpPr>
            <p:cNvPr id="83" name="TextBox 30"/>
            <p:cNvSpPr txBox="1"/>
            <p:nvPr/>
          </p:nvSpPr>
          <p:spPr>
            <a:xfrm>
              <a:off x="4528250" y="2682277"/>
              <a:ext cx="451196" cy="326399"/>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900" dirty="0" smtClean="0">
                  <a:latin typeface="Arial" pitchFamily="34" charset="0"/>
                  <a:cs typeface="Arial" pitchFamily="34" charset="0"/>
                </a:rPr>
                <a:t>Transportation</a:t>
              </a:r>
              <a:endParaRPr lang="ko-KR" altLang="en-US" sz="900" dirty="0">
                <a:latin typeface="Arial" pitchFamily="34" charset="0"/>
                <a:cs typeface="Arial" pitchFamily="34" charset="0"/>
              </a:endParaRPr>
            </a:p>
          </p:txBody>
        </p:sp>
        <p:sp>
          <p:nvSpPr>
            <p:cNvPr id="84" name="TextBox 31"/>
            <p:cNvSpPr txBox="1"/>
            <p:nvPr/>
          </p:nvSpPr>
          <p:spPr>
            <a:xfrm>
              <a:off x="5246399" y="3243783"/>
              <a:ext cx="451196" cy="326399"/>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1000" dirty="0">
                  <a:latin typeface="Arial" pitchFamily="34" charset="0"/>
                  <a:cs typeface="Arial" pitchFamily="34" charset="0"/>
                </a:rPr>
                <a:t>LED</a:t>
              </a:r>
              <a:endParaRPr lang="ko-KR" altLang="en-US" sz="1000" dirty="0">
                <a:latin typeface="Arial" pitchFamily="34" charset="0"/>
                <a:cs typeface="Arial" pitchFamily="34" charset="0"/>
              </a:endParaRPr>
            </a:p>
          </p:txBody>
        </p:sp>
        <p:sp>
          <p:nvSpPr>
            <p:cNvPr id="85" name="TextBox 32"/>
            <p:cNvSpPr txBox="1"/>
            <p:nvPr/>
          </p:nvSpPr>
          <p:spPr>
            <a:xfrm>
              <a:off x="5229466" y="3592455"/>
              <a:ext cx="451196" cy="326399"/>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1000" dirty="0">
                  <a:latin typeface="Arial" pitchFamily="34" charset="0"/>
                  <a:cs typeface="Arial" pitchFamily="34" charset="0"/>
                </a:rPr>
                <a:t>BRP</a:t>
              </a:r>
              <a:endParaRPr lang="ko-KR" altLang="en-US" sz="1000" dirty="0">
                <a:latin typeface="Arial" pitchFamily="34" charset="0"/>
                <a:cs typeface="Arial" pitchFamily="34" charset="0"/>
              </a:endParaRPr>
            </a:p>
          </p:txBody>
        </p:sp>
        <p:sp>
          <p:nvSpPr>
            <p:cNvPr id="86" name="TextBox 33"/>
            <p:cNvSpPr txBox="1"/>
            <p:nvPr/>
          </p:nvSpPr>
          <p:spPr>
            <a:xfrm>
              <a:off x="3433051" y="4037468"/>
              <a:ext cx="1257843" cy="49573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900" dirty="0" smtClean="0">
                  <a:latin typeface="Arial" pitchFamily="34" charset="0"/>
                  <a:cs typeface="Arial" pitchFamily="34" charset="0"/>
                </a:rPr>
                <a:t>Institutional change</a:t>
              </a:r>
            </a:p>
            <a:p>
              <a:r>
                <a:rPr lang="en-US" altLang="ko-KR" sz="900" dirty="0" smtClean="0">
                  <a:latin typeface="Arial" pitchFamily="34" charset="0"/>
                  <a:cs typeface="Arial" pitchFamily="34" charset="0"/>
                </a:rPr>
                <a:t> </a:t>
              </a:r>
              <a:r>
                <a:rPr lang="en-US" altLang="ko-KR" sz="900" dirty="0">
                  <a:latin typeface="Arial" pitchFamily="34" charset="0"/>
                  <a:cs typeface="Arial" pitchFamily="34" charset="0"/>
                </a:rPr>
                <a:t>- </a:t>
              </a:r>
              <a:r>
                <a:rPr lang="en-US" altLang="ko-KR" sz="900" dirty="0" smtClean="0">
                  <a:latin typeface="Arial" pitchFamily="34" charset="0"/>
                  <a:cs typeface="Arial" pitchFamily="34" charset="0"/>
                </a:rPr>
                <a:t>Energy  Consumption  Quota</a:t>
              </a:r>
              <a:endParaRPr lang="ko-KR" altLang="en-US" sz="900" dirty="0">
                <a:latin typeface="Arial" pitchFamily="34" charset="0"/>
                <a:cs typeface="Arial" pitchFamily="34" charset="0"/>
              </a:endParaRPr>
            </a:p>
          </p:txBody>
        </p:sp>
      </p:grpSp>
      <p:grpSp>
        <p:nvGrpSpPr>
          <p:cNvPr id="87" name="그룹 90"/>
          <p:cNvGrpSpPr/>
          <p:nvPr/>
        </p:nvGrpSpPr>
        <p:grpSpPr>
          <a:xfrm>
            <a:off x="6190219" y="4077072"/>
            <a:ext cx="2783997" cy="2278358"/>
            <a:chOff x="3119272" y="2042751"/>
            <a:chExt cx="3276540" cy="2928834"/>
          </a:xfrm>
        </p:grpSpPr>
        <p:graphicFrame>
          <p:nvGraphicFramePr>
            <p:cNvPr id="88" name="차트 87"/>
            <p:cNvGraphicFramePr/>
            <p:nvPr/>
          </p:nvGraphicFramePr>
          <p:xfrm>
            <a:off x="3119272" y="2138016"/>
            <a:ext cx="3276540" cy="2833569"/>
          </p:xfrm>
          <a:graphic>
            <a:graphicData uri="http://schemas.openxmlformats.org/drawingml/2006/chart">
              <c:chart xmlns:c="http://schemas.openxmlformats.org/drawingml/2006/chart" xmlns:r="http://schemas.openxmlformats.org/officeDocument/2006/relationships" r:id="rId5"/>
            </a:graphicData>
          </a:graphic>
        </p:graphicFrame>
        <p:sp>
          <p:nvSpPr>
            <p:cNvPr id="89" name="TextBox 16"/>
            <p:cNvSpPr txBox="1"/>
            <p:nvPr/>
          </p:nvSpPr>
          <p:spPr>
            <a:xfrm>
              <a:off x="6054372" y="2428043"/>
              <a:ext cx="325611" cy="24902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1000" b="1" dirty="0" smtClean="0">
                  <a:latin typeface="Arial" pitchFamily="34" charset="0"/>
                  <a:cs typeface="Arial" pitchFamily="34" charset="0"/>
                </a:rPr>
                <a:t>78</a:t>
              </a:r>
              <a:endParaRPr lang="ko-KR" altLang="en-US" sz="1000" b="1" dirty="0">
                <a:latin typeface="Arial" pitchFamily="34" charset="0"/>
                <a:cs typeface="Arial" pitchFamily="34" charset="0"/>
              </a:endParaRPr>
            </a:p>
          </p:txBody>
        </p:sp>
        <p:sp>
          <p:nvSpPr>
            <p:cNvPr id="90" name="TextBox 17"/>
            <p:cNvSpPr txBox="1"/>
            <p:nvPr/>
          </p:nvSpPr>
          <p:spPr>
            <a:xfrm>
              <a:off x="6058752" y="2241649"/>
              <a:ext cx="325611" cy="24902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1000" b="1" dirty="0" smtClean="0">
                  <a:latin typeface="Arial" pitchFamily="34" charset="0"/>
                  <a:cs typeface="Arial" pitchFamily="34" charset="0"/>
                </a:rPr>
                <a:t>83</a:t>
              </a:r>
              <a:endParaRPr lang="ko-KR" altLang="en-US" sz="1000" b="1" dirty="0">
                <a:latin typeface="Arial" pitchFamily="34" charset="0"/>
                <a:cs typeface="Arial" pitchFamily="34" charset="0"/>
              </a:endParaRPr>
            </a:p>
          </p:txBody>
        </p:sp>
        <p:sp>
          <p:nvSpPr>
            <p:cNvPr id="91" name="TextBox 18"/>
            <p:cNvSpPr txBox="1"/>
            <p:nvPr/>
          </p:nvSpPr>
          <p:spPr>
            <a:xfrm>
              <a:off x="6049768" y="2042751"/>
              <a:ext cx="325611" cy="24902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1000" b="1" dirty="0" smtClean="0">
                  <a:latin typeface="Arial" pitchFamily="34" charset="0"/>
                  <a:cs typeface="Arial" pitchFamily="34" charset="0"/>
                </a:rPr>
                <a:t>91</a:t>
              </a:r>
              <a:endParaRPr lang="ko-KR" altLang="en-US" sz="1000" b="1" dirty="0">
                <a:latin typeface="Arial" pitchFamily="34" charset="0"/>
                <a:cs typeface="Arial" pitchFamily="34" charset="0"/>
              </a:endParaRPr>
            </a:p>
          </p:txBody>
        </p:sp>
        <p:sp>
          <p:nvSpPr>
            <p:cNvPr id="92" name="TextBox 27"/>
            <p:cNvSpPr txBox="1"/>
            <p:nvPr/>
          </p:nvSpPr>
          <p:spPr>
            <a:xfrm>
              <a:off x="4320186" y="3478017"/>
              <a:ext cx="1301448" cy="913338"/>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900" dirty="0" smtClean="0">
                  <a:latin typeface="Arial" pitchFamily="34" charset="0"/>
                  <a:cs typeface="Arial" pitchFamily="34" charset="0"/>
                </a:rPr>
                <a:t>Civic Participation</a:t>
              </a:r>
            </a:p>
            <a:p>
              <a:pPr>
                <a:buFontTx/>
                <a:buChar char="-"/>
              </a:pPr>
              <a:r>
                <a:rPr lang="ko-KR" altLang="en-US" sz="900" dirty="0" smtClean="0">
                  <a:latin typeface="Arial" pitchFamily="34" charset="0"/>
                  <a:cs typeface="Arial" pitchFamily="34" charset="0"/>
                </a:rPr>
                <a:t> </a:t>
              </a:r>
              <a:r>
                <a:rPr lang="en-US" altLang="ko-KR" sz="900" dirty="0" smtClean="0">
                  <a:latin typeface="Arial" pitchFamily="34" charset="0"/>
                  <a:cs typeface="Arial" pitchFamily="34" charset="0"/>
                </a:rPr>
                <a:t>Eco-mileage Program</a:t>
              </a:r>
            </a:p>
            <a:p>
              <a:pPr>
                <a:buFontTx/>
                <a:buChar char="-"/>
              </a:pPr>
              <a:r>
                <a:rPr lang="en-US" altLang="ko-KR" sz="900" dirty="0" smtClean="0">
                  <a:latin typeface="Arial" pitchFamily="34" charset="0"/>
                  <a:cs typeface="Arial" pitchFamily="34" charset="0"/>
                </a:rPr>
                <a:t> Limit on cooling</a:t>
              </a:r>
            </a:p>
            <a:p>
              <a:r>
                <a:rPr lang="en-US" altLang="ko-KR" sz="900" dirty="0" smtClean="0">
                  <a:latin typeface="Arial" pitchFamily="34" charset="0"/>
                  <a:cs typeface="Arial" pitchFamily="34" charset="0"/>
                </a:rPr>
                <a:t>  &amp; heating temperatures</a:t>
              </a:r>
              <a:endParaRPr lang="ko-KR" altLang="en-US" sz="900" dirty="0">
                <a:latin typeface="Arial" pitchFamily="34" charset="0"/>
                <a:cs typeface="Arial" pitchFamily="34" charset="0"/>
              </a:endParaRPr>
            </a:p>
          </p:txBody>
        </p:sp>
        <p:sp>
          <p:nvSpPr>
            <p:cNvPr id="93" name="TextBox 28"/>
            <p:cNvSpPr txBox="1"/>
            <p:nvPr/>
          </p:nvSpPr>
          <p:spPr>
            <a:xfrm>
              <a:off x="4320186" y="2811699"/>
              <a:ext cx="1301448" cy="54267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900" dirty="0" smtClean="0">
                  <a:latin typeface="Arial" pitchFamily="34" charset="0"/>
                  <a:cs typeface="Arial" pitchFamily="34" charset="0"/>
                </a:rPr>
                <a:t>Public  Sector</a:t>
              </a:r>
            </a:p>
            <a:p>
              <a:r>
                <a:rPr lang="en-US" altLang="ko-KR" sz="900" dirty="0" smtClean="0">
                  <a:latin typeface="Arial" pitchFamily="34" charset="0"/>
                  <a:cs typeface="Arial" pitchFamily="34" charset="0"/>
                </a:rPr>
                <a:t> </a:t>
              </a:r>
              <a:r>
                <a:rPr lang="en-US" altLang="ko-KR" sz="900" dirty="0">
                  <a:latin typeface="Arial" pitchFamily="34" charset="0"/>
                  <a:cs typeface="Arial" pitchFamily="34" charset="0"/>
                </a:rPr>
                <a:t>- </a:t>
              </a:r>
              <a:r>
                <a:rPr lang="en-US" altLang="ko-KR" sz="900" dirty="0" smtClean="0">
                  <a:latin typeface="Arial" pitchFamily="34" charset="0"/>
                  <a:cs typeface="Arial" pitchFamily="34" charset="0"/>
                </a:rPr>
                <a:t>GHG Target</a:t>
              </a:r>
            </a:p>
            <a:p>
              <a:r>
                <a:rPr lang="en-US" altLang="ko-KR" sz="900" dirty="0" err="1" smtClean="0">
                  <a:latin typeface="Arial" pitchFamily="34" charset="0"/>
                  <a:cs typeface="Arial" pitchFamily="34" charset="0"/>
                </a:rPr>
                <a:t>vvManagement</a:t>
              </a:r>
              <a:r>
                <a:rPr lang="en-US" altLang="ko-KR" sz="900" dirty="0" smtClean="0">
                  <a:latin typeface="Arial" pitchFamily="34" charset="0"/>
                  <a:cs typeface="Arial" pitchFamily="34" charset="0"/>
                </a:rPr>
                <a:t> System</a:t>
              </a:r>
              <a:endParaRPr lang="ko-KR" altLang="en-US" sz="900" dirty="0">
                <a:latin typeface="Arial" pitchFamily="34" charset="0"/>
                <a:cs typeface="Arial" pitchFamily="34" charset="0"/>
              </a:endParaRPr>
            </a:p>
          </p:txBody>
        </p:sp>
        <p:sp>
          <p:nvSpPr>
            <p:cNvPr id="94" name="TextBox 29"/>
            <p:cNvSpPr txBox="1"/>
            <p:nvPr/>
          </p:nvSpPr>
          <p:spPr>
            <a:xfrm>
              <a:off x="5277636" y="2421270"/>
              <a:ext cx="598241" cy="273671"/>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ko-KR" sz="900" dirty="0" smtClean="0">
                  <a:latin typeface="Arial" pitchFamily="34" charset="0"/>
                  <a:cs typeface="Arial" pitchFamily="34" charset="0"/>
                </a:rPr>
                <a:t>Waste</a:t>
              </a:r>
              <a:endParaRPr lang="ko-KR" altLang="en-US" sz="900" dirty="0">
                <a:latin typeface="Arial" pitchFamily="34" charset="0"/>
                <a:cs typeface="Arial" pitchFamily="34" charset="0"/>
              </a:endParaRPr>
            </a:p>
          </p:txBody>
        </p:sp>
      </p:grpSp>
      <p:grpSp>
        <p:nvGrpSpPr>
          <p:cNvPr id="95" name="그룹 54"/>
          <p:cNvGrpSpPr/>
          <p:nvPr/>
        </p:nvGrpSpPr>
        <p:grpSpPr>
          <a:xfrm>
            <a:off x="2987824" y="4093790"/>
            <a:ext cx="3015556" cy="2323920"/>
            <a:chOff x="2987824" y="4571193"/>
            <a:chExt cx="3015556" cy="2323920"/>
          </a:xfrm>
        </p:grpSpPr>
        <p:cxnSp>
          <p:nvCxnSpPr>
            <p:cNvPr id="96" name="직선 연결선 95"/>
            <p:cNvCxnSpPr/>
            <p:nvPr/>
          </p:nvCxnSpPr>
          <p:spPr>
            <a:xfrm>
              <a:off x="2987824" y="4571193"/>
              <a:ext cx="0" cy="230425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7" name="직선 연결선 96"/>
            <p:cNvCxnSpPr/>
            <p:nvPr/>
          </p:nvCxnSpPr>
          <p:spPr>
            <a:xfrm>
              <a:off x="6003380" y="4590857"/>
              <a:ext cx="0" cy="230425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98" name="TextBox 97"/>
          <p:cNvSpPr txBox="1"/>
          <p:nvPr/>
        </p:nvSpPr>
        <p:spPr>
          <a:xfrm>
            <a:off x="3059832" y="4452286"/>
            <a:ext cx="1354858" cy="246221"/>
          </a:xfrm>
          <a:prstGeom prst="rect">
            <a:avLst/>
          </a:prstGeom>
          <a:noFill/>
        </p:spPr>
        <p:txBody>
          <a:bodyPr wrap="none" rtlCol="0">
            <a:spAutoFit/>
          </a:bodyPr>
          <a:lstStyle/>
          <a:p>
            <a:pPr algn="ctr"/>
            <a:r>
              <a:rPr lang="en-US" altLang="ko-KR" sz="1000" dirty="0" smtClean="0">
                <a:latin typeface="Arial" pitchFamily="34" charset="0"/>
                <a:cs typeface="Arial" pitchFamily="34" charset="0"/>
              </a:rPr>
              <a:t>| Unit</a:t>
            </a:r>
            <a:r>
              <a:rPr lang="ko-KR" altLang="en-US" sz="1000" dirty="0" smtClean="0">
                <a:latin typeface="Arial" pitchFamily="34" charset="0"/>
                <a:cs typeface="Arial" pitchFamily="34" charset="0"/>
              </a:rPr>
              <a:t> </a:t>
            </a:r>
            <a:r>
              <a:rPr lang="en-US" altLang="ko-KR" sz="1000" dirty="0" smtClean="0">
                <a:latin typeface="Arial" pitchFamily="34" charset="0"/>
                <a:cs typeface="Arial" pitchFamily="34" charset="0"/>
              </a:rPr>
              <a:t>: 10,000 TOE |</a:t>
            </a:r>
            <a:endParaRPr lang="ko-KR" altLang="en-US" sz="1000" dirty="0">
              <a:latin typeface="Arial" pitchFamily="34" charset="0"/>
              <a:cs typeface="Arial" pitchFamily="34" charset="0"/>
            </a:endParaRPr>
          </a:p>
        </p:txBody>
      </p:sp>
      <p:sp>
        <p:nvSpPr>
          <p:cNvPr id="99" name="TextBox 98"/>
          <p:cNvSpPr txBox="1"/>
          <p:nvPr/>
        </p:nvSpPr>
        <p:spPr>
          <a:xfrm>
            <a:off x="226714" y="4439586"/>
            <a:ext cx="1354858" cy="246221"/>
          </a:xfrm>
          <a:prstGeom prst="rect">
            <a:avLst/>
          </a:prstGeom>
          <a:noFill/>
        </p:spPr>
        <p:txBody>
          <a:bodyPr wrap="none" rtlCol="0">
            <a:spAutoFit/>
          </a:bodyPr>
          <a:lstStyle/>
          <a:p>
            <a:pPr algn="ctr"/>
            <a:r>
              <a:rPr lang="en-US" altLang="ko-KR" sz="1000" dirty="0" smtClean="0">
                <a:latin typeface="Arial" pitchFamily="34" charset="0"/>
                <a:cs typeface="Arial" pitchFamily="34" charset="0"/>
              </a:rPr>
              <a:t>| Unit</a:t>
            </a:r>
            <a:r>
              <a:rPr lang="ko-KR" altLang="en-US" sz="1000" dirty="0" smtClean="0">
                <a:latin typeface="Arial" pitchFamily="34" charset="0"/>
                <a:cs typeface="Arial" pitchFamily="34" charset="0"/>
              </a:rPr>
              <a:t> </a:t>
            </a:r>
            <a:r>
              <a:rPr lang="en-US" altLang="ko-KR" sz="1000" dirty="0" smtClean="0">
                <a:latin typeface="Arial" pitchFamily="34" charset="0"/>
                <a:cs typeface="Arial" pitchFamily="34" charset="0"/>
              </a:rPr>
              <a:t>: 10,000 TOE |</a:t>
            </a:r>
            <a:endParaRPr lang="ko-KR" altLang="en-US" sz="1000" dirty="0">
              <a:latin typeface="Arial" pitchFamily="34" charset="0"/>
              <a:cs typeface="Arial" pitchFamily="34" charset="0"/>
            </a:endParaRPr>
          </a:p>
        </p:txBody>
      </p:sp>
      <p:sp>
        <p:nvSpPr>
          <p:cNvPr id="100" name="TextBox 99"/>
          <p:cNvSpPr txBox="1"/>
          <p:nvPr/>
        </p:nvSpPr>
        <p:spPr>
          <a:xfrm>
            <a:off x="6140895" y="4435394"/>
            <a:ext cx="1354858" cy="246221"/>
          </a:xfrm>
          <a:prstGeom prst="rect">
            <a:avLst/>
          </a:prstGeom>
          <a:noFill/>
        </p:spPr>
        <p:txBody>
          <a:bodyPr wrap="none" rtlCol="0">
            <a:spAutoFit/>
          </a:bodyPr>
          <a:lstStyle/>
          <a:p>
            <a:pPr algn="ctr"/>
            <a:r>
              <a:rPr lang="en-US" altLang="ko-KR" sz="1000" dirty="0" smtClean="0">
                <a:latin typeface="Arial" pitchFamily="34" charset="0"/>
                <a:cs typeface="Arial" pitchFamily="34" charset="0"/>
              </a:rPr>
              <a:t>| Unit</a:t>
            </a:r>
            <a:r>
              <a:rPr lang="ko-KR" altLang="en-US" sz="1000" dirty="0" smtClean="0">
                <a:latin typeface="Arial" pitchFamily="34" charset="0"/>
                <a:cs typeface="Arial" pitchFamily="34" charset="0"/>
              </a:rPr>
              <a:t> </a:t>
            </a:r>
            <a:r>
              <a:rPr lang="en-US" altLang="ko-KR" sz="1000" dirty="0" smtClean="0">
                <a:latin typeface="Arial" pitchFamily="34" charset="0"/>
                <a:cs typeface="Arial" pitchFamily="34" charset="0"/>
              </a:rPr>
              <a:t>: 10,000 TOE |</a:t>
            </a:r>
            <a:endParaRPr lang="ko-KR" altLang="en-US" sz="1000" dirty="0">
              <a:latin typeface="Arial" pitchFamily="34" charset="0"/>
              <a:cs typeface="Arial" pitchFamily="34" charset="0"/>
            </a:endParaRPr>
          </a:p>
        </p:txBody>
      </p:sp>
      <p:sp>
        <p:nvSpPr>
          <p:cNvPr id="101" name="슬라이드 번호 개체 틀 58"/>
          <p:cNvSpPr>
            <a:spLocks noGrp="1"/>
          </p:cNvSpPr>
          <p:nvPr>
            <p:ph type="sldNum" sz="quarter" idx="12"/>
          </p:nvPr>
        </p:nvSpPr>
        <p:spPr>
          <a:xfrm>
            <a:off x="6553200" y="5852294"/>
            <a:ext cx="2133600" cy="365125"/>
          </a:xfrm>
        </p:spPr>
        <p:txBody>
          <a:bodyPr/>
          <a:lstStyle/>
          <a:p>
            <a:fld id="{29AAEC49-DD97-4A16-88E1-D1F1474A1279}" type="slidenum">
              <a:rPr lang="ko-KR" altLang="en-US" smtClean="0"/>
              <a:pPr/>
              <a:t>1</a:t>
            </a:fld>
            <a:endParaRPr lang="ko-KR" altLang="en-US"/>
          </a:p>
        </p:txBody>
      </p:sp>
      <p:pic>
        <p:nvPicPr>
          <p:cNvPr id="46" name="Picture 2"/>
          <p:cNvPicPr>
            <a:picLocks noChangeAspect="1" noChangeArrowheads="1"/>
          </p:cNvPicPr>
          <p:nvPr/>
        </p:nvPicPr>
        <p:blipFill>
          <a:blip r:embed="rId6" cstate="print"/>
          <a:srcRect l="34846" t="34699" r="29717" b="40200"/>
          <a:stretch>
            <a:fillRect/>
          </a:stretch>
        </p:blipFill>
        <p:spPr bwMode="auto">
          <a:xfrm>
            <a:off x="4140585" y="6303856"/>
            <a:ext cx="853735" cy="483783"/>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25"/>
          <p:cNvGrpSpPr/>
          <p:nvPr/>
        </p:nvGrpSpPr>
        <p:grpSpPr>
          <a:xfrm>
            <a:off x="958900" y="2339341"/>
            <a:ext cx="7213500" cy="2479810"/>
            <a:chOff x="958900" y="1597262"/>
            <a:chExt cx="7213500" cy="2479810"/>
          </a:xfrm>
        </p:grpSpPr>
        <p:grpSp>
          <p:nvGrpSpPr>
            <p:cNvPr id="3" name="그룹 15"/>
            <p:cNvGrpSpPr/>
            <p:nvPr/>
          </p:nvGrpSpPr>
          <p:grpSpPr>
            <a:xfrm>
              <a:off x="958900" y="2420888"/>
              <a:ext cx="7213500" cy="1656184"/>
              <a:chOff x="958900" y="2348880"/>
              <a:chExt cx="7213500" cy="1656184"/>
            </a:xfrm>
          </p:grpSpPr>
          <p:sp>
            <p:nvSpPr>
              <p:cNvPr id="7" name="직사각형 6"/>
              <p:cNvSpPr/>
              <p:nvPr/>
            </p:nvSpPr>
            <p:spPr>
              <a:xfrm>
                <a:off x="971600" y="2348880"/>
                <a:ext cx="1440160" cy="1656184"/>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0" name="직사각형 9"/>
              <p:cNvSpPr/>
              <p:nvPr/>
            </p:nvSpPr>
            <p:spPr>
              <a:xfrm>
                <a:off x="3851920" y="2348880"/>
                <a:ext cx="1440160" cy="1656184"/>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1" name="직사각형 10"/>
              <p:cNvSpPr/>
              <p:nvPr/>
            </p:nvSpPr>
            <p:spPr>
              <a:xfrm>
                <a:off x="6732240" y="2348880"/>
                <a:ext cx="1440160" cy="1656184"/>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pic>
            <p:nvPicPr>
              <p:cNvPr id="2053" name="Picture 5" descr="D:\[주요업무]\2015년 뉴스레터\6월호\images\co2.png"/>
              <p:cNvPicPr>
                <a:picLocks noChangeAspect="1" noChangeArrowheads="1"/>
              </p:cNvPicPr>
              <p:nvPr/>
            </p:nvPicPr>
            <p:blipFill>
              <a:blip r:embed="rId3" cstate="print"/>
              <a:srcRect/>
              <a:stretch>
                <a:fillRect/>
              </a:stretch>
            </p:blipFill>
            <p:spPr bwMode="auto">
              <a:xfrm>
                <a:off x="6750704" y="2636912"/>
                <a:ext cx="1277680" cy="864096"/>
              </a:xfrm>
              <a:prstGeom prst="rect">
                <a:avLst/>
              </a:prstGeom>
              <a:noFill/>
            </p:spPr>
          </p:pic>
          <p:sp>
            <p:nvSpPr>
              <p:cNvPr id="13" name="TextBox 12"/>
              <p:cNvSpPr txBox="1"/>
              <p:nvPr/>
            </p:nvSpPr>
            <p:spPr>
              <a:xfrm>
                <a:off x="6917009" y="3399686"/>
                <a:ext cx="1039067" cy="400110"/>
              </a:xfrm>
              <a:prstGeom prst="rect">
                <a:avLst/>
              </a:prstGeom>
              <a:noFill/>
            </p:spPr>
            <p:txBody>
              <a:bodyPr wrap="none" rtlCol="0">
                <a:spAutoFit/>
              </a:bodyPr>
              <a:lstStyle/>
              <a:p>
                <a:pPr algn="ctr"/>
                <a:r>
                  <a:rPr lang="en-US" altLang="ko-KR" sz="2000" b="1" dirty="0" smtClean="0">
                    <a:solidFill>
                      <a:schemeClr val="bg1"/>
                    </a:solidFill>
                    <a:latin typeface="Arial" pitchFamily="34" charset="0"/>
                    <a:cs typeface="Arial" pitchFamily="34" charset="0"/>
                  </a:rPr>
                  <a:t>1,000M</a:t>
                </a:r>
                <a:endParaRPr lang="ko-KR" altLang="en-US" sz="2000" b="1" dirty="0">
                  <a:solidFill>
                    <a:schemeClr val="bg1"/>
                  </a:solidFill>
                  <a:latin typeface="Arial" pitchFamily="34" charset="0"/>
                  <a:cs typeface="Arial" pitchFamily="34" charset="0"/>
                </a:endParaRPr>
              </a:p>
            </p:txBody>
          </p:sp>
          <p:pic>
            <p:nvPicPr>
              <p:cNvPr id="2054" name="Picture 6" descr="C:\Users\user\Desktop\400TOE.png"/>
              <p:cNvPicPr>
                <a:picLocks noChangeAspect="1" noChangeArrowheads="1"/>
              </p:cNvPicPr>
              <p:nvPr/>
            </p:nvPicPr>
            <p:blipFill>
              <a:blip r:embed="rId4" cstate="print"/>
              <a:srcRect/>
              <a:stretch>
                <a:fillRect/>
              </a:stretch>
            </p:blipFill>
            <p:spPr bwMode="auto">
              <a:xfrm>
                <a:off x="958900" y="2742828"/>
                <a:ext cx="1433513" cy="926559"/>
              </a:xfrm>
              <a:prstGeom prst="rect">
                <a:avLst/>
              </a:prstGeom>
              <a:noFill/>
            </p:spPr>
          </p:pic>
          <p:pic>
            <p:nvPicPr>
              <p:cNvPr id="2055" name="Picture 7" descr="C:\Users\user\Desktop\20%.png"/>
              <p:cNvPicPr>
                <a:picLocks noChangeAspect="1" noChangeArrowheads="1"/>
              </p:cNvPicPr>
              <p:nvPr/>
            </p:nvPicPr>
            <p:blipFill>
              <a:blip r:embed="rId5" cstate="print"/>
              <a:srcRect/>
              <a:stretch>
                <a:fillRect/>
              </a:stretch>
            </p:blipFill>
            <p:spPr bwMode="auto">
              <a:xfrm>
                <a:off x="3813819" y="2708920"/>
                <a:ext cx="1466935" cy="936104"/>
              </a:xfrm>
              <a:prstGeom prst="rect">
                <a:avLst/>
              </a:prstGeom>
              <a:noFill/>
            </p:spPr>
          </p:pic>
        </p:grpSp>
        <p:sp>
          <p:nvSpPr>
            <p:cNvPr id="17" name="TextBox 16"/>
            <p:cNvSpPr txBox="1"/>
            <p:nvPr/>
          </p:nvSpPr>
          <p:spPr>
            <a:xfrm>
              <a:off x="1267604" y="1597262"/>
              <a:ext cx="825867" cy="607602"/>
            </a:xfrm>
            <a:prstGeom prst="rect">
              <a:avLst/>
            </a:prstGeom>
            <a:noFill/>
          </p:spPr>
          <p:txBody>
            <a:bodyPr wrap="none" rtlCol="0">
              <a:spAutoFit/>
            </a:bodyPr>
            <a:lstStyle/>
            <a:p>
              <a:pPr algn="ctr">
                <a:lnSpc>
                  <a:spcPts val="800"/>
                </a:lnSpc>
              </a:pPr>
              <a:r>
                <a:rPr lang="en-US" altLang="ko-KR" sz="1000" dirty="0" smtClean="0">
                  <a:latin typeface="Arial" pitchFamily="34" charset="0"/>
                  <a:cs typeface="Arial" pitchFamily="34" charset="0"/>
                </a:rPr>
                <a:t>Generation</a:t>
              </a:r>
            </a:p>
            <a:p>
              <a:pPr algn="ctr">
                <a:lnSpc>
                  <a:spcPts val="800"/>
                </a:lnSpc>
              </a:pPr>
              <a:r>
                <a:rPr lang="ko-KR" altLang="en-US" sz="1000" dirty="0" err="1" smtClean="0">
                  <a:latin typeface="Arial" pitchFamily="34" charset="0"/>
                  <a:cs typeface="Arial" pitchFamily="34" charset="0"/>
                </a:rPr>
                <a:t>ㆍ</a:t>
              </a:r>
              <a:endParaRPr lang="en-US" altLang="ko-KR" sz="1000" dirty="0" smtClean="0">
                <a:latin typeface="Arial" pitchFamily="34" charset="0"/>
                <a:cs typeface="Arial" pitchFamily="34" charset="0"/>
              </a:endParaRPr>
            </a:p>
            <a:p>
              <a:pPr algn="ctr">
                <a:lnSpc>
                  <a:spcPts val="800"/>
                </a:lnSpc>
              </a:pPr>
              <a:r>
                <a:rPr lang="en-US" altLang="ko-KR" sz="1000" dirty="0" smtClean="0">
                  <a:latin typeface="Arial" pitchFamily="34" charset="0"/>
                  <a:cs typeface="Arial" pitchFamily="34" charset="0"/>
                </a:rPr>
                <a:t>Efficiency</a:t>
              </a:r>
            </a:p>
            <a:p>
              <a:pPr algn="ctr">
                <a:lnSpc>
                  <a:spcPts val="800"/>
                </a:lnSpc>
              </a:pPr>
              <a:r>
                <a:rPr lang="ko-KR" altLang="en-US" sz="1000" dirty="0" err="1" smtClean="0">
                  <a:latin typeface="Arial" pitchFamily="34" charset="0"/>
                  <a:cs typeface="Arial" pitchFamily="34" charset="0"/>
                </a:rPr>
                <a:t>ㆍ</a:t>
              </a:r>
              <a:endParaRPr lang="en-US" altLang="ko-KR" sz="1000" dirty="0" smtClean="0">
                <a:latin typeface="Arial" pitchFamily="34" charset="0"/>
                <a:cs typeface="Arial" pitchFamily="34" charset="0"/>
              </a:endParaRPr>
            </a:p>
            <a:p>
              <a:pPr algn="ctr">
                <a:lnSpc>
                  <a:spcPts val="800"/>
                </a:lnSpc>
              </a:pPr>
              <a:r>
                <a:rPr lang="en-US" altLang="ko-KR" sz="1000" dirty="0" smtClean="0">
                  <a:latin typeface="Arial" pitchFamily="34" charset="0"/>
                  <a:cs typeface="Arial" pitchFamily="34" charset="0"/>
                </a:rPr>
                <a:t>Saving</a:t>
              </a:r>
              <a:endParaRPr lang="ko-KR" altLang="en-US" sz="1000" dirty="0">
                <a:latin typeface="Arial" pitchFamily="34" charset="0"/>
                <a:cs typeface="Arial" pitchFamily="34" charset="0"/>
              </a:endParaRPr>
            </a:p>
          </p:txBody>
        </p:sp>
        <p:sp>
          <p:nvSpPr>
            <p:cNvPr id="18" name="TextBox 17"/>
            <p:cNvSpPr txBox="1"/>
            <p:nvPr/>
          </p:nvSpPr>
          <p:spPr>
            <a:xfrm>
              <a:off x="1052617" y="2097281"/>
              <a:ext cx="1263616" cy="323165"/>
            </a:xfrm>
            <a:prstGeom prst="rect">
              <a:avLst/>
            </a:prstGeom>
            <a:noFill/>
          </p:spPr>
          <p:txBody>
            <a:bodyPr wrap="none" rtlCol="0">
              <a:spAutoFit/>
            </a:bodyPr>
            <a:lstStyle/>
            <a:p>
              <a:pPr algn="ctr"/>
              <a:r>
                <a:rPr lang="en-US" altLang="ko-KR" sz="1500" b="1" dirty="0" smtClean="0">
                  <a:latin typeface="Arial" pitchFamily="34" charset="0"/>
                  <a:cs typeface="Arial" pitchFamily="34" charset="0"/>
                </a:rPr>
                <a:t>4m-TOE cut</a:t>
              </a:r>
              <a:endParaRPr lang="ko-KR" altLang="en-US" sz="1500" b="1" dirty="0">
                <a:latin typeface="Arial" pitchFamily="34" charset="0"/>
                <a:cs typeface="Arial" pitchFamily="34" charset="0"/>
              </a:endParaRPr>
            </a:p>
          </p:txBody>
        </p:sp>
        <p:sp>
          <p:nvSpPr>
            <p:cNvPr id="20" name="TextBox 19"/>
            <p:cNvSpPr txBox="1"/>
            <p:nvPr/>
          </p:nvSpPr>
          <p:spPr>
            <a:xfrm>
              <a:off x="3668536" y="1663487"/>
              <a:ext cx="1800493" cy="784830"/>
            </a:xfrm>
            <a:prstGeom prst="rect">
              <a:avLst/>
            </a:prstGeom>
            <a:noFill/>
          </p:spPr>
          <p:txBody>
            <a:bodyPr wrap="none" rtlCol="0">
              <a:spAutoFit/>
            </a:bodyPr>
            <a:lstStyle/>
            <a:p>
              <a:pPr algn="ctr"/>
              <a:r>
                <a:rPr lang="en-US" altLang="ko-KR" sz="1500" b="1" dirty="0" smtClean="0">
                  <a:latin typeface="Arial" pitchFamily="34" charset="0"/>
                  <a:cs typeface="Arial" pitchFamily="34" charset="0"/>
                </a:rPr>
                <a:t>Electricity</a:t>
              </a:r>
            </a:p>
            <a:p>
              <a:pPr algn="ctr"/>
              <a:r>
                <a:rPr lang="en-US" altLang="ko-KR" sz="1500" b="1" dirty="0" smtClean="0">
                  <a:latin typeface="Arial" pitchFamily="34" charset="0"/>
                  <a:cs typeface="Arial" pitchFamily="34" charset="0"/>
                </a:rPr>
                <a:t>Self-reliance Rate</a:t>
              </a:r>
            </a:p>
            <a:p>
              <a:pPr algn="ctr"/>
              <a:r>
                <a:rPr lang="en-US" altLang="ko-KR" sz="1500" b="1" dirty="0" smtClean="0">
                  <a:latin typeface="Arial" pitchFamily="34" charset="0"/>
                  <a:cs typeface="Arial" pitchFamily="34" charset="0"/>
                </a:rPr>
                <a:t>20%</a:t>
              </a:r>
              <a:endParaRPr lang="ko-KR" altLang="en-US" sz="1500" b="1" dirty="0">
                <a:latin typeface="Arial" pitchFamily="34" charset="0"/>
                <a:cs typeface="Arial" pitchFamily="34" charset="0"/>
              </a:endParaRPr>
            </a:p>
          </p:txBody>
        </p:sp>
        <p:sp>
          <p:nvSpPr>
            <p:cNvPr id="21" name="TextBox 20"/>
            <p:cNvSpPr txBox="1"/>
            <p:nvPr/>
          </p:nvSpPr>
          <p:spPr>
            <a:xfrm>
              <a:off x="6801813" y="1887015"/>
              <a:ext cx="1287532" cy="276999"/>
            </a:xfrm>
            <a:prstGeom prst="rect">
              <a:avLst/>
            </a:prstGeom>
            <a:noFill/>
          </p:spPr>
          <p:txBody>
            <a:bodyPr wrap="none" rtlCol="0">
              <a:spAutoFit/>
            </a:bodyPr>
            <a:lstStyle/>
            <a:p>
              <a:pPr algn="ctr"/>
              <a:r>
                <a:rPr lang="en-US" altLang="ko-KR" sz="1200" dirty="0" smtClean="0">
                  <a:latin typeface="Arial" pitchFamily="34" charset="0"/>
                  <a:cs typeface="Arial" pitchFamily="34" charset="0"/>
                </a:rPr>
                <a:t>GHG Emissions</a:t>
              </a:r>
              <a:endParaRPr lang="ko-KR" altLang="en-US" sz="1200" dirty="0">
                <a:latin typeface="Arial" pitchFamily="34" charset="0"/>
                <a:cs typeface="Arial" pitchFamily="34" charset="0"/>
              </a:endParaRPr>
            </a:p>
          </p:txBody>
        </p:sp>
        <p:sp>
          <p:nvSpPr>
            <p:cNvPr id="22" name="TextBox 21"/>
            <p:cNvSpPr txBox="1"/>
            <p:nvPr/>
          </p:nvSpPr>
          <p:spPr>
            <a:xfrm>
              <a:off x="6785291" y="2087342"/>
              <a:ext cx="1327608" cy="323165"/>
            </a:xfrm>
            <a:prstGeom prst="rect">
              <a:avLst/>
            </a:prstGeom>
            <a:noFill/>
          </p:spPr>
          <p:txBody>
            <a:bodyPr wrap="none" rtlCol="0">
              <a:spAutoFit/>
            </a:bodyPr>
            <a:lstStyle/>
            <a:p>
              <a:pPr algn="ctr"/>
              <a:r>
                <a:rPr lang="en-US" altLang="ko-KR" sz="1500" b="1" dirty="0" smtClean="0">
                  <a:latin typeface="Arial" pitchFamily="34" charset="0"/>
                  <a:cs typeface="Arial" pitchFamily="34" charset="0"/>
                </a:rPr>
                <a:t>10m-ton cut </a:t>
              </a:r>
              <a:endParaRPr lang="ko-KR" altLang="en-US" sz="1500" b="1" dirty="0">
                <a:latin typeface="Arial" pitchFamily="34" charset="0"/>
                <a:cs typeface="Arial" pitchFamily="34" charset="0"/>
              </a:endParaRPr>
            </a:p>
          </p:txBody>
        </p:sp>
      </p:grpSp>
      <p:sp>
        <p:nvSpPr>
          <p:cNvPr id="23" name="TextBox 22"/>
          <p:cNvSpPr txBox="1"/>
          <p:nvPr/>
        </p:nvSpPr>
        <p:spPr>
          <a:xfrm>
            <a:off x="2025930" y="5837202"/>
            <a:ext cx="5079083" cy="400110"/>
          </a:xfrm>
          <a:prstGeom prst="rect">
            <a:avLst/>
          </a:prstGeom>
          <a:noFill/>
        </p:spPr>
        <p:txBody>
          <a:bodyPr wrap="none" rtlCol="0">
            <a:spAutoFit/>
          </a:bodyPr>
          <a:lstStyle/>
          <a:p>
            <a:pPr algn="ctr"/>
            <a:r>
              <a:rPr lang="en-US" altLang="ko-KR" sz="2000" b="1" dirty="0" smtClean="0">
                <a:latin typeface="Arial" pitchFamily="34" charset="0"/>
                <a:cs typeface="Arial" pitchFamily="34" charset="0"/>
              </a:rPr>
              <a:t>Transition to ‘Energy Independent City’ </a:t>
            </a:r>
            <a:endParaRPr lang="ko-KR" altLang="en-US" sz="2000" b="1" dirty="0">
              <a:latin typeface="Arial" pitchFamily="34" charset="0"/>
              <a:cs typeface="Arial" pitchFamily="34" charset="0"/>
            </a:endParaRPr>
          </a:p>
        </p:txBody>
      </p:sp>
      <p:sp>
        <p:nvSpPr>
          <p:cNvPr id="27" name="TextBox 26"/>
          <p:cNvSpPr txBox="1"/>
          <p:nvPr/>
        </p:nvSpPr>
        <p:spPr>
          <a:xfrm>
            <a:off x="3497385" y="5119377"/>
            <a:ext cx="2146743" cy="707886"/>
          </a:xfrm>
          <a:prstGeom prst="rect">
            <a:avLst/>
          </a:prstGeom>
          <a:noFill/>
        </p:spPr>
        <p:txBody>
          <a:bodyPr wrap="none" rtlCol="0">
            <a:spAutoFit/>
          </a:bodyPr>
          <a:lstStyle/>
          <a:p>
            <a:pPr algn="ctr"/>
            <a:r>
              <a:rPr lang="en-US" altLang="ko-KR" sz="4000" b="1" dirty="0" smtClean="0">
                <a:latin typeface="Arial" pitchFamily="34" charset="0"/>
                <a:cs typeface="Arial" pitchFamily="34" charset="0"/>
              </a:rPr>
              <a:t>By 2020</a:t>
            </a:r>
            <a:endParaRPr lang="ko-KR" altLang="en-US" sz="4000" b="1" dirty="0">
              <a:latin typeface="Arial" pitchFamily="34" charset="0"/>
              <a:cs typeface="Arial" pitchFamily="34" charset="0"/>
            </a:endParaRPr>
          </a:p>
        </p:txBody>
      </p:sp>
      <p:sp>
        <p:nvSpPr>
          <p:cNvPr id="26" name="TextBox 25"/>
          <p:cNvSpPr txBox="1"/>
          <p:nvPr/>
        </p:nvSpPr>
        <p:spPr>
          <a:xfrm>
            <a:off x="1509592" y="620688"/>
            <a:ext cx="6106159" cy="1077218"/>
          </a:xfrm>
          <a:prstGeom prst="rect">
            <a:avLst/>
          </a:prstGeom>
          <a:noFill/>
        </p:spPr>
        <p:txBody>
          <a:bodyPr wrap="none" rtlCol="0">
            <a:spAutoFit/>
          </a:bodyPr>
          <a:lstStyle/>
          <a:p>
            <a:pPr algn="ctr"/>
            <a:r>
              <a:rPr lang="en-US" altLang="ko-KR" sz="3200" b="1" dirty="0" smtClean="0">
                <a:latin typeface="Arial" pitchFamily="34" charset="0"/>
                <a:cs typeface="Arial" pitchFamily="34" charset="0"/>
              </a:rPr>
              <a:t>Phase2</a:t>
            </a:r>
            <a:r>
              <a:rPr lang="en-US" altLang="ko-KR" sz="3200" b="1" dirty="0" smtClean="0">
                <a:latin typeface="Arial" pitchFamily="34" charset="0"/>
                <a:cs typeface="Arial" pitchFamily="34" charset="0"/>
              </a:rPr>
              <a:t>. </a:t>
            </a:r>
            <a:endParaRPr lang="en-US" altLang="ko-KR" sz="3200" b="1" dirty="0" smtClean="0">
              <a:latin typeface="Arial" pitchFamily="34" charset="0"/>
              <a:cs typeface="Arial" pitchFamily="34" charset="0"/>
            </a:endParaRPr>
          </a:p>
          <a:p>
            <a:pPr algn="ctr"/>
            <a:r>
              <a:rPr lang="en-US" altLang="ko-KR" sz="3200" b="1" dirty="0" smtClean="0">
                <a:solidFill>
                  <a:srgbClr val="0070C0"/>
                </a:solidFill>
                <a:latin typeface="Arial" pitchFamily="34" charset="0"/>
                <a:cs typeface="Arial" pitchFamily="34" charset="0"/>
              </a:rPr>
              <a:t>One </a:t>
            </a:r>
            <a:r>
              <a:rPr lang="en-US" altLang="ko-KR" sz="3200" b="1" dirty="0" smtClean="0">
                <a:solidFill>
                  <a:srgbClr val="0070C0"/>
                </a:solidFill>
                <a:latin typeface="Arial" pitchFamily="34" charset="0"/>
                <a:cs typeface="Arial" pitchFamily="34" charset="0"/>
              </a:rPr>
              <a:t>Less Nuclear Power Plant</a:t>
            </a:r>
            <a:endParaRPr lang="ko-KR" altLang="en-US" sz="3200" b="1" dirty="0">
              <a:solidFill>
                <a:srgbClr val="0070C0"/>
              </a:solidFill>
              <a:latin typeface="Arial" pitchFamily="34" charset="0"/>
              <a:cs typeface="Arial" pitchFamily="34" charset="0"/>
            </a:endParaRPr>
          </a:p>
        </p:txBody>
      </p:sp>
      <p:sp>
        <p:nvSpPr>
          <p:cNvPr id="29" name="슬라이드 번호 개체 틀 28"/>
          <p:cNvSpPr>
            <a:spLocks noGrp="1"/>
          </p:cNvSpPr>
          <p:nvPr>
            <p:ph type="sldNum" sz="quarter" idx="12"/>
          </p:nvPr>
        </p:nvSpPr>
        <p:spPr/>
        <p:txBody>
          <a:bodyPr/>
          <a:lstStyle/>
          <a:p>
            <a:fld id="{29AAEC49-DD97-4A16-88E1-D1F1474A1279}" type="slidenum">
              <a:rPr lang="ko-KR" altLang="en-US" smtClean="0"/>
              <a:pPr/>
              <a:t>2</a:t>
            </a:fld>
            <a:endParaRPr lang="ko-KR" altLang="en-US"/>
          </a:p>
        </p:txBody>
      </p:sp>
      <p:pic>
        <p:nvPicPr>
          <p:cNvPr id="24" name="Picture 2"/>
          <p:cNvPicPr>
            <a:picLocks noChangeAspect="1" noChangeArrowheads="1"/>
          </p:cNvPicPr>
          <p:nvPr/>
        </p:nvPicPr>
        <p:blipFill>
          <a:blip r:embed="rId6" cstate="print"/>
          <a:srcRect l="34846" t="34699" r="29717" b="40200"/>
          <a:stretch>
            <a:fillRect/>
          </a:stretch>
        </p:blipFill>
        <p:spPr bwMode="auto">
          <a:xfrm>
            <a:off x="4140585" y="6303856"/>
            <a:ext cx="853735" cy="483783"/>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496" y="260648"/>
            <a:ext cx="4929683" cy="553998"/>
          </a:xfrm>
          <a:prstGeom prst="rect">
            <a:avLst/>
          </a:prstGeom>
          <a:noFill/>
        </p:spPr>
        <p:txBody>
          <a:bodyPr wrap="none" rtlCol="0">
            <a:spAutoFit/>
          </a:bodyPr>
          <a:lstStyle/>
          <a:p>
            <a:r>
              <a:rPr lang="en-US" altLang="ko-KR" sz="3000" b="1" dirty="0" smtClean="0">
                <a:solidFill>
                  <a:srgbClr val="0070C0"/>
                </a:solidFill>
                <a:latin typeface="Arial" pitchFamily="34" charset="0"/>
                <a:cs typeface="Arial" pitchFamily="34" charset="0"/>
              </a:rPr>
              <a:t>‘Solar City, </a:t>
            </a:r>
            <a:r>
              <a:rPr lang="en-US" altLang="ko-KR" sz="3000" b="1" dirty="0" smtClean="0">
                <a:solidFill>
                  <a:srgbClr val="0070C0"/>
                </a:solidFill>
                <a:latin typeface="Arial" pitchFamily="34" charset="0"/>
                <a:cs typeface="Arial" pitchFamily="34" charset="0"/>
              </a:rPr>
              <a:t>Seoul’ </a:t>
            </a:r>
            <a:r>
              <a:rPr lang="en-US" altLang="ko-KR" sz="3000" b="1" dirty="0" smtClean="0">
                <a:solidFill>
                  <a:srgbClr val="0070C0"/>
                </a:solidFill>
                <a:latin typeface="Arial" pitchFamily="34" charset="0"/>
                <a:cs typeface="Arial" pitchFamily="34" charset="0"/>
              </a:rPr>
              <a:t>Project</a:t>
            </a:r>
            <a:endParaRPr lang="ko-KR" altLang="en-US" sz="3000" b="1" dirty="0">
              <a:solidFill>
                <a:srgbClr val="0070C0"/>
              </a:solidFill>
              <a:latin typeface="Arial" pitchFamily="34" charset="0"/>
              <a:cs typeface="Arial" pitchFamily="34" charset="0"/>
            </a:endParaRPr>
          </a:p>
        </p:txBody>
      </p:sp>
      <p:grpSp>
        <p:nvGrpSpPr>
          <p:cNvPr id="2" name="그룹 94"/>
          <p:cNvGrpSpPr/>
          <p:nvPr/>
        </p:nvGrpSpPr>
        <p:grpSpPr>
          <a:xfrm>
            <a:off x="179512" y="908721"/>
            <a:ext cx="8352928" cy="3888432"/>
            <a:chOff x="3861821" y="2745247"/>
            <a:chExt cx="7704685" cy="1961685"/>
          </a:xfrm>
        </p:grpSpPr>
        <p:sp>
          <p:nvSpPr>
            <p:cNvPr id="6" name="TextBox 5"/>
            <p:cNvSpPr txBox="1"/>
            <p:nvPr/>
          </p:nvSpPr>
          <p:spPr>
            <a:xfrm>
              <a:off x="3861821" y="2745247"/>
              <a:ext cx="7704685" cy="186325"/>
            </a:xfrm>
            <a:prstGeom prst="rect">
              <a:avLst/>
            </a:prstGeom>
            <a:noFill/>
          </p:spPr>
          <p:txBody>
            <a:bodyPr wrap="square" lIns="0" tIns="0" rIns="0" bIns="0" rtlCol="0">
              <a:spAutoFit/>
            </a:bodyPr>
            <a:lstStyle/>
            <a:p>
              <a:r>
                <a:rPr lang="en-US" altLang="ko-KR" sz="2400" b="1" dirty="0" smtClean="0">
                  <a:solidFill>
                    <a:srgbClr val="002060"/>
                  </a:solidFill>
                  <a:latin typeface="맑은 고딕" pitchFamily="50" charset="-127"/>
                  <a:ea typeface="맑은 고딕" pitchFamily="50" charset="-127"/>
                  <a:cs typeface="Arial" pitchFamily="34" charset="0"/>
                </a:rPr>
                <a:t>Expansion of Decentralized/Solar PV Power Generation</a:t>
              </a:r>
              <a:endParaRPr lang="ko-KR" altLang="en-US" sz="2400" b="1" dirty="0">
                <a:solidFill>
                  <a:srgbClr val="002060"/>
                </a:solidFill>
                <a:latin typeface="맑은 고딕" pitchFamily="50" charset="-127"/>
                <a:ea typeface="맑은 고딕" pitchFamily="50" charset="-127"/>
                <a:cs typeface="Arial" pitchFamily="34" charset="0"/>
              </a:endParaRPr>
            </a:p>
          </p:txBody>
        </p:sp>
        <p:sp>
          <p:nvSpPr>
            <p:cNvPr id="7" name="TextBox 6"/>
            <p:cNvSpPr txBox="1"/>
            <p:nvPr/>
          </p:nvSpPr>
          <p:spPr>
            <a:xfrm>
              <a:off x="3861821" y="3081762"/>
              <a:ext cx="4981477" cy="1625170"/>
            </a:xfrm>
            <a:prstGeom prst="rect">
              <a:avLst/>
            </a:prstGeom>
            <a:noFill/>
            <a:scene3d>
              <a:camera prst="orthographicFront"/>
              <a:lightRig rig="threePt" dir="t"/>
            </a:scene3d>
            <a:sp3d>
              <a:bevelT w="1270" h="25400"/>
            </a:sp3d>
          </p:spPr>
          <p:txBody>
            <a:bodyPr wrap="square" lIns="0" tIns="0" rIns="0" bIns="0" rtlCol="0">
              <a:spAutoFit/>
              <a:sp3d>
                <a:bevelT w="1270" h="25400"/>
              </a:sp3d>
            </a:bodyPr>
            <a:lstStyle>
              <a:defPPr>
                <a:defRPr lang="ko-KR"/>
              </a:defPPr>
              <a:lvl1pPr marL="72000" indent="-72000">
                <a:buFont typeface="Arial" panose="020B0604020202020204" pitchFamily="34" charset="0"/>
                <a:buChar char="•"/>
                <a:defRPr sz="1000">
                  <a:solidFill>
                    <a:schemeClr val="tx1">
                      <a:lumMod val="65000"/>
                      <a:lumOff val="35000"/>
                    </a:schemeClr>
                  </a:solidFill>
                  <a:latin typeface="Arial" pitchFamily="34" charset="0"/>
                  <a:cs typeface="Arial" pitchFamily="34" charset="0"/>
                </a:defRPr>
              </a:lvl1pPr>
            </a:lstStyle>
            <a:p>
              <a:pPr>
                <a:lnSpc>
                  <a:spcPct val="150000"/>
                </a:lnSpc>
                <a:spcBef>
                  <a:spcPts val="250"/>
                </a:spcBef>
                <a:spcAft>
                  <a:spcPts val="250"/>
                </a:spcAft>
              </a:pPr>
              <a:r>
                <a:rPr lang="en-US" altLang="ko-KR" sz="1800" b="1" dirty="0" smtClean="0">
                  <a:solidFill>
                    <a:schemeClr val="tx1"/>
                  </a:solidFill>
                  <a:latin typeface="맑은 고딕" pitchFamily="50" charset="-127"/>
                  <a:ea typeface="맑은 고딕" pitchFamily="50" charset="-127"/>
                </a:rPr>
                <a:t> Domestic Micro PV Power Panels</a:t>
              </a:r>
            </a:p>
            <a:p>
              <a:pPr>
                <a:spcBef>
                  <a:spcPts val="250"/>
                </a:spcBef>
                <a:spcAft>
                  <a:spcPts val="250"/>
                </a:spcAft>
                <a:buNone/>
              </a:pPr>
              <a:r>
                <a:rPr lang="en-US" altLang="ko-KR" sz="1800" b="1" dirty="0" smtClean="0">
                  <a:solidFill>
                    <a:schemeClr val="tx1"/>
                  </a:solidFill>
                  <a:latin typeface="맑은 고딕" pitchFamily="50" charset="-127"/>
                  <a:ea typeface="맑은 고딕" pitchFamily="50" charset="-127"/>
                </a:rPr>
                <a:t>  </a:t>
              </a:r>
              <a:r>
                <a:rPr lang="en-US" altLang="ko-KR" sz="1800" dirty="0" smtClean="0">
                  <a:solidFill>
                    <a:schemeClr val="tx1"/>
                  </a:solidFill>
                  <a:latin typeface="맑은 고딕" pitchFamily="50" charset="-127"/>
                  <a:ea typeface="맑은 고딕" pitchFamily="50" charset="-127"/>
                  <a:cs typeface="Arial"/>
                </a:rPr>
                <a:t>- financing 50% of panel installation costs</a:t>
              </a:r>
            </a:p>
            <a:p>
              <a:pPr>
                <a:spcBef>
                  <a:spcPts val="250"/>
                </a:spcBef>
                <a:spcAft>
                  <a:spcPts val="250"/>
                </a:spcAft>
                <a:buNone/>
              </a:pPr>
              <a:r>
                <a:rPr lang="en-US" altLang="ko-KR" sz="1800" dirty="0" smtClean="0">
                  <a:solidFill>
                    <a:schemeClr val="tx1"/>
                  </a:solidFill>
                  <a:latin typeface="맑은 고딕" pitchFamily="50" charset="-127"/>
                  <a:ea typeface="맑은 고딕" pitchFamily="50" charset="-127"/>
                  <a:cs typeface="Arial"/>
                </a:rPr>
                <a:t>  - total capacity : 8,560kW  generated </a:t>
              </a:r>
              <a:r>
                <a:rPr lang="en-US" altLang="ko-KR" sz="1800" dirty="0" smtClean="0">
                  <a:solidFill>
                    <a:schemeClr val="tx1"/>
                  </a:solidFill>
                  <a:latin typeface="맑은 고딕" pitchFamily="50" charset="-127"/>
                  <a:ea typeface="맑은 고딕" pitchFamily="50" charset="-127"/>
                  <a:cs typeface="Arial"/>
                </a:rPr>
                <a:t>(2015)</a:t>
              </a:r>
            </a:p>
            <a:p>
              <a:pPr>
                <a:spcBef>
                  <a:spcPts val="250"/>
                </a:spcBef>
                <a:spcAft>
                  <a:spcPts val="250"/>
                </a:spcAft>
                <a:buNone/>
              </a:pPr>
              <a:endParaRPr lang="ko-KR" altLang="en-US" sz="1800" dirty="0">
                <a:solidFill>
                  <a:schemeClr val="tx1"/>
                </a:solidFill>
                <a:latin typeface="맑은 고딕" pitchFamily="50" charset="-127"/>
                <a:ea typeface="맑은 고딕" pitchFamily="50" charset="-127"/>
                <a:cs typeface="Arial"/>
              </a:endParaRPr>
            </a:p>
            <a:p>
              <a:pPr>
                <a:lnSpc>
                  <a:spcPct val="150000"/>
                </a:lnSpc>
                <a:spcBef>
                  <a:spcPts val="250"/>
                </a:spcBef>
                <a:spcAft>
                  <a:spcPts val="250"/>
                </a:spcAft>
              </a:pPr>
              <a:r>
                <a:rPr lang="en-US" altLang="ko-KR" sz="1800" b="1" dirty="0" smtClean="0">
                  <a:solidFill>
                    <a:schemeClr val="tx1"/>
                  </a:solidFill>
                  <a:latin typeface="맑은 고딕" pitchFamily="50" charset="-127"/>
                  <a:ea typeface="맑은 고딕" pitchFamily="50" charset="-127"/>
                </a:rPr>
                <a:t> Seoul Feed-in-Tariff(FIT)</a:t>
              </a:r>
            </a:p>
            <a:p>
              <a:pPr marL="0" lvl="0" indent="0" defTabSz="768919" latinLnBrk="0">
                <a:spcBef>
                  <a:spcPts val="400"/>
                </a:spcBef>
                <a:spcAft>
                  <a:spcPts val="400"/>
                </a:spcAft>
                <a:buClr>
                  <a:srgbClr val="14785A"/>
                </a:buClr>
                <a:buSzPct val="80000"/>
                <a:buNone/>
                <a:defRPr/>
              </a:pPr>
              <a:r>
                <a:rPr lang="en-US" altLang="ko-KR" sz="1800" b="1" dirty="0" smtClean="0">
                  <a:solidFill>
                    <a:schemeClr val="tx1"/>
                  </a:solidFill>
                  <a:latin typeface="맑은 고딕" pitchFamily="50" charset="-127"/>
                  <a:ea typeface="맑은 고딕" pitchFamily="50" charset="-127"/>
                </a:rPr>
                <a:t>  </a:t>
              </a:r>
              <a:r>
                <a:rPr lang="en-US" altLang="ko-KR" sz="1800" dirty="0" smtClean="0">
                  <a:solidFill>
                    <a:schemeClr val="tx1"/>
                  </a:solidFill>
                  <a:latin typeface="맑은 고딕" pitchFamily="50" charset="-127"/>
                  <a:ea typeface="맑은 고딕" pitchFamily="50" charset="-127"/>
                  <a:cs typeface="Arial"/>
                </a:rPr>
                <a:t> - supporting small PV power generation </a:t>
              </a:r>
            </a:p>
            <a:p>
              <a:pPr marL="0" lvl="0" indent="0" defTabSz="768919" latinLnBrk="0">
                <a:spcBef>
                  <a:spcPts val="400"/>
                </a:spcBef>
                <a:spcAft>
                  <a:spcPts val="400"/>
                </a:spcAft>
                <a:buClr>
                  <a:srgbClr val="14785A"/>
                </a:buClr>
                <a:buSzPct val="80000"/>
                <a:buNone/>
                <a:defRPr/>
              </a:pPr>
              <a:r>
                <a:rPr lang="en-US" altLang="ko-KR" sz="1800" dirty="0" smtClean="0">
                  <a:solidFill>
                    <a:schemeClr val="tx1"/>
                  </a:solidFill>
                  <a:latin typeface="맑은 고딕" pitchFamily="50" charset="-127"/>
                  <a:ea typeface="맑은 고딕" pitchFamily="50" charset="-127"/>
                  <a:cs typeface="Arial"/>
                </a:rPr>
                <a:t>     less than </a:t>
              </a:r>
              <a:r>
                <a:rPr lang="en-US" altLang="ko-KR" sz="1800" dirty="0" smtClean="0">
                  <a:solidFill>
                    <a:schemeClr val="tx1"/>
                  </a:solidFill>
                  <a:latin typeface="맑은 고딕" pitchFamily="50" charset="-127"/>
                  <a:ea typeface="맑은 고딕" pitchFamily="50" charset="-127"/>
                  <a:cs typeface="Arial"/>
                </a:rPr>
                <a:t>100kW</a:t>
              </a:r>
              <a:r>
                <a:rPr lang="ko-KR" altLang="en-US" sz="1800" dirty="0" smtClean="0">
                  <a:solidFill>
                    <a:schemeClr val="tx1"/>
                  </a:solidFill>
                  <a:latin typeface="맑은 고딕" pitchFamily="50" charset="-127"/>
                  <a:ea typeface="맑은 고딕" pitchFamily="50" charset="-127"/>
                  <a:cs typeface="Arial"/>
                </a:rPr>
                <a:t>                          </a:t>
              </a:r>
              <a:endParaRPr lang="ko-KR" altLang="en-US" sz="1800" dirty="0" smtClean="0">
                <a:solidFill>
                  <a:schemeClr val="tx1"/>
                </a:solidFill>
                <a:latin typeface="맑은 고딕" pitchFamily="50" charset="-127"/>
                <a:ea typeface="맑은 고딕" pitchFamily="50" charset="-127"/>
                <a:cs typeface="Arial"/>
              </a:endParaRPr>
            </a:p>
            <a:p>
              <a:pPr>
                <a:lnSpc>
                  <a:spcPct val="150000"/>
                </a:lnSpc>
                <a:spcBef>
                  <a:spcPts val="250"/>
                </a:spcBef>
                <a:spcAft>
                  <a:spcPts val="250"/>
                </a:spcAft>
                <a:buNone/>
              </a:pPr>
              <a:endParaRPr lang="ko-KR" altLang="en-US" sz="1800" b="1" dirty="0">
                <a:solidFill>
                  <a:schemeClr val="tx1"/>
                </a:solidFill>
                <a:latin typeface="맑은 고딕" pitchFamily="50" charset="-127"/>
                <a:ea typeface="맑은 고딕" pitchFamily="50" charset="-127"/>
              </a:endParaRPr>
            </a:p>
          </p:txBody>
        </p:sp>
      </p:grpSp>
      <p:grpSp>
        <p:nvGrpSpPr>
          <p:cNvPr id="128" name="그룹 153"/>
          <p:cNvGrpSpPr/>
          <p:nvPr/>
        </p:nvGrpSpPr>
        <p:grpSpPr>
          <a:xfrm>
            <a:off x="385808" y="5157192"/>
            <a:ext cx="8362656" cy="1143009"/>
            <a:chOff x="323528" y="2655759"/>
            <a:chExt cx="8362656" cy="1143009"/>
          </a:xfrm>
        </p:grpSpPr>
        <p:grpSp>
          <p:nvGrpSpPr>
            <p:cNvPr id="129" name="그룹 143"/>
            <p:cNvGrpSpPr/>
            <p:nvPr/>
          </p:nvGrpSpPr>
          <p:grpSpPr>
            <a:xfrm>
              <a:off x="323528" y="2665490"/>
              <a:ext cx="2746032" cy="1133278"/>
              <a:chOff x="890066" y="2665490"/>
              <a:chExt cx="2746032" cy="1133278"/>
            </a:xfrm>
          </p:grpSpPr>
          <p:grpSp>
            <p:nvGrpSpPr>
              <p:cNvPr id="201" name="그룹 200"/>
              <p:cNvGrpSpPr/>
              <p:nvPr/>
            </p:nvGrpSpPr>
            <p:grpSpPr>
              <a:xfrm>
                <a:off x="890066" y="2665490"/>
                <a:ext cx="1875805" cy="1068474"/>
                <a:chOff x="2011536" y="2684542"/>
                <a:chExt cx="1875805" cy="1068474"/>
              </a:xfrm>
            </p:grpSpPr>
            <p:pic>
              <p:nvPicPr>
                <p:cNvPr id="204" name="Picture 4" descr="C:\Users\user\Desktop\public.png"/>
                <p:cNvPicPr>
                  <a:picLocks noChangeAspect="1" noChangeArrowheads="1"/>
                </p:cNvPicPr>
                <p:nvPr/>
              </p:nvPicPr>
              <p:blipFill>
                <a:blip r:embed="rId3" cstate="print"/>
                <a:srcRect/>
                <a:stretch>
                  <a:fillRect/>
                </a:stretch>
              </p:blipFill>
              <p:spPr bwMode="auto">
                <a:xfrm>
                  <a:off x="3707904" y="2684542"/>
                  <a:ext cx="179437" cy="179437"/>
                </a:xfrm>
                <a:prstGeom prst="rect">
                  <a:avLst/>
                </a:prstGeom>
                <a:noFill/>
              </p:spPr>
            </p:pic>
            <p:pic>
              <p:nvPicPr>
                <p:cNvPr id="205" name="Picture 4" descr="C:\Users\user\Desktop\public.png"/>
                <p:cNvPicPr>
                  <a:picLocks noChangeAspect="1" noChangeArrowheads="1"/>
                </p:cNvPicPr>
                <p:nvPr/>
              </p:nvPicPr>
              <p:blipFill>
                <a:blip r:embed="rId3" cstate="print"/>
                <a:srcRect/>
                <a:stretch>
                  <a:fillRect/>
                </a:stretch>
              </p:blipFill>
              <p:spPr bwMode="auto">
                <a:xfrm>
                  <a:off x="3491880" y="2689868"/>
                  <a:ext cx="179437" cy="179437"/>
                </a:xfrm>
                <a:prstGeom prst="rect">
                  <a:avLst/>
                </a:prstGeom>
                <a:noFill/>
              </p:spPr>
            </p:pic>
            <p:pic>
              <p:nvPicPr>
                <p:cNvPr id="206" name="Picture 4" descr="C:\Users\user\Desktop\public.png"/>
                <p:cNvPicPr>
                  <a:picLocks noChangeAspect="1" noChangeArrowheads="1"/>
                </p:cNvPicPr>
                <p:nvPr/>
              </p:nvPicPr>
              <p:blipFill>
                <a:blip r:embed="rId3" cstate="print"/>
                <a:srcRect/>
                <a:stretch>
                  <a:fillRect/>
                </a:stretch>
              </p:blipFill>
              <p:spPr bwMode="auto">
                <a:xfrm>
                  <a:off x="3491880" y="2909701"/>
                  <a:ext cx="179437" cy="179437"/>
                </a:xfrm>
                <a:prstGeom prst="rect">
                  <a:avLst/>
                </a:prstGeom>
                <a:noFill/>
              </p:spPr>
            </p:pic>
            <p:pic>
              <p:nvPicPr>
                <p:cNvPr id="207" name="Picture 4" descr="C:\Users\user\Desktop\public.png"/>
                <p:cNvPicPr>
                  <a:picLocks noChangeAspect="1" noChangeArrowheads="1"/>
                </p:cNvPicPr>
                <p:nvPr/>
              </p:nvPicPr>
              <p:blipFill>
                <a:blip r:embed="rId3" cstate="print"/>
                <a:srcRect/>
                <a:stretch>
                  <a:fillRect/>
                </a:stretch>
              </p:blipFill>
              <p:spPr bwMode="auto">
                <a:xfrm>
                  <a:off x="3496643" y="3122479"/>
                  <a:ext cx="179437" cy="179437"/>
                </a:xfrm>
                <a:prstGeom prst="rect">
                  <a:avLst/>
                </a:prstGeom>
                <a:noFill/>
              </p:spPr>
            </p:pic>
            <p:pic>
              <p:nvPicPr>
                <p:cNvPr id="208" name="Picture 4" descr="C:\Users\user\Desktop\public.png"/>
                <p:cNvPicPr>
                  <a:picLocks noChangeAspect="1" noChangeArrowheads="1"/>
                </p:cNvPicPr>
                <p:nvPr/>
              </p:nvPicPr>
              <p:blipFill>
                <a:blip r:embed="rId3" cstate="print"/>
                <a:srcRect/>
                <a:stretch>
                  <a:fillRect/>
                </a:stretch>
              </p:blipFill>
              <p:spPr bwMode="auto">
                <a:xfrm>
                  <a:off x="3496643" y="3342312"/>
                  <a:ext cx="179437" cy="179437"/>
                </a:xfrm>
                <a:prstGeom prst="rect">
                  <a:avLst/>
                </a:prstGeom>
                <a:noFill/>
              </p:spPr>
            </p:pic>
            <p:pic>
              <p:nvPicPr>
                <p:cNvPr id="209" name="Picture 4" descr="C:\Users\user\Desktop\public.png"/>
                <p:cNvPicPr>
                  <a:picLocks noChangeAspect="1" noChangeArrowheads="1"/>
                </p:cNvPicPr>
                <p:nvPr/>
              </p:nvPicPr>
              <p:blipFill>
                <a:blip r:embed="rId3" cstate="print"/>
                <a:srcRect/>
                <a:stretch>
                  <a:fillRect/>
                </a:stretch>
              </p:blipFill>
              <p:spPr bwMode="auto">
                <a:xfrm>
                  <a:off x="3496643" y="3559290"/>
                  <a:ext cx="179437" cy="179437"/>
                </a:xfrm>
                <a:prstGeom prst="rect">
                  <a:avLst/>
                </a:prstGeom>
                <a:noFill/>
              </p:spPr>
            </p:pic>
            <p:pic>
              <p:nvPicPr>
                <p:cNvPr id="210" name="Picture 4" descr="C:\Users\user\Desktop\public.png"/>
                <p:cNvPicPr>
                  <a:picLocks noChangeAspect="1" noChangeArrowheads="1"/>
                </p:cNvPicPr>
                <p:nvPr/>
              </p:nvPicPr>
              <p:blipFill>
                <a:blip r:embed="rId3" cstate="print"/>
                <a:srcRect/>
                <a:stretch>
                  <a:fillRect/>
                </a:stretch>
              </p:blipFill>
              <p:spPr bwMode="auto">
                <a:xfrm>
                  <a:off x="3280619" y="2689868"/>
                  <a:ext cx="179437" cy="179437"/>
                </a:xfrm>
                <a:prstGeom prst="rect">
                  <a:avLst/>
                </a:prstGeom>
                <a:noFill/>
              </p:spPr>
            </p:pic>
            <p:pic>
              <p:nvPicPr>
                <p:cNvPr id="211" name="Picture 4" descr="C:\Users\user\Desktop\public.png"/>
                <p:cNvPicPr>
                  <a:picLocks noChangeAspect="1" noChangeArrowheads="1"/>
                </p:cNvPicPr>
                <p:nvPr/>
              </p:nvPicPr>
              <p:blipFill>
                <a:blip r:embed="rId3" cstate="print"/>
                <a:srcRect/>
                <a:stretch>
                  <a:fillRect/>
                </a:stretch>
              </p:blipFill>
              <p:spPr bwMode="auto">
                <a:xfrm>
                  <a:off x="3280619" y="2909701"/>
                  <a:ext cx="179437" cy="179437"/>
                </a:xfrm>
                <a:prstGeom prst="rect">
                  <a:avLst/>
                </a:prstGeom>
                <a:noFill/>
              </p:spPr>
            </p:pic>
            <p:pic>
              <p:nvPicPr>
                <p:cNvPr id="212" name="Picture 4" descr="C:\Users\user\Desktop\public.png"/>
                <p:cNvPicPr>
                  <a:picLocks noChangeAspect="1" noChangeArrowheads="1"/>
                </p:cNvPicPr>
                <p:nvPr/>
              </p:nvPicPr>
              <p:blipFill>
                <a:blip r:embed="rId3" cstate="print"/>
                <a:srcRect/>
                <a:stretch>
                  <a:fillRect/>
                </a:stretch>
              </p:blipFill>
              <p:spPr bwMode="auto">
                <a:xfrm>
                  <a:off x="3285382" y="3122479"/>
                  <a:ext cx="179437" cy="179437"/>
                </a:xfrm>
                <a:prstGeom prst="rect">
                  <a:avLst/>
                </a:prstGeom>
                <a:noFill/>
              </p:spPr>
            </p:pic>
            <p:pic>
              <p:nvPicPr>
                <p:cNvPr id="213" name="Picture 4" descr="C:\Users\user\Desktop\public.png"/>
                <p:cNvPicPr>
                  <a:picLocks noChangeAspect="1" noChangeArrowheads="1"/>
                </p:cNvPicPr>
                <p:nvPr/>
              </p:nvPicPr>
              <p:blipFill>
                <a:blip r:embed="rId3" cstate="print"/>
                <a:srcRect/>
                <a:stretch>
                  <a:fillRect/>
                </a:stretch>
              </p:blipFill>
              <p:spPr bwMode="auto">
                <a:xfrm>
                  <a:off x="3285382" y="3342312"/>
                  <a:ext cx="179437" cy="179437"/>
                </a:xfrm>
                <a:prstGeom prst="rect">
                  <a:avLst/>
                </a:prstGeom>
                <a:noFill/>
              </p:spPr>
            </p:pic>
            <p:pic>
              <p:nvPicPr>
                <p:cNvPr id="214" name="Picture 4" descr="C:\Users\user\Desktop\public.png"/>
                <p:cNvPicPr>
                  <a:picLocks noChangeAspect="1" noChangeArrowheads="1"/>
                </p:cNvPicPr>
                <p:nvPr/>
              </p:nvPicPr>
              <p:blipFill>
                <a:blip r:embed="rId3" cstate="print"/>
                <a:srcRect/>
                <a:stretch>
                  <a:fillRect/>
                </a:stretch>
              </p:blipFill>
              <p:spPr bwMode="auto">
                <a:xfrm>
                  <a:off x="3285382" y="3559290"/>
                  <a:ext cx="179437" cy="179437"/>
                </a:xfrm>
                <a:prstGeom prst="rect">
                  <a:avLst/>
                </a:prstGeom>
                <a:noFill/>
              </p:spPr>
            </p:pic>
            <p:pic>
              <p:nvPicPr>
                <p:cNvPr id="215" name="Picture 4" descr="C:\Users\user\Desktop\public.png"/>
                <p:cNvPicPr>
                  <a:picLocks noChangeAspect="1" noChangeArrowheads="1"/>
                </p:cNvPicPr>
                <p:nvPr/>
              </p:nvPicPr>
              <p:blipFill>
                <a:blip r:embed="rId3" cstate="print"/>
                <a:srcRect/>
                <a:stretch>
                  <a:fillRect/>
                </a:stretch>
              </p:blipFill>
              <p:spPr bwMode="auto">
                <a:xfrm>
                  <a:off x="3064595" y="2690431"/>
                  <a:ext cx="179437" cy="179437"/>
                </a:xfrm>
                <a:prstGeom prst="rect">
                  <a:avLst/>
                </a:prstGeom>
                <a:noFill/>
              </p:spPr>
            </p:pic>
            <p:pic>
              <p:nvPicPr>
                <p:cNvPr id="216" name="Picture 4" descr="C:\Users\user\Desktop\public.png"/>
                <p:cNvPicPr>
                  <a:picLocks noChangeAspect="1" noChangeArrowheads="1"/>
                </p:cNvPicPr>
                <p:nvPr/>
              </p:nvPicPr>
              <p:blipFill>
                <a:blip r:embed="rId3" cstate="print"/>
                <a:srcRect/>
                <a:stretch>
                  <a:fillRect/>
                </a:stretch>
              </p:blipFill>
              <p:spPr bwMode="auto">
                <a:xfrm>
                  <a:off x="3064595" y="2910264"/>
                  <a:ext cx="179437" cy="179437"/>
                </a:xfrm>
                <a:prstGeom prst="rect">
                  <a:avLst/>
                </a:prstGeom>
                <a:noFill/>
              </p:spPr>
            </p:pic>
            <p:pic>
              <p:nvPicPr>
                <p:cNvPr id="217" name="Picture 4" descr="C:\Users\user\Desktop\public.png"/>
                <p:cNvPicPr>
                  <a:picLocks noChangeAspect="1" noChangeArrowheads="1"/>
                </p:cNvPicPr>
                <p:nvPr/>
              </p:nvPicPr>
              <p:blipFill>
                <a:blip r:embed="rId3" cstate="print"/>
                <a:srcRect/>
                <a:stretch>
                  <a:fillRect/>
                </a:stretch>
              </p:blipFill>
              <p:spPr bwMode="auto">
                <a:xfrm>
                  <a:off x="3069358" y="3123042"/>
                  <a:ext cx="179437" cy="179437"/>
                </a:xfrm>
                <a:prstGeom prst="rect">
                  <a:avLst/>
                </a:prstGeom>
                <a:noFill/>
              </p:spPr>
            </p:pic>
            <p:pic>
              <p:nvPicPr>
                <p:cNvPr id="218" name="Picture 4" descr="C:\Users\user\Desktop\public.png"/>
                <p:cNvPicPr>
                  <a:picLocks noChangeAspect="1" noChangeArrowheads="1"/>
                </p:cNvPicPr>
                <p:nvPr/>
              </p:nvPicPr>
              <p:blipFill>
                <a:blip r:embed="rId3" cstate="print"/>
                <a:srcRect/>
                <a:stretch>
                  <a:fillRect/>
                </a:stretch>
              </p:blipFill>
              <p:spPr bwMode="auto">
                <a:xfrm>
                  <a:off x="3069358" y="3342875"/>
                  <a:ext cx="179437" cy="179437"/>
                </a:xfrm>
                <a:prstGeom prst="rect">
                  <a:avLst/>
                </a:prstGeom>
                <a:noFill/>
              </p:spPr>
            </p:pic>
            <p:pic>
              <p:nvPicPr>
                <p:cNvPr id="219" name="Picture 4" descr="C:\Users\user\Desktop\public.png"/>
                <p:cNvPicPr>
                  <a:picLocks noChangeAspect="1" noChangeArrowheads="1"/>
                </p:cNvPicPr>
                <p:nvPr/>
              </p:nvPicPr>
              <p:blipFill>
                <a:blip r:embed="rId3" cstate="print"/>
                <a:srcRect/>
                <a:stretch>
                  <a:fillRect/>
                </a:stretch>
              </p:blipFill>
              <p:spPr bwMode="auto">
                <a:xfrm>
                  <a:off x="3069358" y="3559853"/>
                  <a:ext cx="179437" cy="179437"/>
                </a:xfrm>
                <a:prstGeom prst="rect">
                  <a:avLst/>
                </a:prstGeom>
                <a:noFill/>
              </p:spPr>
            </p:pic>
            <p:pic>
              <p:nvPicPr>
                <p:cNvPr id="220" name="Picture 4" descr="C:\Users\user\Desktop\public.png"/>
                <p:cNvPicPr>
                  <a:picLocks noChangeAspect="1" noChangeArrowheads="1"/>
                </p:cNvPicPr>
                <p:nvPr/>
              </p:nvPicPr>
              <p:blipFill>
                <a:blip r:embed="rId3" cstate="print"/>
                <a:srcRect/>
                <a:stretch>
                  <a:fillRect/>
                </a:stretch>
              </p:blipFill>
              <p:spPr bwMode="auto">
                <a:xfrm>
                  <a:off x="2856580" y="2694631"/>
                  <a:ext cx="179437" cy="179437"/>
                </a:xfrm>
                <a:prstGeom prst="rect">
                  <a:avLst/>
                </a:prstGeom>
                <a:noFill/>
              </p:spPr>
            </p:pic>
            <p:pic>
              <p:nvPicPr>
                <p:cNvPr id="221" name="Picture 4" descr="C:\Users\user\Desktop\public.png"/>
                <p:cNvPicPr>
                  <a:picLocks noChangeAspect="1" noChangeArrowheads="1"/>
                </p:cNvPicPr>
                <p:nvPr/>
              </p:nvPicPr>
              <p:blipFill>
                <a:blip r:embed="rId3" cstate="print"/>
                <a:srcRect/>
                <a:stretch>
                  <a:fillRect/>
                </a:stretch>
              </p:blipFill>
              <p:spPr bwMode="auto">
                <a:xfrm>
                  <a:off x="2856580" y="2914464"/>
                  <a:ext cx="179437" cy="179437"/>
                </a:xfrm>
                <a:prstGeom prst="rect">
                  <a:avLst/>
                </a:prstGeom>
                <a:noFill/>
              </p:spPr>
            </p:pic>
            <p:pic>
              <p:nvPicPr>
                <p:cNvPr id="222" name="Picture 4" descr="C:\Users\user\Desktop\public.png"/>
                <p:cNvPicPr>
                  <a:picLocks noChangeAspect="1" noChangeArrowheads="1"/>
                </p:cNvPicPr>
                <p:nvPr/>
              </p:nvPicPr>
              <p:blipFill>
                <a:blip r:embed="rId3" cstate="print"/>
                <a:srcRect/>
                <a:stretch>
                  <a:fillRect/>
                </a:stretch>
              </p:blipFill>
              <p:spPr bwMode="auto">
                <a:xfrm>
                  <a:off x="2861343" y="3127242"/>
                  <a:ext cx="179437" cy="179437"/>
                </a:xfrm>
                <a:prstGeom prst="rect">
                  <a:avLst/>
                </a:prstGeom>
                <a:noFill/>
              </p:spPr>
            </p:pic>
            <p:pic>
              <p:nvPicPr>
                <p:cNvPr id="223" name="Picture 4" descr="C:\Users\user\Desktop\public.png"/>
                <p:cNvPicPr>
                  <a:picLocks noChangeAspect="1" noChangeArrowheads="1"/>
                </p:cNvPicPr>
                <p:nvPr/>
              </p:nvPicPr>
              <p:blipFill>
                <a:blip r:embed="rId3" cstate="print"/>
                <a:srcRect/>
                <a:stretch>
                  <a:fillRect/>
                </a:stretch>
              </p:blipFill>
              <p:spPr bwMode="auto">
                <a:xfrm>
                  <a:off x="2861343" y="3347075"/>
                  <a:ext cx="179437" cy="179437"/>
                </a:xfrm>
                <a:prstGeom prst="rect">
                  <a:avLst/>
                </a:prstGeom>
                <a:noFill/>
              </p:spPr>
            </p:pic>
            <p:pic>
              <p:nvPicPr>
                <p:cNvPr id="224" name="Picture 4" descr="C:\Users\user\Desktop\public.png"/>
                <p:cNvPicPr>
                  <a:picLocks noChangeAspect="1" noChangeArrowheads="1"/>
                </p:cNvPicPr>
                <p:nvPr/>
              </p:nvPicPr>
              <p:blipFill>
                <a:blip r:embed="rId3" cstate="print"/>
                <a:srcRect/>
                <a:stretch>
                  <a:fillRect/>
                </a:stretch>
              </p:blipFill>
              <p:spPr bwMode="auto">
                <a:xfrm>
                  <a:off x="2861343" y="3564053"/>
                  <a:ext cx="179437" cy="179437"/>
                </a:xfrm>
                <a:prstGeom prst="rect">
                  <a:avLst/>
                </a:prstGeom>
                <a:noFill/>
              </p:spPr>
            </p:pic>
            <p:pic>
              <p:nvPicPr>
                <p:cNvPr id="225" name="Picture 4" descr="C:\Users\user\Desktop\public.png"/>
                <p:cNvPicPr>
                  <a:picLocks noChangeAspect="1" noChangeArrowheads="1"/>
                </p:cNvPicPr>
                <p:nvPr/>
              </p:nvPicPr>
              <p:blipFill>
                <a:blip r:embed="rId3" cstate="print"/>
                <a:srcRect/>
                <a:stretch>
                  <a:fillRect/>
                </a:stretch>
              </p:blipFill>
              <p:spPr bwMode="auto">
                <a:xfrm>
                  <a:off x="2640556" y="2699957"/>
                  <a:ext cx="179437" cy="179437"/>
                </a:xfrm>
                <a:prstGeom prst="rect">
                  <a:avLst/>
                </a:prstGeom>
                <a:noFill/>
              </p:spPr>
            </p:pic>
            <p:pic>
              <p:nvPicPr>
                <p:cNvPr id="226" name="Picture 4" descr="C:\Users\user\Desktop\public.png"/>
                <p:cNvPicPr>
                  <a:picLocks noChangeAspect="1" noChangeArrowheads="1"/>
                </p:cNvPicPr>
                <p:nvPr/>
              </p:nvPicPr>
              <p:blipFill>
                <a:blip r:embed="rId3" cstate="print"/>
                <a:srcRect/>
                <a:stretch>
                  <a:fillRect/>
                </a:stretch>
              </p:blipFill>
              <p:spPr bwMode="auto">
                <a:xfrm>
                  <a:off x="2640556" y="2919790"/>
                  <a:ext cx="179437" cy="179437"/>
                </a:xfrm>
                <a:prstGeom prst="rect">
                  <a:avLst/>
                </a:prstGeom>
                <a:noFill/>
              </p:spPr>
            </p:pic>
            <p:pic>
              <p:nvPicPr>
                <p:cNvPr id="227" name="Picture 4" descr="C:\Users\user\Desktop\public.png"/>
                <p:cNvPicPr>
                  <a:picLocks noChangeAspect="1" noChangeArrowheads="1"/>
                </p:cNvPicPr>
                <p:nvPr/>
              </p:nvPicPr>
              <p:blipFill>
                <a:blip r:embed="rId3" cstate="print"/>
                <a:srcRect/>
                <a:stretch>
                  <a:fillRect/>
                </a:stretch>
              </p:blipFill>
              <p:spPr bwMode="auto">
                <a:xfrm>
                  <a:off x="2645319" y="3132568"/>
                  <a:ext cx="179437" cy="179437"/>
                </a:xfrm>
                <a:prstGeom prst="rect">
                  <a:avLst/>
                </a:prstGeom>
                <a:noFill/>
              </p:spPr>
            </p:pic>
            <p:pic>
              <p:nvPicPr>
                <p:cNvPr id="228" name="Picture 4" descr="C:\Users\user\Desktop\public.png"/>
                <p:cNvPicPr>
                  <a:picLocks noChangeAspect="1" noChangeArrowheads="1"/>
                </p:cNvPicPr>
                <p:nvPr/>
              </p:nvPicPr>
              <p:blipFill>
                <a:blip r:embed="rId3" cstate="print"/>
                <a:srcRect/>
                <a:stretch>
                  <a:fillRect/>
                </a:stretch>
              </p:blipFill>
              <p:spPr bwMode="auto">
                <a:xfrm>
                  <a:off x="2645319" y="3352401"/>
                  <a:ext cx="179437" cy="179437"/>
                </a:xfrm>
                <a:prstGeom prst="rect">
                  <a:avLst/>
                </a:prstGeom>
                <a:noFill/>
              </p:spPr>
            </p:pic>
            <p:pic>
              <p:nvPicPr>
                <p:cNvPr id="229" name="Picture 4" descr="C:\Users\user\Desktop\public.png"/>
                <p:cNvPicPr>
                  <a:picLocks noChangeAspect="1" noChangeArrowheads="1"/>
                </p:cNvPicPr>
                <p:nvPr/>
              </p:nvPicPr>
              <p:blipFill>
                <a:blip r:embed="rId3" cstate="print"/>
                <a:srcRect/>
                <a:stretch>
                  <a:fillRect/>
                </a:stretch>
              </p:blipFill>
              <p:spPr bwMode="auto">
                <a:xfrm>
                  <a:off x="2645319" y="3569379"/>
                  <a:ext cx="179437" cy="179437"/>
                </a:xfrm>
                <a:prstGeom prst="rect">
                  <a:avLst/>
                </a:prstGeom>
                <a:noFill/>
              </p:spPr>
            </p:pic>
            <p:pic>
              <p:nvPicPr>
                <p:cNvPr id="230" name="Picture 4" descr="C:\Users\user\Desktop\public.png"/>
                <p:cNvPicPr>
                  <a:picLocks noChangeAspect="1" noChangeArrowheads="1"/>
                </p:cNvPicPr>
                <p:nvPr/>
              </p:nvPicPr>
              <p:blipFill>
                <a:blip r:embed="rId3" cstate="print"/>
                <a:srcRect/>
                <a:stretch>
                  <a:fillRect/>
                </a:stretch>
              </p:blipFill>
              <p:spPr bwMode="auto">
                <a:xfrm>
                  <a:off x="2429295" y="2699957"/>
                  <a:ext cx="179437" cy="179437"/>
                </a:xfrm>
                <a:prstGeom prst="rect">
                  <a:avLst/>
                </a:prstGeom>
                <a:noFill/>
              </p:spPr>
            </p:pic>
            <p:pic>
              <p:nvPicPr>
                <p:cNvPr id="231" name="Picture 4" descr="C:\Users\user\Desktop\public.png"/>
                <p:cNvPicPr>
                  <a:picLocks noChangeAspect="1" noChangeArrowheads="1"/>
                </p:cNvPicPr>
                <p:nvPr/>
              </p:nvPicPr>
              <p:blipFill>
                <a:blip r:embed="rId3" cstate="print"/>
                <a:srcRect/>
                <a:stretch>
                  <a:fillRect/>
                </a:stretch>
              </p:blipFill>
              <p:spPr bwMode="auto">
                <a:xfrm>
                  <a:off x="2429295" y="2919790"/>
                  <a:ext cx="179437" cy="179437"/>
                </a:xfrm>
                <a:prstGeom prst="rect">
                  <a:avLst/>
                </a:prstGeom>
                <a:noFill/>
              </p:spPr>
            </p:pic>
            <p:pic>
              <p:nvPicPr>
                <p:cNvPr id="232" name="Picture 4" descr="C:\Users\user\Desktop\public.png"/>
                <p:cNvPicPr>
                  <a:picLocks noChangeAspect="1" noChangeArrowheads="1"/>
                </p:cNvPicPr>
                <p:nvPr/>
              </p:nvPicPr>
              <p:blipFill>
                <a:blip r:embed="rId3" cstate="print"/>
                <a:srcRect/>
                <a:stretch>
                  <a:fillRect/>
                </a:stretch>
              </p:blipFill>
              <p:spPr bwMode="auto">
                <a:xfrm>
                  <a:off x="2434058" y="3132568"/>
                  <a:ext cx="179437" cy="179437"/>
                </a:xfrm>
                <a:prstGeom prst="rect">
                  <a:avLst/>
                </a:prstGeom>
                <a:noFill/>
              </p:spPr>
            </p:pic>
            <p:pic>
              <p:nvPicPr>
                <p:cNvPr id="233" name="Picture 4" descr="C:\Users\user\Desktop\public.png"/>
                <p:cNvPicPr>
                  <a:picLocks noChangeAspect="1" noChangeArrowheads="1"/>
                </p:cNvPicPr>
                <p:nvPr/>
              </p:nvPicPr>
              <p:blipFill>
                <a:blip r:embed="rId3" cstate="print"/>
                <a:srcRect/>
                <a:stretch>
                  <a:fillRect/>
                </a:stretch>
              </p:blipFill>
              <p:spPr bwMode="auto">
                <a:xfrm>
                  <a:off x="2434058" y="3352401"/>
                  <a:ext cx="179437" cy="179437"/>
                </a:xfrm>
                <a:prstGeom prst="rect">
                  <a:avLst/>
                </a:prstGeom>
                <a:noFill/>
              </p:spPr>
            </p:pic>
            <p:pic>
              <p:nvPicPr>
                <p:cNvPr id="234" name="Picture 4" descr="C:\Users\user\Desktop\public.png"/>
                <p:cNvPicPr>
                  <a:picLocks noChangeAspect="1" noChangeArrowheads="1"/>
                </p:cNvPicPr>
                <p:nvPr/>
              </p:nvPicPr>
              <p:blipFill>
                <a:blip r:embed="rId3" cstate="print"/>
                <a:srcRect/>
                <a:stretch>
                  <a:fillRect/>
                </a:stretch>
              </p:blipFill>
              <p:spPr bwMode="auto">
                <a:xfrm>
                  <a:off x="2434058" y="3569379"/>
                  <a:ext cx="179437" cy="179437"/>
                </a:xfrm>
                <a:prstGeom prst="rect">
                  <a:avLst/>
                </a:prstGeom>
                <a:noFill/>
              </p:spPr>
            </p:pic>
            <p:pic>
              <p:nvPicPr>
                <p:cNvPr id="235" name="Picture 4" descr="C:\Users\user\Desktop\public.png"/>
                <p:cNvPicPr>
                  <a:picLocks noChangeAspect="1" noChangeArrowheads="1"/>
                </p:cNvPicPr>
                <p:nvPr/>
              </p:nvPicPr>
              <p:blipFill>
                <a:blip r:embed="rId3" cstate="print"/>
                <a:srcRect/>
                <a:stretch>
                  <a:fillRect/>
                </a:stretch>
              </p:blipFill>
              <p:spPr bwMode="auto">
                <a:xfrm>
                  <a:off x="2213271" y="2700520"/>
                  <a:ext cx="179437" cy="179437"/>
                </a:xfrm>
                <a:prstGeom prst="rect">
                  <a:avLst/>
                </a:prstGeom>
                <a:noFill/>
              </p:spPr>
            </p:pic>
            <p:pic>
              <p:nvPicPr>
                <p:cNvPr id="236" name="Picture 4" descr="C:\Users\user\Desktop\public.png"/>
                <p:cNvPicPr>
                  <a:picLocks noChangeAspect="1" noChangeArrowheads="1"/>
                </p:cNvPicPr>
                <p:nvPr/>
              </p:nvPicPr>
              <p:blipFill>
                <a:blip r:embed="rId3" cstate="print"/>
                <a:srcRect/>
                <a:stretch>
                  <a:fillRect/>
                </a:stretch>
              </p:blipFill>
              <p:spPr bwMode="auto">
                <a:xfrm>
                  <a:off x="2213271" y="2920353"/>
                  <a:ext cx="179437" cy="179437"/>
                </a:xfrm>
                <a:prstGeom prst="rect">
                  <a:avLst/>
                </a:prstGeom>
                <a:noFill/>
              </p:spPr>
            </p:pic>
            <p:pic>
              <p:nvPicPr>
                <p:cNvPr id="237" name="Picture 4" descr="C:\Users\user\Desktop\public.png"/>
                <p:cNvPicPr>
                  <a:picLocks noChangeAspect="1" noChangeArrowheads="1"/>
                </p:cNvPicPr>
                <p:nvPr/>
              </p:nvPicPr>
              <p:blipFill>
                <a:blip r:embed="rId3" cstate="print"/>
                <a:srcRect/>
                <a:stretch>
                  <a:fillRect/>
                </a:stretch>
              </p:blipFill>
              <p:spPr bwMode="auto">
                <a:xfrm>
                  <a:off x="2218034" y="3133131"/>
                  <a:ext cx="179437" cy="179437"/>
                </a:xfrm>
                <a:prstGeom prst="rect">
                  <a:avLst/>
                </a:prstGeom>
                <a:noFill/>
              </p:spPr>
            </p:pic>
            <p:pic>
              <p:nvPicPr>
                <p:cNvPr id="238" name="Picture 4" descr="C:\Users\user\Desktop\public.png"/>
                <p:cNvPicPr>
                  <a:picLocks noChangeAspect="1" noChangeArrowheads="1"/>
                </p:cNvPicPr>
                <p:nvPr/>
              </p:nvPicPr>
              <p:blipFill>
                <a:blip r:embed="rId3" cstate="print"/>
                <a:srcRect/>
                <a:stretch>
                  <a:fillRect/>
                </a:stretch>
              </p:blipFill>
              <p:spPr bwMode="auto">
                <a:xfrm>
                  <a:off x="2218034" y="3352964"/>
                  <a:ext cx="179437" cy="179437"/>
                </a:xfrm>
                <a:prstGeom prst="rect">
                  <a:avLst/>
                </a:prstGeom>
                <a:noFill/>
              </p:spPr>
            </p:pic>
            <p:pic>
              <p:nvPicPr>
                <p:cNvPr id="239" name="Picture 4" descr="C:\Users\user\Desktop\public.png"/>
                <p:cNvPicPr>
                  <a:picLocks noChangeAspect="1" noChangeArrowheads="1"/>
                </p:cNvPicPr>
                <p:nvPr/>
              </p:nvPicPr>
              <p:blipFill>
                <a:blip r:embed="rId3" cstate="print"/>
                <a:srcRect/>
                <a:stretch>
                  <a:fillRect/>
                </a:stretch>
              </p:blipFill>
              <p:spPr bwMode="auto">
                <a:xfrm>
                  <a:off x="2218034" y="3569942"/>
                  <a:ext cx="179437" cy="179437"/>
                </a:xfrm>
                <a:prstGeom prst="rect">
                  <a:avLst/>
                </a:prstGeom>
                <a:noFill/>
              </p:spPr>
            </p:pic>
            <p:pic>
              <p:nvPicPr>
                <p:cNvPr id="240" name="Picture 4" descr="C:\Users\user\Desktop\public.png"/>
                <p:cNvPicPr>
                  <a:picLocks noChangeAspect="1" noChangeArrowheads="1"/>
                </p:cNvPicPr>
                <p:nvPr/>
              </p:nvPicPr>
              <p:blipFill>
                <a:blip r:embed="rId3" cstate="print"/>
                <a:srcRect/>
                <a:stretch>
                  <a:fillRect/>
                </a:stretch>
              </p:blipFill>
              <p:spPr bwMode="auto">
                <a:xfrm>
                  <a:off x="2011536" y="2704157"/>
                  <a:ext cx="179437" cy="179437"/>
                </a:xfrm>
                <a:prstGeom prst="rect">
                  <a:avLst/>
                </a:prstGeom>
                <a:noFill/>
              </p:spPr>
            </p:pic>
            <p:pic>
              <p:nvPicPr>
                <p:cNvPr id="241" name="Picture 4" descr="C:\Users\user\Desktop\public.png"/>
                <p:cNvPicPr>
                  <a:picLocks noChangeAspect="1" noChangeArrowheads="1"/>
                </p:cNvPicPr>
                <p:nvPr/>
              </p:nvPicPr>
              <p:blipFill>
                <a:blip r:embed="rId3" cstate="print"/>
                <a:srcRect/>
                <a:stretch>
                  <a:fillRect/>
                </a:stretch>
              </p:blipFill>
              <p:spPr bwMode="auto">
                <a:xfrm>
                  <a:off x="2011536" y="2923990"/>
                  <a:ext cx="179437" cy="179437"/>
                </a:xfrm>
                <a:prstGeom prst="rect">
                  <a:avLst/>
                </a:prstGeom>
                <a:noFill/>
              </p:spPr>
            </p:pic>
            <p:pic>
              <p:nvPicPr>
                <p:cNvPr id="242" name="Picture 4" descr="C:\Users\user\Desktop\public.png"/>
                <p:cNvPicPr>
                  <a:picLocks noChangeAspect="1" noChangeArrowheads="1"/>
                </p:cNvPicPr>
                <p:nvPr/>
              </p:nvPicPr>
              <p:blipFill>
                <a:blip r:embed="rId3" cstate="print"/>
                <a:srcRect/>
                <a:stretch>
                  <a:fillRect/>
                </a:stretch>
              </p:blipFill>
              <p:spPr bwMode="auto">
                <a:xfrm>
                  <a:off x="2016299" y="3136768"/>
                  <a:ext cx="179437" cy="179437"/>
                </a:xfrm>
                <a:prstGeom prst="rect">
                  <a:avLst/>
                </a:prstGeom>
                <a:noFill/>
              </p:spPr>
            </p:pic>
            <p:pic>
              <p:nvPicPr>
                <p:cNvPr id="243" name="Picture 4" descr="C:\Users\user\Desktop\public.png"/>
                <p:cNvPicPr>
                  <a:picLocks noChangeAspect="1" noChangeArrowheads="1"/>
                </p:cNvPicPr>
                <p:nvPr/>
              </p:nvPicPr>
              <p:blipFill>
                <a:blip r:embed="rId3" cstate="print"/>
                <a:srcRect/>
                <a:stretch>
                  <a:fillRect/>
                </a:stretch>
              </p:blipFill>
              <p:spPr bwMode="auto">
                <a:xfrm>
                  <a:off x="2016299" y="3356601"/>
                  <a:ext cx="179437" cy="179437"/>
                </a:xfrm>
                <a:prstGeom prst="rect">
                  <a:avLst/>
                </a:prstGeom>
                <a:noFill/>
              </p:spPr>
            </p:pic>
            <p:pic>
              <p:nvPicPr>
                <p:cNvPr id="244" name="Picture 4" descr="C:\Users\user\Desktop\public.png"/>
                <p:cNvPicPr>
                  <a:picLocks noChangeAspect="1" noChangeArrowheads="1"/>
                </p:cNvPicPr>
                <p:nvPr/>
              </p:nvPicPr>
              <p:blipFill>
                <a:blip r:embed="rId3" cstate="print"/>
                <a:srcRect/>
                <a:stretch>
                  <a:fillRect/>
                </a:stretch>
              </p:blipFill>
              <p:spPr bwMode="auto">
                <a:xfrm>
                  <a:off x="2016299" y="3573579"/>
                  <a:ext cx="179437" cy="179437"/>
                </a:xfrm>
                <a:prstGeom prst="rect">
                  <a:avLst/>
                </a:prstGeom>
                <a:noFill/>
              </p:spPr>
            </p:pic>
          </p:grpSp>
          <p:sp>
            <p:nvSpPr>
              <p:cNvPr id="202" name="TextBox 201"/>
              <p:cNvSpPr txBox="1"/>
              <p:nvPr/>
            </p:nvSpPr>
            <p:spPr>
              <a:xfrm>
                <a:off x="2555978" y="2881964"/>
                <a:ext cx="1080120" cy="523220"/>
              </a:xfrm>
              <a:prstGeom prst="rect">
                <a:avLst/>
              </a:prstGeom>
              <a:noFill/>
            </p:spPr>
            <p:txBody>
              <a:bodyPr wrap="square" rtlCol="0">
                <a:spAutoFit/>
              </a:bodyPr>
              <a:lstStyle/>
              <a:p>
                <a:r>
                  <a:rPr lang="en-US" altLang="ko-KR" sz="1400" dirty="0" smtClean="0">
                    <a:solidFill>
                      <a:srgbClr val="006666"/>
                    </a:solidFill>
                    <a:latin typeface="Arial" pitchFamily="34" charset="0"/>
                    <a:cs typeface="Arial" pitchFamily="34" charset="0"/>
                  </a:rPr>
                  <a:t>Public </a:t>
                </a:r>
              </a:p>
              <a:p>
                <a:r>
                  <a:rPr lang="en-US" altLang="ko-KR" sz="1400" dirty="0" smtClean="0">
                    <a:solidFill>
                      <a:srgbClr val="006666"/>
                    </a:solidFill>
                    <a:latin typeface="Arial" pitchFamily="34" charset="0"/>
                    <a:cs typeface="Arial" pitchFamily="34" charset="0"/>
                  </a:rPr>
                  <a:t>Buildings</a:t>
                </a:r>
                <a:endParaRPr lang="ko-KR" altLang="en-US" sz="1400" dirty="0">
                  <a:solidFill>
                    <a:srgbClr val="006666"/>
                  </a:solidFill>
                  <a:latin typeface="Arial" pitchFamily="34" charset="0"/>
                  <a:cs typeface="Arial" pitchFamily="34" charset="0"/>
                </a:endParaRPr>
              </a:p>
            </p:txBody>
          </p:sp>
          <p:sp>
            <p:nvSpPr>
              <p:cNvPr id="203" name="TextBox 202"/>
              <p:cNvSpPr txBox="1"/>
              <p:nvPr/>
            </p:nvSpPr>
            <p:spPr>
              <a:xfrm>
                <a:off x="2515869" y="3337103"/>
                <a:ext cx="955711" cy="461665"/>
              </a:xfrm>
              <a:prstGeom prst="rect">
                <a:avLst/>
              </a:prstGeom>
              <a:noFill/>
            </p:spPr>
            <p:txBody>
              <a:bodyPr wrap="none" rtlCol="0">
                <a:spAutoFit/>
              </a:bodyPr>
              <a:lstStyle/>
              <a:p>
                <a:r>
                  <a:rPr lang="en-US" altLang="ko-KR" sz="2400" b="1" dirty="0" smtClean="0">
                    <a:solidFill>
                      <a:srgbClr val="006666"/>
                    </a:solidFill>
                    <a:latin typeface="Arial" pitchFamily="34" charset="0"/>
                    <a:cs typeface="Arial" pitchFamily="34" charset="0"/>
                  </a:rPr>
                  <a:t>43.04</a:t>
                </a:r>
                <a:endParaRPr lang="ko-KR" altLang="en-US" sz="2400" b="1" dirty="0">
                  <a:solidFill>
                    <a:srgbClr val="006666"/>
                  </a:solidFill>
                  <a:latin typeface="Arial" pitchFamily="34" charset="0"/>
                  <a:cs typeface="Arial" pitchFamily="34" charset="0"/>
                </a:endParaRPr>
              </a:p>
            </p:txBody>
          </p:sp>
        </p:grpSp>
        <p:grpSp>
          <p:nvGrpSpPr>
            <p:cNvPr id="130" name="그룹 146"/>
            <p:cNvGrpSpPr/>
            <p:nvPr/>
          </p:nvGrpSpPr>
          <p:grpSpPr>
            <a:xfrm>
              <a:off x="3007280" y="2655759"/>
              <a:ext cx="1813063" cy="1133281"/>
              <a:chOff x="3247924" y="2665487"/>
              <a:chExt cx="1813063" cy="1133281"/>
            </a:xfrm>
          </p:grpSpPr>
          <p:grpSp>
            <p:nvGrpSpPr>
              <p:cNvPr id="183" name="그룹 39"/>
              <p:cNvGrpSpPr/>
              <p:nvPr/>
            </p:nvGrpSpPr>
            <p:grpSpPr>
              <a:xfrm>
                <a:off x="3247924" y="2665487"/>
                <a:ext cx="646820" cy="1080026"/>
                <a:chOff x="3914403" y="2722855"/>
                <a:chExt cx="646820" cy="1080026"/>
              </a:xfrm>
            </p:grpSpPr>
            <p:pic>
              <p:nvPicPr>
                <p:cNvPr id="186" name="Picture 2" descr="C:\Users\user\Desktop\3-512.png"/>
                <p:cNvPicPr>
                  <a:picLocks noChangeAspect="1" noChangeArrowheads="1"/>
                </p:cNvPicPr>
                <p:nvPr/>
              </p:nvPicPr>
              <p:blipFill>
                <a:blip r:embed="rId4" cstate="print"/>
                <a:srcRect/>
                <a:stretch>
                  <a:fillRect/>
                </a:stretch>
              </p:blipFill>
              <p:spPr bwMode="auto">
                <a:xfrm>
                  <a:off x="3914965" y="3159001"/>
                  <a:ext cx="216024" cy="216024"/>
                </a:xfrm>
                <a:prstGeom prst="rect">
                  <a:avLst/>
                </a:prstGeom>
                <a:noFill/>
              </p:spPr>
            </p:pic>
            <p:pic>
              <p:nvPicPr>
                <p:cNvPr id="187" name="Picture 2" descr="C:\Users\user\Desktop\3-512.png"/>
                <p:cNvPicPr>
                  <a:picLocks noChangeAspect="1" noChangeArrowheads="1"/>
                </p:cNvPicPr>
                <p:nvPr/>
              </p:nvPicPr>
              <p:blipFill>
                <a:blip r:embed="rId4" cstate="print"/>
                <a:srcRect/>
                <a:stretch>
                  <a:fillRect/>
                </a:stretch>
              </p:blipFill>
              <p:spPr bwMode="auto">
                <a:xfrm>
                  <a:off x="3914403" y="2939802"/>
                  <a:ext cx="216024" cy="216024"/>
                </a:xfrm>
                <a:prstGeom prst="rect">
                  <a:avLst/>
                </a:prstGeom>
                <a:noFill/>
              </p:spPr>
            </p:pic>
            <p:pic>
              <p:nvPicPr>
                <p:cNvPr id="188" name="Picture 2" descr="C:\Users\user\Desktop\3-512.png"/>
                <p:cNvPicPr>
                  <a:picLocks noChangeAspect="1" noChangeArrowheads="1"/>
                </p:cNvPicPr>
                <p:nvPr/>
              </p:nvPicPr>
              <p:blipFill>
                <a:blip r:embed="rId4" cstate="print"/>
                <a:srcRect/>
                <a:stretch>
                  <a:fillRect/>
                </a:stretch>
              </p:blipFill>
              <p:spPr bwMode="auto">
                <a:xfrm>
                  <a:off x="3915527" y="3586857"/>
                  <a:ext cx="216024" cy="216024"/>
                </a:xfrm>
                <a:prstGeom prst="rect">
                  <a:avLst/>
                </a:prstGeom>
                <a:noFill/>
              </p:spPr>
            </p:pic>
            <p:pic>
              <p:nvPicPr>
                <p:cNvPr id="189" name="Picture 2" descr="C:\Users\user\Desktop\3-512.png"/>
                <p:cNvPicPr>
                  <a:picLocks noChangeAspect="1" noChangeArrowheads="1"/>
                </p:cNvPicPr>
                <p:nvPr/>
              </p:nvPicPr>
              <p:blipFill>
                <a:blip r:embed="rId4" cstate="print"/>
                <a:srcRect/>
                <a:stretch>
                  <a:fillRect/>
                </a:stretch>
              </p:blipFill>
              <p:spPr bwMode="auto">
                <a:xfrm>
                  <a:off x="3914965" y="3367767"/>
                  <a:ext cx="216024" cy="216024"/>
                </a:xfrm>
                <a:prstGeom prst="rect">
                  <a:avLst/>
                </a:prstGeom>
                <a:noFill/>
              </p:spPr>
            </p:pic>
            <p:pic>
              <p:nvPicPr>
                <p:cNvPr id="190" name="Picture 2" descr="C:\Users\user\Desktop\3-512.png"/>
                <p:cNvPicPr>
                  <a:picLocks noChangeAspect="1" noChangeArrowheads="1"/>
                </p:cNvPicPr>
                <p:nvPr/>
              </p:nvPicPr>
              <p:blipFill>
                <a:blip r:embed="rId4" cstate="print"/>
                <a:srcRect/>
                <a:stretch>
                  <a:fillRect/>
                </a:stretch>
              </p:blipFill>
              <p:spPr bwMode="auto">
                <a:xfrm>
                  <a:off x="3914965" y="2723996"/>
                  <a:ext cx="216024" cy="216024"/>
                </a:xfrm>
                <a:prstGeom prst="rect">
                  <a:avLst/>
                </a:prstGeom>
                <a:noFill/>
              </p:spPr>
            </p:pic>
            <p:pic>
              <p:nvPicPr>
                <p:cNvPr id="191" name="Picture 2" descr="C:\Users\user\Desktop\3-512.png"/>
                <p:cNvPicPr>
                  <a:picLocks noChangeAspect="1" noChangeArrowheads="1"/>
                </p:cNvPicPr>
                <p:nvPr/>
              </p:nvPicPr>
              <p:blipFill>
                <a:blip r:embed="rId4" cstate="print"/>
                <a:srcRect/>
                <a:stretch>
                  <a:fillRect/>
                </a:stretch>
              </p:blipFill>
              <p:spPr bwMode="auto">
                <a:xfrm>
                  <a:off x="4131325" y="3157860"/>
                  <a:ext cx="216024" cy="216024"/>
                </a:xfrm>
                <a:prstGeom prst="rect">
                  <a:avLst/>
                </a:prstGeom>
                <a:noFill/>
              </p:spPr>
            </p:pic>
            <p:pic>
              <p:nvPicPr>
                <p:cNvPr id="192" name="Picture 2" descr="C:\Users\user\Desktop\3-512.png"/>
                <p:cNvPicPr>
                  <a:picLocks noChangeAspect="1" noChangeArrowheads="1"/>
                </p:cNvPicPr>
                <p:nvPr/>
              </p:nvPicPr>
              <p:blipFill>
                <a:blip r:embed="rId4" cstate="print"/>
                <a:srcRect/>
                <a:stretch>
                  <a:fillRect/>
                </a:stretch>
              </p:blipFill>
              <p:spPr bwMode="auto">
                <a:xfrm>
                  <a:off x="4130763" y="2938661"/>
                  <a:ext cx="216024" cy="216024"/>
                </a:xfrm>
                <a:prstGeom prst="rect">
                  <a:avLst/>
                </a:prstGeom>
                <a:noFill/>
              </p:spPr>
            </p:pic>
            <p:pic>
              <p:nvPicPr>
                <p:cNvPr id="193" name="Picture 2" descr="C:\Users\user\Desktop\3-512.png"/>
                <p:cNvPicPr>
                  <a:picLocks noChangeAspect="1" noChangeArrowheads="1"/>
                </p:cNvPicPr>
                <p:nvPr/>
              </p:nvPicPr>
              <p:blipFill>
                <a:blip r:embed="rId4" cstate="print"/>
                <a:srcRect/>
                <a:stretch>
                  <a:fillRect/>
                </a:stretch>
              </p:blipFill>
              <p:spPr bwMode="auto">
                <a:xfrm>
                  <a:off x="4131887" y="3585716"/>
                  <a:ext cx="216024" cy="216024"/>
                </a:xfrm>
                <a:prstGeom prst="rect">
                  <a:avLst/>
                </a:prstGeom>
                <a:noFill/>
              </p:spPr>
            </p:pic>
            <p:pic>
              <p:nvPicPr>
                <p:cNvPr id="194" name="Picture 2" descr="C:\Users\user\Desktop\3-512.png"/>
                <p:cNvPicPr>
                  <a:picLocks noChangeAspect="1" noChangeArrowheads="1"/>
                </p:cNvPicPr>
                <p:nvPr/>
              </p:nvPicPr>
              <p:blipFill>
                <a:blip r:embed="rId4" cstate="print"/>
                <a:srcRect/>
                <a:stretch>
                  <a:fillRect/>
                </a:stretch>
              </p:blipFill>
              <p:spPr bwMode="auto">
                <a:xfrm>
                  <a:off x="4131325" y="3366626"/>
                  <a:ext cx="216024" cy="216024"/>
                </a:xfrm>
                <a:prstGeom prst="rect">
                  <a:avLst/>
                </a:prstGeom>
                <a:noFill/>
              </p:spPr>
            </p:pic>
            <p:pic>
              <p:nvPicPr>
                <p:cNvPr id="195" name="Picture 2" descr="C:\Users\user\Desktop\3-512.png"/>
                <p:cNvPicPr>
                  <a:picLocks noChangeAspect="1" noChangeArrowheads="1"/>
                </p:cNvPicPr>
                <p:nvPr/>
              </p:nvPicPr>
              <p:blipFill>
                <a:blip r:embed="rId4" cstate="print"/>
                <a:srcRect/>
                <a:stretch>
                  <a:fillRect/>
                </a:stretch>
              </p:blipFill>
              <p:spPr bwMode="auto">
                <a:xfrm>
                  <a:off x="4131325" y="2722855"/>
                  <a:ext cx="216024" cy="216024"/>
                </a:xfrm>
                <a:prstGeom prst="rect">
                  <a:avLst/>
                </a:prstGeom>
                <a:noFill/>
              </p:spPr>
            </p:pic>
            <p:pic>
              <p:nvPicPr>
                <p:cNvPr id="196" name="Picture 2" descr="C:\Users\user\Desktop\3-512.png"/>
                <p:cNvPicPr>
                  <a:picLocks noChangeAspect="1" noChangeArrowheads="1"/>
                </p:cNvPicPr>
                <p:nvPr/>
              </p:nvPicPr>
              <p:blipFill>
                <a:blip r:embed="rId4" cstate="print"/>
                <a:srcRect/>
                <a:stretch>
                  <a:fillRect/>
                </a:stretch>
              </p:blipFill>
              <p:spPr bwMode="auto">
                <a:xfrm>
                  <a:off x="4344637" y="3159800"/>
                  <a:ext cx="216024" cy="216024"/>
                </a:xfrm>
                <a:prstGeom prst="rect">
                  <a:avLst/>
                </a:prstGeom>
                <a:noFill/>
              </p:spPr>
            </p:pic>
            <p:pic>
              <p:nvPicPr>
                <p:cNvPr id="197" name="Picture 2" descr="C:\Users\user\Desktop\3-512.png"/>
                <p:cNvPicPr>
                  <a:picLocks noChangeAspect="1" noChangeArrowheads="1"/>
                </p:cNvPicPr>
                <p:nvPr/>
              </p:nvPicPr>
              <p:blipFill>
                <a:blip r:embed="rId4" cstate="print"/>
                <a:srcRect/>
                <a:stretch>
                  <a:fillRect/>
                </a:stretch>
              </p:blipFill>
              <p:spPr bwMode="auto">
                <a:xfrm>
                  <a:off x="4344075" y="2940601"/>
                  <a:ext cx="216024" cy="216024"/>
                </a:xfrm>
                <a:prstGeom prst="rect">
                  <a:avLst/>
                </a:prstGeom>
                <a:noFill/>
              </p:spPr>
            </p:pic>
            <p:pic>
              <p:nvPicPr>
                <p:cNvPr id="198" name="Picture 2" descr="C:\Users\user\Desktop\3-512.png"/>
                <p:cNvPicPr>
                  <a:picLocks noChangeAspect="1" noChangeArrowheads="1"/>
                </p:cNvPicPr>
                <p:nvPr/>
              </p:nvPicPr>
              <p:blipFill>
                <a:blip r:embed="rId4" cstate="print"/>
                <a:srcRect b="51868"/>
                <a:stretch>
                  <a:fillRect/>
                </a:stretch>
              </p:blipFill>
              <p:spPr bwMode="auto">
                <a:xfrm>
                  <a:off x="4345199" y="3587656"/>
                  <a:ext cx="216024" cy="103976"/>
                </a:xfrm>
                <a:prstGeom prst="rect">
                  <a:avLst/>
                </a:prstGeom>
                <a:noFill/>
              </p:spPr>
            </p:pic>
            <p:pic>
              <p:nvPicPr>
                <p:cNvPr id="199" name="Picture 2" descr="C:\Users\user\Desktop\3-512.png"/>
                <p:cNvPicPr>
                  <a:picLocks noChangeAspect="1" noChangeArrowheads="1"/>
                </p:cNvPicPr>
                <p:nvPr/>
              </p:nvPicPr>
              <p:blipFill>
                <a:blip r:embed="rId4" cstate="print"/>
                <a:srcRect/>
                <a:stretch>
                  <a:fillRect/>
                </a:stretch>
              </p:blipFill>
              <p:spPr bwMode="auto">
                <a:xfrm>
                  <a:off x="4344637" y="3368566"/>
                  <a:ext cx="216024" cy="216024"/>
                </a:xfrm>
                <a:prstGeom prst="rect">
                  <a:avLst/>
                </a:prstGeom>
                <a:noFill/>
              </p:spPr>
            </p:pic>
            <p:pic>
              <p:nvPicPr>
                <p:cNvPr id="200" name="Picture 2" descr="C:\Users\user\Desktop\3-512.png"/>
                <p:cNvPicPr>
                  <a:picLocks noChangeAspect="1" noChangeArrowheads="1"/>
                </p:cNvPicPr>
                <p:nvPr/>
              </p:nvPicPr>
              <p:blipFill>
                <a:blip r:embed="rId4" cstate="print"/>
                <a:srcRect/>
                <a:stretch>
                  <a:fillRect/>
                </a:stretch>
              </p:blipFill>
              <p:spPr bwMode="auto">
                <a:xfrm>
                  <a:off x="4344637" y="2724795"/>
                  <a:ext cx="216024" cy="216024"/>
                </a:xfrm>
                <a:prstGeom prst="rect">
                  <a:avLst/>
                </a:prstGeom>
                <a:noFill/>
              </p:spPr>
            </p:pic>
          </p:grpSp>
          <p:sp>
            <p:nvSpPr>
              <p:cNvPr id="184" name="TextBox 183"/>
              <p:cNvSpPr txBox="1"/>
              <p:nvPr/>
            </p:nvSpPr>
            <p:spPr>
              <a:xfrm>
                <a:off x="3908859" y="3111495"/>
                <a:ext cx="1152128" cy="307777"/>
              </a:xfrm>
              <a:prstGeom prst="rect">
                <a:avLst/>
              </a:prstGeom>
              <a:noFill/>
            </p:spPr>
            <p:txBody>
              <a:bodyPr wrap="square" rtlCol="0">
                <a:spAutoFit/>
              </a:bodyPr>
              <a:lstStyle/>
              <a:p>
                <a:r>
                  <a:rPr lang="en-US" altLang="ko-KR" sz="1400" dirty="0" smtClean="0">
                    <a:solidFill>
                      <a:schemeClr val="tx1">
                        <a:lumMod val="75000"/>
                        <a:lumOff val="25000"/>
                      </a:schemeClr>
                    </a:solidFill>
                    <a:latin typeface="Arial" pitchFamily="34" charset="0"/>
                    <a:cs typeface="Arial" pitchFamily="34" charset="0"/>
                  </a:rPr>
                  <a:t>Schools</a:t>
                </a:r>
                <a:endParaRPr lang="ko-KR" altLang="en-US" sz="1400" dirty="0">
                  <a:solidFill>
                    <a:schemeClr val="tx1">
                      <a:lumMod val="75000"/>
                      <a:lumOff val="25000"/>
                    </a:schemeClr>
                  </a:solidFill>
                  <a:latin typeface="Arial" pitchFamily="34" charset="0"/>
                  <a:cs typeface="Arial" pitchFamily="34" charset="0"/>
                </a:endParaRPr>
              </a:p>
            </p:txBody>
          </p:sp>
          <p:sp>
            <p:nvSpPr>
              <p:cNvPr id="185" name="TextBox 184"/>
              <p:cNvSpPr txBox="1"/>
              <p:nvPr/>
            </p:nvSpPr>
            <p:spPr>
              <a:xfrm>
                <a:off x="3784784" y="3337103"/>
                <a:ext cx="955711" cy="461665"/>
              </a:xfrm>
              <a:prstGeom prst="rect">
                <a:avLst/>
              </a:prstGeom>
              <a:noFill/>
            </p:spPr>
            <p:txBody>
              <a:bodyPr wrap="none" rtlCol="0">
                <a:spAutoFit/>
              </a:bodyPr>
              <a:lstStyle/>
              <a:p>
                <a:r>
                  <a:rPr lang="en-US" altLang="ko-KR" sz="2400" b="1" dirty="0" smtClean="0">
                    <a:solidFill>
                      <a:schemeClr val="tx1">
                        <a:lumMod val="75000"/>
                        <a:lumOff val="25000"/>
                      </a:schemeClr>
                    </a:solidFill>
                    <a:latin typeface="Arial" pitchFamily="34" charset="0"/>
                    <a:cs typeface="Arial" pitchFamily="34" charset="0"/>
                  </a:rPr>
                  <a:t>12.49</a:t>
                </a:r>
                <a:endParaRPr lang="ko-KR" altLang="en-US" sz="2400" b="1" dirty="0">
                  <a:solidFill>
                    <a:schemeClr val="tx1">
                      <a:lumMod val="75000"/>
                      <a:lumOff val="25000"/>
                    </a:schemeClr>
                  </a:solidFill>
                  <a:latin typeface="Arial" pitchFamily="34" charset="0"/>
                  <a:cs typeface="Arial" pitchFamily="34" charset="0"/>
                </a:endParaRPr>
              </a:p>
            </p:txBody>
          </p:sp>
        </p:grpSp>
        <p:grpSp>
          <p:nvGrpSpPr>
            <p:cNvPr id="131" name="그룹 149"/>
            <p:cNvGrpSpPr/>
            <p:nvPr/>
          </p:nvGrpSpPr>
          <p:grpSpPr>
            <a:xfrm>
              <a:off x="4644008" y="2680140"/>
              <a:ext cx="2564157" cy="1108900"/>
              <a:chOff x="5143099" y="2689868"/>
              <a:chExt cx="2564157" cy="1108900"/>
            </a:xfrm>
          </p:grpSpPr>
          <p:grpSp>
            <p:nvGrpSpPr>
              <p:cNvPr id="144" name="그룹 140"/>
              <p:cNvGrpSpPr/>
              <p:nvPr/>
            </p:nvGrpSpPr>
            <p:grpSpPr>
              <a:xfrm>
                <a:off x="5143099" y="2689868"/>
                <a:ext cx="1579413" cy="1031927"/>
                <a:chOff x="5008811" y="2689868"/>
                <a:chExt cx="1579413" cy="1031927"/>
              </a:xfrm>
            </p:grpSpPr>
            <p:pic>
              <p:nvPicPr>
                <p:cNvPr id="147" name="Picture 3" descr="C:\Users\user\Desktop\private.png"/>
                <p:cNvPicPr>
                  <a:picLocks noChangeAspect="1" noChangeArrowheads="1"/>
                </p:cNvPicPr>
                <p:nvPr/>
              </p:nvPicPr>
              <p:blipFill>
                <a:blip r:embed="rId5" cstate="print"/>
                <a:srcRect/>
                <a:stretch>
                  <a:fillRect/>
                </a:stretch>
              </p:blipFill>
              <p:spPr bwMode="auto">
                <a:xfrm>
                  <a:off x="5008811" y="2694631"/>
                  <a:ext cx="182214" cy="172790"/>
                </a:xfrm>
                <a:prstGeom prst="rect">
                  <a:avLst/>
                </a:prstGeom>
                <a:noFill/>
              </p:spPr>
            </p:pic>
            <p:pic>
              <p:nvPicPr>
                <p:cNvPr id="148" name="Picture 3" descr="C:\Users\user\Desktop\private.png"/>
                <p:cNvPicPr>
                  <a:picLocks noChangeAspect="1" noChangeArrowheads="1"/>
                </p:cNvPicPr>
                <p:nvPr/>
              </p:nvPicPr>
              <p:blipFill>
                <a:blip r:embed="rId5" cstate="print"/>
                <a:srcRect/>
                <a:stretch>
                  <a:fillRect/>
                </a:stretch>
              </p:blipFill>
              <p:spPr bwMode="auto">
                <a:xfrm>
                  <a:off x="5008811" y="2910459"/>
                  <a:ext cx="182214" cy="172790"/>
                </a:xfrm>
                <a:prstGeom prst="rect">
                  <a:avLst/>
                </a:prstGeom>
                <a:noFill/>
              </p:spPr>
            </p:pic>
            <p:pic>
              <p:nvPicPr>
                <p:cNvPr id="149" name="Picture 3" descr="C:\Users\user\Desktop\private.png"/>
                <p:cNvPicPr>
                  <a:picLocks noChangeAspect="1" noChangeArrowheads="1"/>
                </p:cNvPicPr>
                <p:nvPr/>
              </p:nvPicPr>
              <p:blipFill>
                <a:blip r:embed="rId5" cstate="print"/>
                <a:srcRect/>
                <a:stretch>
                  <a:fillRect/>
                </a:stretch>
              </p:blipFill>
              <p:spPr bwMode="auto">
                <a:xfrm>
                  <a:off x="5008811" y="3121720"/>
                  <a:ext cx="182214" cy="172790"/>
                </a:xfrm>
                <a:prstGeom prst="rect">
                  <a:avLst/>
                </a:prstGeom>
                <a:noFill/>
              </p:spPr>
            </p:pic>
            <p:pic>
              <p:nvPicPr>
                <p:cNvPr id="150" name="Picture 3" descr="C:\Users\user\Desktop\private.png"/>
                <p:cNvPicPr>
                  <a:picLocks noChangeAspect="1" noChangeArrowheads="1"/>
                </p:cNvPicPr>
                <p:nvPr/>
              </p:nvPicPr>
              <p:blipFill>
                <a:blip r:embed="rId5" cstate="print"/>
                <a:srcRect/>
                <a:stretch>
                  <a:fillRect/>
                </a:stretch>
              </p:blipFill>
              <p:spPr bwMode="auto">
                <a:xfrm>
                  <a:off x="5013574" y="3337744"/>
                  <a:ext cx="182214" cy="172790"/>
                </a:xfrm>
                <a:prstGeom prst="rect">
                  <a:avLst/>
                </a:prstGeom>
                <a:noFill/>
              </p:spPr>
            </p:pic>
            <p:pic>
              <p:nvPicPr>
                <p:cNvPr id="151" name="Picture 3" descr="C:\Users\user\Desktop\private.png"/>
                <p:cNvPicPr>
                  <a:picLocks noChangeAspect="1" noChangeArrowheads="1"/>
                </p:cNvPicPr>
                <p:nvPr/>
              </p:nvPicPr>
              <p:blipFill>
                <a:blip r:embed="rId5" cstate="print"/>
                <a:srcRect/>
                <a:stretch>
                  <a:fillRect/>
                </a:stretch>
              </p:blipFill>
              <p:spPr bwMode="auto">
                <a:xfrm>
                  <a:off x="5013574" y="3549005"/>
                  <a:ext cx="182214" cy="172790"/>
                </a:xfrm>
                <a:prstGeom prst="rect">
                  <a:avLst/>
                </a:prstGeom>
                <a:noFill/>
              </p:spPr>
            </p:pic>
            <p:pic>
              <p:nvPicPr>
                <p:cNvPr id="152" name="Picture 3" descr="C:\Users\user\Desktop\private.png"/>
                <p:cNvPicPr>
                  <a:picLocks noChangeAspect="1" noChangeArrowheads="1"/>
                </p:cNvPicPr>
                <p:nvPr/>
              </p:nvPicPr>
              <p:blipFill>
                <a:blip r:embed="rId5" cstate="print"/>
                <a:srcRect/>
                <a:stretch>
                  <a:fillRect/>
                </a:stretch>
              </p:blipFill>
              <p:spPr bwMode="auto">
                <a:xfrm>
                  <a:off x="5204078" y="2689868"/>
                  <a:ext cx="182214" cy="172790"/>
                </a:xfrm>
                <a:prstGeom prst="rect">
                  <a:avLst/>
                </a:prstGeom>
                <a:noFill/>
              </p:spPr>
            </p:pic>
            <p:pic>
              <p:nvPicPr>
                <p:cNvPr id="153" name="Picture 3" descr="C:\Users\user\Desktop\private.png"/>
                <p:cNvPicPr>
                  <a:picLocks noChangeAspect="1" noChangeArrowheads="1"/>
                </p:cNvPicPr>
                <p:nvPr/>
              </p:nvPicPr>
              <p:blipFill>
                <a:blip r:embed="rId5" cstate="print"/>
                <a:srcRect/>
                <a:stretch>
                  <a:fillRect/>
                </a:stretch>
              </p:blipFill>
              <p:spPr bwMode="auto">
                <a:xfrm>
                  <a:off x="5204078" y="2905696"/>
                  <a:ext cx="182214" cy="172790"/>
                </a:xfrm>
                <a:prstGeom prst="rect">
                  <a:avLst/>
                </a:prstGeom>
                <a:noFill/>
              </p:spPr>
            </p:pic>
            <p:pic>
              <p:nvPicPr>
                <p:cNvPr id="154" name="Picture 3" descr="C:\Users\user\Desktop\private.png"/>
                <p:cNvPicPr>
                  <a:picLocks noChangeAspect="1" noChangeArrowheads="1"/>
                </p:cNvPicPr>
                <p:nvPr/>
              </p:nvPicPr>
              <p:blipFill>
                <a:blip r:embed="rId5" cstate="print"/>
                <a:srcRect/>
                <a:stretch>
                  <a:fillRect/>
                </a:stretch>
              </p:blipFill>
              <p:spPr bwMode="auto">
                <a:xfrm>
                  <a:off x="5204078" y="3116957"/>
                  <a:ext cx="182214" cy="172790"/>
                </a:xfrm>
                <a:prstGeom prst="rect">
                  <a:avLst/>
                </a:prstGeom>
                <a:noFill/>
              </p:spPr>
            </p:pic>
            <p:pic>
              <p:nvPicPr>
                <p:cNvPr id="155" name="Picture 3" descr="C:\Users\user\Desktop\private.png"/>
                <p:cNvPicPr>
                  <a:picLocks noChangeAspect="1" noChangeArrowheads="1"/>
                </p:cNvPicPr>
                <p:nvPr/>
              </p:nvPicPr>
              <p:blipFill>
                <a:blip r:embed="rId5" cstate="print"/>
                <a:srcRect/>
                <a:stretch>
                  <a:fillRect/>
                </a:stretch>
              </p:blipFill>
              <p:spPr bwMode="auto">
                <a:xfrm>
                  <a:off x="5208841" y="3332981"/>
                  <a:ext cx="182214" cy="172790"/>
                </a:xfrm>
                <a:prstGeom prst="rect">
                  <a:avLst/>
                </a:prstGeom>
                <a:noFill/>
              </p:spPr>
            </p:pic>
            <p:pic>
              <p:nvPicPr>
                <p:cNvPr id="156" name="Picture 3" descr="C:\Users\user\Desktop\private.png"/>
                <p:cNvPicPr>
                  <a:picLocks noChangeAspect="1" noChangeArrowheads="1"/>
                </p:cNvPicPr>
                <p:nvPr/>
              </p:nvPicPr>
              <p:blipFill>
                <a:blip r:embed="rId5" cstate="print"/>
                <a:srcRect/>
                <a:stretch>
                  <a:fillRect/>
                </a:stretch>
              </p:blipFill>
              <p:spPr bwMode="auto">
                <a:xfrm>
                  <a:off x="5208841" y="3544242"/>
                  <a:ext cx="182214" cy="172790"/>
                </a:xfrm>
                <a:prstGeom prst="rect">
                  <a:avLst/>
                </a:prstGeom>
                <a:noFill/>
              </p:spPr>
            </p:pic>
            <p:pic>
              <p:nvPicPr>
                <p:cNvPr id="157" name="Picture 3" descr="C:\Users\user\Desktop\private.png"/>
                <p:cNvPicPr>
                  <a:picLocks noChangeAspect="1" noChangeArrowheads="1"/>
                </p:cNvPicPr>
                <p:nvPr/>
              </p:nvPicPr>
              <p:blipFill>
                <a:blip r:embed="rId5" cstate="print"/>
                <a:srcRect/>
                <a:stretch>
                  <a:fillRect/>
                </a:stretch>
              </p:blipFill>
              <p:spPr bwMode="auto">
                <a:xfrm>
                  <a:off x="5403224" y="2689868"/>
                  <a:ext cx="182214" cy="172790"/>
                </a:xfrm>
                <a:prstGeom prst="rect">
                  <a:avLst/>
                </a:prstGeom>
                <a:noFill/>
              </p:spPr>
            </p:pic>
            <p:pic>
              <p:nvPicPr>
                <p:cNvPr id="158" name="Picture 3" descr="C:\Users\user\Desktop\private.png"/>
                <p:cNvPicPr>
                  <a:picLocks noChangeAspect="1" noChangeArrowheads="1"/>
                </p:cNvPicPr>
                <p:nvPr/>
              </p:nvPicPr>
              <p:blipFill>
                <a:blip r:embed="rId5" cstate="print"/>
                <a:srcRect/>
                <a:stretch>
                  <a:fillRect/>
                </a:stretch>
              </p:blipFill>
              <p:spPr bwMode="auto">
                <a:xfrm>
                  <a:off x="5403224" y="2905696"/>
                  <a:ext cx="182214" cy="172790"/>
                </a:xfrm>
                <a:prstGeom prst="rect">
                  <a:avLst/>
                </a:prstGeom>
                <a:noFill/>
              </p:spPr>
            </p:pic>
            <p:pic>
              <p:nvPicPr>
                <p:cNvPr id="159" name="Picture 3" descr="C:\Users\user\Desktop\private.png"/>
                <p:cNvPicPr>
                  <a:picLocks noChangeAspect="1" noChangeArrowheads="1"/>
                </p:cNvPicPr>
                <p:nvPr/>
              </p:nvPicPr>
              <p:blipFill>
                <a:blip r:embed="rId5" cstate="print"/>
                <a:srcRect/>
                <a:stretch>
                  <a:fillRect/>
                </a:stretch>
              </p:blipFill>
              <p:spPr bwMode="auto">
                <a:xfrm>
                  <a:off x="5403224" y="3116957"/>
                  <a:ext cx="182214" cy="172790"/>
                </a:xfrm>
                <a:prstGeom prst="rect">
                  <a:avLst/>
                </a:prstGeom>
                <a:noFill/>
              </p:spPr>
            </p:pic>
            <p:pic>
              <p:nvPicPr>
                <p:cNvPr id="160" name="Picture 3" descr="C:\Users\user\Desktop\private.png"/>
                <p:cNvPicPr>
                  <a:picLocks noChangeAspect="1" noChangeArrowheads="1"/>
                </p:cNvPicPr>
                <p:nvPr/>
              </p:nvPicPr>
              <p:blipFill>
                <a:blip r:embed="rId5" cstate="print"/>
                <a:srcRect/>
                <a:stretch>
                  <a:fillRect/>
                </a:stretch>
              </p:blipFill>
              <p:spPr bwMode="auto">
                <a:xfrm>
                  <a:off x="5407987" y="3332981"/>
                  <a:ext cx="182214" cy="172790"/>
                </a:xfrm>
                <a:prstGeom prst="rect">
                  <a:avLst/>
                </a:prstGeom>
                <a:noFill/>
              </p:spPr>
            </p:pic>
            <p:pic>
              <p:nvPicPr>
                <p:cNvPr id="161" name="Picture 3" descr="C:\Users\user\Desktop\private.png"/>
                <p:cNvPicPr>
                  <a:picLocks noChangeAspect="1" noChangeArrowheads="1"/>
                </p:cNvPicPr>
                <p:nvPr/>
              </p:nvPicPr>
              <p:blipFill>
                <a:blip r:embed="rId5" cstate="print"/>
                <a:srcRect/>
                <a:stretch>
                  <a:fillRect/>
                </a:stretch>
              </p:blipFill>
              <p:spPr bwMode="auto">
                <a:xfrm>
                  <a:off x="5407987" y="3544242"/>
                  <a:ext cx="182214" cy="172790"/>
                </a:xfrm>
                <a:prstGeom prst="rect">
                  <a:avLst/>
                </a:prstGeom>
                <a:noFill/>
              </p:spPr>
            </p:pic>
            <p:pic>
              <p:nvPicPr>
                <p:cNvPr id="162" name="Picture 3" descr="C:\Users\user\Desktop\private.png"/>
                <p:cNvPicPr>
                  <a:picLocks noChangeAspect="1" noChangeArrowheads="1"/>
                </p:cNvPicPr>
                <p:nvPr/>
              </p:nvPicPr>
              <p:blipFill>
                <a:blip r:embed="rId5" cstate="print"/>
                <a:srcRect/>
                <a:stretch>
                  <a:fillRect/>
                </a:stretch>
              </p:blipFill>
              <p:spPr bwMode="auto">
                <a:xfrm>
                  <a:off x="5608690" y="2689868"/>
                  <a:ext cx="182214" cy="172790"/>
                </a:xfrm>
                <a:prstGeom prst="rect">
                  <a:avLst/>
                </a:prstGeom>
                <a:noFill/>
              </p:spPr>
            </p:pic>
            <p:pic>
              <p:nvPicPr>
                <p:cNvPr id="163" name="Picture 3" descr="C:\Users\user\Desktop\private.png"/>
                <p:cNvPicPr>
                  <a:picLocks noChangeAspect="1" noChangeArrowheads="1"/>
                </p:cNvPicPr>
                <p:nvPr/>
              </p:nvPicPr>
              <p:blipFill>
                <a:blip r:embed="rId5" cstate="print"/>
                <a:srcRect/>
                <a:stretch>
                  <a:fillRect/>
                </a:stretch>
              </p:blipFill>
              <p:spPr bwMode="auto">
                <a:xfrm>
                  <a:off x="5608690" y="2905696"/>
                  <a:ext cx="182214" cy="172790"/>
                </a:xfrm>
                <a:prstGeom prst="rect">
                  <a:avLst/>
                </a:prstGeom>
                <a:noFill/>
              </p:spPr>
            </p:pic>
            <p:pic>
              <p:nvPicPr>
                <p:cNvPr id="164" name="Picture 3" descr="C:\Users\user\Desktop\private.png"/>
                <p:cNvPicPr>
                  <a:picLocks noChangeAspect="1" noChangeArrowheads="1"/>
                </p:cNvPicPr>
                <p:nvPr/>
              </p:nvPicPr>
              <p:blipFill>
                <a:blip r:embed="rId5" cstate="print"/>
                <a:srcRect/>
                <a:stretch>
                  <a:fillRect/>
                </a:stretch>
              </p:blipFill>
              <p:spPr bwMode="auto">
                <a:xfrm>
                  <a:off x="5608690" y="3116957"/>
                  <a:ext cx="182214" cy="172790"/>
                </a:xfrm>
                <a:prstGeom prst="rect">
                  <a:avLst/>
                </a:prstGeom>
                <a:noFill/>
              </p:spPr>
            </p:pic>
            <p:pic>
              <p:nvPicPr>
                <p:cNvPr id="165" name="Picture 3" descr="C:\Users\user\Desktop\private.png"/>
                <p:cNvPicPr>
                  <a:picLocks noChangeAspect="1" noChangeArrowheads="1"/>
                </p:cNvPicPr>
                <p:nvPr/>
              </p:nvPicPr>
              <p:blipFill>
                <a:blip r:embed="rId5" cstate="print"/>
                <a:srcRect/>
                <a:stretch>
                  <a:fillRect/>
                </a:stretch>
              </p:blipFill>
              <p:spPr bwMode="auto">
                <a:xfrm>
                  <a:off x="5613453" y="3332981"/>
                  <a:ext cx="182214" cy="172790"/>
                </a:xfrm>
                <a:prstGeom prst="rect">
                  <a:avLst/>
                </a:prstGeom>
                <a:noFill/>
              </p:spPr>
            </p:pic>
            <p:pic>
              <p:nvPicPr>
                <p:cNvPr id="166" name="Picture 3" descr="C:\Users\user\Desktop\private.png"/>
                <p:cNvPicPr>
                  <a:picLocks noChangeAspect="1" noChangeArrowheads="1"/>
                </p:cNvPicPr>
                <p:nvPr/>
              </p:nvPicPr>
              <p:blipFill>
                <a:blip r:embed="rId5" cstate="print"/>
                <a:srcRect/>
                <a:stretch>
                  <a:fillRect/>
                </a:stretch>
              </p:blipFill>
              <p:spPr bwMode="auto">
                <a:xfrm>
                  <a:off x="5613453" y="3544242"/>
                  <a:ext cx="182214" cy="172790"/>
                </a:xfrm>
                <a:prstGeom prst="rect">
                  <a:avLst/>
                </a:prstGeom>
                <a:noFill/>
              </p:spPr>
            </p:pic>
            <p:pic>
              <p:nvPicPr>
                <p:cNvPr id="167" name="Picture 3" descr="C:\Users\user\Desktop\private.png"/>
                <p:cNvPicPr>
                  <a:picLocks noChangeAspect="1" noChangeArrowheads="1"/>
                </p:cNvPicPr>
                <p:nvPr/>
              </p:nvPicPr>
              <p:blipFill>
                <a:blip r:embed="rId5" cstate="print"/>
                <a:srcRect/>
                <a:stretch>
                  <a:fillRect/>
                </a:stretch>
              </p:blipFill>
              <p:spPr bwMode="auto">
                <a:xfrm>
                  <a:off x="5810425" y="2689868"/>
                  <a:ext cx="182214" cy="172790"/>
                </a:xfrm>
                <a:prstGeom prst="rect">
                  <a:avLst/>
                </a:prstGeom>
                <a:noFill/>
              </p:spPr>
            </p:pic>
            <p:pic>
              <p:nvPicPr>
                <p:cNvPr id="168" name="Picture 3" descr="C:\Users\user\Desktop\private.png"/>
                <p:cNvPicPr>
                  <a:picLocks noChangeAspect="1" noChangeArrowheads="1"/>
                </p:cNvPicPr>
                <p:nvPr/>
              </p:nvPicPr>
              <p:blipFill>
                <a:blip r:embed="rId5" cstate="print"/>
                <a:srcRect/>
                <a:stretch>
                  <a:fillRect/>
                </a:stretch>
              </p:blipFill>
              <p:spPr bwMode="auto">
                <a:xfrm>
                  <a:off x="5810425" y="2905696"/>
                  <a:ext cx="182214" cy="172790"/>
                </a:xfrm>
                <a:prstGeom prst="rect">
                  <a:avLst/>
                </a:prstGeom>
                <a:noFill/>
              </p:spPr>
            </p:pic>
            <p:pic>
              <p:nvPicPr>
                <p:cNvPr id="169" name="Picture 3" descr="C:\Users\user\Desktop\private.png"/>
                <p:cNvPicPr>
                  <a:picLocks noChangeAspect="1" noChangeArrowheads="1"/>
                </p:cNvPicPr>
                <p:nvPr/>
              </p:nvPicPr>
              <p:blipFill>
                <a:blip r:embed="rId5" cstate="print"/>
                <a:srcRect/>
                <a:stretch>
                  <a:fillRect/>
                </a:stretch>
              </p:blipFill>
              <p:spPr bwMode="auto">
                <a:xfrm>
                  <a:off x="5810425" y="3116957"/>
                  <a:ext cx="182214" cy="172790"/>
                </a:xfrm>
                <a:prstGeom prst="rect">
                  <a:avLst/>
                </a:prstGeom>
                <a:noFill/>
              </p:spPr>
            </p:pic>
            <p:pic>
              <p:nvPicPr>
                <p:cNvPr id="170" name="Picture 3" descr="C:\Users\user\Desktop\private.png"/>
                <p:cNvPicPr>
                  <a:picLocks noChangeAspect="1" noChangeArrowheads="1"/>
                </p:cNvPicPr>
                <p:nvPr/>
              </p:nvPicPr>
              <p:blipFill>
                <a:blip r:embed="rId5" cstate="print"/>
                <a:srcRect/>
                <a:stretch>
                  <a:fillRect/>
                </a:stretch>
              </p:blipFill>
              <p:spPr bwMode="auto">
                <a:xfrm>
                  <a:off x="5815188" y="3332981"/>
                  <a:ext cx="182214" cy="172790"/>
                </a:xfrm>
                <a:prstGeom prst="rect">
                  <a:avLst/>
                </a:prstGeom>
                <a:noFill/>
              </p:spPr>
            </p:pic>
            <p:pic>
              <p:nvPicPr>
                <p:cNvPr id="171" name="Picture 3" descr="C:\Users\user\Desktop\private.png"/>
                <p:cNvPicPr>
                  <a:picLocks noChangeAspect="1" noChangeArrowheads="1"/>
                </p:cNvPicPr>
                <p:nvPr/>
              </p:nvPicPr>
              <p:blipFill>
                <a:blip r:embed="rId5" cstate="print"/>
                <a:srcRect/>
                <a:stretch>
                  <a:fillRect/>
                </a:stretch>
              </p:blipFill>
              <p:spPr bwMode="auto">
                <a:xfrm>
                  <a:off x="5815188" y="3544242"/>
                  <a:ext cx="182214" cy="172790"/>
                </a:xfrm>
                <a:prstGeom prst="rect">
                  <a:avLst/>
                </a:prstGeom>
                <a:noFill/>
              </p:spPr>
            </p:pic>
            <p:pic>
              <p:nvPicPr>
                <p:cNvPr id="172" name="Picture 3" descr="C:\Users\user\Desktop\private.png"/>
                <p:cNvPicPr>
                  <a:picLocks noChangeAspect="1" noChangeArrowheads="1"/>
                </p:cNvPicPr>
                <p:nvPr/>
              </p:nvPicPr>
              <p:blipFill>
                <a:blip r:embed="rId5" cstate="print"/>
                <a:srcRect/>
                <a:stretch>
                  <a:fillRect/>
                </a:stretch>
              </p:blipFill>
              <p:spPr bwMode="auto">
                <a:xfrm>
                  <a:off x="6009571" y="2689868"/>
                  <a:ext cx="182214" cy="172790"/>
                </a:xfrm>
                <a:prstGeom prst="rect">
                  <a:avLst/>
                </a:prstGeom>
                <a:noFill/>
              </p:spPr>
            </p:pic>
            <p:pic>
              <p:nvPicPr>
                <p:cNvPr id="173" name="Picture 3" descr="C:\Users\user\Desktop\private.png"/>
                <p:cNvPicPr>
                  <a:picLocks noChangeAspect="1" noChangeArrowheads="1"/>
                </p:cNvPicPr>
                <p:nvPr/>
              </p:nvPicPr>
              <p:blipFill>
                <a:blip r:embed="rId5" cstate="print"/>
                <a:srcRect/>
                <a:stretch>
                  <a:fillRect/>
                </a:stretch>
              </p:blipFill>
              <p:spPr bwMode="auto">
                <a:xfrm>
                  <a:off x="6009571" y="2905696"/>
                  <a:ext cx="182214" cy="172790"/>
                </a:xfrm>
                <a:prstGeom prst="rect">
                  <a:avLst/>
                </a:prstGeom>
                <a:noFill/>
              </p:spPr>
            </p:pic>
            <p:pic>
              <p:nvPicPr>
                <p:cNvPr id="174" name="Picture 3" descr="C:\Users\user\Desktop\private.png"/>
                <p:cNvPicPr>
                  <a:picLocks noChangeAspect="1" noChangeArrowheads="1"/>
                </p:cNvPicPr>
                <p:nvPr/>
              </p:nvPicPr>
              <p:blipFill>
                <a:blip r:embed="rId5" cstate="print"/>
                <a:srcRect/>
                <a:stretch>
                  <a:fillRect/>
                </a:stretch>
              </p:blipFill>
              <p:spPr bwMode="auto">
                <a:xfrm>
                  <a:off x="6009571" y="3116957"/>
                  <a:ext cx="182214" cy="172790"/>
                </a:xfrm>
                <a:prstGeom prst="rect">
                  <a:avLst/>
                </a:prstGeom>
                <a:noFill/>
              </p:spPr>
            </p:pic>
            <p:pic>
              <p:nvPicPr>
                <p:cNvPr id="175" name="Picture 3" descr="C:\Users\user\Desktop\private.png"/>
                <p:cNvPicPr>
                  <a:picLocks noChangeAspect="1" noChangeArrowheads="1"/>
                </p:cNvPicPr>
                <p:nvPr/>
              </p:nvPicPr>
              <p:blipFill>
                <a:blip r:embed="rId5" cstate="print"/>
                <a:srcRect/>
                <a:stretch>
                  <a:fillRect/>
                </a:stretch>
              </p:blipFill>
              <p:spPr bwMode="auto">
                <a:xfrm>
                  <a:off x="6014334" y="3332981"/>
                  <a:ext cx="182214" cy="172790"/>
                </a:xfrm>
                <a:prstGeom prst="rect">
                  <a:avLst/>
                </a:prstGeom>
                <a:noFill/>
              </p:spPr>
            </p:pic>
            <p:pic>
              <p:nvPicPr>
                <p:cNvPr id="176" name="Picture 3" descr="C:\Users\user\Desktop\private.png"/>
                <p:cNvPicPr>
                  <a:picLocks noChangeAspect="1" noChangeArrowheads="1"/>
                </p:cNvPicPr>
                <p:nvPr/>
              </p:nvPicPr>
              <p:blipFill>
                <a:blip r:embed="rId5" cstate="print"/>
                <a:srcRect/>
                <a:stretch>
                  <a:fillRect/>
                </a:stretch>
              </p:blipFill>
              <p:spPr bwMode="auto">
                <a:xfrm>
                  <a:off x="6014334" y="3544242"/>
                  <a:ext cx="182214" cy="172790"/>
                </a:xfrm>
                <a:prstGeom prst="rect">
                  <a:avLst/>
                </a:prstGeom>
                <a:noFill/>
              </p:spPr>
            </p:pic>
            <p:pic>
              <p:nvPicPr>
                <p:cNvPr id="177" name="Picture 3" descr="C:\Users\user\Desktop\private.png"/>
                <p:cNvPicPr>
                  <a:picLocks noChangeAspect="1" noChangeArrowheads="1"/>
                </p:cNvPicPr>
                <p:nvPr/>
              </p:nvPicPr>
              <p:blipFill>
                <a:blip r:embed="rId5" cstate="print"/>
                <a:srcRect/>
                <a:stretch>
                  <a:fillRect/>
                </a:stretch>
              </p:blipFill>
              <p:spPr bwMode="auto">
                <a:xfrm>
                  <a:off x="6215037" y="2689868"/>
                  <a:ext cx="182214" cy="172790"/>
                </a:xfrm>
                <a:prstGeom prst="rect">
                  <a:avLst/>
                </a:prstGeom>
                <a:noFill/>
              </p:spPr>
            </p:pic>
            <p:pic>
              <p:nvPicPr>
                <p:cNvPr id="178" name="Picture 3" descr="C:\Users\user\Desktop\private.png"/>
                <p:cNvPicPr>
                  <a:picLocks noChangeAspect="1" noChangeArrowheads="1"/>
                </p:cNvPicPr>
                <p:nvPr/>
              </p:nvPicPr>
              <p:blipFill>
                <a:blip r:embed="rId5" cstate="print"/>
                <a:srcRect/>
                <a:stretch>
                  <a:fillRect/>
                </a:stretch>
              </p:blipFill>
              <p:spPr bwMode="auto">
                <a:xfrm>
                  <a:off x="6215037" y="2905696"/>
                  <a:ext cx="182214" cy="172790"/>
                </a:xfrm>
                <a:prstGeom prst="rect">
                  <a:avLst/>
                </a:prstGeom>
                <a:noFill/>
              </p:spPr>
            </p:pic>
            <p:pic>
              <p:nvPicPr>
                <p:cNvPr id="179" name="Picture 3" descr="C:\Users\user\Desktop\private.png"/>
                <p:cNvPicPr>
                  <a:picLocks noChangeAspect="1" noChangeArrowheads="1"/>
                </p:cNvPicPr>
                <p:nvPr/>
              </p:nvPicPr>
              <p:blipFill>
                <a:blip r:embed="rId5" cstate="print"/>
                <a:srcRect/>
                <a:stretch>
                  <a:fillRect/>
                </a:stretch>
              </p:blipFill>
              <p:spPr bwMode="auto">
                <a:xfrm>
                  <a:off x="6215037" y="3116957"/>
                  <a:ext cx="182214" cy="172790"/>
                </a:xfrm>
                <a:prstGeom prst="rect">
                  <a:avLst/>
                </a:prstGeom>
                <a:noFill/>
              </p:spPr>
            </p:pic>
            <p:pic>
              <p:nvPicPr>
                <p:cNvPr id="180" name="Picture 3" descr="C:\Users\user\Desktop\private.png"/>
                <p:cNvPicPr>
                  <a:picLocks noChangeAspect="1" noChangeArrowheads="1"/>
                </p:cNvPicPr>
                <p:nvPr/>
              </p:nvPicPr>
              <p:blipFill>
                <a:blip r:embed="rId5" cstate="print"/>
                <a:srcRect/>
                <a:stretch>
                  <a:fillRect/>
                </a:stretch>
              </p:blipFill>
              <p:spPr bwMode="auto">
                <a:xfrm>
                  <a:off x="6219800" y="3332981"/>
                  <a:ext cx="182214" cy="172790"/>
                </a:xfrm>
                <a:prstGeom prst="rect">
                  <a:avLst/>
                </a:prstGeom>
                <a:noFill/>
              </p:spPr>
            </p:pic>
            <p:pic>
              <p:nvPicPr>
                <p:cNvPr id="181" name="Picture 3" descr="C:\Users\user\Desktop\private.png"/>
                <p:cNvPicPr>
                  <a:picLocks noChangeAspect="1" noChangeArrowheads="1"/>
                </p:cNvPicPr>
                <p:nvPr/>
              </p:nvPicPr>
              <p:blipFill>
                <a:blip r:embed="rId5" cstate="print"/>
                <a:srcRect/>
                <a:stretch>
                  <a:fillRect/>
                </a:stretch>
              </p:blipFill>
              <p:spPr bwMode="auto">
                <a:xfrm>
                  <a:off x="6219800" y="3544242"/>
                  <a:ext cx="182214" cy="172790"/>
                </a:xfrm>
                <a:prstGeom prst="rect">
                  <a:avLst/>
                </a:prstGeom>
                <a:noFill/>
              </p:spPr>
            </p:pic>
            <p:pic>
              <p:nvPicPr>
                <p:cNvPr id="182" name="Picture 3" descr="C:\Users\user\Desktop\private.png"/>
                <p:cNvPicPr>
                  <a:picLocks noChangeAspect="1" noChangeArrowheads="1"/>
                </p:cNvPicPr>
                <p:nvPr/>
              </p:nvPicPr>
              <p:blipFill>
                <a:blip r:embed="rId5" cstate="print"/>
                <a:srcRect b="47300"/>
                <a:stretch>
                  <a:fillRect/>
                </a:stretch>
              </p:blipFill>
              <p:spPr bwMode="auto">
                <a:xfrm>
                  <a:off x="6406010" y="2689868"/>
                  <a:ext cx="182214" cy="91060"/>
                </a:xfrm>
                <a:prstGeom prst="rect">
                  <a:avLst/>
                </a:prstGeom>
                <a:noFill/>
              </p:spPr>
            </p:pic>
          </p:grpSp>
          <p:sp>
            <p:nvSpPr>
              <p:cNvPr id="145" name="TextBox 144"/>
              <p:cNvSpPr txBox="1"/>
              <p:nvPr/>
            </p:nvSpPr>
            <p:spPr>
              <a:xfrm>
                <a:off x="6555128" y="2891692"/>
                <a:ext cx="1152128" cy="523220"/>
              </a:xfrm>
              <a:prstGeom prst="rect">
                <a:avLst/>
              </a:prstGeom>
              <a:noFill/>
            </p:spPr>
            <p:txBody>
              <a:bodyPr wrap="square" rtlCol="0">
                <a:spAutoFit/>
              </a:bodyPr>
              <a:lstStyle/>
              <a:p>
                <a:r>
                  <a:rPr lang="en-US" altLang="ko-KR" sz="1400" dirty="0" smtClean="0">
                    <a:solidFill>
                      <a:schemeClr val="accent2">
                        <a:lumMod val="50000"/>
                      </a:schemeClr>
                    </a:solidFill>
                    <a:latin typeface="Arial" pitchFamily="34" charset="0"/>
                    <a:cs typeface="Arial" pitchFamily="34" charset="0"/>
                  </a:rPr>
                  <a:t>Private</a:t>
                </a:r>
              </a:p>
              <a:p>
                <a:r>
                  <a:rPr lang="en-US" altLang="ko-KR" sz="1400" dirty="0" smtClean="0">
                    <a:solidFill>
                      <a:schemeClr val="accent2">
                        <a:lumMod val="50000"/>
                      </a:schemeClr>
                    </a:solidFill>
                    <a:latin typeface="Arial" pitchFamily="34" charset="0"/>
                    <a:cs typeface="Arial" pitchFamily="34" charset="0"/>
                  </a:rPr>
                  <a:t>Buildings</a:t>
                </a:r>
                <a:endParaRPr lang="ko-KR" altLang="en-US" sz="1400" dirty="0">
                  <a:solidFill>
                    <a:schemeClr val="accent2">
                      <a:lumMod val="50000"/>
                    </a:schemeClr>
                  </a:solidFill>
                  <a:latin typeface="Arial" pitchFamily="34" charset="0"/>
                  <a:cs typeface="Arial" pitchFamily="34" charset="0"/>
                </a:endParaRPr>
              </a:p>
            </p:txBody>
          </p:sp>
          <p:sp>
            <p:nvSpPr>
              <p:cNvPr id="146" name="TextBox 145"/>
              <p:cNvSpPr txBox="1"/>
              <p:nvPr/>
            </p:nvSpPr>
            <p:spPr>
              <a:xfrm>
                <a:off x="6520979" y="3337103"/>
                <a:ext cx="955711" cy="461665"/>
              </a:xfrm>
              <a:prstGeom prst="rect">
                <a:avLst/>
              </a:prstGeom>
              <a:noFill/>
            </p:spPr>
            <p:txBody>
              <a:bodyPr wrap="none" rtlCol="0">
                <a:spAutoFit/>
              </a:bodyPr>
              <a:lstStyle/>
              <a:p>
                <a:r>
                  <a:rPr lang="en-US" altLang="ko-KR" sz="2400" b="1" dirty="0" smtClean="0">
                    <a:solidFill>
                      <a:schemeClr val="accent2">
                        <a:lumMod val="50000"/>
                      </a:schemeClr>
                    </a:solidFill>
                    <a:latin typeface="Arial" pitchFamily="34" charset="0"/>
                    <a:cs typeface="Arial" pitchFamily="34" charset="0"/>
                  </a:rPr>
                  <a:t>31.74</a:t>
                </a:r>
                <a:endParaRPr lang="ko-KR" altLang="en-US" sz="2400" b="1" dirty="0">
                  <a:solidFill>
                    <a:schemeClr val="accent2">
                      <a:lumMod val="50000"/>
                    </a:schemeClr>
                  </a:solidFill>
                  <a:latin typeface="Arial" pitchFamily="34" charset="0"/>
                  <a:cs typeface="Arial" pitchFamily="34" charset="0"/>
                </a:endParaRPr>
              </a:p>
            </p:txBody>
          </p:sp>
        </p:grpSp>
        <p:grpSp>
          <p:nvGrpSpPr>
            <p:cNvPr id="132" name="그룹 152"/>
            <p:cNvGrpSpPr/>
            <p:nvPr/>
          </p:nvGrpSpPr>
          <p:grpSpPr>
            <a:xfrm>
              <a:off x="7082552" y="2708920"/>
              <a:ext cx="1603632" cy="1080120"/>
              <a:chOff x="7082552" y="2708920"/>
              <a:chExt cx="1603632" cy="1080120"/>
            </a:xfrm>
          </p:grpSpPr>
          <p:grpSp>
            <p:nvGrpSpPr>
              <p:cNvPr id="133" name="그룹 139"/>
              <p:cNvGrpSpPr/>
              <p:nvPr/>
            </p:nvGrpSpPr>
            <p:grpSpPr>
              <a:xfrm>
                <a:off x="7082552" y="2708920"/>
                <a:ext cx="401887" cy="1010007"/>
                <a:chOff x="7688980" y="2708920"/>
                <a:chExt cx="401887" cy="1010007"/>
              </a:xfrm>
            </p:grpSpPr>
            <p:pic>
              <p:nvPicPr>
                <p:cNvPr id="136" name="Picture 5" descr="C:\Users\user\Desktop\pv.png"/>
                <p:cNvPicPr>
                  <a:picLocks noChangeAspect="1" noChangeArrowheads="1"/>
                </p:cNvPicPr>
                <p:nvPr/>
              </p:nvPicPr>
              <p:blipFill>
                <a:blip r:embed="rId6" cstate="print"/>
                <a:srcRect/>
                <a:stretch>
                  <a:fillRect/>
                </a:stretch>
              </p:blipFill>
              <p:spPr bwMode="auto">
                <a:xfrm>
                  <a:off x="7688980" y="2708920"/>
                  <a:ext cx="176337" cy="162578"/>
                </a:xfrm>
                <a:prstGeom prst="rect">
                  <a:avLst/>
                </a:prstGeom>
                <a:noFill/>
              </p:spPr>
            </p:pic>
            <p:pic>
              <p:nvPicPr>
                <p:cNvPr id="137" name="Picture 5" descr="C:\Users\user\Desktop\pv.png"/>
                <p:cNvPicPr>
                  <a:picLocks noChangeAspect="1" noChangeArrowheads="1"/>
                </p:cNvPicPr>
                <p:nvPr/>
              </p:nvPicPr>
              <p:blipFill>
                <a:blip r:embed="rId6" cstate="print"/>
                <a:srcRect/>
                <a:stretch>
                  <a:fillRect/>
                </a:stretch>
              </p:blipFill>
              <p:spPr bwMode="auto">
                <a:xfrm>
                  <a:off x="7688981" y="2920182"/>
                  <a:ext cx="176337" cy="162578"/>
                </a:xfrm>
                <a:prstGeom prst="rect">
                  <a:avLst/>
                </a:prstGeom>
                <a:noFill/>
              </p:spPr>
            </p:pic>
            <p:pic>
              <p:nvPicPr>
                <p:cNvPr id="138" name="Picture 5" descr="C:\Users\user\Desktop\pv.png"/>
                <p:cNvPicPr>
                  <a:picLocks noChangeAspect="1" noChangeArrowheads="1"/>
                </p:cNvPicPr>
                <p:nvPr/>
              </p:nvPicPr>
              <p:blipFill>
                <a:blip r:embed="rId6" cstate="print"/>
                <a:srcRect/>
                <a:stretch>
                  <a:fillRect/>
                </a:stretch>
              </p:blipFill>
              <p:spPr bwMode="auto">
                <a:xfrm>
                  <a:off x="7688981" y="3138587"/>
                  <a:ext cx="176337" cy="162578"/>
                </a:xfrm>
                <a:prstGeom prst="rect">
                  <a:avLst/>
                </a:prstGeom>
                <a:noFill/>
              </p:spPr>
            </p:pic>
            <p:pic>
              <p:nvPicPr>
                <p:cNvPr id="139" name="Picture 5" descr="C:\Users\user\Desktop\pv.png"/>
                <p:cNvPicPr>
                  <a:picLocks noChangeAspect="1" noChangeArrowheads="1"/>
                </p:cNvPicPr>
                <p:nvPr/>
              </p:nvPicPr>
              <p:blipFill>
                <a:blip r:embed="rId6" cstate="print"/>
                <a:srcRect/>
                <a:stretch>
                  <a:fillRect/>
                </a:stretch>
              </p:blipFill>
              <p:spPr bwMode="auto">
                <a:xfrm>
                  <a:off x="7688982" y="3350335"/>
                  <a:ext cx="176337" cy="162578"/>
                </a:xfrm>
                <a:prstGeom prst="rect">
                  <a:avLst/>
                </a:prstGeom>
                <a:noFill/>
              </p:spPr>
            </p:pic>
            <p:pic>
              <p:nvPicPr>
                <p:cNvPr id="140" name="Picture 5" descr="C:\Users\user\Desktop\pv.png"/>
                <p:cNvPicPr>
                  <a:picLocks noChangeAspect="1" noChangeArrowheads="1"/>
                </p:cNvPicPr>
                <p:nvPr/>
              </p:nvPicPr>
              <p:blipFill>
                <a:blip r:embed="rId6" cstate="print"/>
                <a:srcRect/>
                <a:stretch>
                  <a:fillRect/>
                </a:stretch>
              </p:blipFill>
              <p:spPr bwMode="auto">
                <a:xfrm>
                  <a:off x="7688981" y="3556349"/>
                  <a:ext cx="176337" cy="162578"/>
                </a:xfrm>
                <a:prstGeom prst="rect">
                  <a:avLst/>
                </a:prstGeom>
                <a:noFill/>
              </p:spPr>
            </p:pic>
            <p:pic>
              <p:nvPicPr>
                <p:cNvPr id="141" name="Picture 5" descr="C:\Users\user\Desktop\pv.png"/>
                <p:cNvPicPr>
                  <a:picLocks noChangeAspect="1" noChangeArrowheads="1"/>
                </p:cNvPicPr>
                <p:nvPr/>
              </p:nvPicPr>
              <p:blipFill>
                <a:blip r:embed="rId6" cstate="print"/>
                <a:srcRect/>
                <a:stretch>
                  <a:fillRect/>
                </a:stretch>
              </p:blipFill>
              <p:spPr bwMode="auto">
                <a:xfrm>
                  <a:off x="7914529" y="2708920"/>
                  <a:ext cx="176337" cy="162578"/>
                </a:xfrm>
                <a:prstGeom prst="rect">
                  <a:avLst/>
                </a:prstGeom>
                <a:noFill/>
              </p:spPr>
            </p:pic>
            <p:pic>
              <p:nvPicPr>
                <p:cNvPr id="142" name="Picture 5" descr="C:\Users\user\Desktop\pv.png"/>
                <p:cNvPicPr>
                  <a:picLocks noChangeAspect="1" noChangeArrowheads="1"/>
                </p:cNvPicPr>
                <p:nvPr/>
              </p:nvPicPr>
              <p:blipFill>
                <a:blip r:embed="rId6" cstate="print"/>
                <a:srcRect/>
                <a:stretch>
                  <a:fillRect/>
                </a:stretch>
              </p:blipFill>
              <p:spPr bwMode="auto">
                <a:xfrm>
                  <a:off x="7914530" y="2920182"/>
                  <a:ext cx="176337" cy="162578"/>
                </a:xfrm>
                <a:prstGeom prst="rect">
                  <a:avLst/>
                </a:prstGeom>
                <a:noFill/>
              </p:spPr>
            </p:pic>
            <p:pic>
              <p:nvPicPr>
                <p:cNvPr id="143" name="Picture 5" descr="C:\Users\user\Desktop\pv.png"/>
                <p:cNvPicPr>
                  <a:picLocks noChangeAspect="1" noChangeArrowheads="1"/>
                </p:cNvPicPr>
                <p:nvPr/>
              </p:nvPicPr>
              <p:blipFill>
                <a:blip r:embed="rId6" cstate="print"/>
                <a:srcRect b="45868"/>
                <a:stretch>
                  <a:fillRect/>
                </a:stretch>
              </p:blipFill>
              <p:spPr bwMode="auto">
                <a:xfrm>
                  <a:off x="7914530" y="3138587"/>
                  <a:ext cx="176337" cy="88007"/>
                </a:xfrm>
                <a:prstGeom prst="rect">
                  <a:avLst/>
                </a:prstGeom>
                <a:noFill/>
              </p:spPr>
            </p:pic>
          </p:grpSp>
          <p:sp>
            <p:nvSpPr>
              <p:cNvPr id="134" name="TextBox 133"/>
              <p:cNvSpPr txBox="1"/>
              <p:nvPr/>
            </p:nvSpPr>
            <p:spPr>
              <a:xfrm>
                <a:off x="7534056" y="3101767"/>
                <a:ext cx="1152128" cy="307777"/>
              </a:xfrm>
              <a:prstGeom prst="rect">
                <a:avLst/>
              </a:prstGeom>
              <a:noFill/>
            </p:spPr>
            <p:txBody>
              <a:bodyPr wrap="square" rtlCol="0">
                <a:spAutoFit/>
              </a:bodyPr>
              <a:lstStyle/>
              <a:p>
                <a:r>
                  <a:rPr lang="en-US" altLang="ko-KR" sz="1400" dirty="0" smtClean="0">
                    <a:solidFill>
                      <a:schemeClr val="bg2">
                        <a:lumMod val="25000"/>
                      </a:schemeClr>
                    </a:solidFill>
                    <a:latin typeface="Arial" pitchFamily="34" charset="0"/>
                    <a:cs typeface="Arial" pitchFamily="34" charset="0"/>
                  </a:rPr>
                  <a:t>Micro PV</a:t>
                </a:r>
                <a:endParaRPr lang="ko-KR" altLang="en-US" sz="1400" dirty="0">
                  <a:solidFill>
                    <a:schemeClr val="bg2">
                      <a:lumMod val="25000"/>
                    </a:schemeClr>
                  </a:solidFill>
                  <a:latin typeface="Arial" pitchFamily="34" charset="0"/>
                  <a:cs typeface="Arial" pitchFamily="34" charset="0"/>
                </a:endParaRPr>
              </a:p>
            </p:txBody>
          </p:sp>
          <p:sp>
            <p:nvSpPr>
              <p:cNvPr id="135" name="TextBox 134"/>
              <p:cNvSpPr txBox="1"/>
              <p:nvPr/>
            </p:nvSpPr>
            <p:spPr>
              <a:xfrm>
                <a:off x="7491524" y="3327375"/>
                <a:ext cx="955711" cy="461665"/>
              </a:xfrm>
              <a:prstGeom prst="rect">
                <a:avLst/>
              </a:prstGeom>
              <a:noFill/>
            </p:spPr>
            <p:txBody>
              <a:bodyPr wrap="none" rtlCol="0">
                <a:spAutoFit/>
              </a:bodyPr>
              <a:lstStyle/>
              <a:p>
                <a:r>
                  <a:rPr lang="en-US" altLang="ko-KR" sz="2400" b="1" dirty="0" smtClean="0">
                    <a:solidFill>
                      <a:schemeClr val="bg2">
                        <a:lumMod val="25000"/>
                      </a:schemeClr>
                    </a:solidFill>
                    <a:latin typeface="Arial" pitchFamily="34" charset="0"/>
                    <a:cs typeface="Arial" pitchFamily="34" charset="0"/>
                  </a:rPr>
                  <a:t>17.74</a:t>
                </a:r>
                <a:endParaRPr lang="ko-KR" altLang="en-US" sz="2400" b="1" dirty="0">
                  <a:solidFill>
                    <a:schemeClr val="bg2">
                      <a:lumMod val="25000"/>
                    </a:schemeClr>
                  </a:solidFill>
                  <a:latin typeface="Arial" pitchFamily="34" charset="0"/>
                  <a:cs typeface="Arial" pitchFamily="34" charset="0"/>
                </a:endParaRPr>
              </a:p>
            </p:txBody>
          </p:sp>
        </p:grpSp>
      </p:grpSp>
      <p:sp>
        <p:nvSpPr>
          <p:cNvPr id="245" name="TextBox 244"/>
          <p:cNvSpPr txBox="1"/>
          <p:nvPr/>
        </p:nvSpPr>
        <p:spPr>
          <a:xfrm>
            <a:off x="829007" y="4581128"/>
            <a:ext cx="7460697" cy="461665"/>
          </a:xfrm>
          <a:prstGeom prst="rect">
            <a:avLst/>
          </a:prstGeom>
          <a:noFill/>
        </p:spPr>
        <p:txBody>
          <a:bodyPr wrap="none" rtlCol="0">
            <a:spAutoFit/>
          </a:bodyPr>
          <a:lstStyle/>
          <a:p>
            <a:pPr algn="ctr"/>
            <a:r>
              <a:rPr lang="en-US" altLang="ko-KR" sz="2400" b="1" dirty="0" smtClean="0">
                <a:latin typeface="Arial" pitchFamily="34" charset="0"/>
                <a:ea typeface="+mj-ea"/>
                <a:cs typeface="Arial" pitchFamily="34" charset="0"/>
              </a:rPr>
              <a:t>Solar Power Capacity of 105.01MW (’03.1 ~ ’15.12)</a:t>
            </a:r>
            <a:endParaRPr lang="ko-KR" altLang="en-US" sz="2400" b="1" dirty="0">
              <a:latin typeface="Arial" pitchFamily="34" charset="0"/>
              <a:ea typeface="+mj-ea"/>
              <a:cs typeface="Arial" pitchFamily="34" charset="0"/>
            </a:endParaRPr>
          </a:p>
        </p:txBody>
      </p:sp>
      <p:pic>
        <p:nvPicPr>
          <p:cNvPr id="255" name="Picture 4" descr="D:\15년 최형준\발표자료\태양광\베란다태양광2.jpg"/>
          <p:cNvPicPr>
            <a:picLocks noChangeArrowheads="1"/>
          </p:cNvPicPr>
          <p:nvPr/>
        </p:nvPicPr>
        <p:blipFill>
          <a:blip r:embed="rId7" cstate="print"/>
          <a:srcRect t="16385" r="25514" b="26269"/>
          <a:stretch>
            <a:fillRect/>
          </a:stretch>
        </p:blipFill>
        <p:spPr bwMode="auto">
          <a:xfrm>
            <a:off x="5796136" y="1988840"/>
            <a:ext cx="2196024" cy="1512168"/>
          </a:xfrm>
          <a:prstGeom prst="rect">
            <a:avLst/>
          </a:prstGeom>
          <a:noFill/>
        </p:spPr>
      </p:pic>
      <p:pic>
        <p:nvPicPr>
          <p:cNvPr id="246" name="Picture 2"/>
          <p:cNvPicPr>
            <a:picLocks noChangeAspect="1" noChangeArrowheads="1"/>
          </p:cNvPicPr>
          <p:nvPr/>
        </p:nvPicPr>
        <p:blipFill>
          <a:blip r:embed="rId8" cstate="print"/>
          <a:srcRect l="34846" t="34699" r="29717" b="40200"/>
          <a:stretch>
            <a:fillRect/>
          </a:stretch>
        </p:blipFill>
        <p:spPr bwMode="auto">
          <a:xfrm>
            <a:off x="4140585" y="6303856"/>
            <a:ext cx="853735" cy="4837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Desktop\iseoulu.gif"/>
          <p:cNvPicPr>
            <a:picLocks noChangeAspect="1" noChangeArrowheads="1"/>
          </p:cNvPicPr>
          <p:nvPr/>
        </p:nvPicPr>
        <p:blipFill>
          <a:blip r:embed="rId3" cstate="print"/>
          <a:srcRect/>
          <a:stretch>
            <a:fillRect/>
          </a:stretch>
        </p:blipFill>
        <p:spPr bwMode="auto">
          <a:xfrm>
            <a:off x="251520" y="116632"/>
            <a:ext cx="1085326" cy="188640"/>
          </a:xfrm>
          <a:prstGeom prst="rect">
            <a:avLst/>
          </a:prstGeom>
          <a:noFill/>
        </p:spPr>
      </p:pic>
      <p:sp>
        <p:nvSpPr>
          <p:cNvPr id="7" name="TextBox 6"/>
          <p:cNvSpPr txBox="1"/>
          <p:nvPr/>
        </p:nvSpPr>
        <p:spPr>
          <a:xfrm>
            <a:off x="147260" y="692696"/>
            <a:ext cx="3541354" cy="553998"/>
          </a:xfrm>
          <a:prstGeom prst="rect">
            <a:avLst/>
          </a:prstGeom>
          <a:noFill/>
        </p:spPr>
        <p:txBody>
          <a:bodyPr wrap="none" rtlCol="0">
            <a:spAutoFit/>
          </a:bodyPr>
          <a:lstStyle/>
          <a:p>
            <a:r>
              <a:rPr lang="en-US" altLang="ko-KR" sz="3000" b="1" dirty="0" smtClean="0">
                <a:solidFill>
                  <a:srgbClr val="0070C0"/>
                </a:solidFill>
                <a:latin typeface="Arial" pitchFamily="34" charset="0"/>
                <a:cs typeface="Arial" pitchFamily="34" charset="0"/>
              </a:rPr>
              <a:t>Civic Participation</a:t>
            </a:r>
            <a:endParaRPr lang="ko-KR" altLang="en-US" sz="3000" b="1" dirty="0">
              <a:solidFill>
                <a:srgbClr val="0070C0"/>
              </a:solidFill>
              <a:latin typeface="Arial" pitchFamily="34" charset="0"/>
              <a:cs typeface="Arial" pitchFamily="34" charset="0"/>
            </a:endParaRPr>
          </a:p>
        </p:txBody>
      </p:sp>
      <p:sp>
        <p:nvSpPr>
          <p:cNvPr id="54" name="제목 18"/>
          <p:cNvSpPr txBox="1">
            <a:spLocks/>
          </p:cNvSpPr>
          <p:nvPr/>
        </p:nvSpPr>
        <p:spPr>
          <a:xfrm>
            <a:off x="251520" y="1628800"/>
            <a:ext cx="8532440" cy="1296144"/>
          </a:xfrm>
          <a:prstGeom prst="rect">
            <a:avLst/>
          </a:prstGeom>
        </p:spPr>
        <p:txBody>
          <a:bodyPr vert="horz" lIns="91440" tIns="45720" rIns="91440" bIns="45720" rtlCol="0" anchor="ctr">
            <a:noAutofit/>
          </a:bodyPr>
          <a:lstStyle/>
          <a:p>
            <a:pPr lvl="0">
              <a:lnSpc>
                <a:spcPct val="150000"/>
              </a:lnSpc>
              <a:spcBef>
                <a:spcPct val="0"/>
              </a:spcBef>
            </a:pPr>
            <a:r>
              <a:rPr kumimoji="0" lang="en-US" altLang="ko-KR" sz="2000" b="1" i="0" u="none" strike="noStrike" kern="1200" cap="none" spc="0" normalizeH="0" baseline="0" noProof="0" dirty="0" smtClean="0">
                <a:ln>
                  <a:noFill/>
                </a:ln>
                <a:solidFill>
                  <a:schemeClr val="tx2">
                    <a:lumMod val="75000"/>
                  </a:schemeClr>
                </a:solidFill>
                <a:effectLst/>
                <a:uLnTx/>
                <a:uFillTx/>
                <a:latin typeface="맑은 고딕" pitchFamily="50" charset="-127"/>
                <a:ea typeface="맑은 고딕" pitchFamily="50" charset="-127"/>
                <a:cs typeface="Arial"/>
              </a:rPr>
              <a:t>Eco-Mileage Program</a:t>
            </a:r>
          </a:p>
          <a:p>
            <a:pPr lvl="0">
              <a:lnSpc>
                <a:spcPct val="150000"/>
              </a:lnSpc>
              <a:spcBef>
                <a:spcPct val="0"/>
              </a:spcBef>
            </a:pPr>
            <a:r>
              <a:rPr lang="en-US" altLang="ko-KR" b="1" dirty="0">
                <a:latin typeface="맑은 고딕" pitchFamily="50" charset="-127"/>
                <a:ea typeface="맑은 고딕" pitchFamily="50" charset="-127"/>
                <a:cs typeface="Arial"/>
              </a:rPr>
              <a:t> </a:t>
            </a:r>
            <a:r>
              <a:rPr lang="en-US" altLang="ko-KR" dirty="0" smtClean="0">
                <a:latin typeface="맑은 고딕" pitchFamily="50" charset="-127"/>
                <a:ea typeface="맑은 고딕" pitchFamily="50" charset="-127"/>
                <a:cs typeface="Arial"/>
              </a:rPr>
              <a:t>- Incentivizes energy-saving at home, schools and businesses.  </a:t>
            </a:r>
            <a:r>
              <a:rPr lang="ko-KR" altLang="en-US" dirty="0" smtClean="0">
                <a:latin typeface="맑은 고딕" pitchFamily="50" charset="-127"/>
                <a:ea typeface="맑은 고딕" pitchFamily="50" charset="-127"/>
                <a:cs typeface="Arial"/>
              </a:rPr>
              <a:t> </a:t>
            </a:r>
            <a:endParaRPr lang="en-US" altLang="ko-KR" dirty="0" smtClean="0">
              <a:latin typeface="맑은 고딕" pitchFamily="50" charset="-127"/>
              <a:ea typeface="맑은 고딕" pitchFamily="50" charset="-127"/>
              <a:cs typeface="Arial"/>
            </a:endParaRPr>
          </a:p>
          <a:p>
            <a:pPr lvl="0">
              <a:lnSpc>
                <a:spcPct val="150000"/>
              </a:lnSpc>
              <a:spcBef>
                <a:spcPct val="0"/>
              </a:spcBef>
            </a:pPr>
            <a:r>
              <a:rPr lang="en-US" altLang="ko-KR" dirty="0" smtClean="0">
                <a:latin typeface="맑은 고딕" pitchFamily="50" charset="-127"/>
                <a:ea typeface="맑은 고딕" pitchFamily="50" charset="-127"/>
                <a:cs typeface="Arial"/>
              </a:rPr>
              <a:t> - 1.86 million</a:t>
            </a:r>
            <a:r>
              <a:rPr lang="ko-KR" altLang="en-US" dirty="0" smtClean="0">
                <a:latin typeface="맑은 고딕" pitchFamily="50" charset="-127"/>
                <a:ea typeface="맑은 고딕" pitchFamily="50" charset="-127"/>
                <a:cs typeface="Arial"/>
              </a:rPr>
              <a:t> </a:t>
            </a:r>
            <a:r>
              <a:rPr lang="en-US" altLang="ko-KR" dirty="0" smtClean="0">
                <a:latin typeface="맑은 고딕" pitchFamily="50" charset="-127"/>
                <a:ea typeface="맑은 고딕" pitchFamily="50" charset="-127"/>
                <a:cs typeface="Arial"/>
              </a:rPr>
              <a:t>members</a:t>
            </a:r>
            <a:r>
              <a:rPr lang="ko-KR" altLang="en-US" dirty="0" smtClean="0">
                <a:latin typeface="맑은 고딕" pitchFamily="50" charset="-127"/>
                <a:ea typeface="맑은 고딕" pitchFamily="50" charset="-127"/>
                <a:cs typeface="Arial"/>
              </a:rPr>
              <a:t> </a:t>
            </a:r>
            <a:r>
              <a:rPr lang="en-US" altLang="ko-KR" dirty="0" smtClean="0">
                <a:latin typeface="맑은 고딕" pitchFamily="50" charset="-127"/>
                <a:ea typeface="맑은 고딕" pitchFamily="50" charset="-127"/>
                <a:cs typeface="Arial"/>
              </a:rPr>
              <a:t>(2016)</a:t>
            </a:r>
          </a:p>
          <a:p>
            <a:pPr lvl="0">
              <a:lnSpc>
                <a:spcPct val="150000"/>
              </a:lnSpc>
              <a:spcBef>
                <a:spcPct val="0"/>
              </a:spcBef>
            </a:pPr>
            <a:r>
              <a:rPr lang="en-US" altLang="ko-KR" dirty="0" smtClean="0">
                <a:latin typeface="맑은 고딕" pitchFamily="50" charset="-127"/>
                <a:ea typeface="맑은 고딕" pitchFamily="50" charset="-127"/>
                <a:cs typeface="Arial"/>
              </a:rPr>
              <a:t> - GHG emissions cut of 1.95 million tons</a:t>
            </a:r>
            <a:r>
              <a:rPr lang="ko-KR" altLang="en-US" dirty="0" smtClean="0">
                <a:latin typeface="맑은 고딕" pitchFamily="50" charset="-127"/>
                <a:ea typeface="맑은 고딕" pitchFamily="50" charset="-127"/>
                <a:cs typeface="Arial"/>
              </a:rPr>
              <a:t> </a:t>
            </a:r>
            <a:r>
              <a:rPr lang="en-US" altLang="ko-KR" dirty="0" smtClean="0">
                <a:latin typeface="맑은 고딕" pitchFamily="50" charset="-127"/>
                <a:ea typeface="맑은 고딕" pitchFamily="50" charset="-127"/>
                <a:cs typeface="Arial"/>
              </a:rPr>
              <a:t>(2009~2015)</a:t>
            </a:r>
          </a:p>
        </p:txBody>
      </p:sp>
      <p:sp>
        <p:nvSpPr>
          <p:cNvPr id="57" name="제목 18"/>
          <p:cNvSpPr txBox="1">
            <a:spLocks/>
          </p:cNvSpPr>
          <p:nvPr/>
        </p:nvSpPr>
        <p:spPr>
          <a:xfrm>
            <a:off x="251520" y="3356992"/>
            <a:ext cx="8892480" cy="1296144"/>
          </a:xfrm>
          <a:prstGeom prst="rect">
            <a:avLst/>
          </a:prstGeom>
        </p:spPr>
        <p:txBody>
          <a:bodyPr vert="horz" lIns="91440" tIns="45720" rIns="91440" bIns="45720" rtlCol="0" anchor="ctr">
            <a:noAutofit/>
          </a:bodyPr>
          <a:lstStyle/>
          <a:p>
            <a:pPr lvl="0">
              <a:lnSpc>
                <a:spcPct val="150000"/>
              </a:lnSpc>
              <a:spcBef>
                <a:spcPct val="0"/>
              </a:spcBef>
            </a:pPr>
            <a:r>
              <a:rPr lang="en-US" altLang="ko-KR" sz="2000" b="1" dirty="0" smtClean="0">
                <a:solidFill>
                  <a:schemeClr val="tx2">
                    <a:lumMod val="75000"/>
                  </a:schemeClr>
                </a:solidFill>
                <a:latin typeface="맑은 고딕" pitchFamily="50" charset="-127"/>
                <a:ea typeface="맑은 고딕" pitchFamily="50" charset="-127"/>
                <a:cs typeface="Arial"/>
              </a:rPr>
              <a:t>Energy Independent Villages </a:t>
            </a:r>
          </a:p>
          <a:p>
            <a:pPr>
              <a:lnSpc>
                <a:spcPct val="150000"/>
              </a:lnSpc>
              <a:spcBef>
                <a:spcPct val="0"/>
              </a:spcBef>
            </a:pPr>
            <a:r>
              <a:rPr lang="en-US" altLang="ko-KR" b="1" dirty="0" smtClean="0">
                <a:latin typeface="맑은 고딕" pitchFamily="50" charset="-127"/>
                <a:ea typeface="맑은 고딕" pitchFamily="50" charset="-127"/>
                <a:cs typeface="Arial"/>
              </a:rPr>
              <a:t> </a:t>
            </a:r>
            <a:r>
              <a:rPr lang="en-US" altLang="ko-KR" dirty="0" smtClean="0">
                <a:latin typeface="맑은 고딕" pitchFamily="50" charset="-127"/>
                <a:ea typeface="맑은 고딕" pitchFamily="50" charset="-127"/>
                <a:cs typeface="Arial"/>
              </a:rPr>
              <a:t>- Local communities putting in collective efforts toward an energy independence </a:t>
            </a:r>
          </a:p>
          <a:p>
            <a:pPr lvl="0">
              <a:lnSpc>
                <a:spcPct val="150000"/>
              </a:lnSpc>
              <a:spcBef>
                <a:spcPct val="0"/>
              </a:spcBef>
            </a:pPr>
            <a:r>
              <a:rPr lang="en-US" altLang="ko-KR" dirty="0" smtClean="0">
                <a:latin typeface="맑은 고딕" pitchFamily="50" charset="-127"/>
                <a:ea typeface="맑은 고딕" pitchFamily="50" charset="-127"/>
                <a:cs typeface="Arial"/>
              </a:rPr>
              <a:t> - 55 villages </a:t>
            </a:r>
            <a:r>
              <a:rPr lang="ko-KR" altLang="en-US" dirty="0" smtClean="0">
                <a:latin typeface="맑은 고딕" pitchFamily="50" charset="-127"/>
                <a:ea typeface="맑은 고딕" pitchFamily="50" charset="-127"/>
                <a:cs typeface="Arial"/>
              </a:rPr>
              <a:t> </a:t>
            </a:r>
            <a:r>
              <a:rPr lang="en-US" altLang="ko-KR" dirty="0" smtClean="0">
                <a:latin typeface="맑은 고딕" pitchFamily="50" charset="-127"/>
                <a:ea typeface="맑은 고딕" pitchFamily="50" charset="-127"/>
                <a:cs typeface="Arial"/>
              </a:rPr>
              <a:t>(2016)</a:t>
            </a:r>
            <a:r>
              <a:rPr lang="ko-KR" altLang="en-US" dirty="0" smtClean="0">
                <a:latin typeface="맑은 고딕" pitchFamily="50" charset="-127"/>
                <a:ea typeface="맑은 고딕" pitchFamily="50" charset="-127"/>
                <a:cs typeface="Arial"/>
              </a:rPr>
              <a:t> </a:t>
            </a:r>
            <a:endParaRPr lang="en-US" altLang="ko-KR" dirty="0" smtClean="0">
              <a:latin typeface="맑은 고딕" pitchFamily="50" charset="-127"/>
              <a:ea typeface="맑은 고딕" pitchFamily="50" charset="-127"/>
              <a:cs typeface="Arial"/>
            </a:endParaRPr>
          </a:p>
        </p:txBody>
      </p:sp>
      <p:sp>
        <p:nvSpPr>
          <p:cNvPr id="58" name="제목 18"/>
          <p:cNvSpPr txBox="1">
            <a:spLocks/>
          </p:cNvSpPr>
          <p:nvPr/>
        </p:nvSpPr>
        <p:spPr>
          <a:xfrm>
            <a:off x="323528" y="5013176"/>
            <a:ext cx="8280920" cy="1440160"/>
          </a:xfrm>
          <a:prstGeom prst="rect">
            <a:avLst/>
          </a:prstGeom>
        </p:spPr>
        <p:txBody>
          <a:bodyPr vert="horz" lIns="91440" tIns="45720" rIns="91440" bIns="45720" rtlCol="0" anchor="ctr">
            <a:noAutofit/>
          </a:bodyPr>
          <a:lstStyle/>
          <a:p>
            <a:pPr lvl="0">
              <a:lnSpc>
                <a:spcPct val="150000"/>
              </a:lnSpc>
              <a:spcBef>
                <a:spcPct val="0"/>
              </a:spcBef>
            </a:pPr>
            <a:r>
              <a:rPr lang="en-US" altLang="ko-KR" sz="2000" b="1" dirty="0" smtClean="0">
                <a:solidFill>
                  <a:schemeClr val="tx2">
                    <a:lumMod val="75000"/>
                  </a:schemeClr>
                </a:solidFill>
                <a:latin typeface="맑은 고딕" pitchFamily="50" charset="-127"/>
                <a:ea typeface="맑은 고딕" pitchFamily="50" charset="-127"/>
                <a:cs typeface="Arial"/>
              </a:rPr>
              <a:t>Green Leaders</a:t>
            </a:r>
          </a:p>
          <a:p>
            <a:pPr lvl="0">
              <a:lnSpc>
                <a:spcPct val="150000"/>
              </a:lnSpc>
              <a:spcBef>
                <a:spcPct val="0"/>
              </a:spcBef>
              <a:buFontTx/>
              <a:buChar char="-"/>
            </a:pPr>
            <a:r>
              <a:rPr lang="ko-KR" altLang="en-US" dirty="0" smtClean="0">
                <a:latin typeface="맑은 고딕" pitchFamily="50" charset="-127"/>
                <a:ea typeface="맑은 고딕" pitchFamily="50" charset="-127"/>
                <a:cs typeface="Arial"/>
              </a:rPr>
              <a:t> </a:t>
            </a:r>
            <a:r>
              <a:rPr lang="en-US" altLang="ko-KR" dirty="0" smtClean="0">
                <a:latin typeface="맑은 고딕" pitchFamily="50" charset="-127"/>
                <a:ea typeface="맑은 고딕" pitchFamily="50" charset="-127"/>
                <a:cs typeface="Arial"/>
              </a:rPr>
              <a:t>Citizens campaign for energy-saving at a community level</a:t>
            </a:r>
          </a:p>
          <a:p>
            <a:pPr>
              <a:lnSpc>
                <a:spcPct val="150000"/>
              </a:lnSpc>
              <a:spcBef>
                <a:spcPct val="0"/>
              </a:spcBef>
              <a:buFontTx/>
              <a:buChar char="-"/>
            </a:pPr>
            <a:r>
              <a:rPr lang="en-US" altLang="ko-KR" dirty="0" smtClean="0">
                <a:latin typeface="맑은 고딕" pitchFamily="50" charset="-127"/>
                <a:ea typeface="맑은 고딕" pitchFamily="50" charset="-127"/>
                <a:cs typeface="Arial"/>
              </a:rPr>
              <a:t> 17,800 persons (2015)</a:t>
            </a:r>
          </a:p>
          <a:p>
            <a:pPr lvl="0">
              <a:lnSpc>
                <a:spcPct val="150000"/>
              </a:lnSpc>
              <a:spcBef>
                <a:spcPct val="0"/>
              </a:spcBef>
              <a:buFontTx/>
              <a:buChar char="-"/>
            </a:pPr>
            <a:endParaRPr lang="en-US" altLang="ko-KR" dirty="0" smtClean="0">
              <a:latin typeface="맑은 고딕" pitchFamily="50" charset="-127"/>
              <a:ea typeface="맑은 고딕" pitchFamily="50" charset="-127"/>
              <a:cs typeface="Arial"/>
            </a:endParaRPr>
          </a:p>
        </p:txBody>
      </p:sp>
      <p:pic>
        <p:nvPicPr>
          <p:cNvPr id="10" name="Picture 2"/>
          <p:cNvPicPr>
            <a:picLocks noChangeAspect="1" noChangeArrowheads="1"/>
          </p:cNvPicPr>
          <p:nvPr/>
        </p:nvPicPr>
        <p:blipFill>
          <a:blip r:embed="rId4" cstate="print"/>
          <a:srcRect l="34846" t="34699" r="29717" b="40200"/>
          <a:stretch>
            <a:fillRect/>
          </a:stretch>
        </p:blipFill>
        <p:spPr bwMode="auto">
          <a:xfrm>
            <a:off x="4140585" y="6303856"/>
            <a:ext cx="853735" cy="483783"/>
          </a:xfrm>
          <a:prstGeom prst="rect">
            <a:avLst/>
          </a:prstGeom>
          <a:noFill/>
          <a:ln w="9525">
            <a:noFill/>
            <a:miter lim="800000"/>
            <a:headEnd/>
            <a:tailEnd/>
          </a:ln>
        </p:spPr>
      </p:pic>
      <p:grpSp>
        <p:nvGrpSpPr>
          <p:cNvPr id="14" name="그룹 20"/>
          <p:cNvGrpSpPr/>
          <p:nvPr/>
        </p:nvGrpSpPr>
        <p:grpSpPr>
          <a:xfrm>
            <a:off x="7020272" y="1700808"/>
            <a:ext cx="1766777" cy="936104"/>
            <a:chOff x="4673138" y="1365629"/>
            <a:chExt cx="1910793" cy="1091349"/>
          </a:xfrm>
        </p:grpSpPr>
        <p:sp>
          <p:nvSpPr>
            <p:cNvPr id="15" name="모서리가 둥근 직사각형 14"/>
            <p:cNvSpPr/>
            <p:nvPr/>
          </p:nvSpPr>
          <p:spPr>
            <a:xfrm>
              <a:off x="4673138" y="1365629"/>
              <a:ext cx="1910793" cy="1091349"/>
            </a:xfrm>
            <a:prstGeom prst="roundRect">
              <a:avLst/>
            </a:prstGeom>
            <a:solidFill>
              <a:schemeClr val="bg1"/>
            </a:solidFill>
            <a:ln w="31750">
              <a:solidFill>
                <a:schemeClr val="bg1">
                  <a:lumMod val="95000"/>
                </a:schemeClr>
              </a:solidFill>
            </a:ln>
            <a:effectLst>
              <a:outerShdw blurRad="50800" dist="254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a:bevelT w="1270" h="25400"/>
              </a:sp3d>
            </a:bodyPr>
            <a:lstStyle/>
            <a:p>
              <a:pPr algn="ctr"/>
              <a:endParaRPr lang="ko-KR" altLang="en-US">
                <a:latin typeface="Arial" pitchFamily="34" charset="0"/>
                <a:cs typeface="Arial" pitchFamily="34" charset="0"/>
              </a:endParaRPr>
            </a:p>
          </p:txBody>
        </p:sp>
        <p:pic>
          <p:nvPicPr>
            <p:cNvPr id="16" name="그림 18"/>
            <p:cNvPicPr>
              <a:picLocks noChangeAspect="1"/>
            </p:cNvPicPr>
            <p:nvPr/>
          </p:nvPicPr>
          <p:blipFill rotWithShape="1">
            <a:blip r:embed="rId5" cstate="print">
              <a:extLst>
                <a:ext uri="{28A0092B-C50C-407E-A947-70E740481C1C}">
                  <a14:useLocalDpi xmlns="" xmlns:a14="http://schemas.microsoft.com/office/drawing/2010/main" val="0"/>
                </a:ext>
              </a:extLst>
            </a:blip>
            <a:srcRect l="19735"/>
            <a:stretch/>
          </p:blipFill>
          <p:spPr>
            <a:xfrm>
              <a:off x="4699625" y="1831722"/>
              <a:ext cx="1876333" cy="451824"/>
            </a:xfrm>
            <a:prstGeom prst="rect">
              <a:avLst/>
            </a:prstGeom>
          </p:spPr>
        </p:pic>
        <p:pic>
          <p:nvPicPr>
            <p:cNvPr id="19" name="그림 18"/>
            <p:cNvPicPr>
              <a:picLocks noChangeAspect="1"/>
            </p:cNvPicPr>
            <p:nvPr/>
          </p:nvPicPr>
          <p:blipFill rotWithShape="1">
            <a:blip r:embed="rId5" cstate="print">
              <a:extLst>
                <a:ext uri="{28A0092B-C50C-407E-A947-70E740481C1C}">
                  <a14:useLocalDpi xmlns="" xmlns:a14="http://schemas.microsoft.com/office/drawing/2010/main" val="0"/>
                </a:ext>
              </a:extLst>
            </a:blip>
            <a:srcRect r="80264"/>
            <a:stretch/>
          </p:blipFill>
          <p:spPr>
            <a:xfrm>
              <a:off x="5322628" y="1473305"/>
              <a:ext cx="554480" cy="543018"/>
            </a:xfrm>
            <a:prstGeom prst="rect">
              <a:avLst/>
            </a:prstGeom>
          </p:spPr>
        </p:pic>
      </p:grpSp>
      <p:sp>
        <p:nvSpPr>
          <p:cNvPr id="20" name="TextBox 19"/>
          <p:cNvSpPr txBox="1"/>
          <p:nvPr/>
        </p:nvSpPr>
        <p:spPr>
          <a:xfrm>
            <a:off x="6876256" y="2740858"/>
            <a:ext cx="2085827" cy="400110"/>
          </a:xfrm>
          <a:prstGeom prst="rect">
            <a:avLst/>
          </a:prstGeom>
          <a:noFill/>
        </p:spPr>
        <p:txBody>
          <a:bodyPr wrap="none" rtlCol="0">
            <a:spAutoFit/>
          </a:bodyPr>
          <a:lstStyle/>
          <a:p>
            <a:pPr algn="ctr"/>
            <a:r>
              <a:rPr lang="en-US" altLang="ko-KR" sz="1000" dirty="0" smtClean="0">
                <a:latin typeface="Arial" pitchFamily="34" charset="0"/>
                <a:cs typeface="Arial" pitchFamily="34" charset="0"/>
              </a:rPr>
              <a:t>Winner of ‘Fostering participation </a:t>
            </a:r>
          </a:p>
          <a:p>
            <a:pPr algn="ctr"/>
            <a:r>
              <a:rPr lang="en-US" altLang="ko-KR" sz="1000" dirty="0" smtClean="0">
                <a:latin typeface="Arial" pitchFamily="34" charset="0"/>
                <a:cs typeface="Arial" pitchFamily="34" charset="0"/>
              </a:rPr>
              <a:t>In public policy’ Category</a:t>
            </a:r>
            <a:endParaRPr lang="ko-KR" altLang="en-US" sz="1000" dirty="0">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spect="1" noChangeArrowheads="1"/>
          </p:cNvPicPr>
          <p:nvPr/>
        </p:nvPicPr>
        <p:blipFill>
          <a:blip r:embed="rId3" cstate="print"/>
          <a:srcRect l="34846" t="34699" r="29717" b="40200"/>
          <a:stretch>
            <a:fillRect/>
          </a:stretch>
        </p:blipFill>
        <p:spPr bwMode="auto">
          <a:xfrm>
            <a:off x="4140585" y="6303856"/>
            <a:ext cx="853735" cy="483783"/>
          </a:xfrm>
          <a:prstGeom prst="rect">
            <a:avLst/>
          </a:prstGeom>
          <a:noFill/>
          <a:ln w="9525">
            <a:noFill/>
            <a:miter lim="800000"/>
            <a:headEnd/>
            <a:tailEnd/>
          </a:ln>
        </p:spPr>
      </p:pic>
      <p:sp>
        <p:nvSpPr>
          <p:cNvPr id="7" name="TextBox 6"/>
          <p:cNvSpPr txBox="1"/>
          <p:nvPr/>
        </p:nvSpPr>
        <p:spPr>
          <a:xfrm>
            <a:off x="147260" y="714762"/>
            <a:ext cx="4595169" cy="553998"/>
          </a:xfrm>
          <a:prstGeom prst="rect">
            <a:avLst/>
          </a:prstGeom>
          <a:noFill/>
        </p:spPr>
        <p:txBody>
          <a:bodyPr wrap="none" rtlCol="0">
            <a:spAutoFit/>
          </a:bodyPr>
          <a:lstStyle/>
          <a:p>
            <a:r>
              <a:rPr lang="en-US" altLang="ko-KR" sz="3000" b="1" dirty="0" smtClean="0">
                <a:solidFill>
                  <a:srgbClr val="0070C0"/>
                </a:solidFill>
              </a:rPr>
              <a:t>Inclusive Climate Action</a:t>
            </a:r>
            <a:endParaRPr lang="ko-KR" altLang="en-US" sz="3000" b="1" dirty="0">
              <a:solidFill>
                <a:srgbClr val="0070C0"/>
              </a:solidFill>
            </a:endParaRPr>
          </a:p>
        </p:txBody>
      </p:sp>
      <p:sp>
        <p:nvSpPr>
          <p:cNvPr id="6" name="제목 18"/>
          <p:cNvSpPr txBox="1">
            <a:spLocks/>
          </p:cNvSpPr>
          <p:nvPr/>
        </p:nvSpPr>
        <p:spPr>
          <a:xfrm>
            <a:off x="395536" y="1484784"/>
            <a:ext cx="8928992" cy="1872208"/>
          </a:xfrm>
          <a:prstGeom prst="rect">
            <a:avLst/>
          </a:prstGeom>
        </p:spPr>
        <p:txBody>
          <a:bodyPr vert="horz" lIns="91440" tIns="45720" rIns="91440" bIns="45720" rtlCol="0" anchor="ctr">
            <a:noAutofit/>
          </a:bodyPr>
          <a:lstStyle/>
          <a:p>
            <a:pPr lvl="0">
              <a:lnSpc>
                <a:spcPct val="150000"/>
              </a:lnSpc>
              <a:spcBef>
                <a:spcPct val="0"/>
              </a:spcBef>
            </a:pPr>
            <a:endParaRPr lang="en-US" altLang="ko-KR" b="1" dirty="0" smtClean="0">
              <a:latin typeface="맑은 고딕" pitchFamily="50" charset="-127"/>
              <a:ea typeface="맑은 고딕" pitchFamily="50" charset="-127"/>
              <a:cs typeface="Arial"/>
            </a:endParaRPr>
          </a:p>
          <a:p>
            <a:pPr lvl="0">
              <a:lnSpc>
                <a:spcPct val="150000"/>
              </a:lnSpc>
              <a:spcBef>
                <a:spcPct val="0"/>
              </a:spcBef>
            </a:pPr>
            <a:r>
              <a:rPr lang="en-US" altLang="ko-KR" sz="2000" b="1" noProof="0" dirty="0" smtClean="0">
                <a:solidFill>
                  <a:schemeClr val="tx2">
                    <a:lumMod val="75000"/>
                  </a:schemeClr>
                </a:solidFill>
                <a:latin typeface="맑은 고딕" pitchFamily="50" charset="-127"/>
                <a:ea typeface="맑은 고딕" pitchFamily="50" charset="-127"/>
                <a:cs typeface="Arial"/>
              </a:rPr>
              <a:t>Seoul Energy Welfare Civic Fund</a:t>
            </a:r>
            <a:endParaRPr kumimoji="0" lang="en-US" altLang="ko-KR" sz="2000" b="1" i="0" u="none" strike="noStrike" kern="1200" cap="none" spc="0" normalizeH="0" baseline="0" noProof="0" dirty="0" smtClean="0">
              <a:ln>
                <a:noFill/>
              </a:ln>
              <a:solidFill>
                <a:schemeClr val="tx2">
                  <a:lumMod val="75000"/>
                </a:schemeClr>
              </a:solidFill>
              <a:effectLst/>
              <a:uLnTx/>
              <a:uFillTx/>
              <a:latin typeface="맑은 고딕" pitchFamily="50" charset="-127"/>
              <a:ea typeface="맑은 고딕" pitchFamily="50" charset="-127"/>
              <a:cs typeface="Arial"/>
            </a:endParaRPr>
          </a:p>
          <a:p>
            <a:pPr lvl="0">
              <a:lnSpc>
                <a:spcPct val="150000"/>
              </a:lnSpc>
              <a:spcBef>
                <a:spcPct val="0"/>
              </a:spcBef>
              <a:buFont typeface="Arial" pitchFamily="34" charset="0"/>
              <a:buChar char="•"/>
            </a:pPr>
            <a:r>
              <a:rPr lang="en-US" altLang="ko-KR" b="1" dirty="0">
                <a:latin typeface="맑은 고딕" pitchFamily="50" charset="-127"/>
                <a:ea typeface="맑은 고딕" pitchFamily="50" charset="-127"/>
                <a:cs typeface="Arial"/>
              </a:rPr>
              <a:t> </a:t>
            </a:r>
            <a:r>
              <a:rPr lang="en-US" altLang="ko-KR" b="1" dirty="0" smtClean="0">
                <a:latin typeface="맑은 고딕" pitchFamily="50" charset="-127"/>
                <a:ea typeface="맑은 고딕" pitchFamily="50" charset="-127"/>
                <a:cs typeface="Arial"/>
              </a:rPr>
              <a:t> </a:t>
            </a:r>
            <a:r>
              <a:rPr lang="en-US" altLang="ko-KR" dirty="0" smtClean="0">
                <a:latin typeface="맑은 고딕" pitchFamily="50" charset="-127"/>
                <a:ea typeface="맑은 고딕" pitchFamily="50" charset="-127"/>
                <a:cs typeface="Arial"/>
              </a:rPr>
              <a:t>As of September 2016, 602,000 USD was raised by 1,800 citizens. </a:t>
            </a:r>
          </a:p>
          <a:p>
            <a:pPr lvl="0">
              <a:lnSpc>
                <a:spcPct val="150000"/>
              </a:lnSpc>
              <a:spcBef>
                <a:spcPct val="0"/>
              </a:spcBef>
              <a:buFont typeface="Arial" pitchFamily="34" charset="0"/>
              <a:buChar char="•"/>
            </a:pPr>
            <a:r>
              <a:rPr lang="en-US" altLang="ko-KR" dirty="0" smtClean="0">
                <a:latin typeface="맑은 고딕" pitchFamily="50" charset="-127"/>
                <a:ea typeface="맑은 고딕" pitchFamily="50" charset="-127"/>
                <a:cs typeface="Arial"/>
              </a:rPr>
              <a:t>  Fund channeled into energy welfare support for the energy-poor </a:t>
            </a:r>
          </a:p>
          <a:p>
            <a:pPr lvl="0">
              <a:lnSpc>
                <a:spcPct val="150000"/>
              </a:lnSpc>
              <a:spcBef>
                <a:spcPct val="0"/>
              </a:spcBef>
            </a:pPr>
            <a:r>
              <a:rPr lang="en-US" altLang="ko-KR" sz="1600" dirty="0" smtClean="0">
                <a:latin typeface="맑은 고딕" pitchFamily="50" charset="-127"/>
                <a:ea typeface="맑은 고딕" pitchFamily="50" charset="-127"/>
                <a:cs typeface="Arial"/>
              </a:rPr>
              <a:t>   - Home energy improvements for the low-income families </a:t>
            </a:r>
          </a:p>
          <a:p>
            <a:pPr>
              <a:lnSpc>
                <a:spcPct val="150000"/>
              </a:lnSpc>
              <a:spcBef>
                <a:spcPct val="0"/>
              </a:spcBef>
            </a:pPr>
            <a:r>
              <a:rPr lang="en-US" altLang="ko-KR" sz="1600" dirty="0" smtClean="0">
                <a:latin typeface="맑은 고딕" pitchFamily="50" charset="-127"/>
                <a:ea typeface="맑은 고딕" pitchFamily="50" charset="-127"/>
                <a:cs typeface="Arial"/>
              </a:rPr>
              <a:t>   - Provision of free LED-replacements,  inner tents, and clothes to help cut energy costs</a:t>
            </a:r>
            <a:endParaRPr lang="en-US" altLang="ko-KR" sz="1600" b="1" dirty="0" smtClean="0">
              <a:latin typeface="맑은 고딕" pitchFamily="50" charset="-127"/>
              <a:ea typeface="맑은 고딕" pitchFamily="50" charset="-127"/>
              <a:cs typeface="Arial"/>
            </a:endParaRPr>
          </a:p>
          <a:p>
            <a:pPr lvl="0">
              <a:lnSpc>
                <a:spcPct val="150000"/>
              </a:lnSpc>
              <a:spcBef>
                <a:spcPct val="0"/>
              </a:spcBef>
            </a:pPr>
            <a:endParaRPr lang="en-US" altLang="ko-KR" b="1" dirty="0" smtClean="0">
              <a:latin typeface="맑은 고딕" pitchFamily="50" charset="-127"/>
              <a:ea typeface="맑은 고딕" pitchFamily="50" charset="-127"/>
              <a:cs typeface="Arial"/>
            </a:endParaRPr>
          </a:p>
        </p:txBody>
      </p:sp>
      <p:sp>
        <p:nvSpPr>
          <p:cNvPr id="8" name="제목 18"/>
          <p:cNvSpPr txBox="1">
            <a:spLocks/>
          </p:cNvSpPr>
          <p:nvPr/>
        </p:nvSpPr>
        <p:spPr>
          <a:xfrm>
            <a:off x="395536" y="3861048"/>
            <a:ext cx="8604448" cy="2160240"/>
          </a:xfrm>
          <a:prstGeom prst="rect">
            <a:avLst/>
          </a:prstGeom>
        </p:spPr>
        <p:txBody>
          <a:bodyPr vert="horz" lIns="91440" tIns="45720" rIns="91440" bIns="45720" rtlCol="0" anchor="ctr">
            <a:noAutofit/>
          </a:bodyPr>
          <a:lstStyle/>
          <a:p>
            <a:pPr lvl="0">
              <a:lnSpc>
                <a:spcPct val="150000"/>
              </a:lnSpc>
              <a:spcBef>
                <a:spcPct val="0"/>
              </a:spcBef>
            </a:pPr>
            <a:endParaRPr lang="en-US" altLang="ko-KR" b="1" dirty="0" smtClean="0">
              <a:latin typeface="맑은 고딕" pitchFamily="50" charset="-127"/>
              <a:ea typeface="맑은 고딕" pitchFamily="50" charset="-127"/>
              <a:cs typeface="Arial"/>
            </a:endParaRPr>
          </a:p>
          <a:p>
            <a:pPr lvl="0">
              <a:lnSpc>
                <a:spcPct val="150000"/>
              </a:lnSpc>
              <a:spcBef>
                <a:spcPct val="0"/>
              </a:spcBef>
            </a:pPr>
            <a:endParaRPr kumimoji="0" lang="en-US" altLang="ko-KR" sz="2000" b="1" i="0" u="none" strike="noStrike" kern="1200" cap="none" spc="0" normalizeH="0" baseline="0" noProof="0" dirty="0" smtClean="0">
              <a:ln>
                <a:noFill/>
              </a:ln>
              <a:solidFill>
                <a:schemeClr val="tx1"/>
              </a:solidFill>
              <a:effectLst/>
              <a:uLnTx/>
              <a:uFillTx/>
              <a:latin typeface="맑은 고딕" pitchFamily="50" charset="-127"/>
              <a:ea typeface="맑은 고딕" pitchFamily="50" charset="-127"/>
              <a:cs typeface="Arial"/>
            </a:endParaRPr>
          </a:p>
          <a:p>
            <a:pPr>
              <a:lnSpc>
                <a:spcPct val="150000"/>
              </a:lnSpc>
              <a:spcBef>
                <a:spcPct val="0"/>
              </a:spcBef>
            </a:pPr>
            <a:r>
              <a:rPr lang="en-US" altLang="ko-KR" sz="2000" b="1" dirty="0" smtClean="0">
                <a:solidFill>
                  <a:schemeClr val="tx2">
                    <a:lumMod val="75000"/>
                  </a:schemeClr>
                </a:solidFill>
                <a:latin typeface="맑은 고딕" pitchFamily="50" charset="-127"/>
                <a:ea typeface="맑은 고딕" pitchFamily="50" charset="-127"/>
                <a:cs typeface="Arial"/>
              </a:rPr>
              <a:t>Job Creation for Low-Income Families</a:t>
            </a:r>
          </a:p>
          <a:p>
            <a:pPr>
              <a:lnSpc>
                <a:spcPct val="150000"/>
              </a:lnSpc>
              <a:spcBef>
                <a:spcPct val="0"/>
              </a:spcBef>
              <a:buFont typeface="Arial" pitchFamily="34" charset="0"/>
              <a:buChar char="•"/>
            </a:pPr>
            <a:r>
              <a:rPr lang="en-US" altLang="ko-KR" b="1" dirty="0" smtClean="0">
                <a:latin typeface="맑은 고딕" pitchFamily="50" charset="-127"/>
                <a:ea typeface="맑은 고딕" pitchFamily="50" charset="-127"/>
                <a:cs typeface="Arial"/>
              </a:rPr>
              <a:t> </a:t>
            </a:r>
            <a:r>
              <a:rPr lang="en-US" altLang="ko-KR" dirty="0" smtClean="0">
                <a:latin typeface="맑은 고딕" pitchFamily="50" charset="-127"/>
                <a:ea typeface="맑은 고딕" pitchFamily="50" charset="-127"/>
                <a:cs typeface="Arial"/>
              </a:rPr>
              <a:t>180 </a:t>
            </a:r>
            <a:r>
              <a:rPr lang="en-US" altLang="ko-KR" dirty="0" smtClean="0">
                <a:latin typeface="맑은 고딕" pitchFamily="50" charset="-127"/>
                <a:ea typeface="맑은 고딕" pitchFamily="50" charset="-127"/>
                <a:cs typeface="Arial"/>
              </a:rPr>
              <a:t>underprivileged jobseekers hired as energy consultants</a:t>
            </a:r>
          </a:p>
          <a:p>
            <a:pPr>
              <a:lnSpc>
                <a:spcPct val="150000"/>
              </a:lnSpc>
              <a:spcBef>
                <a:spcPct val="0"/>
              </a:spcBef>
              <a:buFont typeface="Arial" pitchFamily="34" charset="0"/>
              <a:buChar char="•"/>
            </a:pPr>
            <a:r>
              <a:rPr lang="ko-KR" altLang="en-US" dirty="0" smtClean="0">
                <a:latin typeface="맑은 고딕" pitchFamily="50" charset="-127"/>
                <a:ea typeface="맑은 고딕" pitchFamily="50" charset="-127"/>
                <a:cs typeface="Arial"/>
              </a:rPr>
              <a:t> </a:t>
            </a:r>
            <a:r>
              <a:rPr lang="en-US" altLang="ko-KR" dirty="0" smtClean="0">
                <a:latin typeface="맑은 고딕" pitchFamily="50" charset="-127"/>
                <a:ea typeface="맑은 고딕" pitchFamily="50" charset="-127"/>
                <a:cs typeface="Arial"/>
              </a:rPr>
              <a:t>Roles</a:t>
            </a:r>
          </a:p>
          <a:p>
            <a:pPr>
              <a:lnSpc>
                <a:spcPct val="150000"/>
              </a:lnSpc>
              <a:spcBef>
                <a:spcPct val="0"/>
              </a:spcBef>
            </a:pPr>
            <a:r>
              <a:rPr lang="en-US" altLang="ko-KR" dirty="0" smtClean="0">
                <a:latin typeface="맑은 고딕" pitchFamily="50" charset="-127"/>
                <a:ea typeface="맑은 고딕" pitchFamily="50" charset="-127"/>
                <a:cs typeface="Arial"/>
              </a:rPr>
              <a:t>  - Inspection of energy performance of 1,300 energy-poor households </a:t>
            </a:r>
          </a:p>
          <a:p>
            <a:pPr>
              <a:lnSpc>
                <a:spcPct val="150000"/>
              </a:lnSpc>
              <a:spcBef>
                <a:spcPct val="0"/>
              </a:spcBef>
            </a:pPr>
            <a:r>
              <a:rPr lang="en-US" altLang="ko-KR" dirty="0" smtClean="0">
                <a:latin typeface="맑은 고딕" pitchFamily="50" charset="-127"/>
                <a:ea typeface="맑은 고딕" pitchFamily="50" charset="-127"/>
                <a:cs typeface="Arial"/>
              </a:rPr>
              <a:t>  - Consulting for energy-saving</a:t>
            </a:r>
          </a:p>
          <a:p>
            <a:pPr>
              <a:lnSpc>
                <a:spcPct val="150000"/>
              </a:lnSpc>
              <a:spcBef>
                <a:spcPct val="0"/>
              </a:spcBef>
            </a:pPr>
            <a:r>
              <a:rPr lang="en-US" altLang="ko-KR" dirty="0" smtClean="0">
                <a:latin typeface="맑은 고딕" pitchFamily="50" charset="-127"/>
                <a:ea typeface="맑은 고딕" pitchFamily="50" charset="-127"/>
                <a:cs typeface="Arial"/>
              </a:rPr>
              <a:t>  - Home energy refurbishments</a:t>
            </a:r>
          </a:p>
          <a:p>
            <a:pPr>
              <a:lnSpc>
                <a:spcPct val="150000"/>
              </a:lnSpc>
              <a:spcBef>
                <a:spcPct val="0"/>
              </a:spcBef>
              <a:buFont typeface="Arial" pitchFamily="34" charset="0"/>
              <a:buChar char="•"/>
            </a:pPr>
            <a:endParaRPr lang="en-US" altLang="ko-KR" b="1" dirty="0" smtClean="0">
              <a:latin typeface="맑은 고딕" pitchFamily="50" charset="-127"/>
              <a:ea typeface="맑은 고딕" pitchFamily="50" charset="-127"/>
              <a:cs typeface="Arial"/>
            </a:endParaRPr>
          </a:p>
          <a:p>
            <a:pPr lvl="0">
              <a:lnSpc>
                <a:spcPct val="150000"/>
              </a:lnSpc>
              <a:spcBef>
                <a:spcPct val="0"/>
              </a:spcBef>
            </a:pPr>
            <a:endParaRPr lang="en-US" altLang="ko-KR" b="1" dirty="0" smtClean="0">
              <a:latin typeface="맑은 고딕" pitchFamily="50" charset="-127"/>
              <a:ea typeface="맑은 고딕" pitchFamily="50" charset="-127"/>
              <a:cs typeface="Arial"/>
            </a:endParaRPr>
          </a:p>
        </p:txBody>
      </p:sp>
      <p:pic>
        <p:nvPicPr>
          <p:cNvPr id="21" name="Picture 2" descr="C:\Users\user\Desktop\iseoulu.gif"/>
          <p:cNvPicPr>
            <a:picLocks noChangeAspect="1" noChangeArrowheads="1"/>
          </p:cNvPicPr>
          <p:nvPr/>
        </p:nvPicPr>
        <p:blipFill>
          <a:blip r:embed="rId4" cstate="print"/>
          <a:srcRect/>
          <a:stretch>
            <a:fillRect/>
          </a:stretch>
        </p:blipFill>
        <p:spPr bwMode="auto">
          <a:xfrm>
            <a:off x="251520" y="116632"/>
            <a:ext cx="1085326" cy="188640"/>
          </a:xfrm>
          <a:prstGeom prst="rect">
            <a:avLst/>
          </a:prstGeom>
          <a:noFill/>
        </p:spPr>
      </p:pic>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1696</TotalTime>
  <Words>889</Words>
  <Application>Microsoft Office PowerPoint</Application>
  <PresentationFormat>화면 슬라이드 쇼(4:3)</PresentationFormat>
  <Paragraphs>145</Paragraphs>
  <Slides>5</Slides>
  <Notes>5</Notes>
  <HiddenSlides>0</HiddenSlides>
  <MMClips>0</MMClips>
  <ScaleCrop>false</ScaleCrop>
  <HeadingPairs>
    <vt:vector size="4" baseType="variant">
      <vt:variant>
        <vt:lpstr>테마</vt:lpstr>
      </vt:variant>
      <vt:variant>
        <vt:i4>1</vt:i4>
      </vt:variant>
      <vt:variant>
        <vt:lpstr>슬라이드 제목</vt:lpstr>
      </vt:variant>
      <vt:variant>
        <vt:i4>5</vt:i4>
      </vt:variant>
    </vt:vector>
  </HeadingPairs>
  <TitlesOfParts>
    <vt:vector size="6" baseType="lpstr">
      <vt:lpstr>Office 테마</vt:lpstr>
      <vt:lpstr>슬라이드 1</vt:lpstr>
      <vt:lpstr>슬라이드 2</vt:lpstr>
      <vt:lpstr>슬라이드 3</vt:lpstr>
      <vt:lpstr>슬라이드 4</vt:lpstr>
      <vt:lpstr>슬라이드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user</dc:creator>
  <cp:lastModifiedBy>서울시청</cp:lastModifiedBy>
  <cp:revision>202</cp:revision>
  <dcterms:created xsi:type="dcterms:W3CDTF">2016-04-05T05:33:12Z</dcterms:created>
  <dcterms:modified xsi:type="dcterms:W3CDTF">2016-11-01T06:55:59Z</dcterms:modified>
</cp:coreProperties>
</file>