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37"/>
  </p:notesMasterIdLst>
  <p:handoutMasterIdLst>
    <p:handoutMasterId r:id="rId38"/>
  </p:handoutMasterIdLst>
  <p:sldIdLst>
    <p:sldId id="257" r:id="rId2"/>
    <p:sldId id="294" r:id="rId3"/>
    <p:sldId id="258" r:id="rId4"/>
    <p:sldId id="295" r:id="rId5"/>
    <p:sldId id="311" r:id="rId6"/>
    <p:sldId id="259" r:id="rId7"/>
    <p:sldId id="292" r:id="rId8"/>
    <p:sldId id="261" r:id="rId9"/>
    <p:sldId id="262" r:id="rId10"/>
    <p:sldId id="263" r:id="rId11"/>
    <p:sldId id="264" r:id="rId12"/>
    <p:sldId id="288" r:id="rId13"/>
    <p:sldId id="265" r:id="rId14"/>
    <p:sldId id="266" r:id="rId15"/>
    <p:sldId id="289" r:id="rId16"/>
    <p:sldId id="267" r:id="rId17"/>
    <p:sldId id="268" r:id="rId18"/>
    <p:sldId id="290" r:id="rId19"/>
    <p:sldId id="298" r:id="rId20"/>
    <p:sldId id="297" r:id="rId21"/>
    <p:sldId id="296" r:id="rId22"/>
    <p:sldId id="300" r:id="rId23"/>
    <p:sldId id="301" r:id="rId24"/>
    <p:sldId id="269" r:id="rId25"/>
    <p:sldId id="302" r:id="rId26"/>
    <p:sldId id="304" r:id="rId27"/>
    <p:sldId id="305" r:id="rId28"/>
    <p:sldId id="303" r:id="rId29"/>
    <p:sldId id="306" r:id="rId30"/>
    <p:sldId id="307" r:id="rId31"/>
    <p:sldId id="309" r:id="rId32"/>
    <p:sldId id="308" r:id="rId33"/>
    <p:sldId id="310" r:id="rId34"/>
    <p:sldId id="272" r:id="rId35"/>
    <p:sldId id="293" r:id="rId3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6738E-CB83-4E78-89FE-412040F880D5}" type="datetimeFigureOut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753D9-0494-452C-9D2B-797B515B03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C7812-6056-4651-8541-F1CB2948FD56}" type="datetimeFigureOut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0AFFE-DA96-4610-8C75-C076D7D36AB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둥근 사각형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DE0DCAC-4CCE-4E60-B156-A186538CFC50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7C1E7B-FAB2-4DF2-98D3-45F0BCB241E0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just"/>
            <a:endParaRPr lang="en-US" altLang="ko-KR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1484784"/>
            <a:ext cx="9134946" cy="0"/>
          </a:xfrm>
          <a:prstGeom prst="line">
            <a:avLst/>
          </a:prstGeom>
          <a:ln w="41275">
            <a:gradFill flip="none" rotWithShape="1">
              <a:gsLst>
                <a:gs pos="21000">
                  <a:srgbClr val="002060"/>
                </a:gs>
                <a:gs pos="0">
                  <a:srgbClr val="002060"/>
                </a:gs>
                <a:gs pos="22000">
                  <a:srgbClr val="002060"/>
                </a:gs>
                <a:gs pos="21000">
                  <a:srgbClr val="FF0000">
                    <a:alpha val="74000"/>
                  </a:srgbClr>
                </a:gs>
                <a:gs pos="97000">
                  <a:schemeClr val="bg1">
                    <a:alpha val="99000"/>
                  </a:schemeClr>
                </a:gs>
              </a:gsLst>
              <a:lin ang="42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317D84A-7BB1-4914-951C-FD4477E75A9A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F1F833-6DF6-4CC0-825D-3FBCF9A7A44E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2EA87B-33BE-4BEE-8705-663F1E71B262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E8364E-3405-4986-85C7-9B39EE807B18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59BEBA-43E5-40C7-A038-E7806F0F43DA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1C6B9E4-D280-4289-AD4F-538CE53191EB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그림 개체 틀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9572187-D10E-4483-BF96-E576DBAF789E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AEA66-FB84-452E-AE0F-D7BA3FF22C93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2DFED-7229-492F-A14A-21EB7C9589B2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둥근 사각형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ABBB838-0DAF-42AD-8E83-9D47496E53E6}" type="datetime1">
              <a:rPr lang="ko-KR" altLang="en-US" smtClean="0"/>
              <a:pPr/>
              <a:t>2016-06-22</a:t>
            </a:fld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49331E7-A602-4603-B773-10EAB55184C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sldNum="0" hdr="0" ftr="0" dt="0"/>
  <p:txStyles>
    <p:titleStyle>
      <a:lvl1pPr marL="54864" algn="r" rtl="0" eaLnBrk="1" latinLnBrk="1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1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1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1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1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1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만약에</a:t>
            </a:r>
            <a:r>
              <a:rPr lang="en-US" altLang="ko-KR" sz="4000" dirty="0" smtClean="0"/>
              <a:t>,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 smtClean="0"/>
              <a:t>    </a:t>
            </a:r>
            <a:r>
              <a:rPr lang="ko-KR" altLang="en-US" sz="2000" dirty="0" smtClean="0"/>
              <a:t>많은 이들이 </a:t>
            </a:r>
            <a:r>
              <a:rPr lang="ko-KR" altLang="en-US" sz="2000" dirty="0" err="1" smtClean="0"/>
              <a:t>옥시</a:t>
            </a:r>
            <a:r>
              <a:rPr lang="ko-KR" altLang="en-US" sz="2000" dirty="0" smtClean="0"/>
              <a:t> 살균제 피해로 </a:t>
            </a:r>
            <a:r>
              <a:rPr lang="ko-KR" altLang="en-US" sz="2000" dirty="0" err="1" smtClean="0"/>
              <a:t>고통받지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않았을텐데</a:t>
            </a:r>
            <a:r>
              <a:rPr lang="en-US" altLang="ko-KR" sz="2000" dirty="0" smtClean="0"/>
              <a:t>, </a:t>
            </a:r>
          </a:p>
          <a:p>
            <a:pPr>
              <a:buNone/>
            </a:pPr>
            <a:r>
              <a:rPr lang="ko-KR" altLang="en-US" sz="2000" dirty="0" smtClean="0"/>
              <a:t>    만약에</a:t>
            </a:r>
            <a:r>
              <a:rPr lang="en-US" altLang="ko-KR" sz="2000" dirty="0" smtClean="0"/>
              <a:t>,….</a:t>
            </a:r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027" name="Picture 3" descr="D:\My Documents\work1\임시\2016-06-15 22;22;35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79712" y="2204864"/>
            <a:ext cx="5472608" cy="4340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 smtClean="0"/>
              <a:t>만약에</a:t>
            </a:r>
            <a:r>
              <a:rPr lang="en-US" altLang="ko-KR" dirty="0" smtClean="0"/>
              <a:t>,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 smtClean="0"/>
              <a:t>그 많은 생명들을 잃지 </a:t>
            </a:r>
            <a:r>
              <a:rPr lang="ko-KR" altLang="en-US" sz="2000" dirty="0" err="1" smtClean="0"/>
              <a:t>않았을텐데</a:t>
            </a:r>
            <a:r>
              <a:rPr lang="en-US" altLang="ko-KR" sz="2000" dirty="0" smtClean="0"/>
              <a:t>,  </a:t>
            </a:r>
            <a:r>
              <a:rPr lang="ko-KR" altLang="en-US" sz="2000" dirty="0" smtClean="0"/>
              <a:t>만약에</a:t>
            </a:r>
            <a:r>
              <a:rPr lang="en-US" altLang="ko-KR" sz="2000" dirty="0" smtClean="0"/>
              <a:t>….</a:t>
            </a:r>
          </a:p>
          <a:p>
            <a:endParaRPr lang="ko-KR" altLang="en-US" sz="2000" dirty="0"/>
          </a:p>
        </p:txBody>
      </p:sp>
      <p:pic>
        <p:nvPicPr>
          <p:cNvPr id="2050" name="Picture 2" descr="D:\My Documents\work1\임시\2016-06-15 22;34;26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2060848"/>
            <a:ext cx="8136904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55776" y="404664"/>
            <a:ext cx="4752527" cy="631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1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2800" dirty="0" smtClean="0"/>
              <a:t>윤일병 사건 </a:t>
            </a:r>
            <a:endParaRPr lang="en-US" altLang="ko-KR" sz="2800" dirty="0" smtClean="0"/>
          </a:p>
          <a:p>
            <a:endParaRPr lang="ko-KR" altLang="en-US" dirty="0"/>
          </a:p>
        </p:txBody>
      </p:sp>
      <p:pic>
        <p:nvPicPr>
          <p:cNvPr id="3074" name="Picture 2" descr="D:\My Documents\work1\임시\2016-06-15 22;42;04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2204864"/>
            <a:ext cx="6768752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1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sz="2400" dirty="0"/>
          </a:p>
        </p:txBody>
      </p:sp>
      <p:sp>
        <p:nvSpPr>
          <p:cNvPr id="4" name="직사각형 3"/>
          <p:cNvSpPr/>
          <p:nvPr/>
        </p:nvSpPr>
        <p:spPr>
          <a:xfrm>
            <a:off x="827584" y="1859340"/>
            <a:ext cx="6984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/>
              <a:t>-</a:t>
            </a:r>
            <a:r>
              <a:rPr lang="ko-KR" altLang="en-US" sz="2400" dirty="0" smtClean="0"/>
              <a:t>육군</a:t>
            </a:r>
            <a:r>
              <a:rPr lang="en-US" altLang="ko-KR" sz="2400" dirty="0" smtClean="0"/>
              <a:t>28</a:t>
            </a:r>
            <a:r>
              <a:rPr lang="ko-KR" altLang="en-US" sz="2400" dirty="0" smtClean="0"/>
              <a:t>사단 포병연대 소속 윤일병</a:t>
            </a:r>
            <a:r>
              <a:rPr lang="en-US" altLang="ko-KR" sz="2400" dirty="0" smtClean="0"/>
              <a:t>, 2014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4</a:t>
            </a:r>
            <a:r>
              <a:rPr lang="ko-KR" altLang="en-US" sz="2400" dirty="0" smtClean="0"/>
              <a:t>월 </a:t>
            </a:r>
            <a:r>
              <a:rPr lang="en-US" altLang="ko-KR" sz="2400" dirty="0" smtClean="0"/>
              <a:t>6</a:t>
            </a:r>
            <a:r>
              <a:rPr lang="ko-KR" altLang="en-US" sz="2400" dirty="0" smtClean="0"/>
              <a:t>일 쓰러져 병원에 이송된 뒤 다음 날 사망</a:t>
            </a:r>
            <a:r>
              <a:rPr lang="en-US" altLang="ko-KR" sz="2400" dirty="0" smtClean="0"/>
              <a:t>. </a:t>
            </a:r>
          </a:p>
          <a:p>
            <a:r>
              <a:rPr lang="en-US" altLang="ko-KR" sz="2400" dirty="0" smtClean="0"/>
              <a:t>-</a:t>
            </a:r>
            <a:r>
              <a:rPr lang="ko-KR" altLang="en-US" sz="2400" dirty="0" smtClean="0"/>
              <a:t>같은 사단 김 상병은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가담자로부터 윤일병이 폭행 때문에 사망했다는 이야기를 들음</a:t>
            </a:r>
            <a:r>
              <a:rPr lang="en-US" altLang="ko-KR" sz="2400" dirty="0" smtClean="0"/>
              <a:t>. </a:t>
            </a:r>
          </a:p>
          <a:p>
            <a:r>
              <a:rPr lang="en-US" altLang="ko-KR" sz="2400" dirty="0" smtClean="0"/>
              <a:t>-</a:t>
            </a:r>
            <a:r>
              <a:rPr lang="ko-KR" altLang="en-US" sz="2400" dirty="0" smtClean="0"/>
              <a:t>사건 은폐를 </a:t>
            </a:r>
            <a:r>
              <a:rPr lang="ko-KR" altLang="en-US" sz="2400" dirty="0" err="1" smtClean="0"/>
              <a:t>부탁받았지만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사실을 자백하고 용서를 빌어야 한다고 설득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설득이 받아들여지지 않자 본부 </a:t>
            </a:r>
            <a:r>
              <a:rPr lang="ko-KR" altLang="en-US" sz="2400" dirty="0" err="1" smtClean="0"/>
              <a:t>포대장</a:t>
            </a:r>
            <a:r>
              <a:rPr lang="ko-KR" altLang="en-US" sz="2400" dirty="0" smtClean="0"/>
              <a:t> 대위에게 전화를 하여 제보</a:t>
            </a:r>
            <a:r>
              <a:rPr lang="en-US" altLang="ko-KR" sz="24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2</a:t>
            </a:r>
            <a:r>
              <a:rPr lang="ko-KR" altLang="ko-KR" sz="4000" b="1" dirty="0" smtClean="0"/>
              <a:t> </a:t>
            </a:r>
            <a:endParaRPr lang="ko-KR" altLang="en-US" sz="40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66579" y="1646238"/>
            <a:ext cx="481084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2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sz="2400" dirty="0"/>
          </a:p>
        </p:txBody>
      </p:sp>
      <p:sp>
        <p:nvSpPr>
          <p:cNvPr id="4" name="직사각형 3"/>
          <p:cNvSpPr/>
          <p:nvPr/>
        </p:nvSpPr>
        <p:spPr>
          <a:xfrm>
            <a:off x="827584" y="1859340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/>
              <a:t>장애인학교 교사</a:t>
            </a:r>
            <a:r>
              <a:rPr lang="en-US" altLang="ko-KR" sz="2400" dirty="0" smtClean="0"/>
              <a:t>,</a:t>
            </a:r>
          </a:p>
          <a:p>
            <a:r>
              <a:rPr lang="ko-KR" altLang="en-US" sz="2400" dirty="0" smtClean="0"/>
              <a:t>영화 </a:t>
            </a:r>
            <a:r>
              <a:rPr lang="en-US" altLang="ko-KR" sz="2400" dirty="0" smtClean="0"/>
              <a:t>&lt;</a:t>
            </a:r>
            <a:r>
              <a:rPr lang="ko-KR" altLang="en-US" sz="2400" dirty="0" smtClean="0"/>
              <a:t>도가니</a:t>
            </a:r>
            <a:r>
              <a:rPr lang="en-US" altLang="ko-KR" sz="2400" dirty="0" smtClean="0"/>
              <a:t>&gt; </a:t>
            </a:r>
            <a:r>
              <a:rPr lang="ko-KR" altLang="en-US" sz="2400" dirty="0" smtClean="0"/>
              <a:t>광주인화학교</a:t>
            </a:r>
          </a:p>
          <a:p>
            <a:r>
              <a:rPr lang="ko-KR" altLang="en-US" sz="2400" dirty="0" smtClean="0"/>
              <a:t>성폭력 사건을 신고하다</a:t>
            </a:r>
          </a:p>
          <a:p>
            <a:r>
              <a:rPr lang="en-US" altLang="ko-KR" sz="2400" dirty="0" smtClean="0"/>
              <a:t>2005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6</a:t>
            </a:r>
            <a:r>
              <a:rPr lang="ko-KR" altLang="en-US" sz="2400" dirty="0" smtClean="0"/>
              <a:t>월</a:t>
            </a:r>
          </a:p>
          <a:p>
            <a:r>
              <a:rPr lang="ko-KR" altLang="en-US" sz="2400" dirty="0" smtClean="0"/>
              <a:t>광주인화학교 교직원과 교사들이 장애학생들을 성폭행한 사실을 시민단체에 신고</a:t>
            </a:r>
          </a:p>
          <a:p>
            <a:r>
              <a:rPr lang="en-US" altLang="ko-KR" sz="2400" dirty="0" smtClean="0"/>
              <a:t>2011</a:t>
            </a:r>
            <a:r>
              <a:rPr lang="ko-KR" altLang="en-US" sz="2400" dirty="0" smtClean="0"/>
              <a:t>년 제작 영화 </a:t>
            </a:r>
            <a:r>
              <a:rPr lang="en-US" altLang="ko-KR" sz="2400" dirty="0" smtClean="0"/>
              <a:t>&lt;</a:t>
            </a:r>
            <a:r>
              <a:rPr lang="ko-KR" altLang="en-US" sz="2400" dirty="0" smtClean="0"/>
              <a:t>도가니</a:t>
            </a:r>
            <a:r>
              <a:rPr lang="en-US" altLang="ko-KR" sz="2400" dirty="0" smtClean="0"/>
              <a:t>&gt;</a:t>
            </a:r>
            <a:r>
              <a:rPr lang="ko-KR" altLang="en-US" sz="2400" dirty="0" smtClean="0"/>
              <a:t>의 소재가 된 사건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영화 상영 후</a:t>
            </a:r>
          </a:p>
          <a:p>
            <a:r>
              <a:rPr lang="ko-KR" altLang="en-US" sz="2400" dirty="0" smtClean="0"/>
              <a:t>장애인 아동 성폭력 범죄 처벌 강화 법률 개정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3</a:t>
            </a:r>
            <a:endParaRPr lang="ko-KR" alt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0143" y="1646238"/>
            <a:ext cx="48837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3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ko-KR" altLang="en-US" sz="2400" dirty="0" smtClean="0"/>
              <a:t>  </a:t>
            </a:r>
            <a:r>
              <a:rPr lang="en-US" altLang="ko-KR" sz="2400" dirty="0" smtClean="0"/>
              <a:t>- </a:t>
            </a:r>
            <a:r>
              <a:rPr lang="ko-KR" altLang="en-US" sz="2400" dirty="0" err="1" smtClean="0"/>
              <a:t>이지문</a:t>
            </a:r>
            <a:r>
              <a:rPr lang="ko-KR" altLang="en-US" sz="2400" dirty="0" smtClean="0"/>
              <a:t> 중위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군인들에게 여당후보 찍을 것을 강요한 </a:t>
            </a:r>
          </a:p>
          <a:p>
            <a:pPr>
              <a:buNone/>
            </a:pPr>
            <a:r>
              <a:rPr lang="ko-KR" altLang="en-US" sz="2400" dirty="0" smtClean="0"/>
              <a:t>    부정투표 폭로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1992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월 제</a:t>
            </a:r>
            <a:r>
              <a:rPr lang="en-US" altLang="ko-KR" sz="2400" dirty="0" smtClean="0"/>
              <a:t>14</a:t>
            </a:r>
            <a:r>
              <a:rPr lang="ko-KR" altLang="en-US" sz="2400" dirty="0" smtClean="0"/>
              <a:t>대 국회의원 선거 </a:t>
            </a:r>
            <a:r>
              <a:rPr lang="ko-KR" altLang="en-US" sz="2400" dirty="0" err="1" smtClean="0"/>
              <a:t>부대내에서</a:t>
            </a:r>
            <a:r>
              <a:rPr lang="ko-KR" altLang="en-US" sz="2400" dirty="0" smtClean="0"/>
              <a:t> 투표해야 하는 군인들에게 여당후보를 찍도록 강요하고 투표지 공개와 대리투표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여당지지 정신교육이 이루어진 사실을 폭로</a:t>
            </a:r>
            <a:endParaRPr lang="en-US" altLang="ko-KR" sz="2400" dirty="0" smtClean="0"/>
          </a:p>
          <a:p>
            <a:endParaRPr lang="ko-KR" altLang="en-US" sz="2400" dirty="0" smtClean="0"/>
          </a:p>
          <a:p>
            <a:pPr>
              <a:buNone/>
            </a:pPr>
            <a:r>
              <a:rPr lang="ko-KR" altLang="en-US" sz="2400" dirty="0" smtClean="0"/>
              <a:t>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제보 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부대 외부 투표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영외 투표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제도 도입 등 군대 부정투표 중단됨</a:t>
            </a:r>
            <a:endParaRPr lang="en-US" altLang="ko-KR" sz="24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4</a:t>
            </a:r>
            <a:endParaRPr lang="ko-KR" altLang="en-US" sz="4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79814" y="1646238"/>
            <a:ext cx="558437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4</a:t>
            </a:r>
            <a:r>
              <a:rPr lang="ko-KR" altLang="ko-KR" sz="4000" b="1" dirty="0" smtClean="0"/>
              <a:t>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altLang="ko-KR" sz="2400" dirty="0" smtClean="0"/>
          </a:p>
          <a:p>
            <a:pPr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김영수 소령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해군본부 간부들의 군납비리를 제보</a:t>
            </a:r>
          </a:p>
          <a:p>
            <a:pPr>
              <a:buNone/>
            </a:pPr>
            <a:r>
              <a:rPr lang="en-US" altLang="ko-KR" sz="2400" dirty="0" smtClean="0"/>
              <a:t>   2009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5</a:t>
            </a:r>
            <a:r>
              <a:rPr lang="ko-KR" altLang="en-US" sz="2400" dirty="0" smtClean="0"/>
              <a:t>월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해군본부 간부들이 특정업체와 수의계약을 맺어 군부대에서 쓰는 가구</a:t>
            </a:r>
            <a:r>
              <a:rPr lang="en-US" altLang="ko-KR" sz="2400" dirty="0" smtClean="0"/>
              <a:t>·</a:t>
            </a:r>
            <a:r>
              <a:rPr lang="ko-KR" altLang="en-US" sz="2400" dirty="0" smtClean="0"/>
              <a:t>전자제품을 일부러 비싸게 구매하고 차액을 가로챈 예산낭비 및 횡령 사건을 시민단체에 제보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ko-KR" altLang="en-US" sz="2400" dirty="0" smtClean="0"/>
              <a:t> 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제보 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불법행위 관련자들 법정에 세움 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5</a:t>
            </a:r>
            <a:endParaRPr lang="ko-KR" altLang="en-US" sz="4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30553" y="1646238"/>
            <a:ext cx="608289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5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b="1" dirty="0" smtClean="0"/>
          </a:p>
          <a:p>
            <a:pPr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적십자 직원들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병균에 오염된 혈액이 유통되고 있음을 폭로</a:t>
            </a:r>
            <a:endParaRPr lang="en-US" altLang="ko-KR" sz="2400" dirty="0" smtClean="0"/>
          </a:p>
          <a:p>
            <a:pPr>
              <a:buNone/>
            </a:pPr>
            <a:endParaRPr lang="ko-KR" altLang="en-US" sz="2400" dirty="0" smtClean="0"/>
          </a:p>
          <a:p>
            <a:pPr>
              <a:buNone/>
            </a:pPr>
            <a:r>
              <a:rPr lang="en-US" altLang="ko-KR" sz="2400" dirty="0" smtClean="0"/>
              <a:t>    2003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9</a:t>
            </a:r>
            <a:r>
              <a:rPr lang="ko-KR" altLang="en-US" sz="2400" dirty="0" smtClean="0"/>
              <a:t>월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대한적십자 혈액사업본부가 에이즈와 </a:t>
            </a:r>
            <a:r>
              <a:rPr lang="en-US" altLang="ko-KR" sz="2400" dirty="0" smtClean="0"/>
              <a:t>B·C</a:t>
            </a:r>
            <a:r>
              <a:rPr lang="ko-KR" altLang="en-US" sz="2400" dirty="0" smtClean="0"/>
              <a:t>형 간염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말라리아에 감염된 혈액을 유통한 사실을 언론사와 시민단체에 제보</a:t>
            </a:r>
          </a:p>
          <a:p>
            <a:endParaRPr lang="en-US" altLang="ko-KR" sz="2400" dirty="0" smtClean="0"/>
          </a:p>
          <a:p>
            <a:pPr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혈액안전관리 전담부서 신설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6</a:t>
            </a:r>
            <a:endParaRPr lang="ko-KR" altLang="en-US" sz="4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48315" y="1600200"/>
            <a:ext cx="664737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6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endParaRPr lang="en-US" altLang="ko-KR" sz="1900" b="1" dirty="0" smtClean="0"/>
          </a:p>
          <a:p>
            <a:pPr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고등학교 교사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성적조작 수법을 이용한 신입생 선발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입시부정 제보 </a:t>
            </a:r>
            <a:endParaRPr lang="en-US" altLang="ko-KR" sz="2400" dirty="0" smtClean="0"/>
          </a:p>
          <a:p>
            <a:endParaRPr lang="ko-KR" altLang="en-US" sz="2400" dirty="0" smtClean="0"/>
          </a:p>
          <a:p>
            <a:pPr>
              <a:buNone/>
            </a:pPr>
            <a:r>
              <a:rPr lang="en-US" altLang="ko-KR" sz="2400" dirty="0" smtClean="0"/>
              <a:t> - 2011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5</a:t>
            </a:r>
            <a:r>
              <a:rPr lang="ko-KR" altLang="en-US" sz="2400" dirty="0" smtClean="0"/>
              <a:t>월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○○외국어고등학교가 신입생 선발과정에서 합격자를 내정한 후 성적을 조작한 입시부정 등 학교비리를 교육청에 제보</a:t>
            </a:r>
            <a:endParaRPr lang="en-US" altLang="ko-KR" sz="2400" dirty="0" smtClean="0"/>
          </a:p>
          <a:p>
            <a:pPr>
              <a:buNone/>
            </a:pPr>
            <a:endParaRPr lang="ko-KR" altLang="en-US" sz="2400" dirty="0" smtClean="0"/>
          </a:p>
          <a:p>
            <a:pPr>
              <a:buNone/>
            </a:pPr>
            <a:r>
              <a:rPr lang="en-US" altLang="ko-KR" sz="2400" dirty="0" smtClean="0"/>
              <a:t>- </a:t>
            </a:r>
            <a:r>
              <a:rPr lang="ko-KR" altLang="en-US" sz="2400" dirty="0" smtClean="0"/>
              <a:t>제보 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교육청 특별감사 후 입시부정 관련자 징계</a:t>
            </a:r>
            <a:endParaRPr lang="en-US" altLang="ko-KR" sz="2400" b="1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1900" b="1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7</a:t>
            </a:r>
            <a:endParaRPr lang="ko-KR" altLang="en-US" sz="4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73981" y="1646238"/>
            <a:ext cx="559603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우리가 알고 있는 공익제보 </a:t>
            </a:r>
            <a:r>
              <a:rPr lang="en-US" altLang="ko-KR" sz="4000" dirty="0" smtClean="0"/>
              <a:t>7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en-US" altLang="ko-KR" sz="9600" dirty="0" smtClean="0"/>
              <a:t> - </a:t>
            </a:r>
            <a:r>
              <a:rPr lang="ko-KR" altLang="en-US" sz="9600" dirty="0" smtClean="0"/>
              <a:t>류영준 연구원</a:t>
            </a:r>
            <a:r>
              <a:rPr lang="en-US" altLang="ko-KR" sz="9600" dirty="0" smtClean="0"/>
              <a:t>, </a:t>
            </a:r>
            <a:r>
              <a:rPr lang="ko-KR" altLang="en-US" sz="9600" dirty="0" smtClean="0"/>
              <a:t>황우석 교수의 줄기세포 복제 성공이 거짓임을 폭로</a:t>
            </a:r>
            <a:endParaRPr lang="en-US" altLang="ko-KR" sz="9600" dirty="0" smtClean="0"/>
          </a:p>
          <a:p>
            <a:pPr>
              <a:lnSpc>
                <a:spcPct val="170000"/>
              </a:lnSpc>
              <a:buNone/>
            </a:pPr>
            <a:r>
              <a:rPr lang="en-US" altLang="ko-KR" sz="9600" dirty="0" smtClean="0"/>
              <a:t>    2005</a:t>
            </a:r>
            <a:r>
              <a:rPr lang="ko-KR" altLang="en-US" sz="9600" dirty="0" smtClean="0"/>
              <a:t>년 </a:t>
            </a:r>
            <a:r>
              <a:rPr lang="en-US" altLang="ko-KR" sz="9600" dirty="0" smtClean="0"/>
              <a:t>6</a:t>
            </a:r>
            <a:r>
              <a:rPr lang="ko-KR" altLang="en-US" sz="9600" dirty="0" smtClean="0"/>
              <a:t>월</a:t>
            </a:r>
            <a:r>
              <a:rPr lang="en-US" altLang="ko-KR" sz="9600" dirty="0" smtClean="0"/>
              <a:t>, </a:t>
            </a:r>
            <a:r>
              <a:rPr lang="ko-KR" altLang="en-US" sz="9600" dirty="0" smtClean="0"/>
              <a:t>황우석 교수의 줄기세포 복제성공 논문이 조작되었고 불법매매로 구한 난자를 실험에 이용해 연구윤리 </a:t>
            </a:r>
            <a:r>
              <a:rPr lang="ko-KR" altLang="en-US" sz="9600" dirty="0" err="1" smtClean="0"/>
              <a:t>위반했음을언론과</a:t>
            </a:r>
            <a:r>
              <a:rPr lang="ko-KR" altLang="en-US" sz="9600" dirty="0" smtClean="0"/>
              <a:t> 시민단체에 제보</a:t>
            </a:r>
            <a:endParaRPr lang="en-US" altLang="ko-KR" sz="9600" dirty="0" smtClean="0"/>
          </a:p>
          <a:p>
            <a:pPr>
              <a:lnSpc>
                <a:spcPct val="170000"/>
              </a:lnSpc>
              <a:buNone/>
            </a:pPr>
            <a:r>
              <a:rPr lang="en-US" altLang="ko-KR" sz="9600" dirty="0" smtClean="0"/>
              <a:t>- </a:t>
            </a:r>
            <a:r>
              <a:rPr lang="ko-KR" altLang="en-US" sz="9600" dirty="0" smtClean="0"/>
              <a:t>제보 후</a:t>
            </a:r>
            <a:r>
              <a:rPr lang="en-US" altLang="ko-KR" sz="9600" dirty="0" smtClean="0"/>
              <a:t>, </a:t>
            </a:r>
            <a:r>
              <a:rPr lang="ko-KR" altLang="en-US" sz="9600" dirty="0" smtClean="0"/>
              <a:t>논문 취소</a:t>
            </a:r>
            <a:r>
              <a:rPr lang="en-US" altLang="ko-KR" sz="9600" dirty="0" smtClean="0"/>
              <a:t>, </a:t>
            </a:r>
            <a:r>
              <a:rPr lang="ko-KR" altLang="en-US" sz="9600" dirty="0" smtClean="0"/>
              <a:t>황 교수 형사처벌 받고 교수직에서 파면</a:t>
            </a:r>
            <a:endParaRPr lang="ko-KR" altLang="ko-KR" sz="9600" dirty="0"/>
          </a:p>
          <a:p>
            <a:pPr>
              <a:lnSpc>
                <a:spcPct val="170000"/>
              </a:lnSpc>
              <a:buNone/>
            </a:pPr>
            <a:r>
              <a:rPr lang="en-US" altLang="ko-KR" sz="7400" dirty="0"/>
              <a:t> </a:t>
            </a:r>
            <a:endParaRPr lang="ko-KR" altLang="en-US" sz="7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 smtClean="0"/>
              <a:t>공익제보란</a:t>
            </a:r>
            <a:r>
              <a:rPr lang="ko-KR" altLang="ko-KR" sz="3600" b="1" dirty="0" smtClean="0"/>
              <a:t> 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864" y="1646237"/>
            <a:ext cx="8229600" cy="452628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en-US" altLang="ko-KR" sz="3500" dirty="0" smtClean="0"/>
              <a:t>  </a:t>
            </a:r>
          </a:p>
          <a:p>
            <a:pPr>
              <a:lnSpc>
                <a:spcPct val="170000"/>
              </a:lnSpc>
              <a:buNone/>
            </a:pPr>
            <a:r>
              <a:rPr lang="en-US" altLang="ko-KR" sz="3500" dirty="0" smtClean="0"/>
              <a:t>-</a:t>
            </a:r>
            <a:endParaRPr lang="en-US" altLang="ko-KR" sz="3600" dirty="0" smtClean="0"/>
          </a:p>
          <a:p>
            <a:pPr>
              <a:lnSpc>
                <a:spcPct val="170000"/>
              </a:lnSpc>
              <a:buFontTx/>
              <a:buChar char="-"/>
            </a:pPr>
            <a:r>
              <a:rPr lang="ko-KR" altLang="en-US" sz="11200" dirty="0" smtClean="0"/>
              <a:t>공익신고</a:t>
            </a:r>
            <a:r>
              <a:rPr lang="en-US" altLang="ko-KR" sz="11200" dirty="0" smtClean="0"/>
              <a:t>(</a:t>
            </a:r>
            <a:r>
              <a:rPr lang="ko-KR" altLang="en-US" sz="11200" dirty="0" smtClean="0"/>
              <a:t>넓은 의미</a:t>
            </a:r>
            <a:r>
              <a:rPr lang="en-US" altLang="ko-KR" sz="11200" dirty="0" smtClean="0"/>
              <a:t>)</a:t>
            </a:r>
            <a:r>
              <a:rPr lang="ko-KR" altLang="en-US" sz="11200" dirty="0" smtClean="0"/>
              <a:t> </a:t>
            </a:r>
            <a:r>
              <a:rPr lang="en-US" altLang="ko-KR" sz="11200" dirty="0" smtClean="0"/>
              <a:t>: </a:t>
            </a:r>
          </a:p>
          <a:p>
            <a:pPr>
              <a:lnSpc>
                <a:spcPct val="170000"/>
              </a:lnSpc>
              <a:buFontTx/>
              <a:buChar char="-"/>
            </a:pPr>
            <a:endParaRPr lang="en-US" altLang="ko-KR" sz="8000" dirty="0" smtClean="0"/>
          </a:p>
          <a:p>
            <a:pPr>
              <a:lnSpc>
                <a:spcPct val="170000"/>
              </a:lnSpc>
              <a:buNone/>
            </a:pPr>
            <a:r>
              <a:rPr lang="en-US" altLang="ko-KR" sz="8000" dirty="0" smtClean="0"/>
              <a:t>    </a:t>
            </a:r>
            <a:r>
              <a:rPr lang="ko-KR" altLang="ko-KR" sz="8000" dirty="0" smtClean="0"/>
              <a:t>사회적으로 유해한 행동이나 공익침해 발생의 위험 정보를 검・경찰</a:t>
            </a:r>
            <a:r>
              <a:rPr lang="en-US" altLang="ko-KR" sz="8000" dirty="0" smtClean="0"/>
              <a:t>, </a:t>
            </a:r>
            <a:r>
              <a:rPr lang="ko-KR" altLang="ko-KR" sz="8000" dirty="0" smtClean="0"/>
              <a:t>감사기관</a:t>
            </a:r>
            <a:r>
              <a:rPr lang="en-US" altLang="ko-KR" sz="8000" dirty="0" smtClean="0"/>
              <a:t>, </a:t>
            </a:r>
            <a:r>
              <a:rPr lang="ko-KR" altLang="ko-KR" sz="8000" dirty="0" err="1" smtClean="0"/>
              <a:t>책임있는</a:t>
            </a:r>
            <a:r>
              <a:rPr lang="ko-KR" altLang="ko-KR" sz="8000" dirty="0" smtClean="0"/>
              <a:t> 규제기관 등에 알려주는 행위</a:t>
            </a:r>
            <a:r>
              <a:rPr lang="en-US" altLang="ko-KR" sz="8000" dirty="0" smtClean="0"/>
              <a:t>,  </a:t>
            </a:r>
            <a:r>
              <a:rPr lang="ko-KR" altLang="ko-KR" sz="8000" dirty="0" smtClean="0"/>
              <a:t>재난이나 위험의 뉴스 매체</a:t>
            </a:r>
            <a:r>
              <a:rPr lang="en-US" altLang="ko-KR" sz="8000" dirty="0" smtClean="0"/>
              <a:t>, </a:t>
            </a:r>
            <a:r>
              <a:rPr lang="ko-KR" altLang="ko-KR" sz="8000" dirty="0" smtClean="0"/>
              <a:t>책 출판</a:t>
            </a:r>
            <a:r>
              <a:rPr lang="en-US" altLang="ko-KR" sz="8000" dirty="0" smtClean="0"/>
              <a:t>, </a:t>
            </a:r>
            <a:r>
              <a:rPr lang="ko-KR" altLang="ko-KR" sz="8000" dirty="0" smtClean="0"/>
              <a:t>증인</a:t>
            </a:r>
            <a:r>
              <a:rPr lang="en-US" altLang="ko-KR" sz="8000" dirty="0" smtClean="0"/>
              <a:t>, </a:t>
            </a:r>
            <a:r>
              <a:rPr lang="ko-KR" altLang="ko-KR" sz="8000" dirty="0" smtClean="0"/>
              <a:t>감정인 등의 자격에 의한 폭로</a:t>
            </a:r>
            <a:r>
              <a:rPr lang="en-US" altLang="ko-KR" sz="8000" dirty="0" smtClean="0"/>
              <a:t>, </a:t>
            </a:r>
            <a:r>
              <a:rPr lang="ko-KR" altLang="ko-KR" sz="8000" dirty="0" smtClean="0"/>
              <a:t>진술</a:t>
            </a:r>
            <a:r>
              <a:rPr lang="en-US" altLang="ko-KR" sz="8000" dirty="0" smtClean="0"/>
              <a:t>, </a:t>
            </a:r>
            <a:r>
              <a:rPr lang="ko-KR" altLang="ko-KR" sz="8000" dirty="0" smtClean="0"/>
              <a:t>고백 등을 포함</a:t>
            </a:r>
          </a:p>
          <a:p>
            <a:pPr>
              <a:lnSpc>
                <a:spcPct val="170000"/>
              </a:lnSpc>
              <a:buNone/>
            </a:pPr>
            <a:endParaRPr lang="en-US" altLang="ko-KR" sz="6200" b="1" dirty="0" smtClean="0"/>
          </a:p>
          <a:p>
            <a:pPr>
              <a:lnSpc>
                <a:spcPct val="170000"/>
              </a:lnSpc>
              <a:buNone/>
            </a:pPr>
            <a:r>
              <a:rPr lang="en-US" altLang="ko-KR" sz="6200" dirty="0"/>
              <a:t> </a:t>
            </a:r>
            <a:endParaRPr lang="ko-KR" altLang="ko-KR" sz="6200" dirty="0"/>
          </a:p>
          <a:p>
            <a:pPr>
              <a:lnSpc>
                <a:spcPct val="170000"/>
              </a:lnSpc>
              <a:buNone/>
            </a:pPr>
            <a:r>
              <a:rPr lang="en-US" altLang="ko-KR" sz="6200" dirty="0"/>
              <a:t> 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 종류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내부고발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부패신고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공익신고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공익제보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내부신고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외부 신고 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 효과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공익제보의 효과 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 -</a:t>
            </a:r>
            <a:r>
              <a:rPr lang="ko-KR" altLang="en-US" sz="2000" dirty="0" smtClean="0"/>
              <a:t>위험사고 발생 미연 방지 </a:t>
            </a:r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 -</a:t>
            </a:r>
            <a:r>
              <a:rPr lang="ko-KR" altLang="en-US" sz="2000" dirty="0" smtClean="0"/>
              <a:t>위법행위 위축 효과 </a:t>
            </a:r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 -</a:t>
            </a:r>
            <a:r>
              <a:rPr lang="ko-KR" altLang="en-US" sz="2000" dirty="0" smtClean="0"/>
              <a:t>조직의 공정성과 투명성 및 책임성</a:t>
            </a:r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 -</a:t>
            </a:r>
            <a:r>
              <a:rPr lang="ko-KR" altLang="en-US" sz="2000" dirty="0" smtClean="0"/>
              <a:t>공공기관 수입의 회복 증대 또는 비용 절감 기여</a:t>
            </a:r>
            <a:endParaRPr lang="ko-KR" alt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공익제보가 보호되어야 하는 이유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altLang="ko-KR" dirty="0" smtClean="0"/>
          </a:p>
          <a:p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2400" dirty="0" smtClean="0"/>
              <a:t>내부자 개인의 양심과 표현의 자유 보장 </a:t>
            </a:r>
            <a:endParaRPr lang="en-US" altLang="ko-KR" sz="24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2400" dirty="0" smtClean="0"/>
              <a:t>공동체 사회의 보장 </a:t>
            </a:r>
            <a:endParaRPr lang="en-US" altLang="ko-KR" sz="24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400" dirty="0" smtClean="0"/>
              <a:t> - </a:t>
            </a:r>
            <a:r>
              <a:rPr lang="ko-KR" altLang="en-US" sz="2400" dirty="0" smtClean="0"/>
              <a:t>구성원의 권리와 책임의 보장 </a:t>
            </a:r>
            <a:endParaRPr lang="en-US" altLang="ko-KR" sz="24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법규 보장 </a:t>
            </a:r>
            <a:endParaRPr lang="en-US" altLang="ko-KR" sz="24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공익실현에 대한 기여</a:t>
            </a:r>
            <a:endParaRPr lang="en-US" altLang="ko-KR" sz="24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범죄나 사회위험에 대한 사전 또는 조기 발견과 대응의 기회 제공 </a:t>
            </a:r>
            <a:endParaRPr lang="en-US" altLang="ko-KR" sz="24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사회의 안전에 기여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그러나 현실은</a:t>
            </a:r>
            <a:r>
              <a:rPr lang="en-US" altLang="ko-KR" sz="4000" dirty="0" smtClean="0"/>
              <a:t>,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sz="2000" dirty="0" smtClean="0"/>
              <a:t>2016. 5. 17.</a:t>
            </a:r>
            <a:r>
              <a:rPr lang="ko-KR" altLang="en-US" sz="2000" dirty="0" smtClean="0"/>
              <a:t>자 국민권익위원회 보도자료 </a:t>
            </a:r>
            <a:r>
              <a:rPr lang="en-US" altLang="ko-KR" sz="2000" dirty="0" smtClean="0"/>
              <a:t>:  2. 1.~4. 30. ‘</a:t>
            </a:r>
            <a:r>
              <a:rPr lang="ko-KR" altLang="en-US" sz="2000" dirty="0" smtClean="0"/>
              <a:t>공공재정 </a:t>
            </a:r>
            <a:r>
              <a:rPr lang="en-US" altLang="ko-KR" sz="2000" dirty="0" smtClean="0"/>
              <a:t>10</a:t>
            </a:r>
            <a:r>
              <a:rPr lang="ko-KR" altLang="en-US" sz="2000" dirty="0" smtClean="0"/>
              <a:t>대 분야 집중 신고기간</a:t>
            </a:r>
            <a:r>
              <a:rPr lang="en-US" altLang="ko-KR" sz="2000" dirty="0" smtClean="0"/>
              <a:t>’ </a:t>
            </a:r>
            <a:r>
              <a:rPr lang="ko-KR" altLang="en-US" sz="2000" dirty="0" smtClean="0"/>
              <a:t>운영 결과 </a:t>
            </a:r>
            <a:r>
              <a:rPr lang="en-US" altLang="ko-KR" sz="2000" dirty="0" smtClean="0"/>
              <a:t>73</a:t>
            </a:r>
            <a:r>
              <a:rPr lang="ko-KR" altLang="en-US" sz="2000" dirty="0" smtClean="0"/>
              <a:t>건 부정수급 신고 접수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ko-KR" altLang="en-US" sz="2000" dirty="0"/>
          </a:p>
        </p:txBody>
      </p:sp>
      <p:pic>
        <p:nvPicPr>
          <p:cNvPr id="1026" name="Picture 2" descr="D:\My Documents\work1\임시\2016-06-16 15;30;28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2996952"/>
            <a:ext cx="6408712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 smtClean="0"/>
              <a:t>그러나 현실은</a:t>
            </a:r>
            <a:r>
              <a:rPr lang="en-US" altLang="ko-KR" dirty="0" smtClean="0"/>
              <a:t>,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o-KR" altLang="en-US" dirty="0" smtClean="0"/>
              <a:t> 공익제보의 장애물 </a:t>
            </a:r>
            <a:r>
              <a:rPr lang="en-US" altLang="ko-KR" dirty="0" smtClean="0"/>
              <a:t>: </a:t>
            </a:r>
          </a:p>
          <a:p>
            <a:pPr>
              <a:buNone/>
            </a:pPr>
            <a:endParaRPr lang="en-US" altLang="ko-KR" sz="2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 smtClean="0"/>
              <a:t>따돌림</a:t>
            </a:r>
            <a:endParaRPr lang="en-US" altLang="ko-KR" sz="24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 smtClean="0"/>
              <a:t>조직에 피해를 준다는 부담감</a:t>
            </a:r>
            <a:endParaRPr lang="en-US" altLang="ko-KR" sz="24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 smtClean="0"/>
              <a:t>동료를 잃을 수 있다는 불안감</a:t>
            </a:r>
            <a:endParaRPr lang="en-US" altLang="ko-KR" sz="24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 smtClean="0"/>
              <a:t>신분상 불이익에 대한 우려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명예훼손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징계 등</a:t>
            </a:r>
            <a:r>
              <a:rPr lang="en-US" altLang="ko-KR" sz="2400" dirty="0" smtClean="0"/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 smtClean="0"/>
              <a:t>수사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감독기관에 대한 불신</a:t>
            </a:r>
            <a:endParaRPr lang="en-US" altLang="ko-KR" sz="24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 smtClean="0"/>
              <a:t>기타 </a:t>
            </a:r>
            <a:endParaRPr lang="en-US" altLang="ko-KR" sz="2400" dirty="0" smtClean="0"/>
          </a:p>
          <a:p>
            <a:pPr>
              <a:buFontTx/>
              <a:buChar char="-"/>
            </a:pPr>
            <a:endParaRPr lang="ko-KR" alt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 smtClean="0"/>
              <a:t>공익제보 보호를 위한 법률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r>
              <a:rPr lang="en-US" altLang="ko-KR" sz="2000" b="1" dirty="0" smtClean="0"/>
              <a:t>      - </a:t>
            </a:r>
            <a:r>
              <a:rPr lang="ko-KR" altLang="en-US" sz="2000" b="1" dirty="0" smtClean="0"/>
              <a:t>서울시 공익제보지원조례 </a:t>
            </a:r>
            <a:r>
              <a:rPr lang="en-US" altLang="ko-KR" sz="2000" b="1" dirty="0" smtClean="0"/>
              <a:t>: 2013. 8. 1. </a:t>
            </a:r>
            <a:r>
              <a:rPr lang="ko-KR" altLang="en-US" sz="2000" b="1" dirty="0" smtClean="0"/>
              <a:t>시행 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259632" y="1772816"/>
          <a:ext cx="6408712" cy="383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018"/>
                <a:gridCol w="2253187"/>
                <a:gridCol w="2728507"/>
              </a:tblGrid>
              <a:tr h="451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부패방지법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공익신고자보호법</a:t>
                      </a:r>
                      <a:endParaRPr lang="ko-KR" altLang="en-US" dirty="0"/>
                    </a:p>
                  </a:txBody>
                  <a:tcPr/>
                </a:tc>
              </a:tr>
              <a:tr h="3403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시행일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2002. 1. 25.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2011. 9. 30. </a:t>
                      </a:r>
                      <a:endParaRPr lang="ko-KR" altLang="en-US" dirty="0"/>
                    </a:p>
                  </a:txBody>
                  <a:tcPr/>
                </a:tc>
              </a:tr>
              <a:tr h="110625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행위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부패행위 신고 </a:t>
                      </a:r>
                      <a:r>
                        <a:rPr lang="en-US" altLang="ko-KR" sz="1600" dirty="0" smtClean="0"/>
                        <a:t>: </a:t>
                      </a:r>
                    </a:p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err="1" smtClean="0"/>
                        <a:t>공익자</a:t>
                      </a:r>
                      <a:r>
                        <a:rPr lang="ko-KR" altLang="en-US" sz="1600" baseline="0" dirty="0" smtClean="0"/>
                        <a:t> 직무 관련</a:t>
                      </a:r>
                      <a:endParaRPr lang="en-US" altLang="ko-KR" sz="1600" baseline="0" dirty="0" smtClean="0"/>
                    </a:p>
                    <a:p>
                      <a:pPr latinLnBrk="1"/>
                      <a:r>
                        <a:rPr lang="en-US" altLang="ko-KR" sz="1600" baseline="0" dirty="0" smtClean="0"/>
                        <a:t>- </a:t>
                      </a:r>
                      <a:r>
                        <a:rPr lang="ko-KR" altLang="en-US" sz="1600" baseline="0" dirty="0" smtClean="0"/>
                        <a:t>공공기관에 대하여 재산상 손해 등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공익침해행위신고 </a:t>
                      </a:r>
                      <a:r>
                        <a:rPr lang="en-US" altLang="ko-KR" dirty="0" smtClean="0"/>
                        <a:t>:</a:t>
                      </a:r>
                    </a:p>
                    <a:p>
                      <a:pPr latinLnBrk="1"/>
                      <a:r>
                        <a:rPr lang="ko-KR" altLang="en-US" dirty="0" smtClean="0"/>
                        <a:t>건강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안전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환경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소비자의 이익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공정한 경쟁 관련한 </a:t>
                      </a:r>
                      <a:r>
                        <a:rPr lang="en-US" altLang="ko-KR" baseline="0" dirty="0" smtClean="0"/>
                        <a:t>279</a:t>
                      </a:r>
                      <a:r>
                        <a:rPr lang="ko-KR" altLang="en-US" baseline="0" dirty="0" smtClean="0"/>
                        <a:t>개 법률 위반</a:t>
                      </a:r>
                      <a:endParaRPr lang="ko-KR" altLang="en-US" dirty="0"/>
                    </a:p>
                  </a:txBody>
                  <a:tcPr/>
                </a:tc>
              </a:tr>
              <a:tr h="170192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신고기관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수사기관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감사원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국민권익위원회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피신고자 소속 공공기관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감독 공공기관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None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피신고자의 대표자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사용자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감독 행정기관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수사기관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국민권익위원회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국회의원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공사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공단 등의 공공단체 </a:t>
                      </a:r>
                      <a:endParaRPr lang="en-US" altLang="ko-KR" sz="16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법이 보호하는 공익제보란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부패방지법상 부패신고 </a:t>
            </a:r>
            <a:r>
              <a:rPr lang="en-US" altLang="ko-KR" dirty="0" smtClean="0"/>
              <a:t>: </a:t>
            </a:r>
          </a:p>
          <a:p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1) </a:t>
            </a:r>
            <a:r>
              <a:rPr lang="ko-KR" altLang="en-US" sz="2400" dirty="0" smtClean="0"/>
              <a:t>공직자가 직무와 관련하여 그 지위 또는 권한을 남용하거나 법령을 위반하여 자기 또는 제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자의 이익을 도모하는 행위 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2) </a:t>
            </a:r>
            <a:r>
              <a:rPr lang="ko-KR" altLang="en-US" sz="2400" dirty="0" smtClean="0"/>
              <a:t>공공기관의 예산사용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공공기관 재산의 취득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관리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처분 또는 공공기관을 당사자로 하는 계약의 체결 및 그 이행에 있어서 법령에 위반하여 공공기관에 대하여 재산상 손해를 가하는 행위 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3) </a:t>
            </a:r>
            <a:r>
              <a:rPr lang="ko-KR" altLang="en-US" sz="2400" dirty="0" smtClean="0"/>
              <a:t>위 행위나 은폐를 강요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권고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제의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유인하는 행위 </a:t>
            </a:r>
            <a:r>
              <a:rPr lang="en-US" altLang="ko-KR" sz="2400" dirty="0" smtClean="0"/>
              <a:t>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법이 보호하는 공익제보란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부패방지법상 부패신고 </a:t>
            </a:r>
            <a:r>
              <a:rPr lang="en-US" altLang="ko-KR" dirty="0" smtClean="0"/>
              <a:t>: </a:t>
            </a:r>
          </a:p>
          <a:p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- </a:t>
            </a:r>
            <a:r>
              <a:rPr lang="ko-KR" altLang="en-US" sz="2400" dirty="0" smtClean="0"/>
              <a:t>누구든지 신고할 수 있음</a:t>
            </a:r>
            <a:r>
              <a:rPr lang="en-US" altLang="ko-KR" sz="2400" dirty="0" smtClean="0"/>
              <a:t>. </a:t>
            </a:r>
          </a:p>
          <a:p>
            <a:pPr>
              <a:buNone/>
            </a:pPr>
            <a:r>
              <a:rPr lang="en-US" altLang="ko-KR" sz="2400" dirty="0" smtClean="0"/>
              <a:t> - </a:t>
            </a:r>
            <a:r>
              <a:rPr lang="ko-KR" altLang="en-US" sz="2400" dirty="0" smtClean="0"/>
              <a:t>신고 내용이 허위라는 사실을 알았거나 알 수 있었던 경우에는 보호받지 못함</a:t>
            </a:r>
            <a:r>
              <a:rPr lang="en-US" altLang="ko-KR" sz="2400" dirty="0" smtClean="0"/>
              <a:t>. 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법이 보호하는 공익제보란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ko-KR" altLang="en-US" dirty="0" err="1" smtClean="0"/>
              <a:t>공익신고자보호법상</a:t>
            </a:r>
            <a:r>
              <a:rPr lang="ko-KR" altLang="en-US" dirty="0" smtClean="0"/>
              <a:t> 공익신고 </a:t>
            </a:r>
            <a:r>
              <a:rPr lang="en-US" altLang="ko-KR" dirty="0" smtClean="0"/>
              <a:t>: </a:t>
            </a:r>
          </a:p>
          <a:p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- </a:t>
            </a:r>
            <a:r>
              <a:rPr lang="ko-KR" altLang="en-US" sz="2400" dirty="0" smtClean="0"/>
              <a:t>건강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안전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환경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소비자 이익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공정한 경쟁 관련한 </a:t>
            </a:r>
            <a:r>
              <a:rPr lang="en-US" altLang="ko-KR" sz="2400" dirty="0" smtClean="0"/>
              <a:t>279</a:t>
            </a:r>
            <a:r>
              <a:rPr lang="ko-KR" altLang="en-US" sz="2400" dirty="0" smtClean="0"/>
              <a:t>개 법률 위반 행위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가맹사업거래의 공정화에 관한 법률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개인정보보호법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건축법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약사법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의료법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등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- </a:t>
            </a:r>
            <a:r>
              <a:rPr lang="ko-KR" altLang="en-US" sz="2400" dirty="0" smtClean="0"/>
              <a:t>공익신고자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조사 또는 소송 등에서 진술이나 증언 또는 자료를 제공한 자도 포함 </a:t>
            </a:r>
            <a:endParaRPr lang="en-US" altLang="ko-KR" sz="2400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sz="2400" dirty="0" smtClean="0"/>
              <a:t>  - </a:t>
            </a:r>
            <a:r>
              <a:rPr lang="ko-KR" altLang="en-US" sz="2400" dirty="0" smtClean="0"/>
              <a:t>신고자가 신고내용이 사실이 아님을 알지 못하였고 알 수 없었던 경우에도 공익신고에 해당함</a:t>
            </a:r>
            <a:r>
              <a:rPr lang="en-US" altLang="ko-KR" sz="2400" dirty="0" smtClean="0"/>
              <a:t>. 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공익제보자 보호 시스템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>
              <a:buNone/>
            </a:pPr>
            <a:r>
              <a:rPr lang="en-US" altLang="ko-KR" sz="2400" dirty="0" smtClean="0"/>
              <a:t>1. </a:t>
            </a:r>
            <a:r>
              <a:rPr lang="ko-KR" altLang="en-US" sz="2400" dirty="0" smtClean="0"/>
              <a:t>공익제보자 등의 비밀 보장 의무 </a:t>
            </a:r>
            <a:r>
              <a:rPr lang="en-US" altLang="ko-KR" sz="2400" dirty="0" smtClean="0"/>
              <a:t>:  </a:t>
            </a:r>
            <a:r>
              <a:rPr lang="ko-KR" altLang="en-US" sz="2400" dirty="0" smtClean="0"/>
              <a:t> 누구든지 공익제보자 등의 </a:t>
            </a:r>
            <a:r>
              <a:rPr lang="ko-KR" altLang="en-US" sz="2400" dirty="0" err="1" smtClean="0"/>
              <a:t>인적사항을</a:t>
            </a:r>
            <a:r>
              <a:rPr lang="ko-KR" altLang="en-US" sz="2400" dirty="0" smtClean="0"/>
              <a:t> 공개할 수 없음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2. </a:t>
            </a:r>
            <a:r>
              <a:rPr lang="ko-KR" altLang="en-US" sz="2400" dirty="0" smtClean="0"/>
              <a:t>신변보호조치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생명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신체에 중대한 </a:t>
            </a:r>
            <a:r>
              <a:rPr lang="ko-KR" altLang="en-US" sz="2400" dirty="0" err="1" smtClean="0"/>
              <a:t>위해를</a:t>
            </a:r>
            <a:r>
              <a:rPr lang="ko-KR" altLang="en-US" sz="2400" dirty="0" smtClean="0"/>
              <a:t> 입었거나 입을 우려가 명백한 경우 신변보호조치를 받을 수 있음</a:t>
            </a:r>
            <a:r>
              <a:rPr lang="en-US" altLang="ko-KR" sz="2400" dirty="0" smtClean="0"/>
              <a:t>. </a:t>
            </a:r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3. </a:t>
            </a:r>
            <a:r>
              <a:rPr lang="ko-KR" altLang="en-US" sz="2400" dirty="0" smtClean="0"/>
              <a:t>신분보장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공익제보를 위하여 신분상 불이익이나 근무조건상 차별을 받지 않음</a:t>
            </a:r>
            <a:r>
              <a:rPr lang="en-US" altLang="ko-KR" sz="2400" dirty="0" smtClean="0"/>
              <a:t>. </a:t>
            </a:r>
          </a:p>
          <a:p>
            <a:pPr>
              <a:buNone/>
            </a:pPr>
            <a:r>
              <a:rPr lang="ko-KR" altLang="en-US" sz="2400" dirty="0" smtClean="0"/>
              <a:t>   불이익조치에 대하여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국민권익위원회에 보호조치 신청을 할 수 있음</a:t>
            </a:r>
            <a:r>
              <a:rPr lang="en-US" altLang="ko-KR" sz="2400" dirty="0" smtClean="0"/>
              <a:t>.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공익제보자 보호 시스템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pPr>
              <a:buNone/>
            </a:pPr>
            <a:r>
              <a:rPr lang="en-US" altLang="ko-KR" sz="2400" dirty="0" smtClean="0"/>
              <a:t>4. </a:t>
            </a:r>
            <a:r>
              <a:rPr lang="ko-KR" altLang="en-US" sz="2400" dirty="0" smtClean="0"/>
              <a:t>불이익추정 규정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공익제보로 불이익조치를 당한 경우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신고와 관련하여 불이익을 받은 것으로 추정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소송에서 강력한 무기가 될 수 있음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5. </a:t>
            </a:r>
            <a:r>
              <a:rPr lang="ko-KR" altLang="en-US" sz="2400" dirty="0" smtClean="0"/>
              <a:t>책임 감면 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신고자의 범죄행위가 발견된 경우 형벌 또는 행정책임을 감면할 수 있도록 했음</a:t>
            </a:r>
            <a:r>
              <a:rPr lang="en-US" altLang="ko-KR" sz="2400" dirty="0" smtClean="0"/>
              <a:t>. </a:t>
            </a:r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공익제보자 보호 시스템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2400" dirty="0" smtClean="0"/>
              <a:t>6. </a:t>
            </a:r>
            <a:r>
              <a:rPr lang="ko-KR" altLang="en-US" sz="2400" dirty="0" smtClean="0"/>
              <a:t>보상금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제보로 국가 또는 지방자치단체에 직접 수입의 회복이나 증대를 가지고 온 경우</a:t>
            </a:r>
            <a:r>
              <a:rPr lang="en-US" altLang="ko-KR" sz="2400" dirty="0" smtClean="0"/>
              <a:t>. 20</a:t>
            </a:r>
            <a:r>
              <a:rPr lang="ko-KR" altLang="en-US" sz="2400" dirty="0" err="1" smtClean="0"/>
              <a:t>억원</a:t>
            </a:r>
            <a:r>
              <a:rPr lang="ko-KR" altLang="en-US" sz="2400" dirty="0" smtClean="0"/>
              <a:t> 상한  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포상금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공익증진에 기여한 경우</a:t>
            </a:r>
            <a:r>
              <a:rPr lang="en-US" altLang="ko-KR" sz="2400" dirty="0" smtClean="0"/>
              <a:t>. 5</a:t>
            </a:r>
            <a:r>
              <a:rPr lang="ko-KR" altLang="en-US" sz="2400" dirty="0" err="1" smtClean="0"/>
              <a:t>억원</a:t>
            </a:r>
            <a:r>
              <a:rPr lang="ko-KR" altLang="en-US" sz="2400" dirty="0" smtClean="0"/>
              <a:t> 상한 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구조금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신고자가 피해 입었거나 비용을 지출한 경우</a:t>
            </a:r>
            <a:r>
              <a:rPr lang="en-US" altLang="ko-KR" sz="2400" dirty="0" smtClean="0"/>
              <a:t>(</a:t>
            </a:r>
            <a:r>
              <a:rPr lang="ko-KR" altLang="en-US" sz="2400" dirty="0" err="1" smtClean="0"/>
              <a:t>공익신고자보호법에서만</a:t>
            </a:r>
            <a:r>
              <a:rPr lang="ko-KR" altLang="en-US" sz="2400" dirty="0" smtClean="0"/>
              <a:t> 규정</a:t>
            </a:r>
            <a:r>
              <a:rPr lang="en-US" altLang="ko-KR" sz="2400" dirty="0" smtClean="0"/>
              <a:t>)</a:t>
            </a:r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7. </a:t>
            </a:r>
            <a:r>
              <a:rPr lang="ko-KR" altLang="en-US" sz="2400" dirty="0" smtClean="0"/>
              <a:t>공익제보자를 보호하지 않은 행위에 대한 제재 </a:t>
            </a:r>
            <a:endParaRPr lang="en-US" altLang="ko-KR" sz="2400" dirty="0" smtClean="0"/>
          </a:p>
          <a:p>
            <a:pPr>
              <a:buFontTx/>
              <a:buChar char="-"/>
            </a:pPr>
            <a:r>
              <a:rPr lang="ko-KR" altLang="en-US" sz="2400" dirty="0" smtClean="0"/>
              <a:t>제보자의 </a:t>
            </a:r>
            <a:r>
              <a:rPr lang="ko-KR" altLang="en-US" sz="2400" dirty="0" err="1" smtClean="0"/>
              <a:t>인적사항을</a:t>
            </a:r>
            <a:r>
              <a:rPr lang="ko-KR" altLang="en-US" sz="2400" dirty="0" smtClean="0"/>
              <a:t> 공개하는 경우 </a:t>
            </a:r>
            <a:r>
              <a:rPr lang="en-US" altLang="ko-KR" sz="2400" dirty="0" smtClean="0"/>
              <a:t>: 3</a:t>
            </a:r>
            <a:r>
              <a:rPr lang="ko-KR" altLang="en-US" sz="2400" dirty="0" smtClean="0"/>
              <a:t>년 이하의 징역 또는 </a:t>
            </a:r>
            <a:r>
              <a:rPr lang="en-US" altLang="ko-KR" sz="2400" dirty="0" smtClean="0"/>
              <a:t>3</a:t>
            </a:r>
            <a:r>
              <a:rPr lang="ko-KR" altLang="en-US" sz="2400" dirty="0" err="1" smtClean="0"/>
              <a:t>천만원</a:t>
            </a:r>
            <a:r>
              <a:rPr lang="ko-KR" altLang="en-US" sz="2400" dirty="0" smtClean="0"/>
              <a:t> 이하의 벌금 </a:t>
            </a:r>
            <a:endParaRPr lang="en-US" altLang="ko-KR" sz="2400" dirty="0" smtClean="0"/>
          </a:p>
          <a:p>
            <a:pPr>
              <a:buFontTx/>
              <a:buChar char="-"/>
            </a:pPr>
            <a:r>
              <a:rPr lang="ko-KR" altLang="en-US" sz="2400" dirty="0" smtClean="0"/>
              <a:t>불이익 조치를 하는 경우 </a:t>
            </a:r>
            <a:r>
              <a:rPr lang="en-US" altLang="ko-KR" sz="2400" dirty="0" smtClean="0"/>
              <a:t>: 2</a:t>
            </a:r>
            <a:r>
              <a:rPr lang="ko-KR" altLang="en-US" sz="2400" dirty="0" smtClean="0"/>
              <a:t>년 이하의 징역 또는 </a:t>
            </a:r>
            <a:r>
              <a:rPr lang="en-US" altLang="ko-KR" sz="2400" dirty="0" smtClean="0"/>
              <a:t>2</a:t>
            </a:r>
            <a:r>
              <a:rPr lang="ko-KR" altLang="en-US" sz="2400" dirty="0" err="1" smtClean="0"/>
              <a:t>천만원</a:t>
            </a:r>
            <a:r>
              <a:rPr lang="ko-KR" altLang="en-US" sz="2400" dirty="0" smtClean="0"/>
              <a:t> 이하의 벌금 </a:t>
            </a:r>
            <a:endParaRPr lang="en-US" altLang="ko-KR" sz="2400" dirty="0" smtClean="0"/>
          </a:p>
          <a:p>
            <a:endParaRPr lang="en-US" altLang="ko-KR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공익제보자 보호 시스템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o-KR" altLang="en-US" dirty="0" smtClean="0"/>
              <a:t> 신고한 내용은 어떻게 처리되는지 </a:t>
            </a:r>
            <a:endParaRPr lang="en-US" altLang="ko-KR" dirty="0" smtClean="0"/>
          </a:p>
          <a:p>
            <a:pPr>
              <a:buNone/>
            </a:pPr>
            <a:r>
              <a:rPr lang="en-US" altLang="ko-KR" sz="2000" dirty="0" smtClean="0"/>
              <a:t>  </a:t>
            </a:r>
          </a:p>
          <a:p>
            <a:pPr>
              <a:buFontTx/>
              <a:buChar char="-"/>
            </a:pPr>
            <a:r>
              <a:rPr lang="ko-KR" altLang="en-US" sz="2400" dirty="0" smtClean="0"/>
              <a:t>국민권익위원회에 신고한 경우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신고사항 확인한 후 감사원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수사기관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감독기관에 이첩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재조사 요구 가능</a:t>
            </a:r>
            <a:r>
              <a:rPr lang="en-US" altLang="ko-KR" sz="2400" dirty="0" smtClean="0"/>
              <a:t>.  </a:t>
            </a:r>
          </a:p>
          <a:p>
            <a:pPr>
              <a:buFontTx/>
              <a:buChar char="-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위원회는 조사 결과를 </a:t>
            </a:r>
            <a:r>
              <a:rPr lang="ko-KR" altLang="en-US" sz="2400" dirty="0" err="1" smtClean="0"/>
              <a:t>신고자에게</a:t>
            </a:r>
            <a:r>
              <a:rPr lang="ko-KR" altLang="en-US" sz="2400" dirty="0" smtClean="0"/>
              <a:t> 통지해야 함</a:t>
            </a:r>
            <a:r>
              <a:rPr lang="en-US" altLang="ko-KR" sz="2400" dirty="0" smtClean="0"/>
              <a:t>. </a:t>
            </a:r>
          </a:p>
          <a:p>
            <a:pPr>
              <a:buNone/>
            </a:pPr>
            <a:r>
              <a:rPr lang="en-US" altLang="ko-KR" sz="2400" dirty="0" smtClean="0"/>
              <a:t>      </a:t>
            </a:r>
            <a:r>
              <a:rPr lang="ko-KR" altLang="en-US" sz="2400" dirty="0" err="1" smtClean="0"/>
              <a:t>신고자는</a:t>
            </a:r>
            <a:r>
              <a:rPr lang="ko-KR" altLang="en-US" sz="2400" dirty="0" smtClean="0"/>
              <a:t> 조사 결과에 대해 이의신청할 수 있음</a:t>
            </a:r>
            <a:r>
              <a:rPr lang="en-US" altLang="ko-KR" sz="2400" dirty="0" smtClean="0"/>
              <a:t>. </a:t>
            </a:r>
          </a:p>
          <a:p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- </a:t>
            </a:r>
            <a:r>
              <a:rPr lang="ko-KR" altLang="en-US" sz="2400" dirty="0" smtClean="0"/>
              <a:t>조사기관 등에 신고한 경우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조사 결과를 통지해야 함</a:t>
            </a:r>
            <a:r>
              <a:rPr lang="en-US" altLang="ko-KR" sz="2400" dirty="0" smtClean="0"/>
              <a:t>. </a:t>
            </a:r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공익제보자 </a:t>
            </a:r>
            <a:r>
              <a:rPr lang="ko-KR" altLang="en-US" sz="4000" dirty="0" err="1" smtClean="0"/>
              <a:t>를</a:t>
            </a:r>
            <a:r>
              <a:rPr lang="ko-KR" altLang="en-US" sz="4000" dirty="0" smtClean="0"/>
              <a:t> 만나면</a:t>
            </a:r>
            <a:r>
              <a:rPr lang="en-US" altLang="ko-KR" sz="4000" dirty="0" smtClean="0"/>
              <a:t>,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2400" dirty="0" smtClean="0"/>
              <a:t>1. </a:t>
            </a:r>
            <a:r>
              <a:rPr lang="ko-KR" altLang="en-US" sz="2400" dirty="0" smtClean="0"/>
              <a:t>같이 일하는 동료가 공익제보를 의논한다면</a:t>
            </a:r>
            <a:r>
              <a:rPr lang="en-US" altLang="ko-KR" sz="2400" dirty="0" smtClean="0"/>
              <a:t>, </a:t>
            </a:r>
          </a:p>
          <a:p>
            <a:pPr>
              <a:buNone/>
            </a:pPr>
            <a:r>
              <a:rPr lang="ko-KR" altLang="en-US" sz="2400" dirty="0" smtClean="0"/>
              <a:t>    그의 말에 진지하게 귀를 기울이고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 </a:t>
            </a:r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공동체를 위한 그의 결단을 지지하며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불이익이 발생하지 않도록 도와줘야 함</a:t>
            </a:r>
            <a:r>
              <a:rPr lang="en-US" altLang="ko-KR" sz="2400" dirty="0" smtClean="0"/>
              <a:t> </a:t>
            </a:r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2. </a:t>
            </a:r>
            <a:r>
              <a:rPr lang="ko-KR" altLang="en-US" sz="2400" dirty="0" smtClean="0"/>
              <a:t>일하는 부서의 일로 공익제보 사건을 접수하게 되었다면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>
              <a:buFontTx/>
              <a:buChar char="-"/>
            </a:pPr>
            <a:r>
              <a:rPr lang="ko-KR" altLang="en-US" sz="2400" dirty="0" smtClean="0"/>
              <a:t>제보자의 </a:t>
            </a:r>
            <a:r>
              <a:rPr lang="ko-KR" altLang="en-US" sz="2400" dirty="0" err="1" smtClean="0"/>
              <a:t>인적사항을</a:t>
            </a:r>
            <a:r>
              <a:rPr lang="ko-KR" altLang="en-US" sz="2400" dirty="0" smtClean="0"/>
              <a:t> 철저히 비밀로 공개하고</a:t>
            </a:r>
            <a:r>
              <a:rPr lang="en-US" altLang="ko-KR" sz="2400" dirty="0" smtClean="0"/>
              <a:t>, </a:t>
            </a:r>
          </a:p>
          <a:p>
            <a:pPr>
              <a:buFontTx/>
              <a:buChar char="-"/>
            </a:pPr>
            <a:r>
              <a:rPr lang="ko-KR" altLang="en-US" sz="2400" dirty="0" smtClean="0"/>
              <a:t>신고내용을 조사하여 적절히 처리해야 하며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>
              <a:buFontTx/>
              <a:buChar char="-"/>
            </a:pPr>
            <a:r>
              <a:rPr lang="ko-KR" altLang="en-US" sz="2400" dirty="0" smtClean="0"/>
              <a:t>신분상의 불이익 조치를 하여서는 안됨</a:t>
            </a:r>
            <a:endParaRPr lang="en-US" altLang="ko-KR" sz="2400" dirty="0" smtClean="0"/>
          </a:p>
          <a:p>
            <a:endParaRPr lang="en-US" altLang="ko-KR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서울시 조례 </a:t>
            </a:r>
            <a:r>
              <a:rPr lang="en-US" altLang="ko-KR" sz="4000" dirty="0" smtClean="0"/>
              <a:t>,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  “</a:t>
            </a:r>
            <a:r>
              <a:rPr lang="ko-KR" altLang="en-US" dirty="0" smtClean="0"/>
              <a:t>서울시 공익제보 보호 및 지원에 관한 조례</a:t>
            </a:r>
            <a:r>
              <a:rPr lang="en-US" altLang="ko-KR" dirty="0" smtClean="0"/>
              <a:t>” </a:t>
            </a:r>
          </a:p>
          <a:p>
            <a:endParaRPr lang="en-US" altLang="ko-KR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- </a:t>
            </a:r>
            <a:r>
              <a:rPr lang="ko-KR" altLang="en-US" sz="2000" dirty="0" smtClean="0"/>
              <a:t>제</a:t>
            </a:r>
            <a:r>
              <a:rPr lang="en-US" altLang="ko-KR" sz="2000" dirty="0" smtClean="0"/>
              <a:t>4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시장의 의무</a:t>
            </a:r>
            <a:r>
              <a:rPr lang="en-US" altLang="ko-KR" sz="2000" dirty="0" smtClean="0"/>
              <a:t>) : </a:t>
            </a:r>
            <a:r>
              <a:rPr lang="ko-KR" altLang="en-US" sz="2000" dirty="0" smtClean="0"/>
              <a:t>시장의 공익제보자 보호 및 지원에 필요한 정책 마련 의무 명시 </a:t>
            </a:r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- </a:t>
            </a:r>
            <a:r>
              <a:rPr lang="ko-KR" altLang="en-US" sz="2000" dirty="0" smtClean="0"/>
              <a:t>제</a:t>
            </a:r>
            <a:r>
              <a:rPr lang="en-US" altLang="ko-KR" sz="2000" dirty="0" smtClean="0"/>
              <a:t>6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공익제보 지원위원회</a:t>
            </a:r>
            <a:r>
              <a:rPr lang="en-US" altLang="ko-KR" sz="2000" dirty="0" smtClean="0"/>
              <a:t>) : </a:t>
            </a:r>
            <a:r>
              <a:rPr lang="ko-KR" altLang="en-US" sz="2000" dirty="0" smtClean="0"/>
              <a:t>공익제보 보호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보상금 심의 등 </a:t>
            </a:r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 - </a:t>
            </a:r>
            <a:r>
              <a:rPr lang="ko-KR" altLang="en-US" sz="2000" dirty="0" smtClean="0"/>
              <a:t>제</a:t>
            </a:r>
            <a:r>
              <a:rPr lang="en-US" altLang="ko-KR" sz="2000" dirty="0" smtClean="0"/>
              <a:t>9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공익제보자의 보호 등</a:t>
            </a:r>
            <a:r>
              <a:rPr lang="en-US" altLang="ko-KR" sz="2000" dirty="0" smtClean="0"/>
              <a:t>) : </a:t>
            </a:r>
            <a:r>
              <a:rPr lang="ko-KR" altLang="en-US" sz="2000" dirty="0" smtClean="0"/>
              <a:t>제보자 및 신고내용 비밀 보장 </a:t>
            </a:r>
            <a:endParaRPr lang="en-US" altLang="ko-KR" sz="20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제</a:t>
            </a:r>
            <a:r>
              <a:rPr lang="en-US" altLang="ko-KR" sz="2000" dirty="0" smtClean="0"/>
              <a:t>10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공익제보자 지원 등</a:t>
            </a:r>
            <a:r>
              <a:rPr lang="en-US" altLang="ko-KR" sz="2000" dirty="0" smtClean="0"/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000" dirty="0" smtClean="0"/>
              <a:t> -</a:t>
            </a:r>
            <a:r>
              <a:rPr lang="ko-KR" altLang="en-US" sz="2000" dirty="0" smtClean="0"/>
              <a:t> 제</a:t>
            </a:r>
            <a:r>
              <a:rPr lang="en-US" altLang="ko-KR" sz="2000" dirty="0" smtClean="0"/>
              <a:t>11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보상금</a:t>
            </a:r>
            <a:r>
              <a:rPr lang="en-US" altLang="ko-KR" sz="2000" dirty="0" smtClean="0"/>
              <a:t>)</a:t>
            </a:r>
            <a:endParaRPr lang="ko-KR" altLang="ko-KR" sz="2000" dirty="0" smtClean="0"/>
          </a:p>
          <a:p>
            <a:endParaRPr lang="en-US" altLang="ko-KR" sz="2000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/>
              <a:t>마치면서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ko-KR" sz="2000" b="1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2000" dirty="0" smtClean="0"/>
              <a:t>“</a:t>
            </a:r>
            <a:r>
              <a:rPr lang="ko-KR" altLang="en-US" sz="2000" dirty="0" smtClean="0"/>
              <a:t>난 </a:t>
            </a:r>
            <a:r>
              <a:rPr lang="ko-KR" altLang="en-US" sz="2000" dirty="0" err="1" smtClean="0"/>
              <a:t>내청춘이</a:t>
            </a:r>
            <a:r>
              <a:rPr lang="ko-KR" altLang="en-US" sz="2000" dirty="0" smtClean="0"/>
              <a:t> 고스란히 묻어 </a:t>
            </a:r>
            <a:r>
              <a:rPr lang="en-US" altLang="ko-KR" sz="2000" dirty="0" err="1" smtClean="0"/>
              <a:t>kt</a:t>
            </a:r>
            <a:r>
              <a:rPr lang="ko-KR" altLang="en-US" sz="2000" dirty="0" smtClean="0"/>
              <a:t>라는 회사가 이렇게 뻔뻔한 행동을 했다는데 대해 정말 크게 분노했고 이것만큼은 바로 잡아야 한다는 생각으로 공익제보를 했습니다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그래서 후회도 없고 같은 상황에 닥치면 또 똑같이 행동할 것 같습니다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그리고 여러분들도 아마 자신이 속한 조직에서 자긍심을 갖고 일해왔다면 저와 같은 상황에 처했을 때 같은 선택을 할 것이라 믿어요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우리 모두에게 인간으로서의 자존심이 있으니까 말이죠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그렇지만 남들에게 이렇게 행동하라고 권할 자신은 없어요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너무 고통스러우니까요</a:t>
            </a:r>
            <a:r>
              <a:rPr lang="en-US" altLang="ko-KR" sz="2000" dirty="0" smtClean="0"/>
              <a:t>’ </a:t>
            </a:r>
          </a:p>
          <a:p>
            <a:pPr algn="r">
              <a:lnSpc>
                <a:spcPct val="150000"/>
              </a:lnSpc>
              <a:buFontTx/>
              <a:buChar char="-"/>
            </a:pPr>
            <a:r>
              <a:rPr lang="en-US" altLang="ko-KR" sz="2000" dirty="0" smtClean="0"/>
              <a:t>- </a:t>
            </a:r>
            <a:r>
              <a:rPr lang="en-US" altLang="ko-KR" sz="2000" dirty="0" err="1" smtClean="0"/>
              <a:t>kt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내부고발자</a:t>
            </a:r>
            <a:r>
              <a:rPr lang="en-US" altLang="ko-KR" sz="2000" dirty="0" smtClean="0"/>
              <a:t>- </a:t>
            </a:r>
          </a:p>
          <a:p>
            <a:pPr>
              <a:buFontTx/>
              <a:buChar char="-"/>
            </a:pPr>
            <a:endParaRPr lang="en-US" altLang="ko-KR" sz="2000" dirty="0" smtClean="0"/>
          </a:p>
          <a:p>
            <a:pPr>
              <a:buFontTx/>
              <a:buChar char="-"/>
            </a:pPr>
            <a:endParaRPr lang="en-US" altLang="ko-KR" sz="2000" dirty="0" smtClean="0"/>
          </a:p>
          <a:p>
            <a:pPr>
              <a:buFontTx/>
              <a:buChar char="-"/>
            </a:pPr>
            <a:endParaRPr lang="en-US" altLang="ko-KR" sz="2000" dirty="0" smtClean="0"/>
          </a:p>
          <a:p>
            <a:pPr>
              <a:buFontTx/>
              <a:buChar char="-"/>
            </a:pPr>
            <a:endParaRPr lang="en-US" altLang="ko-K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마치면서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dirty="0" smtClean="0"/>
          </a:p>
          <a:p>
            <a:pPr>
              <a:buNone/>
            </a:pPr>
            <a:endParaRPr lang="en-US" altLang="ko-KR" sz="2800" dirty="0" smtClean="0"/>
          </a:p>
          <a:p>
            <a:endParaRPr lang="en-US" altLang="ko-KR" sz="2800" dirty="0" smtClean="0"/>
          </a:p>
          <a:p>
            <a:endParaRPr lang="en-US" altLang="ko-KR" sz="2800" dirty="0" smtClean="0"/>
          </a:p>
          <a:p>
            <a:pPr>
              <a:buNone/>
            </a:pPr>
            <a:r>
              <a:rPr lang="ko-KR" altLang="en-US" sz="2800" dirty="0" smtClean="0"/>
              <a:t>                감사합니다</a:t>
            </a:r>
            <a:r>
              <a:rPr lang="en-US" altLang="ko-KR" sz="2800" dirty="0" smtClean="0"/>
              <a:t>.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대장간">
  <a:themeElements>
    <a:clrScheme name="대장간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대장간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1610</TotalTime>
  <Words>1378</Words>
  <Application>Microsoft Office PowerPoint</Application>
  <PresentationFormat>화면 슬라이드 쇼(4:3)</PresentationFormat>
  <Paragraphs>229</Paragraphs>
  <Slides>35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대장간</vt:lpstr>
      <vt:lpstr>만약에, </vt:lpstr>
      <vt:lpstr>만약에, </vt:lpstr>
      <vt:lpstr>슬라이드 3</vt:lpstr>
      <vt:lpstr>우리가 알고 있는 공익제보 1</vt:lpstr>
      <vt:lpstr>우리가 알고 있는 공익제보 1</vt:lpstr>
      <vt:lpstr>우리가 알고 있는 공익제보 2 </vt:lpstr>
      <vt:lpstr>우리가 알고 있는 공익제보 2</vt:lpstr>
      <vt:lpstr>우리가 알고 있는 공익제보 3</vt:lpstr>
      <vt:lpstr>우리가 알고 있는 공익제보 3</vt:lpstr>
      <vt:lpstr>우리가 알고 있는 공익제보 4</vt:lpstr>
      <vt:lpstr>우리가 알고 있는 공익제보 4 </vt:lpstr>
      <vt:lpstr>우리가 알고 있는 공익제보 5</vt:lpstr>
      <vt:lpstr>우리가 알고 있는 공익제보 5</vt:lpstr>
      <vt:lpstr>우리가 알고 있는 공익제보 6</vt:lpstr>
      <vt:lpstr>우리가 알고 있는 공익제보 6</vt:lpstr>
      <vt:lpstr>우리가 알고 있는 공익제보 7</vt:lpstr>
      <vt:lpstr>우리가 알고 있는 공익제보 7</vt:lpstr>
      <vt:lpstr>공익제보란 </vt:lpstr>
      <vt:lpstr>공익제보 종류 </vt:lpstr>
      <vt:lpstr>공익제보 효과</vt:lpstr>
      <vt:lpstr>공익제보가 보호되어야 하는 이유</vt:lpstr>
      <vt:lpstr>그러나 현실은, </vt:lpstr>
      <vt:lpstr>그러나 현실은, </vt:lpstr>
      <vt:lpstr>공익제보 보호를 위한 법률 </vt:lpstr>
      <vt:lpstr>법이 보호하는 공익제보란</vt:lpstr>
      <vt:lpstr>법이 보호하는 공익제보란</vt:lpstr>
      <vt:lpstr>법이 보호하는 공익제보란</vt:lpstr>
      <vt:lpstr>공익제보자 보호 시스템</vt:lpstr>
      <vt:lpstr>공익제보자 보호 시스템</vt:lpstr>
      <vt:lpstr>공익제보자 보호 시스템</vt:lpstr>
      <vt:lpstr>공익제보자 보호 시스템</vt:lpstr>
      <vt:lpstr>공익제보자 를 만나면, </vt:lpstr>
      <vt:lpstr>서울시 조례 , </vt:lpstr>
      <vt:lpstr>마치면서</vt:lpstr>
      <vt:lpstr>마치면서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 사건 소송의 의미</dc:title>
  <dc:creator>think13</dc:creator>
  <cp:lastModifiedBy>user</cp:lastModifiedBy>
  <cp:revision>220</cp:revision>
  <dcterms:created xsi:type="dcterms:W3CDTF">2014-12-03T00:24:10Z</dcterms:created>
  <dcterms:modified xsi:type="dcterms:W3CDTF">2016-06-22T04:46:55Z</dcterms:modified>
</cp:coreProperties>
</file>