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23"/>
  </p:sldMasterIdLst>
  <p:notesMasterIdLst>
    <p:notesMasterId r:id="rId25"/>
  </p:notes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6571" cy="68611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 horzBarState="maximized">
    <p:restoredLeft sz="8768"/>
    <p:restoredTop sz="90212"/>
  </p:normalViewPr>
  <p:slideViewPr>
    <p:cSldViewPr>
      <p:cViewPr varScale="1">
        <p:scale>
          <a:sx n="93" d="100"/>
          <a:sy n="93" d="100"/>
        </p:scale>
        <p:origin x="0" y="0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slide" Target="slides/slide19.xml"  /><Relationship Id="rId2" Type="http://schemas.openxmlformats.org/officeDocument/2006/relationships/slide" Target="slides/slide2.xml"  /><Relationship Id="rId20" Type="http://schemas.openxmlformats.org/officeDocument/2006/relationships/slide" Target="slides/slide20.xml"  /><Relationship Id="rId21" Type="http://schemas.openxmlformats.org/officeDocument/2006/relationships/presProps" Target="presProps.xml"  /><Relationship Id="rId22" Type="http://schemas.openxmlformats.org/officeDocument/2006/relationships/viewProps" Target="viewProps.xml"  /><Relationship Id="rId23" Type="http://schemas.openxmlformats.org/officeDocument/2006/relationships/slideMaster" Target="slideMasters/slideMaster1.xml"  /><Relationship Id="rId24" Type="http://schemas.openxmlformats.org/officeDocument/2006/relationships/theme" Target="theme/theme1.xml"  /><Relationship Id="rId25" Type="http://schemas.openxmlformats.org/officeDocument/2006/relationships/notesMaster" Target="notesMasters/notesMaster1.xml"  /><Relationship Id="rId26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400" y="685800"/>
            <a:ext cx="4571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8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en-US" altLang="en-US"/>
              <a:pPr lvl="0">
                <a:defRPr lang="ko-KR" altLang="en-US"/>
              </a:pPr>
              <a:t>18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992" y="2131397"/>
            <a:ext cx="7774585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985" y="3887973"/>
            <a:ext cx="6402600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516" y="4408910"/>
            <a:ext cx="7774585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516" y="2908039"/>
            <a:ext cx="7774585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328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9507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156" y="1643812"/>
            <a:ext cx="8231914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328" y="1600930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9507" y="1600930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156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335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583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pPr lvl="0">
                <a:defRPr lang="ko-KR" altLang="en-US"/>
              </a:pPr>
              <a:t>2014-02-05</a:t>
            </a:fld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5593" y="6219472"/>
            <a:ext cx="2898512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777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450000" lvl="0" indent="-450000" algn="ctr" defTabSz="90011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&lt;#&gt;</a:t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792" y="4802790"/>
            <a:ext cx="5487943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792" y="613054"/>
            <a:ext cx="5487943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792" y="5369786"/>
            <a:ext cx="5487943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6571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328" y="274763"/>
            <a:ext cx="8231914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710" y="2215573"/>
            <a:ext cx="485913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1264" y="274763"/>
            <a:ext cx="2057978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328" y="274763"/>
            <a:ext cx="6021493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image" Target="../media/image1.emf"  /><Relationship Id="rId15" Type="http://schemas.openxmlformats.org/officeDocument/2006/relationships/image" Target="../media/image2.emf"  /><Relationship Id="rId16" Type="http://schemas.openxmlformats.org/officeDocument/2006/relationships/image" Target="../media/image3.pn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328" y="274763"/>
            <a:ext cx="8231914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328" y="1600930"/>
            <a:ext cx="8231914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5837" y="6219472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pPr lvl="0">
                <a:defRPr lang="ko-KR" altLang="en-US"/>
              </a:pPr>
              <a:t>2014-02-05</a:t>
            </a:fld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593" y="6219472"/>
            <a:ext cx="2898512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7777" y="6219472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450000" lvl="0" indent="-450000" algn="ctr" defTabSz="90011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&lt;#&gt;</a:t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14">
            <a:lum bright="100000" contrast="-82000"/>
          </a:blip>
          <a:srcRect/>
          <a:stretch>
            <a:fillRect/>
          </a:stretch>
        </p:blipFill>
        <p:spPr>
          <a:xfrm>
            <a:off x="991073" y="5036270"/>
            <a:ext cx="2379133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15">
            <a:lum bright="100000" contrast="-82000"/>
          </a:blip>
          <a:srcRect/>
          <a:stretch>
            <a:fillRect/>
          </a:stretch>
        </p:blipFill>
        <p:spPr>
          <a:xfrm>
            <a:off x="6322711" y="4912372"/>
            <a:ext cx="2156798" cy="555894"/>
          </a:xfrm>
          <a:prstGeom prst="rect">
            <a:avLst/>
          </a:prstGeom>
          <a:solidFill>
            <a:srgbClr val="ffffff"/>
          </a:solidFill>
          <a:ln w="9467" cap="rnd" cmpd="sng" algn="ctr">
            <a:solidFill>
              <a:srgbClr val="ffffff"/>
            </a:solidFill>
            <a:prstDash val="solid"/>
            <a:round/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16">
            <a:lum/>
          </a:blip>
          <a:srcRect/>
          <a:stretch>
            <a:fillRect/>
          </a:stretch>
        </p:blipFill>
        <p:spPr>
          <a:xfrm>
            <a:off x="0" y="0"/>
            <a:ext cx="9146571" cy="115941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Relationship Id="rId5" Type="http://schemas.openxmlformats.org/officeDocument/2006/relationships/image" Target="../media/image7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Relationship Id="rId4" Type="http://schemas.openxmlformats.org/officeDocument/2006/relationships/image" Target="../media/image10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Relationship Id="rId3" Type="http://schemas.openxmlformats.org/officeDocument/2006/relationships/notesSlide" Target="../notesSlides/notesSlide1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1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6571" cy="68500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0" y="0"/>
            <a:ext cx="9146571" cy="321615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 rot="600000">
            <a:off x="6878605" y="1052994"/>
            <a:ext cx="2017043" cy="111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/>
          <p:nvPr/>
        </p:nvSpPr>
        <p:spPr>
          <a:xfrm>
            <a:off x="1785159" y="6003502"/>
            <a:ext cx="5504783" cy="71468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9" tIns="46728" rIns="89939" bIns="46728" anchor="ctr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rgbClr val="000000">
                    <a:alpha val="100000"/>
                  </a:srgbClr>
                </a:solidFill>
                <a:latin typeface="Arial"/>
                <a:sym typeface="Wingdings"/>
              </a:rPr>
              <a:t>00소방서(00119안전센터)</a:t>
            </a:r>
            <a:endParaRPr xmlns:mc="http://schemas.openxmlformats.org/markup-compatibility/2006" xmlns:hp="http://schemas.haansoft.com/office/presentation/8.0" lang="ko-KR" altLang="en-US" sz="3600" b="1" i="0" spc="5" mc:Ignorable="hp" hp:hslEmbossed="0">
              <a:solidFill>
                <a:srgbClr val="000000">
                  <a:alpha val="100000"/>
                </a:srgbClr>
              </a:solidFill>
              <a:latin typeface="Arial"/>
              <a:sym typeface="Wingdings"/>
            </a:endParaRPr>
          </a:p>
        </p:txBody>
      </p:sp>
      <p:grpSp>
        <p:nvGrpSpPr>
          <p:cNvPr id="6" name="그룹 5"/>
          <p:cNvGrpSpPr/>
          <p:nvPr/>
        </p:nvGrpSpPr>
        <p:grpSpPr>
          <a:xfrm rot="0">
            <a:off x="355781" y="856063"/>
            <a:ext cx="8393747" cy="1072034"/>
            <a:chOff x="355781" y="856063"/>
            <a:chExt cx="8393747" cy="1072034"/>
          </a:xfrm>
        </p:grpSpPr>
        <p:grpSp>
          <p:nvGrpSpPr>
            <p:cNvPr id="7" name="그룹 6"/>
            <p:cNvGrpSpPr/>
            <p:nvPr/>
          </p:nvGrpSpPr>
          <p:grpSpPr>
            <a:xfrm rot="0">
              <a:off x="459020" y="856063"/>
              <a:ext cx="8290507" cy="1072034"/>
              <a:chOff x="459020" y="856063"/>
              <a:chExt cx="8290507" cy="1072034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459020" y="856063"/>
                <a:ext cx="8290508" cy="1072034"/>
              </a:xfrm>
              <a:prstGeom prst="rect">
                <a:avLst/>
              </a:prstGeom>
              <a:solidFill>
                <a:srgbClr val="ffffff">
                  <a:alpha val="49800"/>
                </a:srgbClr>
              </a:solidFill>
              <a:ln w="25400" cap="flat" cmpd="sng" algn="ctr">
                <a:noFill/>
                <a:prstDash val="solid"/>
                <a:round/>
              </a:ln>
            </p:spPr>
            <p:txBody>
              <a:bodyPr anchor="ctr"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466948" y="1122899"/>
                <a:ext cx="8282579" cy="528870"/>
              </a:xfrm>
              <a:prstGeom prst="rect">
                <a:avLst/>
              </a:prstGeom>
              <a:solidFill>
                <a:srgbClr val="ffffff">
                  <a:alpha val="49800"/>
                </a:srgbClr>
              </a:solidFill>
              <a:ln w="25400" cap="flat" cmpd="sng" algn="ctr">
                <a:noFill/>
                <a:prstDash val="solid"/>
                <a:round/>
              </a:ln>
            </p:spPr>
            <p:txBody>
              <a:bodyPr anchor="ctr"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10" name="직사각형 9"/>
            <p:cNvSpPr/>
            <p:nvPr/>
          </p:nvSpPr>
          <p:spPr>
            <a:xfrm>
              <a:off x="355781" y="1124463"/>
              <a:ext cx="8284142" cy="47487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39" tIns="46728" rIns="89939" bIns="46728" anchor="t">
              <a:noAutofit/>
            </a:bodyPr>
            <a:p>
              <a:pPr marL="0" lvl="0" indent="0" algn="ct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600" b="0" i="0" spc="5" mc:Ignorable="hp" hp:hslEmbossed="0">
                  <a:solidFill>
                    <a:srgbClr val="000000">
                      <a:alpha val="100000"/>
                    </a:srgbClr>
                  </a:solidFill>
                  <a:sym typeface="Wingdings"/>
                </a:rPr>
                <a:t>00아파트 현장활동 대응매뉴얼</a:t>
              </a:r>
              <a:endPara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>
            <a:lum/>
          </a:blip>
          <a:srcRect r="1420"/>
          <a:stretch>
            <a:fillRect/>
          </a:stretch>
        </p:blipFill>
        <p:spPr>
          <a:xfrm>
            <a:off x="1955121" y="2144123"/>
            <a:ext cx="5191883" cy="357188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2" name="직사각형 11"/>
          <p:cNvSpPr/>
          <p:nvPr/>
        </p:nvSpPr>
        <p:spPr>
          <a:xfrm>
            <a:off x="6106685" y="187382"/>
            <a:ext cx="2607890" cy="638474"/>
          </a:xfrm>
          <a:prstGeom prst="rect">
            <a:avLst/>
          </a:prstGeom>
          <a:noFill/>
          <a:ln w="38037" cap="rnd" cmpd="sng" algn="ctr">
            <a:solidFill>
              <a:srgbClr val="ffff00"/>
            </a:solidFill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작성일자 :  2014.04.02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관리번호 :  종로 - 001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3" name="직사각형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48530" y="0"/>
            <a:ext cx="7598041" cy="6861129"/>
          </a:xfrm>
          <a:prstGeom prst="rect">
            <a:avLst/>
          </a:prstGeom>
          <a:solidFill>
            <a:srgbClr val="dddddd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-1507"/>
            <a:ext cx="1751826" cy="6859454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059359" y="1372203"/>
            <a:ext cx="600339" cy="57493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/>
          <p:nvPr/>
        </p:nvSpPr>
        <p:spPr>
          <a:xfrm>
            <a:off x="1073653" y="1357909"/>
            <a:ext cx="546346" cy="5336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1" i="0" spc="5" mc:Ignorable="hp" hp:hslEmbossed="0">
                <a:solidFill>
                  <a:srgbClr val="003399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Ⅰ</a:t>
            </a:r>
            <a:endParaRPr xmlns:mc="http://schemas.openxmlformats.org/markup-compatibility/2006" xmlns:hp="http://schemas.haansoft.com/office/presentation/8.0" lang="ko-KR" altLang="en-US" sz="2900" b="1" i="0" spc="5" mc:Ignorable="hp" hp:hslEmbossed="0">
              <a:solidFill>
                <a:srgbClr val="003399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059359" y="3646534"/>
            <a:ext cx="600339" cy="57493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7" name="직사각형 6"/>
          <p:cNvSpPr/>
          <p:nvPr/>
        </p:nvSpPr>
        <p:spPr>
          <a:xfrm>
            <a:off x="1073653" y="3641788"/>
            <a:ext cx="546346" cy="5336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1" i="0" spc="5" mc:Ignorable="hp" hp:hslEmbossed="0">
                <a:solidFill>
                  <a:srgbClr val="003399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Ⅱ</a:t>
            </a:r>
            <a:endParaRPr xmlns:mc="http://schemas.openxmlformats.org/markup-compatibility/2006" xmlns:hp="http://schemas.haansoft.com/office/presentation/8.0" lang="ko-KR" altLang="en-US" sz="2900" b="1" i="0" spc="5" mc:Ignorable="hp" hp:hslEmbossed="0">
              <a:solidFill>
                <a:srgbClr val="003399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05819" y="1334124"/>
            <a:ext cx="5968549" cy="6384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9" tIns="46728" rIns="89939" bIns="46728" anchor="ctr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개      요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94707" y="3602089"/>
            <a:ext cx="5970112" cy="63847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39" tIns="46728" rIns="89939" bIns="46728" anchor="ctr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대응계획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10" name="그룹 9"/>
          <p:cNvGrpSpPr/>
          <p:nvPr/>
        </p:nvGrpSpPr>
        <p:grpSpPr>
          <a:xfrm rot="0">
            <a:off x="1751826" y="347796"/>
            <a:ext cx="5933596" cy="757626"/>
            <a:chOff x="1751826" y="347796"/>
            <a:chExt cx="5933596" cy="75762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1751826" y="347796"/>
              <a:ext cx="5933596" cy="757626"/>
            </a:xfrm>
            <a:prstGeom prst="roundRect">
              <a:avLst>
                <a:gd name="adj" fmla="val 3125"/>
              </a:avLst>
            </a:prstGeom>
            <a:blipFill rotWithShape="1">
              <a:blip r:embed="rId3">
                <a:alphaModFix/>
                <a:lum/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12" name="그룹 11"/>
            <p:cNvGrpSpPr/>
            <p:nvPr/>
          </p:nvGrpSpPr>
          <p:grpSpPr>
            <a:xfrm rot="0">
              <a:off x="1823295" y="392297"/>
              <a:ext cx="5790659" cy="667062"/>
              <a:chOff x="1823295" y="392297"/>
              <a:chExt cx="5790659" cy="667062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1823295" y="392297"/>
                <a:ext cx="5790658" cy="667062"/>
              </a:xfrm>
              <a:prstGeom prst="roundRect">
                <a:avLst>
                  <a:gd name="adj" fmla="val 3125"/>
                </a:avLst>
              </a:prstGeom>
              <a:solidFill>
                <a:srgbClr val="0a629e"/>
              </a:solidFill>
              <a:ln w="25400" cap="flat" cmpd="sng" algn="ctr">
                <a:noFill/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1891581" y="424067"/>
                <a:ext cx="5652467" cy="206478"/>
              </a:xfrm>
              <a:prstGeom prst="roundRect">
                <a:avLst>
                  <a:gd name="adj" fmla="val 2083"/>
                </a:avLst>
              </a:prstGeom>
              <a:blipFill rotWithShape="1">
                <a:blip r:embed="rId4">
                  <a:alphaModFix/>
                  <a:lum/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</p:grpSp>
      <p:sp>
        <p:nvSpPr>
          <p:cNvPr id="15" name="직사각형 14"/>
          <p:cNvSpPr/>
          <p:nvPr/>
        </p:nvSpPr>
        <p:spPr>
          <a:xfrm>
            <a:off x="1912240" y="376384"/>
            <a:ext cx="5641355" cy="6718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ctr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800" b="0" i="0" spc="5" mc:Ignorable="hp" hp:hslEmbossed="0">
                <a:solidFill>
                  <a:srgbClr val="ffffff">
                    <a:alpha val="100000"/>
                  </a:srgbClr>
                </a:solidFill>
                <a:sym typeface="Wingdings"/>
              </a:rPr>
              <a:t>목            차</a:t>
            </a:r>
            <a:endParaRPr xmlns:mc="http://schemas.openxmlformats.org/markup-compatibility/2006" xmlns:hp="http://schemas.haansoft.com/office/presentation/8.0" lang="ko-KR" altLang="en-US" sz="3800" b="0" i="0" spc="5" mc:Ignorable="hp" hp:hslEmbossed="0">
              <a:solidFill>
                <a:srgbClr val="ffffff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62937" y="1866176"/>
            <a:ext cx="7058059" cy="159772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 목      적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 일반현황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 건축물의 특징 및 화재진압 여건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772429" y="4067419"/>
            <a:ext cx="7058059" cy="15977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 화재대응절차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 사전대비 및 출동계획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 분대별 임무 및 배치계획</a:t>
            </a:r>
            <a:endParaRPr xmlns:mc="http://schemas.openxmlformats.org/markup-compatibility/2006" xmlns:hp="http://schemas.haansoft.com/office/presentation/8.0" lang="ko-KR" altLang="en-US" sz="22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070470" y="5781111"/>
            <a:ext cx="598775" cy="57493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9" name="직사각형 18"/>
          <p:cNvSpPr/>
          <p:nvPr/>
        </p:nvSpPr>
        <p:spPr>
          <a:xfrm>
            <a:off x="1108606" y="5797024"/>
            <a:ext cx="554275" cy="5256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1" i="0" spc="5" mc:Ignorable="hp" hp:hslEmbossed="0">
                <a:solidFill>
                  <a:srgbClr val="003399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Ⅲ</a:t>
            </a:r>
            <a:endParaRPr xmlns:mc="http://schemas.openxmlformats.org/markup-compatibility/2006" xmlns:hp="http://schemas.haansoft.com/office/presentation/8.0" lang="ko-KR" altLang="en-US" sz="2900" b="1" i="0" spc="5" mc:Ignorable="hp" hp:hslEmbossed="0">
              <a:solidFill>
                <a:srgbClr val="003399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772429" y="5588926"/>
            <a:ext cx="7058059" cy="7703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ctr">
            <a:noAutofit/>
          </a:bodyPr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부    록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27702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목 적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219773"/>
            <a:ext cx="1078399" cy="652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Ⅰ.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27702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일반 현황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219773"/>
            <a:ext cx="1078399" cy="652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Ⅱ.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4040451"/>
            <a:ext cx="4537495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건물단면도(입면도/측면도)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01845" y="2420451"/>
            <a:ext cx="4537495" cy="36845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건물(단지) 배치도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27702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일반 현황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219773"/>
            <a:ext cx="1078399" cy="652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Ⅱ.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4040451"/>
            <a:ext cx="4537495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4. 건축물 일반현황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01845" y="2420451"/>
            <a:ext cx="4537495" cy="36845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주변여건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30432" y="4945706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5. 소방시설등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389679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건축물의 특징 및 화재진압여건</a:t>
            </a:r>
            <a:endParaRPr xmlns:mc="http://schemas.openxmlformats.org/markup-compatibility/2006" xmlns:hp="http://schemas.haansoft.com/office/presentation/8.0" lang="ko-KR" altLang="en-US" sz="2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219773"/>
            <a:ext cx="1078399" cy="652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Ⅲ.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845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건축물의 특징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342052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건축물의 특징 및 화재진압여건</a:t>
            </a:r>
            <a:endParaRPr xmlns:mc="http://schemas.openxmlformats.org/markup-compatibility/2006" xmlns:hp="http://schemas.haansoft.com/office/presentation/8.0" lang="ko-KR" altLang="en-US" sz="2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Ⅲ.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845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진압여건(동별)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4421581"/>
            <a:ext cx="4537551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주요 소방시설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342052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건축물의 특징 및 화재진압여건</a:t>
            </a:r>
            <a:endParaRPr xmlns:mc="http://schemas.openxmlformats.org/markup-compatibility/2006" xmlns:hp="http://schemas.haansoft.com/office/presentation/8.0" lang="ko-KR" altLang="en-US" sz="2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Ⅲ.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4. 화재진압상 유의할 건물특성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4421581"/>
            <a:ext cx="4537551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5. 주요 연소확대 위험지역(층)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342052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건축물의 특징 및 화재진압여건</a:t>
            </a:r>
            <a:endParaRPr xmlns:mc="http://schemas.openxmlformats.org/markup-compatibility/2006" xmlns:hp="http://schemas.haansoft.com/office/presentation/8.0" lang="ko-KR" altLang="en-US" sz="2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Ⅲ.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6. 환기 및 배연시스템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4421581"/>
            <a:ext cx="4537551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7. 소방용수 현황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27702"/>
            <a:ext cx="4180206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일반 현황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219773"/>
            <a:ext cx="1078399" cy="6527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Ⅱ.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37250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화재대응 절차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Ⅳ.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대응절차 및 임무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3926101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화재대응 우선순위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49472" y="5212542"/>
            <a:ext cx="4537551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기관별 책임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37250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사전대비 및 출동계획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Ⅴ.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사전대비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3926101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화재인지 및 초동조치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49472" y="5212542"/>
            <a:ext cx="4537551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신고접수․전파 및 출동지령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37250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사전대비 및 출동계획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Ⅴ.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4. 신고접수․전파 및 출동지령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3926101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5. 출동분대 현황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94425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분대별 임무 및 배치계획</a:t>
            </a:r>
            <a:endParaRPr xmlns:mc="http://schemas.openxmlformats.org/markup-compatibility/2006" xmlns:hp="http://schemas.haansoft.com/office/presentation/8.0" lang="ko-KR" altLang="en-US" sz="28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Ⅵ.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 화재진압대(1차 출동)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3668813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구조대배치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1337" y="4850451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지휘본부 설치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94425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분대별 임무 및 배치계획</a:t>
            </a:r>
            <a:endParaRPr xmlns:mc="http://schemas.openxmlformats.org/markup-compatibility/2006" xmlns:hp="http://schemas.haansoft.com/office/presentation/8.0" lang="ko-KR" altLang="en-US" sz="28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Ⅵ.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4. 방재센터 점령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3668813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5. 소방용수 확보계획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1337" y="4850451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6. 화재발생 동별, 층별 대처계획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94425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분대별 임무 및 배치계획</a:t>
            </a:r>
            <a:endParaRPr xmlns:mc="http://schemas.openxmlformats.org/markup-compatibility/2006" xmlns:hp="http://schemas.haansoft.com/office/presentation/8.0" lang="ko-KR" altLang="en-US" sz="28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Ⅵ.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7. 배연계획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3668813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8. 피난계획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1337" y="4850451"/>
            <a:ext cx="4537551" cy="3668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9. 기      타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94425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부      록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Ⅶ.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1. 유관기관협력 체계도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94425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부      록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Ⅶ.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2. 소방용수 확보계획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94425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부      록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Ⅶ.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3. 건축물 도면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768869" y="1932843"/>
            <a:ext cx="1089510" cy="1619"/>
          </a:xfrm>
          <a:custGeom>
            <a:avLst/>
            <a:gdLst/>
            <a:rect l="l" t="t" r="r" b="b"/>
            <a:pathLst>
              <a:path w="19513" h="29">
                <a:moveTo>
                  <a:pt x="0" y="29"/>
                </a:moveTo>
                <a:lnTo>
                  <a:pt x="19513" y="0"/>
                </a:lnTo>
              </a:path>
            </a:pathLst>
          </a:custGeom>
          <a:noFill/>
          <a:ln w="76355" cap="rnd" cmpd="sng" algn="ctr">
            <a:solidFill>
              <a:srgbClr val="969696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52014" y="1932843"/>
            <a:ext cx="935461" cy="1619"/>
          </a:xfrm>
          <a:custGeom>
            <a:avLst/>
            <a:gdLst/>
            <a:rect l="l" t="t" r="r" b="b"/>
            <a:pathLst>
              <a:path w="16754" h="29">
                <a:moveTo>
                  <a:pt x="0" y="29"/>
                </a:moveTo>
                <a:lnTo>
                  <a:pt x="16754" y="0"/>
                </a:lnTo>
              </a:path>
            </a:pathLst>
          </a:custGeom>
          <a:noFill/>
          <a:ln w="76355" cap="rnd" cmpd="sng" algn="ctr">
            <a:solidFill>
              <a:srgbClr val="cc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787476" y="1932843"/>
            <a:ext cx="3359095" cy="1619"/>
          </a:xfrm>
          <a:custGeom>
            <a:avLst/>
            <a:gdLst/>
            <a:rect l="l" t="t" r="r" b="b"/>
            <a:pathLst>
              <a:path w="60161" h="29">
                <a:moveTo>
                  <a:pt x="0" y="29"/>
                </a:moveTo>
                <a:lnTo>
                  <a:pt x="60160" y="0"/>
                </a:lnTo>
              </a:path>
            </a:pathLst>
          </a:custGeom>
          <a:noFill/>
          <a:ln w="7635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09020" y="1294425"/>
            <a:ext cx="4180206" cy="584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0" i="1" spc="5" mc:Ignorable="hp" hp:hslEmbossed="0">
                <a:solidFill>
                  <a:srgbClr val="0000cc">
                    <a:alpha val="100000"/>
                  </a:srgbClr>
                </a:solidFill>
                <a:sym typeface="Wingdings"/>
              </a:rPr>
              <a:t>부      록</a:t>
            </a:r>
            <a:endParaRPr xmlns:mc="http://schemas.openxmlformats.org/markup-compatibility/2006" xmlns:hp="http://schemas.haansoft.com/office/presentation/8.0" lang="ko-KR" altLang="en-US" sz="3200" b="0" i="1" spc="5" mc:Ignorable="hp" hp:hslEmbossed="0">
              <a:solidFill>
                <a:srgbClr val="0000cc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79980" y="1172090"/>
            <a:ext cx="1078399" cy="6527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39" tIns="46728" rIns="89939" bIns="46728" anchor="t">
            <a:noAutofit/>
          </a:bodyPr>
          <a:p>
            <a:pPr marL="0" lvl="0" indent="0" algn="l" defTabSz="90011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1" spc="5" mc:Ignorable="hp" hp:hslEmbossed="0">
                <a:solidFill>
                  <a:srgbClr val="990033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  <a:sym typeface="Wingdings"/>
              </a:rPr>
              <a:t>Ⅶ.</a:t>
            </a:r>
            <a:endParaRPr xmlns:mc="http://schemas.openxmlformats.org/markup-compatibility/2006" xmlns:hp="http://schemas.haansoft.com/office/presentation/8.0" lang="ko-KR" altLang="en-US" sz="3200" b="1" i="1" spc="5" mc:Ignorable="hp" hp:hslEmbossed="0">
              <a:solidFill>
                <a:srgbClr val="990033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바탕"/>
              <a:ea typeface="바탕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lum/>
          </a:blip>
          <a:srcRect r="820"/>
          <a:stretch>
            <a:fillRect/>
          </a:stretch>
        </p:blipFill>
        <p:spPr>
          <a:xfrm>
            <a:off x="7647287" y="0"/>
            <a:ext cx="1499284" cy="9593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401845" y="2420451"/>
            <a:ext cx="4537495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4. 유관기관 통합지휘팀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1337" y="4030903"/>
            <a:ext cx="4537551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90" tIns="45667" rIns="91390" bIns="45667" anchor="t">
            <a:noAutofit/>
          </a:bodyPr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sym typeface="Wingdings"/>
              </a:rPr>
              <a:t>5. 긴급구조통제단 임무 분담표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sym typeface="Wingdings"/>
            </a:endParaRPr>
          </a:p>
        </p:txBody>
      </p:sp>
      <p:sp>
        <p:nvSpPr>
          <p:cNvPr id="10" name="직사각형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50000" lvl="0" indent="-450000" algn="ctr" defTabSz="90011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215</ep:Words>
  <ep:PresentationFormat>화면 슬라이드 쇼(4:3)</ep:PresentationFormat>
  <ep:Paragraphs>107</ep:Paragraphs>
  <ep:Slides>20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ep:HeadingPairs>
  <ep:TitlesOfParts>
    <vt:vector size="21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캠퍼스몬</dc:creator>
  <dc:description>본 파일의 사용은 저작권법에 의하여 보호되고 있습니다. 사이트에 공시된 허락없는 재판매는 엄격히 금지되어 있습니다.</dc:description>
  <cp:keywords/>
  <cp:lastModifiedBy>user</cp:lastModifiedBy>
  <dcterms:modified xsi:type="dcterms:W3CDTF">2014-02-05T03:17:20.677</dcterms:modified>
  <cp:revision>2</cp:revision>
  <dc:subject/>
  <dc:title>슬라이드 1</dc:title>
</cp:coreProperties>
</file>