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80" r:id="rId6"/>
    <p:sldId id="278" r:id="rId7"/>
    <p:sldId id="259" r:id="rId8"/>
    <p:sldId id="275" r:id="rId9"/>
    <p:sldId id="268" r:id="rId10"/>
    <p:sldId id="264" r:id="rId11"/>
    <p:sldId id="276" r:id="rId12"/>
    <p:sldId id="261" r:id="rId13"/>
    <p:sldId id="263" r:id="rId14"/>
    <p:sldId id="269" r:id="rId15"/>
    <p:sldId id="267" r:id="rId16"/>
    <p:sldId id="281" r:id="rId17"/>
    <p:sldId id="270" r:id="rId18"/>
    <p:sldId id="277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10" y="2571745"/>
            <a:ext cx="7772400" cy="1000133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00100" y="3929066"/>
            <a:ext cx="7129490" cy="1143008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572264" y="6356350"/>
            <a:ext cx="2133600" cy="365125"/>
          </a:xfrm>
        </p:spPr>
        <p:txBody>
          <a:bodyPr/>
          <a:lstStyle>
            <a:lvl1pPr algn="r"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28596" y="6356351"/>
            <a:ext cx="2214578" cy="365125"/>
          </a:xfrm>
        </p:spPr>
        <p:txBody>
          <a:bodyPr/>
          <a:lstStyle>
            <a:lvl1pPr algn="l"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438532" y="635635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1285852" y="3643314"/>
            <a:ext cx="6500858" cy="1588"/>
          </a:xfrm>
          <a:prstGeom prst="line">
            <a:avLst/>
          </a:prstGeom>
          <a:noFill/>
          <a:ln w="38100" cap="rnd" cmpd="sng" algn="ctr">
            <a:solidFill>
              <a:schemeClr val="tx2">
                <a:shade val="75000"/>
              </a:scheme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6829444" cy="928686"/>
          </a:xfrm>
        </p:spPr>
        <p:txBody>
          <a:bodyPr/>
          <a:lstStyle>
            <a:lvl1pPr>
              <a:defRPr sz="40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500034" y="1357298"/>
            <a:ext cx="6786610" cy="1588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3786190"/>
            <a:ext cx="8286808" cy="857256"/>
          </a:xfrm>
        </p:spPr>
        <p:txBody>
          <a:bodyPr anchor="ctr"/>
          <a:lstStyle>
            <a:lvl1pPr algn="l">
              <a:defRPr sz="44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857760"/>
            <a:ext cx="8215370" cy="1214446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513495" y="4714884"/>
            <a:ext cx="8201909" cy="29261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5354646"/>
            <a:ext cx="4041648" cy="639762"/>
          </a:xfrm>
          <a:prstGeom prst="roundRect">
            <a:avLst>
              <a:gd name="adj" fmla="val 0"/>
            </a:avLst>
          </a:prstGeom>
          <a:noFill/>
          <a:ln w="19050">
            <a:noFill/>
            <a:prstDash val="sysDot"/>
          </a:ln>
          <a:scene3d>
            <a:camera prst="orthographicFront"/>
            <a:lightRig rig="threePt" dir="t"/>
          </a:scene3d>
          <a:sp3d>
            <a:contourClr>
              <a:schemeClr val="tx2"/>
            </a:contourClr>
          </a:sp3d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 b="1"/>
            </a:lvl2pPr>
            <a:lvl3pPr marL="914400" indent="0" algn="ctr">
              <a:buNone/>
              <a:defRPr sz="1800" b="1"/>
            </a:lvl3pPr>
            <a:lvl4pPr marL="1371600" indent="0" algn="ctr">
              <a:buNone/>
              <a:defRPr sz="1600" b="1"/>
            </a:lvl4pPr>
            <a:lvl5pPr marL="1828800" indent="0" algn="ctr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0034" y="1571612"/>
            <a:ext cx="4040188" cy="37862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87860" y="5357826"/>
            <a:ext cx="4041648" cy="639762"/>
          </a:xfrm>
          <a:prstGeom prst="roundRect">
            <a:avLst>
              <a:gd name="adj" fmla="val 0"/>
            </a:avLst>
          </a:prstGeom>
          <a:noFill/>
          <a:ln w="19050">
            <a:noFill/>
            <a:prstDash val="sysDot"/>
          </a:ln>
          <a:scene3d>
            <a:camera prst="orthographicFront"/>
            <a:lightRig rig="threePt" dir="t"/>
          </a:scene3d>
          <a:sp3d>
            <a:contourClr>
              <a:schemeClr val="tx2"/>
            </a:contourClr>
          </a:sp3d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 b="1"/>
            </a:lvl2pPr>
            <a:lvl3pPr marL="914400" indent="0" algn="ctr">
              <a:buNone/>
              <a:defRPr sz="1800" b="1"/>
            </a:lvl3pPr>
            <a:lvl4pPr marL="1371600" indent="0" algn="ctr">
              <a:buNone/>
              <a:defRPr sz="1600" b="1"/>
            </a:lvl4pPr>
            <a:lvl5pPr marL="1828800" indent="0" algn="ctr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87860" y="1571612"/>
            <a:ext cx="4041775" cy="37862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500034" y="6215082"/>
            <a:ext cx="8143932" cy="1588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357299"/>
            <a:ext cx="7572428" cy="3643339"/>
          </a:xfrm>
        </p:spPr>
        <p:txBody>
          <a:bodyPr/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7643866" cy="642942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114" y="5072074"/>
            <a:ext cx="8151852" cy="10540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500034" y="1214422"/>
            <a:ext cx="7572428" cy="1588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4500594" cy="566738"/>
          </a:xfrm>
        </p:spPr>
        <p:txBody>
          <a:bodyPr anchor="ctr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0298" y="5500702"/>
            <a:ext cx="5214974" cy="714380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 algn="l">
              <a:buNone/>
              <a:defRPr sz="12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900"/>
            </a:lvl4pPr>
            <a:lvl5pPr marL="1828800" indent="0" algn="l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그림 개체 틀 11"/>
          <p:cNvSpPr>
            <a:spLocks noGrp="1"/>
          </p:cNvSpPr>
          <p:nvPr>
            <p:ph type="pic" sz="quarter" idx="1"/>
          </p:nvPr>
        </p:nvSpPr>
        <p:spPr>
          <a:xfrm>
            <a:off x="1785918" y="1000108"/>
            <a:ext cx="5857875" cy="442912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bg2">
              <a:shade val="50000"/>
            </a:schemeClr>
          </a:solidFill>
          <a:ln w="76200">
            <a:solidFill>
              <a:schemeClr val="bg2">
                <a:tint val="60000"/>
              </a:schemeClr>
            </a:solidFill>
          </a:ln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115328" cy="45259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72330" y="785795"/>
            <a:ext cx="928694" cy="5494340"/>
          </a:xfrm>
        </p:spPr>
        <p:txBody>
          <a:bodyPr vert="eaVert"/>
          <a:lstStyle>
            <a:lvl1pPr algn="ct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0034" y="1071546"/>
            <a:ext cx="6472254" cy="5143538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6829444" cy="85724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5804" y="1500174"/>
            <a:ext cx="8229600" cy="462599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572264" y="6357958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2015-01-19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1954" y="6356351"/>
            <a:ext cx="2681286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143372" y="6356351"/>
            <a:ext cx="1114404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b="0" kern="1200"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5400000" scaled="1"/>
            <a:tileRect/>
          </a:gradFill>
          <a:effectLst>
            <a:innerShdw blurRad="50800" dist="50800" dir="13500000">
              <a:srgbClr val="000000">
                <a:alpha val="80000"/>
              </a:srgbClr>
            </a:innerShdw>
          </a:effectLst>
          <a:latin typeface="+mj-ea"/>
          <a:ea typeface="+mj-ea"/>
          <a:cs typeface="HY견고딕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õ"/>
        <a:defRPr kumimoji="0" sz="3200" kern="1200">
          <a:solidFill>
            <a:schemeClr val="tx1"/>
          </a:solidFill>
          <a:latin typeface="+mn-ea"/>
          <a:ea typeface="+mn-ea"/>
          <a:cs typeface="맑은 고딕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/>
        </a:buClr>
        <a:buSzPct val="90000"/>
        <a:buFont typeface="Wingdings 2"/>
        <a:buChar char="â"/>
        <a:defRPr kumimoji="0" sz="2800" kern="1200">
          <a:solidFill>
            <a:schemeClr val="tx1"/>
          </a:solidFill>
          <a:latin typeface="+mn-ea"/>
          <a:ea typeface="+mn-ea"/>
          <a:cs typeface="맑은 고딕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 2"/>
        <a:buChar char="Ý"/>
        <a:defRPr kumimoji="0" sz="2400" kern="1200">
          <a:solidFill>
            <a:schemeClr val="tx1"/>
          </a:solidFill>
          <a:latin typeface="+mn-ea"/>
          <a:ea typeface="+mn-ea"/>
          <a:cs typeface="맑은 고딕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 2"/>
        <a:buChar char="×"/>
        <a:defRPr kumimoji="0" sz="2200" kern="1200">
          <a:solidFill>
            <a:schemeClr val="tx1"/>
          </a:solidFill>
          <a:latin typeface="+mn-ea"/>
          <a:ea typeface="+mn-ea"/>
          <a:cs typeface="맑은 고딕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 2"/>
        <a:buChar char="Ð"/>
        <a:defRPr kumimoji="0" sz="2000" kern="1200">
          <a:solidFill>
            <a:schemeClr val="tx1"/>
          </a:solidFill>
          <a:latin typeface="+mn-ea"/>
          <a:ea typeface="+mn-ea"/>
          <a:cs typeface="맑은 고딕"/>
        </a:defRPr>
      </a:lvl5pPr>
      <a:lvl6pPr marL="2514600" indent="-228600" algn="l" rtl="0" eaLnBrk="1" latinLnBrk="1" hangingPunct="1">
        <a:spcBef>
          <a:spcPct val="20000"/>
        </a:spcBef>
        <a:buClr>
          <a:schemeClr val="accent4">
            <a:tint val="60000"/>
          </a:schemeClr>
        </a:buClr>
        <a:buSzPct val="60000"/>
        <a:buFont typeface="Wingdings 2"/>
        <a:buChar char="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SzPct val="50000"/>
        <a:buFont typeface="Wingdings 2"/>
        <a:buChar char="Ý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3">
            <a:tint val="60000"/>
          </a:schemeClr>
        </a:buClr>
        <a:buSzPct val="50000"/>
        <a:buFont typeface="Wingdings 2"/>
        <a:buChar char="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50000"/>
        <a:buFont typeface="Wingdings 2"/>
        <a:buChar char="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10" y="2132856"/>
            <a:ext cx="7772400" cy="1000133"/>
          </a:xfrm>
        </p:spPr>
        <p:txBody>
          <a:bodyPr>
            <a:noAutofit/>
          </a:bodyPr>
          <a:lstStyle/>
          <a:p>
            <a:r>
              <a:rPr lang="ko-KR" altLang="en-US" sz="7200" dirty="0" smtClean="0"/>
              <a:t>객담검사</a:t>
            </a:r>
            <a:endParaRPr lang="ko-KR" altLang="en-US" sz="7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00100" y="4014184"/>
            <a:ext cx="7129490" cy="1143008"/>
          </a:xfrm>
        </p:spPr>
        <p:txBody>
          <a:bodyPr/>
          <a:lstStyle/>
          <a:p>
            <a:r>
              <a:rPr lang="en-US" altLang="ko-KR" dirty="0" smtClean="0"/>
              <a:t>2015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35</a:t>
            </a:r>
            <a:r>
              <a:rPr lang="ko-KR" altLang="en-US" dirty="0" smtClean="0"/>
              <a:t>병동 직원교육</a:t>
            </a:r>
            <a:endParaRPr lang="en-US" altLang="ko-KR" dirty="0" smtClean="0"/>
          </a:p>
          <a:p>
            <a:r>
              <a:rPr lang="ko-KR" altLang="en-US" dirty="0" smtClean="0"/>
              <a:t>이현주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객담검사의 종류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 AFB smear : </a:t>
            </a:r>
            <a:r>
              <a:rPr lang="ko-KR" altLang="en-US" sz="2800" dirty="0" err="1" smtClean="0"/>
              <a:t>항산균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도말검사</a:t>
            </a:r>
            <a:endParaRPr lang="en-US" altLang="ko-KR" sz="2800" dirty="0" smtClean="0"/>
          </a:p>
          <a:p>
            <a:r>
              <a:rPr lang="en-US" altLang="ko-KR" sz="2800" dirty="0" smtClean="0"/>
              <a:t> Culture : </a:t>
            </a:r>
            <a:r>
              <a:rPr lang="ko-KR" altLang="en-US" sz="2800" dirty="0" smtClean="0"/>
              <a:t>배양검사</a:t>
            </a:r>
            <a:endParaRPr lang="en-US" altLang="ko-KR" sz="2800" dirty="0" smtClean="0"/>
          </a:p>
          <a:p>
            <a:r>
              <a:rPr lang="en-US" altLang="ko-KR" sz="2800" dirty="0" smtClean="0"/>
              <a:t> PCR : </a:t>
            </a:r>
            <a:r>
              <a:rPr lang="ko-KR" altLang="en-US" sz="2800" dirty="0" smtClean="0"/>
              <a:t>핵산증폭검사</a:t>
            </a:r>
            <a:endParaRPr lang="en-US" altLang="ko-KR" sz="2800" dirty="0" smtClean="0"/>
          </a:p>
          <a:p>
            <a:r>
              <a:rPr lang="en-US" altLang="ko-KR" sz="2800" dirty="0" smtClean="0"/>
              <a:t> NTM </a:t>
            </a:r>
            <a:r>
              <a:rPr lang="ko-KR" altLang="en-US" sz="2800" dirty="0" smtClean="0"/>
              <a:t>동정검사</a:t>
            </a:r>
            <a:endParaRPr lang="en-US" altLang="ko-KR" sz="2800" dirty="0" smtClean="0"/>
          </a:p>
          <a:p>
            <a:r>
              <a:rPr lang="ko-KR" altLang="en-US" sz="2800" dirty="0" smtClean="0"/>
              <a:t> 약제내성검사</a:t>
            </a:r>
            <a:endParaRPr lang="en-US" altLang="ko-KR" sz="2800" dirty="0" smtClean="0"/>
          </a:p>
          <a:p>
            <a:r>
              <a:rPr lang="ko-KR" altLang="en-US" sz="2800" dirty="0" smtClean="0"/>
              <a:t> 신속내성검사</a:t>
            </a:r>
            <a:endParaRPr lang="en-US" altLang="ko-K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507288" cy="92868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1.AFB(acid fast bacillus)smear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600" dirty="0" smtClean="0"/>
              <a:t> 신속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간단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저렴한 기초검사</a:t>
            </a:r>
            <a:endParaRPr lang="en-US" altLang="ko-KR" sz="2600" dirty="0" smtClean="0"/>
          </a:p>
          <a:p>
            <a:r>
              <a:rPr lang="en-US" altLang="ko-KR" sz="2600" dirty="0" smtClean="0"/>
              <a:t> </a:t>
            </a:r>
            <a:r>
              <a:rPr lang="ko-KR" altLang="en-US" sz="2600" dirty="0" smtClean="0"/>
              <a:t>객담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흉수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뇌척수액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대소변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등의 </a:t>
            </a:r>
            <a:r>
              <a:rPr lang="ko-KR" altLang="en-US" sz="2600" dirty="0" err="1" smtClean="0"/>
              <a:t>검체를</a:t>
            </a:r>
            <a:r>
              <a:rPr lang="ko-KR" altLang="en-US" sz="2600" dirty="0" smtClean="0"/>
              <a:t> 사용</a:t>
            </a:r>
            <a:r>
              <a:rPr lang="en-US" altLang="ko-KR" sz="2600" dirty="0" smtClean="0"/>
              <a:t> </a:t>
            </a:r>
          </a:p>
          <a:p>
            <a:endParaRPr lang="en-US" altLang="ko-KR" sz="2600" dirty="0" smtClean="0"/>
          </a:p>
          <a:p>
            <a:r>
              <a:rPr lang="ko-KR" altLang="en-US" sz="2600" dirty="0" smtClean="0"/>
              <a:t> 기상 시 공복일 때 </a:t>
            </a:r>
            <a:r>
              <a:rPr lang="en-US" altLang="ko-KR" sz="2600" dirty="0" smtClean="0"/>
              <a:t>5~10ml</a:t>
            </a:r>
            <a:r>
              <a:rPr lang="ko-KR" altLang="en-US" sz="2600" dirty="0" smtClean="0"/>
              <a:t>의 첫 객담을 채취</a:t>
            </a:r>
            <a:endParaRPr lang="en-US" altLang="ko-KR" sz="2600" dirty="0" smtClean="0"/>
          </a:p>
          <a:p>
            <a:r>
              <a:rPr lang="ko-KR" altLang="en-US" sz="2600" dirty="0" smtClean="0"/>
              <a:t> 염색 후 슬라이드에 펼쳐서 현미경으로 균 관찰</a:t>
            </a:r>
            <a:endParaRPr lang="en-US" altLang="ko-KR" sz="2600" dirty="0" smtClean="0"/>
          </a:p>
          <a:p>
            <a:r>
              <a:rPr lang="en-US" altLang="ko-KR" sz="2600" dirty="0" smtClean="0"/>
              <a:t> </a:t>
            </a:r>
            <a:r>
              <a:rPr lang="ko-KR" altLang="en-US" sz="2600" dirty="0" smtClean="0"/>
              <a:t>연속 </a:t>
            </a:r>
            <a:r>
              <a:rPr lang="en-US" altLang="ko-KR" sz="2600" dirty="0" smtClean="0"/>
              <a:t>3~5</a:t>
            </a:r>
            <a:r>
              <a:rPr lang="ko-KR" altLang="en-US" sz="2600" dirty="0" smtClean="0"/>
              <a:t>회 검사 권장</a:t>
            </a:r>
            <a:endParaRPr lang="en-US" altLang="ko-KR" sz="2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507288" cy="92868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1.AFB(acid fast bacillus)smear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결과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염색된 </a:t>
            </a:r>
            <a:r>
              <a:rPr lang="ko-KR" altLang="en-US" sz="2800" dirty="0" err="1" smtClean="0"/>
              <a:t>항산균의</a:t>
            </a:r>
            <a:r>
              <a:rPr lang="ko-KR" altLang="en-US" sz="2800" dirty="0" smtClean="0"/>
              <a:t> 형체가 보이면 양성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고배율에도</a:t>
            </a:r>
            <a:r>
              <a:rPr lang="ko-KR" altLang="en-US" sz="2400" dirty="0" smtClean="0"/>
              <a:t> 균의 숫자가 많을수록 </a:t>
            </a:r>
            <a:r>
              <a:rPr lang="en-US" altLang="ko-KR" sz="2400" dirty="0" smtClean="0"/>
              <a:t>1+ -&gt; 4+</a:t>
            </a:r>
          </a:p>
          <a:p>
            <a:pPr>
              <a:buNone/>
            </a:pPr>
            <a:endParaRPr lang="en-US" altLang="ko-KR" sz="2800" dirty="0" smtClean="0"/>
          </a:p>
        </p:txBody>
      </p:sp>
      <p:pic>
        <p:nvPicPr>
          <p:cNvPr id="4" name="그림 3" descr="객담도말검사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0529" y="2852936"/>
            <a:ext cx="6713839" cy="32403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507288" cy="92868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1.AFB(acid fast bacillus)smear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결과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염색된 </a:t>
            </a:r>
            <a:r>
              <a:rPr lang="ko-KR" altLang="en-US" sz="2800" dirty="0" err="1" smtClean="0"/>
              <a:t>항산균의</a:t>
            </a:r>
            <a:r>
              <a:rPr lang="ko-KR" altLang="en-US" sz="2800" dirty="0" smtClean="0"/>
              <a:t> 형체가 보이면 양성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고배율에도</a:t>
            </a:r>
            <a:r>
              <a:rPr lang="ko-KR" altLang="en-US" sz="2400" dirty="0" smtClean="0"/>
              <a:t> 균의 숫자가 많을수록 </a:t>
            </a:r>
            <a:r>
              <a:rPr lang="en-US" altLang="ko-KR" sz="2400" dirty="0" smtClean="0"/>
              <a:t>1+ -&gt; 4+</a:t>
            </a:r>
          </a:p>
          <a:p>
            <a:pPr>
              <a:buNone/>
            </a:pPr>
            <a:endParaRPr lang="en-US" altLang="ko-KR" sz="2800" dirty="0" smtClean="0"/>
          </a:p>
        </p:txBody>
      </p:sp>
      <p:pic>
        <p:nvPicPr>
          <p:cNvPr id="5" name="내용 개체 틀 4" descr="결핵 도말 검사 모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996952"/>
            <a:ext cx="5068008" cy="273405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507288" cy="92868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1.AFB(acid fast bacillus)smear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결과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염색된 </a:t>
            </a:r>
            <a:r>
              <a:rPr lang="ko-KR" altLang="en-US" sz="2800" dirty="0" err="1" smtClean="0"/>
              <a:t>항산균의</a:t>
            </a:r>
            <a:r>
              <a:rPr lang="ko-KR" altLang="en-US" sz="2800" dirty="0" smtClean="0"/>
              <a:t> 형체가 보이면 양성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고배율에도</a:t>
            </a:r>
            <a:r>
              <a:rPr lang="ko-KR" altLang="en-US" sz="2400" dirty="0" smtClean="0"/>
              <a:t> 균의 숫자가 많을수록 </a:t>
            </a:r>
            <a:r>
              <a:rPr lang="en-US" altLang="ko-KR" sz="2400" dirty="0" smtClean="0"/>
              <a:t>1+ -&gt; 4+</a:t>
            </a:r>
          </a:p>
          <a:p>
            <a:pPr>
              <a:buNone/>
            </a:pPr>
            <a:endParaRPr lang="en-US" altLang="ko-KR" sz="2800" dirty="0" smtClean="0"/>
          </a:p>
          <a:p>
            <a:r>
              <a:rPr lang="ko-KR" altLang="en-US" sz="2800" dirty="0" smtClean="0"/>
              <a:t> 단점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 NTM</a:t>
            </a:r>
            <a:r>
              <a:rPr lang="ko-KR" altLang="en-US" sz="2400" dirty="0" smtClean="0"/>
              <a:t>과 구별이 힘듦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양성 중 </a:t>
            </a:r>
            <a:r>
              <a:rPr lang="en-US" altLang="ko-KR" sz="2400" dirty="0" smtClean="0"/>
              <a:t>10~20%</a:t>
            </a:r>
            <a:r>
              <a:rPr lang="ko-KR" altLang="en-US" sz="2400" dirty="0" smtClean="0"/>
              <a:t>가 </a:t>
            </a:r>
            <a:r>
              <a:rPr lang="en-US" altLang="ko-KR" sz="2400" dirty="0" smtClean="0"/>
              <a:t>NTM)</a:t>
            </a:r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민감도가 </a:t>
            </a:r>
            <a:r>
              <a:rPr lang="en-US" altLang="ko-KR" sz="2400" dirty="0" smtClean="0"/>
              <a:t>22~80%</a:t>
            </a:r>
            <a:r>
              <a:rPr lang="ko-KR" altLang="en-US" sz="2400" dirty="0" smtClean="0"/>
              <a:t>로 굉장히 많은 변수가 관련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균의 활동성을 알 수 없음</a:t>
            </a:r>
            <a:endParaRPr lang="en-US" altLang="ko-KR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2.Culture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활동성 결핵을 </a:t>
            </a:r>
            <a:r>
              <a:rPr lang="ko-KR" altLang="en-US" sz="2800" dirty="0" err="1" smtClean="0"/>
              <a:t>확진하는</a:t>
            </a:r>
            <a:r>
              <a:rPr lang="ko-KR" altLang="en-US" sz="2800" dirty="0" smtClean="0"/>
              <a:t> 유일한 검사</a:t>
            </a:r>
            <a:endParaRPr lang="en-US" altLang="ko-KR" sz="2800" dirty="0" smtClean="0"/>
          </a:p>
          <a:p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균량을</a:t>
            </a:r>
            <a:r>
              <a:rPr lang="ko-KR" altLang="en-US" sz="2800" dirty="0" smtClean="0"/>
              <a:t> 늘려 약제감수성검사에 씀</a:t>
            </a:r>
            <a:endParaRPr lang="en-US" altLang="ko-KR" sz="2800" dirty="0" smtClean="0"/>
          </a:p>
          <a:p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도말검사와</a:t>
            </a:r>
            <a:r>
              <a:rPr lang="ko-KR" altLang="en-US" sz="2800" dirty="0" smtClean="0"/>
              <a:t> 같이 </a:t>
            </a:r>
            <a:r>
              <a:rPr lang="en-US" altLang="ko-KR" sz="2800" dirty="0" smtClean="0"/>
              <a:t>3</a:t>
            </a:r>
            <a:r>
              <a:rPr lang="ko-KR" altLang="en-US" sz="2800" dirty="0" smtClean="0"/>
              <a:t>회 연속검사 권장</a:t>
            </a:r>
            <a:endParaRPr lang="en-US" altLang="ko-KR" sz="2800" dirty="0" smtClean="0"/>
          </a:p>
          <a:p>
            <a:endParaRPr lang="en-US" altLang="ko-KR" sz="2800" dirty="0" smtClean="0"/>
          </a:p>
        </p:txBody>
      </p:sp>
      <p:pic>
        <p:nvPicPr>
          <p:cNvPr id="1026" name="Picture 2" descr="C:\Users\보급용\Desktop\이현주\1월직원교육\객담배양검사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356992"/>
            <a:ext cx="6336704" cy="3058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2.Culture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단점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오래 걸린다</a:t>
            </a:r>
            <a:r>
              <a:rPr lang="en-US" altLang="ko-KR" sz="2800" dirty="0" smtClean="0"/>
              <a:t> </a:t>
            </a:r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길게는 </a:t>
            </a:r>
            <a:r>
              <a:rPr lang="en-US" altLang="ko-KR" sz="2400" dirty="0" smtClean="0"/>
              <a:t>2</a:t>
            </a:r>
            <a:r>
              <a:rPr lang="ko-KR" altLang="en-US" sz="2400" dirty="0" smtClean="0"/>
              <a:t>개월</a:t>
            </a:r>
            <a:r>
              <a:rPr lang="en-US" altLang="ko-KR" sz="2400" dirty="0" smtClean="0"/>
              <a:t>(8</a:t>
            </a:r>
            <a:r>
              <a:rPr lang="ko-KR" altLang="en-US" sz="2400" dirty="0" smtClean="0"/>
              <a:t>주</a:t>
            </a:r>
            <a:r>
              <a:rPr lang="en-US" altLang="ko-KR" sz="2400" dirty="0" smtClean="0"/>
              <a:t>)</a:t>
            </a:r>
          </a:p>
          <a:p>
            <a:pPr lvl="1"/>
            <a:r>
              <a:rPr lang="ko-KR" altLang="en-US" sz="2400" dirty="0" smtClean="0"/>
              <a:t> 약제감수성검사까지 포함하면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개월</a:t>
            </a:r>
            <a:endParaRPr lang="en-US" altLang="ko-KR" sz="2400" dirty="0" smtClean="0"/>
          </a:p>
          <a:p>
            <a:pPr lvl="1"/>
            <a:endParaRPr lang="en-US" altLang="ko-KR" dirty="0" smtClean="0"/>
          </a:p>
          <a:p>
            <a:pPr fontAlgn="base"/>
            <a:r>
              <a:rPr lang="ko-KR" altLang="en-US" dirty="0" smtClean="0"/>
              <a:t> </a:t>
            </a:r>
            <a:r>
              <a:rPr lang="ko-KR" altLang="en-US" sz="2800" dirty="0" smtClean="0"/>
              <a:t>결과 </a:t>
            </a:r>
            <a:endParaRPr lang="en-US" altLang="ko-KR" sz="2800" dirty="0" smtClean="0"/>
          </a:p>
          <a:p>
            <a:pPr lvl="1" fontAlgn="base"/>
            <a:r>
              <a:rPr lang="en-US" altLang="ko-KR" sz="2400" dirty="0" smtClean="0"/>
              <a:t> </a:t>
            </a:r>
            <a:r>
              <a:rPr lang="ko-KR" altLang="en-US" sz="2400" dirty="0" smtClean="0"/>
              <a:t>음성 </a:t>
            </a:r>
            <a:r>
              <a:rPr lang="en-US" altLang="ko-KR" sz="2400" dirty="0" smtClean="0"/>
              <a:t>: No AFB isolated after 8 weeks (3NG, 6NG)</a:t>
            </a:r>
          </a:p>
          <a:p>
            <a:pPr lvl="1" fontAlgn="base"/>
            <a:r>
              <a:rPr lang="en-US" altLang="ko-KR" sz="2400" dirty="0" smtClean="0"/>
              <a:t> </a:t>
            </a:r>
            <a:r>
              <a:rPr lang="ko-KR" altLang="en-US" sz="2400" dirty="0" smtClean="0"/>
              <a:t>양성 </a:t>
            </a:r>
            <a:r>
              <a:rPr lang="en-US" altLang="ko-KR" sz="2400" dirty="0" smtClean="0"/>
              <a:t>: AFB Growth (G)</a:t>
            </a:r>
          </a:p>
          <a:p>
            <a:pPr lvl="2" fontAlgn="base"/>
            <a:r>
              <a:rPr lang="en-US" altLang="ko-KR" sz="2000" dirty="0" smtClean="0"/>
              <a:t>Contaminated</a:t>
            </a:r>
          </a:p>
          <a:p>
            <a:pPr lvl="2" fontAlgn="base"/>
            <a:r>
              <a:rPr lang="en-US" altLang="ko-KR" sz="2000" dirty="0" smtClean="0"/>
              <a:t>Growth of NTM/AFB in X weeks</a:t>
            </a:r>
          </a:p>
          <a:p>
            <a:pPr lvl="2" fontAlgn="base"/>
            <a:r>
              <a:rPr lang="en-US" altLang="ko-KR" sz="2000" dirty="0" smtClean="0"/>
              <a:t>Growth of </a:t>
            </a:r>
            <a:r>
              <a:rPr lang="en-US" altLang="ko-KR" sz="2000" dirty="0" err="1" smtClean="0"/>
              <a:t>M.tb</a:t>
            </a:r>
            <a:r>
              <a:rPr lang="en-US" altLang="ko-KR" sz="2000" dirty="0" smtClean="0"/>
              <a:t> in X weeks</a:t>
            </a:r>
          </a:p>
          <a:p>
            <a:pPr lvl="1" fontAlgn="base">
              <a:buNone/>
            </a:pPr>
            <a:r>
              <a:rPr lang="en-US" altLang="ko-KR" dirty="0" smtClean="0">
                <a:latin typeface="HY헤드라인M"/>
                <a:ea typeface="HY헤드라인M"/>
              </a:rPr>
              <a:t>※ </a:t>
            </a:r>
            <a:r>
              <a:rPr lang="en-US" altLang="ko-KR" sz="2400" dirty="0" smtClean="0">
                <a:latin typeface="HY헤드라인M"/>
                <a:ea typeface="HY헤드라인M"/>
              </a:rPr>
              <a:t>MPT64 : </a:t>
            </a:r>
            <a:r>
              <a:rPr lang="ko-KR" altLang="en-US" sz="2400" dirty="0" smtClean="0">
                <a:latin typeface="HY헤드라인M"/>
                <a:ea typeface="HY헤드라인M"/>
              </a:rPr>
              <a:t>결핵균 동정 시약검사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고체배양과 액체배양의 차이점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3000" dirty="0" smtClean="0"/>
              <a:t> </a:t>
            </a:r>
            <a:r>
              <a:rPr lang="ko-KR" altLang="en-US" sz="2800" dirty="0" smtClean="0"/>
              <a:t>고체배지</a:t>
            </a:r>
            <a:endParaRPr lang="en-US" altLang="ko-KR" sz="2800" dirty="0" smtClean="0"/>
          </a:p>
          <a:p>
            <a:pPr lvl="1"/>
            <a:r>
              <a:rPr lang="ko-KR" altLang="en-US" sz="2600" dirty="0" smtClean="0"/>
              <a:t> </a:t>
            </a:r>
            <a:r>
              <a:rPr lang="ko-KR" altLang="en-US" sz="2400" dirty="0" err="1" smtClean="0"/>
              <a:t>오래전부터</a:t>
            </a:r>
            <a:r>
              <a:rPr lang="ko-KR" altLang="en-US" sz="2400" dirty="0" smtClean="0"/>
              <a:t> 사용하던 방법이라 안정적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3~8</a:t>
            </a:r>
            <a:r>
              <a:rPr lang="ko-KR" altLang="en-US" sz="2400" dirty="0" smtClean="0"/>
              <a:t>주의 오랜 시간이 걸림</a:t>
            </a:r>
            <a:endParaRPr lang="en-US" altLang="ko-KR" sz="2400" dirty="0" smtClean="0"/>
          </a:p>
          <a:p>
            <a:r>
              <a:rPr lang="en-US" altLang="ko-KR" sz="3400" dirty="0" smtClean="0"/>
              <a:t> </a:t>
            </a:r>
            <a:r>
              <a:rPr lang="ko-KR" altLang="en-US" sz="2800" dirty="0" smtClean="0"/>
              <a:t>액체배지</a:t>
            </a:r>
            <a:endParaRPr lang="en-US" altLang="ko-KR" sz="2800" dirty="0" smtClean="0"/>
          </a:p>
          <a:p>
            <a:pPr lvl="1"/>
            <a:r>
              <a:rPr lang="ko-KR" altLang="en-US" sz="2400" dirty="0" smtClean="0"/>
              <a:t> 최근에 사용되는 방법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2</a:t>
            </a:r>
            <a:r>
              <a:rPr lang="ko-KR" altLang="en-US" sz="2400" dirty="0" smtClean="0"/>
              <a:t>주 정도가 지나면 결핵균의 배양 여부를 알 수 있음</a:t>
            </a:r>
            <a:endParaRPr lang="en-US" altLang="ko-KR" sz="2400" dirty="0" smtClean="0"/>
          </a:p>
          <a:p>
            <a:pPr lvl="1"/>
            <a:r>
              <a:rPr lang="ko-KR" altLang="en-US" sz="2400" dirty="0" smtClean="0"/>
              <a:t> 양성률이 높은 장점</a:t>
            </a:r>
            <a:endParaRPr lang="en-US" altLang="ko-KR" sz="2400" dirty="0" smtClean="0"/>
          </a:p>
          <a:p>
            <a:pPr lvl="1"/>
            <a:endParaRPr lang="en-US" altLang="ko-KR" sz="2400" dirty="0" smtClean="0"/>
          </a:p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고체배지 또는 액체배지에만 자라는 결핵균이 있으므로 두 검사를 동시에 함</a:t>
            </a:r>
            <a:r>
              <a:rPr lang="en-US" altLang="ko-KR" sz="2800" dirty="0" smtClean="0"/>
              <a:t> </a:t>
            </a:r>
            <a:endParaRPr lang="ko-KR" altLang="en-US" sz="2800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도말양성이면서</a:t>
            </a:r>
            <a:r>
              <a:rPr lang="ko-KR" altLang="en-US" dirty="0" smtClean="0"/>
              <a:t> 배양음성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사균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결핵균의 활동성이 떨어짐</a:t>
            </a:r>
            <a:endParaRPr lang="en-US" altLang="ko-KR" sz="2800" dirty="0" smtClean="0"/>
          </a:p>
          <a:p>
            <a:r>
              <a:rPr lang="ko-KR" altLang="en-US" sz="2800" dirty="0" smtClean="0"/>
              <a:t> </a:t>
            </a:r>
            <a:r>
              <a:rPr lang="ko-KR" altLang="en-US" sz="2800" u="sng" dirty="0" smtClean="0"/>
              <a:t>객담이 햇빛</a:t>
            </a:r>
            <a:r>
              <a:rPr lang="en-US" altLang="ko-KR" sz="2800" u="sng" dirty="0" smtClean="0"/>
              <a:t>/</a:t>
            </a:r>
            <a:r>
              <a:rPr lang="ko-KR" altLang="en-US" sz="2800" u="sng" dirty="0" smtClean="0"/>
              <a:t>열에 노출</a:t>
            </a:r>
            <a:r>
              <a:rPr lang="en-US" altLang="ko-KR" sz="2800" u="sng" dirty="0" smtClean="0"/>
              <a:t>, </a:t>
            </a:r>
            <a:r>
              <a:rPr lang="ko-KR" altLang="en-US" sz="2800" u="sng" dirty="0" smtClean="0"/>
              <a:t>건조되었을 때</a:t>
            </a:r>
            <a:endParaRPr lang="en-US" altLang="ko-KR" sz="2800" u="sng" dirty="0" smtClean="0"/>
          </a:p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부패 미생물에 의한 </a:t>
            </a:r>
            <a:r>
              <a:rPr lang="ko-KR" altLang="en-US" sz="2800" u="sng" dirty="0" smtClean="0"/>
              <a:t>오염</a:t>
            </a:r>
            <a:endParaRPr lang="en-US" altLang="ko-KR" sz="2800" u="sng" dirty="0" smtClean="0"/>
          </a:p>
          <a:p>
            <a:pPr lvl="2"/>
            <a:r>
              <a:rPr lang="en-US" altLang="ko-KR" sz="2000" dirty="0" smtClean="0"/>
              <a:t> </a:t>
            </a:r>
            <a:r>
              <a:rPr lang="ko-KR" altLang="en-US" sz="2000" dirty="0" smtClean="0"/>
              <a:t>냉장보관이 필요</a:t>
            </a:r>
            <a:r>
              <a:rPr lang="en-US" altLang="ko-KR" sz="2000" dirty="0" smtClean="0"/>
              <a:t>!</a:t>
            </a:r>
          </a:p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도말 </a:t>
            </a:r>
            <a:r>
              <a:rPr lang="ko-KR" altLang="en-US" sz="2800" dirty="0" err="1" smtClean="0"/>
              <a:t>위양성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3.PCR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sz="2400" dirty="0" smtClean="0"/>
              <a:t> </a:t>
            </a:r>
            <a:r>
              <a:rPr lang="ko-KR" altLang="en-US" sz="2800" dirty="0" smtClean="0"/>
              <a:t>결핵균의 핵산을 검출</a:t>
            </a:r>
            <a:endParaRPr lang="en-US" altLang="ko-KR" sz="2800" dirty="0" smtClean="0"/>
          </a:p>
          <a:p>
            <a:pPr lvl="1"/>
            <a:endParaRPr lang="en-US" altLang="ko-KR" sz="2400" dirty="0" smtClean="0"/>
          </a:p>
          <a:p>
            <a:r>
              <a:rPr lang="ko-KR" altLang="en-US" sz="2400" dirty="0" smtClean="0"/>
              <a:t> </a:t>
            </a:r>
            <a:r>
              <a:rPr lang="ko-KR" altLang="en-US" sz="2800" dirty="0" smtClean="0"/>
              <a:t>장점 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극소수의 균도 검출 가능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수시간 이내에 결과를 빨리 얻을 수 있음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NTM </a:t>
            </a:r>
            <a:r>
              <a:rPr lang="ko-KR" altLang="en-US" sz="2400" dirty="0" smtClean="0"/>
              <a:t>진단 가능</a:t>
            </a:r>
            <a:endParaRPr lang="en-US" altLang="ko-KR" sz="2400" dirty="0" smtClean="0"/>
          </a:p>
          <a:p>
            <a:pPr lvl="1"/>
            <a:endParaRPr lang="en-US" altLang="ko-KR" sz="2400" dirty="0" smtClean="0"/>
          </a:p>
          <a:p>
            <a:r>
              <a:rPr lang="ko-KR" altLang="en-US" sz="2400" dirty="0" smtClean="0"/>
              <a:t> </a:t>
            </a:r>
            <a:r>
              <a:rPr lang="ko-KR" altLang="en-US" sz="2800" dirty="0" smtClean="0"/>
              <a:t>단점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비싸다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위음성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위양성</a:t>
            </a:r>
            <a:r>
              <a:rPr lang="ko-KR" altLang="en-US" sz="2400" dirty="0" smtClean="0"/>
              <a:t> 확률이 높음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생균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사균 구별 못함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치료경과나 약제감수성 검사에 이용 못함</a:t>
            </a:r>
            <a:endParaRPr lang="en-US" altLang="ko-KR" sz="2400" dirty="0" smtClean="0"/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3.PCR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2800" dirty="0" smtClean="0"/>
              <a:t> 다음의 경우 권고됨</a:t>
            </a:r>
            <a:endParaRPr lang="en-US" altLang="ko-KR" sz="2800" dirty="0" smtClean="0"/>
          </a:p>
          <a:p>
            <a:pPr lvl="1"/>
            <a:r>
              <a:rPr lang="ko-KR" altLang="en-US" sz="2400" dirty="0" smtClean="0"/>
              <a:t> 폐결핵이 의심되나 </a:t>
            </a:r>
            <a:r>
              <a:rPr lang="ko-KR" altLang="en-US" sz="2400" dirty="0" err="1" smtClean="0"/>
              <a:t>도말검사가</a:t>
            </a:r>
            <a:r>
              <a:rPr lang="ko-KR" altLang="en-US" sz="2400" dirty="0" smtClean="0"/>
              <a:t> 음성일 때</a:t>
            </a:r>
            <a:endParaRPr lang="en-US" altLang="ko-KR" sz="2400" dirty="0" smtClean="0"/>
          </a:p>
          <a:p>
            <a:pPr lvl="1"/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도말검사가</a:t>
            </a:r>
            <a:r>
              <a:rPr lang="ko-KR" altLang="en-US" sz="2400" dirty="0" smtClean="0"/>
              <a:t> 양성이지만 </a:t>
            </a:r>
            <a:r>
              <a:rPr lang="en-US" altLang="ko-KR" sz="2400" dirty="0" smtClean="0"/>
              <a:t>NTM</a:t>
            </a:r>
            <a:r>
              <a:rPr lang="ko-KR" altLang="en-US" sz="2400" dirty="0" smtClean="0"/>
              <a:t>의 가능성이 있을 때</a:t>
            </a:r>
            <a:endParaRPr lang="en-US" altLang="ko-KR" sz="2400" dirty="0" smtClean="0"/>
          </a:p>
          <a:p>
            <a:pPr lvl="1">
              <a:buNone/>
            </a:pPr>
            <a:r>
              <a:rPr lang="en-US" altLang="ko-KR" sz="2400" dirty="0" smtClean="0"/>
              <a:t> </a:t>
            </a:r>
            <a:r>
              <a:rPr lang="en-US" altLang="ko-KR" sz="2400" dirty="0" smtClean="0"/>
              <a:t>   -&gt; </a:t>
            </a:r>
            <a:r>
              <a:rPr lang="en-US" altLang="ko-KR" sz="2400" dirty="0" smtClean="0"/>
              <a:t>TB</a:t>
            </a:r>
            <a:r>
              <a:rPr lang="ko-KR" altLang="en-US" sz="2400" dirty="0" smtClean="0"/>
              <a:t>를 빨리 </a:t>
            </a:r>
            <a:r>
              <a:rPr lang="ko-KR" altLang="en-US" sz="2400" dirty="0" err="1" smtClean="0"/>
              <a:t>확진하기</a:t>
            </a:r>
            <a:r>
              <a:rPr lang="ko-KR" altLang="en-US" sz="2400" dirty="0" smtClean="0"/>
              <a:t> 위해 </a:t>
            </a:r>
            <a:endParaRPr lang="en-US" altLang="ko-KR" sz="2400" dirty="0" smtClean="0"/>
          </a:p>
          <a:p>
            <a:pPr lvl="1"/>
            <a:endParaRPr lang="en-US" altLang="ko-KR" dirty="0" smtClean="0"/>
          </a:p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흉수</a:t>
            </a:r>
            <a:r>
              <a:rPr lang="en-US" altLang="ko-KR" sz="2800" dirty="0" smtClean="0"/>
              <a:t>, CSF </a:t>
            </a:r>
            <a:r>
              <a:rPr lang="ko-KR" altLang="en-US" sz="2800" dirty="0" smtClean="0"/>
              <a:t>등 오염 가능성이 낮은 </a:t>
            </a:r>
            <a:r>
              <a:rPr lang="ko-KR" altLang="en-US" sz="2800" dirty="0" err="1" smtClean="0"/>
              <a:t>검체에서</a:t>
            </a:r>
            <a:r>
              <a:rPr lang="ko-KR" altLang="en-US" sz="2800" dirty="0" smtClean="0"/>
              <a:t> 양성인 경우 의미가 높음</a:t>
            </a:r>
            <a:endParaRPr lang="en-US" altLang="ko-K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4.NTM </a:t>
            </a:r>
            <a:r>
              <a:rPr lang="ko-KR" altLang="en-US" dirty="0" smtClean="0"/>
              <a:t>동정검사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 </a:t>
            </a:r>
            <a:r>
              <a:rPr lang="en-US" altLang="ko-KR" sz="2800" dirty="0" smtClean="0"/>
              <a:t>NTM(</a:t>
            </a:r>
            <a:r>
              <a:rPr lang="en-US" altLang="ko-KR" sz="2800" dirty="0" err="1" smtClean="0"/>
              <a:t>nontuberculous</a:t>
            </a:r>
            <a:r>
              <a:rPr lang="en-US" altLang="ko-KR" sz="2800" dirty="0" smtClean="0"/>
              <a:t> </a:t>
            </a:r>
            <a:r>
              <a:rPr lang="en-US" altLang="ko-KR" sz="2800" dirty="0" err="1" smtClean="0"/>
              <a:t>mycobacteria</a:t>
            </a:r>
            <a:r>
              <a:rPr lang="en-US" altLang="ko-KR" sz="2800" dirty="0" smtClean="0"/>
              <a:t>)</a:t>
            </a:r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결핵균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나병균을</a:t>
            </a:r>
            <a:r>
              <a:rPr lang="ko-KR" altLang="en-US" sz="2400" dirty="0" smtClean="0"/>
              <a:t> 제외한 </a:t>
            </a:r>
            <a:r>
              <a:rPr lang="ko-KR" altLang="en-US" sz="2400" dirty="0" err="1" smtClean="0"/>
              <a:t>비결핵항산균</a:t>
            </a:r>
            <a:r>
              <a:rPr lang="en-US" altLang="ko-KR" sz="2400" dirty="0" smtClean="0"/>
              <a:t>(100</a:t>
            </a:r>
            <a:r>
              <a:rPr lang="ko-KR" altLang="en-US" sz="2400" dirty="0" smtClean="0"/>
              <a:t>여종</a:t>
            </a:r>
            <a:r>
              <a:rPr lang="en-US" altLang="ko-KR" sz="2400" dirty="0" smtClean="0"/>
              <a:t>)</a:t>
            </a:r>
          </a:p>
          <a:p>
            <a:pPr lvl="1"/>
            <a:r>
              <a:rPr lang="ko-KR" altLang="en-US" sz="2400" dirty="0" smtClean="0"/>
              <a:t> 강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하천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습한 땅에서 흔히 발견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자연환경에서 직접 감염됨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사람 사이 전염성 없음</a:t>
            </a:r>
            <a:endParaRPr lang="en-US" altLang="ko-KR" sz="2400" dirty="0" smtClean="0"/>
          </a:p>
          <a:p>
            <a:pPr lvl="1"/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결핵으로 인한 공동에 안착하여 객담으로 배출이 잘 안되므로 결핵환자에게 더 많이 걸림</a:t>
            </a:r>
            <a:r>
              <a:rPr lang="en-US" altLang="ko-KR" sz="2400" dirty="0" smtClean="0"/>
              <a:t> </a:t>
            </a:r>
          </a:p>
          <a:p>
            <a:pPr lvl="1"/>
            <a:endParaRPr lang="en-US" altLang="ko-KR" sz="24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결핵균과 염색이 비슷하게 되어 구별이 잘 안됨</a:t>
            </a:r>
            <a:endParaRPr lang="en-US" altLang="ko-K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4.NTM </a:t>
            </a:r>
            <a:r>
              <a:rPr lang="ko-KR" altLang="en-US" dirty="0" smtClean="0"/>
              <a:t>동정검사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일반적인 </a:t>
            </a:r>
            <a:r>
              <a:rPr lang="ko-KR" altLang="en-US" sz="2800" dirty="0" err="1" smtClean="0"/>
              <a:t>균동정</a:t>
            </a:r>
            <a:r>
              <a:rPr lang="ko-KR" altLang="en-US" sz="2800" dirty="0" smtClean="0"/>
              <a:t> 방법이나 </a:t>
            </a:r>
            <a:r>
              <a:rPr lang="en-US" altLang="ko-KR" sz="2800" dirty="0" smtClean="0"/>
              <a:t>PCR</a:t>
            </a:r>
          </a:p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본원에서 </a:t>
            </a:r>
            <a:r>
              <a:rPr lang="en-US" altLang="ko-KR" sz="2800" dirty="0" smtClean="0"/>
              <a:t>NTM </a:t>
            </a:r>
            <a:r>
              <a:rPr lang="ko-KR" altLang="en-US" sz="2800" dirty="0" smtClean="0"/>
              <a:t>동정검사</a:t>
            </a:r>
            <a:r>
              <a:rPr lang="en-US" altLang="ko-KR" sz="2800" dirty="0" smtClean="0"/>
              <a:t> </a:t>
            </a:r>
            <a:r>
              <a:rPr lang="en-US" altLang="ko-KR" sz="2800" dirty="0" smtClean="0"/>
              <a:t>X</a:t>
            </a:r>
            <a:endParaRPr lang="en-US" altLang="ko-KR" sz="2800" dirty="0" smtClean="0"/>
          </a:p>
          <a:p>
            <a:pPr>
              <a:buNone/>
            </a:pPr>
            <a:endParaRPr lang="en-US" altLang="ko-KR" dirty="0" smtClean="0">
              <a:latin typeface="HY헤드라인M"/>
              <a:ea typeface="HY헤드라인M"/>
            </a:endParaRPr>
          </a:p>
          <a:p>
            <a:pPr>
              <a:buNone/>
            </a:pPr>
            <a:r>
              <a:rPr lang="en-US" altLang="ko-KR" sz="2400" dirty="0" smtClean="0">
                <a:latin typeface="HY헤드라인M"/>
                <a:ea typeface="HY헤드라인M"/>
              </a:rPr>
              <a:t>※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객담도말양성에서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NTM</a:t>
            </a:r>
            <a:r>
              <a:rPr lang="ko-KR" altLang="en-US" sz="2400" dirty="0" smtClean="0"/>
              <a:t>환자 구분하기</a:t>
            </a:r>
            <a:endParaRPr lang="en-US" altLang="ko-KR" sz="2400" dirty="0" smtClean="0"/>
          </a:p>
          <a:p>
            <a:pPr lvl="1">
              <a:buNone/>
            </a:pPr>
            <a:r>
              <a:rPr lang="en-US" altLang="ko-KR" sz="2400" dirty="0" smtClean="0"/>
              <a:t>- </a:t>
            </a:r>
            <a:r>
              <a:rPr lang="ko-KR" altLang="en-US" sz="2400" dirty="0" smtClean="0"/>
              <a:t>비교적 나이가 많은 사람이 </a:t>
            </a:r>
            <a:r>
              <a:rPr lang="en-US" altLang="ko-KR" sz="2400" dirty="0" smtClean="0"/>
              <a:t>NTM</a:t>
            </a:r>
          </a:p>
          <a:p>
            <a:pPr lvl="1">
              <a:buFontTx/>
              <a:buChar char="-"/>
            </a:pPr>
            <a:r>
              <a:rPr lang="ko-KR" altLang="en-US" sz="2400" dirty="0" smtClean="0"/>
              <a:t>미국</a:t>
            </a:r>
            <a:r>
              <a:rPr lang="en-US" altLang="ko-KR" sz="2400" dirty="0" smtClean="0"/>
              <a:t>: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AFB(+) PCR(+) =&gt;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TB     </a:t>
            </a:r>
          </a:p>
          <a:p>
            <a:pPr lvl="1">
              <a:buFontTx/>
              <a:buChar char="-"/>
            </a:pPr>
            <a:r>
              <a:rPr lang="en-US" altLang="ko-KR" sz="2400" dirty="0" smtClean="0"/>
              <a:t>       AFB(+) PCR(-)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=&gt;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NTM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</a:t>
            </a:r>
            <a:r>
              <a:rPr lang="ko-KR" altLang="en-US" dirty="0" smtClean="0"/>
              <a:t>약제 감수성 검사 </a:t>
            </a:r>
            <a:r>
              <a:rPr lang="en-US" altLang="ko-KR" dirty="0" smtClean="0"/>
              <a:t>(DST)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결핵균 중 </a:t>
            </a:r>
            <a:r>
              <a:rPr lang="en-US" altLang="ko-KR" sz="2800" dirty="0" smtClean="0"/>
              <a:t>1%</a:t>
            </a:r>
            <a:r>
              <a:rPr lang="ko-KR" altLang="en-US" sz="2800" dirty="0" smtClean="0"/>
              <a:t>는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약제를 접해보지 않았더라도 유전자변이로 인해 자연스럽게 내성이 생기므로 </a:t>
            </a:r>
            <a:r>
              <a:rPr lang="en-US" altLang="ko-KR" sz="2800" dirty="0" smtClean="0"/>
              <a:t>1%</a:t>
            </a:r>
            <a:r>
              <a:rPr lang="ko-KR" altLang="en-US" sz="2800" dirty="0" smtClean="0"/>
              <a:t>이상의 </a:t>
            </a:r>
            <a:r>
              <a:rPr lang="ko-KR" altLang="en-US" sz="2800" dirty="0" err="1" smtClean="0"/>
              <a:t>균주가</a:t>
            </a:r>
            <a:r>
              <a:rPr lang="ko-KR" altLang="en-US" sz="2800" dirty="0" smtClean="0"/>
              <a:t> 약제내성을 보여야 </a:t>
            </a:r>
            <a:r>
              <a:rPr lang="en-US" altLang="ko-KR" sz="2800" dirty="0" smtClean="0"/>
              <a:t>Resistant</a:t>
            </a:r>
          </a:p>
          <a:p>
            <a:endParaRPr lang="en-US" altLang="ko-KR" sz="2800" dirty="0" smtClean="0"/>
          </a:p>
          <a:p>
            <a:endParaRPr lang="ko-KR" altLang="en-US" dirty="0"/>
          </a:p>
        </p:txBody>
      </p:sp>
      <p:pic>
        <p:nvPicPr>
          <p:cNvPr id="4" name="그림 3" descr="약제감수성검사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996952"/>
            <a:ext cx="7560840" cy="3649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</a:t>
            </a:r>
            <a:r>
              <a:rPr lang="ko-KR" altLang="en-US" dirty="0" smtClean="0"/>
              <a:t>약제 감수성 검사 </a:t>
            </a:r>
            <a:r>
              <a:rPr lang="en-US" altLang="ko-KR" dirty="0" smtClean="0"/>
              <a:t>(DST)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결핵균 중 </a:t>
            </a:r>
            <a:r>
              <a:rPr lang="en-US" altLang="ko-KR" sz="2800" dirty="0" smtClean="0"/>
              <a:t>1%</a:t>
            </a:r>
            <a:r>
              <a:rPr lang="ko-KR" altLang="en-US" sz="2800" dirty="0" smtClean="0"/>
              <a:t>는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약제를 접해보지 않았더라도 유전자변이로 인해 자연스럽게 내성이 생기므로 </a:t>
            </a:r>
            <a:r>
              <a:rPr lang="en-US" altLang="ko-KR" sz="2800" dirty="0" smtClean="0"/>
              <a:t>1%</a:t>
            </a:r>
            <a:r>
              <a:rPr lang="ko-KR" altLang="en-US" sz="2800" dirty="0" smtClean="0"/>
              <a:t>이상의 </a:t>
            </a:r>
            <a:r>
              <a:rPr lang="ko-KR" altLang="en-US" sz="2800" dirty="0" err="1" smtClean="0"/>
              <a:t>균주가</a:t>
            </a:r>
            <a:r>
              <a:rPr lang="ko-KR" altLang="en-US" sz="2800" dirty="0" smtClean="0"/>
              <a:t> 약제내성을 보여야 </a:t>
            </a:r>
            <a:r>
              <a:rPr lang="en-US" altLang="ko-KR" sz="2800" dirty="0" smtClean="0"/>
              <a:t>Resistant</a:t>
            </a:r>
          </a:p>
          <a:p>
            <a:endParaRPr lang="en-US" altLang="ko-KR" sz="2800" dirty="0" smtClean="0"/>
          </a:p>
          <a:p>
            <a:r>
              <a:rPr lang="ko-KR" altLang="en-US" sz="2800" dirty="0" smtClean="0"/>
              <a:t> 결과 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 S : Sensitivity : </a:t>
            </a:r>
            <a:r>
              <a:rPr lang="ko-KR" altLang="en-US" sz="2400" dirty="0" smtClean="0"/>
              <a:t>감수성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I  : Intermediate : </a:t>
            </a:r>
            <a:r>
              <a:rPr lang="ko-KR" altLang="en-US" sz="2400" dirty="0" smtClean="0"/>
              <a:t>중간 정도의 감수성</a:t>
            </a:r>
            <a:endParaRPr lang="en-US" altLang="ko-KR" sz="2400" dirty="0" smtClean="0"/>
          </a:p>
          <a:p>
            <a:pPr lvl="1"/>
            <a:r>
              <a:rPr lang="en-US" altLang="ko-KR" sz="2400" dirty="0" smtClean="0"/>
              <a:t> R : Resistant : </a:t>
            </a:r>
            <a:r>
              <a:rPr lang="ko-KR" altLang="en-US" sz="2400" dirty="0" smtClean="0"/>
              <a:t>내성</a:t>
            </a:r>
            <a:endParaRPr lang="en-US" altLang="ko-KR" sz="2400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</a:t>
            </a:r>
            <a:r>
              <a:rPr lang="ko-KR" altLang="en-US" dirty="0" smtClean="0"/>
              <a:t>신속내성검사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 MDR-TB</a:t>
            </a:r>
            <a:r>
              <a:rPr lang="ko-KR" altLang="en-US" sz="2800" dirty="0" smtClean="0"/>
              <a:t>를 빠르게 진단하기 위해 </a:t>
            </a:r>
            <a:endParaRPr lang="en-US" altLang="ko-KR" sz="2800" dirty="0" smtClean="0"/>
          </a:p>
          <a:p>
            <a:r>
              <a:rPr lang="en-US" altLang="ko-KR" sz="2800" dirty="0" smtClean="0"/>
              <a:t> PCR</a:t>
            </a:r>
            <a:r>
              <a:rPr lang="ko-KR" altLang="en-US" sz="2800" dirty="0" smtClean="0"/>
              <a:t>기법을 기초로</a:t>
            </a:r>
            <a:endParaRPr lang="en-US" altLang="ko-KR" sz="2800" dirty="0" smtClean="0"/>
          </a:p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아이나</a:t>
            </a:r>
            <a:r>
              <a:rPr lang="en-US" altLang="ko-KR" sz="2800" dirty="0" smtClean="0"/>
              <a:t>, </a:t>
            </a:r>
            <a:r>
              <a:rPr lang="ko-KR" altLang="en-US" sz="2800" dirty="0" err="1" smtClean="0"/>
              <a:t>리팜핀</a:t>
            </a:r>
            <a:r>
              <a:rPr lang="ko-KR" altLang="en-US" sz="2800" dirty="0" smtClean="0"/>
              <a:t> 약제 내성에 관련되는 유전자의 돌연변이를 검출</a:t>
            </a:r>
            <a:endParaRPr lang="en-US" altLang="ko-KR" sz="2800" dirty="0" smtClean="0"/>
          </a:p>
          <a:p>
            <a:pPr lvl="2"/>
            <a:r>
              <a:rPr lang="ko-KR" altLang="en-US" sz="2000" dirty="0" smtClean="0"/>
              <a:t>아이나 내성 유전자 </a:t>
            </a:r>
            <a:r>
              <a:rPr lang="en-US" altLang="ko-KR" sz="2000" dirty="0" smtClean="0"/>
              <a:t>: </a:t>
            </a:r>
            <a:r>
              <a:rPr lang="en-US" altLang="ko-KR" sz="2000" i="1" dirty="0" err="1" smtClean="0"/>
              <a:t>katG</a:t>
            </a:r>
            <a:r>
              <a:rPr lang="en-US" altLang="ko-KR" sz="2000" i="1" dirty="0" smtClean="0"/>
              <a:t>, </a:t>
            </a:r>
            <a:r>
              <a:rPr lang="en-US" altLang="ko-KR" sz="2000" i="1" dirty="0" err="1" smtClean="0"/>
              <a:t>inhA</a:t>
            </a:r>
            <a:r>
              <a:rPr lang="en-US" altLang="ko-KR" sz="2000" i="1" dirty="0" smtClean="0"/>
              <a:t>, </a:t>
            </a:r>
            <a:r>
              <a:rPr lang="en-US" altLang="ko-KR" sz="2000" i="1" dirty="0" err="1" smtClean="0"/>
              <a:t>ahpC</a:t>
            </a:r>
            <a:endParaRPr lang="en-US" altLang="ko-KR" sz="2000" i="1" dirty="0" smtClean="0"/>
          </a:p>
          <a:p>
            <a:pPr lvl="2"/>
            <a:r>
              <a:rPr lang="ko-KR" altLang="en-US" sz="2000" dirty="0" err="1" smtClean="0"/>
              <a:t>리팜핀</a:t>
            </a:r>
            <a:r>
              <a:rPr lang="ko-KR" altLang="en-US" sz="2000" dirty="0" smtClean="0"/>
              <a:t> 내성 유전자 </a:t>
            </a:r>
            <a:r>
              <a:rPr lang="en-US" altLang="ko-KR" sz="2000" dirty="0" smtClean="0"/>
              <a:t>: </a:t>
            </a:r>
            <a:r>
              <a:rPr lang="en-US" altLang="ko-KR" sz="2000" i="1" dirty="0" err="1" smtClean="0"/>
              <a:t>rpoB</a:t>
            </a:r>
            <a:endParaRPr lang="en-US" altLang="ko-KR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</a:t>
            </a:r>
            <a:r>
              <a:rPr lang="ko-KR" altLang="en-US" dirty="0" smtClean="0"/>
              <a:t>신속내성검사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 장점 </a:t>
            </a:r>
            <a:endParaRPr lang="en-US" altLang="ko-KR" sz="2400" dirty="0" smtClean="0"/>
          </a:p>
          <a:p>
            <a:pPr lvl="1"/>
            <a:r>
              <a:rPr lang="ko-KR" altLang="en-US" sz="2400" dirty="0" smtClean="0"/>
              <a:t> 빠르다 </a:t>
            </a:r>
            <a:r>
              <a:rPr lang="en-US" altLang="ko-KR" sz="2400" dirty="0" smtClean="0"/>
              <a:t>: 5</a:t>
            </a:r>
            <a:r>
              <a:rPr lang="ko-KR" altLang="en-US" sz="2400" dirty="0" smtClean="0"/>
              <a:t>시간</a:t>
            </a:r>
            <a:endParaRPr lang="en-US" altLang="ko-KR" sz="2400" dirty="0" smtClean="0"/>
          </a:p>
          <a:p>
            <a:endParaRPr lang="en-US" altLang="ko-KR" sz="2800" dirty="0" smtClean="0"/>
          </a:p>
          <a:p>
            <a:r>
              <a:rPr lang="ko-KR" altLang="en-US" sz="2800" dirty="0" smtClean="0"/>
              <a:t> 단점 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 </a:t>
            </a:r>
            <a:r>
              <a:rPr lang="ko-KR" altLang="en-US" sz="2400" dirty="0" smtClean="0"/>
              <a:t>약제감수성검사가 </a:t>
            </a:r>
            <a:r>
              <a:rPr lang="en-US" altLang="ko-KR" sz="2400" dirty="0" smtClean="0"/>
              <a:t>15</a:t>
            </a:r>
            <a:r>
              <a:rPr lang="ko-KR" altLang="en-US" sz="2400" dirty="0" smtClean="0"/>
              <a:t>종류의 항결핵제에 대해 검사가 가능하다면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신속내성검사는 </a:t>
            </a:r>
            <a:r>
              <a:rPr lang="en-US" altLang="ko-KR" sz="2400" dirty="0" smtClean="0"/>
              <a:t>2</a:t>
            </a:r>
            <a:r>
              <a:rPr lang="ko-KR" altLang="en-US" sz="2400" dirty="0" smtClean="0"/>
              <a:t>종류의 항결핵제에 대한 검사만 가능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보자기">
  <a:themeElements>
    <a:clrScheme name="보자기">
      <a:dk1>
        <a:sysClr val="windowText" lastClr="000000"/>
      </a:dk1>
      <a:lt1>
        <a:sysClr val="window" lastClr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08BBDB"/>
      </a:accent3>
      <a:accent4>
        <a:srgbClr val="687CDD"/>
      </a:accent4>
      <a:accent5>
        <a:srgbClr val="28C874"/>
      </a:accent5>
      <a:accent6>
        <a:srgbClr val="E47963"/>
      </a:accent6>
      <a:hlink>
        <a:srgbClr val="64C143"/>
      </a:hlink>
      <a:folHlink>
        <a:srgbClr val="9A9A9A"/>
      </a:folHlink>
    </a:clrScheme>
    <a:fontScheme name="보자기">
      <a:majorFont>
        <a:latin typeface="Lucida Sans"/>
        <a:ea typeface=""/>
        <a:cs typeface=""/>
        <a:font script="Grek" typeface="Arial"/>
        <a:font script="Cyrl" typeface="Arial"/>
        <a:font script="Jpan" typeface="HGP明朝E"/>
        <a:font script="Hang" typeface="HY견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Lucida Sans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보자기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45000"/>
                <a:shade val="95000"/>
                <a:hueMod val="100000"/>
                <a:satMod val="100000"/>
              </a:schemeClr>
            </a:gs>
            <a:gs pos="5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50000">
              <a:schemeClr val="phClr">
                <a:tint val="100000"/>
                <a:shade val="50000"/>
                <a:hueMod val="100000"/>
                <a:satMod val="100000"/>
              </a:schemeClr>
            </a:gs>
            <a:gs pos="100000">
              <a:schemeClr val="phClr">
                <a:tint val="75000"/>
                <a:shade val="100000"/>
                <a:hueMod val="100000"/>
                <a:satMod val="100000"/>
              </a:schemeClr>
            </a:gs>
          </a:gsLst>
          <a:lin ang="1350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2400000" algn="br">
              <a:srgbClr val="000000">
                <a:alpha val="70588"/>
              </a:srgbClr>
            </a:outerShdw>
          </a:effectLst>
        </a:effectStyle>
        <a:effectStyle>
          <a:effectLst>
            <a:outerShdw blurRad="63500" dist="50800" dir="2400000" sx="96000" sy="96000">
              <a:srgbClr val="000000">
                <a:alpha val="78431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600000" rev="5100000"/>
            </a:lightRig>
          </a:scene3d>
          <a:sp3d prstMaterial="plastic">
            <a:bevelT w="38100" h="25400"/>
            <a:contourClr>
              <a:srgbClr val="FFFFFF">
                <a:alpha val="0"/>
              </a:srgbClr>
            </a:contourClr>
          </a:sp3d>
        </a:effectStyle>
        <a:effectStyle>
          <a:effectLst>
            <a:outerShdw blurRad="63500" dist="63500" dir="600000" sx="96000" sy="96000">
              <a:srgbClr val="0F0F0F">
                <a:alpha val="78431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600000" rev="5100000"/>
            </a:lightRig>
          </a:scene3d>
          <a:sp3d prstMaterial="plastic">
            <a:bevelT w="114300" h="1143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45000"/>
                <a:hueMod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47000"/>
                <a:hueMod val="100000"/>
                <a:satMod val="100000"/>
              </a:schemeClr>
              <a:schemeClr val="phClr">
                <a:tint val="7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Wrapper</Template>
  <TotalTime>492</TotalTime>
  <Words>648</Words>
  <Application>Microsoft Office PowerPoint</Application>
  <PresentationFormat>화면 슬라이드 쇼(4:3)</PresentationFormat>
  <Paragraphs>122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보자기</vt:lpstr>
      <vt:lpstr>객담검사</vt:lpstr>
      <vt:lpstr>객담검사의 종류</vt:lpstr>
      <vt:lpstr>1.AFB(acid fast bacillus)smear</vt:lpstr>
      <vt:lpstr>1.AFB(acid fast bacillus)smear</vt:lpstr>
      <vt:lpstr>1.AFB(acid fast bacillus)smear</vt:lpstr>
      <vt:lpstr>1.AFB(acid fast bacillus)smear</vt:lpstr>
      <vt:lpstr>2.Culture</vt:lpstr>
      <vt:lpstr>2.Culture</vt:lpstr>
      <vt:lpstr>고체배양과 액체배양의 차이점</vt:lpstr>
      <vt:lpstr>도말양성이면서 배양음성</vt:lpstr>
      <vt:lpstr>3.PCR</vt:lpstr>
      <vt:lpstr>3.PCR</vt:lpstr>
      <vt:lpstr>4.NTM 동정검사</vt:lpstr>
      <vt:lpstr>4.NTM 동정검사</vt:lpstr>
      <vt:lpstr>5.약제 감수성 검사 (DST)</vt:lpstr>
      <vt:lpstr>5.약제 감수성 검사 (DST)</vt:lpstr>
      <vt:lpstr>6.신속내성검사</vt:lpstr>
      <vt:lpstr>6.신속내성검사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객담검사</dc:title>
  <dc:creator>Microsoft Corporation</dc:creator>
  <cp:lastModifiedBy>보급용</cp:lastModifiedBy>
  <cp:revision>169</cp:revision>
  <dcterms:created xsi:type="dcterms:W3CDTF">2006-10-05T04:04:58Z</dcterms:created>
  <dcterms:modified xsi:type="dcterms:W3CDTF">2015-01-19T05:43:40Z</dcterms:modified>
</cp:coreProperties>
</file>