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1" r:id="rId8"/>
    <p:sldId id="267" r:id="rId9"/>
    <p:sldId id="268" r:id="rId10"/>
    <p:sldId id="269" r:id="rId11"/>
    <p:sldId id="270" r:id="rId1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594" y="-3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chart>
    <c:autoTitleDeleted val="1"/>
    <c:plotArea>
      <c:layout>
        <c:manualLayout>
          <c:layoutTarget val="inner"/>
          <c:xMode val="edge"/>
          <c:yMode val="edge"/>
          <c:x val="2.2916666666666669E-2"/>
          <c:y val="5.990410935685897E-2"/>
          <c:w val="0.95416666666666661"/>
          <c:h val="0.80935193306722941"/>
        </c:manualLayout>
      </c:layout>
      <c:lineChart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ln>
              <a:solidFill>
                <a:schemeClr val="tx2">
                  <a:lumMod val="60000"/>
                  <a:lumOff val="40000"/>
                </a:schemeClr>
              </a:solidFill>
            </a:ln>
          </c:spPr>
          <c:marker>
            <c:symbol val="none"/>
          </c:marker>
          <c:dLbls>
            <c:dLbl>
              <c:idx val="1"/>
              <c:layout>
                <c:manualLayout>
                  <c:x val="-7.0833333333333359E-2"/>
                  <c:y val="-3.437500000000001E-2"/>
                </c:manualLayout>
              </c:layout>
              <c:showVal val="1"/>
            </c:dLbl>
            <c:dLbl>
              <c:idx val="2"/>
              <c:layout>
                <c:manualLayout>
                  <c:x val="-7.2916666666666699E-2"/>
                  <c:y val="6.8750000000000019E-2"/>
                </c:manualLayout>
              </c:layout>
              <c:showVal val="1"/>
            </c:dLbl>
            <c:dLbl>
              <c:idx val="4"/>
              <c:layout>
                <c:manualLayout>
                  <c:x val="-3.9583333333333338E-2"/>
                  <c:y val="-6.5625000000000003E-2"/>
                </c:manualLayout>
              </c:layout>
              <c:showVal val="1"/>
            </c:dLbl>
            <c:numFmt formatCode="#,##0_);\(#,##0\)" sourceLinked="0"/>
            <c:txPr>
              <a:bodyPr/>
              <a:lstStyle/>
              <a:p>
                <a:pPr>
                  <a:defRPr sz="1500">
                    <a:solidFill>
                      <a:srgbClr val="FF0000"/>
                    </a:solidFill>
                    <a:latin typeface="HY견고딕" pitchFamily="18" charset="-127"/>
                    <a:ea typeface="HY견고딕" pitchFamily="18" charset="-127"/>
                  </a:defRPr>
                </a:pPr>
                <a:endParaRPr lang="ko-KR"/>
              </a:p>
            </c:txPr>
            <c:showVal val="1"/>
          </c:dLbls>
          <c:cat>
            <c:strRef>
              <c:f>Sheet1!$A$2:$A$6</c:f>
              <c:strCache>
                <c:ptCount val="5"/>
                <c:pt idx="0">
                  <c:v>2010년</c:v>
                </c:pt>
                <c:pt idx="1">
                  <c:v>2011년</c:v>
                </c:pt>
                <c:pt idx="2">
                  <c:v>2012년</c:v>
                </c:pt>
                <c:pt idx="3">
                  <c:v>2013년</c:v>
                </c:pt>
                <c:pt idx="4">
                  <c:v>2014년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1435</c:v>
                </c:pt>
                <c:pt idx="1">
                  <c:v>28453</c:v>
                </c:pt>
                <c:pt idx="2">
                  <c:v>5720</c:v>
                </c:pt>
                <c:pt idx="3">
                  <c:v>18863</c:v>
                </c:pt>
                <c:pt idx="4">
                  <c:v>26045</c:v>
                </c:pt>
              </c:numCache>
            </c:numRef>
          </c:val>
        </c:ser>
        <c:dLbls>
          <c:showVal val="1"/>
        </c:dLbls>
        <c:marker val="1"/>
        <c:axId val="79522048"/>
        <c:axId val="79527936"/>
      </c:lineChart>
      <c:catAx>
        <c:axId val="79522048"/>
        <c:scaling>
          <c:orientation val="minMax"/>
        </c:scaling>
        <c:axPos val="b"/>
        <c:majorTickMark val="none"/>
        <c:tickLblPos val="nextTo"/>
        <c:spPr>
          <a:ln w="19050">
            <a:solidFill>
              <a:schemeClr val="tx2">
                <a:lumMod val="75000"/>
              </a:schemeClr>
            </a:solidFill>
          </a:ln>
        </c:spPr>
        <c:txPr>
          <a:bodyPr/>
          <a:lstStyle/>
          <a:p>
            <a:pPr>
              <a:defRPr sz="1600">
                <a:latin typeface="HY견고딕" pitchFamily="18" charset="-127"/>
                <a:ea typeface="HY견고딕" pitchFamily="18" charset="-127"/>
              </a:defRPr>
            </a:pPr>
            <a:endParaRPr lang="ko-KR"/>
          </a:p>
        </c:txPr>
        <c:crossAx val="79527936"/>
        <c:crosses val="autoZero"/>
        <c:auto val="1"/>
        <c:lblAlgn val="ctr"/>
        <c:lblOffset val="100"/>
      </c:catAx>
      <c:valAx>
        <c:axId val="79527936"/>
        <c:scaling>
          <c:orientation val="minMax"/>
        </c:scaling>
        <c:delete val="1"/>
        <c:axPos val="l"/>
        <c:numFmt formatCode="General" sourceLinked="1"/>
        <c:tickLblPos val="none"/>
        <c:crossAx val="79522048"/>
        <c:crosses val="autoZero"/>
        <c:crossBetween val="between"/>
      </c:valAx>
      <c:spPr>
        <a:noFill/>
        <a:ln w="25400">
          <a:noFill/>
        </a:ln>
      </c:spPr>
    </c:plotArea>
    <c:plotVisOnly val="1"/>
  </c:chart>
  <c:spPr>
    <a:solidFill>
      <a:schemeClr val="accent1">
        <a:lumMod val="20000"/>
        <a:lumOff val="80000"/>
      </a:schemeClr>
    </a:solidFill>
  </c:spPr>
  <c:txPr>
    <a:bodyPr/>
    <a:lstStyle/>
    <a:p>
      <a:pPr>
        <a:defRPr sz="1800"/>
      </a:pPr>
      <a:endParaRPr lang="ko-KR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C38DF-9154-4852-AA0A-B0644E4F1A1F}" type="datetimeFigureOut">
              <a:rPr lang="ko-KR" altLang="en-US" smtClean="0"/>
              <a:pPr/>
              <a:t>2015-07-17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B737D-A0C4-4C1B-8D51-1EF53940C10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C38DF-9154-4852-AA0A-B0644E4F1A1F}" type="datetimeFigureOut">
              <a:rPr lang="ko-KR" altLang="en-US" smtClean="0"/>
              <a:pPr/>
              <a:t>2015-07-17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B737D-A0C4-4C1B-8D51-1EF53940C10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C38DF-9154-4852-AA0A-B0644E4F1A1F}" type="datetimeFigureOut">
              <a:rPr lang="ko-KR" altLang="en-US" smtClean="0"/>
              <a:pPr/>
              <a:t>2015-07-17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B737D-A0C4-4C1B-8D51-1EF53940C10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C38DF-9154-4852-AA0A-B0644E4F1A1F}" type="datetimeFigureOut">
              <a:rPr lang="ko-KR" altLang="en-US" smtClean="0"/>
              <a:pPr/>
              <a:t>2015-07-17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B737D-A0C4-4C1B-8D51-1EF53940C10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C38DF-9154-4852-AA0A-B0644E4F1A1F}" type="datetimeFigureOut">
              <a:rPr lang="ko-KR" altLang="en-US" smtClean="0"/>
              <a:pPr/>
              <a:t>2015-07-17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B737D-A0C4-4C1B-8D51-1EF53940C10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C38DF-9154-4852-AA0A-B0644E4F1A1F}" type="datetimeFigureOut">
              <a:rPr lang="ko-KR" altLang="en-US" smtClean="0"/>
              <a:pPr/>
              <a:t>2015-07-17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B737D-A0C4-4C1B-8D51-1EF53940C10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C38DF-9154-4852-AA0A-B0644E4F1A1F}" type="datetimeFigureOut">
              <a:rPr lang="ko-KR" altLang="en-US" smtClean="0"/>
              <a:pPr/>
              <a:t>2015-07-17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B737D-A0C4-4C1B-8D51-1EF53940C10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C38DF-9154-4852-AA0A-B0644E4F1A1F}" type="datetimeFigureOut">
              <a:rPr lang="ko-KR" altLang="en-US" smtClean="0"/>
              <a:pPr/>
              <a:t>2015-07-17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B737D-A0C4-4C1B-8D51-1EF53940C10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C38DF-9154-4852-AA0A-B0644E4F1A1F}" type="datetimeFigureOut">
              <a:rPr lang="ko-KR" altLang="en-US" smtClean="0"/>
              <a:pPr/>
              <a:t>2015-07-17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B737D-A0C4-4C1B-8D51-1EF53940C10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C38DF-9154-4852-AA0A-B0644E4F1A1F}" type="datetimeFigureOut">
              <a:rPr lang="ko-KR" altLang="en-US" smtClean="0"/>
              <a:pPr/>
              <a:t>2015-07-17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B737D-A0C4-4C1B-8D51-1EF53940C10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C38DF-9154-4852-AA0A-B0644E4F1A1F}" type="datetimeFigureOut">
              <a:rPr lang="ko-KR" altLang="en-US" smtClean="0"/>
              <a:pPr/>
              <a:t>2015-07-17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B737D-A0C4-4C1B-8D51-1EF53940C10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7C38DF-9154-4852-AA0A-B0644E4F1A1F}" type="datetimeFigureOut">
              <a:rPr lang="ko-KR" altLang="en-US" smtClean="0"/>
              <a:pPr/>
              <a:t>2015-07-17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B737D-A0C4-4C1B-8D51-1EF53940C10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b="1669"/>
          <a:stretch>
            <a:fillRect/>
          </a:stretch>
        </p:blipFill>
        <p:spPr bwMode="auto">
          <a:xfrm>
            <a:off x="0" y="1844824"/>
            <a:ext cx="9144000" cy="5013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51520" y="260648"/>
            <a:ext cx="41764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서울시 정보공개 커뮤니티</a:t>
            </a:r>
            <a:endParaRPr lang="ko-KR" altLang="en-US" sz="1600" dirty="0">
              <a:solidFill>
                <a:schemeClr val="accent1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99592" y="1285890"/>
            <a:ext cx="73448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5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공공기관 정보공개와 개인정보보호</a:t>
            </a:r>
            <a:endParaRPr lang="ko-KR" altLang="en-US" sz="35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04248" y="5589240"/>
            <a:ext cx="20162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2015.07.17</a:t>
            </a:r>
          </a:p>
          <a:p>
            <a:pPr algn="r"/>
            <a:endParaRPr lang="en-US" altLang="ko-KR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  <a:p>
            <a:pPr algn="r"/>
            <a:r>
              <a:rPr lang="ko-KR" altLang="en-US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윤정훈</a:t>
            </a:r>
            <a:endParaRPr lang="ko-KR" altLang="en-US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http://imgnews.naver.net/image/003/2015/06/04/NISI20150604_0011016580_web_99_20150605004703.jpg?type=w540"/>
          <p:cNvPicPr>
            <a:picLocks noChangeAspect="1" noChangeArrowheads="1"/>
          </p:cNvPicPr>
          <p:nvPr/>
        </p:nvPicPr>
        <p:blipFill>
          <a:blip r:embed="rId2" cstate="print"/>
          <a:srcRect l="-90" r="22991" b="6086"/>
          <a:stretch>
            <a:fillRect/>
          </a:stretch>
        </p:blipFill>
        <p:spPr bwMode="auto">
          <a:xfrm>
            <a:off x="-42530" y="865573"/>
            <a:ext cx="9186531" cy="5992427"/>
          </a:xfrm>
          <a:prstGeom prst="rect">
            <a:avLst/>
          </a:prstGeom>
          <a:noFill/>
        </p:spPr>
      </p:pic>
      <p:sp>
        <p:nvSpPr>
          <p:cNvPr id="3" name="직각 삼각형 2"/>
          <p:cNvSpPr/>
          <p:nvPr/>
        </p:nvSpPr>
        <p:spPr>
          <a:xfrm>
            <a:off x="-42530" y="861237"/>
            <a:ext cx="9186530" cy="5996763"/>
          </a:xfrm>
          <a:prstGeom prst="rtTriangle">
            <a:avLst/>
          </a:prstGeom>
          <a:solidFill>
            <a:schemeClr val="tx1">
              <a:lumMod val="65000"/>
              <a:lumOff val="35000"/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0" y="0"/>
            <a:ext cx="9165265" cy="87187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395536" y="251356"/>
            <a:ext cx="792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지난 </a:t>
            </a:r>
            <a:r>
              <a:rPr lang="en-US" altLang="ko-KR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6</a:t>
            </a:r>
            <a:r>
              <a:rPr lang="ko-KR" altLang="en-US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월 </a:t>
            </a:r>
            <a:r>
              <a:rPr lang="en-US" altLang="ko-KR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4</a:t>
            </a:r>
            <a:r>
              <a:rPr lang="ko-KR" altLang="en-US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일 서울시 메르스 사태 관련 긴급 기자회견</a:t>
            </a:r>
            <a:endParaRPr lang="ko-KR" altLang="en-US" sz="24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9512" y="3473132"/>
            <a:ext cx="367240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2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서울시</a:t>
            </a:r>
            <a:r>
              <a:rPr lang="en-US" altLang="ko-KR" sz="22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2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선제적 정보공개 </a:t>
            </a:r>
            <a:endParaRPr lang="en-US" altLang="ko-KR" sz="220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2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… </a:t>
            </a:r>
            <a:r>
              <a:rPr lang="ko-KR" altLang="en-US" sz="22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여론 </a:t>
            </a:r>
            <a:r>
              <a:rPr lang="en-US" altLang="ko-KR" sz="22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55% </a:t>
            </a:r>
            <a:r>
              <a:rPr lang="ko-KR" altLang="en-US" sz="22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적절</a:t>
            </a:r>
            <a:r>
              <a:rPr lang="ko-KR" altLang="en-US" sz="15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5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5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리얼미터</a:t>
            </a:r>
            <a:r>
              <a:rPr lang="en-US" altLang="ko-KR" sz="15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5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1520" y="5301208"/>
            <a:ext cx="82809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2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그런</a:t>
            </a:r>
            <a:r>
              <a:rPr lang="ko-KR" altLang="en-US" sz="2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데</a:t>
            </a:r>
            <a:endParaRPr lang="en-US" altLang="ko-KR" sz="220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2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6</a:t>
            </a:r>
            <a:r>
              <a:rPr lang="ko-KR" altLang="en-US" sz="22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월 </a:t>
            </a:r>
            <a:r>
              <a:rPr lang="en-US" altLang="ko-KR" sz="22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8</a:t>
            </a:r>
            <a:r>
              <a:rPr lang="ko-KR" altLang="en-US" sz="22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일</a:t>
            </a:r>
            <a:r>
              <a:rPr lang="en-US" altLang="ko-KR" sz="22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2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업무담당자 실수로 </a:t>
            </a:r>
            <a:r>
              <a:rPr lang="en-US" altLang="ko-KR" sz="22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‘</a:t>
            </a:r>
            <a:r>
              <a:rPr lang="ko-KR" altLang="en-US" sz="22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메르스</a:t>
            </a:r>
            <a:r>
              <a:rPr lang="en-US" altLang="ko-KR" sz="22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’ </a:t>
            </a:r>
            <a:r>
              <a:rPr lang="ko-KR" altLang="en-US" sz="22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민감한 개인정보 유출 </a:t>
            </a:r>
            <a:endParaRPr lang="ko-KR" altLang="en-US" sz="22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5" descr="KCS00167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2745795"/>
            <a:ext cx="1549400" cy="1360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3" descr="KCS00166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6341881" y="2673787"/>
            <a:ext cx="1830519" cy="1406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직사각형 4"/>
          <p:cNvSpPr/>
          <p:nvPr/>
        </p:nvSpPr>
        <p:spPr>
          <a:xfrm>
            <a:off x="0" y="0"/>
            <a:ext cx="4572000" cy="90872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4572000" y="0"/>
            <a:ext cx="4572000" cy="90872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평행 사변형 6"/>
          <p:cNvSpPr/>
          <p:nvPr/>
        </p:nvSpPr>
        <p:spPr>
          <a:xfrm>
            <a:off x="3995936" y="0"/>
            <a:ext cx="1224136" cy="908720"/>
          </a:xfrm>
          <a:prstGeom prst="parallelogram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395536" y="188640"/>
            <a:ext cx="331236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정보공개법</a:t>
            </a:r>
            <a:endParaRPr lang="ko-KR" altLang="en-US" sz="30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08104" y="188640"/>
            <a:ext cx="331236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00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개인정보보호법</a:t>
            </a:r>
            <a:endParaRPr lang="ko-KR" altLang="en-US" sz="30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39952" y="188640"/>
            <a:ext cx="100811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200" dirty="0" smtClean="0">
                <a:latin typeface="HY견고딕" pitchFamily="18" charset="-127"/>
                <a:ea typeface="HY견고딕" pitchFamily="18" charset="-127"/>
              </a:rPr>
              <a:t>VS.</a:t>
            </a:r>
            <a:endParaRPr lang="ko-KR" altLang="en-US" sz="2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5536" y="2025715"/>
            <a:ext cx="331236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500" dirty="0" smtClean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국민의 알 권리</a:t>
            </a:r>
            <a:endParaRPr lang="ko-KR" altLang="en-US" sz="2500" dirty="0">
              <a:solidFill>
                <a:schemeClr val="accent1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08104" y="2025715"/>
            <a:ext cx="331236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500" dirty="0" smtClean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개인의 정보 보호</a:t>
            </a:r>
            <a:endParaRPr lang="ko-KR" altLang="en-US" sz="2500" dirty="0">
              <a:solidFill>
                <a:schemeClr val="accent1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" name="막힌 원호 11"/>
          <p:cNvSpPr/>
          <p:nvPr/>
        </p:nvSpPr>
        <p:spPr>
          <a:xfrm rot="10800000">
            <a:off x="899592" y="3753907"/>
            <a:ext cx="2376264" cy="720080"/>
          </a:xfrm>
          <a:prstGeom prst="blockArc">
            <a:avLst>
              <a:gd name="adj1" fmla="val 10547552"/>
              <a:gd name="adj2" fmla="val 248668"/>
              <a:gd name="adj3" fmla="val 21716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3" name="막힌 원호 12"/>
          <p:cNvSpPr/>
          <p:nvPr/>
        </p:nvSpPr>
        <p:spPr>
          <a:xfrm rot="10800000">
            <a:off x="6156176" y="3753907"/>
            <a:ext cx="2376264" cy="720080"/>
          </a:xfrm>
          <a:prstGeom prst="blockArc">
            <a:avLst>
              <a:gd name="adj1" fmla="val 10547552"/>
              <a:gd name="adj2" fmla="val 248668"/>
              <a:gd name="adj3" fmla="val 21716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cxnSp>
        <p:nvCxnSpPr>
          <p:cNvPr id="17" name="직선 연결선 16"/>
          <p:cNvCxnSpPr/>
          <p:nvPr/>
        </p:nvCxnSpPr>
        <p:spPr>
          <a:xfrm>
            <a:off x="1907704" y="4834027"/>
            <a:ext cx="5544616" cy="0"/>
          </a:xfrm>
          <a:prstGeom prst="line">
            <a:avLst/>
          </a:prstGeom>
          <a:ln w="1270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>
            <a:off x="1907704" y="4401979"/>
            <a:ext cx="0" cy="504056"/>
          </a:xfrm>
          <a:prstGeom prst="line">
            <a:avLst/>
          </a:prstGeom>
          <a:ln w="1270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>
            <a:off x="7452320" y="4401979"/>
            <a:ext cx="0" cy="504056"/>
          </a:xfrm>
          <a:prstGeom prst="line">
            <a:avLst/>
          </a:prstGeom>
          <a:ln w="1270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이등변 삼각형 21"/>
          <p:cNvSpPr/>
          <p:nvPr/>
        </p:nvSpPr>
        <p:spPr>
          <a:xfrm>
            <a:off x="4283968" y="4834027"/>
            <a:ext cx="504056" cy="432048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611560" y="5122059"/>
            <a:ext cx="273630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accent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개인정보 공개 예외규정</a:t>
            </a:r>
            <a:endParaRPr lang="ko-KR" altLang="en-US" sz="1500" dirty="0">
              <a:solidFill>
                <a:schemeClr val="accent1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012160" y="5122059"/>
            <a:ext cx="273630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accent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정보 비공개 사유 규정</a:t>
            </a:r>
            <a:endParaRPr lang="ko-KR" altLang="en-US" sz="1500" dirty="0">
              <a:solidFill>
                <a:schemeClr val="accent1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923928" y="2961819"/>
            <a:ext cx="1368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?</a:t>
            </a:r>
            <a:endParaRPr lang="ko-KR" altLang="en-US" sz="4400" dirty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65265" cy="87187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395536" y="251356"/>
            <a:ext cx="792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공공기관</a:t>
            </a:r>
            <a:r>
              <a:rPr lang="en-US" altLang="ko-KR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4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지자체</a:t>
            </a:r>
            <a:r>
              <a:rPr lang="en-US" altLang="ko-KR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의 개인정보 노출 현황</a:t>
            </a:r>
            <a:endParaRPr lang="ko-KR" altLang="en-US" sz="24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5" name="차트 4"/>
          <p:cNvGraphicFramePr/>
          <p:nvPr/>
        </p:nvGraphicFramePr>
        <p:xfrm>
          <a:off x="1547664" y="1700808"/>
          <a:ext cx="6096000" cy="37759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508104" y="1052736"/>
            <a:ext cx="33843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출처</a:t>
            </a:r>
            <a:r>
              <a:rPr lang="en-US" altLang="ko-K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11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박남춘</a:t>
            </a:r>
            <a:r>
              <a:rPr lang="en-US" altLang="ko-K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1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새정치민주연합</a:t>
            </a:r>
            <a:r>
              <a:rPr lang="en-US" altLang="ko-K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의원실</a:t>
            </a:r>
            <a:r>
              <a:rPr lang="en-US" altLang="ko-K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, 2015</a:t>
            </a:r>
            <a:endParaRPr lang="ko-KR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1560" y="5939988"/>
            <a:ext cx="792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여전히 공공기관</a:t>
            </a:r>
            <a:r>
              <a:rPr lang="en-US" altLang="ko-KR" dirty="0" smtClean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dirty="0" err="1" smtClean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지자체</a:t>
            </a:r>
            <a:r>
              <a:rPr lang="en-US" altLang="ko-KR" dirty="0" smtClean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dirty="0" smtClean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의 개인정보 노출 건 수는 높기만 한데</a:t>
            </a:r>
            <a:r>
              <a:rPr lang="en-US" altLang="ko-KR" dirty="0" smtClean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…</a:t>
            </a:r>
            <a:endParaRPr lang="ko-KR" altLang="en-US" dirty="0">
              <a:solidFill>
                <a:schemeClr val="accent1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폭발 1 34"/>
          <p:cNvSpPr/>
          <p:nvPr/>
        </p:nvSpPr>
        <p:spPr>
          <a:xfrm>
            <a:off x="251520" y="1556792"/>
            <a:ext cx="1080120" cy="709410"/>
          </a:xfrm>
          <a:prstGeom prst="irregularSeal1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직사각형 1"/>
          <p:cNvSpPr/>
          <p:nvPr/>
        </p:nvSpPr>
        <p:spPr>
          <a:xfrm>
            <a:off x="0" y="0"/>
            <a:ext cx="9165265" cy="87187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395536" y="251356"/>
            <a:ext cx="792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2013</a:t>
            </a:r>
            <a:r>
              <a:rPr lang="ko-KR" altLang="en-US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년 홈페이지 개인정보 </a:t>
            </a:r>
            <a:r>
              <a:rPr lang="ko-KR" altLang="en-US" sz="24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노출원인별</a:t>
            </a:r>
            <a:r>
              <a:rPr lang="ko-KR" altLang="en-US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발생비율</a:t>
            </a:r>
            <a:endParaRPr lang="ko-KR" altLang="en-US" sz="24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39952" y="1052736"/>
            <a:ext cx="47525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출처</a:t>
            </a:r>
            <a:r>
              <a:rPr lang="en-US" altLang="ko-K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11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행정안전부</a:t>
            </a:r>
            <a:r>
              <a:rPr lang="en-US" altLang="ko-K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, 2014</a:t>
            </a:r>
            <a: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년 홈페이지 개인정보 노출방지 가이드라인</a:t>
            </a:r>
            <a:endParaRPr lang="ko-KR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47864" y="1772816"/>
            <a:ext cx="2638266" cy="276999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algn="ctr"/>
            <a:r>
              <a:rPr lang="ko-KR" altLang="en-US" dirty="0" smtClean="0">
                <a:solidFill>
                  <a:schemeClr val="accent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개인정보 취급자 부주의</a:t>
            </a:r>
            <a:endParaRPr lang="ko-KR" altLang="en-US" dirty="0">
              <a:solidFill>
                <a:schemeClr val="accent1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47864" y="2420888"/>
            <a:ext cx="2638266" cy="276999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algn="ctr"/>
            <a:r>
              <a:rPr lang="ko-KR" altLang="en-US" dirty="0" smtClean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검색엔진 노출</a:t>
            </a:r>
            <a:endParaRPr lang="ko-KR" altLang="en-US" dirty="0">
              <a:solidFill>
                <a:schemeClr val="accent1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347864" y="3068960"/>
            <a:ext cx="2638266" cy="276999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algn="ctr"/>
            <a:r>
              <a:rPr lang="ko-KR" altLang="en-US" smtClean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홈페이지 이용자 부주의</a:t>
            </a:r>
            <a:endParaRPr lang="ko-KR" altLang="en-US" dirty="0">
              <a:solidFill>
                <a:schemeClr val="accent1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47864" y="3717032"/>
            <a:ext cx="2638266" cy="276999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algn="ctr"/>
            <a:r>
              <a:rPr lang="ko-KR" altLang="en-US" dirty="0" smtClean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홈페이지 설계 오류</a:t>
            </a:r>
            <a:endParaRPr lang="ko-KR" altLang="en-US" dirty="0">
              <a:solidFill>
                <a:schemeClr val="accent1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331640" y="1794996"/>
            <a:ext cx="2016224" cy="21602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2483768" y="2435370"/>
            <a:ext cx="864096" cy="20154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3275856" y="3094588"/>
            <a:ext cx="72008" cy="26240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3311864" y="3753806"/>
            <a:ext cx="36000" cy="25125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6012160" y="1794996"/>
            <a:ext cx="360040" cy="19384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6012160" y="2435370"/>
            <a:ext cx="792088" cy="20154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6012160" y="3094588"/>
            <a:ext cx="126000" cy="19039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6012160" y="3753806"/>
            <a:ext cx="1512168" cy="17925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" name="직선 연결선 4"/>
          <p:cNvCxnSpPr/>
          <p:nvPr/>
        </p:nvCxnSpPr>
        <p:spPr>
          <a:xfrm>
            <a:off x="3347864" y="1628800"/>
            <a:ext cx="0" cy="2736304"/>
          </a:xfrm>
          <a:prstGeom prst="line">
            <a:avLst/>
          </a:prstGeom>
          <a:ln w="635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/>
        </p:nvCxnSpPr>
        <p:spPr>
          <a:xfrm>
            <a:off x="6012160" y="1628800"/>
            <a:ext cx="0" cy="2736304"/>
          </a:xfrm>
          <a:prstGeom prst="line">
            <a:avLst/>
          </a:prstGeom>
          <a:ln w="635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95536" y="1711441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68.6%</a:t>
            </a:r>
            <a:endParaRPr lang="ko-KR" altLang="en-US" sz="16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458803" y="1711441"/>
            <a:ext cx="93610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 smtClean="0">
                <a:latin typeface="HY견고딕" pitchFamily="18" charset="-127"/>
                <a:ea typeface="HY견고딕" pitchFamily="18" charset="-127"/>
              </a:rPr>
              <a:t>11.5%</a:t>
            </a:r>
            <a:endParaRPr lang="ko-KR" altLang="en-US" sz="13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763688" y="2370660"/>
            <a:ext cx="93610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 smtClean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27.8%</a:t>
            </a:r>
            <a:endParaRPr lang="ko-KR" altLang="en-US" sz="1300" dirty="0">
              <a:solidFill>
                <a:schemeClr val="accent1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788412" y="2370660"/>
            <a:ext cx="93610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 smtClean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26.7%</a:t>
            </a:r>
            <a:endParaRPr lang="ko-KR" altLang="en-US" sz="1300" dirty="0">
              <a:solidFill>
                <a:schemeClr val="accent1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627784" y="3044361"/>
            <a:ext cx="93610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 smtClean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1.5%</a:t>
            </a:r>
            <a:endParaRPr lang="ko-KR" altLang="en-US" sz="1300" dirty="0">
              <a:solidFill>
                <a:schemeClr val="accent1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156176" y="3044361"/>
            <a:ext cx="93610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 smtClean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3.3%</a:t>
            </a:r>
            <a:endParaRPr lang="ko-KR" altLang="en-US" sz="1300" dirty="0">
              <a:solidFill>
                <a:schemeClr val="accent1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699792" y="3686678"/>
            <a:ext cx="93610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 smtClean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0.1%</a:t>
            </a:r>
            <a:endParaRPr lang="ko-KR" altLang="en-US" sz="1300" dirty="0">
              <a:solidFill>
                <a:schemeClr val="accent1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524328" y="3686678"/>
            <a:ext cx="93610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 smtClean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58.5%</a:t>
            </a:r>
            <a:endParaRPr lang="ko-KR" altLang="en-US" sz="1300" dirty="0">
              <a:solidFill>
                <a:schemeClr val="accent1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9" name="Picture 23" descr="KCS00161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4478423"/>
            <a:ext cx="748853" cy="521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" name="Picture 18" descr="KCS00160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4402431"/>
            <a:ext cx="798767" cy="754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1" name="TextBox 30"/>
          <p:cNvSpPr txBox="1"/>
          <p:nvPr/>
        </p:nvSpPr>
        <p:spPr>
          <a:xfrm>
            <a:off x="1403648" y="4550431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dirty="0" smtClean="0">
                <a:solidFill>
                  <a:schemeClr val="accent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공공기관</a:t>
            </a:r>
            <a:endParaRPr lang="ko-KR" altLang="en-US" dirty="0">
              <a:solidFill>
                <a:schemeClr val="accent1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32" name="직선 연결선 31"/>
          <p:cNvCxnSpPr/>
          <p:nvPr/>
        </p:nvCxnSpPr>
        <p:spPr>
          <a:xfrm>
            <a:off x="1115616" y="4365104"/>
            <a:ext cx="7128792" cy="0"/>
          </a:xfrm>
          <a:prstGeom prst="line">
            <a:avLst/>
          </a:prstGeom>
          <a:ln w="635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6156176" y="4550431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chemeClr val="accent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비영리기관</a:t>
            </a:r>
            <a:endParaRPr lang="ko-KR" altLang="en-US" dirty="0">
              <a:solidFill>
                <a:schemeClr val="accent1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763688" y="5437673"/>
            <a:ext cx="5688632" cy="10156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dirty="0" smtClean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공공기관의 개인정보 노출 원인으로</a:t>
            </a:r>
            <a:endParaRPr lang="en-US" altLang="ko-KR" dirty="0" smtClean="0">
              <a:solidFill>
                <a:schemeClr val="accent1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2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개인정보 취급자</a:t>
            </a:r>
            <a:r>
              <a:rPr lang="ko-KR" altLang="en-US" dirty="0" smtClean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의 </a:t>
            </a:r>
            <a:r>
              <a:rPr lang="ko-KR" altLang="en-US" sz="22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부주의</a:t>
            </a:r>
            <a:r>
              <a:rPr lang="ko-KR" altLang="en-US" dirty="0" smtClean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가 압도적</a:t>
            </a:r>
            <a:endParaRPr lang="ko-KR" altLang="en-US" dirty="0">
              <a:solidFill>
                <a:schemeClr val="accent1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90872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395536" y="251356"/>
            <a:ext cx="792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공공정보 </a:t>
            </a:r>
            <a:r>
              <a:rPr lang="ko-KR" altLang="en-US" sz="24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공개시</a:t>
            </a:r>
            <a:r>
              <a:rPr lang="ko-KR" altLang="en-US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개인정보를 보호하려면</a:t>
            </a:r>
            <a:r>
              <a:rPr lang="en-US" altLang="ko-KR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…</a:t>
            </a:r>
            <a:endParaRPr lang="ko-KR" altLang="en-US" sz="24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3553" name="_x162641576" descr="EMB00000a20aeca"/>
          <p:cNvPicPr>
            <a:picLocks noChangeAspect="1" noChangeArrowheads="1"/>
          </p:cNvPicPr>
          <p:nvPr/>
        </p:nvPicPr>
        <p:blipFill>
          <a:blip r:embed="rId2" cstate="print"/>
          <a:srcRect b="1511"/>
          <a:stretch>
            <a:fillRect/>
          </a:stretch>
        </p:blipFill>
        <p:spPr bwMode="auto">
          <a:xfrm>
            <a:off x="4081160" y="1412776"/>
            <a:ext cx="4807823" cy="4392488"/>
          </a:xfrm>
          <a:prstGeom prst="rect">
            <a:avLst/>
          </a:prstGeom>
          <a:noFill/>
        </p:spPr>
      </p:pic>
      <p:pic>
        <p:nvPicPr>
          <p:cNvPr id="23555" name="_x162642856" descr="EMB00000a20aec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4221088"/>
            <a:ext cx="1463675" cy="1512168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323528" y="1401626"/>
            <a:ext cx="3528392" cy="5078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tIns="0" bIns="0" rtlCol="0" anchor="ctr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200" dirty="0" smtClean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개인정보보호 인증</a:t>
            </a:r>
            <a:endParaRPr lang="ko-KR" altLang="en-US" sz="2200" dirty="0">
              <a:solidFill>
                <a:schemeClr val="accent1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99992" y="5877272"/>
            <a:ext cx="39604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&lt;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개인정보 보호 인증기준</a:t>
            </a:r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&gt;</a:t>
            </a:r>
            <a:endParaRPr lang="ko-KR" altLang="en-US" sz="1400" dirty="0">
              <a:solidFill>
                <a:schemeClr val="accent1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9512" y="5877272"/>
            <a:ext cx="39604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&lt;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개인정보 보호 인증마크 예시</a:t>
            </a:r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&gt;</a:t>
            </a:r>
            <a:endParaRPr lang="ko-KR" altLang="en-US" sz="1400" dirty="0">
              <a:solidFill>
                <a:schemeClr val="accent1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3528" y="2101505"/>
            <a:ext cx="3528392" cy="147151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tIns="180000" bIns="180000" rtlCol="0" anchor="ctr" anchorCtr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600" dirty="0" smtClean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총괄기관</a:t>
            </a:r>
            <a:r>
              <a:rPr lang="en-US" altLang="ko-KR" sz="1600" dirty="0" smtClean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1600" dirty="0" smtClean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행정자치부</a:t>
            </a:r>
            <a:endParaRPr lang="en-US" altLang="ko-KR" sz="1600" dirty="0" smtClean="0">
              <a:solidFill>
                <a:schemeClr val="accent1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600" dirty="0" smtClean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인증기관</a:t>
            </a:r>
            <a:r>
              <a:rPr lang="en-US" altLang="ko-KR" sz="1600" dirty="0" smtClean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1600" dirty="0" err="1" smtClean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한국정보화진흥원</a:t>
            </a:r>
            <a:endParaRPr lang="en-US" altLang="ko-KR" sz="1600" dirty="0" smtClean="0">
              <a:solidFill>
                <a:schemeClr val="accent1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600" dirty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 smtClean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대상</a:t>
            </a:r>
            <a:r>
              <a:rPr lang="en-US" altLang="ko-KR" sz="1600" dirty="0" smtClean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1600" dirty="0" smtClean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개인정보보호법 준수 기관</a:t>
            </a:r>
            <a:endParaRPr lang="ko-KR" altLang="en-US" sz="1600" dirty="0">
              <a:solidFill>
                <a:schemeClr val="accent1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90872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395536" y="251356"/>
            <a:ext cx="792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공공정보 </a:t>
            </a:r>
            <a:r>
              <a:rPr lang="ko-KR" altLang="en-US" sz="24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공개시</a:t>
            </a:r>
            <a:r>
              <a:rPr lang="ko-KR" altLang="en-US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개인정보를 보호하려면</a:t>
            </a:r>
            <a:r>
              <a:rPr lang="en-US" altLang="ko-KR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…</a:t>
            </a:r>
            <a:endParaRPr lang="ko-KR" altLang="en-US" sz="24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5" name="Picture 1" descr="F:\업무\제안관련디자인\아이콘\4단계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924944"/>
            <a:ext cx="8249646" cy="2054213"/>
          </a:xfrm>
          <a:prstGeom prst="rect">
            <a:avLst/>
          </a:prstGeom>
          <a:noFill/>
        </p:spPr>
      </p:pic>
      <p:grpSp>
        <p:nvGrpSpPr>
          <p:cNvPr id="8" name="Group 68"/>
          <p:cNvGrpSpPr>
            <a:grpSpLocks noChangeAspect="1"/>
          </p:cNvGrpSpPr>
          <p:nvPr/>
        </p:nvGrpSpPr>
        <p:grpSpPr bwMode="auto">
          <a:xfrm>
            <a:off x="971600" y="3573016"/>
            <a:ext cx="1118171" cy="1119647"/>
            <a:chOff x="648" y="2303"/>
            <a:chExt cx="1072" cy="1072"/>
          </a:xfrm>
        </p:grpSpPr>
        <p:sp>
          <p:nvSpPr>
            <p:cNvPr id="9" name="Oval 69"/>
            <p:cNvSpPr>
              <a:spLocks noChangeAspect="1" noChangeArrowheads="1"/>
            </p:cNvSpPr>
            <p:nvPr/>
          </p:nvSpPr>
          <p:spPr bwMode="auto">
            <a:xfrm>
              <a:off x="648" y="2303"/>
              <a:ext cx="1072" cy="1072"/>
            </a:xfrm>
            <a:prstGeom prst="ellipse">
              <a:avLst/>
            </a:prstGeom>
            <a:gradFill rotWithShape="1">
              <a:gsLst>
                <a:gs pos="0">
                  <a:srgbClr val="1B416B"/>
                </a:gs>
                <a:gs pos="100000">
                  <a:srgbClr val="2D6CB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 sz="10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0" name="Oval 70"/>
            <p:cNvSpPr>
              <a:spLocks noChangeArrowheads="1"/>
            </p:cNvSpPr>
            <p:nvPr/>
          </p:nvSpPr>
          <p:spPr bwMode="auto">
            <a:xfrm>
              <a:off x="812" y="2316"/>
              <a:ext cx="745" cy="496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 sz="1000"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11" name="Group 68"/>
          <p:cNvGrpSpPr>
            <a:grpSpLocks noChangeAspect="1"/>
          </p:cNvGrpSpPr>
          <p:nvPr/>
        </p:nvGrpSpPr>
        <p:grpSpPr bwMode="auto">
          <a:xfrm>
            <a:off x="3172540" y="3052021"/>
            <a:ext cx="1118171" cy="1119647"/>
            <a:chOff x="648" y="2303"/>
            <a:chExt cx="1072" cy="1072"/>
          </a:xfrm>
        </p:grpSpPr>
        <p:sp>
          <p:nvSpPr>
            <p:cNvPr id="12" name="Oval 69"/>
            <p:cNvSpPr>
              <a:spLocks noChangeAspect="1" noChangeArrowheads="1"/>
            </p:cNvSpPr>
            <p:nvPr/>
          </p:nvSpPr>
          <p:spPr bwMode="auto">
            <a:xfrm>
              <a:off x="648" y="2303"/>
              <a:ext cx="1072" cy="1072"/>
            </a:xfrm>
            <a:prstGeom prst="ellipse">
              <a:avLst/>
            </a:prstGeom>
            <a:gradFill rotWithShape="1">
              <a:gsLst>
                <a:gs pos="0">
                  <a:srgbClr val="1B416B"/>
                </a:gs>
                <a:gs pos="100000">
                  <a:srgbClr val="2D6CB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 sz="10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3" name="Oval 70"/>
            <p:cNvSpPr>
              <a:spLocks noChangeArrowheads="1"/>
            </p:cNvSpPr>
            <p:nvPr/>
          </p:nvSpPr>
          <p:spPr bwMode="auto">
            <a:xfrm>
              <a:off x="812" y="2316"/>
              <a:ext cx="745" cy="496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 sz="1000"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14" name="Group 68"/>
          <p:cNvGrpSpPr>
            <a:grpSpLocks noChangeAspect="1"/>
          </p:cNvGrpSpPr>
          <p:nvPr/>
        </p:nvGrpSpPr>
        <p:grpSpPr bwMode="auto">
          <a:xfrm>
            <a:off x="5224624" y="2477863"/>
            <a:ext cx="1118171" cy="1119647"/>
            <a:chOff x="648" y="2303"/>
            <a:chExt cx="1072" cy="1072"/>
          </a:xfrm>
        </p:grpSpPr>
        <p:sp>
          <p:nvSpPr>
            <p:cNvPr id="15" name="Oval 69"/>
            <p:cNvSpPr>
              <a:spLocks noChangeAspect="1" noChangeArrowheads="1"/>
            </p:cNvSpPr>
            <p:nvPr/>
          </p:nvSpPr>
          <p:spPr bwMode="auto">
            <a:xfrm>
              <a:off x="648" y="2303"/>
              <a:ext cx="1072" cy="1072"/>
            </a:xfrm>
            <a:prstGeom prst="ellipse">
              <a:avLst/>
            </a:prstGeom>
            <a:gradFill rotWithShape="1">
              <a:gsLst>
                <a:gs pos="0">
                  <a:srgbClr val="1B416B"/>
                </a:gs>
                <a:gs pos="100000">
                  <a:srgbClr val="2D6CB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 sz="10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6" name="Oval 70"/>
            <p:cNvSpPr>
              <a:spLocks noChangeArrowheads="1"/>
            </p:cNvSpPr>
            <p:nvPr/>
          </p:nvSpPr>
          <p:spPr bwMode="auto">
            <a:xfrm>
              <a:off x="812" y="2316"/>
              <a:ext cx="745" cy="496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 sz="1000"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17" name="Group 68"/>
          <p:cNvGrpSpPr>
            <a:grpSpLocks noChangeAspect="1"/>
          </p:cNvGrpSpPr>
          <p:nvPr/>
        </p:nvGrpSpPr>
        <p:grpSpPr bwMode="auto">
          <a:xfrm>
            <a:off x="7319238" y="1924970"/>
            <a:ext cx="1118171" cy="1119647"/>
            <a:chOff x="648" y="2303"/>
            <a:chExt cx="1072" cy="1072"/>
          </a:xfrm>
        </p:grpSpPr>
        <p:sp>
          <p:nvSpPr>
            <p:cNvPr id="18" name="Oval 69"/>
            <p:cNvSpPr>
              <a:spLocks noChangeAspect="1" noChangeArrowheads="1"/>
            </p:cNvSpPr>
            <p:nvPr/>
          </p:nvSpPr>
          <p:spPr bwMode="auto">
            <a:xfrm>
              <a:off x="648" y="2303"/>
              <a:ext cx="1072" cy="1072"/>
            </a:xfrm>
            <a:prstGeom prst="ellipse">
              <a:avLst/>
            </a:prstGeom>
            <a:gradFill rotWithShape="1">
              <a:gsLst>
                <a:gs pos="0">
                  <a:srgbClr val="1B416B"/>
                </a:gs>
                <a:gs pos="100000">
                  <a:srgbClr val="2D6CB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 sz="10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9" name="Oval 70"/>
            <p:cNvSpPr>
              <a:spLocks noChangeArrowheads="1"/>
            </p:cNvSpPr>
            <p:nvPr/>
          </p:nvSpPr>
          <p:spPr bwMode="auto">
            <a:xfrm>
              <a:off x="812" y="2316"/>
              <a:ext cx="745" cy="496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 sz="1000"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971600" y="3994612"/>
            <a:ext cx="1152128" cy="246221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법령 검토</a:t>
            </a:r>
            <a:endParaRPr lang="ko-KR" altLang="en-US" sz="16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144378" y="3298334"/>
            <a:ext cx="1152128" cy="492443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개인식별</a:t>
            </a:r>
            <a:endParaRPr lang="en-US" altLang="ko-KR" sz="160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요소 삭제</a:t>
            </a:r>
            <a:endParaRPr lang="ko-KR" altLang="en-US" sz="16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204160" y="2780928"/>
            <a:ext cx="1152128" cy="492443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개인식별</a:t>
            </a:r>
            <a:endParaRPr lang="en-US" altLang="ko-KR" sz="160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가능성 검토</a:t>
            </a:r>
            <a:endParaRPr lang="ko-KR" altLang="en-US" sz="16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308304" y="2353236"/>
            <a:ext cx="1152128" cy="246221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사후검토</a:t>
            </a:r>
            <a:endParaRPr lang="ko-KR" altLang="en-US" sz="16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876256" y="3284984"/>
            <a:ext cx="2088232" cy="645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300" dirty="0" err="1" smtClean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재식별화</a:t>
            </a:r>
            <a:r>
              <a:rPr lang="ko-KR" altLang="en-US" sz="1300" dirty="0" smtClean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여부</a:t>
            </a:r>
            <a:endParaRPr lang="en-US" altLang="ko-KR" sz="1300" dirty="0" smtClean="0">
              <a:solidFill>
                <a:schemeClr val="accent1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300" dirty="0" smtClean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정기점검</a:t>
            </a:r>
            <a:r>
              <a:rPr lang="en-US" altLang="ko-KR" sz="1300" dirty="0" smtClean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/</a:t>
            </a:r>
            <a:r>
              <a:rPr lang="ko-KR" altLang="en-US" sz="1300" dirty="0" smtClean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모니터링</a:t>
            </a:r>
            <a:endParaRPr lang="ko-KR" altLang="en-US" sz="1300" dirty="0">
              <a:solidFill>
                <a:schemeClr val="accent1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28" name="Group 154"/>
          <p:cNvGrpSpPr>
            <a:grpSpLocks/>
          </p:cNvGrpSpPr>
          <p:nvPr/>
        </p:nvGrpSpPr>
        <p:grpSpPr bwMode="auto">
          <a:xfrm rot="20364660">
            <a:off x="3731224" y="4365590"/>
            <a:ext cx="2587625" cy="1117600"/>
            <a:chOff x="2067" y="678"/>
            <a:chExt cx="904" cy="748"/>
          </a:xfrm>
        </p:grpSpPr>
        <p:pic>
          <p:nvPicPr>
            <p:cNvPr id="29" name="Picture 155" descr="화살"/>
            <p:cNvPicPr>
              <a:picLocks noChangeAspect="1" noChangeArrowheads="1"/>
            </p:cNvPicPr>
            <p:nvPr/>
          </p:nvPicPr>
          <p:blipFill>
            <a:blip r:embed="rId3" cstate="print">
              <a:lum bright="-12000"/>
            </a:blip>
            <a:srcRect/>
            <a:stretch>
              <a:fillRect/>
            </a:stretch>
          </p:blipFill>
          <p:spPr bwMode="auto">
            <a:xfrm rot="5400000">
              <a:off x="2145" y="600"/>
              <a:ext cx="748" cy="9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" name="Picture 156" descr="화살"/>
            <p:cNvPicPr>
              <a:picLocks noChangeAspect="1" noChangeArrowheads="1"/>
            </p:cNvPicPr>
            <p:nvPr/>
          </p:nvPicPr>
          <p:blipFill>
            <a:blip r:embed="rId3" cstate="print">
              <a:lum bright="-12000"/>
            </a:blip>
            <a:srcRect/>
            <a:stretch>
              <a:fillRect/>
            </a:stretch>
          </p:blipFill>
          <p:spPr bwMode="auto">
            <a:xfrm rot="5400000">
              <a:off x="2146" y="750"/>
              <a:ext cx="748" cy="6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1" name="TextBox 30"/>
          <p:cNvSpPr txBox="1"/>
          <p:nvPr/>
        </p:nvSpPr>
        <p:spPr>
          <a:xfrm>
            <a:off x="323528" y="1401626"/>
            <a:ext cx="4248472" cy="5078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tIns="0" bIns="0" rtlCol="0" anchor="ctr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200" dirty="0" smtClean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개인정보 </a:t>
            </a:r>
            <a:r>
              <a:rPr lang="ko-KR" altLang="en-US" sz="2200" dirty="0" err="1" smtClean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비식별화</a:t>
            </a:r>
            <a:r>
              <a:rPr lang="ko-KR" altLang="en-US" sz="2200" dirty="0" smtClean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단계별 조치</a:t>
            </a:r>
            <a:endParaRPr lang="ko-KR" altLang="en-US" sz="2200" dirty="0">
              <a:solidFill>
                <a:schemeClr val="accent1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2" name="Picture 24" descr="KCS00167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6296" y="5085184"/>
            <a:ext cx="974058" cy="132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4" name="TextBox 33"/>
          <p:cNvSpPr txBox="1"/>
          <p:nvPr/>
        </p:nvSpPr>
        <p:spPr>
          <a:xfrm>
            <a:off x="4139952" y="5733256"/>
            <a:ext cx="324036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5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공공정보</a:t>
            </a:r>
            <a:r>
              <a:rPr lang="ko-KR" altLang="en-US" sz="22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5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개방</a:t>
            </a:r>
            <a:r>
              <a:rPr lang="en-US" altLang="ko-KR" sz="2200" dirty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∙</a:t>
            </a:r>
            <a:r>
              <a:rPr lang="ko-KR" altLang="en-US" sz="25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공유</a:t>
            </a:r>
            <a:endParaRPr lang="ko-KR" altLang="en-US" sz="2500" dirty="0">
              <a:solidFill>
                <a:srgbClr val="0070C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90872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395536" y="251356"/>
            <a:ext cx="792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공공정보 </a:t>
            </a:r>
            <a:r>
              <a:rPr lang="ko-KR" altLang="en-US" sz="24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공개시</a:t>
            </a:r>
            <a:r>
              <a:rPr lang="ko-KR" altLang="en-US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개인정보를 보호하려면</a:t>
            </a:r>
            <a:r>
              <a:rPr lang="en-US" altLang="ko-KR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…</a:t>
            </a:r>
            <a:endParaRPr lang="ko-KR" altLang="en-US" sz="24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23528" y="1401626"/>
            <a:ext cx="4464496" cy="5078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tIns="0" bIns="0" rtlCol="0" anchor="ctr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200" dirty="0" smtClean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개인정보보호 관리수준 상시 점검</a:t>
            </a:r>
            <a:endParaRPr lang="ko-KR" altLang="en-US" sz="2200" dirty="0">
              <a:solidFill>
                <a:schemeClr val="accent1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4577" name="_x162642696" descr="EMB00000a20aed0"/>
          <p:cNvPicPr>
            <a:picLocks noChangeAspect="1" noChangeArrowheads="1"/>
          </p:cNvPicPr>
          <p:nvPr/>
        </p:nvPicPr>
        <p:blipFill>
          <a:blip r:embed="rId2" cstate="print"/>
          <a:srcRect b="5606"/>
          <a:stretch>
            <a:fillRect/>
          </a:stretch>
        </p:blipFill>
        <p:spPr bwMode="auto">
          <a:xfrm>
            <a:off x="5148064" y="1340768"/>
            <a:ext cx="3530581" cy="4968552"/>
          </a:xfrm>
          <a:prstGeom prst="rect">
            <a:avLst/>
          </a:prstGeom>
          <a:noFill/>
        </p:spPr>
      </p:pic>
      <p:sp>
        <p:nvSpPr>
          <p:cNvPr id="33" name="TextBox 32"/>
          <p:cNvSpPr txBox="1"/>
          <p:nvPr/>
        </p:nvSpPr>
        <p:spPr>
          <a:xfrm>
            <a:off x="4932040" y="6361583"/>
            <a:ext cx="39604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&lt;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공공기관 개인정보보호 관리수준 진단 지표</a:t>
            </a:r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&gt;</a:t>
            </a:r>
            <a:endParaRPr lang="ko-KR" altLang="en-US" sz="1400" dirty="0">
              <a:solidFill>
                <a:schemeClr val="accent1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724128" y="1052736"/>
            <a:ext cx="31683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기준연도</a:t>
            </a:r>
            <a:r>
              <a:rPr lang="en-US" altLang="ko-KR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: 2014</a:t>
            </a:r>
            <a:r>
              <a: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년</a:t>
            </a:r>
            <a:endParaRPr lang="ko-KR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7" name="Group 496"/>
          <p:cNvGrpSpPr>
            <a:grpSpLocks/>
          </p:cNvGrpSpPr>
          <p:nvPr/>
        </p:nvGrpSpPr>
        <p:grpSpPr bwMode="auto">
          <a:xfrm>
            <a:off x="1078983" y="3190602"/>
            <a:ext cx="2911475" cy="2151063"/>
            <a:chOff x="2474" y="1899"/>
            <a:chExt cx="1418" cy="1130"/>
          </a:xfrm>
        </p:grpSpPr>
        <p:sp>
          <p:nvSpPr>
            <p:cNvPr id="48" name="Oval 497"/>
            <p:cNvSpPr>
              <a:spLocks noChangeArrowheads="1"/>
            </p:cNvSpPr>
            <p:nvPr/>
          </p:nvSpPr>
          <p:spPr bwMode="auto">
            <a:xfrm>
              <a:off x="2474" y="2483"/>
              <a:ext cx="1418" cy="54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lumMod val="20000"/>
                    <a:lumOff val="8000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 sz="900">
                <a:latin typeface="산돌고딕B" pitchFamily="18" charset="-127"/>
                <a:ea typeface="산돌고딕B" pitchFamily="18" charset="-127"/>
              </a:endParaRPr>
            </a:p>
          </p:txBody>
        </p:sp>
        <p:grpSp>
          <p:nvGrpSpPr>
            <p:cNvPr id="49" name="Group 498"/>
            <p:cNvGrpSpPr>
              <a:grpSpLocks/>
            </p:cNvGrpSpPr>
            <p:nvPr/>
          </p:nvGrpSpPr>
          <p:grpSpPr bwMode="auto">
            <a:xfrm>
              <a:off x="2531" y="1899"/>
              <a:ext cx="1279" cy="920"/>
              <a:chOff x="482" y="2862"/>
              <a:chExt cx="3171" cy="2305"/>
            </a:xfrm>
          </p:grpSpPr>
          <p:grpSp>
            <p:nvGrpSpPr>
              <p:cNvPr id="50" name="Group 499"/>
              <p:cNvGrpSpPr>
                <a:grpSpLocks/>
              </p:cNvGrpSpPr>
              <p:nvPr/>
            </p:nvGrpSpPr>
            <p:grpSpPr bwMode="auto">
              <a:xfrm>
                <a:off x="482" y="2862"/>
                <a:ext cx="3171" cy="2305"/>
                <a:chOff x="4902" y="2603"/>
                <a:chExt cx="3171" cy="2305"/>
              </a:xfrm>
            </p:grpSpPr>
            <p:grpSp>
              <p:nvGrpSpPr>
                <p:cNvPr id="52" name="Group 500"/>
                <p:cNvGrpSpPr>
                  <a:grpSpLocks/>
                </p:cNvGrpSpPr>
                <p:nvPr/>
              </p:nvGrpSpPr>
              <p:grpSpPr bwMode="auto">
                <a:xfrm>
                  <a:off x="4902" y="2603"/>
                  <a:ext cx="3171" cy="2305"/>
                  <a:chOff x="575" y="2737"/>
                  <a:chExt cx="3171" cy="2305"/>
                </a:xfrm>
              </p:grpSpPr>
              <p:sp>
                <p:nvSpPr>
                  <p:cNvPr id="60" name="Oval 501"/>
                  <p:cNvSpPr>
                    <a:spLocks noChangeArrowheads="1"/>
                  </p:cNvSpPr>
                  <p:nvPr/>
                </p:nvSpPr>
                <p:spPr bwMode="gray">
                  <a:xfrm rot="-1800000">
                    <a:off x="575" y="2737"/>
                    <a:ext cx="3171" cy="2305"/>
                  </a:xfrm>
                  <a:prstGeom prst="ellipse">
                    <a:avLst/>
                  </a:prstGeom>
                  <a:solidFill>
                    <a:srgbClr val="EAEAEA"/>
                  </a:solidFill>
                  <a:ln w="9525" algn="ctr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ko-KR" altLang="en-US" sz="900">
                      <a:latin typeface="산돌고딕B" pitchFamily="18" charset="-127"/>
                      <a:ea typeface="산돌고딕B" pitchFamily="18" charset="-127"/>
                    </a:endParaRPr>
                  </a:p>
                </p:txBody>
              </p:sp>
              <p:sp>
                <p:nvSpPr>
                  <p:cNvPr id="61" name="Oval 502"/>
                  <p:cNvSpPr>
                    <a:spLocks noChangeArrowheads="1"/>
                  </p:cNvSpPr>
                  <p:nvPr/>
                </p:nvSpPr>
                <p:spPr bwMode="gray">
                  <a:xfrm rot="-1800000">
                    <a:off x="659" y="2742"/>
                    <a:ext cx="3024" cy="2197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 algn="ctr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ko-KR" altLang="en-US" sz="900">
                      <a:latin typeface="산돌고딕B" pitchFamily="18" charset="-127"/>
                      <a:ea typeface="산돌고딕B" pitchFamily="18" charset="-127"/>
                    </a:endParaRPr>
                  </a:p>
                </p:txBody>
              </p:sp>
            </p:grpSp>
            <p:grpSp>
              <p:nvGrpSpPr>
                <p:cNvPr id="53" name="Group 503"/>
                <p:cNvGrpSpPr>
                  <a:grpSpLocks/>
                </p:cNvGrpSpPr>
                <p:nvPr/>
              </p:nvGrpSpPr>
              <p:grpSpPr bwMode="auto">
                <a:xfrm>
                  <a:off x="5037" y="2630"/>
                  <a:ext cx="2883" cy="2137"/>
                  <a:chOff x="725" y="2756"/>
                  <a:chExt cx="2883" cy="2137"/>
                </a:xfrm>
              </p:grpSpPr>
              <p:grpSp>
                <p:nvGrpSpPr>
                  <p:cNvPr id="54" name="Group 504"/>
                  <p:cNvGrpSpPr>
                    <a:grpSpLocks/>
                  </p:cNvGrpSpPr>
                  <p:nvPr/>
                </p:nvGrpSpPr>
                <p:grpSpPr bwMode="auto">
                  <a:xfrm>
                    <a:off x="725" y="2756"/>
                    <a:ext cx="2883" cy="2137"/>
                    <a:chOff x="725" y="2756"/>
                    <a:chExt cx="2883" cy="2137"/>
                  </a:xfrm>
                </p:grpSpPr>
                <p:sp>
                  <p:nvSpPr>
                    <p:cNvPr id="58" name="Oval 505"/>
                    <p:cNvSpPr>
                      <a:spLocks noChangeArrowheads="1"/>
                    </p:cNvSpPr>
                    <p:nvPr/>
                  </p:nvSpPr>
                  <p:spPr bwMode="gray">
                    <a:xfrm rot="-1800000">
                      <a:off x="725" y="2756"/>
                      <a:ext cx="2883" cy="2137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76B7D6"/>
                        </a:gs>
                        <a:gs pos="100000">
                          <a:srgbClr val="C7E1EE"/>
                        </a:gs>
                      </a:gsLst>
                      <a:lin ang="2700000" scaled="1"/>
                    </a:gradFill>
                    <a:ln w="9525" algn="ctr">
                      <a:noFill/>
                      <a:round/>
                      <a:headEnd/>
                      <a:tailEnd/>
                    </a:ln>
                    <a:effectLst>
                      <a:outerShdw dist="17961" dir="2700000" algn="ctr" rotWithShape="0">
                        <a:srgbClr val="336699"/>
                      </a:outerShdw>
                    </a:effec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ko-KR" altLang="en-US" sz="900" dirty="0">
                        <a:latin typeface="산돌고딕B" pitchFamily="18" charset="-127"/>
                        <a:ea typeface="산돌고딕B" pitchFamily="18" charset="-127"/>
                      </a:endParaRPr>
                    </a:p>
                  </p:txBody>
                </p:sp>
                <p:sp>
                  <p:nvSpPr>
                    <p:cNvPr id="59" name="Oval 506"/>
                    <p:cNvSpPr>
                      <a:spLocks noChangeArrowheads="1"/>
                    </p:cNvSpPr>
                    <p:nvPr/>
                  </p:nvSpPr>
                  <p:spPr bwMode="gray">
                    <a:xfrm rot="-1800000">
                      <a:off x="845" y="2783"/>
                      <a:ext cx="2630" cy="1937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9525" algn="ctr">
                      <a:noFill/>
                      <a:round/>
                      <a:headEnd/>
                      <a:tailEnd/>
                    </a:ln>
                    <a:effectLst>
                      <a:outerShdw dist="12700" dir="16200000" algn="ctr" rotWithShape="0">
                        <a:srgbClr val="336699"/>
                      </a:outerShdw>
                    </a:effec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ko-KR" altLang="en-US" sz="900" dirty="0">
                        <a:latin typeface="산돌고딕B" pitchFamily="18" charset="-127"/>
                        <a:ea typeface="산돌고딕B" pitchFamily="18" charset="-127"/>
                      </a:endParaRPr>
                    </a:p>
                  </p:txBody>
                </p:sp>
              </p:grpSp>
              <p:grpSp>
                <p:nvGrpSpPr>
                  <p:cNvPr id="55" name="Group 507"/>
                  <p:cNvGrpSpPr>
                    <a:grpSpLocks/>
                  </p:cNvGrpSpPr>
                  <p:nvPr/>
                </p:nvGrpSpPr>
                <p:grpSpPr bwMode="auto">
                  <a:xfrm>
                    <a:off x="1002" y="2800"/>
                    <a:ext cx="2381" cy="1776"/>
                    <a:chOff x="975" y="2796"/>
                    <a:chExt cx="2381" cy="1776"/>
                  </a:xfrm>
                </p:grpSpPr>
                <p:sp>
                  <p:nvSpPr>
                    <p:cNvPr id="56" name="Oval 508"/>
                    <p:cNvSpPr>
                      <a:spLocks noChangeArrowheads="1"/>
                    </p:cNvSpPr>
                    <p:nvPr/>
                  </p:nvSpPr>
                  <p:spPr bwMode="gray">
                    <a:xfrm rot="-1800000">
                      <a:off x="975" y="2796"/>
                      <a:ext cx="2370" cy="1723"/>
                    </a:xfrm>
                    <a:prstGeom prst="ellipse">
                      <a:avLst/>
                    </a:prstGeom>
                    <a:solidFill>
                      <a:srgbClr val="EAEAEA"/>
                    </a:solidFill>
                    <a:ln w="9525" algn="ctr">
                      <a:noFill/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ko-KR" altLang="en-US" sz="900">
                        <a:latin typeface="산돌고딕B" pitchFamily="18" charset="-127"/>
                        <a:ea typeface="산돌고딕B" pitchFamily="18" charset="-127"/>
                      </a:endParaRPr>
                    </a:p>
                  </p:txBody>
                </p:sp>
                <p:sp>
                  <p:nvSpPr>
                    <p:cNvPr id="57" name="Oval 509"/>
                    <p:cNvSpPr>
                      <a:spLocks noChangeArrowheads="1"/>
                    </p:cNvSpPr>
                    <p:nvPr/>
                  </p:nvSpPr>
                  <p:spPr bwMode="gray">
                    <a:xfrm rot="-1800000">
                      <a:off x="992" y="2857"/>
                      <a:ext cx="2364" cy="171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9525" algn="ctr">
                      <a:noFill/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ko-KR" altLang="en-US" sz="900">
                        <a:latin typeface="산돌고딕B" pitchFamily="18" charset="-127"/>
                        <a:ea typeface="산돌고딕B" pitchFamily="18" charset="-127"/>
                      </a:endParaRPr>
                    </a:p>
                  </p:txBody>
                </p:sp>
              </p:grpSp>
            </p:grpSp>
          </p:grpSp>
          <p:sp>
            <p:nvSpPr>
              <p:cNvPr id="51" name="Oval 510"/>
              <p:cNvSpPr>
                <a:spLocks noChangeArrowheads="1"/>
              </p:cNvSpPr>
              <p:nvPr/>
            </p:nvSpPr>
            <p:spPr bwMode="auto">
              <a:xfrm rot="-1800000">
                <a:off x="1148" y="2991"/>
                <a:ext cx="1661" cy="904"/>
              </a:xfrm>
              <a:prstGeom prst="ellipse">
                <a:avLst/>
              </a:prstGeom>
              <a:gradFill rotWithShape="0">
                <a:gsLst>
                  <a:gs pos="0">
                    <a:srgbClr val="E3F1F9"/>
                  </a:gs>
                  <a:gs pos="100000">
                    <a:srgbClr val="FFFFFF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buSzPct val="80000"/>
                </a:pPr>
                <a:endParaRPr lang="ko-KR" altLang="ko-KR" sz="900">
                  <a:latin typeface="HY견고딕" pitchFamily="18" charset="-127"/>
                  <a:ea typeface="HY견고딕" pitchFamily="18" charset="-127"/>
                </a:endParaRPr>
              </a:p>
            </p:txBody>
          </p:sp>
        </p:grpSp>
      </p:grpSp>
      <p:grpSp>
        <p:nvGrpSpPr>
          <p:cNvPr id="38" name="Group 395"/>
          <p:cNvGrpSpPr>
            <a:grpSpLocks/>
          </p:cNvGrpSpPr>
          <p:nvPr/>
        </p:nvGrpSpPr>
        <p:grpSpPr bwMode="auto">
          <a:xfrm>
            <a:off x="2025575" y="2564904"/>
            <a:ext cx="1243013" cy="1241425"/>
            <a:chOff x="1816" y="2142"/>
            <a:chExt cx="634" cy="632"/>
          </a:xfrm>
        </p:grpSpPr>
        <p:pic>
          <p:nvPicPr>
            <p:cNvPr id="46" name="Picture 392" descr="구1"/>
            <p:cNvPicPr preferRelativeResize="0"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816" y="2142"/>
              <a:ext cx="634" cy="6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7" name="Rectangle 393"/>
            <p:cNvSpPr>
              <a:spLocks noChangeArrowheads="1"/>
            </p:cNvSpPr>
            <p:nvPr/>
          </p:nvSpPr>
          <p:spPr bwMode="auto">
            <a:xfrm>
              <a:off x="1866" y="2285"/>
              <a:ext cx="508" cy="3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latinLnBrk="0" hangingPunct="0"/>
              <a:r>
                <a:rPr kumimoji="0" lang="ko-KR" altLang="en-US" sz="1600" dirty="0" smtClean="0">
                  <a:solidFill>
                    <a:schemeClr val="accent1">
                      <a:lumMod val="75000"/>
                    </a:schemeClr>
                  </a:solidFill>
                  <a:ea typeface="HY헤드라인M" pitchFamily="18" charset="-127"/>
                </a:rPr>
                <a:t>관리체계</a:t>
              </a:r>
              <a:endParaRPr kumimoji="0" lang="en-US" altLang="ko-KR" sz="1600" dirty="0" smtClean="0">
                <a:solidFill>
                  <a:schemeClr val="accent1">
                    <a:lumMod val="75000"/>
                  </a:schemeClr>
                </a:solidFill>
                <a:ea typeface="HY헤드라인M" pitchFamily="18" charset="-127"/>
              </a:endParaRPr>
            </a:p>
            <a:p>
              <a:pPr algn="ctr" eaLnBrk="0" latinLnBrk="0" hangingPunct="0"/>
              <a:r>
                <a:rPr lang="ko-KR" altLang="en-US" sz="1600" dirty="0" smtClean="0">
                  <a:solidFill>
                    <a:schemeClr val="accent1">
                      <a:lumMod val="75000"/>
                    </a:schemeClr>
                  </a:solidFill>
                  <a:ea typeface="HY헤드라인M" pitchFamily="18" charset="-127"/>
                </a:rPr>
                <a:t>구</a:t>
              </a:r>
              <a:r>
                <a:rPr lang="ko-KR" altLang="en-US" sz="1600" dirty="0">
                  <a:solidFill>
                    <a:schemeClr val="accent1">
                      <a:lumMod val="75000"/>
                    </a:schemeClr>
                  </a:solidFill>
                  <a:ea typeface="HY헤드라인M" pitchFamily="18" charset="-127"/>
                </a:rPr>
                <a:t>축</a:t>
              </a:r>
              <a:endParaRPr kumimoji="0" lang="ko-KR" altLang="en-US" sz="1600" dirty="0">
                <a:solidFill>
                  <a:schemeClr val="accent1">
                    <a:lumMod val="75000"/>
                  </a:schemeClr>
                </a:solidFill>
                <a:ea typeface="HY헤드라인M" pitchFamily="18" charset="-127"/>
              </a:endParaRPr>
            </a:p>
          </p:txBody>
        </p:sp>
      </p:grpSp>
      <p:sp>
        <p:nvSpPr>
          <p:cNvPr id="39" name="WordArt 192"/>
          <p:cNvSpPr>
            <a:spLocks noChangeArrowheads="1" noChangeShapeType="1" noTextEdit="1"/>
          </p:cNvSpPr>
          <p:nvPr/>
        </p:nvSpPr>
        <p:spPr bwMode="auto">
          <a:xfrm>
            <a:off x="1907704" y="3841799"/>
            <a:ext cx="1157288" cy="5953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Front">
                <a:rot lat="20099999" lon="1740000" rev="0"/>
              </a:camera>
              <a:lightRig rig="legacyNormal3" dir="l"/>
            </a:scene3d>
            <a:sp3d extrusionH="125400" prstMaterial="legacyMatte">
              <a:extrusionClr>
                <a:srgbClr val="006699"/>
              </a:extrusionClr>
            </a:sp3d>
          </a:bodyPr>
          <a:lstStyle/>
          <a:p>
            <a:pPr algn="ctr">
              <a:defRPr/>
            </a:pPr>
            <a:r>
              <a:rPr lang="ko-KR" altLang="en-US" sz="3600" b="1" kern="10" dirty="0" smtClean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707070"/>
                    </a:gs>
                    <a:gs pos="50000">
                      <a:srgbClr val="FFFFFF"/>
                    </a:gs>
                    <a:gs pos="100000">
                      <a:srgbClr val="707070"/>
                    </a:gs>
                  </a:gsLst>
                  <a:lin ang="2700000" scaled="1"/>
                </a:gradFill>
                <a:latin typeface="HY헤드라인M"/>
                <a:ea typeface="HY헤드라인M"/>
              </a:rPr>
              <a:t>개인정보보호</a:t>
            </a:r>
            <a:endParaRPr lang="en-US" altLang="ko-KR" sz="3600" b="1" kern="10" dirty="0" smtClean="0">
              <a:ln w="9525">
                <a:round/>
                <a:headEnd/>
                <a:tailEnd/>
              </a:ln>
              <a:gradFill rotWithShape="0">
                <a:gsLst>
                  <a:gs pos="0">
                    <a:srgbClr val="707070"/>
                  </a:gs>
                  <a:gs pos="50000">
                    <a:srgbClr val="FFFFFF"/>
                  </a:gs>
                  <a:gs pos="100000">
                    <a:srgbClr val="707070"/>
                  </a:gs>
                </a:gsLst>
                <a:lin ang="2700000" scaled="1"/>
              </a:gradFill>
              <a:latin typeface="HY헤드라인M"/>
              <a:ea typeface="HY헤드라인M"/>
            </a:endParaRPr>
          </a:p>
          <a:p>
            <a:pPr algn="ctr">
              <a:defRPr/>
            </a:pPr>
            <a:r>
              <a:rPr lang="ko-KR" altLang="en-US" sz="3600" b="1" kern="10" dirty="0" smtClean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707070"/>
                    </a:gs>
                    <a:gs pos="50000">
                      <a:srgbClr val="FFFFFF"/>
                    </a:gs>
                    <a:gs pos="100000">
                      <a:srgbClr val="707070"/>
                    </a:gs>
                  </a:gsLst>
                  <a:lin ang="2700000" scaled="1"/>
                </a:gradFill>
                <a:latin typeface="HY헤드라인M"/>
                <a:ea typeface="HY헤드라인M"/>
              </a:rPr>
              <a:t>관리 진단</a:t>
            </a:r>
            <a:endParaRPr lang="ko-KR" altLang="en-US" sz="3600" b="1" kern="10" dirty="0">
              <a:ln w="9525">
                <a:round/>
                <a:headEnd/>
                <a:tailEnd/>
              </a:ln>
              <a:gradFill rotWithShape="0">
                <a:gsLst>
                  <a:gs pos="0">
                    <a:srgbClr val="707070"/>
                  </a:gs>
                  <a:gs pos="50000">
                    <a:srgbClr val="FFFFFF"/>
                  </a:gs>
                  <a:gs pos="100000">
                    <a:srgbClr val="707070"/>
                  </a:gs>
                </a:gsLst>
                <a:lin ang="2700000" scaled="1"/>
              </a:gradFill>
              <a:latin typeface="HY헤드라인M"/>
              <a:ea typeface="HY헤드라인M"/>
            </a:endParaRPr>
          </a:p>
        </p:txBody>
      </p:sp>
      <p:grpSp>
        <p:nvGrpSpPr>
          <p:cNvPr id="40" name="Group 183"/>
          <p:cNvGrpSpPr>
            <a:grpSpLocks/>
          </p:cNvGrpSpPr>
          <p:nvPr/>
        </p:nvGrpSpPr>
        <p:grpSpPr bwMode="auto">
          <a:xfrm>
            <a:off x="3046259" y="3661857"/>
            <a:ext cx="1411707" cy="1408113"/>
            <a:chOff x="3192" y="2203"/>
            <a:chExt cx="383" cy="382"/>
          </a:xfrm>
        </p:grpSpPr>
        <p:pic>
          <p:nvPicPr>
            <p:cNvPr id="44" name="Picture 356" descr="구1"/>
            <p:cNvPicPr preferRelativeResize="0"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192" y="2203"/>
              <a:ext cx="383" cy="3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5" name="Rectangle 361"/>
            <p:cNvSpPr>
              <a:spLocks noChangeArrowheads="1"/>
            </p:cNvSpPr>
            <p:nvPr/>
          </p:nvSpPr>
          <p:spPr bwMode="auto">
            <a:xfrm>
              <a:off x="3215" y="2299"/>
              <a:ext cx="313" cy="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latinLnBrk="0" hangingPunct="0"/>
              <a:r>
                <a:rPr kumimoji="0" lang="ko-KR" altLang="en-US" sz="1600" dirty="0" smtClean="0">
                  <a:solidFill>
                    <a:schemeClr val="accent1">
                      <a:lumMod val="75000"/>
                    </a:schemeClr>
                  </a:solidFill>
                  <a:ea typeface="HY헤드라인M" pitchFamily="18" charset="-127"/>
                </a:rPr>
                <a:t>침해사고</a:t>
              </a:r>
              <a:endParaRPr kumimoji="0" lang="en-US" altLang="ko-KR" sz="1600" dirty="0" smtClean="0">
                <a:solidFill>
                  <a:schemeClr val="accent1">
                    <a:lumMod val="75000"/>
                  </a:schemeClr>
                </a:solidFill>
                <a:ea typeface="HY헤드라인M" pitchFamily="18" charset="-127"/>
              </a:endParaRPr>
            </a:p>
            <a:p>
              <a:pPr algn="ctr" eaLnBrk="0" latinLnBrk="0" hangingPunct="0"/>
              <a:r>
                <a:rPr lang="ko-KR" altLang="en-US" sz="1600" dirty="0" smtClean="0">
                  <a:solidFill>
                    <a:schemeClr val="accent1">
                      <a:lumMod val="75000"/>
                    </a:schemeClr>
                  </a:solidFill>
                  <a:ea typeface="HY헤드라인M" pitchFamily="18" charset="-127"/>
                </a:rPr>
                <a:t>대</a:t>
              </a:r>
              <a:r>
                <a:rPr lang="ko-KR" altLang="en-US" sz="1600" dirty="0">
                  <a:solidFill>
                    <a:schemeClr val="accent1">
                      <a:lumMod val="75000"/>
                    </a:schemeClr>
                  </a:solidFill>
                  <a:ea typeface="HY헤드라인M" pitchFamily="18" charset="-127"/>
                </a:rPr>
                <a:t>책</a:t>
              </a:r>
              <a:endParaRPr kumimoji="0" lang="ko-KR" altLang="en-US" sz="1600" dirty="0">
                <a:solidFill>
                  <a:schemeClr val="accent1">
                    <a:lumMod val="75000"/>
                  </a:schemeClr>
                </a:solidFill>
                <a:ea typeface="HY헤드라인M" pitchFamily="18" charset="-127"/>
              </a:endParaRPr>
            </a:p>
          </p:txBody>
        </p:sp>
      </p:grpSp>
      <p:grpSp>
        <p:nvGrpSpPr>
          <p:cNvPr id="41" name="그룹 33"/>
          <p:cNvGrpSpPr>
            <a:grpSpLocks/>
          </p:cNvGrpSpPr>
          <p:nvPr/>
        </p:nvGrpSpPr>
        <p:grpSpPr bwMode="auto">
          <a:xfrm>
            <a:off x="755576" y="4041493"/>
            <a:ext cx="1400175" cy="1393825"/>
            <a:chOff x="3304396" y="3624263"/>
            <a:chExt cx="1184275" cy="1181100"/>
          </a:xfrm>
        </p:grpSpPr>
        <p:pic>
          <p:nvPicPr>
            <p:cNvPr id="42" name="Picture 381" descr="구1"/>
            <p:cNvPicPr preferRelativeResize="0"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304396" y="3624263"/>
              <a:ext cx="1184275" cy="1181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3" name="Rectangle 382"/>
            <p:cNvSpPr>
              <a:spLocks noChangeArrowheads="1"/>
            </p:cNvSpPr>
            <p:nvPr/>
          </p:nvSpPr>
          <p:spPr bwMode="auto">
            <a:xfrm>
              <a:off x="3426634" y="3940176"/>
              <a:ext cx="939800" cy="549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latinLnBrk="0" hangingPunct="0"/>
              <a:r>
                <a:rPr kumimoji="0" lang="ko-KR" altLang="en-US" sz="1600" dirty="0" smtClean="0">
                  <a:solidFill>
                    <a:schemeClr val="accent1">
                      <a:lumMod val="75000"/>
                    </a:schemeClr>
                  </a:solidFill>
                  <a:ea typeface="HY헤드라인M" pitchFamily="18" charset="-127"/>
                </a:rPr>
                <a:t>보호대책 수립</a:t>
              </a:r>
              <a:r>
                <a:rPr kumimoji="0" lang="en-US" altLang="ko-KR" sz="1600" dirty="0" smtClean="0">
                  <a:solidFill>
                    <a:schemeClr val="accent1">
                      <a:lumMod val="75000"/>
                    </a:schemeClr>
                  </a:solidFill>
                  <a:ea typeface="HY헤드라인M" pitchFamily="18" charset="-127"/>
                </a:rPr>
                <a:t>/</a:t>
              </a:r>
              <a:r>
                <a:rPr kumimoji="0" lang="ko-KR" altLang="en-US" sz="1600" dirty="0" smtClean="0">
                  <a:solidFill>
                    <a:schemeClr val="accent1">
                      <a:lumMod val="75000"/>
                    </a:schemeClr>
                  </a:solidFill>
                  <a:ea typeface="HY헤드라인M" pitchFamily="18" charset="-127"/>
                </a:rPr>
                <a:t>시행</a:t>
              </a:r>
              <a:endParaRPr kumimoji="0" lang="ko-KR" altLang="en-US" sz="1600" dirty="0">
                <a:solidFill>
                  <a:schemeClr val="accent1">
                    <a:lumMod val="75000"/>
                  </a:schemeClr>
                </a:solidFill>
                <a:ea typeface="HY헤드라인M" pitchFamily="18" charset="-127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2"/>
          <p:cNvPicPr>
            <a:picLocks noChangeAspect="1" noChangeArrowheads="1"/>
          </p:cNvPicPr>
          <p:nvPr/>
        </p:nvPicPr>
        <p:blipFill>
          <a:blip r:embed="rId2" cstate="print"/>
          <a:srcRect b="31949"/>
          <a:stretch>
            <a:fillRect/>
          </a:stretch>
        </p:blipFill>
        <p:spPr bwMode="auto">
          <a:xfrm>
            <a:off x="1" y="3429000"/>
            <a:ext cx="9144000" cy="3469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직사각형 1"/>
          <p:cNvSpPr/>
          <p:nvPr/>
        </p:nvSpPr>
        <p:spPr>
          <a:xfrm>
            <a:off x="0" y="0"/>
            <a:ext cx="9144000" cy="90872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395536" y="251356"/>
            <a:ext cx="792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공공정보 </a:t>
            </a:r>
            <a:r>
              <a:rPr lang="ko-KR" altLang="en-US" sz="24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공개시</a:t>
            </a:r>
            <a:r>
              <a:rPr lang="ko-KR" altLang="en-US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개인정보를 보호하려면</a:t>
            </a:r>
            <a:r>
              <a:rPr lang="en-US" altLang="ko-KR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…</a:t>
            </a:r>
            <a:endParaRPr lang="ko-KR" altLang="en-US" sz="24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23528" y="1365275"/>
            <a:ext cx="4464496" cy="58053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tIns="36000" bIns="36000" rtlCol="0" anchor="ctr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200" dirty="0" smtClean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정보공개 시스템 기능 개선</a:t>
            </a:r>
            <a:endParaRPr lang="ko-KR" altLang="en-US" sz="2200" dirty="0">
              <a:solidFill>
                <a:schemeClr val="accent1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6" name="Picture 25" descr="KCS00170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4328" y="4365104"/>
            <a:ext cx="1080120" cy="1456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" name="TextBox 36"/>
          <p:cNvSpPr txBox="1"/>
          <p:nvPr/>
        </p:nvSpPr>
        <p:spPr>
          <a:xfrm rot="20555709">
            <a:off x="4331966" y="2145829"/>
            <a:ext cx="3923611" cy="525886"/>
          </a:xfrm>
          <a:prstGeom prst="rect">
            <a:avLst/>
          </a:prstGeom>
          <a:solidFill>
            <a:schemeClr val="accent6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tIns="108000" bIns="108000" rtlCol="0">
            <a:spAutoFit/>
          </a:bodyPr>
          <a:lstStyle/>
          <a:p>
            <a:pPr algn="ctr"/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서울시 마포구 합정동 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***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20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 rot="1574465">
            <a:off x="5915321" y="2202476"/>
            <a:ext cx="3244088" cy="52588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tIns="108000" bIns="108000" rtlCol="0">
            <a:spAutoFit/>
          </a:bodyPr>
          <a:lstStyle/>
          <a:p>
            <a:pPr algn="ctr"/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770101-1******</a:t>
            </a:r>
            <a:endParaRPr lang="ko-KR" altLang="en-US" sz="20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 rot="20876527">
            <a:off x="5761666" y="2936232"/>
            <a:ext cx="3289319" cy="525886"/>
          </a:xfrm>
          <a:prstGeom prst="rect">
            <a:avLst/>
          </a:prstGeom>
          <a:solidFill>
            <a:srgbClr val="00B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tIns="108000" bIns="108000" rtlCol="0">
            <a:spAutoFit/>
          </a:bodyPr>
          <a:lstStyle/>
          <a:p>
            <a:pPr algn="ctr"/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010-1234-****</a:t>
            </a:r>
            <a:endParaRPr lang="ko-KR" altLang="en-US" sz="20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11560" y="2348880"/>
            <a:ext cx="3456384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개인정보 노출 예방 솔루션    도입으로 미연에 노출 방지</a:t>
            </a:r>
            <a:endParaRPr lang="en-US" altLang="ko-KR" dirty="0" smtClean="0">
              <a:solidFill>
                <a:schemeClr val="accent1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dirty="0" smtClean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    </a:t>
            </a:r>
            <a:r>
              <a:rPr lang="ko-KR" altLang="en-US" sz="2200" dirty="0" smtClean="0">
                <a:solidFill>
                  <a:schemeClr val="accent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정보소통광장 고도화</a:t>
            </a:r>
            <a:endParaRPr lang="ko-KR" altLang="en-US" sz="2200" dirty="0">
              <a:solidFill>
                <a:schemeClr val="accent1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9" name="오른쪽 화살표 48"/>
          <p:cNvSpPr/>
          <p:nvPr/>
        </p:nvSpPr>
        <p:spPr>
          <a:xfrm>
            <a:off x="755576" y="3319778"/>
            <a:ext cx="288032" cy="216024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/>
          <p:cNvSpPr/>
          <p:nvPr/>
        </p:nvSpPr>
        <p:spPr>
          <a:xfrm>
            <a:off x="0" y="4797152"/>
            <a:ext cx="9144000" cy="2060848"/>
          </a:xfrm>
          <a:prstGeom prst="rect">
            <a:avLst/>
          </a:prstGeom>
          <a:solidFill>
            <a:schemeClr val="accent1">
              <a:lumMod val="40000"/>
              <a:lumOff val="60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직사각형 1"/>
          <p:cNvSpPr/>
          <p:nvPr/>
        </p:nvSpPr>
        <p:spPr>
          <a:xfrm>
            <a:off x="0" y="0"/>
            <a:ext cx="9144000" cy="90872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395536" y="251356"/>
            <a:ext cx="792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공공정보 </a:t>
            </a:r>
            <a:r>
              <a:rPr lang="ko-KR" altLang="en-US" sz="24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공개시</a:t>
            </a:r>
            <a:r>
              <a:rPr lang="ko-KR" altLang="en-US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개인정보를 보호하려면</a:t>
            </a:r>
            <a:r>
              <a:rPr lang="en-US" altLang="ko-KR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…</a:t>
            </a:r>
            <a:endParaRPr lang="ko-KR" altLang="en-US" sz="24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23528" y="1365275"/>
            <a:ext cx="4464496" cy="58053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tIns="36000" bIns="36000" rtlCol="0" anchor="ctr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200" dirty="0" smtClean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업무담당자 인식 개선 및 교육</a:t>
            </a:r>
            <a:endParaRPr lang="ko-KR" altLang="en-US" sz="2200" dirty="0">
              <a:solidFill>
                <a:schemeClr val="accent1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4" name="Picture 5" descr="#14-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336" y="980728"/>
            <a:ext cx="1296144" cy="1465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폭발 1 15"/>
          <p:cNvSpPr/>
          <p:nvPr/>
        </p:nvSpPr>
        <p:spPr>
          <a:xfrm>
            <a:off x="6732240" y="2132856"/>
            <a:ext cx="1440160" cy="720080"/>
          </a:xfrm>
          <a:prstGeom prst="irregularSeal1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827584" y="2492896"/>
            <a:ext cx="6552728" cy="446276"/>
          </a:xfrm>
          <a:prstGeom prst="rect">
            <a:avLst/>
          </a:prstGeom>
          <a:solidFill>
            <a:schemeClr val="bg1">
              <a:alpha val="82000"/>
            </a:schemeClr>
          </a:solidFill>
        </p:spPr>
        <p:txBody>
          <a:bodyPr wrap="square" lIns="0" rIns="0" rtlCol="0">
            <a:spAutoFit/>
          </a:bodyPr>
          <a:lstStyle/>
          <a:p>
            <a:pPr algn="r"/>
            <a:r>
              <a:rPr lang="ko-KR" altLang="en-US" sz="23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개인정보 노출 원인 </a:t>
            </a:r>
            <a:r>
              <a:rPr lang="en-US" altLang="ko-KR" sz="23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23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위 </a:t>
            </a:r>
            <a:r>
              <a:rPr lang="ko-KR" altLang="en-US" sz="2300" b="1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업무담당자</a:t>
            </a:r>
            <a:r>
              <a:rPr lang="ko-KR" altLang="en-US" sz="23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300" b="1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부주의</a:t>
            </a:r>
            <a:endParaRPr lang="ko-KR" altLang="en-US" sz="2300" b="1" dirty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510" y="3143203"/>
            <a:ext cx="722913" cy="694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86598" y="3140968"/>
            <a:ext cx="718053" cy="703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78686" y="3145122"/>
            <a:ext cx="668857" cy="672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Box 19"/>
          <p:cNvSpPr txBox="1"/>
          <p:nvPr/>
        </p:nvSpPr>
        <p:spPr>
          <a:xfrm rot="20998831">
            <a:off x="692594" y="3661502"/>
            <a:ext cx="4464496" cy="495108"/>
          </a:xfrm>
          <a:prstGeom prst="rect">
            <a:avLst/>
          </a:prstGeom>
          <a:solidFill>
            <a:srgbClr val="FF0000"/>
          </a:solidFill>
        </p:spPr>
        <p:txBody>
          <a:bodyPr wrap="square" tIns="108000" bIns="108000" rtlCol="0">
            <a:spAutoFit/>
          </a:bodyPr>
          <a:lstStyle/>
          <a:p>
            <a:pPr algn="ctr"/>
            <a:r>
              <a:rPr lang="ko-KR" altLang="en-US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프로그램 사용 미숙 또는 </a:t>
            </a:r>
            <a:r>
              <a:rPr lang="ko-KR" altLang="en-US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깜빡하여</a:t>
            </a:r>
            <a:r>
              <a:rPr lang="ko-KR" altLang="en-US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실수</a:t>
            </a:r>
            <a:endParaRPr lang="ko-KR" altLang="en-US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 rot="20998831">
            <a:off x="919560" y="4659532"/>
            <a:ext cx="4464496" cy="495108"/>
          </a:xfrm>
          <a:prstGeom prst="rect">
            <a:avLst/>
          </a:prstGeom>
          <a:solidFill>
            <a:srgbClr val="00B050"/>
          </a:solidFill>
        </p:spPr>
        <p:txBody>
          <a:bodyPr wrap="square" tIns="108000" bIns="108000" rtlCol="0">
            <a:spAutoFit/>
          </a:bodyPr>
          <a:lstStyle/>
          <a:p>
            <a:pPr algn="ctr"/>
            <a:r>
              <a:rPr lang="ko-KR" altLang="en-US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프로그램 실수 사례 정리 후 담당자 교육</a:t>
            </a:r>
            <a:endParaRPr lang="ko-KR" altLang="en-US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오른쪽 화살표 21"/>
          <p:cNvSpPr/>
          <p:nvPr/>
        </p:nvSpPr>
        <p:spPr>
          <a:xfrm rot="4818267">
            <a:off x="2826461" y="4248596"/>
            <a:ext cx="293581" cy="360040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3995936" y="4941168"/>
            <a:ext cx="4968552" cy="166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ko-KR" altLang="en-US" sz="2400" dirty="0" smtClean="0">
                <a:solidFill>
                  <a:schemeClr val="accent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돌다리도 두들겨 보는 심정으로</a:t>
            </a:r>
            <a:endParaRPr lang="en-US" altLang="ko-KR" sz="2400" dirty="0" smtClean="0">
              <a:solidFill>
                <a:schemeClr val="accent1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algn="r">
              <a:lnSpc>
                <a:spcPct val="150000"/>
              </a:lnSpc>
            </a:pPr>
            <a:r>
              <a:rPr lang="ko-KR" altLang="en-US" sz="2400" dirty="0" smtClean="0">
                <a:solidFill>
                  <a:schemeClr val="accent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공공기관의 환경을 고려하여</a:t>
            </a:r>
            <a:endParaRPr lang="en-US" altLang="ko-KR" sz="2400" dirty="0" smtClean="0">
              <a:solidFill>
                <a:schemeClr val="accent1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algn="r">
              <a:lnSpc>
                <a:spcPct val="150000"/>
              </a:lnSpc>
            </a:pPr>
            <a:r>
              <a:rPr lang="ko-KR" altLang="en-US" sz="2400" dirty="0" err="1" smtClean="0">
                <a:solidFill>
                  <a:schemeClr val="accent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담당자별</a:t>
            </a:r>
            <a:r>
              <a:rPr lang="ko-KR" altLang="en-US" sz="2400" dirty="0" smtClean="0">
                <a:solidFill>
                  <a:schemeClr val="accent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 맞춤형 대책 마련</a:t>
            </a:r>
            <a:endParaRPr lang="ko-KR" altLang="en-US" sz="2400" dirty="0">
              <a:solidFill>
                <a:schemeClr val="accent1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5" descr="KCS00167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2132856"/>
            <a:ext cx="1549400" cy="1360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3" descr="KCS00166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6341881" y="2060848"/>
            <a:ext cx="1830519" cy="1406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직사각형 4"/>
          <p:cNvSpPr/>
          <p:nvPr/>
        </p:nvSpPr>
        <p:spPr>
          <a:xfrm>
            <a:off x="0" y="0"/>
            <a:ext cx="4572000" cy="90872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4572000" y="0"/>
            <a:ext cx="4572000" cy="90872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평행 사변형 6"/>
          <p:cNvSpPr/>
          <p:nvPr/>
        </p:nvSpPr>
        <p:spPr>
          <a:xfrm>
            <a:off x="3995936" y="0"/>
            <a:ext cx="1224136" cy="908720"/>
          </a:xfrm>
          <a:prstGeom prst="parallelogram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395536" y="188640"/>
            <a:ext cx="331236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정보공개법</a:t>
            </a:r>
            <a:endParaRPr lang="ko-KR" altLang="en-US" sz="30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08104" y="188640"/>
            <a:ext cx="331236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00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개인정보보호법</a:t>
            </a:r>
            <a:endParaRPr lang="ko-KR" altLang="en-US" sz="30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39952" y="188640"/>
            <a:ext cx="100811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200" dirty="0" smtClean="0">
                <a:latin typeface="HY견고딕" pitchFamily="18" charset="-127"/>
                <a:ea typeface="HY견고딕" pitchFamily="18" charset="-127"/>
              </a:rPr>
              <a:t>VS.</a:t>
            </a:r>
            <a:endParaRPr lang="ko-KR" altLang="en-US" sz="2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5536" y="1412776"/>
            <a:ext cx="331236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500" dirty="0" smtClean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국민의 알 권리</a:t>
            </a:r>
            <a:endParaRPr lang="ko-KR" altLang="en-US" sz="2500" dirty="0">
              <a:solidFill>
                <a:schemeClr val="accent1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08104" y="1412776"/>
            <a:ext cx="331236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500" dirty="0" smtClean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개인의 정보 보호</a:t>
            </a:r>
            <a:endParaRPr lang="ko-KR" altLang="en-US" sz="2500" dirty="0">
              <a:solidFill>
                <a:schemeClr val="accent1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" name="막힌 원호 11"/>
          <p:cNvSpPr/>
          <p:nvPr/>
        </p:nvSpPr>
        <p:spPr>
          <a:xfrm rot="10800000">
            <a:off x="899592" y="3140968"/>
            <a:ext cx="2376264" cy="720080"/>
          </a:xfrm>
          <a:prstGeom prst="blockArc">
            <a:avLst>
              <a:gd name="adj1" fmla="val 10547552"/>
              <a:gd name="adj2" fmla="val 248668"/>
              <a:gd name="adj3" fmla="val 21716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3" name="막힌 원호 12"/>
          <p:cNvSpPr/>
          <p:nvPr/>
        </p:nvSpPr>
        <p:spPr>
          <a:xfrm rot="10800000">
            <a:off x="6156176" y="3140968"/>
            <a:ext cx="2376264" cy="720080"/>
          </a:xfrm>
          <a:prstGeom prst="blockArc">
            <a:avLst>
              <a:gd name="adj1" fmla="val 10547552"/>
              <a:gd name="adj2" fmla="val 248668"/>
              <a:gd name="adj3" fmla="val 21716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cxnSp>
        <p:nvCxnSpPr>
          <p:cNvPr id="17" name="직선 연결선 16"/>
          <p:cNvCxnSpPr/>
          <p:nvPr/>
        </p:nvCxnSpPr>
        <p:spPr>
          <a:xfrm>
            <a:off x="1907704" y="4221088"/>
            <a:ext cx="5544616" cy="0"/>
          </a:xfrm>
          <a:prstGeom prst="line">
            <a:avLst/>
          </a:prstGeom>
          <a:ln w="1270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>
            <a:off x="1907704" y="3789040"/>
            <a:ext cx="0" cy="504056"/>
          </a:xfrm>
          <a:prstGeom prst="line">
            <a:avLst/>
          </a:prstGeom>
          <a:ln w="1270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>
            <a:off x="7452320" y="3789040"/>
            <a:ext cx="0" cy="504056"/>
          </a:xfrm>
          <a:prstGeom prst="line">
            <a:avLst/>
          </a:prstGeom>
          <a:ln w="1270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이등변 삼각형 21"/>
          <p:cNvSpPr/>
          <p:nvPr/>
        </p:nvSpPr>
        <p:spPr>
          <a:xfrm>
            <a:off x="4283968" y="4221088"/>
            <a:ext cx="504056" cy="432048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611560" y="4509120"/>
            <a:ext cx="273630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accent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개인정보 공개 예외규정</a:t>
            </a:r>
            <a:endParaRPr lang="ko-KR" altLang="en-US" sz="1500" dirty="0">
              <a:solidFill>
                <a:schemeClr val="accent1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012160" y="4509120"/>
            <a:ext cx="273630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accent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정보 비공개 사유 규정</a:t>
            </a:r>
            <a:endParaRPr lang="ko-KR" altLang="en-US" sz="1500" dirty="0">
              <a:solidFill>
                <a:schemeClr val="accent1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11560" y="5085184"/>
            <a:ext cx="7920880" cy="133882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dirty="0" smtClean="0">
                <a:solidFill>
                  <a:schemeClr val="bg1">
                    <a:lumMod val="95000"/>
                  </a:schemeClr>
                </a:solidFill>
                <a:latin typeface="HY견고딕" pitchFamily="18" charset="-127"/>
                <a:ea typeface="HY견고딕" pitchFamily="18" charset="-127"/>
              </a:rPr>
              <a:t>정보공개법과 개인정보보호법은 동전의 양면 관계</a:t>
            </a:r>
            <a:endParaRPr lang="en-US" altLang="ko-KR" dirty="0" smtClean="0">
              <a:solidFill>
                <a:schemeClr val="bg1">
                  <a:lumMod val="9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dirty="0" smtClean="0">
                <a:solidFill>
                  <a:schemeClr val="bg1">
                    <a:lumMod val="95000"/>
                  </a:schemeClr>
                </a:solidFill>
                <a:latin typeface="HY견고딕" pitchFamily="18" charset="-127"/>
                <a:ea typeface="HY견고딕" pitchFamily="18" charset="-127"/>
              </a:rPr>
              <a:t>개인정보 보호에는 한 목소리</a:t>
            </a:r>
            <a:endParaRPr lang="en-US" altLang="ko-KR" dirty="0" smtClean="0">
              <a:solidFill>
                <a:schemeClr val="bg1">
                  <a:lumMod val="9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dirty="0" smtClean="0">
                <a:solidFill>
                  <a:schemeClr val="bg1">
                    <a:lumMod val="95000"/>
                  </a:schemeClr>
                </a:solidFill>
                <a:latin typeface="HY견고딕" pitchFamily="18" charset="-127"/>
                <a:ea typeface="HY견고딕" pitchFamily="18" charset="-127"/>
              </a:rPr>
              <a:t>개인정보 보호 조치를 통해 국민의 알 권리 충족</a:t>
            </a:r>
            <a:endParaRPr lang="ko-KR" altLang="en-US" dirty="0">
              <a:solidFill>
                <a:schemeClr val="bg1">
                  <a:lumMod val="9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139952" y="2564904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=</a:t>
            </a:r>
            <a:endParaRPr lang="ko-KR" altLang="en-US" sz="4000" dirty="0">
              <a:solidFill>
                <a:srgbClr val="0070C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736</TotalTime>
  <Words>343</Words>
  <Application>Microsoft Office PowerPoint</Application>
  <PresentationFormat>화면 슬라이드 쇼(4:3)</PresentationFormat>
  <Paragraphs>97</Paragraphs>
  <Slides>11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2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박순금</dc:creator>
  <cp:lastModifiedBy>user</cp:lastModifiedBy>
  <cp:revision>2</cp:revision>
  <dcterms:created xsi:type="dcterms:W3CDTF">2015-07-16T13:15:22Z</dcterms:created>
  <dcterms:modified xsi:type="dcterms:W3CDTF">2015-07-17T01:43:56Z</dcterms:modified>
</cp:coreProperties>
</file>