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900" r:id="rId2"/>
  </p:sldMasterIdLst>
  <p:notesMasterIdLst>
    <p:notesMasterId r:id="rId7"/>
  </p:notesMasterIdLst>
  <p:handoutMasterIdLst>
    <p:handoutMasterId r:id="rId8"/>
  </p:handoutMasterIdLst>
  <p:sldIdLst>
    <p:sldId id="261" r:id="rId3"/>
    <p:sldId id="392" r:id="rId4"/>
    <p:sldId id="474" r:id="rId5"/>
    <p:sldId id="471" r:id="rId6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MD아롱체"/>
        <a:ea typeface="MD아롱체"/>
        <a:cs typeface="MD아롱체"/>
      </a:defRPr>
    </a:lvl1pPr>
    <a:lvl2pPr marL="457200" algn="l" rtl="0" fontAlgn="base" latinLnBrk="1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MD아롱체"/>
        <a:ea typeface="MD아롱체"/>
        <a:cs typeface="MD아롱체"/>
      </a:defRPr>
    </a:lvl2pPr>
    <a:lvl3pPr marL="914400" algn="l" rtl="0" fontAlgn="base" latinLnBrk="1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MD아롱체"/>
        <a:ea typeface="MD아롱체"/>
        <a:cs typeface="MD아롱체"/>
      </a:defRPr>
    </a:lvl3pPr>
    <a:lvl4pPr marL="1371600" algn="l" rtl="0" fontAlgn="base" latinLnBrk="1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MD아롱체"/>
        <a:ea typeface="MD아롱체"/>
        <a:cs typeface="MD아롱체"/>
      </a:defRPr>
    </a:lvl4pPr>
    <a:lvl5pPr marL="1828800" algn="l" rtl="0" fontAlgn="base" latinLnBrk="1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MD아롱체"/>
        <a:ea typeface="MD아롱체"/>
        <a:cs typeface="MD아롱체"/>
      </a:defRPr>
    </a:lvl5pPr>
    <a:lvl6pPr marL="2286000" algn="l" defTabSz="914400" rtl="0" eaLnBrk="1" latinLnBrk="1" hangingPunct="1">
      <a:defRPr sz="2000" b="1" kern="1200">
        <a:solidFill>
          <a:schemeClr val="tx1"/>
        </a:solidFill>
        <a:latin typeface="MD아롱체"/>
        <a:ea typeface="MD아롱체"/>
        <a:cs typeface="MD아롱체"/>
      </a:defRPr>
    </a:lvl6pPr>
    <a:lvl7pPr marL="2743200" algn="l" defTabSz="914400" rtl="0" eaLnBrk="1" latinLnBrk="1" hangingPunct="1">
      <a:defRPr sz="2000" b="1" kern="1200">
        <a:solidFill>
          <a:schemeClr val="tx1"/>
        </a:solidFill>
        <a:latin typeface="MD아롱체"/>
        <a:ea typeface="MD아롱체"/>
        <a:cs typeface="MD아롱체"/>
      </a:defRPr>
    </a:lvl7pPr>
    <a:lvl8pPr marL="3200400" algn="l" defTabSz="914400" rtl="0" eaLnBrk="1" latinLnBrk="1" hangingPunct="1">
      <a:defRPr sz="2000" b="1" kern="1200">
        <a:solidFill>
          <a:schemeClr val="tx1"/>
        </a:solidFill>
        <a:latin typeface="MD아롱체"/>
        <a:ea typeface="MD아롱체"/>
        <a:cs typeface="MD아롱체"/>
      </a:defRPr>
    </a:lvl8pPr>
    <a:lvl9pPr marL="3657600" algn="l" defTabSz="914400" rtl="0" eaLnBrk="1" latinLnBrk="1" hangingPunct="1">
      <a:defRPr sz="2000" b="1" kern="1200">
        <a:solidFill>
          <a:schemeClr val="tx1"/>
        </a:solidFill>
        <a:latin typeface="MD아롱체"/>
        <a:ea typeface="MD아롱체"/>
        <a:cs typeface="MD아롱체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00FFFF"/>
    <a:srgbClr val="00FF00"/>
    <a:srgbClr val="5ACDE4"/>
    <a:srgbClr val="FFFF00"/>
    <a:srgbClr val="CC9900"/>
    <a:srgbClr val="CC0099"/>
    <a:srgbClr val="0033CC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88" autoAdjust="0"/>
    <p:restoredTop sz="86291" autoAdjust="0"/>
  </p:normalViewPr>
  <p:slideViewPr>
    <p:cSldViewPr>
      <p:cViewPr varScale="1">
        <p:scale>
          <a:sx n="91" d="100"/>
          <a:sy n="91" d="100"/>
        </p:scale>
        <p:origin x="-33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spcBef>
                <a:spcPct val="0"/>
              </a:spcBef>
              <a:buClrTx/>
              <a:buSzTx/>
              <a:buFontTx/>
              <a:buNone/>
              <a:defRPr kumimoji="1" sz="12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7" y="1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spcBef>
                <a:spcPct val="0"/>
              </a:spcBef>
              <a:buClrTx/>
              <a:buSzTx/>
              <a:buFontTx/>
              <a:buNone/>
              <a:defRPr kumimoji="1" sz="12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19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948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l" eaLnBrk="1" latinLnBrk="1" hangingPunct="1">
              <a:spcBef>
                <a:spcPct val="0"/>
              </a:spcBef>
              <a:buClrTx/>
              <a:buSzTx/>
              <a:buFontTx/>
              <a:buNone/>
              <a:defRPr kumimoji="1" sz="12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7" y="9370948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spcBef>
                <a:spcPct val="0"/>
              </a:spcBef>
              <a:buClrTx/>
              <a:buSzTx/>
              <a:buFontTx/>
              <a:buNone/>
              <a:defRPr kumimoji="1" sz="12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fld id="{D8A92B6F-9A09-410C-B751-491F27A8172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spcBef>
                <a:spcPct val="0"/>
              </a:spcBef>
              <a:buClrTx/>
              <a:buSzTx/>
              <a:buFontTx/>
              <a:buNone/>
              <a:defRPr kumimoji="1" sz="12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627" y="1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spcBef>
                <a:spcPct val="0"/>
              </a:spcBef>
              <a:buClrTx/>
              <a:buSzTx/>
              <a:buFontTx/>
              <a:buNone/>
              <a:defRPr kumimoji="1" sz="12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262" y="4685474"/>
            <a:ext cx="5389240" cy="444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0948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l" eaLnBrk="1" latinLnBrk="1" hangingPunct="1">
              <a:spcBef>
                <a:spcPct val="0"/>
              </a:spcBef>
              <a:buClrTx/>
              <a:buSzTx/>
              <a:buFontTx/>
              <a:buNone/>
              <a:defRPr kumimoji="1" sz="12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0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627" y="9370948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spcBef>
                <a:spcPct val="0"/>
              </a:spcBef>
              <a:buClrTx/>
              <a:buSzTx/>
              <a:buFontTx/>
              <a:buNone/>
              <a:defRPr kumimoji="1" sz="1200" b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fld id="{41E4FAFD-EFC1-4632-9EB9-8D7675B4A4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슬라이드 이미지 개체 틀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410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smtClean="0">
              <a:latin typeface="굴림" charset="-127"/>
              <a:ea typeface="굴림" charset="-127"/>
            </a:endParaRPr>
          </a:p>
        </p:txBody>
      </p:sp>
      <p:sp>
        <p:nvSpPr>
          <p:cNvPr id="17411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77AEC6-33E8-4C58-99DE-FDB09202E076}" type="slidenum">
              <a:rPr lang="en-US" altLang="ko-KR" smtClean="0">
                <a:latin typeface="굴림" charset="-127"/>
                <a:ea typeface="굴림" charset="-127"/>
                <a:cs typeface="MD아롱체"/>
              </a:rPr>
              <a:pPr/>
              <a:t>1</a:t>
            </a:fld>
            <a:endParaRPr lang="en-US" altLang="ko-KR" smtClean="0">
              <a:latin typeface="굴림" charset="-127"/>
              <a:ea typeface="굴림" charset="-127"/>
              <a:cs typeface="MD아롱체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4FAFD-EFC1-4632-9EB9-8D7675B4A4BF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4FAFD-EFC1-4632-9EB9-8D7675B4A4BF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9C5-62C2-47E7-AF71-5A9B73B967A1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ECB-918A-4863-B0CE-01FF7878C6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-2155" y="527"/>
            <a:chExt cx="5760" cy="4320"/>
          </a:xfrm>
        </p:grpSpPr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-2155" y="527"/>
              <a:ext cx="5760" cy="4320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336699">
                    <a:alpha val="60001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spcBef>
                  <a:spcPct val="20000"/>
                </a:spcBef>
                <a:buClr>
                  <a:srgbClr val="00FF66"/>
                </a:buClr>
                <a:buSzPct val="85000"/>
                <a:buFont typeface="WP IconicSymbolsA" pitchFamily="2" charset="2"/>
                <a:buNone/>
                <a:defRPr/>
              </a:pPr>
              <a:endParaRPr kumimoji="1"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n-cs"/>
              </a:endParaRPr>
            </a:p>
          </p:txBody>
        </p:sp>
        <p:grpSp>
          <p:nvGrpSpPr>
            <p:cNvPr id="1028" name="Group 18"/>
            <p:cNvGrpSpPr>
              <a:grpSpLocks/>
            </p:cNvGrpSpPr>
            <p:nvPr/>
          </p:nvGrpSpPr>
          <p:grpSpPr bwMode="auto">
            <a:xfrm>
              <a:off x="-2155" y="527"/>
              <a:ext cx="5760" cy="2886"/>
              <a:chOff x="-567" y="0"/>
              <a:chExt cx="5760" cy="2886"/>
            </a:xfrm>
          </p:grpSpPr>
          <p:sp>
            <p:nvSpPr>
              <p:cNvPr id="17427" name="Rectangle 19"/>
              <p:cNvSpPr>
                <a:spLocks noChangeArrowheads="1"/>
              </p:cNvSpPr>
              <p:nvPr/>
            </p:nvSpPr>
            <p:spPr bwMode="auto">
              <a:xfrm>
                <a:off x="-567" y="345"/>
                <a:ext cx="5760" cy="91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latinLnBrk="0" hangingPunct="0">
                  <a:spcBef>
                    <a:spcPct val="20000"/>
                  </a:spcBef>
                  <a:buClr>
                    <a:srgbClr val="00FF66"/>
                  </a:buClr>
                  <a:buSzPct val="85000"/>
                  <a:buFont typeface="WP IconicSymbolsA" pitchFamily="2" charset="2"/>
                  <a:buNone/>
                  <a:defRPr/>
                </a:pPr>
                <a:endParaRPr kumimoji="1" lang="ko-KR" altLang="en-US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+mn-cs"/>
                </a:endParaRPr>
              </a:p>
            </p:txBody>
          </p:sp>
          <p:grpSp>
            <p:nvGrpSpPr>
              <p:cNvPr id="1030" name="Group 20"/>
              <p:cNvGrpSpPr>
                <a:grpSpLocks/>
              </p:cNvGrpSpPr>
              <p:nvPr/>
            </p:nvGrpSpPr>
            <p:grpSpPr bwMode="auto">
              <a:xfrm>
                <a:off x="-567" y="0"/>
                <a:ext cx="5760" cy="346"/>
                <a:chOff x="365" y="3778"/>
                <a:chExt cx="1718" cy="317"/>
              </a:xfrm>
            </p:grpSpPr>
            <p:sp>
              <p:nvSpPr>
                <p:cNvPr id="17429" name="Rectangle 21"/>
                <p:cNvSpPr>
                  <a:spLocks noChangeArrowheads="1"/>
                </p:cNvSpPr>
                <p:nvPr/>
              </p:nvSpPr>
              <p:spPr bwMode="auto">
                <a:xfrm>
                  <a:off x="365" y="3778"/>
                  <a:ext cx="1718" cy="317"/>
                </a:xfrm>
                <a:prstGeom prst="rect">
                  <a:avLst/>
                </a:prstGeom>
                <a:gradFill rotWithShape="1">
                  <a:gsLst>
                    <a:gs pos="0">
                      <a:srgbClr val="15394B"/>
                    </a:gs>
                    <a:gs pos="50000">
                      <a:srgbClr val="297695"/>
                    </a:gs>
                    <a:gs pos="100000">
                      <a:srgbClr val="15394B"/>
                    </a:gs>
                  </a:gsLst>
                  <a:lin ang="0" scaled="1"/>
                </a:gradFill>
                <a:ln w="1270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latinLnBrk="0" hangingPunct="0">
                    <a:spcBef>
                      <a:spcPct val="20000"/>
                    </a:spcBef>
                    <a:buClr>
                      <a:srgbClr val="00FF66"/>
                    </a:buClr>
                    <a:buSzPct val="85000"/>
                    <a:buFont typeface="WP IconicSymbolsA" pitchFamily="2" charset="2"/>
                    <a:buNone/>
                    <a:defRPr/>
                  </a:pPr>
                  <a:endParaRPr kumimoji="1" lang="ko-KR" altLang="ko-KR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  <a:cs typeface="+mn-cs"/>
                  </a:endParaRPr>
                </a:p>
              </p:txBody>
            </p:sp>
            <p:sp>
              <p:nvSpPr>
                <p:cNvPr id="17430" name="AutoShape 22"/>
                <p:cNvSpPr>
                  <a:spLocks noChangeArrowheads="1"/>
                </p:cNvSpPr>
                <p:nvPr/>
              </p:nvSpPr>
              <p:spPr bwMode="auto">
                <a:xfrm>
                  <a:off x="367" y="3793"/>
                  <a:ext cx="1715" cy="63"/>
                </a:xfrm>
                <a:prstGeom prst="roundRect">
                  <a:avLst>
                    <a:gd name="adj" fmla="val 0"/>
                  </a:avLst>
                </a:prstGeom>
                <a:gradFill rotWithShape="1">
                  <a:gsLst>
                    <a:gs pos="0">
                      <a:schemeClr val="bg1">
                        <a:alpha val="60001"/>
                      </a:schemeClr>
                    </a:gs>
                    <a:gs pos="10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latinLnBrk="0" hangingPunct="0">
                    <a:spcBef>
                      <a:spcPct val="20000"/>
                    </a:spcBef>
                    <a:buClr>
                      <a:srgbClr val="00FF66"/>
                    </a:buClr>
                    <a:buSzPct val="85000"/>
                    <a:buFont typeface="WP IconicSymbolsA" pitchFamily="2" charset="2"/>
                    <a:buNone/>
                    <a:defRPr/>
                  </a:pPr>
                  <a:endParaRPr kumimoji="1" lang="ko-KR" altLang="en-US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  <a:cs typeface="+mn-cs"/>
                  </a:endParaRPr>
                </a:p>
              </p:txBody>
            </p:sp>
          </p:grpSp>
          <p:sp>
            <p:nvSpPr>
              <p:cNvPr id="17431" name="Rectangle 23"/>
              <p:cNvSpPr>
                <a:spLocks noChangeArrowheads="1"/>
              </p:cNvSpPr>
              <p:nvPr/>
            </p:nvSpPr>
            <p:spPr bwMode="auto">
              <a:xfrm>
                <a:off x="-567" y="346"/>
                <a:ext cx="5760" cy="2540"/>
              </a:xfrm>
              <a:prstGeom prst="rect">
                <a:avLst/>
              </a:prstGeom>
              <a:gradFill rotWithShape="1">
                <a:gsLst>
                  <a:gs pos="0">
                    <a:schemeClr val="tx1">
                      <a:alpha val="60001"/>
                    </a:schemeClr>
                  </a:gs>
                  <a:gs pos="100000">
                    <a:schemeClr val="tx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latinLnBrk="0" hangingPunct="0">
                  <a:spcBef>
                    <a:spcPct val="20000"/>
                  </a:spcBef>
                  <a:buClr>
                    <a:srgbClr val="00FF66"/>
                  </a:buClr>
                  <a:buSzPct val="85000"/>
                  <a:buFont typeface="WP IconicSymbolsA" pitchFamily="2" charset="2"/>
                  <a:buNone/>
                  <a:defRPr/>
                </a:pPr>
                <a:endParaRPr kumimoji="1" lang="ko-KR" altLang="en-US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+mn-cs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05F91-F02B-4B36-8034-2D86B09F97E8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8BB1-19E2-46A3-8355-A8B5A0B737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-540568" y="0"/>
            <a:ext cx="9396413" cy="7173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latinLnBrk="0" hangingPunct="0">
              <a:spcBef>
                <a:spcPct val="20000"/>
              </a:spcBef>
              <a:buClr>
                <a:srgbClr val="00FF66"/>
              </a:buClr>
              <a:buSzPct val="85000"/>
              <a:buFont typeface="WP IconicSymbolsA" pitchFamily="2" charset="2"/>
              <a:buNone/>
              <a:defRPr/>
            </a:pPr>
            <a:endParaRPr kumimoji="1" lang="ko-KR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1052736"/>
          </a:xfrm>
          <a:prstGeom prst="rect">
            <a:avLst/>
          </a:prstGeom>
          <a:solidFill>
            <a:srgbClr val="82E0F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latinLnBrk="0" hangingPunct="0">
              <a:spcBef>
                <a:spcPct val="20000"/>
              </a:spcBef>
              <a:buClr>
                <a:srgbClr val="00FF66"/>
              </a:buClr>
              <a:buSzPct val="85000"/>
              <a:buFont typeface="WP IconicSymbolsA"/>
              <a:buNone/>
              <a:defRPr/>
            </a:pPr>
            <a:endParaRPr lang="ko-KR" altLang="en-US" b="0">
              <a:effectLst>
                <a:outerShdw blurRad="38100" dist="38100" dir="2700000" algn="tl">
                  <a:srgbClr val="FFFFFF"/>
                </a:outerShdw>
              </a:effectLst>
              <a:latin typeface="MD아롱체" pitchFamily="18" charset="-127"/>
              <a:ea typeface="MD아롱체" pitchFamily="18" charset="-127"/>
              <a:cs typeface="+mn-cs"/>
            </a:endParaRPr>
          </a:p>
        </p:txBody>
      </p:sp>
      <p:grpSp>
        <p:nvGrpSpPr>
          <p:cNvPr id="12298" name="Group 10"/>
          <p:cNvGrpSpPr>
            <a:grpSpLocks/>
          </p:cNvGrpSpPr>
          <p:nvPr/>
        </p:nvGrpSpPr>
        <p:grpSpPr bwMode="auto">
          <a:xfrm>
            <a:off x="0" y="332656"/>
            <a:ext cx="1835150" cy="287337"/>
            <a:chOff x="0" y="709"/>
            <a:chExt cx="893" cy="181"/>
          </a:xfrm>
          <a:solidFill>
            <a:srgbClr val="0033CC"/>
          </a:solidFill>
        </p:grpSpPr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0" y="709"/>
              <a:ext cx="576" cy="181"/>
            </a:xfrm>
            <a:prstGeom prst="roundRect">
              <a:avLst>
                <a:gd name="adj" fmla="val 0"/>
              </a:avLst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spcBef>
                  <a:spcPct val="20000"/>
                </a:spcBef>
                <a:buClr>
                  <a:srgbClr val="00FF66"/>
                </a:buClr>
                <a:buSzPct val="85000"/>
                <a:buFont typeface="WP IconicSymbolsA" pitchFamily="2" charset="2"/>
                <a:buNone/>
                <a:defRPr/>
              </a:pPr>
              <a:endParaRPr kumimoji="1"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n-cs"/>
              </a:endParaRPr>
            </a:p>
          </p:txBody>
        </p:sp>
        <p:sp>
          <p:nvSpPr>
            <p:cNvPr id="12300" name="AutoShape 12"/>
            <p:cNvSpPr>
              <a:spLocks noChangeArrowheads="1"/>
            </p:cNvSpPr>
            <p:nvPr/>
          </p:nvSpPr>
          <p:spPr bwMode="auto">
            <a:xfrm>
              <a:off x="317" y="709"/>
              <a:ext cx="576" cy="181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spcBef>
                  <a:spcPct val="20000"/>
                </a:spcBef>
                <a:buClr>
                  <a:srgbClr val="00FF66"/>
                </a:buClr>
                <a:buSzPct val="85000"/>
                <a:buFont typeface="WP IconicSymbolsA" pitchFamily="2" charset="2"/>
                <a:buNone/>
                <a:defRPr/>
              </a:pPr>
              <a:endParaRPr kumimoji="1" lang="ko-KR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n-cs"/>
              </a:endParaRPr>
            </a:p>
          </p:txBody>
        </p:sp>
      </p:grpSp>
      <p:sp>
        <p:nvSpPr>
          <p:cNvPr id="12306" name="WordArt 18"/>
          <p:cNvSpPr>
            <a:spLocks noChangeArrowheads="1" noChangeShapeType="1" noTextEdit="1"/>
          </p:cNvSpPr>
          <p:nvPr/>
        </p:nvSpPr>
        <p:spPr bwMode="auto">
          <a:xfrm>
            <a:off x="6948488" y="6165850"/>
            <a:ext cx="1584325" cy="325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latinLnBrk="0" hangingPunct="0">
              <a:spcBef>
                <a:spcPct val="20000"/>
              </a:spcBef>
              <a:buClr>
                <a:srgbClr val="00FF66"/>
              </a:buClr>
              <a:buSzPct val="85000"/>
              <a:buFont typeface="WP IconicSymbolsA" pitchFamily="2" charset="2"/>
              <a:buNone/>
              <a:defRPr/>
            </a:pPr>
            <a:r>
              <a:rPr kumimoji="1" lang="en-US" altLang="ko-KR" sz="3600" kern="10" dirty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Georgia"/>
                <a:ea typeface="HY헤드라인M" pitchFamily="18" charset="-127"/>
                <a:cs typeface="+mn-cs"/>
              </a:rPr>
              <a:t>20</a:t>
            </a:r>
            <a:r>
              <a:rPr kumimoji="1" lang="en-US" altLang="ko-KR" sz="4400" kern="10" dirty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Georgia"/>
                <a:ea typeface="HY헤드라인M" pitchFamily="18" charset="-127"/>
                <a:cs typeface="+mn-cs"/>
              </a:rPr>
              <a:t>11</a:t>
            </a:r>
            <a:r>
              <a:rPr kumimoji="1" lang="en-US" altLang="ko-KR" sz="3600" kern="10" dirty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Georgia"/>
                <a:ea typeface="HY헤드라인M" pitchFamily="18" charset="-127"/>
                <a:cs typeface="+mn-cs"/>
              </a:rPr>
              <a:t>. March</a:t>
            </a:r>
            <a:endParaRPr kumimoji="1" lang="ko-KR" altLang="en-US" sz="3600" kern="10" dirty="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latin typeface="Georgia"/>
              <a:ea typeface="HY헤드라인M" pitchFamily="18" charset="-127"/>
              <a:cs typeface="+mn-cs"/>
            </a:endParaRPr>
          </a:p>
        </p:txBody>
      </p:sp>
      <p:sp>
        <p:nvSpPr>
          <p:cNvPr id="12310" name="WordArt 22"/>
          <p:cNvSpPr>
            <a:spLocks noChangeArrowheads="1" noChangeShapeType="1" noTextEdit="1"/>
          </p:cNvSpPr>
          <p:nvPr/>
        </p:nvSpPr>
        <p:spPr bwMode="auto">
          <a:xfrm>
            <a:off x="7235825" y="6524625"/>
            <a:ext cx="1584325" cy="180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latinLnBrk="0" hangingPunct="0">
              <a:spcBef>
                <a:spcPct val="20000"/>
              </a:spcBef>
              <a:buClr>
                <a:srgbClr val="00FF66"/>
              </a:buClr>
              <a:buSzPct val="85000"/>
              <a:buFont typeface="WP IconicSymbolsA" pitchFamily="2" charset="2"/>
              <a:buNone/>
              <a:defRPr/>
            </a:pPr>
            <a:r>
              <a:rPr kumimoji="1" lang="ko-KR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Georgia"/>
                <a:ea typeface="HY헤드라인M" pitchFamily="18" charset="-127"/>
                <a:cs typeface="+mn-cs"/>
              </a:rPr>
              <a:t>발표자 </a:t>
            </a:r>
            <a:r>
              <a:rPr kumimoji="1" lang="en-US" altLang="ko-KR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Georgia"/>
                <a:ea typeface="HY헤드라인M" pitchFamily="18" charset="-127"/>
                <a:cs typeface="+mn-cs"/>
              </a:rPr>
              <a:t>: </a:t>
            </a:r>
            <a:r>
              <a:rPr kumimoji="1" lang="ko-KR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Georgia"/>
                <a:ea typeface="HY헤드라인M" pitchFamily="18" charset="-127"/>
                <a:cs typeface="+mn-cs"/>
              </a:rPr>
              <a:t>송동근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1619672" y="4437112"/>
            <a:ext cx="5688632" cy="1656184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FF66"/>
              </a:buClr>
              <a:buSzPct val="85000"/>
              <a:buFont typeface="WP IconicSymbolsA" pitchFamily="2" charset="2"/>
              <a:buNone/>
              <a:tabLst/>
            </a:pPr>
            <a:r>
              <a:rPr kumimoji="1" lang="en-US" altLang="ko-K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2015. 02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FF66"/>
              </a:buClr>
              <a:buSzPct val="85000"/>
              <a:buFont typeface="WP IconicSymbolsA" pitchFamily="2" charset="2"/>
              <a:buNone/>
              <a:tabLst/>
            </a:pPr>
            <a:endParaRPr kumimoji="1" lang="en-US" altLang="ko-K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FF66"/>
              </a:buClr>
              <a:buSzPct val="85000"/>
              <a:buFont typeface="WP IconicSymbolsA" pitchFamily="2" charset="2"/>
              <a:buNone/>
              <a:tabLst/>
            </a:pPr>
            <a:r>
              <a:rPr kumimoji="1" lang="ko-KR" alt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서울특별시 송파구</a:t>
            </a:r>
          </a:p>
        </p:txBody>
      </p:sp>
      <p:sp>
        <p:nvSpPr>
          <p:cNvPr id="22" name="직사각형 21"/>
          <p:cNvSpPr/>
          <p:nvPr/>
        </p:nvSpPr>
        <p:spPr bwMode="auto">
          <a:xfrm>
            <a:off x="1907704" y="1340768"/>
            <a:ext cx="5328592" cy="1872208"/>
          </a:xfrm>
          <a:prstGeom prst="rect">
            <a:avLst/>
          </a:prstGeom>
          <a:noFill/>
          <a:ln w="38100" cap="flat" cmpd="sng" algn="ctr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FF66"/>
              </a:buClr>
              <a:buSzPct val="85000"/>
              <a:buFont typeface="WP IconicSymbolsA" pitchFamily="2" charset="2"/>
              <a:buNone/>
              <a:tabLst/>
            </a:pPr>
            <a:r>
              <a:rPr kumimoji="1" lang="en-US" altLang="ko-KR" sz="2800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2015</a:t>
            </a:r>
            <a:r>
              <a:rPr kumimoji="1" lang="ko-KR" altLang="en-US" sz="2800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kumimoji="1" lang="ko-KR" altLang="en-US" sz="2800" b="1" i="0" u="none" strike="noStrike" cap="none" normalizeH="0" baseline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토착수종식재</a:t>
            </a:r>
            <a:r>
              <a:rPr kumimoji="1" lang="ko-KR" altLang="en-US" sz="2800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및</a:t>
            </a:r>
            <a:endParaRPr kumimoji="1" lang="en-US" altLang="ko-KR" sz="2800" b="1" i="0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FF66"/>
              </a:buClr>
              <a:buSzPct val="85000"/>
              <a:buFont typeface="WP IconicSymbolsA" pitchFamily="2" charset="2"/>
              <a:buNone/>
              <a:tabLst/>
            </a:pPr>
            <a:r>
              <a:rPr kumimoji="1" lang="ko-KR" altLang="en-US" sz="2800" b="1" i="0" u="none" strike="noStrike" cap="none" normalizeH="0" baseline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도시숲</a:t>
            </a:r>
            <a:r>
              <a:rPr kumimoji="1" lang="ko-KR" altLang="en-US" sz="2800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복원사업</a:t>
            </a:r>
            <a:endParaRPr kumimoji="1" lang="ko-KR" altLang="en-US" sz="2800" b="1" i="0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 descr="그림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1484784"/>
            <a:ext cx="5888736" cy="4943856"/>
          </a:xfrm>
          <a:prstGeom prst="rect">
            <a:avLst/>
          </a:prstGeom>
        </p:spPr>
      </p:pic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Picture 15" descr="fade_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509120"/>
            <a:ext cx="352839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15" descr="fade_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484785"/>
            <a:ext cx="4536504" cy="309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34950" y="115888"/>
            <a:ext cx="1709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Ⅰ</a:t>
            </a:r>
            <a:r>
              <a:rPr kumimoji="1" lang="en-US" altLang="ko-KR" sz="18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+mn-cs"/>
              </a:rPr>
              <a:t> </a:t>
            </a:r>
            <a:r>
              <a:rPr kumimoji="1" lang="ko-KR" altLang="en-US" sz="180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+mn-cs"/>
              </a:rPr>
              <a:t>과업의 개요</a:t>
            </a:r>
          </a:p>
        </p:txBody>
      </p:sp>
      <p:grpSp>
        <p:nvGrpSpPr>
          <p:cNvPr id="20484" name="Group 56"/>
          <p:cNvGrpSpPr>
            <a:grpSpLocks/>
          </p:cNvGrpSpPr>
          <p:nvPr/>
        </p:nvGrpSpPr>
        <p:grpSpPr bwMode="auto">
          <a:xfrm>
            <a:off x="142875" y="714375"/>
            <a:ext cx="2928938" cy="642938"/>
            <a:chOff x="1338" y="1616"/>
            <a:chExt cx="3084" cy="1608"/>
          </a:xfrm>
        </p:grpSpPr>
        <p:pic>
          <p:nvPicPr>
            <p:cNvPr id="20489" name="Picture 57" descr="White square glow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8" y="1616"/>
              <a:ext cx="3084" cy="1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0" name="Picture 58" descr="Metallic edge Sky Blue Rectangles Wider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610" y="1797"/>
              <a:ext cx="2585" cy="1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571500" y="857250"/>
            <a:ext cx="2000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ko-KR" altLang="en-US" sz="1600" b="0" dirty="0">
                <a:solidFill>
                  <a:srgbClr val="FFCC00"/>
                </a:solidFill>
                <a:latin typeface="HY헤드라인M" pitchFamily="18" charset="-127"/>
                <a:ea typeface="HY헤드라인M" pitchFamily="18" charset="-127"/>
                <a:cs typeface="+mn-cs"/>
              </a:rPr>
              <a:t>과업개요 및 목적</a:t>
            </a:r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251520" y="1700808"/>
            <a:ext cx="4963422" cy="2357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ko-KR" sz="18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ko-KR" altLang="en-US" sz="1800" b="0" dirty="0">
                <a:solidFill>
                  <a:srgbClr val="FFFF00"/>
                </a:solidFill>
                <a:latin typeface="휴먼엑스포" pitchFamily="18" charset="-127"/>
                <a:ea typeface="휴먼엑스포" pitchFamily="18" charset="-127"/>
              </a:rPr>
              <a:t>과업 개요</a:t>
            </a:r>
            <a:endParaRPr lang="en-US" altLang="ko-KR" sz="1800" b="0" dirty="0">
              <a:solidFill>
                <a:srgbClr val="FFFF00"/>
              </a:solidFill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60000"/>
              </a:lnSpc>
            </a:pPr>
            <a:r>
              <a:rPr lang="en-US" altLang="ko-KR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○ </a:t>
            </a:r>
            <a:r>
              <a:rPr lang="ko-KR" altLang="en-US" sz="1400" b="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과업명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2015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년 토착수종 </a:t>
            </a:r>
            <a:r>
              <a:rPr lang="ko-KR" altLang="en-US" sz="1400" b="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식재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b="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도시숲복원사업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</a:p>
          <a:p>
            <a:pPr>
              <a:lnSpc>
                <a:spcPct val="160000"/>
              </a:lnSpc>
            </a:pP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○ 과업의 목적</a:t>
            </a:r>
            <a:endParaRPr lang="en-US" altLang="ko-KR" sz="1400" b="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60000"/>
              </a:lnSpc>
            </a:pPr>
            <a:r>
              <a:rPr lang="en-US" altLang="ko-KR" sz="18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산림 생태계 보호 및 </a:t>
            </a:r>
            <a:r>
              <a:rPr lang="ko-KR" altLang="en-US" sz="1400" b="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도심내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산림생태의 건전한 육성을           위하여 </a:t>
            </a:r>
            <a:r>
              <a:rPr lang="ko-KR" altLang="en-US" sz="1400" b="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무입목지내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주민과 함께하는 </a:t>
            </a:r>
            <a:r>
              <a:rPr lang="ko-KR" altLang="en-US" sz="1400" b="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숲가꾸기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사업을 추진코자 함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.</a:t>
            </a:r>
            <a:endParaRPr kumimoji="1" lang="en-US" altLang="ko-KR" sz="1800" b="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0" y="4293096"/>
            <a:ext cx="4716016" cy="225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ko-KR" sz="1800" b="0" dirty="0">
                <a:solidFill>
                  <a:srgbClr val="FFFF00"/>
                </a:solidFill>
                <a:latin typeface="휴먼엑스포" pitchFamily="18" charset="-127"/>
                <a:ea typeface="휴먼엑스포" pitchFamily="18" charset="-127"/>
              </a:rPr>
              <a:t>   </a:t>
            </a:r>
          </a:p>
          <a:p>
            <a:pPr>
              <a:lnSpc>
                <a:spcPct val="160000"/>
              </a:lnSpc>
            </a:pPr>
            <a:r>
              <a:rPr lang="en-US" altLang="ko-KR" sz="1400" b="0" dirty="0">
                <a:solidFill>
                  <a:srgbClr val="FFFF00"/>
                </a:solidFill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b="0" dirty="0">
                <a:solidFill>
                  <a:srgbClr val="FFFF00"/>
                </a:solidFill>
                <a:latin typeface="휴먼엑스포" pitchFamily="18" charset="-127"/>
                <a:ea typeface="휴먼엑스포" pitchFamily="18" charset="-127"/>
              </a:rPr>
              <a:t>공간적 범위</a:t>
            </a:r>
            <a:endParaRPr lang="en-US" altLang="ko-KR" sz="1400" b="0" dirty="0">
              <a:solidFill>
                <a:srgbClr val="FFFF00"/>
              </a:solidFill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60000"/>
              </a:lnSpc>
            </a:pPr>
            <a:r>
              <a:rPr lang="en-US" altLang="ko-KR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위치 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송파구 </a:t>
            </a:r>
            <a:r>
              <a:rPr lang="ko-KR" altLang="en-US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마천동 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산 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1-5 </a:t>
            </a:r>
            <a:r>
              <a:rPr lang="ko-KR" altLang="en-US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일원</a:t>
            </a:r>
          </a:p>
          <a:p>
            <a:pPr>
              <a:lnSpc>
                <a:spcPct val="160000"/>
              </a:lnSpc>
            </a:pPr>
            <a:r>
              <a:rPr lang="ko-KR" altLang="en-US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     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     </a:t>
            </a:r>
            <a:r>
              <a:rPr lang="en-US" altLang="ko-KR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천마근린공원</a:t>
            </a:r>
            <a:r>
              <a:rPr lang="en-US" altLang="ko-KR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en-US" altLang="ko-KR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- </a:t>
            </a:r>
            <a:r>
              <a:rPr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: 3.4ha</a:t>
            </a:r>
            <a:endParaRPr lang="ko-KR" altLang="en-US" sz="1400" b="0" dirty="0">
              <a:solidFill>
                <a:srgbClr val="FFFF00"/>
              </a:solidFill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60000"/>
              </a:lnSpc>
            </a:pPr>
            <a:r>
              <a:rPr kumimoji="1" lang="en-US" altLang="ko-KR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kumimoji="1"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kumimoji="1" lang="en-US" altLang="ko-KR" sz="14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kumimoji="1"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사업비 </a:t>
            </a:r>
            <a:r>
              <a:rPr kumimoji="1"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kumimoji="1" lang="en-US" altLang="ko-KR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39,668</a:t>
            </a:r>
            <a:r>
              <a:rPr kumimoji="1" lang="ko-KR" altLang="en-US" sz="14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천원</a:t>
            </a:r>
            <a:endParaRPr kumimoji="1" lang="en-US" altLang="ko-KR" sz="1400" b="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타원 19"/>
          <p:cNvSpPr/>
          <p:nvPr/>
        </p:nvSpPr>
        <p:spPr bwMode="auto">
          <a:xfrm>
            <a:off x="5364088" y="2924944"/>
            <a:ext cx="1296144" cy="1224136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FF66"/>
              </a:buClr>
              <a:buSzPct val="85000"/>
              <a:buFont typeface="WP IconicSymbolsA" pitchFamily="2" charset="2"/>
              <a:buNone/>
              <a:tabLst/>
            </a:pPr>
            <a:endParaRPr kumimoji="1" lang="ko-KR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44208" y="3429000"/>
            <a:ext cx="504056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</a:rPr>
              <a:t>1km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3" name="타원 22"/>
          <p:cNvSpPr/>
          <p:nvPr/>
        </p:nvSpPr>
        <p:spPr bwMode="auto">
          <a:xfrm>
            <a:off x="4499992" y="2132856"/>
            <a:ext cx="3024336" cy="2880320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FF66"/>
              </a:buClr>
              <a:buSzPct val="85000"/>
              <a:buFont typeface="WP IconicSymbolsA" pitchFamily="2" charset="2"/>
              <a:buNone/>
              <a:tabLst/>
            </a:pPr>
            <a:endParaRPr kumimoji="1" lang="ko-KR" altLang="en-US" sz="2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52320" y="3429000"/>
            <a:ext cx="504056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</a:rPr>
              <a:t>2km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5940152" y="3429000"/>
            <a:ext cx="216024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7652" name="Picture 10" descr="fade_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964488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234950" y="115888"/>
            <a:ext cx="22669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휴먼엑스포" pitchFamily="18" charset="-127"/>
              </a:rPr>
              <a:t>Ⅱ </a:t>
            </a:r>
            <a:r>
              <a:rPr lang="ko-KR" alt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대상지 </a:t>
            </a:r>
            <a:r>
              <a:rPr lang="ko-KR" alt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정비 </a:t>
            </a:r>
            <a:r>
              <a:rPr lang="ko-KR" alt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계획</a:t>
            </a:r>
            <a:endParaRPr kumimoji="1"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  <a:cs typeface="+mn-cs"/>
            </a:endParaRPr>
          </a:p>
        </p:txBody>
      </p:sp>
      <p:sp>
        <p:nvSpPr>
          <p:cNvPr id="27653" name="Text Box 11"/>
          <p:cNvSpPr txBox="1">
            <a:spLocks noChangeArrowheads="1"/>
          </p:cNvSpPr>
          <p:nvPr/>
        </p:nvSpPr>
        <p:spPr bwMode="auto">
          <a:xfrm>
            <a:off x="179512" y="692696"/>
            <a:ext cx="8964488" cy="6278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kumimoji="1" lang="en-US" altLang="ko-KR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b="0" dirty="0" smtClean="0">
                <a:latin typeface="굴림" charset="-127"/>
                <a:ea typeface="HY헤드라인M" pitchFamily="18" charset="-127"/>
              </a:rPr>
              <a:t>· 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대상지는 태풍 등의 피해로 수목제거 후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무입목지로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때죽나무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등 산림수종을 </a:t>
            </a:r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 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식재하여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토착수종 복원과 산림자원의 보호 육성코자 함</a:t>
            </a:r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.</a:t>
            </a: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·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대상지내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지반정리 선행작업 시행 후 식목일 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나무심기 행사와 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병행하여 수목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식재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</a:t>
            </a:r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·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등산로변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볼거리 제공 등을 위하여 꽃이 피는 수종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식재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</a:t>
            </a:r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·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식재</a:t>
            </a:r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   -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키큰나무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</a:t>
            </a:r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: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때죽나무</a:t>
            </a:r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, 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산딸나무</a:t>
            </a:r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,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산벚나무</a:t>
            </a:r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,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복자기</a:t>
            </a:r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   -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키작은나무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 </a:t>
            </a:r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: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조팝나무</a:t>
            </a:r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· </a:t>
            </a:r>
            <a:r>
              <a:rPr kumimoji="1" lang="ko-KR" altLang="en-US" sz="1800" b="0" dirty="0" smtClean="0">
                <a:latin typeface="굴림" charset="-127"/>
                <a:ea typeface="HY헤드라인M" pitchFamily="18" charset="-127"/>
              </a:rPr>
              <a:t>기타</a:t>
            </a:r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- </a:t>
            </a:r>
            <a:r>
              <a:rPr kumimoji="1" lang="ko-KR" altLang="en-US" sz="1800" b="0" dirty="0" err="1" smtClean="0">
                <a:latin typeface="굴림" charset="-127"/>
                <a:ea typeface="HY헤드라인M" pitchFamily="18" charset="-127"/>
              </a:rPr>
              <a:t>식재기반조성</a:t>
            </a:r>
            <a:r>
              <a:rPr kumimoji="1" lang="en-US" altLang="ko-KR" sz="1800" b="0" dirty="0" smtClean="0">
                <a:latin typeface="굴림" charset="-127"/>
                <a:ea typeface="HY헤드라인M" pitchFamily="18" charset="-127"/>
              </a:rPr>
              <a:t>(1.0ha)</a:t>
            </a: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 smtClean="0">
              <a:latin typeface="굴림" charset="-127"/>
              <a:ea typeface="HY헤드라인M" pitchFamily="18" charset="-127"/>
            </a:endParaRPr>
          </a:p>
          <a:p>
            <a:endParaRPr kumimoji="1" lang="en-US" altLang="ko-KR" sz="1800" b="0" dirty="0">
              <a:latin typeface="굴림" charset="-127"/>
              <a:ea typeface="HY헤드라인M" pitchFamily="18" charset="-127"/>
            </a:endParaRPr>
          </a:p>
        </p:txBody>
      </p:sp>
      <p:sp>
        <p:nvSpPr>
          <p:cNvPr id="15" name="Text Box 59"/>
          <p:cNvSpPr txBox="1">
            <a:spLocks noChangeArrowheads="1"/>
          </p:cNvSpPr>
          <p:nvPr/>
        </p:nvSpPr>
        <p:spPr bwMode="auto">
          <a:xfrm>
            <a:off x="285720" y="3571876"/>
            <a:ext cx="19099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ko-KR" altLang="en-US" b="0" dirty="0" smtClean="0">
                <a:solidFill>
                  <a:srgbClr val="FFCC00"/>
                </a:solidFill>
                <a:latin typeface="HY헤드라인M" pitchFamily="18" charset="-127"/>
                <a:ea typeface="HY헤드라인M" pitchFamily="18" charset="-127"/>
                <a:cs typeface="+mn-cs"/>
              </a:rPr>
              <a:t>사업내용</a:t>
            </a:r>
            <a:endParaRPr kumimoji="1" lang="ko-KR" altLang="en-US" b="0" dirty="0">
              <a:solidFill>
                <a:srgbClr val="FFCC00"/>
              </a:solidFill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7" name="Text Box 59"/>
          <p:cNvSpPr txBox="1">
            <a:spLocks noChangeArrowheads="1"/>
          </p:cNvSpPr>
          <p:nvPr/>
        </p:nvSpPr>
        <p:spPr bwMode="auto">
          <a:xfrm>
            <a:off x="285720" y="714356"/>
            <a:ext cx="19099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ko-KR" altLang="en-US" b="0" dirty="0" smtClean="0">
                <a:solidFill>
                  <a:srgbClr val="FFCC00"/>
                </a:solidFill>
                <a:latin typeface="HY헤드라인M" pitchFamily="18" charset="-127"/>
                <a:ea typeface="HY헤드라인M" pitchFamily="18" charset="-127"/>
                <a:cs typeface="+mn-cs"/>
              </a:rPr>
              <a:t>추진방향</a:t>
            </a:r>
            <a:endParaRPr kumimoji="1" lang="ko-KR" altLang="en-US" b="0" dirty="0">
              <a:solidFill>
                <a:srgbClr val="FFCC00"/>
              </a:solidFill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234950" y="115888"/>
            <a:ext cx="23968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휴먼엑스포" pitchFamily="18" charset="-127"/>
              </a:rPr>
              <a:t>Ⅲ </a:t>
            </a:r>
            <a:r>
              <a:rPr kumimoji="1" lang="en-US" altLang="ko-KR" sz="1800" b="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+mn-cs"/>
              </a:rPr>
              <a:t> </a:t>
            </a:r>
            <a:r>
              <a:rPr kumimoji="1" lang="ko-KR" altLang="en-US" sz="1800" b="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+mn-cs"/>
              </a:rPr>
              <a:t>사업 대상지 현황</a:t>
            </a:r>
            <a:endParaRPr kumimoji="1"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  <a:cs typeface="+mn-cs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0" y="500042"/>
            <a:ext cx="2357454" cy="642937"/>
            <a:chOff x="1338" y="1616"/>
            <a:chExt cx="3084" cy="1608"/>
          </a:xfrm>
        </p:grpSpPr>
        <p:pic>
          <p:nvPicPr>
            <p:cNvPr id="25624" name="Picture 57" descr="White square glow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38" y="1616"/>
              <a:ext cx="3084" cy="1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25" name="Picture 58" descr="Metallic edge Sky Blue Rectangles Wide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V="1">
              <a:off x="1610" y="1797"/>
              <a:ext cx="2585" cy="1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0" y="642918"/>
            <a:ext cx="221454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1" lang="ko-KR" altLang="en-US" sz="1600" b="0" dirty="0">
                <a:solidFill>
                  <a:srgbClr val="FFCC00"/>
                </a:solidFill>
                <a:latin typeface="HY헤드라인M" pitchFamily="18" charset="-127"/>
                <a:ea typeface="HY헤드라인M" pitchFamily="18" charset="-127"/>
                <a:cs typeface="+mn-cs"/>
              </a:rPr>
              <a:t>  대상지 </a:t>
            </a:r>
            <a:r>
              <a:rPr kumimoji="1" lang="ko-KR" altLang="en-US" sz="1600" b="0" dirty="0" smtClean="0">
                <a:solidFill>
                  <a:srgbClr val="FFCC00"/>
                </a:solidFill>
                <a:latin typeface="HY헤드라인M" pitchFamily="18" charset="-127"/>
                <a:ea typeface="HY헤드라인M" pitchFamily="18" charset="-127"/>
                <a:cs typeface="+mn-cs"/>
              </a:rPr>
              <a:t>현황</a:t>
            </a:r>
            <a:endParaRPr kumimoji="1" lang="ko-KR" altLang="en-US" sz="1600" b="0" dirty="0">
              <a:solidFill>
                <a:srgbClr val="FFCC00"/>
              </a:solidFill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" name="_x91315912" descr="EMB000017dc30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214818"/>
            <a:ext cx="3357586" cy="22796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121445528" descr="EMB00001e040e5e"/>
          <p:cNvPicPr>
            <a:picLocks noChangeAspect="1" noChangeArrowheads="1"/>
          </p:cNvPicPr>
          <p:nvPr/>
        </p:nvPicPr>
        <p:blipFill>
          <a:blip r:embed="rId6"/>
          <a:srcRect l="32516" t="21346" r="3879" b="10048"/>
          <a:stretch>
            <a:fillRect/>
          </a:stretch>
        </p:blipFill>
        <p:spPr bwMode="auto">
          <a:xfrm>
            <a:off x="3857620" y="1214422"/>
            <a:ext cx="4857784" cy="2786082"/>
          </a:xfrm>
          <a:prstGeom prst="rect">
            <a:avLst/>
          </a:prstGeom>
          <a:noFill/>
        </p:spPr>
      </p:pic>
      <p:pic>
        <p:nvPicPr>
          <p:cNvPr id="3" name="Picture 2" descr="D:\업무\2015년\토착수종식재 및 도시숲복원사업\대상지 사진\SAM_59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1285860"/>
            <a:ext cx="3429024" cy="2514592"/>
          </a:xfrm>
          <a:prstGeom prst="rect">
            <a:avLst/>
          </a:prstGeom>
          <a:noFill/>
        </p:spPr>
      </p:pic>
      <p:pic>
        <p:nvPicPr>
          <p:cNvPr id="4" name="Picture 3" descr="L:\DCIM\100PHOTO\SAM_594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57620" y="4214818"/>
            <a:ext cx="4786346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rgbClr val="FFCC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0FF66"/>
          </a:buClr>
          <a:buSzPct val="85000"/>
          <a:buFont typeface="WP IconicSymbolsA" pitchFamily="2" charset="2"/>
          <a:buNone/>
          <a:tabLst/>
          <a:defRPr kumimoji="1" lang="ko-KR" altLang="en-US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rgbClr val="FFCC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0FF66"/>
          </a:buClr>
          <a:buSzPct val="85000"/>
          <a:buFont typeface="WP IconicSymbolsA" pitchFamily="2" charset="2"/>
          <a:buNone/>
          <a:tabLst/>
          <a:defRPr kumimoji="1" lang="ko-KR" altLang="en-US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8848</TotalTime>
  <Words>172</Words>
  <Application>Microsoft Office PowerPoint</Application>
  <PresentationFormat>화면 슬라이드 쇼(4:3)</PresentationFormat>
  <Paragraphs>49</Paragraphs>
  <Slides>4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6" baseType="lpstr">
      <vt:lpstr>디자인 사용자 지정</vt:lpstr>
      <vt:lpstr>Office 테마</vt:lpstr>
      <vt:lpstr>슬라이드 1</vt:lpstr>
      <vt:lpstr>슬라이드 2</vt:lpstr>
      <vt:lpstr>슬라이드 3</vt:lpstr>
      <vt:lpstr>슬라이드 4</vt:lpstr>
    </vt:vector>
  </TitlesOfParts>
  <Company>대한민국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한국인</dc:creator>
  <cp:lastModifiedBy>user</cp:lastModifiedBy>
  <cp:revision>603</cp:revision>
  <dcterms:created xsi:type="dcterms:W3CDTF">2008-01-29T00:41:33Z</dcterms:created>
  <dcterms:modified xsi:type="dcterms:W3CDTF">2015-02-24T09:14:41Z</dcterms:modified>
</cp:coreProperties>
</file>