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sldIdLst>
    <p:sldId id="257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99"/>
    <p:restoredTop sz="96163"/>
  </p:normalViewPr>
  <p:slideViewPr>
    <p:cSldViewPr snapToObjects="1">
      <p:cViewPr varScale="1">
        <p:scale>
          <a:sx n="108" d="100"/>
          <a:sy n="108" d="100"/>
        </p:scale>
        <p:origin x="-570" y="-78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2016-10-08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2016-10-08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2016-10-08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2016-10-08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2016-10-08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2016-10-08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643063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2016-10-08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2016-10-08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2016-10-08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2016-10-08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108" y="2214563"/>
            <a:ext cx="4857767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2016-10-08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2016-10-08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2016-10-08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gi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gif"/><Relationship Id="rId5" Type="http://schemas.openxmlformats.org/officeDocument/2006/relationships/image" Target="../media/image4.png"/><Relationship Id="rId10" Type="http://schemas.openxmlformats.org/officeDocument/2006/relationships/image" Target="../media/image9.gif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/>
          <p:cNvGrpSpPr/>
          <p:nvPr/>
        </p:nvGrpSpPr>
        <p:grpSpPr>
          <a:xfrm>
            <a:off x="467487" y="918019"/>
            <a:ext cx="1600200" cy="4445508"/>
            <a:chOff x="467487" y="918019"/>
            <a:chExt cx="1600200" cy="4445508"/>
          </a:xfrm>
        </p:grpSpPr>
        <p:pic>
          <p:nvPicPr>
            <p:cNvPr id="4" name="그림 4"/>
            <p:cNvPicPr/>
            <p:nvPr/>
          </p:nvPicPr>
          <p:blipFill rotWithShape="1">
            <a:blip r:embed="rId2" cstate="print">
              <a:lum/>
            </a:blip>
            <a:srcRect/>
            <a:stretch>
              <a:fillRect/>
            </a:stretch>
          </p:blipFill>
          <p:spPr>
            <a:xfrm>
              <a:off x="523050" y="918019"/>
              <a:ext cx="1466850" cy="476250"/>
            </a:xfrm>
            <a:prstGeom prst="rect">
              <a:avLst/>
            </a:prstGeom>
          </p:spPr>
        </p:pic>
        <p:pic>
          <p:nvPicPr>
            <p:cNvPr id="5" name="그림 6"/>
            <p:cNvPicPr/>
            <p:nvPr/>
          </p:nvPicPr>
          <p:blipFill rotWithShape="1">
            <a:blip r:embed="rId3" cstate="print">
              <a:lum/>
            </a:blip>
            <a:srcRect/>
            <a:stretch>
              <a:fillRect/>
            </a:stretch>
          </p:blipFill>
          <p:spPr>
            <a:xfrm>
              <a:off x="1079564" y="1394269"/>
              <a:ext cx="161925" cy="476250"/>
            </a:xfrm>
            <a:prstGeom prst="rect">
              <a:avLst/>
            </a:prstGeom>
          </p:spPr>
        </p:pic>
        <p:pic>
          <p:nvPicPr>
            <p:cNvPr id="6" name="그림 7"/>
            <p:cNvPicPr/>
            <p:nvPr/>
          </p:nvPicPr>
          <p:blipFill rotWithShape="1">
            <a:blip r:embed="rId4" cstate="print">
              <a:lum/>
            </a:blip>
            <a:srcRect/>
            <a:stretch>
              <a:fillRect/>
            </a:stretch>
          </p:blipFill>
          <p:spPr>
            <a:xfrm>
              <a:off x="508762" y="1841944"/>
              <a:ext cx="1495425" cy="476250"/>
            </a:xfrm>
            <a:prstGeom prst="rect">
              <a:avLst/>
            </a:prstGeom>
          </p:spPr>
        </p:pic>
        <p:pic>
          <p:nvPicPr>
            <p:cNvPr id="7" name="그림 8"/>
            <p:cNvPicPr/>
            <p:nvPr/>
          </p:nvPicPr>
          <p:blipFill rotWithShape="1">
            <a:blip r:embed="rId5" cstate="print">
              <a:lum/>
            </a:blip>
            <a:srcRect/>
            <a:stretch>
              <a:fillRect/>
            </a:stretch>
          </p:blipFill>
          <p:spPr>
            <a:xfrm>
              <a:off x="1079564" y="3215068"/>
              <a:ext cx="197548" cy="546354"/>
            </a:xfrm>
            <a:prstGeom prst="rect">
              <a:avLst/>
            </a:prstGeom>
          </p:spPr>
        </p:pic>
        <p:pic>
          <p:nvPicPr>
            <p:cNvPr id="8" name="그림 9"/>
            <p:cNvPicPr/>
            <p:nvPr/>
          </p:nvPicPr>
          <p:blipFill rotWithShape="1">
            <a:blip r:embed="rId6" cstate="print">
              <a:lum/>
            </a:blip>
            <a:srcRect/>
            <a:stretch>
              <a:fillRect/>
            </a:stretch>
          </p:blipFill>
          <p:spPr>
            <a:xfrm>
              <a:off x="503301" y="2757868"/>
              <a:ext cx="1476375" cy="457200"/>
            </a:xfrm>
            <a:prstGeom prst="rect">
              <a:avLst/>
            </a:prstGeom>
          </p:spPr>
        </p:pic>
        <p:pic>
          <p:nvPicPr>
            <p:cNvPr id="9" name="그림 11"/>
            <p:cNvPicPr/>
            <p:nvPr/>
          </p:nvPicPr>
          <p:blipFill rotWithShape="1">
            <a:blip r:embed="rId7" cstate="print">
              <a:lum/>
            </a:blip>
            <a:srcRect/>
            <a:stretch>
              <a:fillRect/>
            </a:stretch>
          </p:blipFill>
          <p:spPr>
            <a:xfrm>
              <a:off x="467487" y="3706558"/>
              <a:ext cx="1457325" cy="457200"/>
            </a:xfrm>
            <a:prstGeom prst="rect">
              <a:avLst/>
            </a:prstGeom>
          </p:spPr>
        </p:pic>
        <p:pic>
          <p:nvPicPr>
            <p:cNvPr id="10" name="그림 12"/>
            <p:cNvPicPr/>
            <p:nvPr/>
          </p:nvPicPr>
          <p:blipFill rotWithShape="1">
            <a:blip r:embed="rId5" cstate="print">
              <a:lum/>
            </a:blip>
            <a:srcRect/>
            <a:stretch>
              <a:fillRect/>
            </a:stretch>
          </p:blipFill>
          <p:spPr>
            <a:xfrm>
              <a:off x="1115187" y="2318194"/>
              <a:ext cx="161925" cy="495300"/>
            </a:xfrm>
            <a:prstGeom prst="rect">
              <a:avLst/>
            </a:prstGeom>
          </p:spPr>
        </p:pic>
        <p:pic>
          <p:nvPicPr>
            <p:cNvPr id="11" name="그림 13"/>
            <p:cNvPicPr/>
            <p:nvPr/>
          </p:nvPicPr>
          <p:blipFill rotWithShape="1">
            <a:blip r:embed="rId8" cstate="print">
              <a:lum/>
            </a:blip>
            <a:srcRect/>
            <a:stretch>
              <a:fillRect/>
            </a:stretch>
          </p:blipFill>
          <p:spPr>
            <a:xfrm>
              <a:off x="467487" y="4858702"/>
              <a:ext cx="1600200" cy="504825"/>
            </a:xfrm>
            <a:prstGeom prst="rect">
              <a:avLst/>
            </a:prstGeom>
          </p:spPr>
        </p:pic>
        <p:pic>
          <p:nvPicPr>
            <p:cNvPr id="12" name="그림 14"/>
            <p:cNvPicPr/>
            <p:nvPr/>
          </p:nvPicPr>
          <p:blipFill rotWithShape="1">
            <a:blip r:embed="rId9" cstate="print">
              <a:lum/>
            </a:blip>
            <a:srcRect/>
            <a:stretch>
              <a:fillRect/>
            </a:stretch>
          </p:blipFill>
          <p:spPr>
            <a:xfrm>
              <a:off x="1097375" y="4244911"/>
              <a:ext cx="161925" cy="685800"/>
            </a:xfrm>
            <a:prstGeom prst="rect">
              <a:avLst/>
            </a:prstGeom>
          </p:spPr>
        </p:pic>
      </p:grpSp>
      <p:graphicFrame>
        <p:nvGraphicFramePr>
          <p:cNvPr id="16" name="표 22"/>
          <p:cNvGraphicFramePr/>
          <p:nvPr/>
        </p:nvGraphicFramePr>
        <p:xfrm>
          <a:off x="2044065" y="5301234"/>
          <a:ext cx="2311908" cy="518160"/>
        </p:xfrm>
        <a:graphic>
          <a:graphicData uri="http://schemas.openxmlformats.org/drawingml/2006/table">
            <a:tbl>
              <a:tblPr firstRow="1" bandRow="1"/>
              <a:tblGrid>
                <a:gridCol w="2311908"/>
              </a:tblGrid>
              <a:tr h="518160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소방용수 공급, </a:t>
                      </a: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연결송수구</a:t>
                      </a: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점유</a:t>
                      </a: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소화전</a:t>
                      </a: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점유 </a:t>
                      </a: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등 </a:t>
                      </a: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   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7" name="표 24"/>
          <p:cNvGraphicFramePr>
            <a:graphicFrameLocks noGrp="1"/>
          </p:cNvGraphicFramePr>
          <p:nvPr/>
        </p:nvGraphicFramePr>
        <p:xfrm>
          <a:off x="1989900" y="4210621"/>
          <a:ext cx="2547493" cy="426720"/>
        </p:xfrm>
        <a:graphic>
          <a:graphicData uri="http://schemas.openxmlformats.org/drawingml/2006/table">
            <a:tbl>
              <a:tblPr firstRow="1" bandRow="1"/>
              <a:tblGrid>
                <a:gridCol w="2547493"/>
              </a:tblGrid>
              <a:tr h="406908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발화층에 대한 정보 제공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시건개방, 수관전개, 인명구조 등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8" name="표 25"/>
          <p:cNvGraphicFramePr>
            <a:graphicFrameLocks noGrp="1"/>
          </p:cNvGraphicFramePr>
          <p:nvPr/>
        </p:nvGraphicFramePr>
        <p:xfrm>
          <a:off x="2051685" y="4635436"/>
          <a:ext cx="1680971" cy="304800"/>
        </p:xfrm>
        <a:graphic>
          <a:graphicData uri="http://schemas.openxmlformats.org/drawingml/2006/table">
            <a:tbl>
              <a:tblPr firstRow="1" bandRow="1"/>
              <a:tblGrid>
                <a:gridCol w="1680971"/>
              </a:tblGrid>
              <a:tr h="295275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ko-KR" sz="1400" b="1">
                          <a:solidFill>
                            <a:srgbClr val="FF0000"/>
                          </a:solidFill>
                          <a:ea typeface="굴림"/>
                        </a:rPr>
                        <a:t>※</a:t>
                      </a:r>
                      <a:r>
                        <a:rPr lang="ko-KR" altLang="ko-KR" sz="140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인명구조 </a:t>
                      </a:r>
                      <a:r>
                        <a:rPr lang="ko-KR" altLang="en-US" sz="140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발생시</a:t>
                      </a:r>
                      <a:r>
                        <a:rPr lang="ko-KR" altLang="en-US" sz="1400" b="1">
                          <a:solidFill>
                            <a:srgbClr val="000000"/>
                          </a:solidFill>
                          <a:ea typeface="굴림"/>
                        </a:rPr>
                        <a:t> 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3" name="표 18"/>
          <p:cNvGraphicFramePr/>
          <p:nvPr/>
        </p:nvGraphicFramePr>
        <p:xfrm>
          <a:off x="2117225" y="1412748"/>
          <a:ext cx="2958838" cy="496443"/>
        </p:xfrm>
        <a:graphic>
          <a:graphicData uri="http://schemas.openxmlformats.org/drawingml/2006/table">
            <a:tbl>
              <a:tblPr firstRow="1" bandRow="1"/>
              <a:tblGrid>
                <a:gridCol w="2958838"/>
              </a:tblGrid>
              <a:tr h="496443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현장출동 중 지휘팀장 ,통신, 방재센터 관제자가 접수내용 전달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4" name="표 19"/>
          <p:cNvGraphicFramePr/>
          <p:nvPr/>
        </p:nvGraphicFramePr>
        <p:xfrm>
          <a:off x="2045216" y="2348865"/>
          <a:ext cx="2958838" cy="504063"/>
        </p:xfrm>
        <a:graphic>
          <a:graphicData uri="http://schemas.openxmlformats.org/drawingml/2006/table">
            <a:tbl>
              <a:tblPr firstRow="1" bandRow="1"/>
              <a:tblGrid>
                <a:gridCol w="2958838"/>
              </a:tblGrid>
              <a:tr h="504063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현장출동중 교통흐름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신고자와 통화한 내용 등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5" name="표 21"/>
          <p:cNvGraphicFramePr/>
          <p:nvPr/>
        </p:nvGraphicFramePr>
        <p:xfrm>
          <a:off x="1979676" y="3212973"/>
          <a:ext cx="2887980" cy="594360"/>
        </p:xfrm>
        <a:graphic>
          <a:graphicData uri="http://schemas.openxmlformats.org/drawingml/2006/table">
            <a:tbl>
              <a:tblPr firstRow="1" bandRow="1"/>
              <a:tblGrid>
                <a:gridCol w="2887980"/>
              </a:tblGrid>
              <a:tr h="518160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화재발생 장소에 대한 정보 제공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소방차량 진입여건(불법주정차, 특수차량 부서 가능 여부 등)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</a:tcPr>
                </a:tc>
              </a:tr>
            </a:tbl>
          </a:graphicData>
        </a:graphic>
      </p:graphicFrame>
      <p:grpSp>
        <p:nvGrpSpPr>
          <p:cNvPr id="42" name="그룹 41"/>
          <p:cNvGrpSpPr/>
          <p:nvPr/>
        </p:nvGrpSpPr>
        <p:grpSpPr>
          <a:xfrm>
            <a:off x="3721110" y="1092517"/>
            <a:ext cx="5243439" cy="5288851"/>
            <a:chOff x="3721110" y="1092517"/>
            <a:chExt cx="5243439" cy="5288851"/>
          </a:xfrm>
        </p:grpSpPr>
        <p:sp>
          <p:nvSpPr>
            <p:cNvPr id="27" name="가로 글상자 26"/>
            <p:cNvSpPr/>
            <p:nvPr/>
          </p:nvSpPr>
          <p:spPr>
            <a:xfrm>
              <a:off x="6532626" y="2708910"/>
              <a:ext cx="2359914" cy="24790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</a:ln>
          </p:spPr>
          <p:txBody>
            <a:bodyPr vert="horz" anchor="t"/>
            <a:lstStyle/>
            <a:p>
              <a:pPr>
                <a:defRPr lang="ko-KR" altLang="en-US"/>
              </a:pPr>
              <a:r>
                <a:rPr lang="ko-KR" altLang="ko-KR" sz="1100">
                  <a:solidFill>
                    <a:srgbClr val="000000"/>
                  </a:solidFill>
                  <a:ea typeface="굴림"/>
                </a:rPr>
                <a:t>※ 현장지휘관 → 구급차 지정 등</a:t>
              </a:r>
            </a:p>
          </p:txBody>
        </p:sp>
        <p:sp>
          <p:nvSpPr>
            <p:cNvPr id="19" name="굽은 화살표 29"/>
            <p:cNvSpPr/>
            <p:nvPr/>
          </p:nvSpPr>
          <p:spPr>
            <a:xfrm>
              <a:off x="4977102" y="1330578"/>
              <a:ext cx="170970" cy="3528123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rgbClr val="FF0000"/>
            </a:solidFill>
            <a:ln w="3175">
              <a:solidFill>
                <a:schemeClr val="accent1">
                  <a:shade val="20000"/>
                </a:schemeClr>
              </a:solidFill>
              <a:prstDash val="solid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cxnSp>
          <p:nvCxnSpPr>
            <p:cNvPr id="20" name="직선 화살표 연결선 19"/>
            <p:cNvCxnSpPr>
              <a:endCxn id="19" idx="2"/>
            </p:cNvCxnSpPr>
            <p:nvPr/>
          </p:nvCxnSpPr>
          <p:spPr>
            <a:xfrm flipV="1">
              <a:off x="3721110" y="4858702"/>
              <a:ext cx="1277363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가로 글상자 20"/>
            <p:cNvSpPr/>
            <p:nvPr/>
          </p:nvSpPr>
          <p:spPr>
            <a:xfrm>
              <a:off x="5148072" y="1156144"/>
              <a:ext cx="1266063" cy="348869"/>
            </a:xfrm>
            <a:prstGeom prst="rect">
              <a:avLst/>
            </a:prstGeom>
            <a:solidFill>
              <a:srgbClr val="FFFFFF"/>
            </a:solidFill>
            <a:ln w="4191" cap="rnd" cmpd="sng" algn="ctr">
              <a:solidFill>
                <a:srgbClr val="000000"/>
              </a:solidFill>
              <a:prstDash val="solid"/>
              <a:miter/>
            </a:ln>
          </p:spPr>
          <p:txBody>
            <a:bodyPr vert="horz" anchor="t"/>
            <a:lstStyle/>
            <a:p>
              <a:pPr algn="ctr">
                <a:defRPr lang="ko-KR" altLang="en-US"/>
              </a:pPr>
              <a:r>
                <a:rPr lang="ko-KR" altLang="ko-KR" sz="1300">
                  <a:solidFill>
                    <a:srgbClr val="000000"/>
                  </a:solidFill>
                  <a:ea typeface="맑은 고딕"/>
                </a:rPr>
                <a:t>인명정보 확인</a:t>
              </a:r>
            </a:p>
          </p:txBody>
        </p:sp>
        <p:sp>
          <p:nvSpPr>
            <p:cNvPr id="22" name="가로 글상자 21"/>
            <p:cNvSpPr/>
            <p:nvPr/>
          </p:nvSpPr>
          <p:spPr>
            <a:xfrm>
              <a:off x="6516243" y="1092517"/>
              <a:ext cx="2426843" cy="4572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</a:ln>
          </p:spPr>
          <p:txBody>
            <a:bodyPr vert="horz" anchor="t"/>
            <a:lstStyle/>
            <a:p>
              <a:pPr>
                <a:defRPr lang="ko-KR" altLang="en-US"/>
              </a:pPr>
              <a:r>
                <a:rPr lang="ko-KR" altLang="ko-KR" sz="1200">
                  <a:solidFill>
                    <a:srgbClr val="000000"/>
                  </a:solidFill>
                  <a:ea typeface="굴림"/>
                </a:rPr>
                <a:t>지휘팀장에게 무선보고 및 구급대 이송준비</a:t>
              </a:r>
              <a:r>
                <a:rPr lang="ko-KR" altLang="en-US" sz="1200">
                  <a:solidFill>
                    <a:srgbClr val="000000"/>
                  </a:solidFill>
                  <a:ea typeface="굴림"/>
                </a:rPr>
                <a:t>      </a:t>
              </a:r>
            </a:p>
          </p:txBody>
        </p:sp>
        <p:sp>
          <p:nvSpPr>
            <p:cNvPr id="23" name="가로 글상자 22"/>
            <p:cNvSpPr/>
            <p:nvPr/>
          </p:nvSpPr>
          <p:spPr>
            <a:xfrm>
              <a:off x="5717540" y="1543558"/>
              <a:ext cx="3247009" cy="445262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</a:ln>
          </p:spPr>
          <p:txBody>
            <a:bodyPr vert="horz" anchor="t"/>
            <a:lstStyle/>
            <a:p>
              <a:pPr>
                <a:defRPr lang="ko-KR" altLang="en-US"/>
              </a:pPr>
              <a:r>
                <a:rPr lang="ko-KR" altLang="ko-KR" sz="1200" b="1">
                  <a:solidFill>
                    <a:srgbClr val="000000"/>
                  </a:solidFill>
                  <a:ea typeface="굴림"/>
                </a:rPr>
                <a:t>※ 구급대 </a:t>
              </a:r>
              <a:r>
                <a:rPr lang="ko-KR" altLang="ko-KR" sz="1200" b="1">
                  <a:solidFill>
                    <a:srgbClr val="000000"/>
                  </a:solidFill>
                  <a:latin typeface="굴림"/>
                  <a:ea typeface="굴림"/>
                </a:rPr>
                <a:t>: </a:t>
              </a:r>
              <a:r>
                <a:rPr lang="ko-KR" altLang="ko-KR" sz="1200" b="1" spc="-245">
                  <a:solidFill>
                    <a:srgbClr val="000000"/>
                  </a:solidFill>
                  <a:latin typeface="굴림"/>
                  <a:ea typeface="굴림"/>
                </a:rPr>
                <a:t>들것 등 응급처치 기구지참 현장입구 대기 </a:t>
              </a:r>
              <a:r>
                <a:rPr lang="ko-KR" altLang="ko-KR" sz="1200" b="1">
                  <a:solidFill>
                    <a:srgbClr val="000000"/>
                  </a:solidFill>
                  <a:latin typeface="굴림"/>
                  <a:ea typeface="굴림"/>
                </a:rPr>
                <a:t>  </a:t>
              </a:r>
              <a:r>
                <a:rPr lang="ko-KR" altLang="ko-KR" sz="1200" b="1">
                  <a:solidFill>
                    <a:srgbClr val="FF5200"/>
                  </a:solidFill>
                  <a:latin typeface="굴림"/>
                  <a:ea typeface="굴림"/>
                </a:rPr>
                <a:t>구급차량 : 상시 이동가능 위치에 부서</a:t>
              </a:r>
            </a:p>
          </p:txBody>
        </p:sp>
        <p:sp>
          <p:nvSpPr>
            <p:cNvPr id="25" name="가로 글상자 24"/>
            <p:cNvSpPr/>
            <p:nvPr/>
          </p:nvSpPr>
          <p:spPr>
            <a:xfrm>
              <a:off x="5121021" y="2280158"/>
              <a:ext cx="1395222" cy="284734"/>
            </a:xfrm>
            <a:prstGeom prst="roundRect">
              <a:avLst>
                <a:gd name="adj" fmla="val 50000"/>
              </a:avLst>
            </a:prstGeom>
            <a:noFill/>
            <a:ln w="0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anchor="ctr"/>
            <a:lstStyle/>
            <a:p>
              <a:pPr algn="ctr">
                <a:defRPr lang="ko-KR" altLang="en-US"/>
              </a:pPr>
              <a:r>
                <a:rPr lang="ko-KR" altLang="ko-KR" sz="1300">
                  <a:solidFill>
                    <a:srgbClr val="000000"/>
                  </a:solidFill>
                  <a:ea typeface="맑은 고딕"/>
                </a:rPr>
                <a:t>요구조자</a:t>
              </a:r>
              <a:r>
                <a:rPr lang="ko-KR" altLang="en-US" sz="1300">
                  <a:solidFill>
                    <a:srgbClr val="000000"/>
                  </a:solidFill>
                  <a:ea typeface="맑은 고딕"/>
                </a:rPr>
                <a:t> </a:t>
              </a:r>
              <a:r>
                <a:rPr lang="ko-KR" altLang="ko-KR" sz="1300">
                  <a:solidFill>
                    <a:srgbClr val="000000"/>
                  </a:solidFill>
                  <a:ea typeface="맑은 고딕"/>
                </a:rPr>
                <a:t>발견</a:t>
              </a:r>
            </a:p>
          </p:txBody>
        </p:sp>
        <p:pic>
          <p:nvPicPr>
            <p:cNvPr id="26" name="그림 25"/>
            <p:cNvPicPr/>
            <p:nvPr/>
          </p:nvPicPr>
          <p:blipFill rotWithShape="1">
            <a:blip r:embed="rId10" cstate="print">
              <a:lum/>
            </a:blip>
            <a:srcRect/>
            <a:stretch>
              <a:fillRect/>
            </a:stretch>
          </p:blipFill>
          <p:spPr>
            <a:xfrm>
              <a:off x="6546215" y="2060829"/>
              <a:ext cx="2346325" cy="609727"/>
            </a:xfrm>
            <a:prstGeom prst="rect">
              <a:avLst/>
            </a:prstGeom>
          </p:spPr>
        </p:pic>
        <p:sp>
          <p:nvSpPr>
            <p:cNvPr id="28" name="가로 글상자 27"/>
            <p:cNvSpPr/>
            <p:nvPr/>
          </p:nvSpPr>
          <p:spPr>
            <a:xfrm>
              <a:off x="5148072" y="3212973"/>
              <a:ext cx="1312545" cy="308991"/>
            </a:xfrm>
            <a:prstGeom prst="roundRect">
              <a:avLst>
                <a:gd name="adj" fmla="val 50000"/>
              </a:avLst>
            </a:prstGeom>
            <a:noFill/>
            <a:ln w="0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anchor="ctr"/>
            <a:lstStyle/>
            <a:p>
              <a:pPr algn="ctr">
                <a:defRPr lang="ko-KR" altLang="en-US"/>
              </a:pPr>
              <a:r>
                <a:rPr lang="ko-KR" altLang="ko-KR" sz="1300">
                  <a:solidFill>
                    <a:srgbClr val="FF0000"/>
                  </a:solidFill>
                  <a:ea typeface="맑은 고딕"/>
                </a:rPr>
                <a:t>구조완료</a:t>
              </a:r>
            </a:p>
          </p:txBody>
        </p:sp>
        <p:pic>
          <p:nvPicPr>
            <p:cNvPr id="29" name="그림 28"/>
            <p:cNvPicPr/>
            <p:nvPr/>
          </p:nvPicPr>
          <p:blipFill rotWithShape="1">
            <a:blip r:embed="rId11" cstate="print">
              <a:lum/>
            </a:blip>
            <a:srcRect/>
            <a:stretch>
              <a:fillRect/>
            </a:stretch>
          </p:blipFill>
          <p:spPr>
            <a:xfrm>
              <a:off x="6546215" y="3068955"/>
              <a:ext cx="2346325" cy="609727"/>
            </a:xfrm>
            <a:prstGeom prst="rect">
              <a:avLst/>
            </a:prstGeom>
          </p:spPr>
        </p:pic>
        <p:sp>
          <p:nvSpPr>
            <p:cNvPr id="30" name="가로 글상자 29"/>
            <p:cNvSpPr/>
            <p:nvPr/>
          </p:nvSpPr>
          <p:spPr>
            <a:xfrm>
              <a:off x="5148072" y="4272153"/>
              <a:ext cx="1304290" cy="315658"/>
            </a:xfrm>
            <a:prstGeom prst="roundRect">
              <a:avLst>
                <a:gd name="adj" fmla="val 50000"/>
              </a:avLst>
            </a:prstGeom>
            <a:noFill/>
            <a:ln w="0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anchor="ctr"/>
            <a:lstStyle/>
            <a:p>
              <a:pPr algn="ctr">
                <a:defRPr lang="ko-KR" altLang="en-US"/>
              </a:pPr>
              <a:r>
                <a:rPr lang="ko-KR" altLang="ko-KR" sz="1300">
                  <a:solidFill>
                    <a:srgbClr val="000000"/>
                  </a:solidFill>
                  <a:ea typeface="맑은 고딕"/>
                </a:rPr>
                <a:t>구급출발</a:t>
              </a:r>
            </a:p>
          </p:txBody>
        </p:sp>
        <p:pic>
          <p:nvPicPr>
            <p:cNvPr id="31" name="그림 30"/>
            <p:cNvPicPr/>
            <p:nvPr/>
          </p:nvPicPr>
          <p:blipFill rotWithShape="1">
            <a:blip r:embed="rId12" cstate="print">
              <a:lum/>
            </a:blip>
            <a:srcRect/>
            <a:stretch>
              <a:fillRect/>
            </a:stretch>
          </p:blipFill>
          <p:spPr>
            <a:xfrm>
              <a:off x="6546215" y="4149090"/>
              <a:ext cx="2346325" cy="609727"/>
            </a:xfrm>
            <a:prstGeom prst="rect">
              <a:avLst/>
            </a:prstGeom>
          </p:spPr>
        </p:pic>
        <p:sp>
          <p:nvSpPr>
            <p:cNvPr id="32" name="가로 글상자 31"/>
            <p:cNvSpPr/>
            <p:nvPr/>
          </p:nvSpPr>
          <p:spPr>
            <a:xfrm>
              <a:off x="6100572" y="4797171"/>
              <a:ext cx="2842514" cy="435101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</a:ln>
          </p:spPr>
          <p:txBody>
            <a:bodyPr vert="horz" anchor="t"/>
            <a:lstStyle/>
            <a:p>
              <a:pPr>
                <a:defRPr lang="ko-KR" altLang="en-US"/>
              </a:pPr>
              <a:r>
                <a:rPr lang="ko-KR" altLang="ko-KR" sz="1100">
                  <a:solidFill>
                    <a:srgbClr val="000000"/>
                  </a:solidFill>
                  <a:ea typeface="굴림"/>
                </a:rPr>
                <a:t>※ 인적사항</a:t>
              </a:r>
              <a:r>
                <a:rPr lang="ko-KR" altLang="ko-KR" sz="1100">
                  <a:solidFill>
                    <a:srgbClr val="000000"/>
                  </a:solidFill>
                  <a:latin typeface="굴림"/>
                  <a:ea typeface="굴림"/>
                </a:rPr>
                <a:t>(국적, 성별, 나이, 상태)확인 / </a:t>
              </a:r>
              <a:r>
                <a:rPr lang="ko-KR" altLang="ko-KR" sz="1100" b="1">
                  <a:solidFill>
                    <a:srgbClr val="FF5200"/>
                  </a:solidFill>
                  <a:latin typeface="굴림"/>
                  <a:ea typeface="굴림"/>
                </a:rPr>
                <a:t>강남소방서 상황보고 카톡방에</a:t>
              </a:r>
              <a:r>
                <a:rPr lang="ko-KR" altLang="en-US" sz="1100" b="1">
                  <a:solidFill>
                    <a:srgbClr val="FF5200"/>
                  </a:solidFill>
                  <a:latin typeface="굴림"/>
                  <a:ea typeface="굴림"/>
                </a:rPr>
                <a:t> 보고</a:t>
              </a:r>
            </a:p>
            <a:p>
              <a:pPr>
                <a:defRPr lang="ko-KR" altLang="en-US"/>
              </a:pPr>
              <a:r>
                <a:rPr lang="ko-KR" altLang="ko-KR" sz="1100" b="1">
                  <a:solidFill>
                    <a:srgbClr val="000000"/>
                  </a:solidFill>
                  <a:latin typeface="굴림"/>
                  <a:ea typeface="굴림"/>
                </a:rPr>
                <a:t>(지휘차 핸드폰으로 문자보고)</a:t>
              </a:r>
            </a:p>
          </p:txBody>
        </p:sp>
        <p:sp>
          <p:nvSpPr>
            <p:cNvPr id="33" name="가로 글상자 32"/>
            <p:cNvSpPr/>
            <p:nvPr/>
          </p:nvSpPr>
          <p:spPr>
            <a:xfrm>
              <a:off x="5148072" y="5445252"/>
              <a:ext cx="1368171" cy="320611"/>
            </a:xfrm>
            <a:prstGeom prst="roundRect">
              <a:avLst>
                <a:gd name="adj" fmla="val 50000"/>
              </a:avLst>
            </a:prstGeom>
            <a:noFill/>
            <a:ln w="0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anchor="ctr"/>
            <a:lstStyle/>
            <a:p>
              <a:pPr algn="ctr">
                <a:defRPr lang="ko-KR" altLang="en-US"/>
              </a:pPr>
              <a:r>
                <a:rPr lang="ko-KR" altLang="ko-KR" sz="1300">
                  <a:solidFill>
                    <a:srgbClr val="000000"/>
                  </a:solidFill>
                  <a:ea typeface="맑은 고딕"/>
                </a:rPr>
                <a:t>병원도착</a:t>
              </a:r>
            </a:p>
          </p:txBody>
        </p:sp>
        <p:pic>
          <p:nvPicPr>
            <p:cNvPr id="34" name="그림 33"/>
            <p:cNvPicPr/>
            <p:nvPr/>
          </p:nvPicPr>
          <p:blipFill rotWithShape="1">
            <a:blip r:embed="rId13" cstate="print">
              <a:lum/>
            </a:blip>
            <a:srcRect/>
            <a:stretch>
              <a:fillRect/>
            </a:stretch>
          </p:blipFill>
          <p:spPr>
            <a:xfrm>
              <a:off x="6618224" y="5373370"/>
              <a:ext cx="2346325" cy="431926"/>
            </a:xfrm>
            <a:prstGeom prst="rect">
              <a:avLst/>
            </a:prstGeom>
          </p:spPr>
        </p:pic>
        <p:sp>
          <p:nvSpPr>
            <p:cNvPr id="35" name="가로 글상자 34"/>
            <p:cNvSpPr/>
            <p:nvPr/>
          </p:nvSpPr>
          <p:spPr>
            <a:xfrm>
              <a:off x="5364099" y="5845429"/>
              <a:ext cx="3600450" cy="53594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</a:ln>
          </p:spPr>
          <p:txBody>
            <a:bodyPr vert="horz" anchor="t"/>
            <a:lstStyle/>
            <a:p>
              <a:pPr>
                <a:defRPr lang="ko-KR" altLang="en-US"/>
              </a:pPr>
              <a:r>
                <a:rPr lang="ko-KR" altLang="ko-KR" sz="1100">
                  <a:solidFill>
                    <a:srgbClr val="000000"/>
                  </a:solidFill>
                  <a:ea typeface="굴림"/>
                </a:rPr>
                <a:t>※ 구급대원</a:t>
              </a:r>
              <a:r>
                <a:rPr lang="ko-KR" altLang="ko-KR" sz="1100">
                  <a:solidFill>
                    <a:srgbClr val="000000"/>
                  </a:solidFill>
                  <a:latin typeface="굴림"/>
                  <a:ea typeface="굴림"/>
                </a:rPr>
                <a:t>1명은 병원 잔류, 요구조자 </a:t>
              </a:r>
              <a:r>
                <a:rPr lang="ko-KR" altLang="en-US" sz="1100">
                  <a:solidFill>
                    <a:srgbClr val="000000"/>
                  </a:solidFill>
                  <a:latin typeface="굴림"/>
                  <a:ea typeface="굴림"/>
                </a:rPr>
                <a:t>추</a:t>
              </a:r>
              <a:r>
                <a:rPr lang="ko-KR" altLang="ko-KR" sz="1100">
                  <a:solidFill>
                    <a:srgbClr val="000000"/>
                  </a:solidFill>
                  <a:latin typeface="굴림"/>
                  <a:ea typeface="굴림"/>
                </a:rPr>
                <a:t>적관리</a:t>
              </a:r>
            </a:p>
            <a:p>
              <a:pPr>
                <a:defRPr lang="ko-KR" altLang="en-US"/>
              </a:pPr>
              <a:r>
                <a:rPr lang="ko-KR" altLang="en-US" sz="1100">
                  <a:solidFill>
                    <a:srgbClr val="000000"/>
                  </a:solidFill>
                  <a:latin typeface="굴림"/>
                  <a:ea typeface="굴림"/>
                </a:rPr>
                <a:t>    </a:t>
              </a:r>
              <a:r>
                <a:rPr lang="ko-KR" altLang="ko-KR" sz="1100">
                  <a:solidFill>
                    <a:srgbClr val="000000"/>
                  </a:solidFill>
                  <a:latin typeface="굴림"/>
                  <a:ea typeface="굴림"/>
                </a:rPr>
                <a:t>(지휘관 철수 지시시 까지)</a:t>
              </a:r>
            </a:p>
          </p:txBody>
        </p:sp>
        <p:pic>
          <p:nvPicPr>
            <p:cNvPr id="36" name="그림 14"/>
            <p:cNvPicPr/>
            <p:nvPr/>
          </p:nvPicPr>
          <p:blipFill rotWithShape="1">
            <a:blip r:embed="rId9" cstate="print">
              <a:lum/>
            </a:blip>
            <a:srcRect/>
            <a:stretch>
              <a:fillRect/>
            </a:stretch>
          </p:blipFill>
          <p:spPr>
            <a:xfrm>
              <a:off x="5436108" y="1549717"/>
              <a:ext cx="161925" cy="685800"/>
            </a:xfrm>
            <a:prstGeom prst="rect">
              <a:avLst/>
            </a:prstGeom>
          </p:spPr>
        </p:pic>
        <p:pic>
          <p:nvPicPr>
            <p:cNvPr id="37" name="그림 14"/>
            <p:cNvPicPr/>
            <p:nvPr/>
          </p:nvPicPr>
          <p:blipFill rotWithShape="1">
            <a:blip r:embed="rId9" cstate="print">
              <a:lum/>
            </a:blip>
            <a:srcRect/>
            <a:stretch>
              <a:fillRect/>
            </a:stretch>
          </p:blipFill>
          <p:spPr>
            <a:xfrm>
              <a:off x="5418201" y="2565844"/>
              <a:ext cx="161925" cy="685800"/>
            </a:xfrm>
            <a:prstGeom prst="rect">
              <a:avLst/>
            </a:prstGeom>
          </p:spPr>
        </p:pic>
        <p:pic>
          <p:nvPicPr>
            <p:cNvPr id="38" name="그림 14"/>
            <p:cNvPicPr/>
            <p:nvPr/>
          </p:nvPicPr>
          <p:blipFill rotWithShape="1">
            <a:blip r:embed="rId9" cstate="print">
              <a:lum/>
            </a:blip>
            <a:srcRect/>
            <a:stretch>
              <a:fillRect/>
            </a:stretch>
          </p:blipFill>
          <p:spPr>
            <a:xfrm>
              <a:off x="5418201" y="3559111"/>
              <a:ext cx="161925" cy="685800"/>
            </a:xfrm>
            <a:prstGeom prst="rect">
              <a:avLst/>
            </a:prstGeom>
          </p:spPr>
        </p:pic>
        <p:pic>
          <p:nvPicPr>
            <p:cNvPr id="39" name="그림 14"/>
            <p:cNvPicPr/>
            <p:nvPr/>
          </p:nvPicPr>
          <p:blipFill rotWithShape="1">
            <a:blip r:embed="rId9" cstate="print">
              <a:lum/>
            </a:blip>
            <a:srcRect/>
            <a:stretch>
              <a:fillRect/>
            </a:stretch>
          </p:blipFill>
          <p:spPr>
            <a:xfrm>
              <a:off x="5418201" y="4671822"/>
              <a:ext cx="161925" cy="685800"/>
            </a:xfrm>
            <a:prstGeom prst="rect">
              <a:avLst/>
            </a:prstGeom>
          </p:spPr>
        </p:pic>
      </p:grpSp>
      <p:sp>
        <p:nvSpPr>
          <p:cNvPr id="44" name="가로 글상자 43"/>
          <p:cNvSpPr txBox="1"/>
          <p:nvPr/>
        </p:nvSpPr>
        <p:spPr>
          <a:xfrm>
            <a:off x="1267587" y="116586"/>
            <a:ext cx="6760845" cy="51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800" b="1" dirty="0" smtClean="0">
                <a:latin typeface="맑은 고딕"/>
                <a:ea typeface="맑은 고딕"/>
                <a:cs typeface="맑은 고딕"/>
              </a:rPr>
              <a:t>현장출동 중 무선보고 방법</a:t>
            </a:r>
            <a:endParaRPr lang="ko-KR" altLang="en-US" sz="2800" b="1" dirty="0"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128</Words>
  <Application>Microsoft Office PowerPoint</Application>
  <PresentationFormat>화면 슬라이드 쇼(4:3)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한컴오피스</vt:lpstr>
      <vt:lpstr>슬라이드 1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subject/>
  <dc:creator>user</dc:creator>
  <cp:keywords/>
  <dc:description/>
  <cp:lastModifiedBy>user</cp:lastModifiedBy>
  <cp:revision>11</cp:revision>
  <dcterms:created xsi:type="dcterms:W3CDTF">2016-09-28T12:12:56Z</dcterms:created>
  <dcterms:modified xsi:type="dcterms:W3CDTF">2016-10-08T05:05:27Z</dcterms:modified>
  <cp:category/>
</cp:coreProperties>
</file>