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57" r:id="rId2"/>
    <p:sldId id="266" r:id="rId3"/>
    <p:sldId id="313" r:id="rId4"/>
    <p:sldId id="280" r:id="rId5"/>
    <p:sldId id="358" r:id="rId6"/>
    <p:sldId id="337" r:id="rId7"/>
    <p:sldId id="258" r:id="rId8"/>
    <p:sldId id="282" r:id="rId9"/>
    <p:sldId id="352" r:id="rId10"/>
    <p:sldId id="372" r:id="rId11"/>
    <p:sldId id="285" r:id="rId12"/>
    <p:sldId id="314" r:id="rId13"/>
    <p:sldId id="294" r:id="rId14"/>
    <p:sldId id="295" r:id="rId15"/>
    <p:sldId id="331" r:id="rId16"/>
    <p:sldId id="336" r:id="rId17"/>
    <p:sldId id="315" r:id="rId18"/>
    <p:sldId id="287" r:id="rId19"/>
    <p:sldId id="288" r:id="rId20"/>
    <p:sldId id="348" r:id="rId21"/>
    <p:sldId id="316" r:id="rId22"/>
    <p:sldId id="291" r:id="rId23"/>
    <p:sldId id="400" r:id="rId24"/>
    <p:sldId id="326" r:id="rId25"/>
    <p:sldId id="293" r:id="rId26"/>
    <p:sldId id="296" r:id="rId27"/>
    <p:sldId id="414" r:id="rId28"/>
    <p:sldId id="413" r:id="rId29"/>
    <p:sldId id="318" r:id="rId30"/>
    <p:sldId id="416" r:id="rId31"/>
    <p:sldId id="417" r:id="rId32"/>
    <p:sldId id="305" r:id="rId33"/>
    <p:sldId id="319" r:id="rId34"/>
    <p:sldId id="373" r:id="rId35"/>
    <p:sldId id="309" r:id="rId36"/>
    <p:sldId id="310" r:id="rId37"/>
    <p:sldId id="390" r:id="rId38"/>
  </p:sldIdLst>
  <p:sldSz cx="9144000" cy="6858000" type="screen4x3"/>
  <p:notesSz cx="6858000" cy="9144000"/>
  <p:embeddedFontLst>
    <p:embeddedFont>
      <p:font typeface="맑은 고딕" pitchFamily="50" charset="-127"/>
      <p:regular r:id="rId41"/>
      <p:bold r:id="rId42"/>
    </p:embeddedFont>
    <p:embeddedFont>
      <p:font typeface="나눔고딕 ExtraBold" pitchFamily="50" charset="-127"/>
      <p:bold r:id="rId43"/>
    </p:embeddedFont>
    <p:embeddedFont>
      <p:font typeface="새굴림" pitchFamily="18" charset="-127"/>
      <p:regular r:id="rId44"/>
    </p:embeddedFont>
    <p:embeddedFont>
      <p:font typeface="HY헤드라인M" pitchFamily="18" charset="-127"/>
      <p:regular r:id="rId45"/>
    </p:embeddedFont>
    <p:embeddedFont>
      <p:font typeface="HY궁서" pitchFamily="18" charset="-127"/>
      <p:regular r:id="rId46"/>
    </p:embeddedFont>
    <p:embeddedFont>
      <p:font typeface="KT&amp;G 상상제목 B" charset="-127"/>
      <p:regular r:id="rId47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4909A"/>
    <a:srgbClr val="443E92"/>
    <a:srgbClr val="00498A"/>
    <a:srgbClr val="3366FF"/>
    <a:srgbClr val="96E6EA"/>
    <a:srgbClr val="E46C0A"/>
    <a:srgbClr val="FF6600"/>
    <a:srgbClr val="002060"/>
    <a:srgbClr val="DDF0FF"/>
    <a:srgbClr val="DE5A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42" autoAdjust="0"/>
    <p:restoredTop sz="92529" autoAdjust="0"/>
  </p:normalViewPr>
  <p:slideViewPr>
    <p:cSldViewPr>
      <p:cViewPr>
        <p:scale>
          <a:sx n="80" d="100"/>
          <a:sy n="80" d="100"/>
        </p:scale>
        <p:origin x="-234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3266" y="-9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FABA0DC4-8FE4-4F8F-99F3-04D01C3DE076}" type="datetimeFigureOut">
              <a:rPr lang="ko-KR" altLang="en-US"/>
              <a:pPr>
                <a:defRPr/>
              </a:pPr>
              <a:t>2014-09-16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74A358ED-ED99-40AD-86C5-289734F02B5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7548993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B5B87B24-3FF2-483F-BA14-1851E086B12C}" type="datetimeFigureOut">
              <a:rPr lang="ko-KR" altLang="en-US"/>
              <a:pPr>
                <a:defRPr/>
              </a:pPr>
              <a:t>2014-09-16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71ECAE27-65D2-4CE9-A4F7-5AF44107E70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177180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ECAE27-65D2-4CE9-A4F7-5AF44107E70B}" type="slidenum">
              <a:rPr lang="ko-KR" altLang="en-US" smtClean="0"/>
              <a:pPr>
                <a:defRPr/>
              </a:pPr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454634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개인정보 유출은 내부직원의 보안의식 부재에 의해 발생하는 경우가 많습니다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개인정보보호법 해설서에 개인정보취급자에게 연</a:t>
            </a:r>
            <a:r>
              <a:rPr lang="en-US" altLang="ko-KR" dirty="0" smtClean="0"/>
              <a:t>2</a:t>
            </a:r>
            <a:r>
              <a:rPr lang="ko-KR" altLang="en-US" dirty="0" smtClean="0"/>
              <a:t>회 이상의 교육을 실시하라고 구체적으로 명시되어 있습니다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그래서 이번</a:t>
            </a:r>
            <a:r>
              <a:rPr lang="ko-KR" altLang="en-US" baseline="0" dirty="0" smtClean="0"/>
              <a:t> 교육은 </a:t>
            </a:r>
            <a:r>
              <a:rPr lang="ko-KR" altLang="en-US" baseline="0" dirty="0" err="1" smtClean="0"/>
              <a:t>법적의무에</a:t>
            </a:r>
            <a:r>
              <a:rPr lang="ko-KR" altLang="en-US" baseline="0" dirty="0" smtClean="0"/>
              <a:t> 준하여 보안의식도 높이고 개인정보보호 방법도 알아보는 시간으로 생각하시면 되겠습니다</a:t>
            </a:r>
            <a:r>
              <a:rPr lang="en-US" altLang="ko-KR" baseline="0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ECAE27-65D2-4CE9-A4F7-5AF44107E70B}" type="slidenum">
              <a:rPr lang="ko-KR" altLang="en-US" smtClean="0"/>
              <a:pPr>
                <a:defRPr/>
              </a:pPr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5272090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정보통신</a:t>
            </a:r>
            <a:r>
              <a:rPr lang="en-US" altLang="ko-KR" dirty="0" smtClean="0"/>
              <a:t>, </a:t>
            </a:r>
            <a:r>
              <a:rPr lang="ko-KR" altLang="en-US" dirty="0" smtClean="0"/>
              <a:t>공공행정</a:t>
            </a:r>
            <a:r>
              <a:rPr lang="en-US" altLang="ko-KR" dirty="0" smtClean="0"/>
              <a:t>, </a:t>
            </a:r>
            <a:r>
              <a:rPr lang="ko-KR" altLang="en-US" dirty="0" smtClean="0"/>
              <a:t>교육</a:t>
            </a:r>
            <a:r>
              <a:rPr lang="en-US" altLang="ko-KR" dirty="0" smtClean="0"/>
              <a:t>,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의료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금융 등 각각 특별법으로 개인정보보호에 관한 법을 적용했으나</a:t>
            </a:r>
            <a:endParaRPr lang="en-US" altLang="ko-KR" baseline="0" dirty="0" smtClean="0"/>
          </a:p>
          <a:p>
            <a:r>
              <a:rPr lang="ko-KR" altLang="en-US" baseline="0" dirty="0" smtClean="0"/>
              <a:t>지난 </a:t>
            </a:r>
            <a:r>
              <a:rPr lang="en-US" altLang="ko-KR" baseline="0" dirty="0" smtClean="0"/>
              <a:t>2011</a:t>
            </a:r>
            <a:r>
              <a:rPr lang="ko-KR" altLang="en-US" baseline="0" dirty="0" smtClean="0"/>
              <a:t>년 </a:t>
            </a:r>
            <a:r>
              <a:rPr lang="en-US" altLang="ko-KR" baseline="0" dirty="0" smtClean="0"/>
              <a:t>9</a:t>
            </a:r>
            <a:r>
              <a:rPr lang="ko-KR" altLang="en-US" baseline="0" dirty="0" smtClean="0"/>
              <a:t>월 </a:t>
            </a:r>
            <a:r>
              <a:rPr lang="en-US" altLang="ko-KR" baseline="0" dirty="0" smtClean="0"/>
              <a:t>30</a:t>
            </a:r>
            <a:r>
              <a:rPr lang="ko-KR" altLang="en-US" baseline="0" dirty="0" smtClean="0"/>
              <a:t>일 개인정보보호법이 시행되어 올해 </a:t>
            </a:r>
            <a:r>
              <a:rPr lang="en-US" altLang="ko-KR" baseline="0" dirty="0" smtClean="0"/>
              <a:t>3</a:t>
            </a:r>
            <a:r>
              <a:rPr lang="ko-KR" altLang="en-US" baseline="0" dirty="0" smtClean="0"/>
              <a:t>월</a:t>
            </a:r>
            <a:r>
              <a:rPr lang="en-US" altLang="ko-KR" baseline="0" dirty="0" smtClean="0"/>
              <a:t>30</a:t>
            </a:r>
            <a:r>
              <a:rPr lang="ko-KR" altLang="en-US" baseline="0" dirty="0" smtClean="0"/>
              <a:t>일까지 </a:t>
            </a:r>
            <a:r>
              <a:rPr lang="en-US" altLang="ko-KR" baseline="0" dirty="0" smtClean="0"/>
              <a:t>6</a:t>
            </a:r>
            <a:r>
              <a:rPr lang="ko-KR" altLang="en-US" baseline="0" dirty="0" smtClean="0"/>
              <a:t>개월 계도기간이 끝나고</a:t>
            </a:r>
            <a:endParaRPr lang="en-US" altLang="ko-KR" baseline="0" dirty="0" smtClean="0"/>
          </a:p>
          <a:p>
            <a:r>
              <a:rPr lang="en-US" altLang="ko-KR" baseline="0" dirty="0" smtClean="0"/>
              <a:t>4</a:t>
            </a:r>
            <a:r>
              <a:rPr lang="ko-KR" altLang="en-US" baseline="0" dirty="0" smtClean="0"/>
              <a:t>월 </a:t>
            </a:r>
            <a:r>
              <a:rPr lang="en-US" altLang="ko-KR" baseline="0" dirty="0" smtClean="0"/>
              <a:t>1</a:t>
            </a:r>
            <a:r>
              <a:rPr lang="ko-KR" altLang="en-US" baseline="0" dirty="0" smtClean="0"/>
              <a:t>일부터 개인정보보호법에 의해 법의 처벌을 받는 형법으로서</a:t>
            </a:r>
            <a:endParaRPr lang="en-US" altLang="ko-KR" baseline="0" dirty="0" smtClean="0"/>
          </a:p>
          <a:p>
            <a:r>
              <a:rPr lang="ko-KR" altLang="en-US" baseline="0" dirty="0" smtClean="0"/>
              <a:t>개인정보보호법은 일원화된 보호체계를 갖추고 국민의 권리와 이익을 보장을 강화시키는 법으로 정착되고 있습니다</a:t>
            </a:r>
            <a:r>
              <a:rPr lang="en-US" altLang="ko-KR" baseline="0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ECAE27-65D2-4CE9-A4F7-5AF44107E70B}" type="slidenum">
              <a:rPr lang="ko-KR" altLang="en-US" smtClean="0"/>
              <a:pPr>
                <a:defRPr/>
              </a:pPr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6255794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무엇보다도 개인정보보호 의무적용 대상이 확대되어서 </a:t>
            </a:r>
            <a:endParaRPr lang="en-US" altLang="ko-KR" dirty="0" smtClean="0"/>
          </a:p>
          <a:p>
            <a:r>
              <a:rPr lang="ko-KR" altLang="en-US" dirty="0" smtClean="0"/>
              <a:t>기존의 적용대상에 전체민간사업자 약 </a:t>
            </a:r>
            <a:r>
              <a:rPr lang="en-US" altLang="ko-KR" dirty="0" smtClean="0"/>
              <a:t>350</a:t>
            </a:r>
            <a:r>
              <a:rPr lang="ko-KR" altLang="en-US" dirty="0" smtClean="0"/>
              <a:t>만 포함 모든 개인정보처리자 및</a:t>
            </a:r>
            <a:endParaRPr lang="en-US" altLang="ko-KR" dirty="0" smtClean="0"/>
          </a:p>
          <a:p>
            <a:r>
              <a:rPr lang="ko-KR" altLang="en-US" dirty="0" smtClean="0"/>
              <a:t>전자파일 이외 수기문서도 </a:t>
            </a:r>
            <a:r>
              <a:rPr lang="ko-KR" altLang="en-US" dirty="0" err="1" smtClean="0"/>
              <a:t>적둉대상에</a:t>
            </a:r>
            <a:r>
              <a:rPr lang="ko-KR" altLang="en-US" dirty="0" smtClean="0"/>
              <a:t> 포함된 점 기억하시기 바랍니다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ECAE27-65D2-4CE9-A4F7-5AF44107E70B}" type="slidenum">
              <a:rPr lang="ko-KR" altLang="en-US" smtClean="0"/>
              <a:pPr>
                <a:defRPr/>
              </a:pPr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8296704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먼저 개인정보보호법의 용어부터 살펴보겠습니다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err="1" smtClean="0"/>
              <a:t>생존성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식별성</a:t>
            </a:r>
            <a:endParaRPr lang="en-US" altLang="ko-KR" dirty="0" smtClean="0"/>
          </a:p>
          <a:p>
            <a:r>
              <a:rPr lang="ko-KR" altLang="en-US" dirty="0" smtClean="0"/>
              <a:t>개인정보파일</a:t>
            </a:r>
            <a:r>
              <a:rPr lang="en-US" altLang="ko-KR" dirty="0" smtClean="0"/>
              <a:t>=&gt; </a:t>
            </a:r>
            <a:r>
              <a:rPr lang="ko-KR" altLang="en-US" dirty="0" smtClean="0"/>
              <a:t>명함에 정리된 </a:t>
            </a:r>
            <a:r>
              <a:rPr lang="ko-KR" altLang="en-US" dirty="0" err="1" smtClean="0"/>
              <a:t>명함집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ECAE27-65D2-4CE9-A4F7-5AF44107E70B}" type="slidenum">
              <a:rPr lang="ko-KR" altLang="en-US" smtClean="0"/>
              <a:pPr>
                <a:defRPr/>
              </a:pPr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11852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ECAE27-65D2-4CE9-A4F7-5AF44107E70B}" type="slidenum">
              <a:rPr lang="ko-KR" altLang="en-US" smtClean="0"/>
              <a:pPr>
                <a:defRPr/>
              </a:pPr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2644228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ECAE27-65D2-4CE9-A4F7-5AF44107E70B}" type="slidenum">
              <a:rPr lang="ko-KR" altLang="en-US" smtClean="0"/>
              <a:pPr>
                <a:defRPr/>
              </a:pPr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454634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1054100">
              <a:spcBef>
                <a:spcPct val="50000"/>
              </a:spcBef>
              <a:defRPr/>
            </a:pPr>
            <a:r>
              <a:rPr lang="ko-KR" altLang="en-US" b="1" dirty="0" smtClean="0">
                <a:latin typeface="+mn-ea"/>
                <a:ea typeface="+mn-ea"/>
              </a:rPr>
              <a:t>수집 및 이용</a:t>
            </a:r>
            <a:endParaRPr lang="en-US" altLang="ko-KR" b="1" dirty="0" smtClean="0">
              <a:latin typeface="+mn-ea"/>
              <a:ea typeface="+mn-ea"/>
            </a:endParaRPr>
          </a:p>
          <a:p>
            <a:pPr defTabSz="1054100">
              <a:spcBef>
                <a:spcPct val="50000"/>
              </a:spcBef>
              <a:defRPr/>
            </a:pPr>
            <a:r>
              <a:rPr lang="ko-KR" altLang="en-US" b="1" dirty="0" smtClean="0">
                <a:latin typeface="+mn-ea"/>
                <a:ea typeface="+mn-ea"/>
              </a:rPr>
              <a:t>저장 및 관리</a:t>
            </a:r>
            <a:r>
              <a:rPr lang="en-US" altLang="ko-KR" b="1" dirty="0" smtClean="0">
                <a:latin typeface="+mn-ea"/>
                <a:ea typeface="+mn-ea"/>
              </a:rPr>
              <a:t>(</a:t>
            </a:r>
            <a:r>
              <a:rPr lang="ko-KR" altLang="en-US" b="1" dirty="0" smtClean="0">
                <a:latin typeface="+mn-ea"/>
                <a:ea typeface="+mn-ea"/>
              </a:rPr>
              <a:t>안전조치의무</a:t>
            </a:r>
            <a:r>
              <a:rPr lang="en-US" altLang="ko-KR" b="1" dirty="0" smtClean="0">
                <a:latin typeface="+mn-ea"/>
                <a:ea typeface="+mn-ea"/>
              </a:rPr>
              <a:t>)</a:t>
            </a:r>
          </a:p>
          <a:p>
            <a:pPr defTabSz="1054100">
              <a:spcBef>
                <a:spcPct val="50000"/>
              </a:spcBef>
              <a:defRPr/>
            </a:pPr>
            <a:r>
              <a:rPr lang="ko-KR" altLang="en-US" b="1" dirty="0" smtClean="0">
                <a:latin typeface="+mn-ea"/>
                <a:ea typeface="+mn-ea"/>
              </a:rPr>
              <a:t>제공 및 위탁</a:t>
            </a:r>
            <a:endParaRPr lang="en-US" altLang="ko-KR" b="1" dirty="0" smtClean="0">
              <a:latin typeface="+mn-ea"/>
              <a:ea typeface="+mn-ea"/>
            </a:endParaRPr>
          </a:p>
          <a:p>
            <a:pPr defTabSz="1054100">
              <a:spcBef>
                <a:spcPct val="50000"/>
              </a:spcBef>
              <a:defRPr/>
            </a:pPr>
            <a:r>
              <a:rPr lang="ko-KR" altLang="en-US" b="1" dirty="0" smtClean="0">
                <a:latin typeface="+mn-ea"/>
                <a:ea typeface="+mn-ea"/>
              </a:rPr>
              <a:t>파기 및 유출</a:t>
            </a:r>
            <a:endParaRPr lang="en-US" altLang="ko-KR" b="1" dirty="0" smtClean="0">
              <a:latin typeface="+mn-ea"/>
              <a:ea typeface="+mn-ea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ECAE27-65D2-4CE9-A4F7-5AF44107E70B}" type="slidenum">
              <a:rPr lang="ko-KR" altLang="en-US" smtClean="0"/>
              <a:pPr>
                <a:defRPr/>
              </a:pPr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8053808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ECAE27-65D2-4CE9-A4F7-5AF44107E70B}" type="slidenum">
              <a:rPr lang="ko-KR" altLang="en-US" smtClean="0"/>
              <a:pPr>
                <a:defRPr/>
              </a:pPr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45463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solidFill>
          <a:srgbClr val="34909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1967834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E53215-939B-44B9-96B7-04EC243E4E92}" type="datetimeFigureOut">
              <a:rPr lang="ko-KR" altLang="en-US"/>
              <a:pPr>
                <a:defRPr/>
              </a:pPr>
              <a:t>2014-09-16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4384896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27584" y="1556792"/>
            <a:ext cx="8229600" cy="4525963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8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DCDF92-108F-4C1F-B366-48665D934D85}" type="datetimeFigureOut">
              <a:rPr lang="ko-KR" altLang="en-US"/>
              <a:pPr>
                <a:defRPr/>
              </a:pPr>
              <a:t>2014-09-16</a:t>
            </a:fld>
            <a:endParaRPr lang="ko-KR" altLang="en-US" dirty="0"/>
          </a:p>
        </p:txBody>
      </p:sp>
      <p:sp>
        <p:nvSpPr>
          <p:cNvPr id="9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0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CEECF8-BBFB-4BDB-B869-82D3B373C93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3944295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27584" y="1556792"/>
            <a:ext cx="8229600" cy="4525963"/>
          </a:xfrm>
        </p:spPr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8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13C477-57F7-4E6F-9BB8-312E8A5F6107}" type="datetimeFigureOut">
              <a:rPr lang="ko-KR" altLang="en-US"/>
              <a:pPr>
                <a:defRPr/>
              </a:pPr>
              <a:t>2014-09-16</a:t>
            </a:fld>
            <a:endParaRPr lang="ko-KR" altLang="en-US"/>
          </a:p>
        </p:txBody>
      </p:sp>
      <p:sp>
        <p:nvSpPr>
          <p:cNvPr id="9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0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45CF01-E027-4CE4-BC51-4181B5C9039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668490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6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50A875-1409-4558-BD66-3B62AFC909A4}" type="datetimeFigureOut">
              <a:rPr lang="ko-KR" altLang="en-US"/>
              <a:pPr>
                <a:defRPr/>
              </a:pPr>
              <a:t>2014-09-16</a:t>
            </a:fld>
            <a:endParaRPr lang="ko-KR" altLang="en-US"/>
          </a:p>
        </p:txBody>
      </p:sp>
      <p:sp>
        <p:nvSpPr>
          <p:cNvPr id="7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8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E79C-6772-450E-AB5F-EC1AA3B25A7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9991409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6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80CACE-71A7-4239-96AF-5EA5BC297988}" type="datetimeFigureOut">
              <a:rPr lang="ko-KR" altLang="en-US"/>
              <a:pPr>
                <a:defRPr/>
              </a:pPr>
              <a:t>2014-09-16</a:t>
            </a:fld>
            <a:endParaRPr lang="ko-KR" altLang="en-US"/>
          </a:p>
        </p:txBody>
      </p:sp>
      <p:sp>
        <p:nvSpPr>
          <p:cNvPr id="7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8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E11336-3180-4CE9-9ABF-D86E6A8CDCC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1171961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7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B7D1E1-2DDC-4229-A30D-B51A3AD6CF49}" type="datetimeFigureOut">
              <a:rPr lang="ko-KR" altLang="en-US"/>
              <a:pPr>
                <a:defRPr/>
              </a:pPr>
              <a:t>2014-09-16</a:t>
            </a:fld>
            <a:endParaRPr lang="ko-KR" altLang="en-US" dirty="0"/>
          </a:p>
        </p:txBody>
      </p:sp>
      <p:sp>
        <p:nvSpPr>
          <p:cNvPr id="8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660323-8C4F-4F73-88D6-33B20A9961D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6534692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5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8B5C13-90D0-4DC8-AF2B-4EB1E4C2B9AC}" type="datetimeFigureOut">
              <a:rPr lang="ko-KR" altLang="en-US"/>
              <a:pPr>
                <a:defRPr/>
              </a:pPr>
              <a:t>2014-09-16</a:t>
            </a:fld>
            <a:endParaRPr lang="ko-KR" altLang="en-US"/>
          </a:p>
        </p:txBody>
      </p:sp>
      <p:sp>
        <p:nvSpPr>
          <p:cNvPr id="6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73A355-8FBD-4F12-9C63-D0EB88813FD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212898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6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1A26E-1B29-4B3F-9367-C80C285E9DB1}" type="datetimeFigureOut">
              <a:rPr lang="ko-KR" altLang="en-US"/>
              <a:pPr>
                <a:defRPr/>
              </a:pPr>
              <a:t>2014-09-16</a:t>
            </a:fld>
            <a:endParaRPr lang="ko-KR" altLang="en-US"/>
          </a:p>
        </p:txBody>
      </p:sp>
      <p:sp>
        <p:nvSpPr>
          <p:cNvPr id="7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8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0937BD-8F60-4CCD-AA48-39146B79296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578513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D013F-D359-4144-9607-8FCB05ED7698}" type="datetimeFigureOut">
              <a:rPr lang="ko-KR" altLang="en-US"/>
              <a:pPr>
                <a:defRPr/>
              </a:pPr>
              <a:t>2014-09-16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F15A4F-CA20-4C26-857E-8E89553DFF0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179892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0A93E-85DB-4857-B417-006C594BA1DD}" type="datetimeFigureOut">
              <a:rPr lang="ko-KR" altLang="en-US"/>
              <a:pPr>
                <a:defRPr/>
              </a:pPr>
              <a:t>2014-09-16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493376-AE82-4A71-8A61-F6C6366425F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0926153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FCBCA-8864-4382-A6D6-666FB916FE70}" type="datetimeFigureOut">
              <a:rPr lang="ko-KR" altLang="en-US"/>
              <a:pPr>
                <a:defRPr/>
              </a:pPr>
              <a:t>2014-09-16</a:t>
            </a:fld>
            <a:endParaRPr lang="ko-KR" altLang="en-US" dirty="0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EB7591-38F2-491C-8338-E368FA0300F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059543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0F1004-8EF6-4EA9-88C4-03A2C02048A1}" type="datetimeFigureOut">
              <a:rPr lang="ko-KR" altLang="en-US"/>
              <a:pPr>
                <a:defRPr/>
              </a:pPr>
              <a:t>2014-09-16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67DAE5-EEF6-4CEB-86DA-85B745F0791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899926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000F63-5579-4F0E-90E6-C9AA2862DB3E}" type="datetimeFigureOut">
              <a:rPr lang="ko-KR" altLang="en-US"/>
              <a:pPr>
                <a:defRPr/>
              </a:pPr>
              <a:t>2014-09-16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AE23C8-B692-4C35-8B5A-FD77EDE5647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53192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0752E0-C5A2-4114-B532-772D16B9C1E6}" type="datetimeFigureOut">
              <a:rPr lang="ko-KR" altLang="en-US"/>
              <a:pPr>
                <a:defRPr/>
              </a:pPr>
              <a:t>2014-09-16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618FFC-3EFF-41FA-9A7D-8EC07FABCE4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3041195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5C5392-3928-49F5-A153-071191EEC2CB}" type="datetimeFigureOut">
              <a:rPr lang="ko-KR" altLang="en-US"/>
              <a:pPr>
                <a:defRPr/>
              </a:pPr>
              <a:t>2014-09-16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304171-01C7-4E65-9E0F-B1D9A92EE22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7851957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590EC2-15C2-4821-8475-6D3B297CB615}" type="datetimeFigureOut">
              <a:rPr lang="ko-KR" altLang="en-US"/>
              <a:pPr>
                <a:defRPr/>
              </a:pPr>
              <a:t>2014-09-16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7F5BC6-9B10-48E4-9B3E-0D01649A972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1635639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B092E-502C-4F57-8FC7-3728DE9444E5}" type="datetimeFigureOut">
              <a:rPr lang="ko-KR" altLang="en-US"/>
              <a:pPr>
                <a:defRPr/>
              </a:pPr>
              <a:t>2014-09-16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5E0ED-7861-413F-8229-1BA9E1D5B21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716215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14FE57-7410-461F-84BA-E6C637F6F690}" type="datetimeFigureOut">
              <a:rPr lang="ko-KR" altLang="en-US"/>
              <a:pPr>
                <a:defRPr/>
              </a:pPr>
              <a:t>2014-09-16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BB6DDF-71B7-4489-BCD8-C7297CF9BA8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56288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B68EA7-82E0-45EF-B66D-74D22CB684EE}" type="datetimeFigureOut">
              <a:rPr lang="ko-KR" altLang="en-US"/>
              <a:pPr>
                <a:defRPr/>
              </a:pPr>
              <a:t>2014-09-16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3AB1AE-5CF5-493E-8756-076347BF939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8079851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D72BD2-36B8-4861-8638-D720EF775630}" type="datetimeFigureOut">
              <a:rPr lang="ko-KR" altLang="en-US"/>
              <a:pPr>
                <a:defRPr/>
              </a:pPr>
              <a:t>2014-09-16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7BE6A2-9020-43C5-9FC5-5EA275F8630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35965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2D0FBDC1-3EB9-4182-88A0-E105A29D722A}" type="datetimeFigureOut">
              <a:rPr lang="ko-KR" altLang="en-US"/>
              <a:pPr>
                <a:defRPr/>
              </a:pPr>
              <a:t>2014-09-16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E9B99CC-D3DF-456F-A945-04C796FAFDA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6381328"/>
            <a:ext cx="1317223" cy="36004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29" r:id="rId1"/>
    <p:sldLayoutId id="2147484139" r:id="rId2"/>
    <p:sldLayoutId id="2147484140" r:id="rId3"/>
    <p:sldLayoutId id="2147484141" r:id="rId4"/>
    <p:sldLayoutId id="2147484142" r:id="rId5"/>
    <p:sldLayoutId id="2147484143" r:id="rId6"/>
    <p:sldLayoutId id="2147484144" r:id="rId7"/>
    <p:sldLayoutId id="2147484145" r:id="rId8"/>
    <p:sldLayoutId id="2147484146" r:id="rId9"/>
    <p:sldLayoutId id="2147484147" r:id="rId10"/>
    <p:sldLayoutId id="2147484148" r:id="rId11"/>
    <p:sldLayoutId id="2147484149" r:id="rId12"/>
    <p:sldLayoutId id="2147484130" r:id="rId13"/>
    <p:sldLayoutId id="2147484131" r:id="rId14"/>
    <p:sldLayoutId id="2147484132" r:id="rId15"/>
    <p:sldLayoutId id="2147484133" r:id="rId16"/>
    <p:sldLayoutId id="2147484134" r:id="rId17"/>
    <p:sldLayoutId id="2147484135" r:id="rId18"/>
    <p:sldLayoutId id="2147484136" r:id="rId19"/>
    <p:sldLayoutId id="2147484137" r:id="rId20"/>
    <p:sldLayoutId id="2147484138" r:id="rId2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 spc="-300">
          <a:solidFill>
            <a:schemeClr val="tx1"/>
          </a:solidFill>
          <a:latin typeface="+mn-ea"/>
          <a:ea typeface="+mn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KT&amp;G 상상제목 B" charset="-127"/>
          <a:ea typeface="KT&amp;G 상상제목 B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KT&amp;G 상상제목 B" charset="-127"/>
          <a:ea typeface="KT&amp;G 상상제목 B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KT&amp;G 상상제목 B" charset="-127"/>
          <a:ea typeface="KT&amp;G 상상제목 B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KT&amp;G 상상제목 B" charset="-127"/>
          <a:ea typeface="KT&amp;G 상상제목 B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KT&amp;G 상상제목 B" charset="-127"/>
          <a:ea typeface="KT&amp;G 상상제목 B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KT&amp;G 상상제목 B" charset="-127"/>
          <a:ea typeface="KT&amp;G 상상제목 B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KT&amp;G 상상제목 B" charset="-127"/>
          <a:ea typeface="KT&amp;G 상상제목 B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KT&amp;G 상상제목 B" charset="-127"/>
          <a:ea typeface="KT&amp;G 상상제목 B" charset="-127"/>
        </a:defRPr>
      </a:lvl9pPr>
    </p:titleStyle>
    <p:bodyStyle>
      <a:lvl1pPr marL="342900" indent="-342900" algn="l" rtl="0" eaLnBrk="0" fontAlgn="base" latinLnBrk="1" hangingPunct="0">
        <a:lnSpc>
          <a:spcPct val="70000"/>
        </a:lnSpc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 spc="-300">
          <a:solidFill>
            <a:schemeClr val="tx1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lnSpc>
          <a:spcPct val="70000"/>
        </a:lnSpc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 spc="-300">
          <a:solidFill>
            <a:schemeClr val="tx1"/>
          </a:solidFill>
          <a:latin typeface="+mn-ea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70000"/>
        </a:lnSpc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 spc="-300">
          <a:solidFill>
            <a:schemeClr val="tx1"/>
          </a:solidFill>
          <a:latin typeface="+mn-ea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70000"/>
        </a:lnSpc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 spc="-300">
          <a:solidFill>
            <a:schemeClr val="tx1"/>
          </a:solidFill>
          <a:latin typeface="+mn-ea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70000"/>
        </a:lnSpc>
        <a:spcBef>
          <a:spcPct val="20000"/>
        </a:spcBef>
        <a:spcAft>
          <a:spcPct val="0"/>
        </a:spcAft>
        <a:buFont typeface="Arial" pitchFamily="34" charset="0"/>
        <a:buChar char="»"/>
        <a:defRPr sz="2000" kern="1200" spc="-300">
          <a:solidFill>
            <a:schemeClr val="tx1"/>
          </a:solidFill>
          <a:latin typeface="+mn-ea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909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1268760"/>
            <a:ext cx="9144000" cy="31683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547664" y="6309320"/>
            <a:ext cx="213231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㈜</a:t>
            </a:r>
            <a:r>
              <a:rPr lang="ko-KR" altLang="en-US" b="1" dirty="0" err="1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컴트루테크놀로지</a:t>
            </a:r>
            <a:endParaRPr lang="en-US" altLang="ko-KR" b="1" dirty="0" smtClean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40352" y="4581128"/>
            <a:ext cx="10871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2014. 9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7158" y="1714488"/>
            <a:ext cx="5904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solidFill>
                  <a:srgbClr val="443E92"/>
                </a:solidFill>
                <a:latin typeface="+mj-lt"/>
                <a:ea typeface="나눔고딕 ExtraBold" pitchFamily="50" charset="-127"/>
              </a:rPr>
              <a:t>개인정보 </a:t>
            </a:r>
            <a:r>
              <a:rPr lang="ko-KR" altLang="en-US" sz="2800" dirty="0">
                <a:solidFill>
                  <a:srgbClr val="443E92"/>
                </a:solidFill>
                <a:latin typeface="+mj-lt"/>
                <a:ea typeface="나눔고딕 ExtraBold" pitchFamily="50" charset="-127"/>
              </a:rPr>
              <a:t>취급자를 </a:t>
            </a:r>
            <a:r>
              <a:rPr lang="ko-KR" altLang="en-US" sz="2800" dirty="0" smtClean="0">
                <a:solidFill>
                  <a:srgbClr val="443E92"/>
                </a:solidFill>
                <a:latin typeface="+mj-lt"/>
                <a:ea typeface="나눔고딕 ExtraBold" pitchFamily="50" charset="-127"/>
              </a:rPr>
              <a:t>위한</a:t>
            </a:r>
            <a:endParaRPr lang="ko-KR" altLang="en-US" sz="2800" dirty="0">
              <a:solidFill>
                <a:srgbClr val="443E92"/>
              </a:solidFill>
              <a:latin typeface="+mj-lt"/>
              <a:ea typeface="나눔고딕 ExtraBold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7158" y="2786058"/>
            <a:ext cx="8352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dirty="0" smtClean="0">
                <a:latin typeface="나눔고딕 ExtraBold" pitchFamily="50" charset="-127"/>
                <a:ea typeface="나눔고딕 ExtraBold" pitchFamily="50" charset="-127"/>
              </a:rPr>
              <a:t>개인정보보호 교육 </a:t>
            </a:r>
            <a:endParaRPr lang="en-US" altLang="ko-KR" sz="3600" dirty="0" smtClean="0">
              <a:latin typeface="나눔고딕 ExtraBold" pitchFamily="50" charset="-127"/>
              <a:ea typeface="나눔고딕 ExtraBold" pitchFamily="50" charset="-127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모서리가 둥근 직사각형 2"/>
          <p:cNvSpPr/>
          <p:nvPr/>
        </p:nvSpPr>
        <p:spPr>
          <a:xfrm>
            <a:off x="1187624" y="764704"/>
            <a:ext cx="1357313" cy="357188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2000" b="1" dirty="0">
                <a:latin typeface="+mj-lt"/>
                <a:cs typeface="Arial" pitchFamily="34" charset="0"/>
              </a:rPr>
              <a:t>목차</a:t>
            </a:r>
            <a:r>
              <a:rPr lang="en-US" altLang="ko-KR" b="1" dirty="0"/>
              <a:t> 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2231401" y="3429000"/>
            <a:ext cx="4572000" cy="1615827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1054100">
              <a:spcBef>
                <a:spcPct val="50000"/>
              </a:spcBef>
              <a:defRPr/>
            </a:pPr>
            <a:r>
              <a:rPr lang="ko-KR" altLang="en-US" b="1" dirty="0" smtClean="0">
                <a:latin typeface="+mn-ea"/>
                <a:ea typeface="+mn-ea"/>
              </a:rPr>
              <a:t>수집 </a:t>
            </a:r>
            <a:r>
              <a:rPr lang="ko-KR" altLang="en-US" b="1" dirty="0">
                <a:latin typeface="+mn-ea"/>
                <a:ea typeface="+mn-ea"/>
              </a:rPr>
              <a:t>및 </a:t>
            </a:r>
            <a:r>
              <a:rPr lang="ko-KR" altLang="en-US" b="1" dirty="0" smtClean="0">
                <a:latin typeface="+mn-ea"/>
                <a:ea typeface="+mn-ea"/>
              </a:rPr>
              <a:t>이용</a:t>
            </a:r>
            <a:endParaRPr lang="en-US" altLang="ko-KR" b="1" dirty="0">
              <a:latin typeface="+mn-ea"/>
              <a:ea typeface="+mn-ea"/>
            </a:endParaRPr>
          </a:p>
          <a:p>
            <a:pPr defTabSz="1054100">
              <a:spcBef>
                <a:spcPct val="50000"/>
              </a:spcBef>
              <a:defRPr/>
            </a:pPr>
            <a:r>
              <a:rPr lang="ko-KR" altLang="en-US" b="1" dirty="0" smtClean="0">
                <a:latin typeface="+mn-ea"/>
                <a:ea typeface="+mn-ea"/>
              </a:rPr>
              <a:t>저장 </a:t>
            </a:r>
            <a:r>
              <a:rPr lang="ko-KR" altLang="en-US" b="1" dirty="0">
                <a:latin typeface="+mn-ea"/>
                <a:ea typeface="+mn-ea"/>
              </a:rPr>
              <a:t>및 관리</a:t>
            </a:r>
            <a:r>
              <a:rPr lang="en-US" altLang="ko-KR" b="1" dirty="0">
                <a:latin typeface="+mn-ea"/>
                <a:ea typeface="+mn-ea"/>
              </a:rPr>
              <a:t>(</a:t>
            </a:r>
            <a:r>
              <a:rPr lang="ko-KR" altLang="en-US" b="1" dirty="0">
                <a:latin typeface="+mn-ea"/>
                <a:ea typeface="+mn-ea"/>
              </a:rPr>
              <a:t>안전조치의무</a:t>
            </a:r>
            <a:r>
              <a:rPr lang="en-US" altLang="ko-KR" b="1" dirty="0">
                <a:latin typeface="+mn-ea"/>
                <a:ea typeface="+mn-ea"/>
              </a:rPr>
              <a:t>)</a:t>
            </a:r>
          </a:p>
          <a:p>
            <a:pPr defTabSz="1054100">
              <a:spcBef>
                <a:spcPct val="50000"/>
              </a:spcBef>
              <a:defRPr/>
            </a:pPr>
            <a:r>
              <a:rPr lang="ko-KR" altLang="en-US" b="1" dirty="0">
                <a:latin typeface="+mn-ea"/>
                <a:ea typeface="+mn-ea"/>
              </a:rPr>
              <a:t>제공 및 위탁</a:t>
            </a:r>
            <a:endParaRPr lang="en-US" altLang="ko-KR" b="1" dirty="0">
              <a:latin typeface="+mn-ea"/>
              <a:ea typeface="+mn-ea"/>
            </a:endParaRPr>
          </a:p>
          <a:p>
            <a:pPr defTabSz="1054100">
              <a:spcBef>
                <a:spcPct val="50000"/>
              </a:spcBef>
              <a:defRPr/>
            </a:pPr>
            <a:r>
              <a:rPr lang="ko-KR" altLang="en-US" b="1" dirty="0">
                <a:latin typeface="+mn-ea"/>
                <a:ea typeface="+mn-ea"/>
              </a:rPr>
              <a:t>파기 및 유출</a:t>
            </a:r>
            <a:endParaRPr lang="en-US" altLang="ko-KR" b="1" dirty="0">
              <a:latin typeface="+mn-ea"/>
              <a:ea typeface="+mn-ea"/>
            </a:endParaRPr>
          </a:p>
        </p:txBody>
      </p:sp>
      <p:sp>
        <p:nvSpPr>
          <p:cNvPr id="22" name="모서리가 둥근 직사각형 21"/>
          <p:cNvSpPr/>
          <p:nvPr/>
        </p:nvSpPr>
        <p:spPr>
          <a:xfrm>
            <a:off x="1300208" y="1772816"/>
            <a:ext cx="678657" cy="452174"/>
          </a:xfrm>
          <a:prstGeom prst="roundRect">
            <a:avLst/>
          </a:prstGeom>
          <a:solidFill>
            <a:schemeClr val="tx2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r>
              <a:rPr lang="en-US" altLang="ko-KR" b="1" dirty="0" smtClean="0"/>
              <a:t>1 </a:t>
            </a:r>
            <a:endParaRPr lang="en-US" altLang="ko-KR" b="1" dirty="0"/>
          </a:p>
        </p:txBody>
      </p:sp>
      <p:sp>
        <p:nvSpPr>
          <p:cNvPr id="23" name="모서리가 둥근 직사각형 22"/>
          <p:cNvSpPr/>
          <p:nvPr/>
        </p:nvSpPr>
        <p:spPr>
          <a:xfrm>
            <a:off x="1908358" y="1851893"/>
            <a:ext cx="5705224" cy="422127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ct val="50000"/>
              </a:spcBef>
              <a:defRPr/>
            </a:pPr>
            <a:r>
              <a:rPr lang="ko-KR" altLang="en-US" b="1" dirty="0" smtClean="0"/>
              <a:t>  개인정보보호법 개론 및 개인정보보호의 중요성</a:t>
            </a:r>
            <a:endParaRPr lang="en-US" altLang="ko-KR" b="1" dirty="0"/>
          </a:p>
        </p:txBody>
      </p:sp>
      <p:sp>
        <p:nvSpPr>
          <p:cNvPr id="24" name="모서리가 둥근 직사각형 23"/>
          <p:cNvSpPr/>
          <p:nvPr/>
        </p:nvSpPr>
        <p:spPr>
          <a:xfrm>
            <a:off x="1300208" y="2852936"/>
            <a:ext cx="678657" cy="452174"/>
          </a:xfrm>
          <a:prstGeom prst="roundRect">
            <a:avLst/>
          </a:prstGeom>
          <a:solidFill>
            <a:schemeClr val="tx2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r>
              <a:rPr lang="en-US" altLang="ko-KR" b="1" dirty="0" smtClean="0"/>
              <a:t>2 </a:t>
            </a:r>
            <a:endParaRPr lang="en-US" altLang="ko-KR" b="1" dirty="0"/>
          </a:p>
        </p:txBody>
      </p:sp>
      <p:sp>
        <p:nvSpPr>
          <p:cNvPr id="25" name="모서리가 둥근 직사각형 24"/>
          <p:cNvSpPr/>
          <p:nvPr/>
        </p:nvSpPr>
        <p:spPr>
          <a:xfrm>
            <a:off x="1906921" y="2927353"/>
            <a:ext cx="5705224" cy="422127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ct val="50000"/>
              </a:spcBef>
              <a:defRPr/>
            </a:pPr>
            <a:r>
              <a:rPr lang="ko-KR" altLang="en-US" b="1" dirty="0" smtClean="0"/>
              <a:t>  개인정보 </a:t>
            </a:r>
            <a:r>
              <a:rPr lang="en-US" altLang="ko-KR" b="1" dirty="0" smtClean="0"/>
              <a:t>Life cycle</a:t>
            </a:r>
            <a:r>
              <a:rPr lang="ko-KR" altLang="en-US" b="1" dirty="0" smtClean="0"/>
              <a:t>에 따른 주요 내용</a:t>
            </a:r>
            <a:endParaRPr lang="en-US" altLang="ko-KR" b="1" dirty="0"/>
          </a:p>
        </p:txBody>
      </p:sp>
      <p:sp>
        <p:nvSpPr>
          <p:cNvPr id="26" name="모서리가 둥근 직사각형 25"/>
          <p:cNvSpPr/>
          <p:nvPr/>
        </p:nvSpPr>
        <p:spPr>
          <a:xfrm>
            <a:off x="1300208" y="5304060"/>
            <a:ext cx="678657" cy="452174"/>
          </a:xfrm>
          <a:prstGeom prst="roundRect">
            <a:avLst/>
          </a:prstGeom>
          <a:solidFill>
            <a:schemeClr val="tx2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r>
              <a:rPr lang="en-US" altLang="ko-KR" b="1" dirty="0" smtClean="0"/>
              <a:t>3 </a:t>
            </a:r>
            <a:endParaRPr lang="en-US" altLang="ko-KR" b="1" dirty="0"/>
          </a:p>
        </p:txBody>
      </p:sp>
      <p:sp>
        <p:nvSpPr>
          <p:cNvPr id="27" name="모서리가 둥근 직사각형 26"/>
          <p:cNvSpPr/>
          <p:nvPr/>
        </p:nvSpPr>
        <p:spPr>
          <a:xfrm>
            <a:off x="1906074" y="5383137"/>
            <a:ext cx="5705224" cy="422127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ct val="50000"/>
              </a:spcBef>
              <a:defRPr/>
            </a:pPr>
            <a:r>
              <a:rPr lang="ko-KR" altLang="en-US" b="1" dirty="0" smtClean="0"/>
              <a:t>  개인정보 처리 업무 시 주의 사항</a:t>
            </a:r>
            <a:endParaRPr lang="en-US" altLang="ko-KR" b="1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94801" y="3516944"/>
            <a:ext cx="200088" cy="200088"/>
          </a:xfrm>
          <a:prstGeom prst="rect">
            <a:avLst/>
          </a:prstGeom>
        </p:spPr>
      </p:pic>
      <p:pic>
        <p:nvPicPr>
          <p:cNvPr id="28" name="그림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94801" y="3948992"/>
            <a:ext cx="200088" cy="200088"/>
          </a:xfrm>
          <a:prstGeom prst="rect">
            <a:avLst/>
          </a:prstGeom>
        </p:spPr>
      </p:pic>
      <p:pic>
        <p:nvPicPr>
          <p:cNvPr id="29" name="그림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94801" y="4365104"/>
            <a:ext cx="200088" cy="200088"/>
          </a:xfrm>
          <a:prstGeom prst="rect">
            <a:avLst/>
          </a:prstGeom>
        </p:spPr>
      </p:pic>
      <p:pic>
        <p:nvPicPr>
          <p:cNvPr id="30" name="그림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78865" y="4797152"/>
            <a:ext cx="200088" cy="200088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1259632" y="2636912"/>
            <a:ext cx="6264275" cy="798742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5357" tIns="52679" rIns="105357" bIns="52679" anchor="ctr">
            <a:spAutoFit/>
          </a:bodyPr>
          <a:lstStyle/>
          <a:p>
            <a:pPr algn="ctr" defTabSz="1054100">
              <a:spcBef>
                <a:spcPct val="50000"/>
              </a:spcBef>
              <a:buFont typeface="Wingdings" pitchFamily="2" charset="2"/>
              <a:buNone/>
              <a:defRPr/>
            </a:pPr>
            <a:r>
              <a:rPr lang="en-US" altLang="ko-KR" sz="4000" b="1" dirty="0" smtClean="0">
                <a:solidFill>
                  <a:schemeClr val="bg1"/>
                </a:solidFill>
                <a:latin typeface="+mj-ea"/>
                <a:ea typeface="+mj-ea"/>
              </a:rPr>
              <a:t>1. </a:t>
            </a:r>
            <a:r>
              <a:rPr lang="ko-KR" altLang="en-US" sz="4000" b="1" dirty="0" smtClean="0">
                <a:solidFill>
                  <a:schemeClr val="bg1"/>
                </a:solidFill>
                <a:latin typeface="+mj-ea"/>
                <a:ea typeface="+mj-ea"/>
              </a:rPr>
              <a:t>개인정보보호법 </a:t>
            </a:r>
            <a:r>
              <a:rPr lang="ko-KR" altLang="en-US" sz="4000" b="1" dirty="0">
                <a:solidFill>
                  <a:schemeClr val="bg1"/>
                </a:solidFill>
                <a:latin typeface="+mj-ea"/>
                <a:ea typeface="+mj-ea"/>
              </a:rPr>
              <a:t>개론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1"/>
          <p:cNvSpPr>
            <a:spLocks noChangeArrowheads="1"/>
          </p:cNvSpPr>
          <p:nvPr/>
        </p:nvSpPr>
        <p:spPr bwMode="auto">
          <a:xfrm>
            <a:off x="231775" y="1689100"/>
            <a:ext cx="8732838" cy="144621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xtLst/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ko-KR" altLang="en-US" sz="2400" b="1" u="sng" dirty="0">
                <a:solidFill>
                  <a:srgbClr val="C00000"/>
                </a:solidFill>
                <a:ea typeface="맑은 고딕" pitchFamily="50" charset="-127"/>
              </a:rPr>
              <a:t>개인정보보호에 대한 인식을 제고</a:t>
            </a:r>
            <a:r>
              <a:rPr lang="en-US" altLang="ko-KR" sz="2000" b="1" dirty="0">
                <a:ea typeface="맑은 고딕" pitchFamily="50" charset="-127"/>
              </a:rPr>
              <a:t/>
            </a:r>
            <a:br>
              <a:rPr lang="en-US" altLang="ko-KR" sz="2000" b="1" dirty="0">
                <a:ea typeface="맑은 고딕" pitchFamily="50" charset="-127"/>
              </a:rPr>
            </a:br>
            <a:endParaRPr lang="ko-KR" altLang="en-US" sz="2000" b="1" dirty="0">
              <a:ea typeface="맑은 고딕" pitchFamily="50" charset="-127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ko-KR" altLang="en-US" sz="2000" b="1" dirty="0">
                <a:ea typeface="맑은 고딕" pitchFamily="50" charset="-127"/>
              </a:rPr>
              <a:t>개인정보 유출은 내부직원의 보안의식 부재에 의한 경우가 많기 때문에 </a:t>
            </a:r>
            <a:endParaRPr lang="en-US" altLang="ko-KR" sz="2000" b="1" dirty="0">
              <a:ea typeface="맑은 고딕" pitchFamily="50" charset="-127"/>
            </a:endParaRPr>
          </a:p>
          <a:p>
            <a:pPr>
              <a:defRPr/>
            </a:pPr>
            <a:r>
              <a:rPr lang="en-US" altLang="ko-KR" sz="2000" b="1" dirty="0">
                <a:solidFill>
                  <a:srgbClr val="C00000"/>
                </a:solidFill>
                <a:ea typeface="맑은 고딕" pitchFamily="50" charset="-127"/>
              </a:rPr>
              <a:t>  </a:t>
            </a:r>
            <a:r>
              <a:rPr lang="ko-KR" altLang="en-US" sz="2400" b="1" u="sng" dirty="0">
                <a:solidFill>
                  <a:srgbClr val="C00000"/>
                </a:solidFill>
                <a:ea typeface="맑은 고딕" pitchFamily="50" charset="-127"/>
              </a:rPr>
              <a:t>개인정보취급자에 대한 연 </a:t>
            </a:r>
            <a:r>
              <a:rPr lang="en-US" altLang="ko-KR" sz="2400" b="1" u="sng" dirty="0">
                <a:solidFill>
                  <a:srgbClr val="C00000"/>
                </a:solidFill>
                <a:ea typeface="맑은 고딕" pitchFamily="50" charset="-127"/>
              </a:rPr>
              <a:t>2</a:t>
            </a:r>
            <a:r>
              <a:rPr lang="ko-KR" altLang="en-US" sz="2400" b="1" u="sng" dirty="0">
                <a:solidFill>
                  <a:srgbClr val="C00000"/>
                </a:solidFill>
                <a:ea typeface="맑은 고딕" pitchFamily="50" charset="-127"/>
              </a:rPr>
              <a:t>회 이상의 교육</a:t>
            </a:r>
            <a:r>
              <a:rPr lang="ko-KR" altLang="en-US" sz="2000" b="1" dirty="0">
                <a:ea typeface="맑은 고딕" pitchFamily="50" charset="-127"/>
              </a:rPr>
              <a:t>을 실시</a:t>
            </a:r>
          </a:p>
        </p:txBody>
      </p:sp>
      <p:sp>
        <p:nvSpPr>
          <p:cNvPr id="22" name="직사각형 21"/>
          <p:cNvSpPr>
            <a:spLocks noChangeArrowheads="1"/>
          </p:cNvSpPr>
          <p:nvPr/>
        </p:nvSpPr>
        <p:spPr bwMode="auto">
          <a:xfrm>
            <a:off x="2843808" y="6093296"/>
            <a:ext cx="5378996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600" b="1" dirty="0">
                <a:ea typeface="맑은 고딕" pitchFamily="50" charset="-127"/>
              </a:rPr>
              <a:t>※ </a:t>
            </a:r>
            <a:r>
              <a:rPr lang="ko-KR" altLang="en-US" sz="1600" b="1" dirty="0">
                <a:ea typeface="맑은 고딕" pitchFamily="50" charset="-127"/>
              </a:rPr>
              <a:t>개인정보 위험도 분석 기준 및 해설서</a:t>
            </a:r>
            <a:r>
              <a:rPr lang="en-US" altLang="ko-KR" sz="1600" b="1" dirty="0">
                <a:ea typeface="맑은 고딕" pitchFamily="50" charset="-127"/>
              </a:rPr>
              <a:t>(2012.3)</a:t>
            </a:r>
            <a:r>
              <a:rPr lang="ko-KR" altLang="en-US" sz="1600" b="1" dirty="0" smtClean="0">
                <a:ea typeface="맑은 고딕" pitchFamily="50" charset="-127"/>
              </a:rPr>
              <a:t>에서 </a:t>
            </a:r>
            <a:endParaRPr lang="en-US" altLang="ko-KR" sz="1600" b="1" dirty="0">
              <a:ea typeface="맑은 고딕" pitchFamily="50" charset="-127"/>
            </a:endParaRPr>
          </a:p>
          <a:p>
            <a:pPr>
              <a:defRPr/>
            </a:pPr>
            <a:r>
              <a:rPr lang="en-US" altLang="ko-KR" sz="1600" b="1" dirty="0">
                <a:ea typeface="맑은 고딕" pitchFamily="50" charset="-127"/>
              </a:rPr>
              <a:t>   </a:t>
            </a:r>
            <a:r>
              <a:rPr lang="ko-KR" altLang="en-US" sz="1600" b="1" dirty="0">
                <a:ea typeface="맑은 고딕" pitchFamily="50" charset="-127"/>
              </a:rPr>
              <a:t>구체적으로 명시</a:t>
            </a:r>
            <a:endParaRPr lang="ko-KR" altLang="en-US" sz="1600" b="1" dirty="0">
              <a:latin typeface="+mj-lt"/>
              <a:ea typeface="맑은 고딕" pitchFamily="50" charset="-127"/>
            </a:endParaRPr>
          </a:p>
        </p:txBody>
      </p:sp>
      <p:sp>
        <p:nvSpPr>
          <p:cNvPr id="23" name="순서도: 대체 처리 22"/>
          <p:cNvSpPr/>
          <p:nvPr/>
        </p:nvSpPr>
        <p:spPr bwMode="gray">
          <a:xfrm>
            <a:off x="579438" y="679450"/>
            <a:ext cx="8066087" cy="588963"/>
          </a:xfrm>
          <a:prstGeom prst="flowChartAlternateProcess">
            <a:avLst/>
          </a:prstGeom>
          <a:solidFill>
            <a:srgbClr val="002060"/>
          </a:solidFill>
          <a:ln w="12700" algn="ctr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2800" b="1" spc="-150" dirty="0">
                <a:solidFill>
                  <a:schemeClr val="bg1"/>
                </a:solidFill>
                <a:ea typeface="맑은 고딕" pitchFamily="50" charset="-127"/>
              </a:rPr>
              <a:t>개인정보보호 교육의 의무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4550362"/>
            <a:ext cx="1279796" cy="1279796"/>
          </a:xfrm>
          <a:prstGeom prst="rect">
            <a:avLst/>
          </a:prstGeom>
        </p:spPr>
      </p:pic>
      <p:sp>
        <p:nvSpPr>
          <p:cNvPr id="8" name="타원형 설명선 7"/>
          <p:cNvSpPr/>
          <p:nvPr/>
        </p:nvSpPr>
        <p:spPr>
          <a:xfrm>
            <a:off x="2051720" y="3894116"/>
            <a:ext cx="2938909" cy="1656035"/>
          </a:xfrm>
          <a:prstGeom prst="wedgeEllipseCallout">
            <a:avLst>
              <a:gd name="adj1" fmla="val -61097"/>
              <a:gd name="adj2" fmla="val 40087"/>
            </a:avLst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tx1"/>
                </a:solidFill>
              </a:rPr>
              <a:t>개인정보보호교육을 통해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algn="ctr"/>
            <a:endParaRPr lang="en-US" altLang="ko-KR" sz="1400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법적 의무도 지키고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!</a:t>
            </a:r>
            <a:endParaRPr lang="en-US" altLang="ko-KR" sz="1400" b="1" dirty="0">
              <a:solidFill>
                <a:schemeClr val="tx1"/>
              </a:solidFill>
            </a:endParaRPr>
          </a:p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보안의식도 높이고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!</a:t>
            </a:r>
          </a:p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방법도 알고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!</a:t>
            </a:r>
            <a:endParaRPr lang="en-US" altLang="ko-KR" sz="1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슬라이드 번호 개체 틀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832600" y="6303963"/>
            <a:ext cx="23114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406D861D-3655-4444-B2D8-7FAFD3BC0B80}" type="slidenum">
              <a:rPr lang="ko-KR" altLang="en-US" smtClean="0">
                <a:latin typeface="돋움" pitchFamily="50" charset="-127"/>
                <a:ea typeface="돋움" pitchFamily="50" charset="-127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ko-KR" altLang="en-US" smtClean="0">
              <a:latin typeface="돋움" pitchFamily="50" charset="-127"/>
              <a:ea typeface="돋움" pitchFamily="50" charset="-127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1476375" y="1033463"/>
            <a:ext cx="234950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>
            <a:off x="1476375" y="1465263"/>
            <a:ext cx="234950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>
            <a:off x="541338" y="3557588"/>
            <a:ext cx="1147762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>
            <a:off x="1476375" y="4276725"/>
            <a:ext cx="212725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/>
        </p:nvCxnSpPr>
        <p:spPr>
          <a:xfrm>
            <a:off x="1476375" y="4929188"/>
            <a:ext cx="212725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1476375" y="5648325"/>
            <a:ext cx="212725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/>
        </p:nvCxnSpPr>
        <p:spPr>
          <a:xfrm>
            <a:off x="1454150" y="6088063"/>
            <a:ext cx="234950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1476375" y="2836863"/>
            <a:ext cx="234950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1476375" y="2190750"/>
            <a:ext cx="234950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 rot="5400000">
            <a:off x="-1060450" y="3567113"/>
            <a:ext cx="5092700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모서리가 둥근 직사각형 16"/>
          <p:cNvSpPr/>
          <p:nvPr/>
        </p:nvSpPr>
        <p:spPr bwMode="gray">
          <a:xfrm>
            <a:off x="1836738" y="2584450"/>
            <a:ext cx="6985000" cy="72072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2700" algn="ctr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endParaRPr lang="ko-KR" altLang="en-US" b="1" spc="-150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18446" name="그룹 5"/>
          <p:cNvGrpSpPr>
            <a:grpSpLocks/>
          </p:cNvGrpSpPr>
          <p:nvPr/>
        </p:nvGrpSpPr>
        <p:grpSpPr bwMode="auto">
          <a:xfrm>
            <a:off x="1620838" y="928688"/>
            <a:ext cx="215900" cy="215900"/>
            <a:chOff x="488504" y="1340768"/>
            <a:chExt cx="2664296" cy="2664296"/>
          </a:xfrm>
        </p:grpSpPr>
        <p:sp>
          <p:nvSpPr>
            <p:cNvPr id="19" name="타원 18"/>
            <p:cNvSpPr/>
            <p:nvPr/>
          </p:nvSpPr>
          <p:spPr bwMode="gray">
            <a:xfrm>
              <a:off x="488504" y="1340768"/>
              <a:ext cx="2664296" cy="2664296"/>
            </a:xfrm>
            <a:prstGeom prst="ellipse">
              <a:avLst/>
            </a:prstGeom>
            <a:solidFill>
              <a:schemeClr val="accent2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  <a:defRPr/>
              </a:pPr>
              <a:endParaRPr lang="ko-KR" altLang="en-US" b="1" spc="-15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0" name="오른쪽 화살표 19"/>
            <p:cNvSpPr/>
            <p:nvPr/>
          </p:nvSpPr>
          <p:spPr bwMode="gray">
            <a:xfrm>
              <a:off x="1095801" y="2085204"/>
              <a:ext cx="1626010" cy="1175425"/>
            </a:xfrm>
            <a:prstGeom prst="rightArrow">
              <a:avLst/>
            </a:prstGeom>
            <a:solidFill>
              <a:schemeClr val="bg1"/>
            </a:solidFill>
            <a:ln w="381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  <a:defRPr/>
              </a:pPr>
              <a:endParaRPr lang="ko-KR" altLang="en-US" b="1" spc="-15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8447" name="그룹 18"/>
          <p:cNvGrpSpPr>
            <a:grpSpLocks/>
          </p:cNvGrpSpPr>
          <p:nvPr/>
        </p:nvGrpSpPr>
        <p:grpSpPr bwMode="auto">
          <a:xfrm>
            <a:off x="1908175" y="836613"/>
            <a:ext cx="7993063" cy="5807075"/>
            <a:chOff x="2720752" y="836712"/>
            <a:chExt cx="7992888" cy="5807819"/>
          </a:xfrm>
        </p:grpSpPr>
        <p:sp>
          <p:nvSpPr>
            <p:cNvPr id="18474" name="TextBox 8"/>
            <p:cNvSpPr txBox="1">
              <a:spLocks noChangeArrowheads="1"/>
            </p:cNvSpPr>
            <p:nvPr/>
          </p:nvSpPr>
          <p:spPr bwMode="auto">
            <a:xfrm>
              <a:off x="2720752" y="836712"/>
              <a:ext cx="6480033" cy="400101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eaLnBrk="1" hangingPunct="1">
                <a:defRPr/>
              </a:pPr>
              <a:r>
                <a:rPr lang="ko-KR" altLang="en-US" sz="2000" b="1" dirty="0" smtClean="0">
                  <a:latin typeface="+mn-ea"/>
                  <a:ea typeface="+mn-ea"/>
                </a:rPr>
                <a:t>제 </a:t>
              </a:r>
              <a:r>
                <a:rPr lang="en-US" altLang="ko-KR" sz="2000" b="1" dirty="0" smtClean="0">
                  <a:latin typeface="+mn-ea"/>
                  <a:ea typeface="+mn-ea"/>
                </a:rPr>
                <a:t>1 </a:t>
              </a:r>
              <a:r>
                <a:rPr lang="ko-KR" altLang="en-US" sz="2000" b="1" dirty="0" smtClean="0">
                  <a:latin typeface="+mn-ea"/>
                  <a:ea typeface="+mn-ea"/>
                </a:rPr>
                <a:t>장 총칙 </a:t>
              </a:r>
              <a:r>
                <a:rPr lang="en-US" altLang="ko-KR" sz="1400" b="1" dirty="0" smtClean="0">
                  <a:latin typeface="+mn-ea"/>
                  <a:ea typeface="+mn-ea"/>
                </a:rPr>
                <a:t>– </a:t>
              </a:r>
              <a:r>
                <a:rPr lang="ko-KR" altLang="en-US" sz="1400" dirty="0" smtClean="0">
                  <a:latin typeface="+mn-ea"/>
                  <a:ea typeface="+mn-ea"/>
                </a:rPr>
                <a:t>목적</a:t>
              </a:r>
              <a:r>
                <a:rPr lang="en-US" altLang="ko-KR" sz="1400" dirty="0" smtClean="0">
                  <a:latin typeface="+mn-ea"/>
                  <a:ea typeface="+mn-ea"/>
                </a:rPr>
                <a:t>, </a:t>
              </a:r>
              <a:r>
                <a:rPr lang="ko-KR" altLang="en-US" sz="1400" dirty="0" smtClean="0">
                  <a:latin typeface="+mn-ea"/>
                  <a:ea typeface="+mn-ea"/>
                </a:rPr>
                <a:t>정의</a:t>
              </a:r>
              <a:r>
                <a:rPr lang="en-US" altLang="ko-KR" sz="1400" dirty="0" smtClean="0">
                  <a:latin typeface="+mn-ea"/>
                  <a:ea typeface="+mn-ea"/>
                </a:rPr>
                <a:t>, </a:t>
              </a:r>
              <a:r>
                <a:rPr lang="ko-KR" altLang="en-US" sz="1400" dirty="0" smtClean="0">
                  <a:latin typeface="+mn-ea"/>
                  <a:ea typeface="+mn-ea"/>
                </a:rPr>
                <a:t>개인정보보호원칙</a:t>
              </a:r>
              <a:r>
                <a:rPr lang="en-US" altLang="ko-KR" sz="1400" dirty="0" smtClean="0">
                  <a:latin typeface="+mn-ea"/>
                  <a:ea typeface="+mn-ea"/>
                </a:rPr>
                <a:t>, </a:t>
              </a:r>
              <a:r>
                <a:rPr lang="ko-KR" altLang="en-US" sz="1400" dirty="0" smtClean="0">
                  <a:latin typeface="+mn-ea"/>
                  <a:ea typeface="+mn-ea"/>
                </a:rPr>
                <a:t>다른 법률과의 </a:t>
              </a:r>
              <a:r>
                <a:rPr lang="ko-KR" altLang="en-US" sz="1400" dirty="0" err="1" smtClean="0">
                  <a:latin typeface="+mn-ea"/>
                  <a:ea typeface="+mn-ea"/>
                </a:rPr>
                <a:t>관계등</a:t>
              </a:r>
              <a:endParaRPr lang="ko-KR" altLang="en-US" sz="1400" dirty="0" smtClean="0">
                <a:latin typeface="+mn-ea"/>
                <a:ea typeface="+mn-ea"/>
              </a:endParaRPr>
            </a:p>
          </p:txBody>
        </p:sp>
        <p:sp>
          <p:nvSpPr>
            <p:cNvPr id="18475" name="TextBox 9"/>
            <p:cNvSpPr txBox="1">
              <a:spLocks noChangeArrowheads="1"/>
            </p:cNvSpPr>
            <p:nvPr/>
          </p:nvSpPr>
          <p:spPr bwMode="auto">
            <a:xfrm>
              <a:off x="2720752" y="1279681"/>
              <a:ext cx="7272179" cy="614442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eaLnBrk="1" hangingPunct="1">
                <a:defRPr/>
              </a:pPr>
              <a:r>
                <a:rPr lang="ko-KR" altLang="en-US" sz="2000" b="1" dirty="0" smtClean="0">
                  <a:latin typeface="+mn-ea"/>
                  <a:ea typeface="+mn-ea"/>
                </a:rPr>
                <a:t>제 </a:t>
              </a:r>
              <a:r>
                <a:rPr lang="en-US" altLang="ko-KR" sz="2000" b="1" dirty="0" smtClean="0">
                  <a:latin typeface="+mn-ea"/>
                  <a:ea typeface="+mn-ea"/>
                </a:rPr>
                <a:t>2 </a:t>
              </a:r>
              <a:r>
                <a:rPr lang="ko-KR" altLang="en-US" sz="2000" b="1" dirty="0" smtClean="0">
                  <a:latin typeface="+mn-ea"/>
                  <a:ea typeface="+mn-ea"/>
                </a:rPr>
                <a:t>장 개인정보보호정책의 </a:t>
              </a:r>
              <a:r>
                <a:rPr lang="ko-KR" altLang="en-US" sz="2000" b="1" dirty="0" err="1" smtClean="0">
                  <a:latin typeface="+mn-ea"/>
                  <a:ea typeface="+mn-ea"/>
                </a:rPr>
                <a:t>수립등</a:t>
              </a:r>
              <a:endParaRPr lang="en-US" altLang="ko-KR" sz="2000" b="1" dirty="0" smtClean="0">
                <a:latin typeface="+mn-ea"/>
                <a:ea typeface="+mn-ea"/>
              </a:endParaRPr>
            </a:p>
            <a:p>
              <a:pPr eaLnBrk="1" hangingPunct="1">
                <a:defRPr/>
              </a:pPr>
              <a:r>
                <a:rPr lang="ko-KR" altLang="en-US" sz="1200" dirty="0" smtClean="0">
                  <a:latin typeface="+mn-ea"/>
                  <a:ea typeface="+mn-ea"/>
                </a:rPr>
                <a:t> </a:t>
              </a:r>
              <a:r>
                <a:rPr lang="en-US" altLang="ko-KR" sz="1400" dirty="0" smtClean="0">
                  <a:latin typeface="+mn-ea"/>
                  <a:ea typeface="+mn-ea"/>
                </a:rPr>
                <a:t>– </a:t>
              </a:r>
              <a:r>
                <a:rPr lang="ko-KR" altLang="en-US" sz="1400" dirty="0" smtClean="0">
                  <a:latin typeface="+mn-ea"/>
                  <a:ea typeface="+mn-ea"/>
                </a:rPr>
                <a:t>개인정보보호위원회</a:t>
              </a:r>
              <a:r>
                <a:rPr lang="en-US" altLang="ko-KR" sz="1400" dirty="0" smtClean="0">
                  <a:latin typeface="+mn-ea"/>
                  <a:ea typeface="+mn-ea"/>
                </a:rPr>
                <a:t>, </a:t>
              </a:r>
              <a:r>
                <a:rPr lang="ko-KR" altLang="en-US" sz="1400" dirty="0" smtClean="0">
                  <a:latin typeface="+mn-ea"/>
                  <a:ea typeface="+mn-ea"/>
                </a:rPr>
                <a:t>기본계획</a:t>
              </a:r>
              <a:r>
                <a:rPr lang="en-US" altLang="ko-KR" sz="1400" dirty="0" smtClean="0">
                  <a:latin typeface="+mn-ea"/>
                  <a:ea typeface="+mn-ea"/>
                </a:rPr>
                <a:t>• </a:t>
              </a:r>
              <a:r>
                <a:rPr lang="ko-KR" altLang="en-US" sz="1400" dirty="0" smtClean="0">
                  <a:latin typeface="+mn-ea"/>
                  <a:ea typeface="+mn-ea"/>
                </a:rPr>
                <a:t>시행계획 수립</a:t>
              </a:r>
              <a:r>
                <a:rPr lang="en-US" altLang="ko-KR" sz="1400" dirty="0" smtClean="0">
                  <a:latin typeface="+mn-ea"/>
                  <a:ea typeface="+mn-ea"/>
                </a:rPr>
                <a:t>, </a:t>
              </a:r>
              <a:r>
                <a:rPr lang="ko-KR" altLang="en-US" sz="1400" dirty="0" smtClean="0">
                  <a:latin typeface="+mn-ea"/>
                  <a:ea typeface="+mn-ea"/>
                </a:rPr>
                <a:t>개인정보보호지침</a:t>
              </a:r>
              <a:r>
                <a:rPr lang="en-US" altLang="ko-KR" sz="1400" dirty="0" smtClean="0">
                  <a:latin typeface="+mn-ea"/>
                  <a:ea typeface="+mn-ea"/>
                </a:rPr>
                <a:t>, </a:t>
              </a:r>
              <a:r>
                <a:rPr lang="ko-KR" altLang="en-US" sz="1400" dirty="0" smtClean="0">
                  <a:latin typeface="+mn-ea"/>
                  <a:ea typeface="+mn-ea"/>
                </a:rPr>
                <a:t>자율규제촉진 등</a:t>
              </a:r>
            </a:p>
          </p:txBody>
        </p:sp>
        <p:sp>
          <p:nvSpPr>
            <p:cNvPr id="18476" name="TextBox 10"/>
            <p:cNvSpPr txBox="1">
              <a:spLocks noChangeArrowheads="1"/>
            </p:cNvSpPr>
            <p:nvPr/>
          </p:nvSpPr>
          <p:spPr bwMode="auto">
            <a:xfrm>
              <a:off x="2720752" y="1970332"/>
              <a:ext cx="7992888" cy="61602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eaLnBrk="1" hangingPunct="1">
                <a:defRPr/>
              </a:pPr>
              <a:r>
                <a:rPr lang="ko-KR" altLang="en-US" sz="2000" b="1" dirty="0" smtClean="0">
                  <a:latin typeface="+mn-ea"/>
                  <a:ea typeface="+mn-ea"/>
                </a:rPr>
                <a:t>제 </a:t>
              </a:r>
              <a:r>
                <a:rPr lang="en-US" altLang="ko-KR" sz="2000" b="1" dirty="0" smtClean="0">
                  <a:latin typeface="+mn-ea"/>
                  <a:ea typeface="+mn-ea"/>
                </a:rPr>
                <a:t>3 </a:t>
              </a:r>
              <a:r>
                <a:rPr lang="ko-KR" altLang="en-US" sz="2000" b="1" dirty="0" smtClean="0">
                  <a:latin typeface="+mn-ea"/>
                  <a:ea typeface="+mn-ea"/>
                </a:rPr>
                <a:t>장 개인정보의 처리</a:t>
              </a:r>
              <a:endParaRPr lang="en-US" altLang="ko-KR" sz="2000" b="1" dirty="0" smtClean="0">
                <a:latin typeface="+mn-ea"/>
                <a:ea typeface="+mn-ea"/>
              </a:endParaRPr>
            </a:p>
            <a:p>
              <a:pPr eaLnBrk="1" hangingPunct="1">
                <a:defRPr/>
              </a:pPr>
              <a:r>
                <a:rPr lang="ko-KR" altLang="en-US" sz="1200" dirty="0" smtClean="0">
                  <a:latin typeface="+mn-ea"/>
                  <a:ea typeface="+mn-ea"/>
                </a:rPr>
                <a:t> </a:t>
              </a:r>
              <a:r>
                <a:rPr lang="en-US" altLang="ko-KR" sz="1400" dirty="0" smtClean="0">
                  <a:latin typeface="+mn-ea"/>
                  <a:ea typeface="+mn-ea"/>
                </a:rPr>
                <a:t>– </a:t>
              </a:r>
              <a:r>
                <a:rPr lang="ko-KR" altLang="en-US" sz="1400" dirty="0" smtClean="0">
                  <a:latin typeface="+mn-ea"/>
                  <a:ea typeface="+mn-ea"/>
                </a:rPr>
                <a:t>수집∙ 이용 ∙ 제공 등 처리기준</a:t>
              </a:r>
              <a:r>
                <a:rPr lang="en-US" altLang="ko-KR" sz="1400" dirty="0" smtClean="0">
                  <a:latin typeface="+mn-ea"/>
                  <a:ea typeface="+mn-ea"/>
                </a:rPr>
                <a:t>, </a:t>
              </a:r>
              <a:r>
                <a:rPr lang="ko-KR" altLang="en-US" sz="1400" dirty="0" err="1" smtClean="0">
                  <a:latin typeface="+mn-ea"/>
                  <a:ea typeface="+mn-ea"/>
                </a:rPr>
                <a:t>민감정보</a:t>
              </a:r>
              <a:r>
                <a:rPr lang="ko-KR" altLang="en-US" sz="1400" dirty="0" smtClean="0">
                  <a:latin typeface="+mn-ea"/>
                  <a:ea typeface="+mn-ea"/>
                </a:rPr>
                <a:t> ∙고유식별정보 제한</a:t>
              </a:r>
              <a:r>
                <a:rPr lang="en-US" altLang="ko-KR" sz="1400" dirty="0" smtClean="0">
                  <a:latin typeface="+mn-ea"/>
                  <a:ea typeface="+mn-ea"/>
                </a:rPr>
                <a:t>, </a:t>
              </a:r>
              <a:r>
                <a:rPr lang="ko-KR" altLang="en-US" sz="1400" dirty="0" smtClean="0">
                  <a:latin typeface="+mn-ea"/>
                  <a:ea typeface="+mn-ea"/>
                </a:rPr>
                <a:t>영상정보처리기기 </a:t>
              </a:r>
              <a:r>
                <a:rPr lang="ko-KR" altLang="en-US" sz="1400" dirty="0" err="1" smtClean="0">
                  <a:latin typeface="+mn-ea"/>
                  <a:ea typeface="+mn-ea"/>
                </a:rPr>
                <a:t>제한등</a:t>
              </a:r>
              <a:endParaRPr lang="ko-KR" altLang="en-US" sz="1400" dirty="0" smtClean="0">
                <a:latin typeface="+mn-ea"/>
                <a:ea typeface="+mn-ea"/>
              </a:endParaRPr>
            </a:p>
          </p:txBody>
        </p:sp>
        <p:sp>
          <p:nvSpPr>
            <p:cNvPr id="18477" name="TextBox 11"/>
            <p:cNvSpPr txBox="1">
              <a:spLocks noChangeArrowheads="1"/>
            </p:cNvSpPr>
            <p:nvPr/>
          </p:nvSpPr>
          <p:spPr bwMode="auto">
            <a:xfrm>
              <a:off x="2720752" y="2660983"/>
              <a:ext cx="7705556" cy="61602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eaLnBrk="1" hangingPunct="1">
                <a:defRPr/>
              </a:pPr>
              <a:r>
                <a:rPr lang="ko-KR" altLang="en-US" sz="2000" b="1" dirty="0" smtClean="0">
                  <a:latin typeface="+mn-ea"/>
                  <a:ea typeface="+mn-ea"/>
                </a:rPr>
                <a:t>제 </a:t>
              </a:r>
              <a:r>
                <a:rPr lang="en-US" altLang="ko-KR" sz="2000" b="1" dirty="0" smtClean="0">
                  <a:latin typeface="+mn-ea"/>
                  <a:ea typeface="+mn-ea"/>
                </a:rPr>
                <a:t>4 </a:t>
              </a:r>
              <a:r>
                <a:rPr lang="ko-KR" altLang="en-US" sz="2000" b="1" dirty="0" smtClean="0">
                  <a:latin typeface="+mn-ea"/>
                  <a:ea typeface="+mn-ea"/>
                </a:rPr>
                <a:t>장 개인정보의 안전한 관리</a:t>
              </a:r>
              <a:endParaRPr lang="en-US" altLang="ko-KR" sz="2000" b="1" dirty="0" smtClean="0">
                <a:latin typeface="+mn-ea"/>
                <a:ea typeface="+mn-ea"/>
              </a:endParaRPr>
            </a:p>
            <a:p>
              <a:pPr eaLnBrk="1" hangingPunct="1">
                <a:defRPr/>
              </a:pPr>
              <a:r>
                <a:rPr lang="ko-KR" altLang="en-US" sz="1200" dirty="0" smtClean="0">
                  <a:latin typeface="+mn-ea"/>
                  <a:ea typeface="+mn-ea"/>
                </a:rPr>
                <a:t> </a:t>
              </a:r>
              <a:r>
                <a:rPr lang="en-US" altLang="ko-KR" sz="1400" dirty="0" smtClean="0">
                  <a:latin typeface="+mn-ea"/>
                  <a:ea typeface="+mn-ea"/>
                </a:rPr>
                <a:t>– </a:t>
              </a:r>
              <a:r>
                <a:rPr lang="ko-KR" altLang="en-US" sz="1400" dirty="0" smtClean="0">
                  <a:latin typeface="+mn-ea"/>
                  <a:ea typeface="+mn-ea"/>
                </a:rPr>
                <a:t>안전조치의무</a:t>
              </a:r>
              <a:r>
                <a:rPr lang="en-US" altLang="ko-KR" sz="1400" dirty="0" smtClean="0">
                  <a:latin typeface="+mn-ea"/>
                  <a:ea typeface="+mn-ea"/>
                </a:rPr>
                <a:t>, </a:t>
              </a:r>
              <a:r>
                <a:rPr lang="ko-KR" altLang="en-US" sz="1400" dirty="0" smtClean="0">
                  <a:latin typeface="+mn-ea"/>
                  <a:ea typeface="+mn-ea"/>
                </a:rPr>
                <a:t>개인정보파일 등록 ∙공개</a:t>
              </a:r>
              <a:r>
                <a:rPr lang="en-US" altLang="ko-KR" sz="1400" dirty="0" smtClean="0">
                  <a:latin typeface="+mn-ea"/>
                  <a:ea typeface="+mn-ea"/>
                </a:rPr>
                <a:t>, </a:t>
              </a:r>
              <a:r>
                <a:rPr lang="ko-KR" altLang="en-US" sz="1400" dirty="0" smtClean="0">
                  <a:latin typeface="+mn-ea"/>
                  <a:ea typeface="+mn-ea"/>
                </a:rPr>
                <a:t>개인정보영향평가</a:t>
              </a:r>
              <a:r>
                <a:rPr lang="en-US" altLang="ko-KR" sz="1400" dirty="0" smtClean="0">
                  <a:latin typeface="+mn-ea"/>
                  <a:ea typeface="+mn-ea"/>
                </a:rPr>
                <a:t>, </a:t>
              </a:r>
              <a:r>
                <a:rPr lang="ko-KR" altLang="en-US" sz="1400" dirty="0" smtClean="0">
                  <a:latin typeface="+mn-ea"/>
                  <a:ea typeface="+mn-ea"/>
                </a:rPr>
                <a:t>유출통지제도 등</a:t>
              </a:r>
            </a:p>
          </p:txBody>
        </p:sp>
        <p:sp>
          <p:nvSpPr>
            <p:cNvPr id="18478" name="TextBox 12"/>
            <p:cNvSpPr txBox="1">
              <a:spLocks noChangeArrowheads="1"/>
            </p:cNvSpPr>
            <p:nvPr/>
          </p:nvSpPr>
          <p:spPr bwMode="auto">
            <a:xfrm>
              <a:off x="2720752" y="3346871"/>
              <a:ext cx="7848428" cy="61602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eaLnBrk="1" hangingPunct="1">
                <a:defRPr/>
              </a:pPr>
              <a:r>
                <a:rPr lang="ko-KR" altLang="en-US" sz="2000" b="1" dirty="0" smtClean="0">
                  <a:latin typeface="+mn-ea"/>
                  <a:ea typeface="+mn-ea"/>
                </a:rPr>
                <a:t>제 </a:t>
              </a:r>
              <a:r>
                <a:rPr lang="en-US" altLang="ko-KR" sz="2000" b="1" dirty="0" smtClean="0">
                  <a:latin typeface="+mn-ea"/>
                  <a:ea typeface="+mn-ea"/>
                </a:rPr>
                <a:t>5 </a:t>
              </a:r>
              <a:r>
                <a:rPr lang="ko-KR" altLang="en-US" sz="2000" b="1" dirty="0" smtClean="0">
                  <a:latin typeface="+mn-ea"/>
                  <a:ea typeface="+mn-ea"/>
                </a:rPr>
                <a:t>장 정보주체의 안전한 관리</a:t>
              </a:r>
              <a:endParaRPr lang="en-US" altLang="ko-KR" sz="2000" b="1" dirty="0" smtClean="0">
                <a:latin typeface="+mn-ea"/>
                <a:ea typeface="+mn-ea"/>
              </a:endParaRPr>
            </a:p>
            <a:p>
              <a:pPr eaLnBrk="1" hangingPunct="1">
                <a:defRPr/>
              </a:pPr>
              <a:r>
                <a:rPr lang="ko-KR" altLang="en-US" sz="1400" dirty="0" smtClean="0">
                  <a:latin typeface="+mn-ea"/>
                  <a:ea typeface="+mn-ea"/>
                </a:rPr>
                <a:t> </a:t>
              </a:r>
              <a:r>
                <a:rPr lang="en-US" altLang="ko-KR" sz="1400" dirty="0" smtClean="0">
                  <a:latin typeface="+mn-ea"/>
                  <a:ea typeface="+mn-ea"/>
                </a:rPr>
                <a:t>– </a:t>
              </a:r>
              <a:r>
                <a:rPr lang="ko-KR" altLang="en-US" sz="1400" dirty="0" smtClean="0">
                  <a:latin typeface="+mn-ea"/>
                  <a:ea typeface="+mn-ea"/>
                </a:rPr>
                <a:t>열람요구권</a:t>
              </a:r>
              <a:r>
                <a:rPr lang="en-US" altLang="ko-KR" sz="1400" dirty="0" smtClean="0">
                  <a:latin typeface="+mn-ea"/>
                  <a:ea typeface="+mn-ea"/>
                </a:rPr>
                <a:t>, </a:t>
              </a:r>
              <a:r>
                <a:rPr lang="ko-KR" altLang="en-US" sz="1400" dirty="0" smtClean="0">
                  <a:latin typeface="+mn-ea"/>
                  <a:ea typeface="+mn-ea"/>
                </a:rPr>
                <a:t>정정 ∙삭제요구권</a:t>
              </a:r>
              <a:r>
                <a:rPr lang="en-US" altLang="ko-KR" sz="1400" dirty="0" smtClean="0">
                  <a:latin typeface="+mn-ea"/>
                  <a:ea typeface="+mn-ea"/>
                </a:rPr>
                <a:t>, </a:t>
              </a:r>
              <a:r>
                <a:rPr lang="ko-KR" altLang="en-US" sz="1400" dirty="0" smtClean="0">
                  <a:latin typeface="+mn-ea"/>
                  <a:ea typeface="+mn-ea"/>
                </a:rPr>
                <a:t>처리정지요구권</a:t>
              </a:r>
              <a:r>
                <a:rPr lang="en-US" altLang="ko-KR" sz="1400" dirty="0" smtClean="0">
                  <a:latin typeface="+mn-ea"/>
                  <a:ea typeface="+mn-ea"/>
                </a:rPr>
                <a:t>, </a:t>
              </a:r>
              <a:r>
                <a:rPr lang="ko-KR" altLang="en-US" sz="1400" dirty="0" smtClean="0">
                  <a:latin typeface="+mn-ea"/>
                  <a:ea typeface="+mn-ea"/>
                </a:rPr>
                <a:t>권리행사방법 및 절차</a:t>
              </a:r>
              <a:r>
                <a:rPr lang="en-US" altLang="ko-KR" sz="1400" dirty="0" smtClean="0">
                  <a:latin typeface="+mn-ea"/>
                  <a:ea typeface="+mn-ea"/>
                </a:rPr>
                <a:t>, </a:t>
              </a:r>
              <a:r>
                <a:rPr lang="ko-KR" altLang="en-US" sz="1400" dirty="0" smtClean="0">
                  <a:latin typeface="+mn-ea"/>
                  <a:ea typeface="+mn-ea"/>
                </a:rPr>
                <a:t>손해배상책임 등</a:t>
              </a:r>
            </a:p>
          </p:txBody>
        </p:sp>
        <p:sp>
          <p:nvSpPr>
            <p:cNvPr id="18479" name="TextBox 13"/>
            <p:cNvSpPr txBox="1">
              <a:spLocks noChangeArrowheads="1"/>
            </p:cNvSpPr>
            <p:nvPr/>
          </p:nvSpPr>
          <p:spPr bwMode="auto">
            <a:xfrm>
              <a:off x="2720752" y="4045460"/>
              <a:ext cx="7561097" cy="614442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eaLnBrk="1" hangingPunct="1">
                <a:defRPr/>
              </a:pPr>
              <a:r>
                <a:rPr lang="ko-KR" altLang="en-US" sz="2000" b="1" dirty="0" smtClean="0">
                  <a:latin typeface="+mn-ea"/>
                  <a:ea typeface="+mn-ea"/>
                </a:rPr>
                <a:t>제 </a:t>
              </a:r>
              <a:r>
                <a:rPr lang="en-US" altLang="ko-KR" sz="2000" b="1" dirty="0" smtClean="0">
                  <a:latin typeface="+mn-ea"/>
                  <a:ea typeface="+mn-ea"/>
                </a:rPr>
                <a:t>6 </a:t>
              </a:r>
              <a:r>
                <a:rPr lang="ko-KR" altLang="en-US" sz="2000" b="1" dirty="0" smtClean="0">
                  <a:latin typeface="+mn-ea"/>
                  <a:ea typeface="+mn-ea"/>
                </a:rPr>
                <a:t>장 개인정보분쟁조정위원회</a:t>
              </a:r>
              <a:endParaRPr lang="en-US" altLang="ko-KR" sz="2000" b="1" dirty="0" smtClean="0">
                <a:latin typeface="+mn-ea"/>
                <a:ea typeface="+mn-ea"/>
              </a:endParaRPr>
            </a:p>
            <a:p>
              <a:pPr eaLnBrk="1" hangingPunct="1">
                <a:defRPr/>
              </a:pPr>
              <a:r>
                <a:rPr lang="ko-KR" altLang="en-US" sz="1400" dirty="0" smtClean="0">
                  <a:latin typeface="+mn-ea"/>
                  <a:ea typeface="+mn-ea"/>
                </a:rPr>
                <a:t> </a:t>
              </a:r>
              <a:r>
                <a:rPr lang="en-US" altLang="ko-KR" sz="1400" dirty="0" smtClean="0">
                  <a:latin typeface="+mn-ea"/>
                  <a:ea typeface="+mn-ea"/>
                </a:rPr>
                <a:t>– </a:t>
              </a:r>
              <a:r>
                <a:rPr lang="ko-KR" altLang="en-US" sz="1400" dirty="0" smtClean="0">
                  <a:latin typeface="+mn-ea"/>
                  <a:ea typeface="+mn-ea"/>
                </a:rPr>
                <a:t>분쟁조정위원회 설치 ∙ 구성</a:t>
              </a:r>
              <a:r>
                <a:rPr lang="en-US" altLang="ko-KR" sz="1400" dirty="0" smtClean="0">
                  <a:latin typeface="+mn-ea"/>
                  <a:ea typeface="+mn-ea"/>
                </a:rPr>
                <a:t>, </a:t>
              </a:r>
              <a:r>
                <a:rPr lang="ko-KR" altLang="en-US" sz="1400" dirty="0" smtClean="0">
                  <a:latin typeface="+mn-ea"/>
                  <a:ea typeface="+mn-ea"/>
                </a:rPr>
                <a:t>분쟁조정의 신청방법 ∙절차</a:t>
              </a:r>
              <a:r>
                <a:rPr lang="en-US" altLang="ko-KR" sz="1400" dirty="0" smtClean="0">
                  <a:latin typeface="+mn-ea"/>
                  <a:ea typeface="+mn-ea"/>
                </a:rPr>
                <a:t>,</a:t>
              </a:r>
              <a:r>
                <a:rPr lang="ko-KR" altLang="en-US" sz="1400" dirty="0" smtClean="0">
                  <a:latin typeface="+mn-ea"/>
                  <a:ea typeface="+mn-ea"/>
                </a:rPr>
                <a:t>효력</a:t>
              </a:r>
              <a:r>
                <a:rPr lang="en-US" altLang="ko-KR" sz="1400" dirty="0" smtClean="0">
                  <a:latin typeface="+mn-ea"/>
                  <a:ea typeface="+mn-ea"/>
                </a:rPr>
                <a:t>,</a:t>
              </a:r>
              <a:r>
                <a:rPr lang="ko-KR" altLang="en-US" sz="1400" dirty="0" smtClean="0">
                  <a:latin typeface="+mn-ea"/>
                  <a:ea typeface="+mn-ea"/>
                </a:rPr>
                <a:t>집단분쟁조정제도 등</a:t>
              </a:r>
            </a:p>
          </p:txBody>
        </p:sp>
        <p:sp>
          <p:nvSpPr>
            <p:cNvPr id="18480" name="TextBox 14"/>
            <p:cNvSpPr txBox="1">
              <a:spLocks noChangeArrowheads="1"/>
            </p:cNvSpPr>
            <p:nvPr/>
          </p:nvSpPr>
          <p:spPr bwMode="auto">
            <a:xfrm>
              <a:off x="2720752" y="4734523"/>
              <a:ext cx="6480033" cy="61602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eaLnBrk="1" hangingPunct="1">
                <a:defRPr/>
              </a:pPr>
              <a:r>
                <a:rPr lang="ko-KR" altLang="en-US" sz="2000" b="1" dirty="0" smtClean="0">
                  <a:latin typeface="+mn-ea"/>
                  <a:ea typeface="+mn-ea"/>
                </a:rPr>
                <a:t>제 </a:t>
              </a:r>
              <a:r>
                <a:rPr lang="en-US" altLang="ko-KR" sz="2000" b="1" dirty="0" smtClean="0">
                  <a:latin typeface="+mn-ea"/>
                  <a:ea typeface="+mn-ea"/>
                </a:rPr>
                <a:t>7 </a:t>
              </a:r>
              <a:r>
                <a:rPr lang="ko-KR" altLang="en-US" sz="2000" b="1" dirty="0" smtClean="0">
                  <a:latin typeface="+mn-ea"/>
                  <a:ea typeface="+mn-ea"/>
                </a:rPr>
                <a:t>장 개인정보 단체소송</a:t>
              </a:r>
              <a:endParaRPr lang="en-US" altLang="ko-KR" sz="2000" b="1" dirty="0" smtClean="0">
                <a:latin typeface="+mn-ea"/>
                <a:ea typeface="+mn-ea"/>
              </a:endParaRPr>
            </a:p>
            <a:p>
              <a:pPr eaLnBrk="1" hangingPunct="1">
                <a:defRPr/>
              </a:pPr>
              <a:r>
                <a:rPr lang="ko-KR" altLang="en-US" sz="1400" dirty="0" smtClean="0">
                  <a:latin typeface="+mn-ea"/>
                  <a:ea typeface="+mn-ea"/>
                </a:rPr>
                <a:t> </a:t>
              </a:r>
              <a:r>
                <a:rPr lang="en-US" altLang="ko-KR" sz="1400" dirty="0" smtClean="0">
                  <a:latin typeface="+mn-ea"/>
                  <a:ea typeface="+mn-ea"/>
                </a:rPr>
                <a:t>– </a:t>
              </a:r>
              <a:r>
                <a:rPr lang="ko-KR" altLang="en-US" sz="1400" dirty="0" smtClean="0">
                  <a:latin typeface="+mn-ea"/>
                  <a:ea typeface="+mn-ea"/>
                </a:rPr>
                <a:t>단체소송 대상</a:t>
              </a:r>
              <a:r>
                <a:rPr lang="en-US" altLang="ko-KR" sz="1400" dirty="0" smtClean="0">
                  <a:latin typeface="+mn-ea"/>
                  <a:ea typeface="+mn-ea"/>
                </a:rPr>
                <a:t>, </a:t>
              </a:r>
              <a:r>
                <a:rPr lang="ko-KR" altLang="en-US" sz="1400" dirty="0" smtClean="0">
                  <a:latin typeface="+mn-ea"/>
                  <a:ea typeface="+mn-ea"/>
                </a:rPr>
                <a:t>소송허가요건</a:t>
              </a:r>
              <a:r>
                <a:rPr lang="en-US" altLang="ko-KR" sz="1400" dirty="0" smtClean="0">
                  <a:latin typeface="+mn-ea"/>
                  <a:ea typeface="+mn-ea"/>
                </a:rPr>
                <a:t>, </a:t>
              </a:r>
              <a:r>
                <a:rPr lang="ko-KR" altLang="en-US" sz="1400" dirty="0" smtClean="0">
                  <a:latin typeface="+mn-ea"/>
                  <a:ea typeface="+mn-ea"/>
                </a:rPr>
                <a:t>확정판결의 효력 등</a:t>
              </a:r>
            </a:p>
          </p:txBody>
        </p:sp>
        <p:sp>
          <p:nvSpPr>
            <p:cNvPr id="18481" name="TextBox 15"/>
            <p:cNvSpPr txBox="1">
              <a:spLocks noChangeArrowheads="1"/>
            </p:cNvSpPr>
            <p:nvPr/>
          </p:nvSpPr>
          <p:spPr bwMode="auto">
            <a:xfrm>
              <a:off x="2720752" y="5428350"/>
              <a:ext cx="6480033" cy="400101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eaLnBrk="1" hangingPunct="1">
                <a:defRPr/>
              </a:pPr>
              <a:r>
                <a:rPr lang="ko-KR" altLang="en-US" sz="2000" b="1" dirty="0" smtClean="0">
                  <a:latin typeface="+mn-ea"/>
                  <a:ea typeface="+mn-ea"/>
                </a:rPr>
                <a:t>제 </a:t>
              </a:r>
              <a:r>
                <a:rPr lang="en-US" altLang="ko-KR" sz="2000" b="1" dirty="0" smtClean="0">
                  <a:latin typeface="+mn-ea"/>
                  <a:ea typeface="+mn-ea"/>
                </a:rPr>
                <a:t>8 </a:t>
              </a:r>
              <a:r>
                <a:rPr lang="ko-KR" altLang="en-US" sz="2000" b="1" dirty="0" smtClean="0">
                  <a:latin typeface="+mn-ea"/>
                  <a:ea typeface="+mn-ea"/>
                </a:rPr>
                <a:t>장 </a:t>
              </a:r>
              <a:r>
                <a:rPr lang="ko-KR" altLang="en-US" sz="2000" b="1" dirty="0" err="1" smtClean="0">
                  <a:latin typeface="+mn-ea"/>
                  <a:ea typeface="+mn-ea"/>
                </a:rPr>
                <a:t>보칙</a:t>
              </a:r>
              <a:r>
                <a:rPr lang="ko-KR" altLang="en-US" sz="2000" b="1" dirty="0" smtClean="0">
                  <a:latin typeface="+mn-ea"/>
                  <a:ea typeface="+mn-ea"/>
                </a:rPr>
                <a:t> </a:t>
              </a:r>
              <a:r>
                <a:rPr lang="en-US" altLang="ko-KR" sz="1400" dirty="0" smtClean="0">
                  <a:latin typeface="+mn-ea"/>
                  <a:ea typeface="+mn-ea"/>
                </a:rPr>
                <a:t>– </a:t>
              </a:r>
              <a:r>
                <a:rPr lang="ko-KR" altLang="en-US" sz="1400" dirty="0" smtClean="0">
                  <a:latin typeface="+mn-ea"/>
                  <a:ea typeface="+mn-ea"/>
                </a:rPr>
                <a:t>적용제외</a:t>
              </a:r>
              <a:r>
                <a:rPr lang="en-US" altLang="ko-KR" sz="1400" dirty="0" smtClean="0">
                  <a:latin typeface="+mn-ea"/>
                  <a:ea typeface="+mn-ea"/>
                </a:rPr>
                <a:t>, </a:t>
              </a:r>
              <a:r>
                <a:rPr lang="ko-KR" altLang="en-US" sz="1400" dirty="0" smtClean="0">
                  <a:latin typeface="+mn-ea"/>
                  <a:ea typeface="+mn-ea"/>
                </a:rPr>
                <a:t>금지행위</a:t>
              </a:r>
              <a:r>
                <a:rPr lang="en-US" altLang="ko-KR" sz="1400" dirty="0" smtClean="0">
                  <a:latin typeface="+mn-ea"/>
                  <a:ea typeface="+mn-ea"/>
                </a:rPr>
                <a:t>, </a:t>
              </a:r>
              <a:r>
                <a:rPr lang="ko-KR" altLang="en-US" sz="1400" dirty="0" smtClean="0">
                  <a:latin typeface="+mn-ea"/>
                  <a:ea typeface="+mn-ea"/>
                </a:rPr>
                <a:t>침해사실신고</a:t>
              </a:r>
              <a:r>
                <a:rPr lang="en-US" altLang="ko-KR" sz="1400" dirty="0" smtClean="0">
                  <a:latin typeface="+mn-ea"/>
                  <a:ea typeface="+mn-ea"/>
                </a:rPr>
                <a:t>, </a:t>
              </a:r>
              <a:r>
                <a:rPr lang="ko-KR" altLang="en-US" sz="1400" dirty="0" smtClean="0">
                  <a:latin typeface="+mn-ea"/>
                  <a:ea typeface="+mn-ea"/>
                </a:rPr>
                <a:t>시정조치 등</a:t>
              </a:r>
            </a:p>
          </p:txBody>
        </p:sp>
        <p:sp>
          <p:nvSpPr>
            <p:cNvPr id="18482" name="TextBox 16"/>
            <p:cNvSpPr txBox="1">
              <a:spLocks noChangeArrowheads="1"/>
            </p:cNvSpPr>
            <p:nvPr/>
          </p:nvSpPr>
          <p:spPr bwMode="auto">
            <a:xfrm>
              <a:off x="2720752" y="5901486"/>
              <a:ext cx="6480033" cy="400101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eaLnBrk="1" hangingPunct="1">
                <a:defRPr/>
              </a:pPr>
              <a:r>
                <a:rPr lang="ko-KR" altLang="en-US" sz="2000" b="1" dirty="0" smtClean="0">
                  <a:latin typeface="+mn-ea"/>
                  <a:ea typeface="+mn-ea"/>
                </a:rPr>
                <a:t>제 </a:t>
              </a:r>
              <a:r>
                <a:rPr lang="en-US" altLang="ko-KR" sz="2000" b="1" dirty="0" smtClean="0">
                  <a:latin typeface="+mn-ea"/>
                  <a:ea typeface="+mn-ea"/>
                </a:rPr>
                <a:t>9 </a:t>
              </a:r>
              <a:r>
                <a:rPr lang="ko-KR" altLang="en-US" sz="2000" b="1" dirty="0" smtClean="0">
                  <a:latin typeface="+mn-ea"/>
                  <a:ea typeface="+mn-ea"/>
                </a:rPr>
                <a:t>장 벌칙 </a:t>
              </a:r>
              <a:r>
                <a:rPr lang="en-US" altLang="ko-KR" sz="1400" dirty="0" smtClean="0">
                  <a:latin typeface="+mn-ea"/>
                  <a:ea typeface="+mn-ea"/>
                </a:rPr>
                <a:t>– </a:t>
              </a:r>
              <a:r>
                <a:rPr lang="ko-KR" altLang="en-US" sz="1400" dirty="0" smtClean="0">
                  <a:latin typeface="+mn-ea"/>
                  <a:ea typeface="+mn-ea"/>
                </a:rPr>
                <a:t>벌칙</a:t>
              </a:r>
              <a:r>
                <a:rPr lang="en-US" altLang="ko-KR" sz="1400" dirty="0" smtClean="0">
                  <a:latin typeface="+mn-ea"/>
                  <a:ea typeface="+mn-ea"/>
                </a:rPr>
                <a:t>, </a:t>
              </a:r>
              <a:r>
                <a:rPr lang="ko-KR" altLang="en-US" sz="1400" dirty="0" smtClean="0">
                  <a:latin typeface="+mn-ea"/>
                  <a:ea typeface="+mn-ea"/>
                </a:rPr>
                <a:t>과태료 및 </a:t>
              </a:r>
              <a:r>
                <a:rPr lang="ko-KR" altLang="en-US" sz="1400" dirty="0" err="1" smtClean="0">
                  <a:latin typeface="+mn-ea"/>
                  <a:ea typeface="+mn-ea"/>
                </a:rPr>
                <a:t>양벌규정</a:t>
              </a:r>
              <a:r>
                <a:rPr lang="ko-KR" altLang="en-US" sz="1400" dirty="0" smtClean="0">
                  <a:latin typeface="+mn-ea"/>
                  <a:ea typeface="+mn-ea"/>
                </a:rPr>
                <a:t> 등</a:t>
              </a:r>
            </a:p>
          </p:txBody>
        </p:sp>
        <p:sp>
          <p:nvSpPr>
            <p:cNvPr id="18483" name="TextBox 17"/>
            <p:cNvSpPr txBox="1">
              <a:spLocks noChangeArrowheads="1"/>
            </p:cNvSpPr>
            <p:nvPr/>
          </p:nvSpPr>
          <p:spPr bwMode="auto">
            <a:xfrm>
              <a:off x="2720752" y="6336517"/>
              <a:ext cx="6480033" cy="30801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eaLnBrk="1" hangingPunct="1">
                <a:defRPr/>
              </a:pPr>
              <a:r>
                <a:rPr lang="ko-KR" altLang="en-US" sz="1400" smtClean="0">
                  <a:latin typeface="+mn-ea"/>
                  <a:ea typeface="+mn-ea"/>
                </a:rPr>
                <a:t>부칙 </a:t>
              </a:r>
              <a:r>
                <a:rPr lang="en-US" altLang="ko-KR" sz="1400" smtClean="0">
                  <a:latin typeface="+mn-ea"/>
                  <a:ea typeface="+mn-ea"/>
                </a:rPr>
                <a:t>: </a:t>
              </a:r>
              <a:r>
                <a:rPr lang="ko-KR" altLang="en-US" sz="1400" smtClean="0">
                  <a:latin typeface="+mn-ea"/>
                  <a:ea typeface="+mn-ea"/>
                </a:rPr>
                <a:t>시행일</a:t>
              </a:r>
              <a:r>
                <a:rPr lang="en-US" altLang="ko-KR" sz="1400" smtClean="0">
                  <a:latin typeface="+mn-ea"/>
                  <a:ea typeface="+mn-ea"/>
                </a:rPr>
                <a:t>, </a:t>
              </a:r>
              <a:r>
                <a:rPr lang="ko-KR" altLang="en-US" sz="1400" smtClean="0">
                  <a:latin typeface="+mn-ea"/>
                  <a:ea typeface="+mn-ea"/>
                </a:rPr>
                <a:t>경과조치</a:t>
              </a:r>
              <a:r>
                <a:rPr lang="en-US" altLang="ko-KR" sz="1400" smtClean="0">
                  <a:latin typeface="+mn-ea"/>
                  <a:ea typeface="+mn-ea"/>
                </a:rPr>
                <a:t>, </a:t>
              </a:r>
              <a:r>
                <a:rPr lang="ko-KR" altLang="en-US" sz="1400" smtClean="0">
                  <a:latin typeface="+mn-ea"/>
                  <a:ea typeface="+mn-ea"/>
                </a:rPr>
                <a:t>다른 법률의 개정 등</a:t>
              </a:r>
            </a:p>
          </p:txBody>
        </p:sp>
      </p:grpSp>
      <p:grpSp>
        <p:nvGrpSpPr>
          <p:cNvPr id="18448" name="그룹 44"/>
          <p:cNvGrpSpPr>
            <a:grpSpLocks/>
          </p:cNvGrpSpPr>
          <p:nvPr/>
        </p:nvGrpSpPr>
        <p:grpSpPr bwMode="auto">
          <a:xfrm>
            <a:off x="1620838" y="1360488"/>
            <a:ext cx="215900" cy="215900"/>
            <a:chOff x="488504" y="1340768"/>
            <a:chExt cx="2664296" cy="2664296"/>
          </a:xfrm>
        </p:grpSpPr>
        <p:sp>
          <p:nvSpPr>
            <p:cNvPr id="33" name="타원 32"/>
            <p:cNvSpPr/>
            <p:nvPr/>
          </p:nvSpPr>
          <p:spPr bwMode="gray">
            <a:xfrm>
              <a:off x="488504" y="1340768"/>
              <a:ext cx="2664296" cy="2664296"/>
            </a:xfrm>
            <a:prstGeom prst="ellipse">
              <a:avLst/>
            </a:prstGeom>
            <a:solidFill>
              <a:schemeClr val="accent2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  <a:defRPr/>
              </a:pPr>
              <a:endParaRPr lang="ko-KR" altLang="en-US" b="1" spc="-15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34" name="오른쪽 화살표 33"/>
            <p:cNvSpPr/>
            <p:nvPr/>
          </p:nvSpPr>
          <p:spPr bwMode="gray">
            <a:xfrm>
              <a:off x="1095801" y="2085204"/>
              <a:ext cx="1626010" cy="1175425"/>
            </a:xfrm>
            <a:prstGeom prst="rightArrow">
              <a:avLst/>
            </a:prstGeom>
            <a:solidFill>
              <a:schemeClr val="bg1"/>
            </a:solidFill>
            <a:ln w="381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  <a:defRPr/>
              </a:pPr>
              <a:endParaRPr lang="ko-KR" altLang="en-US" b="1" spc="-15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8449" name="그룹 47"/>
          <p:cNvGrpSpPr>
            <a:grpSpLocks/>
          </p:cNvGrpSpPr>
          <p:nvPr/>
        </p:nvGrpSpPr>
        <p:grpSpPr bwMode="auto">
          <a:xfrm>
            <a:off x="1620838" y="2081213"/>
            <a:ext cx="215900" cy="215900"/>
            <a:chOff x="488504" y="1340768"/>
            <a:chExt cx="2664296" cy="2664296"/>
          </a:xfrm>
        </p:grpSpPr>
        <p:sp>
          <p:nvSpPr>
            <p:cNvPr id="36" name="타원 35"/>
            <p:cNvSpPr/>
            <p:nvPr/>
          </p:nvSpPr>
          <p:spPr bwMode="gray">
            <a:xfrm>
              <a:off x="488504" y="1340768"/>
              <a:ext cx="2664296" cy="2664296"/>
            </a:xfrm>
            <a:prstGeom prst="ellipse">
              <a:avLst/>
            </a:prstGeom>
            <a:solidFill>
              <a:schemeClr val="accent2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  <a:defRPr/>
              </a:pPr>
              <a:endParaRPr lang="ko-KR" altLang="en-US" b="1" spc="-15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37" name="오른쪽 화살표 36"/>
            <p:cNvSpPr/>
            <p:nvPr/>
          </p:nvSpPr>
          <p:spPr bwMode="gray">
            <a:xfrm>
              <a:off x="1095801" y="2085204"/>
              <a:ext cx="1626010" cy="1175425"/>
            </a:xfrm>
            <a:prstGeom prst="rightArrow">
              <a:avLst/>
            </a:prstGeom>
            <a:solidFill>
              <a:schemeClr val="bg1"/>
            </a:solidFill>
            <a:ln w="381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  <a:defRPr/>
              </a:pPr>
              <a:endParaRPr lang="ko-KR" altLang="en-US" b="1" spc="-15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8450" name="그룹 50"/>
          <p:cNvGrpSpPr>
            <a:grpSpLocks/>
          </p:cNvGrpSpPr>
          <p:nvPr/>
        </p:nvGrpSpPr>
        <p:grpSpPr bwMode="auto">
          <a:xfrm>
            <a:off x="1620838" y="2728913"/>
            <a:ext cx="215900" cy="215900"/>
            <a:chOff x="488504" y="1340768"/>
            <a:chExt cx="2664296" cy="2664296"/>
          </a:xfrm>
        </p:grpSpPr>
        <p:sp>
          <p:nvSpPr>
            <p:cNvPr id="39" name="타원 38"/>
            <p:cNvSpPr/>
            <p:nvPr/>
          </p:nvSpPr>
          <p:spPr bwMode="gray">
            <a:xfrm>
              <a:off x="488504" y="1340768"/>
              <a:ext cx="2664296" cy="2664296"/>
            </a:xfrm>
            <a:prstGeom prst="ellipse">
              <a:avLst/>
            </a:prstGeom>
            <a:solidFill>
              <a:schemeClr val="accent2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  <a:defRPr/>
              </a:pPr>
              <a:endParaRPr lang="ko-KR" altLang="en-US" b="1" spc="-15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40" name="오른쪽 화살표 39"/>
            <p:cNvSpPr/>
            <p:nvPr/>
          </p:nvSpPr>
          <p:spPr bwMode="gray">
            <a:xfrm>
              <a:off x="1095801" y="2085204"/>
              <a:ext cx="1626010" cy="1175425"/>
            </a:xfrm>
            <a:prstGeom prst="rightArrow">
              <a:avLst/>
            </a:prstGeom>
            <a:solidFill>
              <a:schemeClr val="bg1"/>
            </a:solidFill>
            <a:ln w="381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  <a:defRPr/>
              </a:pPr>
              <a:endParaRPr lang="ko-KR" altLang="en-US" b="1" spc="-15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8451" name="그룹 53"/>
          <p:cNvGrpSpPr>
            <a:grpSpLocks/>
          </p:cNvGrpSpPr>
          <p:nvPr/>
        </p:nvGrpSpPr>
        <p:grpSpPr bwMode="auto">
          <a:xfrm>
            <a:off x="1620838" y="3448050"/>
            <a:ext cx="215900" cy="215900"/>
            <a:chOff x="488504" y="1340768"/>
            <a:chExt cx="2664296" cy="2664296"/>
          </a:xfrm>
        </p:grpSpPr>
        <p:sp>
          <p:nvSpPr>
            <p:cNvPr id="42" name="타원 41"/>
            <p:cNvSpPr/>
            <p:nvPr/>
          </p:nvSpPr>
          <p:spPr bwMode="gray">
            <a:xfrm>
              <a:off x="488504" y="1340768"/>
              <a:ext cx="2664296" cy="2664296"/>
            </a:xfrm>
            <a:prstGeom prst="ellipse">
              <a:avLst/>
            </a:prstGeom>
            <a:solidFill>
              <a:schemeClr val="accent2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  <a:defRPr/>
              </a:pPr>
              <a:endParaRPr lang="ko-KR" altLang="en-US" b="1" spc="-15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43" name="오른쪽 화살표 42"/>
            <p:cNvSpPr/>
            <p:nvPr/>
          </p:nvSpPr>
          <p:spPr bwMode="gray">
            <a:xfrm>
              <a:off x="1095801" y="2085204"/>
              <a:ext cx="1626010" cy="1175425"/>
            </a:xfrm>
            <a:prstGeom prst="rightArrow">
              <a:avLst/>
            </a:prstGeom>
            <a:solidFill>
              <a:schemeClr val="bg1"/>
            </a:solidFill>
            <a:ln w="381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  <a:defRPr/>
              </a:pPr>
              <a:endParaRPr lang="ko-KR" altLang="en-US" b="1" spc="-15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8452" name="그룹 56"/>
          <p:cNvGrpSpPr>
            <a:grpSpLocks/>
          </p:cNvGrpSpPr>
          <p:nvPr/>
        </p:nvGrpSpPr>
        <p:grpSpPr bwMode="auto">
          <a:xfrm>
            <a:off x="1620838" y="4168775"/>
            <a:ext cx="215900" cy="215900"/>
            <a:chOff x="488504" y="1340768"/>
            <a:chExt cx="2664296" cy="2664296"/>
          </a:xfrm>
        </p:grpSpPr>
        <p:sp>
          <p:nvSpPr>
            <p:cNvPr id="45" name="타원 44"/>
            <p:cNvSpPr/>
            <p:nvPr/>
          </p:nvSpPr>
          <p:spPr bwMode="gray">
            <a:xfrm>
              <a:off x="488504" y="1340768"/>
              <a:ext cx="2664296" cy="2664296"/>
            </a:xfrm>
            <a:prstGeom prst="ellipse">
              <a:avLst/>
            </a:prstGeom>
            <a:solidFill>
              <a:schemeClr val="accent2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  <a:defRPr/>
              </a:pPr>
              <a:endParaRPr lang="ko-KR" altLang="en-US" b="1" spc="-15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46" name="오른쪽 화살표 45"/>
            <p:cNvSpPr/>
            <p:nvPr/>
          </p:nvSpPr>
          <p:spPr bwMode="gray">
            <a:xfrm>
              <a:off x="1095801" y="2085204"/>
              <a:ext cx="1626010" cy="1175425"/>
            </a:xfrm>
            <a:prstGeom prst="rightArrow">
              <a:avLst/>
            </a:prstGeom>
            <a:solidFill>
              <a:schemeClr val="bg1"/>
            </a:solidFill>
            <a:ln w="381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  <a:defRPr/>
              </a:pPr>
              <a:endParaRPr lang="ko-KR" altLang="en-US" b="1" spc="-15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8453" name="그룹 59"/>
          <p:cNvGrpSpPr>
            <a:grpSpLocks/>
          </p:cNvGrpSpPr>
          <p:nvPr/>
        </p:nvGrpSpPr>
        <p:grpSpPr bwMode="auto">
          <a:xfrm>
            <a:off x="1620838" y="4816475"/>
            <a:ext cx="215900" cy="215900"/>
            <a:chOff x="488504" y="1340768"/>
            <a:chExt cx="2664296" cy="2664296"/>
          </a:xfrm>
        </p:grpSpPr>
        <p:sp>
          <p:nvSpPr>
            <p:cNvPr id="48" name="타원 47"/>
            <p:cNvSpPr/>
            <p:nvPr/>
          </p:nvSpPr>
          <p:spPr bwMode="gray">
            <a:xfrm>
              <a:off x="488504" y="1340768"/>
              <a:ext cx="2664296" cy="2664296"/>
            </a:xfrm>
            <a:prstGeom prst="ellipse">
              <a:avLst/>
            </a:prstGeom>
            <a:solidFill>
              <a:schemeClr val="accent2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  <a:defRPr/>
              </a:pPr>
              <a:endParaRPr lang="ko-KR" altLang="en-US" b="1" spc="-15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49" name="오른쪽 화살표 48"/>
            <p:cNvSpPr/>
            <p:nvPr/>
          </p:nvSpPr>
          <p:spPr bwMode="gray">
            <a:xfrm>
              <a:off x="1095801" y="2085204"/>
              <a:ext cx="1626010" cy="1175425"/>
            </a:xfrm>
            <a:prstGeom prst="rightArrow">
              <a:avLst/>
            </a:prstGeom>
            <a:solidFill>
              <a:schemeClr val="bg1"/>
            </a:solidFill>
            <a:ln w="381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  <a:defRPr/>
              </a:pPr>
              <a:endParaRPr lang="ko-KR" altLang="en-US" b="1" spc="-15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8454" name="그룹 62"/>
          <p:cNvGrpSpPr>
            <a:grpSpLocks/>
          </p:cNvGrpSpPr>
          <p:nvPr/>
        </p:nvGrpSpPr>
        <p:grpSpPr bwMode="auto">
          <a:xfrm>
            <a:off x="1620838" y="5537200"/>
            <a:ext cx="215900" cy="215900"/>
            <a:chOff x="488504" y="1340768"/>
            <a:chExt cx="2664296" cy="2664296"/>
          </a:xfrm>
        </p:grpSpPr>
        <p:sp>
          <p:nvSpPr>
            <p:cNvPr id="51" name="타원 50"/>
            <p:cNvSpPr/>
            <p:nvPr/>
          </p:nvSpPr>
          <p:spPr bwMode="gray">
            <a:xfrm>
              <a:off x="488504" y="1340768"/>
              <a:ext cx="2664296" cy="2664296"/>
            </a:xfrm>
            <a:prstGeom prst="ellipse">
              <a:avLst/>
            </a:prstGeom>
            <a:solidFill>
              <a:schemeClr val="accent2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  <a:defRPr/>
              </a:pPr>
              <a:endParaRPr lang="ko-KR" altLang="en-US" b="1" spc="-15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52" name="오른쪽 화살표 51"/>
            <p:cNvSpPr/>
            <p:nvPr/>
          </p:nvSpPr>
          <p:spPr bwMode="gray">
            <a:xfrm>
              <a:off x="1095801" y="2085204"/>
              <a:ext cx="1626010" cy="1175425"/>
            </a:xfrm>
            <a:prstGeom prst="rightArrow">
              <a:avLst/>
            </a:prstGeom>
            <a:solidFill>
              <a:schemeClr val="bg1"/>
            </a:solidFill>
            <a:ln w="381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  <a:defRPr/>
              </a:pPr>
              <a:endParaRPr lang="ko-KR" altLang="en-US" b="1" spc="-15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8455" name="그룹 65"/>
          <p:cNvGrpSpPr>
            <a:grpSpLocks/>
          </p:cNvGrpSpPr>
          <p:nvPr/>
        </p:nvGrpSpPr>
        <p:grpSpPr bwMode="auto">
          <a:xfrm>
            <a:off x="1620838" y="5969000"/>
            <a:ext cx="215900" cy="215900"/>
            <a:chOff x="488504" y="1340768"/>
            <a:chExt cx="2664296" cy="2664296"/>
          </a:xfrm>
        </p:grpSpPr>
        <p:sp>
          <p:nvSpPr>
            <p:cNvPr id="54" name="타원 53"/>
            <p:cNvSpPr/>
            <p:nvPr/>
          </p:nvSpPr>
          <p:spPr bwMode="gray">
            <a:xfrm>
              <a:off x="488504" y="1340768"/>
              <a:ext cx="2664296" cy="2664296"/>
            </a:xfrm>
            <a:prstGeom prst="ellipse">
              <a:avLst/>
            </a:prstGeom>
            <a:solidFill>
              <a:schemeClr val="accent2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  <a:defRPr/>
              </a:pPr>
              <a:endParaRPr lang="ko-KR" altLang="en-US" b="1" spc="-15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55" name="오른쪽 화살표 54"/>
            <p:cNvSpPr/>
            <p:nvPr/>
          </p:nvSpPr>
          <p:spPr bwMode="gray">
            <a:xfrm>
              <a:off x="1095801" y="2085204"/>
              <a:ext cx="1626010" cy="1175425"/>
            </a:xfrm>
            <a:prstGeom prst="rightArrow">
              <a:avLst/>
            </a:prstGeom>
            <a:solidFill>
              <a:schemeClr val="bg1"/>
            </a:solidFill>
            <a:ln w="381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  <a:defRPr/>
              </a:pPr>
              <a:endParaRPr lang="ko-KR" altLang="en-US" b="1" spc="-15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56" name="직사각형 55"/>
          <p:cNvSpPr/>
          <p:nvPr/>
        </p:nvSpPr>
        <p:spPr bwMode="gray">
          <a:xfrm>
            <a:off x="973138" y="1863725"/>
            <a:ext cx="358775" cy="360045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857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ts val="1100"/>
              </a:lnSpc>
              <a:spcBef>
                <a:spcPct val="50000"/>
              </a:spcBef>
              <a:defRPr/>
            </a:pPr>
            <a:r>
              <a:rPr lang="ko-KR" altLang="en-US" b="1" spc="-150" dirty="0">
                <a:solidFill>
                  <a:schemeClr val="bg1"/>
                </a:solidFill>
                <a:latin typeface="+mj-ea"/>
                <a:ea typeface="+mj-ea"/>
              </a:rPr>
              <a:t>본</a:t>
            </a:r>
            <a:endParaRPr lang="en-US" altLang="ko-KR" b="1" spc="-15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>
              <a:lnSpc>
                <a:spcPts val="1100"/>
              </a:lnSpc>
              <a:spcBef>
                <a:spcPct val="50000"/>
              </a:spcBef>
              <a:defRPr/>
            </a:pPr>
            <a:r>
              <a:rPr lang="ko-KR" altLang="en-US" b="1" spc="-150" dirty="0">
                <a:solidFill>
                  <a:schemeClr val="bg1"/>
                </a:solidFill>
                <a:latin typeface="+mj-ea"/>
                <a:ea typeface="+mj-ea"/>
              </a:rPr>
              <a:t>문</a:t>
            </a:r>
            <a:endParaRPr lang="en-US" altLang="ko-KR" b="1" spc="-15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>
              <a:lnSpc>
                <a:spcPts val="1100"/>
              </a:lnSpc>
              <a:spcBef>
                <a:spcPct val="50000"/>
              </a:spcBef>
              <a:defRPr/>
            </a:pPr>
            <a:r>
              <a:rPr lang="en-US" altLang="ko-KR" b="1" spc="-150" dirty="0">
                <a:solidFill>
                  <a:schemeClr val="bg1"/>
                </a:solidFill>
                <a:latin typeface="+mj-ea"/>
                <a:ea typeface="+mj-ea"/>
              </a:rPr>
              <a:t>9</a:t>
            </a:r>
          </a:p>
          <a:p>
            <a:pPr algn="ctr">
              <a:lnSpc>
                <a:spcPts val="1100"/>
              </a:lnSpc>
              <a:spcBef>
                <a:spcPct val="50000"/>
              </a:spcBef>
              <a:defRPr/>
            </a:pPr>
            <a:r>
              <a:rPr lang="ko-KR" altLang="en-US" b="1" spc="-150" dirty="0">
                <a:solidFill>
                  <a:schemeClr val="bg1"/>
                </a:solidFill>
                <a:latin typeface="+mj-ea"/>
                <a:ea typeface="+mj-ea"/>
              </a:rPr>
              <a:t>장</a:t>
            </a:r>
            <a:endParaRPr lang="en-US" altLang="ko-KR" b="1" spc="-15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>
              <a:lnSpc>
                <a:spcPts val="1100"/>
              </a:lnSpc>
              <a:spcBef>
                <a:spcPct val="50000"/>
              </a:spcBef>
              <a:defRPr/>
            </a:pPr>
            <a:r>
              <a:rPr lang="en-US" altLang="ko-KR" b="1" spc="-150" dirty="0">
                <a:solidFill>
                  <a:schemeClr val="bg1"/>
                </a:solidFill>
                <a:latin typeface="+mj-ea"/>
                <a:ea typeface="+mj-ea"/>
              </a:rPr>
              <a:t>7</a:t>
            </a:r>
          </a:p>
          <a:p>
            <a:pPr algn="ctr">
              <a:lnSpc>
                <a:spcPts val="1100"/>
              </a:lnSpc>
              <a:spcBef>
                <a:spcPct val="50000"/>
              </a:spcBef>
              <a:defRPr/>
            </a:pPr>
            <a:r>
              <a:rPr lang="en-US" altLang="ko-KR" b="1" spc="-150" dirty="0">
                <a:solidFill>
                  <a:schemeClr val="bg1"/>
                </a:solidFill>
                <a:latin typeface="+mj-ea"/>
                <a:ea typeface="+mj-ea"/>
              </a:rPr>
              <a:t>5</a:t>
            </a:r>
          </a:p>
          <a:p>
            <a:pPr algn="ctr">
              <a:lnSpc>
                <a:spcPts val="1100"/>
              </a:lnSpc>
              <a:spcBef>
                <a:spcPct val="50000"/>
              </a:spcBef>
              <a:defRPr/>
            </a:pPr>
            <a:r>
              <a:rPr lang="ko-KR" altLang="en-US" b="1" spc="-150" dirty="0">
                <a:solidFill>
                  <a:schemeClr val="bg1"/>
                </a:solidFill>
                <a:latin typeface="+mj-ea"/>
                <a:ea typeface="+mj-ea"/>
              </a:rPr>
              <a:t>개</a:t>
            </a:r>
            <a:endParaRPr lang="en-US" altLang="ko-KR" b="1" spc="-15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>
              <a:lnSpc>
                <a:spcPts val="1100"/>
              </a:lnSpc>
              <a:spcBef>
                <a:spcPct val="50000"/>
              </a:spcBef>
              <a:defRPr/>
            </a:pPr>
            <a:r>
              <a:rPr lang="ko-KR" altLang="en-US" b="1" spc="-150" dirty="0">
                <a:solidFill>
                  <a:schemeClr val="bg1"/>
                </a:solidFill>
                <a:latin typeface="+mj-ea"/>
                <a:ea typeface="+mj-ea"/>
              </a:rPr>
              <a:t>조</a:t>
            </a:r>
            <a:endParaRPr lang="en-US" altLang="ko-KR" b="1" spc="-15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>
              <a:lnSpc>
                <a:spcPts val="1100"/>
              </a:lnSpc>
              <a:spcBef>
                <a:spcPct val="50000"/>
              </a:spcBef>
              <a:defRPr/>
            </a:pPr>
            <a:r>
              <a:rPr lang="ko-KR" altLang="en-US" b="1" spc="-150" dirty="0">
                <a:solidFill>
                  <a:schemeClr val="bg1"/>
                </a:solidFill>
                <a:latin typeface="+mj-ea"/>
                <a:ea typeface="+mj-ea"/>
              </a:rPr>
              <a:t>문</a:t>
            </a:r>
            <a:endParaRPr lang="en-US" altLang="ko-KR" b="1" spc="-15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>
              <a:lnSpc>
                <a:spcPts val="1100"/>
              </a:lnSpc>
              <a:spcBef>
                <a:spcPct val="50000"/>
              </a:spcBef>
              <a:defRPr/>
            </a:pPr>
            <a:r>
              <a:rPr lang="en-US" altLang="ko-KR" b="1" spc="-150" dirty="0">
                <a:solidFill>
                  <a:schemeClr val="bg1"/>
                </a:solidFill>
                <a:latin typeface="+mj-ea"/>
                <a:ea typeface="+mj-ea"/>
              </a:rPr>
              <a:t>,</a:t>
            </a:r>
          </a:p>
          <a:p>
            <a:pPr algn="ctr">
              <a:lnSpc>
                <a:spcPts val="1100"/>
              </a:lnSpc>
              <a:spcBef>
                <a:spcPct val="50000"/>
              </a:spcBef>
              <a:defRPr/>
            </a:pPr>
            <a:r>
              <a:rPr lang="ko-KR" altLang="en-US" b="1" spc="-150" dirty="0">
                <a:solidFill>
                  <a:schemeClr val="bg1"/>
                </a:solidFill>
                <a:latin typeface="+mj-ea"/>
                <a:ea typeface="+mj-ea"/>
              </a:rPr>
              <a:t>부</a:t>
            </a:r>
            <a:endParaRPr lang="en-US" altLang="ko-KR" b="1" spc="-15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>
              <a:lnSpc>
                <a:spcPts val="1100"/>
              </a:lnSpc>
              <a:spcBef>
                <a:spcPct val="50000"/>
              </a:spcBef>
              <a:defRPr/>
            </a:pPr>
            <a:r>
              <a:rPr lang="ko-KR" altLang="en-US" b="1" spc="-150" dirty="0" err="1">
                <a:solidFill>
                  <a:schemeClr val="bg1"/>
                </a:solidFill>
                <a:latin typeface="+mj-ea"/>
                <a:ea typeface="+mj-ea"/>
              </a:rPr>
              <a:t>칙</a:t>
            </a:r>
            <a:endParaRPr lang="en-US" altLang="ko-KR" b="1" spc="-15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7" name="모서리가 둥근 직사각형 56"/>
          <p:cNvSpPr/>
          <p:nvPr/>
        </p:nvSpPr>
        <p:spPr bwMode="gray">
          <a:xfrm rot="16200000">
            <a:off x="-1561306" y="3340894"/>
            <a:ext cx="3924300" cy="684212"/>
          </a:xfrm>
          <a:prstGeom prst="roundRect">
            <a:avLst/>
          </a:prstGeom>
          <a:solidFill>
            <a:srgbClr val="0070C0"/>
          </a:solidFill>
          <a:ln w="12700" algn="ctr">
            <a:solidFill>
              <a:schemeClr val="bg1"/>
            </a:solidFill>
            <a:round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lnSpc>
                <a:spcPts val="1400"/>
              </a:lnSpc>
              <a:spcBef>
                <a:spcPct val="50000"/>
              </a:spcBef>
              <a:defRPr/>
            </a:pPr>
            <a:r>
              <a:rPr lang="ko-KR" altLang="en-US" sz="2400" b="1" spc="-150">
                <a:solidFill>
                  <a:schemeClr val="bg1"/>
                </a:solidFill>
                <a:latin typeface="+mn-ea"/>
                <a:ea typeface="+mn-ea"/>
              </a:rPr>
              <a:t>개</a:t>
            </a:r>
          </a:p>
          <a:p>
            <a:pPr algn="ctr">
              <a:lnSpc>
                <a:spcPts val="1400"/>
              </a:lnSpc>
              <a:spcBef>
                <a:spcPct val="50000"/>
              </a:spcBef>
              <a:defRPr/>
            </a:pPr>
            <a:r>
              <a:rPr lang="ko-KR" altLang="en-US" sz="2400" b="1" spc="-150">
                <a:solidFill>
                  <a:schemeClr val="bg1"/>
                </a:solidFill>
                <a:latin typeface="+mn-ea"/>
                <a:ea typeface="+mn-ea"/>
              </a:rPr>
              <a:t>인</a:t>
            </a:r>
          </a:p>
          <a:p>
            <a:pPr algn="ctr">
              <a:lnSpc>
                <a:spcPts val="1400"/>
              </a:lnSpc>
              <a:spcBef>
                <a:spcPct val="50000"/>
              </a:spcBef>
              <a:defRPr/>
            </a:pPr>
            <a:r>
              <a:rPr lang="ko-KR" altLang="en-US" sz="2400" b="1" spc="-150">
                <a:solidFill>
                  <a:schemeClr val="bg1"/>
                </a:solidFill>
                <a:latin typeface="+mn-ea"/>
                <a:ea typeface="+mn-ea"/>
              </a:rPr>
              <a:t>정</a:t>
            </a:r>
          </a:p>
          <a:p>
            <a:pPr algn="ctr">
              <a:lnSpc>
                <a:spcPts val="1400"/>
              </a:lnSpc>
              <a:spcBef>
                <a:spcPct val="50000"/>
              </a:spcBef>
              <a:defRPr/>
            </a:pPr>
            <a:r>
              <a:rPr lang="ko-KR" altLang="en-US" sz="2400" b="1" spc="-150">
                <a:solidFill>
                  <a:schemeClr val="bg1"/>
                </a:solidFill>
                <a:latin typeface="+mn-ea"/>
                <a:ea typeface="+mn-ea"/>
              </a:rPr>
              <a:t>보</a:t>
            </a:r>
          </a:p>
          <a:p>
            <a:pPr algn="ctr">
              <a:lnSpc>
                <a:spcPts val="1400"/>
              </a:lnSpc>
              <a:spcBef>
                <a:spcPct val="50000"/>
              </a:spcBef>
              <a:defRPr/>
            </a:pPr>
            <a:r>
              <a:rPr lang="ko-KR" altLang="en-US" sz="2400" b="1" spc="-150">
                <a:solidFill>
                  <a:schemeClr val="bg1"/>
                </a:solidFill>
                <a:latin typeface="+mn-ea"/>
                <a:ea typeface="+mn-ea"/>
              </a:rPr>
              <a:t>보</a:t>
            </a:r>
          </a:p>
          <a:p>
            <a:pPr algn="ctr">
              <a:lnSpc>
                <a:spcPts val="1400"/>
              </a:lnSpc>
              <a:spcBef>
                <a:spcPct val="50000"/>
              </a:spcBef>
              <a:defRPr/>
            </a:pPr>
            <a:r>
              <a:rPr lang="ko-KR" altLang="en-US" sz="2400" b="1" spc="-150">
                <a:solidFill>
                  <a:schemeClr val="bg1"/>
                </a:solidFill>
                <a:latin typeface="+mn-ea"/>
                <a:ea typeface="+mn-ea"/>
              </a:rPr>
              <a:t>호</a:t>
            </a:r>
          </a:p>
          <a:p>
            <a:pPr algn="ctr">
              <a:lnSpc>
                <a:spcPts val="1400"/>
              </a:lnSpc>
              <a:spcBef>
                <a:spcPct val="50000"/>
              </a:spcBef>
              <a:defRPr/>
            </a:pPr>
            <a:r>
              <a:rPr lang="ko-KR" altLang="en-US" sz="2400" b="1" spc="-150">
                <a:solidFill>
                  <a:schemeClr val="bg1"/>
                </a:solidFill>
                <a:latin typeface="+mn-ea"/>
                <a:ea typeface="+mn-ea"/>
              </a:rPr>
              <a:t>법</a:t>
            </a:r>
          </a:p>
        </p:txBody>
      </p:sp>
    </p:spTree>
    <p:extLst>
      <p:ext uri="{BB962C8B-B14F-4D97-AF65-F5344CB8AC3E}">
        <p14:creationId xmlns:p14="http://schemas.microsoft.com/office/powerpoint/2010/main" xmlns="" val="35879854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순서도: 대체 처리 19"/>
          <p:cNvSpPr/>
          <p:nvPr/>
        </p:nvSpPr>
        <p:spPr bwMode="gray">
          <a:xfrm>
            <a:off x="671513" y="765175"/>
            <a:ext cx="8066087" cy="588963"/>
          </a:xfrm>
          <a:prstGeom prst="flowChartAlternateProcess">
            <a:avLst/>
          </a:prstGeom>
          <a:solidFill>
            <a:srgbClr val="002060"/>
          </a:solidFill>
          <a:ln w="12700" algn="ctr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2800" b="1" spc="-150" dirty="0">
                <a:solidFill>
                  <a:schemeClr val="bg1"/>
                </a:solidFill>
                <a:ea typeface="맑은 고딕" pitchFamily="50" charset="-127"/>
              </a:rPr>
              <a:t>개인정보보호법  체계의 일원화</a:t>
            </a:r>
          </a:p>
        </p:txBody>
      </p:sp>
      <p:sp>
        <p:nvSpPr>
          <p:cNvPr id="9" name="도넛 8"/>
          <p:cNvSpPr/>
          <p:nvPr/>
        </p:nvSpPr>
        <p:spPr bwMode="gray">
          <a:xfrm>
            <a:off x="1259126" y="1947547"/>
            <a:ext cx="6625242" cy="3857717"/>
          </a:xfrm>
          <a:prstGeom prst="donut">
            <a:avLst>
              <a:gd name="adj" fmla="val 6245"/>
            </a:avLst>
          </a:prstGeom>
          <a:solidFill>
            <a:srgbClr val="002060"/>
          </a:solidFill>
          <a:ln w="12700" algn="ctr">
            <a:solidFill>
              <a:schemeClr val="bg1"/>
            </a:solidFill>
            <a:round/>
            <a:headEnd/>
            <a:tailEnd/>
          </a:ln>
          <a:effectLst>
            <a:outerShdw dist="99190" dir="2388334" algn="ctr" rotWithShape="0">
              <a:srgbClr val="333333">
                <a:alpha val="50000"/>
              </a:srgbClr>
            </a:outerShdw>
          </a:effectLst>
          <a:scene3d>
            <a:camera prst="isometricTopUp"/>
            <a:lightRig rig="threePt" dir="t"/>
          </a:scene3d>
        </p:spPr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endParaRPr lang="ko-KR" altLang="en-US" b="1" spc="-150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10" name="그룹 31"/>
          <p:cNvGrpSpPr>
            <a:grpSpLocks/>
          </p:cNvGrpSpPr>
          <p:nvPr/>
        </p:nvGrpSpPr>
        <p:grpSpPr bwMode="auto">
          <a:xfrm>
            <a:off x="5508625" y="1566863"/>
            <a:ext cx="3311525" cy="1430337"/>
            <a:chOff x="-448194" y="1494212"/>
            <a:chExt cx="3312993" cy="1430923"/>
          </a:xfrm>
        </p:grpSpPr>
        <p:sp>
          <p:nvSpPr>
            <p:cNvPr id="11" name="모서리가 둥근 직사각형 10"/>
            <p:cNvSpPr/>
            <p:nvPr/>
          </p:nvSpPr>
          <p:spPr bwMode="gray">
            <a:xfrm flipH="1">
              <a:off x="487259" y="2204115"/>
              <a:ext cx="1207035" cy="72102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  <a:defRPr/>
              </a:pPr>
              <a:r>
                <a:rPr lang="ko-KR" altLang="en-US" b="1" spc="-150" dirty="0">
                  <a:ea typeface="맑은 고딕" pitchFamily="50" charset="-127"/>
                </a:rPr>
                <a:t>공공행정</a:t>
              </a:r>
            </a:p>
          </p:txBody>
        </p:sp>
        <p:sp>
          <p:nvSpPr>
            <p:cNvPr id="17430" name="TextBox 18"/>
            <p:cNvSpPr txBox="1">
              <a:spLocks noChangeArrowheads="1"/>
            </p:cNvSpPr>
            <p:nvPr/>
          </p:nvSpPr>
          <p:spPr bwMode="auto">
            <a:xfrm>
              <a:off x="-448194" y="1494212"/>
              <a:ext cx="3312993" cy="646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lang="en-US" altLang="ko-KR" b="1">
                  <a:ea typeface="맑은 고딕" pitchFamily="50" charset="-127"/>
                </a:rPr>
                <a:t>『</a:t>
              </a:r>
              <a:r>
                <a:rPr lang="ko-KR" altLang="en-US" b="1">
                  <a:ea typeface="맑은 고딕" pitchFamily="50" charset="-127"/>
                </a:rPr>
                <a:t>공공기관의 개인정보보호에</a:t>
              </a:r>
              <a:endParaRPr lang="en-US" altLang="ko-KR" b="1">
                <a:ea typeface="맑은 고딕" pitchFamily="50" charset="-127"/>
              </a:endParaRPr>
            </a:p>
            <a:p>
              <a:pPr eaLnBrk="1" hangingPunct="1"/>
              <a:r>
                <a:rPr lang="ko-KR" altLang="en-US" b="1">
                  <a:ea typeface="맑은 고딕" pitchFamily="50" charset="-127"/>
                </a:rPr>
                <a:t> 관한 법률</a:t>
              </a:r>
              <a:r>
                <a:rPr lang="en-US" altLang="ko-KR" b="1">
                  <a:ea typeface="맑은 고딕" pitchFamily="50" charset="-127"/>
                </a:rPr>
                <a:t>』</a:t>
              </a:r>
            </a:p>
          </p:txBody>
        </p:sp>
      </p:grpSp>
      <p:grpSp>
        <p:nvGrpSpPr>
          <p:cNvPr id="13" name="그룹 30"/>
          <p:cNvGrpSpPr>
            <a:grpSpLocks/>
          </p:cNvGrpSpPr>
          <p:nvPr/>
        </p:nvGrpSpPr>
        <p:grpSpPr bwMode="auto">
          <a:xfrm>
            <a:off x="1065213" y="1557338"/>
            <a:ext cx="2879725" cy="1439862"/>
            <a:chOff x="-2176210" y="2420000"/>
            <a:chExt cx="2880770" cy="1440992"/>
          </a:xfrm>
        </p:grpSpPr>
        <p:sp>
          <p:nvSpPr>
            <p:cNvPr id="14" name="모서리가 둥근 직사각형 13"/>
            <p:cNvSpPr/>
            <p:nvPr/>
          </p:nvSpPr>
          <p:spPr bwMode="gray">
            <a:xfrm flipH="1">
              <a:off x="-829521" y="3141291"/>
              <a:ext cx="1206938" cy="719701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  <a:defRPr/>
              </a:pPr>
              <a:r>
                <a:rPr lang="ko-KR" altLang="en-US" b="1" spc="-150" dirty="0">
                  <a:ea typeface="맑은 고딕" pitchFamily="50" charset="-127"/>
                </a:rPr>
                <a:t>정보통신</a:t>
              </a:r>
            </a:p>
          </p:txBody>
        </p:sp>
        <p:sp>
          <p:nvSpPr>
            <p:cNvPr id="17428" name="TextBox 21"/>
            <p:cNvSpPr txBox="1">
              <a:spLocks noChangeArrowheads="1"/>
            </p:cNvSpPr>
            <p:nvPr/>
          </p:nvSpPr>
          <p:spPr bwMode="auto">
            <a:xfrm>
              <a:off x="-2176210" y="2420000"/>
              <a:ext cx="2880770" cy="647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lang="en-US" altLang="ko-KR" b="1">
                  <a:ea typeface="맑은 고딕" pitchFamily="50" charset="-127"/>
                </a:rPr>
                <a:t>『</a:t>
              </a:r>
              <a:r>
                <a:rPr lang="ko-KR" altLang="en-US" b="1">
                  <a:ea typeface="맑은 고딕" pitchFamily="50" charset="-127"/>
                </a:rPr>
                <a:t>정보통신망 이용 촉진 및</a:t>
              </a:r>
              <a:endParaRPr lang="en-US" altLang="ko-KR" b="1">
                <a:ea typeface="맑은 고딕" pitchFamily="50" charset="-127"/>
              </a:endParaRPr>
            </a:p>
            <a:p>
              <a:pPr eaLnBrk="1" hangingPunct="1"/>
              <a:r>
                <a:rPr lang="ko-KR" altLang="en-US" b="1">
                  <a:ea typeface="맑은 고딕" pitchFamily="50" charset="-127"/>
                </a:rPr>
                <a:t> 정보보호등에 관한 법률</a:t>
              </a:r>
              <a:r>
                <a:rPr lang="en-US" altLang="ko-KR" b="1">
                  <a:ea typeface="맑은 고딕" pitchFamily="50" charset="-127"/>
                </a:rPr>
                <a:t>』</a:t>
              </a:r>
            </a:p>
          </p:txBody>
        </p:sp>
      </p:grpSp>
      <p:grpSp>
        <p:nvGrpSpPr>
          <p:cNvPr id="22" name="그룹 32"/>
          <p:cNvGrpSpPr>
            <a:grpSpLocks/>
          </p:cNvGrpSpPr>
          <p:nvPr/>
        </p:nvGrpSpPr>
        <p:grpSpPr bwMode="auto">
          <a:xfrm>
            <a:off x="3384550" y="5086350"/>
            <a:ext cx="3419475" cy="790575"/>
            <a:chOff x="1801308" y="4559346"/>
            <a:chExt cx="3419722" cy="791702"/>
          </a:xfrm>
        </p:grpSpPr>
        <p:sp>
          <p:nvSpPr>
            <p:cNvPr id="23" name="모서리가 둥근 직사각형 22"/>
            <p:cNvSpPr/>
            <p:nvPr/>
          </p:nvSpPr>
          <p:spPr bwMode="gray">
            <a:xfrm flipH="1">
              <a:off x="1801308" y="4559346"/>
              <a:ext cx="1206587" cy="720163"/>
            </a:xfrm>
            <a:prstGeom prst="roundRect">
              <a:avLst/>
            </a:prstGeom>
            <a:solidFill>
              <a:srgbClr val="DDF0FF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  <a:defRPr/>
              </a:pPr>
              <a:r>
                <a:rPr lang="ko-KR" altLang="en-US" b="1" spc="-150" dirty="0">
                  <a:ea typeface="맑은 고딕" pitchFamily="50" charset="-127"/>
                </a:rPr>
                <a:t>금융</a:t>
              </a:r>
              <a:r>
                <a:rPr lang="en-US" altLang="ko-KR" b="1" spc="-150" dirty="0">
                  <a:ea typeface="맑은 고딕" pitchFamily="50" charset="-127"/>
                </a:rPr>
                <a:t>/</a:t>
              </a:r>
              <a:r>
                <a:rPr lang="ko-KR" altLang="en-US" b="1" spc="-150" dirty="0">
                  <a:ea typeface="맑은 고딕" pitchFamily="50" charset="-127"/>
                </a:rPr>
                <a:t>신용</a:t>
              </a:r>
            </a:p>
          </p:txBody>
        </p:sp>
        <p:sp>
          <p:nvSpPr>
            <p:cNvPr id="17426" name="TextBox 24"/>
            <p:cNvSpPr txBox="1">
              <a:spLocks noChangeArrowheads="1"/>
            </p:cNvSpPr>
            <p:nvPr/>
          </p:nvSpPr>
          <p:spPr bwMode="auto">
            <a:xfrm>
              <a:off x="2985853" y="4704269"/>
              <a:ext cx="2235177" cy="646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lang="en-US" altLang="ko-KR" b="1">
                  <a:ea typeface="맑은 고딕" pitchFamily="50" charset="-127"/>
                </a:rPr>
                <a:t>『</a:t>
              </a:r>
              <a:r>
                <a:rPr lang="ko-KR" altLang="en-US" b="1">
                  <a:ea typeface="맑은 고딕" pitchFamily="50" charset="-127"/>
                </a:rPr>
                <a:t>신용정보의 이용및 보호에 관한 법률</a:t>
              </a:r>
              <a:r>
                <a:rPr lang="en-US" altLang="ko-KR" b="1">
                  <a:ea typeface="맑은 고딕" pitchFamily="50" charset="-127"/>
                </a:rPr>
                <a:t>』</a:t>
              </a:r>
            </a:p>
          </p:txBody>
        </p:sp>
      </p:grpSp>
      <p:grpSp>
        <p:nvGrpSpPr>
          <p:cNvPr id="25" name="그룹 32"/>
          <p:cNvGrpSpPr>
            <a:grpSpLocks/>
          </p:cNvGrpSpPr>
          <p:nvPr/>
        </p:nvGrpSpPr>
        <p:grpSpPr bwMode="auto">
          <a:xfrm>
            <a:off x="6300788" y="3821113"/>
            <a:ext cx="1873250" cy="1120775"/>
            <a:chOff x="488504" y="4509733"/>
            <a:chExt cx="1872224" cy="1122151"/>
          </a:xfrm>
        </p:grpSpPr>
        <p:sp>
          <p:nvSpPr>
            <p:cNvPr id="26" name="모서리가 둥근 직사각형 25"/>
            <p:cNvSpPr/>
            <p:nvPr/>
          </p:nvSpPr>
          <p:spPr bwMode="gray">
            <a:xfrm flipH="1">
              <a:off x="488504" y="4509733"/>
              <a:ext cx="1205839" cy="720020"/>
            </a:xfrm>
            <a:prstGeom prst="roundRect">
              <a:avLst/>
            </a:prstGeom>
            <a:solidFill>
              <a:srgbClr val="DDF0FF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  <a:defRPr/>
              </a:pPr>
              <a:r>
                <a:rPr lang="ko-KR" altLang="en-US" b="1" spc="-150" dirty="0">
                  <a:ea typeface="맑은 고딕" pitchFamily="50" charset="-127"/>
                </a:rPr>
                <a:t>의료</a:t>
              </a:r>
            </a:p>
          </p:txBody>
        </p:sp>
        <p:sp>
          <p:nvSpPr>
            <p:cNvPr id="17424" name="TextBox 15"/>
            <p:cNvSpPr txBox="1">
              <a:spLocks noChangeArrowheads="1"/>
            </p:cNvSpPr>
            <p:nvPr/>
          </p:nvSpPr>
          <p:spPr bwMode="auto">
            <a:xfrm>
              <a:off x="1352607" y="5262097"/>
              <a:ext cx="1008121" cy="369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lang="en-US" altLang="ko-KR" sz="1400" b="1">
                  <a:ea typeface="맑은 고딕" pitchFamily="50" charset="-127"/>
                </a:rPr>
                <a:t>『</a:t>
              </a:r>
              <a:r>
                <a:rPr lang="ko-KR" altLang="en-US" b="1">
                  <a:ea typeface="맑은 고딕" pitchFamily="50" charset="-127"/>
                </a:rPr>
                <a:t>의료법</a:t>
              </a:r>
              <a:r>
                <a:rPr lang="en-US" altLang="ko-KR" b="1">
                  <a:ea typeface="맑은 고딕" pitchFamily="50" charset="-127"/>
                </a:rPr>
                <a:t>』</a:t>
              </a:r>
            </a:p>
          </p:txBody>
        </p:sp>
      </p:grpSp>
      <p:grpSp>
        <p:nvGrpSpPr>
          <p:cNvPr id="28" name="그룹 32"/>
          <p:cNvGrpSpPr>
            <a:grpSpLocks/>
          </p:cNvGrpSpPr>
          <p:nvPr/>
        </p:nvGrpSpPr>
        <p:grpSpPr bwMode="auto">
          <a:xfrm>
            <a:off x="269875" y="3070225"/>
            <a:ext cx="2430463" cy="1438275"/>
            <a:chOff x="-1167695" y="4437633"/>
            <a:chExt cx="2430658" cy="1440988"/>
          </a:xfrm>
        </p:grpSpPr>
        <p:sp>
          <p:nvSpPr>
            <p:cNvPr id="29" name="모서리가 둥근 직사각형 28"/>
            <p:cNvSpPr/>
            <p:nvPr/>
          </p:nvSpPr>
          <p:spPr bwMode="gray">
            <a:xfrm flipH="1">
              <a:off x="56366" y="5158128"/>
              <a:ext cx="1206597" cy="720493"/>
            </a:xfrm>
            <a:prstGeom prst="roundRect">
              <a:avLst/>
            </a:prstGeom>
            <a:solidFill>
              <a:srgbClr val="DDF0FF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  <a:defRPr/>
              </a:pPr>
              <a:r>
                <a:rPr lang="ko-KR" altLang="en-US" b="1" spc="-150" dirty="0">
                  <a:ea typeface="맑은 고딕" pitchFamily="50" charset="-127"/>
                </a:rPr>
                <a:t>교육</a:t>
              </a:r>
            </a:p>
          </p:txBody>
        </p:sp>
        <p:sp>
          <p:nvSpPr>
            <p:cNvPr id="17422" name="TextBox 18"/>
            <p:cNvSpPr txBox="1">
              <a:spLocks noChangeArrowheads="1"/>
            </p:cNvSpPr>
            <p:nvPr/>
          </p:nvSpPr>
          <p:spPr bwMode="auto">
            <a:xfrm>
              <a:off x="-1167695" y="4437633"/>
              <a:ext cx="2304318" cy="647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lang="en-US" altLang="ko-KR" b="1">
                  <a:ea typeface="맑은 고딕" pitchFamily="50" charset="-127"/>
                </a:rPr>
                <a:t>『</a:t>
              </a:r>
              <a:r>
                <a:rPr lang="ko-KR" altLang="en-US" b="1">
                  <a:ea typeface="맑은 고딕" pitchFamily="50" charset="-127"/>
                </a:rPr>
                <a:t>교육정보시스템의 </a:t>
              </a:r>
              <a:endParaRPr lang="en-US" altLang="ko-KR" b="1">
                <a:ea typeface="맑은 고딕" pitchFamily="50" charset="-127"/>
              </a:endParaRPr>
            </a:p>
            <a:p>
              <a:pPr eaLnBrk="1" hangingPunct="1"/>
              <a:r>
                <a:rPr lang="ko-KR" altLang="en-US" b="1">
                  <a:ea typeface="맑은 고딕" pitchFamily="50" charset="-127"/>
                </a:rPr>
                <a:t>운영등에 관한규칙</a:t>
              </a:r>
              <a:r>
                <a:rPr lang="en-US" altLang="ko-KR" b="1">
                  <a:ea typeface="맑은 고딕" pitchFamily="50" charset="-127"/>
                </a:rPr>
                <a:t>』</a:t>
              </a:r>
            </a:p>
          </p:txBody>
        </p:sp>
      </p:grpSp>
      <p:sp>
        <p:nvSpPr>
          <p:cNvPr id="31" name="타원 30"/>
          <p:cNvSpPr/>
          <p:nvPr/>
        </p:nvSpPr>
        <p:spPr bwMode="gray">
          <a:xfrm>
            <a:off x="2895401" y="2452844"/>
            <a:ext cx="3548262" cy="2632340"/>
          </a:xfrm>
          <a:prstGeom prst="ellipse">
            <a:avLst/>
          </a:prstGeom>
          <a:solidFill>
            <a:srgbClr val="002060"/>
          </a:solidFill>
          <a:ln w="12700" algn="ctr">
            <a:solidFill>
              <a:schemeClr val="bg1"/>
            </a:solidFill>
            <a:round/>
            <a:headEnd/>
            <a:tailEnd/>
          </a:ln>
          <a:effectLst>
            <a:outerShdw dist="99190" dir="2388334" algn="ctr" rotWithShape="0">
              <a:srgbClr val="333333">
                <a:alpha val="50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3600" b="1" spc="-150" dirty="0">
                <a:solidFill>
                  <a:schemeClr val="bg1"/>
                </a:solidFill>
                <a:ea typeface="맑은 고딕" pitchFamily="50" charset="-127"/>
              </a:rPr>
              <a:t>개인정보보호법</a:t>
            </a:r>
          </a:p>
        </p:txBody>
      </p:sp>
      <p:sp>
        <p:nvSpPr>
          <p:cNvPr id="32" name="순서도: 대체 처리 31"/>
          <p:cNvSpPr/>
          <p:nvPr/>
        </p:nvSpPr>
        <p:spPr bwMode="gray">
          <a:xfrm>
            <a:off x="1547663" y="5949950"/>
            <a:ext cx="7023249" cy="574675"/>
          </a:xfrm>
          <a:prstGeom prst="flowChartAlternateProcess">
            <a:avLst/>
          </a:prstGeom>
          <a:solidFill>
            <a:srgbClr val="002060"/>
          </a:solidFill>
          <a:ln w="12700" algn="ctr">
            <a:solidFill>
              <a:schemeClr val="bg1"/>
            </a:solidFill>
            <a:round/>
            <a:headEnd/>
            <a:tailEnd/>
          </a:ln>
          <a:effectLst>
            <a:outerShdw dist="99190" dir="2388334" algn="ctr" rotWithShape="0">
              <a:srgbClr val="333333">
                <a:alpha val="50000"/>
              </a:srgbClr>
            </a:outerShdw>
          </a:effectLst>
        </p:spPr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2000" b="1" spc="100" dirty="0">
                <a:solidFill>
                  <a:schemeClr val="bg1"/>
                </a:solidFill>
                <a:ea typeface="맑은 고딕" pitchFamily="50" charset="-127"/>
              </a:rPr>
              <a:t>일원화된 보호체계로 국민의 권리와 이익 보장 강화</a:t>
            </a:r>
          </a:p>
        </p:txBody>
      </p:sp>
    </p:spTree>
    <p:extLst>
      <p:ext uri="{BB962C8B-B14F-4D97-AF65-F5344CB8AC3E}">
        <p14:creationId xmlns:p14="http://schemas.microsoft.com/office/powerpoint/2010/main" xmlns="" val="4909775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059 -4.44444E-6 L 0.20607 0.2203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4" y="1101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0016E-7 0.0007 L -0.2908 0.23172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40" y="1155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11111E-6 L -0.26788 -0.0969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03" y="-486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2.22222E-6 L -0.03524 -0.2384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1" y="-1192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274 -0.01065 L 0.32083 0.0053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96" y="78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85" decel="100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385" decel="100000"/>
                                        <p:tgtEl>
                                          <p:spTgt spid="3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" dur="385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385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순서도: 대체 처리 19"/>
          <p:cNvSpPr/>
          <p:nvPr/>
        </p:nvSpPr>
        <p:spPr bwMode="gray">
          <a:xfrm>
            <a:off x="609600" y="398463"/>
            <a:ext cx="8066088" cy="588962"/>
          </a:xfrm>
          <a:prstGeom prst="flowChartAlternateProcess">
            <a:avLst/>
          </a:prstGeom>
          <a:solidFill>
            <a:srgbClr val="002060"/>
          </a:solidFill>
          <a:ln w="12700" algn="ctr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2800" b="1" spc="-150" dirty="0">
                <a:solidFill>
                  <a:schemeClr val="bg1"/>
                </a:solidFill>
                <a:ea typeface="맑은 고딕" pitchFamily="50" charset="-127"/>
              </a:rPr>
              <a:t>개인정보보호 의무적용 대상의 확대</a:t>
            </a:r>
          </a:p>
        </p:txBody>
      </p:sp>
      <p:sp>
        <p:nvSpPr>
          <p:cNvPr id="9" name="모서리가 둥근 직사각형 8"/>
          <p:cNvSpPr/>
          <p:nvPr/>
        </p:nvSpPr>
        <p:spPr bwMode="gray">
          <a:xfrm>
            <a:off x="344488" y="1282700"/>
            <a:ext cx="8496300" cy="3514725"/>
          </a:xfrm>
          <a:prstGeom prst="roundRect">
            <a:avLst>
              <a:gd name="adj" fmla="val 8802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endParaRPr lang="ko-KR" altLang="en-US" b="1" spc="-15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" name="순서도: 대체 처리 9"/>
          <p:cNvSpPr/>
          <p:nvPr/>
        </p:nvSpPr>
        <p:spPr bwMode="gray">
          <a:xfrm>
            <a:off x="730250" y="1484313"/>
            <a:ext cx="2520950" cy="431800"/>
          </a:xfrm>
          <a:prstGeom prst="flowChartAlternateProcess">
            <a:avLst/>
          </a:prstGeom>
          <a:solidFill>
            <a:srgbClr val="002060"/>
          </a:solidFill>
          <a:ln w="12700" algn="ctr">
            <a:solidFill>
              <a:schemeClr val="bg1"/>
            </a:solidFill>
            <a:round/>
            <a:headEnd/>
            <a:tailEnd/>
          </a:ln>
          <a:effectLst>
            <a:outerShdw dist="99190" dir="2388334" algn="ctr" rotWithShape="0">
              <a:srgbClr val="333333">
                <a:alpha val="50000"/>
              </a:srgbClr>
            </a:outerShdw>
          </a:effectLst>
        </p:spPr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r>
              <a:rPr lang="ko-KR" altLang="en-US" b="1" spc="-150" dirty="0">
                <a:solidFill>
                  <a:schemeClr val="bg1"/>
                </a:solidFill>
                <a:ea typeface="맑은 고딕" pitchFamily="50" charset="-127"/>
              </a:rPr>
              <a:t>기존 적용대상자</a:t>
            </a:r>
          </a:p>
        </p:txBody>
      </p:sp>
      <p:sp>
        <p:nvSpPr>
          <p:cNvPr id="11" name="순서도: 대체 처리 10"/>
          <p:cNvSpPr/>
          <p:nvPr/>
        </p:nvSpPr>
        <p:spPr bwMode="gray">
          <a:xfrm>
            <a:off x="5794375" y="1484313"/>
            <a:ext cx="2520950" cy="431800"/>
          </a:xfrm>
          <a:prstGeom prst="flowChartAlternateProcess">
            <a:avLst/>
          </a:prstGeom>
          <a:solidFill>
            <a:srgbClr val="002060"/>
          </a:solidFill>
          <a:ln w="12700" algn="ctr">
            <a:solidFill>
              <a:schemeClr val="bg1"/>
            </a:solidFill>
            <a:round/>
            <a:headEnd/>
            <a:tailEnd/>
          </a:ln>
          <a:effectLst>
            <a:outerShdw dist="99190" dir="2388334" algn="ctr" rotWithShape="0">
              <a:srgbClr val="333333">
                <a:alpha val="50000"/>
              </a:srgbClr>
            </a:outerShdw>
          </a:effectLst>
        </p:spPr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r>
              <a:rPr lang="ko-KR" altLang="en-US" b="1" spc="-150" dirty="0">
                <a:solidFill>
                  <a:schemeClr val="bg1"/>
                </a:solidFill>
                <a:ea typeface="맑은 고딕" pitchFamily="50" charset="-127"/>
              </a:rPr>
              <a:t>현행 적용대상자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2085975" y="4114800"/>
            <a:ext cx="1838325" cy="2762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1200" b="1" spc="-150" dirty="0">
                <a:latin typeface="새굴림" pitchFamily="18" charset="-127"/>
                <a:ea typeface="새굴림" pitchFamily="18" charset="-127"/>
              </a:rPr>
              <a:t>신용정보 제공</a:t>
            </a:r>
            <a:r>
              <a:rPr lang="en-US" altLang="ko-KR" sz="1200" b="1" spc="-150" dirty="0">
                <a:latin typeface="새굴림" pitchFamily="18" charset="-127"/>
                <a:ea typeface="새굴림" pitchFamily="18" charset="-127"/>
              </a:rPr>
              <a:t>•</a:t>
            </a:r>
            <a:r>
              <a:rPr lang="ko-KR" altLang="en-US" sz="1200" b="1" spc="-150" dirty="0">
                <a:latin typeface="새굴림" pitchFamily="18" charset="-127"/>
                <a:ea typeface="새굴림" pitchFamily="18" charset="-127"/>
              </a:rPr>
              <a:t>이용자 등</a:t>
            </a:r>
          </a:p>
        </p:txBody>
      </p:sp>
      <p:sp>
        <p:nvSpPr>
          <p:cNvPr id="13" name="십자형 12"/>
          <p:cNvSpPr/>
          <p:nvPr/>
        </p:nvSpPr>
        <p:spPr bwMode="gray">
          <a:xfrm>
            <a:off x="3851275" y="2578100"/>
            <a:ext cx="1155700" cy="1023938"/>
          </a:xfrm>
          <a:prstGeom prst="plus">
            <a:avLst>
              <a:gd name="adj" fmla="val 38779"/>
            </a:avLst>
          </a:prstGeom>
          <a:solidFill>
            <a:srgbClr val="002060"/>
          </a:solidFill>
          <a:ln w="12700" algn="ctr">
            <a:solidFill>
              <a:schemeClr val="bg1"/>
            </a:solidFill>
            <a:round/>
            <a:headEnd/>
            <a:tailEnd/>
          </a:ln>
          <a:effectLst>
            <a:outerShdw dist="99190" dir="2388334" algn="ctr" rotWithShape="0">
              <a:srgbClr val="333333">
                <a:alpha val="50000"/>
              </a:srgbClr>
            </a:outerShdw>
          </a:effectLst>
        </p:spPr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endParaRPr lang="ko-KR" altLang="en-US" b="1" spc="-15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7371" r="10150"/>
          <a:stretch>
            <a:fillRect/>
          </a:stretch>
        </p:blipFill>
        <p:spPr bwMode="auto">
          <a:xfrm>
            <a:off x="5364163" y="2460625"/>
            <a:ext cx="10795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직사각형 21"/>
          <p:cNvSpPr/>
          <p:nvPr/>
        </p:nvSpPr>
        <p:spPr>
          <a:xfrm>
            <a:off x="4859338" y="3408363"/>
            <a:ext cx="1900237" cy="5540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1200" b="1" spc="-150" dirty="0">
                <a:latin typeface="새굴림" pitchFamily="18" charset="-127"/>
                <a:ea typeface="새굴림" pitchFamily="18" charset="-127"/>
              </a:rPr>
              <a:t>전체 민간사업자</a:t>
            </a:r>
            <a:endParaRPr lang="en-US" altLang="ko-KR" sz="1200" b="1" spc="-150" dirty="0">
              <a:latin typeface="새굴림" pitchFamily="18" charset="-127"/>
              <a:ea typeface="새굴림" pitchFamily="18" charset="-127"/>
            </a:endParaRPr>
          </a:p>
          <a:p>
            <a:pPr algn="ctr">
              <a:spcBef>
                <a:spcPct val="50000"/>
              </a:spcBef>
              <a:defRPr/>
            </a:pPr>
            <a:r>
              <a:rPr lang="en-US" altLang="ko-KR" sz="1200" b="1" spc="-150" dirty="0">
                <a:latin typeface="새굴림" pitchFamily="18" charset="-127"/>
                <a:ea typeface="새굴림" pitchFamily="18" charset="-127"/>
              </a:rPr>
              <a:t>(</a:t>
            </a:r>
            <a:r>
              <a:rPr lang="ko-KR" altLang="en-US" sz="1200" b="1" spc="-150" dirty="0">
                <a:latin typeface="새굴림" pitchFamily="18" charset="-127"/>
                <a:ea typeface="새굴림" pitchFamily="18" charset="-127"/>
              </a:rPr>
              <a:t>약  </a:t>
            </a:r>
            <a:r>
              <a:rPr lang="en-US" altLang="ko-KR" sz="1200" b="1" spc="-150" dirty="0">
                <a:latin typeface="새굴림" pitchFamily="18" charset="-127"/>
                <a:ea typeface="새굴림" pitchFamily="18" charset="-127"/>
              </a:rPr>
              <a:t>350</a:t>
            </a:r>
            <a:r>
              <a:rPr lang="ko-KR" altLang="en-US" sz="1200" b="1" spc="-150" dirty="0">
                <a:latin typeface="새굴림" pitchFamily="18" charset="-127"/>
                <a:ea typeface="새굴림" pitchFamily="18" charset="-127"/>
              </a:rPr>
              <a:t>만</a:t>
            </a:r>
            <a:r>
              <a:rPr lang="en-US" altLang="ko-KR" sz="1200" b="1" spc="-150" dirty="0">
                <a:latin typeface="새굴림" pitchFamily="18" charset="-127"/>
                <a:ea typeface="새굴림" pitchFamily="18" charset="-127"/>
              </a:rPr>
              <a:t>)</a:t>
            </a:r>
            <a:endParaRPr lang="ko-KR" altLang="en-US" sz="1200" b="1" spc="-150" dirty="0">
              <a:latin typeface="새굴림" pitchFamily="18" charset="-127"/>
              <a:ea typeface="새굴림" pitchFamily="18" charset="-127"/>
            </a:endParaRPr>
          </a:p>
        </p:txBody>
      </p:sp>
      <p:pic>
        <p:nvPicPr>
          <p:cNvPr id="184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7371" t="35715" r="10150"/>
          <a:stretch>
            <a:fillRect/>
          </a:stretch>
        </p:blipFill>
        <p:spPr bwMode="auto">
          <a:xfrm>
            <a:off x="6515100" y="2254250"/>
            <a:ext cx="1081088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직사각형 23"/>
          <p:cNvSpPr/>
          <p:nvPr/>
        </p:nvSpPr>
        <p:spPr>
          <a:xfrm>
            <a:off x="6027738" y="2867025"/>
            <a:ext cx="1900237" cy="2762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1200" b="1" spc="-150" dirty="0">
                <a:latin typeface="새굴림" pitchFamily="18" charset="-127"/>
                <a:ea typeface="새굴림" pitchFamily="18" charset="-127"/>
              </a:rPr>
              <a:t>비영리단체</a:t>
            </a:r>
          </a:p>
        </p:txBody>
      </p:sp>
      <p:pic>
        <p:nvPicPr>
          <p:cNvPr id="1844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7371" t="35715" r="10150"/>
          <a:stretch>
            <a:fillRect/>
          </a:stretch>
        </p:blipFill>
        <p:spPr bwMode="auto">
          <a:xfrm>
            <a:off x="6515100" y="3600450"/>
            <a:ext cx="10810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직사각형 25"/>
          <p:cNvSpPr/>
          <p:nvPr/>
        </p:nvSpPr>
        <p:spPr>
          <a:xfrm>
            <a:off x="6027738" y="4229100"/>
            <a:ext cx="1900237" cy="2762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1200" b="1" spc="-150" dirty="0">
                <a:latin typeface="새굴림" pitchFamily="18" charset="-127"/>
                <a:ea typeface="새굴림" pitchFamily="18" charset="-127"/>
              </a:rPr>
              <a:t>개인</a:t>
            </a:r>
          </a:p>
        </p:txBody>
      </p:sp>
      <p:pic>
        <p:nvPicPr>
          <p:cNvPr id="184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7371" r="10150"/>
          <a:stretch>
            <a:fillRect/>
          </a:stretch>
        </p:blipFill>
        <p:spPr bwMode="auto">
          <a:xfrm>
            <a:off x="7667625" y="2460625"/>
            <a:ext cx="1081088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직사각형 27"/>
          <p:cNvSpPr/>
          <p:nvPr/>
        </p:nvSpPr>
        <p:spPr>
          <a:xfrm>
            <a:off x="7335838" y="3448050"/>
            <a:ext cx="1555750" cy="2762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1200" b="1" spc="-150" dirty="0">
                <a:latin typeface="새굴림" pitchFamily="18" charset="-127"/>
                <a:ea typeface="새굴림" pitchFamily="18" charset="-127"/>
              </a:rPr>
              <a:t>법원 등  헌법기관</a:t>
            </a:r>
          </a:p>
        </p:txBody>
      </p:sp>
      <p:pic>
        <p:nvPicPr>
          <p:cNvPr id="1844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778" r="43088"/>
          <a:stretch>
            <a:fillRect/>
          </a:stretch>
        </p:blipFill>
        <p:spPr bwMode="auto">
          <a:xfrm>
            <a:off x="576263" y="2136775"/>
            <a:ext cx="790575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4193"/>
          <a:stretch>
            <a:fillRect/>
          </a:stretch>
        </p:blipFill>
        <p:spPr bwMode="auto">
          <a:xfrm>
            <a:off x="576263" y="3349625"/>
            <a:ext cx="1368425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424" r="63394"/>
          <a:stretch>
            <a:fillRect/>
          </a:stretch>
        </p:blipFill>
        <p:spPr bwMode="auto">
          <a:xfrm>
            <a:off x="1787525" y="2074863"/>
            <a:ext cx="1833563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7371" r="10150"/>
          <a:stretch>
            <a:fillRect/>
          </a:stretch>
        </p:blipFill>
        <p:spPr bwMode="auto">
          <a:xfrm>
            <a:off x="2486025" y="3082925"/>
            <a:ext cx="10795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순서도: 대체 처리 32"/>
          <p:cNvSpPr/>
          <p:nvPr/>
        </p:nvSpPr>
        <p:spPr bwMode="gray">
          <a:xfrm>
            <a:off x="1187450" y="5229225"/>
            <a:ext cx="7110413" cy="1008063"/>
          </a:xfrm>
          <a:prstGeom prst="flowChartAlternateProcess">
            <a:avLst/>
          </a:prstGeom>
          <a:solidFill>
            <a:srgbClr val="002060"/>
          </a:solidFill>
          <a:ln w="12700" algn="ctr">
            <a:solidFill>
              <a:schemeClr val="bg1"/>
            </a:solidFill>
            <a:round/>
            <a:headEnd/>
            <a:tailEnd/>
          </a:ln>
          <a:effectLst>
            <a:outerShdw dist="99190" dir="2388334" algn="ctr" rotWithShape="0">
              <a:srgbClr val="333333">
                <a:alpha val="50000"/>
              </a:srgbClr>
            </a:outerShdw>
          </a:effectLst>
        </p:spPr>
        <p:txBody>
          <a:bodyPr wrap="none" anchor="ctr"/>
          <a:lstStyle/>
          <a:p>
            <a:pPr marL="342900" indent="-342900">
              <a:spcBef>
                <a:spcPct val="50000"/>
              </a:spcBef>
              <a:buFontTx/>
              <a:buChar char="-"/>
              <a:defRPr/>
            </a:pPr>
            <a:r>
              <a:rPr lang="ko-KR" altLang="en-US" sz="2000" b="1" spc="100" dirty="0">
                <a:solidFill>
                  <a:schemeClr val="bg1"/>
                </a:solidFill>
                <a:ea typeface="맑은 고딕" pitchFamily="50" charset="-127"/>
              </a:rPr>
              <a:t>공공</a:t>
            </a:r>
            <a:r>
              <a:rPr lang="en-US" altLang="ko-KR" sz="2000" b="1" spc="100" dirty="0">
                <a:solidFill>
                  <a:schemeClr val="bg1"/>
                </a:solidFill>
                <a:ea typeface="맑은 고딕" pitchFamily="50" charset="-127"/>
              </a:rPr>
              <a:t>·</a:t>
            </a:r>
            <a:r>
              <a:rPr lang="ko-KR" altLang="en-US" sz="2000" b="1" spc="100" dirty="0">
                <a:solidFill>
                  <a:schemeClr val="bg1"/>
                </a:solidFill>
                <a:ea typeface="맑은 고딕" pitchFamily="50" charset="-127"/>
              </a:rPr>
              <a:t>민간부문의 모든 개인정보처리자</a:t>
            </a:r>
            <a:endParaRPr lang="en-US" altLang="ko-KR" sz="2000" b="1" spc="100" dirty="0">
              <a:solidFill>
                <a:schemeClr val="bg1"/>
              </a:solidFill>
              <a:ea typeface="맑은 고딕" pitchFamily="50" charset="-127"/>
            </a:endParaRPr>
          </a:p>
          <a:p>
            <a:pPr marL="342900" indent="-342900">
              <a:spcBef>
                <a:spcPct val="50000"/>
              </a:spcBef>
              <a:buFontTx/>
              <a:buChar char="-"/>
              <a:defRPr/>
            </a:pPr>
            <a:r>
              <a:rPr lang="ko-KR" altLang="en-US" sz="2000" b="1" spc="100" dirty="0">
                <a:solidFill>
                  <a:schemeClr val="bg1"/>
                </a:solidFill>
                <a:ea typeface="맑은 고딕" pitchFamily="50" charset="-127"/>
              </a:rPr>
              <a:t>전자파일 이외에 수기 문서도 적용 대상에 포함</a:t>
            </a:r>
          </a:p>
        </p:txBody>
      </p:sp>
      <p:sp>
        <p:nvSpPr>
          <p:cNvPr id="23" name="타원 22"/>
          <p:cNvSpPr/>
          <p:nvPr/>
        </p:nvSpPr>
        <p:spPr>
          <a:xfrm>
            <a:off x="8820472" y="44922"/>
            <a:ext cx="287734" cy="28773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rgbClr val="FF0000"/>
                </a:solidFill>
              </a:rPr>
              <a:t>?</a:t>
            </a:r>
            <a:endParaRPr lang="ko-KR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직사각형 31"/>
          <p:cNvSpPr/>
          <p:nvPr/>
        </p:nvSpPr>
        <p:spPr>
          <a:xfrm>
            <a:off x="344488" y="1844675"/>
            <a:ext cx="8475662" cy="18097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384175" y="4716463"/>
            <a:ext cx="8475663" cy="1449387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5" name="모서리가 둥근 직사각형 24"/>
          <p:cNvSpPr/>
          <p:nvPr/>
        </p:nvSpPr>
        <p:spPr bwMode="gray">
          <a:xfrm>
            <a:off x="5022850" y="981075"/>
            <a:ext cx="2736850" cy="73025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2400" b="1" spc="-150" dirty="0" err="1">
                <a:solidFill>
                  <a:schemeClr val="accent6">
                    <a:lumMod val="75000"/>
                  </a:schemeClr>
                </a:solidFill>
              </a:rPr>
              <a:t>생존성</a:t>
            </a:r>
            <a:r>
              <a:rPr lang="ko-KR" altLang="en-US" sz="2400" b="1" spc="-15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altLang="ko-KR" sz="2400" b="1" spc="-150" dirty="0">
                <a:solidFill>
                  <a:schemeClr val="accent6">
                    <a:lumMod val="75000"/>
                  </a:schemeClr>
                </a:solidFill>
              </a:rPr>
              <a:t>+ </a:t>
            </a:r>
            <a:r>
              <a:rPr lang="ko-KR" altLang="en-US" sz="2400" b="1" spc="-150" dirty="0" err="1">
                <a:solidFill>
                  <a:schemeClr val="accent6">
                    <a:lumMod val="75000"/>
                  </a:schemeClr>
                </a:solidFill>
              </a:rPr>
              <a:t>식별성</a:t>
            </a:r>
            <a:endParaRPr lang="ko-KR" altLang="en-US" sz="2400" b="1" spc="-15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6" name="Rectangle 1"/>
          <p:cNvSpPr>
            <a:spLocks noChangeArrowheads="1"/>
          </p:cNvSpPr>
          <p:nvPr/>
        </p:nvSpPr>
        <p:spPr bwMode="auto">
          <a:xfrm>
            <a:off x="336550" y="1781175"/>
            <a:ext cx="8928100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anchor="ctr"/>
          <a:lstStyle/>
          <a:p>
            <a:pPr eaLnBrk="0" hangingPunct="0">
              <a:defRPr/>
            </a:pPr>
            <a:endParaRPr lang="en-US" altLang="ko-KR" sz="2000" dirty="0">
              <a:ea typeface="맑은 고딕" pitchFamily="50" charset="-127"/>
            </a:endParaRPr>
          </a:p>
          <a:p>
            <a:pPr marL="342900" indent="-342900" eaLnBrk="0" latinLnBrk="0" hangingPunct="0">
              <a:buFontTx/>
              <a:buChar char="-"/>
              <a:defRPr/>
            </a:pPr>
            <a:r>
              <a:rPr lang="ko-KR" altLang="en-US" sz="2000" b="1" dirty="0">
                <a:solidFill>
                  <a:srgbClr val="0070C0"/>
                </a:solidFill>
                <a:ea typeface="맑은 고딕" pitchFamily="50" charset="-127"/>
                <a:cs typeface="HYSMyeongJo-Medium"/>
              </a:rPr>
              <a:t>살아 있는 개인</a:t>
            </a:r>
            <a:r>
              <a:rPr lang="ko-KR" altLang="en-US" sz="2000" b="1" dirty="0">
                <a:ea typeface="맑은 고딕" pitchFamily="50" charset="-127"/>
                <a:cs typeface="HYSMyeongJo-Medium"/>
              </a:rPr>
              <a:t>에 관한 정보로서 </a:t>
            </a:r>
            <a:endParaRPr lang="en-US" altLang="ko-KR" sz="2000" b="1" dirty="0">
              <a:ea typeface="맑은 고딕" pitchFamily="50" charset="-127"/>
              <a:cs typeface="HYSMyeongJo-Medium"/>
            </a:endParaRPr>
          </a:p>
          <a:p>
            <a:pPr eaLnBrk="0" latinLnBrk="0" hangingPunct="0">
              <a:defRPr/>
            </a:pPr>
            <a:r>
              <a:rPr lang="en-US" altLang="ko-KR" sz="2000" b="1" dirty="0">
                <a:ea typeface="맑은 고딕" pitchFamily="50" charset="-127"/>
                <a:cs typeface="HYSMyeongJo-Medium"/>
              </a:rPr>
              <a:t>    </a:t>
            </a:r>
            <a:r>
              <a:rPr lang="ko-KR" altLang="en-US" sz="2000" b="1" dirty="0">
                <a:ea typeface="맑은 고딕" pitchFamily="50" charset="-127"/>
                <a:cs typeface="HYSMyeongJo-Medium"/>
              </a:rPr>
              <a:t>성명</a:t>
            </a:r>
            <a:r>
              <a:rPr lang="en-US" altLang="ko-KR" sz="2000" b="1" dirty="0">
                <a:ea typeface="맑은 고딕" pitchFamily="50" charset="-127"/>
                <a:cs typeface="HYSMyeongJo-Medium"/>
              </a:rPr>
              <a:t>, </a:t>
            </a:r>
            <a:r>
              <a:rPr lang="ko-KR" altLang="en-US" sz="2000" b="1" dirty="0">
                <a:ea typeface="맑은 고딕" pitchFamily="50" charset="-127"/>
                <a:cs typeface="HYSMyeongJo-Medium"/>
              </a:rPr>
              <a:t>주민등록번호 및 영상 등을 통하여 </a:t>
            </a:r>
            <a:r>
              <a:rPr lang="ko-KR" altLang="en-US" sz="2000" b="1" dirty="0">
                <a:solidFill>
                  <a:srgbClr val="0070C0"/>
                </a:solidFill>
                <a:ea typeface="맑은 고딕" pitchFamily="50" charset="-127"/>
                <a:cs typeface="HYSMyeongJo-Medium"/>
              </a:rPr>
              <a:t>개인을 알아볼 수 있는 정보</a:t>
            </a:r>
            <a:endParaRPr lang="en-US" altLang="ko-KR" sz="2000" b="1" dirty="0">
              <a:solidFill>
                <a:srgbClr val="0070C0"/>
              </a:solidFill>
              <a:ea typeface="맑은 고딕" pitchFamily="50" charset="-127"/>
              <a:cs typeface="HYSMyeongJo-Medium"/>
            </a:endParaRPr>
          </a:p>
          <a:p>
            <a:pPr eaLnBrk="0" latinLnBrk="0" hangingPunct="0">
              <a:defRPr/>
            </a:pPr>
            <a:endParaRPr lang="en-US" altLang="ko-KR" sz="2000" b="1" dirty="0">
              <a:solidFill>
                <a:srgbClr val="0070C0"/>
              </a:solidFill>
              <a:ea typeface="맑은 고딕" pitchFamily="50" charset="-127"/>
              <a:cs typeface="HYSMyeongJo-Medium"/>
            </a:endParaRPr>
          </a:p>
          <a:p>
            <a:pPr eaLnBrk="0" latinLnBrk="0" hangingPunct="0">
              <a:defRPr/>
            </a:pPr>
            <a:r>
              <a:rPr lang="en-US" altLang="ko-KR" sz="2000" b="1" dirty="0">
                <a:ea typeface="맑은 고딕" pitchFamily="50" charset="-127"/>
                <a:cs typeface="HYSMyeongJo-Medium"/>
              </a:rPr>
              <a:t> - </a:t>
            </a:r>
            <a:r>
              <a:rPr lang="ko-KR" altLang="en-US" sz="2000" b="1" dirty="0">
                <a:ea typeface="맑은 고딕" pitchFamily="50" charset="-127"/>
                <a:cs typeface="HYSMyeongJo-Medium"/>
              </a:rPr>
              <a:t>해당 정보만으로는 특정 개인을 알아볼 수 없더라도 </a:t>
            </a:r>
            <a:endParaRPr lang="en-US" altLang="ko-KR" sz="2000" b="1" dirty="0">
              <a:ea typeface="맑은 고딕" pitchFamily="50" charset="-127"/>
              <a:cs typeface="HYSMyeongJo-Medium"/>
            </a:endParaRPr>
          </a:p>
          <a:p>
            <a:pPr eaLnBrk="0" latinLnBrk="0" hangingPunct="0">
              <a:defRPr/>
            </a:pPr>
            <a:r>
              <a:rPr lang="en-US" altLang="ko-KR" sz="2000" b="1" dirty="0">
                <a:solidFill>
                  <a:srgbClr val="0070C0"/>
                </a:solidFill>
                <a:ea typeface="맑은 고딕" pitchFamily="50" charset="-127"/>
                <a:cs typeface="HYSMyeongJo-Medium"/>
              </a:rPr>
              <a:t>   </a:t>
            </a:r>
            <a:r>
              <a:rPr lang="ko-KR" altLang="en-US" sz="2000" b="1" dirty="0">
                <a:solidFill>
                  <a:srgbClr val="0070C0"/>
                </a:solidFill>
                <a:ea typeface="맑은 고딕" pitchFamily="50" charset="-127"/>
                <a:cs typeface="HYSMyeongJo-Medium"/>
              </a:rPr>
              <a:t>다른 정보와 쉽게 결합하여 알아볼 수 있는 정보</a:t>
            </a:r>
            <a:endParaRPr lang="en-US" altLang="ko-KR" sz="2000" b="1" dirty="0">
              <a:solidFill>
                <a:srgbClr val="0070C0"/>
              </a:solidFill>
              <a:ea typeface="맑은 고딕" pitchFamily="50" charset="-127"/>
              <a:cs typeface="HYSMyeongJo-Medium"/>
            </a:endParaRPr>
          </a:p>
          <a:p>
            <a:pPr eaLnBrk="0" latinLnBrk="0" hangingPunct="0">
              <a:defRPr/>
            </a:pPr>
            <a:endParaRPr lang="en-US" altLang="ko-KR" b="1" dirty="0">
              <a:ea typeface="맑은 고딕" pitchFamily="50" charset="-127"/>
              <a:cs typeface="HYSMyeongJo-Medium"/>
            </a:endParaRPr>
          </a:p>
        </p:txBody>
      </p:sp>
      <p:sp>
        <p:nvSpPr>
          <p:cNvPr id="27" name="Rectangle 1"/>
          <p:cNvSpPr>
            <a:spLocks noChangeArrowheads="1"/>
          </p:cNvSpPr>
          <p:nvPr/>
        </p:nvSpPr>
        <p:spPr bwMode="auto">
          <a:xfrm>
            <a:off x="558800" y="4581525"/>
            <a:ext cx="8928100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anchor="ctr"/>
          <a:lstStyle/>
          <a:p>
            <a:pPr marL="342900" indent="-342900" eaLnBrk="0" latinLnBrk="0" hangingPunct="0">
              <a:buFontTx/>
              <a:buChar char="-"/>
              <a:defRPr/>
            </a:pPr>
            <a:r>
              <a:rPr lang="ko-KR" altLang="en-US" sz="2000" b="1" dirty="0">
                <a:solidFill>
                  <a:srgbClr val="0070C0"/>
                </a:solidFill>
                <a:ea typeface="맑은 고딕" pitchFamily="50" charset="-127"/>
                <a:cs typeface="HYSMyeongJo-Medium"/>
              </a:rPr>
              <a:t>개인정보를 쉽게 검색할 수 있도록 </a:t>
            </a:r>
            <a:endParaRPr lang="en-US" altLang="ko-KR" sz="2000" b="1" dirty="0">
              <a:solidFill>
                <a:srgbClr val="0070C0"/>
              </a:solidFill>
              <a:ea typeface="맑은 고딕" pitchFamily="50" charset="-127"/>
              <a:cs typeface="HYSMyeongJo-Medium"/>
            </a:endParaRPr>
          </a:p>
          <a:p>
            <a:pPr eaLnBrk="0" latinLnBrk="0" hangingPunct="0">
              <a:defRPr/>
            </a:pPr>
            <a:r>
              <a:rPr lang="en-US" altLang="ko-KR" sz="2000" b="1" dirty="0">
                <a:ea typeface="맑은 고딕" pitchFamily="50" charset="-127"/>
                <a:cs typeface="HYSMyeongJo-Medium"/>
              </a:rPr>
              <a:t>    </a:t>
            </a:r>
            <a:r>
              <a:rPr lang="ko-KR" altLang="en-US" sz="2000" b="1" dirty="0">
                <a:ea typeface="맑은 고딕" pitchFamily="50" charset="-127"/>
                <a:cs typeface="HYSMyeongJo-Medium"/>
              </a:rPr>
              <a:t>일정한 규칙에 따라 체계적으로 배열하거나 구성한 </a:t>
            </a:r>
            <a:endParaRPr lang="en-US" altLang="ko-KR" sz="2000" b="1" dirty="0">
              <a:ea typeface="맑은 고딕" pitchFamily="50" charset="-127"/>
              <a:cs typeface="HYSMyeongJo-Medium"/>
            </a:endParaRPr>
          </a:p>
          <a:p>
            <a:pPr eaLnBrk="0" latinLnBrk="0" hangingPunct="0">
              <a:defRPr/>
            </a:pPr>
            <a:r>
              <a:rPr lang="en-US" altLang="ko-KR" sz="2000" b="1" dirty="0">
                <a:solidFill>
                  <a:srgbClr val="0070C0"/>
                </a:solidFill>
                <a:ea typeface="맑은 고딕" pitchFamily="50" charset="-127"/>
                <a:cs typeface="HYSMyeongJo-Medium"/>
              </a:rPr>
              <a:t>    </a:t>
            </a:r>
            <a:r>
              <a:rPr lang="ko-KR" altLang="en-US" sz="2000" b="1" dirty="0">
                <a:solidFill>
                  <a:srgbClr val="0070C0"/>
                </a:solidFill>
                <a:ea typeface="맑은 고딕" pitchFamily="50" charset="-127"/>
                <a:cs typeface="HYSMyeongJo-Medium"/>
              </a:rPr>
              <a:t>개인정보의 </a:t>
            </a:r>
            <a:r>
              <a:rPr lang="ko-KR" altLang="en-US" sz="2000" b="1" dirty="0" err="1">
                <a:solidFill>
                  <a:srgbClr val="0070C0"/>
                </a:solidFill>
                <a:ea typeface="맑은 고딕" pitchFamily="50" charset="-127"/>
                <a:cs typeface="HYSMyeongJo-Medium"/>
              </a:rPr>
              <a:t>집합물</a:t>
            </a:r>
            <a:r>
              <a:rPr lang="en-US" altLang="ko-KR" sz="2000" b="1" dirty="0">
                <a:solidFill>
                  <a:srgbClr val="0070C0"/>
                </a:solidFill>
                <a:ea typeface="맑은 고딕" pitchFamily="50" charset="-127"/>
                <a:cs typeface="HYSMyeongJo-Medium"/>
              </a:rPr>
              <a:t>(</a:t>
            </a:r>
            <a:r>
              <a:rPr lang="ko-KR" altLang="en-US" sz="2000" b="1" dirty="0" err="1">
                <a:solidFill>
                  <a:srgbClr val="0070C0"/>
                </a:solidFill>
                <a:ea typeface="맑은 고딕" pitchFamily="50" charset="-127"/>
                <a:cs typeface="HYSMyeongJo-Medium"/>
              </a:rPr>
              <a:t>集合物</a:t>
            </a:r>
            <a:r>
              <a:rPr lang="en-US" altLang="ko-KR" sz="2000" b="1" dirty="0">
                <a:solidFill>
                  <a:srgbClr val="0070C0"/>
                </a:solidFill>
                <a:ea typeface="맑은 고딕" pitchFamily="50" charset="-127"/>
                <a:cs typeface="HYSMyeongJo-Medium"/>
              </a:rPr>
              <a:t>)</a:t>
            </a:r>
            <a:endParaRPr lang="en-US" altLang="ko-KR" sz="2800" b="1" dirty="0">
              <a:solidFill>
                <a:srgbClr val="0070C0"/>
              </a:solidFill>
              <a:ea typeface="맑은 고딕" pitchFamily="50" charset="-127"/>
            </a:endParaRPr>
          </a:p>
        </p:txBody>
      </p:sp>
      <p:sp>
        <p:nvSpPr>
          <p:cNvPr id="28" name="모서리가 둥근 직사각형 27"/>
          <p:cNvSpPr/>
          <p:nvPr/>
        </p:nvSpPr>
        <p:spPr bwMode="gray">
          <a:xfrm>
            <a:off x="5097463" y="3852863"/>
            <a:ext cx="2736850" cy="72866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2400" b="1" spc="-150" dirty="0">
                <a:solidFill>
                  <a:schemeClr val="accent6">
                    <a:lumMod val="75000"/>
                  </a:schemeClr>
                </a:solidFill>
              </a:rPr>
              <a:t>검색 </a:t>
            </a:r>
            <a:r>
              <a:rPr lang="en-US" altLang="ko-KR" sz="2400" b="1" spc="-150" dirty="0">
                <a:solidFill>
                  <a:schemeClr val="accent6">
                    <a:lumMod val="75000"/>
                  </a:schemeClr>
                </a:solidFill>
              </a:rPr>
              <a:t>+ </a:t>
            </a:r>
            <a:r>
              <a:rPr lang="ko-KR" altLang="en-US" sz="2400" b="1" spc="-150" dirty="0">
                <a:solidFill>
                  <a:schemeClr val="accent6">
                    <a:lumMod val="75000"/>
                  </a:schemeClr>
                </a:solidFill>
              </a:rPr>
              <a:t>규칙 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336550" y="1101725"/>
            <a:ext cx="2528888" cy="649288"/>
          </a:xfrm>
          <a:prstGeom prst="rect">
            <a:avLst/>
          </a:prstGeom>
          <a:noFill/>
          <a:ln w="1905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400" b="1" dirty="0">
                <a:solidFill>
                  <a:schemeClr val="tx1"/>
                </a:solidFill>
              </a:rPr>
              <a:t>개인정보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323528" y="3932238"/>
            <a:ext cx="2528887" cy="649287"/>
          </a:xfrm>
          <a:prstGeom prst="rect">
            <a:avLst/>
          </a:prstGeom>
          <a:noFill/>
          <a:ln w="1905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400" b="1" dirty="0">
                <a:solidFill>
                  <a:schemeClr val="tx1"/>
                </a:solidFill>
              </a:rPr>
              <a:t>개인정보파일</a:t>
            </a:r>
          </a:p>
        </p:txBody>
      </p:sp>
      <p:sp>
        <p:nvSpPr>
          <p:cNvPr id="34" name="오른쪽 화살표 33"/>
          <p:cNvSpPr/>
          <p:nvPr/>
        </p:nvSpPr>
        <p:spPr bwMode="gray">
          <a:xfrm>
            <a:off x="3008313" y="1101725"/>
            <a:ext cx="1792287" cy="609600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  <a:ln w="12700" algn="ctr">
            <a:solidFill>
              <a:schemeClr val="bg1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endParaRPr lang="ko-KR" altLang="en-US" b="1" spc="-15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5" name="오른쪽 화살표 34"/>
          <p:cNvSpPr/>
          <p:nvPr/>
        </p:nvSpPr>
        <p:spPr bwMode="gray">
          <a:xfrm>
            <a:off x="2987824" y="3932238"/>
            <a:ext cx="1792287" cy="609600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  <a:ln w="12700" algn="ctr">
            <a:solidFill>
              <a:schemeClr val="bg1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endParaRPr lang="ko-KR" altLang="en-US" b="1" spc="-15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6" name="순서도: 대체 처리 35"/>
          <p:cNvSpPr/>
          <p:nvPr/>
        </p:nvSpPr>
        <p:spPr bwMode="gray">
          <a:xfrm>
            <a:off x="336550" y="260350"/>
            <a:ext cx="6408738" cy="588963"/>
          </a:xfrm>
          <a:prstGeom prst="flowChartAlternateProcess">
            <a:avLst/>
          </a:prstGeom>
          <a:solidFill>
            <a:srgbClr val="002060"/>
          </a:solidFill>
          <a:ln w="12700" algn="ctr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2400" b="1" spc="-150" dirty="0">
                <a:solidFill>
                  <a:schemeClr val="bg1"/>
                </a:solidFill>
                <a:ea typeface="맑은 고딕" pitchFamily="50" charset="-127"/>
              </a:rPr>
              <a:t>개인정보보호법 용어정의 </a:t>
            </a:r>
            <a:r>
              <a:rPr lang="en-US" altLang="ko-KR" sz="2400" b="1" spc="-150" dirty="0">
                <a:solidFill>
                  <a:schemeClr val="bg1"/>
                </a:solidFill>
                <a:ea typeface="맑은 고딕" pitchFamily="50" charset="-127"/>
              </a:rPr>
              <a:t>– </a:t>
            </a:r>
            <a:r>
              <a:rPr lang="ko-KR" altLang="en-US" sz="2400" b="1" spc="-150" dirty="0">
                <a:solidFill>
                  <a:schemeClr val="bg1"/>
                </a:solidFill>
                <a:ea typeface="맑은 고딕" pitchFamily="50" charset="-127"/>
              </a:rPr>
              <a:t>제</a:t>
            </a:r>
            <a:r>
              <a:rPr lang="en-US" altLang="ko-KR" sz="2400" b="1" spc="-150" dirty="0">
                <a:solidFill>
                  <a:schemeClr val="bg1"/>
                </a:solidFill>
                <a:ea typeface="맑은 고딕" pitchFamily="50" charset="-127"/>
              </a:rPr>
              <a:t>2</a:t>
            </a:r>
            <a:r>
              <a:rPr lang="ko-KR" altLang="en-US" sz="2400" b="1" spc="-150" dirty="0">
                <a:solidFill>
                  <a:schemeClr val="bg1"/>
                </a:solidFill>
                <a:ea typeface="맑은 고딕" pitchFamily="50" charset="-127"/>
              </a:rPr>
              <a:t>조</a:t>
            </a:r>
            <a:r>
              <a:rPr lang="en-US" altLang="ko-KR" sz="2400" b="1" spc="-150" dirty="0">
                <a:solidFill>
                  <a:schemeClr val="bg1"/>
                </a:solidFill>
                <a:ea typeface="맑은 고딕" pitchFamily="50" charset="-127"/>
              </a:rPr>
              <a:t>(</a:t>
            </a:r>
            <a:r>
              <a:rPr lang="ko-KR" altLang="en-US" sz="2400" b="1" spc="-150" dirty="0">
                <a:solidFill>
                  <a:schemeClr val="bg1"/>
                </a:solidFill>
                <a:ea typeface="맑은 고딕" pitchFamily="50" charset="-127"/>
              </a:rPr>
              <a:t>정의</a:t>
            </a:r>
            <a:r>
              <a:rPr lang="en-US" altLang="ko-KR" sz="2400" b="1" spc="-150" dirty="0">
                <a:solidFill>
                  <a:schemeClr val="bg1"/>
                </a:solidFill>
                <a:ea typeface="맑은 고딕" pitchFamily="50" charset="-127"/>
              </a:rPr>
              <a:t>)</a:t>
            </a:r>
            <a:endParaRPr lang="ko-KR" altLang="en-US" sz="2400" b="1" spc="-150" dirty="0">
              <a:solidFill>
                <a:schemeClr val="bg1"/>
              </a:solidFill>
              <a:ea typeface="맑은 고딕" pitchFamily="50" charset="-127"/>
            </a:endParaRPr>
          </a:p>
        </p:txBody>
      </p:sp>
      <p:sp>
        <p:nvSpPr>
          <p:cNvPr id="13" name="타원 12"/>
          <p:cNvSpPr/>
          <p:nvPr/>
        </p:nvSpPr>
        <p:spPr>
          <a:xfrm>
            <a:off x="8820472" y="44922"/>
            <a:ext cx="287734" cy="28773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rgbClr val="FF0000"/>
                </a:solidFill>
              </a:rPr>
              <a:t>?</a:t>
            </a:r>
            <a:endParaRPr lang="ko-KR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344488" y="2348731"/>
            <a:ext cx="8475662" cy="1224285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323528" y="5003949"/>
            <a:ext cx="8475663" cy="123336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>
              <a:buFontTx/>
              <a:buChar char="-"/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+mn-ea"/>
              </a:rPr>
              <a:t>정보주체의 개인정보가 정보주체의 의사에 반하여 함부로 처리되지 않도록</a:t>
            </a:r>
            <a:endParaRPr lang="en-US" altLang="ko-KR" dirty="0" smtClean="0">
              <a:solidFill>
                <a:schemeClr val="tx1"/>
              </a:solidFill>
              <a:latin typeface="+mn-ea"/>
            </a:endParaRPr>
          </a:p>
          <a:p>
            <a:pPr>
              <a:defRPr/>
            </a:pPr>
            <a:r>
              <a:rPr lang="en-US" altLang="ko-KR" dirty="0" smtClean="0">
                <a:solidFill>
                  <a:schemeClr val="tx1"/>
                </a:solidFill>
                <a:latin typeface="+mn-ea"/>
              </a:rPr>
              <a:t>    </a:t>
            </a:r>
            <a:r>
              <a:rPr lang="ko-KR" altLang="en-US" dirty="0" smtClean="0">
                <a:solidFill>
                  <a:schemeClr val="tx1"/>
                </a:solidFill>
                <a:latin typeface="+mn-ea"/>
              </a:rPr>
              <a:t>함으로써</a:t>
            </a:r>
            <a:r>
              <a:rPr lang="en-US" altLang="ko-KR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b="1" dirty="0" smtClean="0">
                <a:solidFill>
                  <a:schemeClr val="accent2"/>
                </a:solidFill>
                <a:latin typeface="+mn-ea"/>
              </a:rPr>
              <a:t>정보주체의 개인정보 자기결정권을 보호</a:t>
            </a:r>
            <a:r>
              <a:rPr lang="ko-KR" altLang="en-US" dirty="0" smtClean="0">
                <a:solidFill>
                  <a:schemeClr val="tx1"/>
                </a:solidFill>
                <a:latin typeface="+mn-ea"/>
              </a:rPr>
              <a:t>하는 것을 의미</a:t>
            </a:r>
            <a:r>
              <a:rPr lang="en-US" altLang="ko-KR" dirty="0" smtClean="0">
                <a:solidFill>
                  <a:schemeClr val="tx1"/>
                </a:solidFill>
                <a:latin typeface="+mn-ea"/>
              </a:rPr>
              <a:t> </a:t>
            </a:r>
            <a:endParaRPr lang="ko-KR" alt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36550" y="2285231"/>
            <a:ext cx="8928100" cy="1503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anchor="ctr"/>
          <a:lstStyle/>
          <a:p>
            <a:pPr marL="342900" indent="-342900" eaLnBrk="0" hangingPunct="0">
              <a:buFontTx/>
              <a:buChar char="-"/>
              <a:defRPr/>
            </a:pPr>
            <a:r>
              <a:rPr lang="ko-KR" altLang="en-US" sz="2000" dirty="0" smtClean="0">
                <a:ea typeface="맑은 고딕" pitchFamily="50" charset="-127"/>
              </a:rPr>
              <a:t>자신에 관한 정보가 언제</a:t>
            </a:r>
            <a:r>
              <a:rPr lang="en-US" altLang="ko-KR" sz="2000" dirty="0" smtClean="0">
                <a:ea typeface="맑은 고딕" pitchFamily="50" charset="-127"/>
              </a:rPr>
              <a:t>, </a:t>
            </a:r>
            <a:r>
              <a:rPr lang="ko-KR" altLang="en-US" sz="2000" dirty="0" smtClean="0">
                <a:ea typeface="맑은 고딕" pitchFamily="50" charset="-127"/>
              </a:rPr>
              <a:t>누구에게</a:t>
            </a:r>
            <a:r>
              <a:rPr lang="en-US" altLang="ko-KR" sz="2000" dirty="0" smtClean="0">
                <a:ea typeface="맑은 고딕" pitchFamily="50" charset="-127"/>
              </a:rPr>
              <a:t>, </a:t>
            </a:r>
            <a:r>
              <a:rPr lang="ko-KR" altLang="en-US" sz="2000" dirty="0" smtClean="0">
                <a:ea typeface="맑은 고딕" pitchFamily="50" charset="-127"/>
              </a:rPr>
              <a:t>어느 범위까지 이용되도록 </a:t>
            </a:r>
            <a:endParaRPr lang="en-US" altLang="ko-KR" sz="2000" dirty="0" smtClean="0">
              <a:ea typeface="맑은 고딕" pitchFamily="50" charset="-127"/>
            </a:endParaRPr>
          </a:p>
          <a:p>
            <a:pPr eaLnBrk="0" hangingPunct="0">
              <a:defRPr/>
            </a:pPr>
            <a:r>
              <a:rPr lang="en-US" altLang="ko-KR" sz="2000" dirty="0">
                <a:ea typeface="맑은 고딕" pitchFamily="50" charset="-127"/>
              </a:rPr>
              <a:t> </a:t>
            </a:r>
            <a:r>
              <a:rPr lang="en-US" altLang="ko-KR" sz="2000" dirty="0" smtClean="0">
                <a:ea typeface="맑은 고딕" pitchFamily="50" charset="-127"/>
              </a:rPr>
              <a:t>   </a:t>
            </a:r>
            <a:r>
              <a:rPr lang="ko-KR" altLang="en-US" sz="2000" dirty="0" smtClean="0">
                <a:ea typeface="맑은 고딕" pitchFamily="50" charset="-127"/>
              </a:rPr>
              <a:t>할 것인지를 </a:t>
            </a:r>
            <a:r>
              <a:rPr lang="ko-KR" altLang="en-US" sz="2000" b="1" dirty="0" smtClean="0">
                <a:solidFill>
                  <a:schemeClr val="accent2"/>
                </a:solidFill>
                <a:ea typeface="맑은 고딕" pitchFamily="50" charset="-127"/>
              </a:rPr>
              <a:t>정보주체가 스스로 결정할 수 있는 권리 </a:t>
            </a:r>
            <a:endParaRPr lang="en-US" altLang="ko-KR" b="1" dirty="0">
              <a:solidFill>
                <a:schemeClr val="accent2"/>
              </a:solidFill>
              <a:ea typeface="맑은 고딕" pitchFamily="50" charset="-127"/>
              <a:cs typeface="HYSMyeongJo-Medium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36550" y="1605781"/>
            <a:ext cx="4019426" cy="649288"/>
          </a:xfrm>
          <a:prstGeom prst="rect">
            <a:avLst/>
          </a:prstGeom>
          <a:noFill/>
          <a:ln w="1905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400" b="1" dirty="0" smtClean="0">
                <a:solidFill>
                  <a:schemeClr val="tx1"/>
                </a:solidFill>
              </a:rPr>
              <a:t>개인정보 자기결정권</a:t>
            </a:r>
            <a:endParaRPr lang="ko-KR" altLang="en-US" sz="2400" b="1" dirty="0">
              <a:solidFill>
                <a:schemeClr val="tx1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66071" y="4219724"/>
            <a:ext cx="4032448" cy="649287"/>
          </a:xfrm>
          <a:prstGeom prst="rect">
            <a:avLst/>
          </a:prstGeom>
          <a:noFill/>
          <a:ln w="1905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400" b="1" dirty="0" smtClean="0">
                <a:solidFill>
                  <a:schemeClr val="tx1"/>
                </a:solidFill>
              </a:rPr>
              <a:t>개인정보보호란</a:t>
            </a:r>
            <a:r>
              <a:rPr lang="en-US" altLang="ko-KR" sz="2400" b="1" dirty="0" smtClean="0">
                <a:solidFill>
                  <a:schemeClr val="tx1"/>
                </a:solidFill>
              </a:rPr>
              <a:t>?</a:t>
            </a:r>
            <a:endParaRPr lang="ko-KR" altLang="en-US" sz="2400" b="1" dirty="0">
              <a:solidFill>
                <a:schemeClr val="tx1"/>
              </a:solidFill>
            </a:endParaRPr>
          </a:p>
        </p:txBody>
      </p:sp>
      <p:sp>
        <p:nvSpPr>
          <p:cNvPr id="12" name="순서도: 대체 처리 11"/>
          <p:cNvSpPr/>
          <p:nvPr/>
        </p:nvSpPr>
        <p:spPr bwMode="gray">
          <a:xfrm>
            <a:off x="336550" y="260350"/>
            <a:ext cx="6408738" cy="588963"/>
          </a:xfrm>
          <a:prstGeom prst="flowChartAlternateProcess">
            <a:avLst/>
          </a:prstGeom>
          <a:solidFill>
            <a:srgbClr val="002060"/>
          </a:solidFill>
          <a:ln w="12700" algn="ctr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2400" b="1" spc="-150" dirty="0" smtClean="0">
                <a:solidFill>
                  <a:schemeClr val="bg1"/>
                </a:solidFill>
                <a:ea typeface="맑은 고딕" pitchFamily="50" charset="-127"/>
              </a:rPr>
              <a:t>개인정보보호란 무엇인가</a:t>
            </a:r>
            <a:r>
              <a:rPr lang="en-US" altLang="ko-KR" sz="2400" b="1" spc="-150" dirty="0" smtClean="0">
                <a:solidFill>
                  <a:schemeClr val="bg1"/>
                </a:solidFill>
                <a:ea typeface="맑은 고딕" pitchFamily="50" charset="-127"/>
              </a:rPr>
              <a:t>?</a:t>
            </a:r>
            <a:endParaRPr lang="ko-KR" altLang="en-US" sz="2400" b="1" spc="-150" dirty="0">
              <a:solidFill>
                <a:schemeClr val="bg1"/>
              </a:solidFill>
              <a:ea typeface="맑은 고딕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25810" y="1245919"/>
            <a:ext cx="866320" cy="866320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88024" y="3906279"/>
            <a:ext cx="1021160" cy="1021160"/>
          </a:xfrm>
          <a:prstGeom prst="rect">
            <a:avLst/>
          </a:prstGeom>
        </p:spPr>
      </p:pic>
      <p:sp>
        <p:nvSpPr>
          <p:cNvPr id="14" name="타원형 설명선 13"/>
          <p:cNvSpPr/>
          <p:nvPr/>
        </p:nvSpPr>
        <p:spPr>
          <a:xfrm>
            <a:off x="5992130" y="1103090"/>
            <a:ext cx="2938909" cy="1151979"/>
          </a:xfrm>
          <a:prstGeom prst="wedgeEllipseCallout">
            <a:avLst>
              <a:gd name="adj1" fmla="val -56705"/>
              <a:gd name="adj2" fmla="val 1800"/>
            </a:avLst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동의 없이 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내 정보를 가지고 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400" b="1" dirty="0" err="1" smtClean="0">
                <a:solidFill>
                  <a:schemeClr val="tx1"/>
                </a:solidFill>
              </a:rPr>
              <a:t>스팸메일</a:t>
            </a:r>
            <a:r>
              <a:rPr lang="ko-KR" altLang="en-US" sz="1200" dirty="0" err="1" smtClean="0">
                <a:solidFill>
                  <a:schemeClr val="tx1"/>
                </a:solidFill>
              </a:rPr>
              <a:t>을</a:t>
            </a:r>
            <a:r>
              <a:rPr lang="ko-KR" altLang="en-US" sz="1200" dirty="0" smtClean="0">
                <a:solidFill>
                  <a:schemeClr val="tx1"/>
                </a:solidFill>
              </a:rPr>
              <a:t> 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보내지 않았으면 좋겠어</a:t>
            </a:r>
            <a:r>
              <a:rPr lang="en-US" altLang="ko-KR" sz="1200" dirty="0" smtClean="0">
                <a:solidFill>
                  <a:schemeClr val="tx1"/>
                </a:solidFill>
              </a:rPr>
              <a:t>!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16" name="타원형 설명선 15"/>
          <p:cNvSpPr/>
          <p:nvPr/>
        </p:nvSpPr>
        <p:spPr>
          <a:xfrm>
            <a:off x="5713585" y="3686122"/>
            <a:ext cx="3383956" cy="1302780"/>
          </a:xfrm>
          <a:prstGeom prst="wedgeEllipseCallout">
            <a:avLst>
              <a:gd name="adj1" fmla="val -56705"/>
              <a:gd name="adj2" fmla="val 1800"/>
            </a:avLst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역지사지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!</a:t>
            </a:r>
          </a:p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내 개인정보가 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타 기관</a:t>
            </a:r>
            <a:r>
              <a:rPr lang="en-US" altLang="ko-KR" sz="1200" dirty="0" smtClean="0">
                <a:solidFill>
                  <a:schemeClr val="tx1"/>
                </a:solidFill>
              </a:rPr>
              <a:t>/</a:t>
            </a:r>
            <a:r>
              <a:rPr lang="ko-KR" altLang="en-US" sz="1200" dirty="0" smtClean="0">
                <a:solidFill>
                  <a:schemeClr val="tx1"/>
                </a:solidFill>
              </a:rPr>
              <a:t>기업 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개인정보취급자에 의해 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아무런 조치 없이 방치 된다면</a:t>
            </a:r>
            <a:r>
              <a:rPr lang="en-US" altLang="ko-KR" sz="1200" dirty="0" smtClean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5579790" y="4874310"/>
            <a:ext cx="3240360" cy="25927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chemeClr val="bg1"/>
                </a:solidFill>
              </a:rPr>
              <a:t>정보주체의 의사에 따라 보호해야지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!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579790" y="2125430"/>
            <a:ext cx="3240360" cy="25927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</a:rPr>
              <a:t>내 정보가 쓰일 수 있는 범위는 내가 정한다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!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19" name="타원 18"/>
          <p:cNvSpPr/>
          <p:nvPr/>
        </p:nvSpPr>
        <p:spPr>
          <a:xfrm>
            <a:off x="8820472" y="44922"/>
            <a:ext cx="287734" cy="28773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rgbClr val="FF0000"/>
                </a:solidFill>
              </a:rPr>
              <a:t>?</a:t>
            </a:r>
            <a:endParaRPr lang="ko-KR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049632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-252536" y="2420888"/>
            <a:ext cx="9793088" cy="1275468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5357" tIns="52679" rIns="105357" bIns="52679" anchor="ctr">
            <a:spAutoFit/>
          </a:bodyPr>
          <a:lstStyle/>
          <a:p>
            <a:pPr algn="ctr" defTabSz="1054100">
              <a:spcBef>
                <a:spcPct val="50000"/>
              </a:spcBef>
              <a:buFont typeface="Wingdings" pitchFamily="2" charset="2"/>
              <a:buNone/>
              <a:defRPr/>
            </a:pPr>
            <a:r>
              <a:rPr lang="en-US" altLang="ko-KR" sz="4000" b="1" dirty="0" smtClean="0">
                <a:solidFill>
                  <a:schemeClr val="bg1"/>
                </a:solidFill>
                <a:latin typeface="+mj-ea"/>
                <a:ea typeface="+mj-ea"/>
              </a:rPr>
              <a:t>2. </a:t>
            </a:r>
            <a:r>
              <a:rPr lang="ko-KR" altLang="en-US" sz="4000" b="1" dirty="0" smtClean="0">
                <a:solidFill>
                  <a:schemeClr val="bg1"/>
                </a:solidFill>
                <a:latin typeface="+mj-ea"/>
                <a:ea typeface="+mj-ea"/>
              </a:rPr>
              <a:t>개인정보의 </a:t>
            </a:r>
            <a:r>
              <a:rPr lang="ko-KR" altLang="en-US" sz="4000" b="1" dirty="0">
                <a:solidFill>
                  <a:schemeClr val="bg1"/>
                </a:solidFill>
                <a:latin typeface="+mj-ea"/>
                <a:ea typeface="+mj-ea"/>
              </a:rPr>
              <a:t>처리단계별 </a:t>
            </a:r>
            <a:r>
              <a:rPr lang="ko-KR" altLang="en-US" sz="4000" b="1" dirty="0" smtClean="0">
                <a:solidFill>
                  <a:schemeClr val="bg1"/>
                </a:solidFill>
                <a:latin typeface="+mj-ea"/>
                <a:ea typeface="+mj-ea"/>
              </a:rPr>
              <a:t>주요내용</a:t>
            </a:r>
            <a:r>
              <a:rPr lang="en-US" altLang="ko-KR" sz="4000" b="1" dirty="0" smtClean="0">
                <a:solidFill>
                  <a:schemeClr val="bg1"/>
                </a:solidFill>
                <a:latin typeface="+mj-ea"/>
                <a:ea typeface="+mj-ea"/>
              </a:rPr>
              <a:t/>
            </a:r>
            <a:br>
              <a:rPr lang="en-US" altLang="ko-KR" sz="4000" b="1" dirty="0" smtClean="0">
                <a:solidFill>
                  <a:schemeClr val="bg1"/>
                </a:solidFill>
                <a:latin typeface="+mj-ea"/>
                <a:ea typeface="+mj-ea"/>
              </a:rPr>
            </a:br>
            <a:r>
              <a:rPr lang="en-US" altLang="ko-KR" sz="2800" b="1" dirty="0" smtClean="0">
                <a:solidFill>
                  <a:schemeClr val="bg1"/>
                </a:solidFill>
                <a:latin typeface="+mj-ea"/>
                <a:ea typeface="+mj-ea"/>
              </a:rPr>
              <a:t>(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  <a:ea typeface="+mj-ea"/>
              </a:rPr>
              <a:t>안전성 확보조치</a:t>
            </a:r>
            <a:r>
              <a:rPr lang="en-US" altLang="ko-KR" sz="2800" b="1" dirty="0">
                <a:solidFill>
                  <a:schemeClr val="bg1"/>
                </a:solidFill>
                <a:latin typeface="+mj-ea"/>
                <a:ea typeface="+mj-ea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59258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147"/>
          <p:cNvGrpSpPr>
            <a:grpSpLocks/>
          </p:cNvGrpSpPr>
          <p:nvPr/>
        </p:nvGrpSpPr>
        <p:grpSpPr bwMode="auto">
          <a:xfrm>
            <a:off x="2113485" y="2132856"/>
            <a:ext cx="5015111" cy="2760042"/>
            <a:chOff x="2473066" y="3992636"/>
            <a:chExt cx="1230306" cy="1008000"/>
          </a:xfrm>
        </p:grpSpPr>
        <p:grpSp>
          <p:nvGrpSpPr>
            <p:cNvPr id="4" name="그룹 119"/>
            <p:cNvGrpSpPr>
              <a:grpSpLocks/>
            </p:cNvGrpSpPr>
            <p:nvPr/>
          </p:nvGrpSpPr>
          <p:grpSpPr bwMode="auto">
            <a:xfrm>
              <a:off x="2512608" y="3992636"/>
              <a:ext cx="1151226" cy="1008000"/>
              <a:chOff x="6330941" y="-642966"/>
              <a:chExt cx="1241477" cy="1255969"/>
            </a:xfrm>
          </p:grpSpPr>
          <p:sp>
            <p:nvSpPr>
              <p:cNvPr id="6" name="Oval 3"/>
              <p:cNvSpPr>
                <a:spLocks noChangeArrowheads="1"/>
              </p:cNvSpPr>
              <p:nvPr/>
            </p:nvSpPr>
            <p:spPr bwMode="auto">
              <a:xfrm>
                <a:off x="6330418" y="-642966"/>
                <a:ext cx="1242518" cy="1255969"/>
              </a:xfrm>
              <a:prstGeom prst="ellipse">
                <a:avLst/>
              </a:prstGeom>
              <a:gradFill rotWithShape="1">
                <a:gsLst>
                  <a:gs pos="0">
                    <a:srgbClr val="123600"/>
                  </a:gs>
                  <a:gs pos="100000">
                    <a:srgbClr val="76B800"/>
                  </a:gs>
                </a:gsLst>
                <a:lin ang="5400000" scaled="1"/>
              </a:gradFill>
              <a:ln w="127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fontAlgn="auto" latinLnBrk="0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600" kern="0"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7" name="Oval 4"/>
              <p:cNvSpPr>
                <a:spLocks noChangeArrowheads="1"/>
              </p:cNvSpPr>
              <p:nvPr/>
            </p:nvSpPr>
            <p:spPr bwMode="auto">
              <a:xfrm>
                <a:off x="6484231" y="-601402"/>
                <a:ext cx="929473" cy="773460"/>
              </a:xfrm>
              <a:prstGeom prst="ellipse">
                <a:avLst/>
              </a:prstGeom>
              <a:gradFill rotWithShape="1">
                <a:gsLst>
                  <a:gs pos="0">
                    <a:sysClr val="window" lastClr="FFFFFF">
                      <a:alpha val="71000"/>
                    </a:sysClr>
                  </a:gs>
                  <a:gs pos="78000">
                    <a:sysClr val="window" lastClr="FFFFFF">
                      <a:gamma/>
                      <a:tint val="0"/>
                      <a:invGamma/>
                      <a:alpha val="0"/>
                    </a:sys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fontAlgn="auto" latinLnBrk="0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600" kern="0"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8" name="Oval 4"/>
              <p:cNvSpPr>
                <a:spLocks noChangeArrowheads="1"/>
              </p:cNvSpPr>
              <p:nvPr/>
            </p:nvSpPr>
            <p:spPr bwMode="auto">
              <a:xfrm flipV="1">
                <a:off x="6423839" y="17419"/>
                <a:ext cx="1053110" cy="293058"/>
              </a:xfrm>
              <a:prstGeom prst="ellipse">
                <a:avLst/>
              </a:prstGeom>
              <a:gradFill flip="none" rotWithShape="1">
                <a:gsLst>
                  <a:gs pos="0">
                    <a:sysClr val="window" lastClr="FFFFFF">
                      <a:alpha val="73000"/>
                    </a:sysClr>
                  </a:gs>
                  <a:gs pos="100000">
                    <a:sysClr val="window" lastClr="FFFFFF">
                      <a:gamma/>
                      <a:tint val="0"/>
                      <a:invGamma/>
                      <a:alpha val="6000"/>
                    </a:sysClr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fontAlgn="auto" latinLnBrk="0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600" kern="0"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9" name="Oval 4"/>
              <p:cNvSpPr>
                <a:spLocks noChangeArrowheads="1"/>
              </p:cNvSpPr>
              <p:nvPr/>
            </p:nvSpPr>
            <p:spPr bwMode="auto">
              <a:xfrm flipV="1">
                <a:off x="6428173" y="-247201"/>
                <a:ext cx="1045205" cy="809603"/>
              </a:xfrm>
              <a:prstGeom prst="ellipse">
                <a:avLst/>
              </a:prstGeom>
              <a:gradFill flip="none" rotWithShape="1">
                <a:gsLst>
                  <a:gs pos="0">
                    <a:sysClr val="window" lastClr="FFFFFF">
                      <a:alpha val="72000"/>
                    </a:sysClr>
                  </a:gs>
                  <a:gs pos="54000">
                    <a:sysClr val="window" lastClr="FFFFFF">
                      <a:gamma/>
                      <a:tint val="0"/>
                      <a:invGamma/>
                      <a:alpha val="0"/>
                    </a:sysClr>
                  </a:gs>
                </a:gsLst>
                <a:lin ang="5400000" scaled="1"/>
                <a:tileRect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fontAlgn="auto" latinLnBrk="0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600" kern="0"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sp>
          <p:nvSpPr>
            <p:cNvPr id="5" name="직사각형 4"/>
            <p:cNvSpPr/>
            <p:nvPr/>
          </p:nvSpPr>
          <p:spPr bwMode="auto">
            <a:xfrm>
              <a:off x="2473066" y="4208086"/>
              <a:ext cx="1230306" cy="538626"/>
            </a:xfrm>
            <a:prstGeom prst="rect">
              <a:avLst/>
            </a:prstGeom>
          </p:spPr>
          <p:txBody>
            <a:bodyPr anchor="ctr"/>
            <a:lstStyle/>
            <a:p>
              <a:pPr algn="ctr" eaLnBrk="0" fontAlgn="auto" latinLnBrk="0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5400" b="1" kern="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  <a:ea typeface="+mn-ea"/>
                </a:rPr>
                <a:t>수집</a:t>
              </a:r>
              <a:r>
                <a:rPr kumimoji="0" lang="en-US" altLang="ko-KR" sz="5400" b="1" kern="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  <a:ea typeface="+mn-ea"/>
                </a:rPr>
                <a:t>/</a:t>
              </a:r>
              <a:r>
                <a:rPr kumimoji="0" lang="ko-KR" altLang="en-US" sz="5400" b="1" kern="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  <a:ea typeface="+mn-ea"/>
                </a:rPr>
                <a:t>이용</a:t>
              </a:r>
              <a:endParaRPr kumimoji="0" lang="en-US" altLang="ko-KR" sz="5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250825" y="2141538"/>
            <a:ext cx="8643938" cy="49371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  <a:headEnd/>
            <a:tailE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marL="457200" indent="-457200" algn="ctr">
              <a:lnSpc>
                <a:spcPct val="150000"/>
              </a:lnSpc>
              <a:defRPr/>
            </a:pPr>
            <a:r>
              <a:rPr lang="ko-KR" altLang="en-US" sz="2000" b="1" dirty="0">
                <a:cs typeface="HYSMyeongJo-Medium"/>
              </a:rPr>
              <a:t>정보주체의 </a:t>
            </a:r>
            <a:r>
              <a:rPr lang="ko-KR" altLang="en-US" sz="2000" b="1" dirty="0">
                <a:solidFill>
                  <a:srgbClr val="0070C0"/>
                </a:solidFill>
                <a:cs typeface="HYSMyeongJo-Medium"/>
              </a:rPr>
              <a:t>동의</a:t>
            </a:r>
            <a:r>
              <a:rPr lang="ko-KR" altLang="en-US" sz="2000" b="1" dirty="0">
                <a:cs typeface="HYSMyeongJo-Medium"/>
              </a:rPr>
              <a:t>가 있을 경우</a:t>
            </a:r>
            <a:endParaRPr lang="en-US" altLang="ko-KR" sz="2000" b="1" dirty="0">
              <a:cs typeface="HYSMyeongJo-Medium"/>
            </a:endParaRPr>
          </a:p>
        </p:txBody>
      </p:sp>
      <p:sp>
        <p:nvSpPr>
          <p:cNvPr id="16" name="순서도: 연결자 15"/>
          <p:cNvSpPr/>
          <p:nvPr/>
        </p:nvSpPr>
        <p:spPr bwMode="gray">
          <a:xfrm>
            <a:off x="954088" y="692150"/>
            <a:ext cx="1530350" cy="792163"/>
          </a:xfrm>
          <a:prstGeom prst="flowChartConnector">
            <a:avLst/>
          </a:prstGeom>
          <a:solidFill>
            <a:schemeClr val="accent5">
              <a:lumMod val="20000"/>
              <a:lumOff val="80000"/>
            </a:schemeClr>
          </a:solidFill>
          <a:ln w="12700" algn="ctr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2400" b="1" spc="-150" dirty="0">
                <a:solidFill>
                  <a:srgbClr val="0070C0"/>
                </a:solidFill>
                <a:ea typeface="맑은 고딕" pitchFamily="50" charset="-127"/>
              </a:rPr>
              <a:t>수집</a:t>
            </a:r>
            <a:r>
              <a:rPr lang="en-US" altLang="ko-KR" sz="2400" b="1" spc="-150" dirty="0">
                <a:solidFill>
                  <a:srgbClr val="0070C0"/>
                </a:solidFill>
                <a:ea typeface="맑은 고딕" pitchFamily="50" charset="-127"/>
              </a:rPr>
              <a:t>/</a:t>
            </a:r>
            <a:r>
              <a:rPr lang="ko-KR" altLang="en-US" sz="2400" b="1" spc="-150" dirty="0">
                <a:solidFill>
                  <a:srgbClr val="0070C0"/>
                </a:solidFill>
                <a:ea typeface="맑은 고딕" pitchFamily="50" charset="-127"/>
              </a:rPr>
              <a:t>이용</a:t>
            </a:r>
          </a:p>
        </p:txBody>
      </p:sp>
      <p:pic>
        <p:nvPicPr>
          <p:cNvPr id="25604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0975" y="693738"/>
            <a:ext cx="719138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직사각형 17"/>
          <p:cNvSpPr/>
          <p:nvPr/>
        </p:nvSpPr>
        <p:spPr bwMode="gray">
          <a:xfrm>
            <a:off x="2698750" y="763588"/>
            <a:ext cx="6196013" cy="560387"/>
          </a:xfrm>
          <a:prstGeom prst="rect">
            <a:avLst/>
          </a:prstGeom>
          <a:solidFill>
            <a:srgbClr val="0070C0"/>
          </a:solidFill>
          <a:ln w="12700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2400" b="1" dirty="0">
                <a:solidFill>
                  <a:schemeClr val="bg1">
                    <a:lumMod val="95000"/>
                  </a:schemeClr>
                </a:solidFill>
                <a:ea typeface="맑은 고딕" pitchFamily="50" charset="-127"/>
              </a:rPr>
              <a:t>개인정보의 수집</a:t>
            </a:r>
            <a:r>
              <a:rPr lang="en-US" altLang="ko-KR" sz="2400" b="1" dirty="0">
                <a:solidFill>
                  <a:schemeClr val="bg1">
                    <a:lumMod val="95000"/>
                  </a:schemeClr>
                </a:solidFill>
                <a:ea typeface="맑은 고딕" pitchFamily="50" charset="-127"/>
              </a:rPr>
              <a:t>·</a:t>
            </a:r>
            <a:r>
              <a:rPr lang="ko-KR" altLang="en-US" sz="2400" b="1" dirty="0">
                <a:solidFill>
                  <a:schemeClr val="bg1">
                    <a:lumMod val="95000"/>
                  </a:schemeClr>
                </a:solidFill>
                <a:ea typeface="맑은 고딕" pitchFamily="50" charset="-127"/>
              </a:rPr>
              <a:t>이용</a:t>
            </a:r>
            <a:endParaRPr lang="en-US" altLang="ko-KR" sz="2400" b="1" dirty="0">
              <a:solidFill>
                <a:schemeClr val="bg1">
                  <a:lumMod val="95000"/>
                </a:schemeClr>
              </a:solidFill>
              <a:ea typeface="맑은 고딕" pitchFamily="50" charset="-127"/>
            </a:endParaRPr>
          </a:p>
        </p:txBody>
      </p:sp>
      <p:sp>
        <p:nvSpPr>
          <p:cNvPr id="25606" name="TextBox 2"/>
          <p:cNvSpPr txBox="1">
            <a:spLocks noChangeArrowheads="1"/>
          </p:cNvSpPr>
          <p:nvPr/>
        </p:nvSpPr>
        <p:spPr bwMode="auto">
          <a:xfrm>
            <a:off x="5570538" y="1323975"/>
            <a:ext cx="33940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>
              <a:buFontTx/>
              <a:buChar char="-"/>
            </a:pPr>
            <a:r>
              <a:rPr lang="ko-KR" altLang="en-US" b="1">
                <a:ea typeface="맑은 고딕" pitchFamily="50" charset="-127"/>
              </a:rPr>
              <a:t>제</a:t>
            </a:r>
            <a:r>
              <a:rPr lang="en-US" altLang="ko-KR" b="1">
                <a:ea typeface="맑은 고딕" pitchFamily="50" charset="-127"/>
              </a:rPr>
              <a:t>15</a:t>
            </a:r>
            <a:r>
              <a:rPr lang="ko-KR" altLang="en-US" b="1">
                <a:ea typeface="맑은 고딕" pitchFamily="50" charset="-127"/>
              </a:rPr>
              <a:t>조</a:t>
            </a:r>
            <a:r>
              <a:rPr lang="en-US" altLang="ko-KR" b="1">
                <a:ea typeface="맑은 고딕" pitchFamily="50" charset="-127"/>
              </a:rPr>
              <a:t>(</a:t>
            </a:r>
            <a:r>
              <a:rPr lang="ko-KR" altLang="en-US" b="1">
                <a:ea typeface="맑은 고딕" pitchFamily="50" charset="-127"/>
              </a:rPr>
              <a:t>개인정보의 수집</a:t>
            </a:r>
            <a:r>
              <a:rPr lang="en-US" altLang="ko-KR" b="1">
                <a:ea typeface="맑은 고딕" pitchFamily="50" charset="-127"/>
              </a:rPr>
              <a:t>·</a:t>
            </a:r>
            <a:r>
              <a:rPr lang="ko-KR" altLang="en-US" b="1">
                <a:ea typeface="맑은 고딕" pitchFamily="50" charset="-127"/>
              </a:rPr>
              <a:t>이용</a:t>
            </a:r>
            <a:r>
              <a:rPr lang="en-US" altLang="ko-KR" b="1">
                <a:ea typeface="맑은 고딕" pitchFamily="50" charset="-127"/>
              </a:rPr>
              <a:t>)</a:t>
            </a:r>
          </a:p>
          <a:p>
            <a:pPr eaLnBrk="1" hangingPunct="1">
              <a:buFontTx/>
              <a:buChar char="-"/>
            </a:pPr>
            <a:r>
              <a:rPr lang="ko-KR" altLang="en-US" b="1">
                <a:ea typeface="맑은 고딕" pitchFamily="50" charset="-127"/>
              </a:rPr>
              <a:t>제</a:t>
            </a:r>
            <a:r>
              <a:rPr lang="en-US" altLang="ko-KR" b="1">
                <a:ea typeface="맑은 고딕" pitchFamily="50" charset="-127"/>
              </a:rPr>
              <a:t>16</a:t>
            </a:r>
            <a:r>
              <a:rPr lang="ko-KR" altLang="en-US" b="1">
                <a:ea typeface="맑은 고딕" pitchFamily="50" charset="-127"/>
              </a:rPr>
              <a:t>조</a:t>
            </a:r>
            <a:r>
              <a:rPr lang="en-US" altLang="ko-KR" b="1">
                <a:ea typeface="맑은 고딕" pitchFamily="50" charset="-127"/>
              </a:rPr>
              <a:t>(</a:t>
            </a:r>
            <a:r>
              <a:rPr lang="ko-KR" altLang="en-US" b="1">
                <a:ea typeface="맑은 고딕" pitchFamily="50" charset="-127"/>
              </a:rPr>
              <a:t>개인정보의 수집 제한</a:t>
            </a:r>
            <a:r>
              <a:rPr lang="en-US" altLang="ko-KR" b="1">
                <a:ea typeface="맑은 고딕" pitchFamily="50" charset="-127"/>
              </a:rPr>
              <a:t>)</a:t>
            </a:r>
          </a:p>
        </p:txBody>
      </p:sp>
      <p:sp>
        <p:nvSpPr>
          <p:cNvPr id="20" name="Rectangle 1"/>
          <p:cNvSpPr>
            <a:spLocks noChangeArrowheads="1"/>
          </p:cNvSpPr>
          <p:nvPr/>
        </p:nvSpPr>
        <p:spPr bwMode="auto">
          <a:xfrm>
            <a:off x="179388" y="3455988"/>
            <a:ext cx="8799512" cy="24003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  <a:headEnd/>
            <a:tailE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marL="457200" indent="-457200">
              <a:lnSpc>
                <a:spcPct val="150000"/>
              </a:lnSpc>
              <a:buFont typeface="+mj-ea"/>
              <a:buAutoNum type="circleNumDbPlain"/>
              <a:defRPr/>
            </a:pPr>
            <a:r>
              <a:rPr lang="ko-KR" altLang="en-US" sz="2000" b="1" dirty="0">
                <a:cs typeface="HYSMyeongJo-Medium"/>
              </a:rPr>
              <a:t>개인정보의 </a:t>
            </a:r>
            <a:r>
              <a:rPr lang="ko-KR" altLang="en-US" sz="2000" b="1" dirty="0">
                <a:solidFill>
                  <a:srgbClr val="0070C0"/>
                </a:solidFill>
                <a:cs typeface="HYSMyeongJo-Medium"/>
              </a:rPr>
              <a:t>수집</a:t>
            </a:r>
            <a:r>
              <a:rPr lang="en-US" altLang="ko-KR" sz="2000" b="1" dirty="0">
                <a:solidFill>
                  <a:srgbClr val="0070C0"/>
                </a:solidFill>
                <a:cs typeface="HYSMyeongJo-Medium"/>
              </a:rPr>
              <a:t>·</a:t>
            </a:r>
            <a:r>
              <a:rPr lang="ko-KR" altLang="en-US" sz="2000" b="1" dirty="0">
                <a:solidFill>
                  <a:srgbClr val="0070C0"/>
                </a:solidFill>
                <a:cs typeface="HYSMyeongJo-Medium"/>
              </a:rPr>
              <a:t>이용 목적</a:t>
            </a:r>
            <a:endParaRPr lang="en-US" altLang="ko-KR" sz="2000" b="1" dirty="0">
              <a:solidFill>
                <a:srgbClr val="0070C0"/>
              </a:solidFill>
              <a:cs typeface="HYSMyeongJo-Medium"/>
            </a:endParaRPr>
          </a:p>
          <a:p>
            <a:pPr marL="457200" indent="-457200">
              <a:lnSpc>
                <a:spcPct val="150000"/>
              </a:lnSpc>
              <a:buFont typeface="+mj-ea"/>
              <a:buAutoNum type="circleNumDbPlain"/>
              <a:defRPr/>
            </a:pPr>
            <a:r>
              <a:rPr lang="ko-KR" altLang="en-US" sz="2000" b="1" dirty="0">
                <a:cs typeface="HYSMyeongJo-Medium"/>
              </a:rPr>
              <a:t>수집하려는 개인정보의 </a:t>
            </a:r>
            <a:r>
              <a:rPr lang="ko-KR" altLang="en-US" sz="2000" b="1" dirty="0">
                <a:solidFill>
                  <a:srgbClr val="0070C0"/>
                </a:solidFill>
                <a:cs typeface="HYSMyeongJo-Medium"/>
              </a:rPr>
              <a:t>항목</a:t>
            </a:r>
            <a:endParaRPr lang="en-US" altLang="ko-KR" sz="2000" b="1" dirty="0">
              <a:solidFill>
                <a:srgbClr val="0070C0"/>
              </a:solidFill>
              <a:cs typeface="HYSMyeongJo-Medium"/>
            </a:endParaRPr>
          </a:p>
          <a:p>
            <a:pPr marL="457200" indent="-457200">
              <a:lnSpc>
                <a:spcPct val="150000"/>
              </a:lnSpc>
              <a:buFont typeface="+mj-ea"/>
              <a:buAutoNum type="circleNumDbPlain"/>
              <a:defRPr/>
            </a:pPr>
            <a:r>
              <a:rPr lang="ko-KR" altLang="en-US" sz="2000" b="1" dirty="0">
                <a:cs typeface="HYSMyeongJo-Medium"/>
              </a:rPr>
              <a:t>개인정보의 </a:t>
            </a:r>
            <a:r>
              <a:rPr lang="ko-KR" altLang="en-US" sz="2000" b="1" dirty="0">
                <a:solidFill>
                  <a:srgbClr val="0070C0"/>
                </a:solidFill>
                <a:cs typeface="HYSMyeongJo-Medium"/>
              </a:rPr>
              <a:t>보유 및 이용 기간</a:t>
            </a:r>
            <a:endParaRPr lang="en-US" altLang="ko-KR" sz="2000" b="1" dirty="0">
              <a:solidFill>
                <a:srgbClr val="0070C0"/>
              </a:solidFill>
              <a:cs typeface="HYSMyeongJo-Medium"/>
            </a:endParaRPr>
          </a:p>
          <a:p>
            <a:pPr marL="457200" indent="-457200">
              <a:lnSpc>
                <a:spcPct val="150000"/>
              </a:lnSpc>
              <a:buFont typeface="+mj-ea"/>
              <a:buAutoNum type="circleNumDbPlain"/>
              <a:defRPr/>
            </a:pPr>
            <a:r>
              <a:rPr lang="ko-KR" altLang="en-US" sz="2000" b="1" dirty="0">
                <a:cs typeface="HYSMyeongJo-Medium"/>
              </a:rPr>
              <a:t>동의를 </a:t>
            </a:r>
            <a:r>
              <a:rPr lang="ko-KR" altLang="en-US" sz="2000" b="1" dirty="0">
                <a:solidFill>
                  <a:srgbClr val="0070C0"/>
                </a:solidFill>
                <a:cs typeface="HYSMyeongJo-Medium"/>
              </a:rPr>
              <a:t>거부할 권리가 있다는 사실 </a:t>
            </a:r>
            <a:r>
              <a:rPr lang="ko-KR" altLang="en-US" sz="2000" b="1" dirty="0">
                <a:cs typeface="HYSMyeongJo-Medium"/>
              </a:rPr>
              <a:t>및 동의 거부에 따른 불이익이 있는 경우에는 그 불이익의 내용</a:t>
            </a:r>
          </a:p>
        </p:txBody>
      </p:sp>
      <p:sp>
        <p:nvSpPr>
          <p:cNvPr id="21" name="Rectangle 1"/>
          <p:cNvSpPr>
            <a:spLocks noChangeArrowheads="1"/>
          </p:cNvSpPr>
          <p:nvPr/>
        </p:nvSpPr>
        <p:spPr bwMode="auto">
          <a:xfrm>
            <a:off x="250825" y="2784475"/>
            <a:ext cx="8643938" cy="493713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  <a:headEnd/>
            <a:tailE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marL="457200" indent="-457200" algn="ctr">
              <a:lnSpc>
                <a:spcPct val="150000"/>
              </a:lnSpc>
              <a:defRPr/>
            </a:pPr>
            <a:r>
              <a:rPr lang="ko-KR" altLang="en-US" sz="2000" b="1" dirty="0">
                <a:solidFill>
                  <a:srgbClr val="0070C0"/>
                </a:solidFill>
                <a:cs typeface="HYSMyeongJo-Medium"/>
              </a:rPr>
              <a:t>최소한</a:t>
            </a:r>
            <a:r>
              <a:rPr lang="ko-KR" altLang="en-US" sz="2000" b="1" dirty="0">
                <a:cs typeface="HYSMyeongJo-Medium"/>
              </a:rPr>
              <a:t>의 개인정보 수집</a:t>
            </a:r>
            <a:endParaRPr lang="en-US" altLang="ko-KR" sz="2000" b="1" dirty="0">
              <a:cs typeface="HYSMyeongJo-Medium"/>
            </a:endParaRPr>
          </a:p>
        </p:txBody>
      </p:sp>
      <p:sp>
        <p:nvSpPr>
          <p:cNvPr id="9" name="직사각형 8"/>
          <p:cNvSpPr/>
          <p:nvPr/>
        </p:nvSpPr>
        <p:spPr>
          <a:xfrm rot="20789583">
            <a:off x="683568" y="2996952"/>
            <a:ext cx="7643656" cy="1080120"/>
          </a:xfrm>
          <a:prstGeom prst="rect">
            <a:avLst/>
          </a:prstGeom>
          <a:solidFill>
            <a:srgbClr val="E46C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800" b="1" i="1" dirty="0" err="1" smtClean="0">
                <a:latin typeface="HY궁서" pitchFamily="18" charset="-127"/>
                <a:ea typeface="HY궁서" pitchFamily="18" charset="-127"/>
              </a:rPr>
              <a:t>위반시</a:t>
            </a:r>
            <a:r>
              <a:rPr lang="ko-KR" altLang="en-US" sz="2800" b="1" i="1" dirty="0" smtClean="0">
                <a:latin typeface="HY궁서" pitchFamily="18" charset="-127"/>
                <a:ea typeface="HY궁서" pitchFamily="18" charset="-127"/>
              </a:rPr>
              <a:t> </a:t>
            </a:r>
            <a:r>
              <a:rPr lang="en-US" altLang="ko-KR" sz="2800" b="1" i="1" dirty="0" smtClean="0">
                <a:latin typeface="HY궁서" pitchFamily="18" charset="-127"/>
                <a:ea typeface="HY궁서" pitchFamily="18" charset="-127"/>
              </a:rPr>
              <a:t>5</a:t>
            </a:r>
            <a:r>
              <a:rPr lang="ko-KR" altLang="en-US" sz="2800" b="1" i="1" dirty="0" err="1" smtClean="0">
                <a:latin typeface="HY궁서" pitchFamily="18" charset="-127"/>
                <a:ea typeface="HY궁서" pitchFamily="18" charset="-127"/>
              </a:rPr>
              <a:t>년이하</a:t>
            </a:r>
            <a:r>
              <a:rPr lang="ko-KR" altLang="en-US" sz="2800" b="1" i="1" dirty="0" smtClean="0">
                <a:latin typeface="HY궁서" pitchFamily="18" charset="-127"/>
                <a:ea typeface="HY궁서" pitchFamily="18" charset="-127"/>
              </a:rPr>
              <a:t> 징역</a:t>
            </a:r>
            <a:r>
              <a:rPr lang="en-US" altLang="ko-KR" sz="2800" b="1" i="1" dirty="0" smtClean="0">
                <a:latin typeface="HY궁서" pitchFamily="18" charset="-127"/>
                <a:ea typeface="HY궁서" pitchFamily="18" charset="-127"/>
              </a:rPr>
              <a:t>, 5</a:t>
            </a:r>
            <a:r>
              <a:rPr lang="ko-KR" altLang="en-US" sz="2800" b="1" i="1" dirty="0" err="1" smtClean="0">
                <a:latin typeface="HY궁서" pitchFamily="18" charset="-127"/>
                <a:ea typeface="HY궁서" pitchFamily="18" charset="-127"/>
              </a:rPr>
              <a:t>천만원이하</a:t>
            </a:r>
            <a:r>
              <a:rPr lang="ko-KR" altLang="en-US" sz="2800" b="1" i="1" dirty="0" smtClean="0">
                <a:latin typeface="HY궁서" pitchFamily="18" charset="-127"/>
                <a:ea typeface="HY궁서" pitchFamily="18" charset="-127"/>
              </a:rPr>
              <a:t> 벌금</a:t>
            </a:r>
            <a:endParaRPr lang="en-US" altLang="ko-KR" sz="2800" b="1" i="1" dirty="0" smtClean="0">
              <a:latin typeface="HY궁서" pitchFamily="18" charset="-127"/>
              <a:ea typeface="HY궁서" pitchFamily="18" charset="-127"/>
            </a:endParaRPr>
          </a:p>
        </p:txBody>
      </p:sp>
      <p:sp>
        <p:nvSpPr>
          <p:cNvPr id="10" name="타원 9"/>
          <p:cNvSpPr/>
          <p:nvPr/>
        </p:nvSpPr>
        <p:spPr>
          <a:xfrm>
            <a:off x="8820472" y="44922"/>
            <a:ext cx="287734" cy="28773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rgbClr val="FF0000"/>
                </a:solidFill>
              </a:rPr>
              <a:t>?</a:t>
            </a:r>
            <a:endParaRPr lang="ko-KR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95288" y="2641600"/>
            <a:ext cx="8424862" cy="193992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  <a:headEnd/>
            <a:tailE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ko-KR" altLang="en-US" sz="2000" b="1" dirty="0">
                <a:solidFill>
                  <a:srgbClr val="0070C0"/>
                </a:solidFill>
                <a:cs typeface="HYSMyeongJo-Medium"/>
              </a:rPr>
              <a:t>단 하나만 있어도 </a:t>
            </a:r>
            <a:r>
              <a:rPr lang="ko-KR" altLang="en-US" sz="2000" b="1" dirty="0">
                <a:cs typeface="HYSMyeongJo-Medium"/>
              </a:rPr>
              <a:t>정보주체를 파악할 수 있는 정보</a:t>
            </a:r>
            <a:endParaRPr lang="en-US" altLang="ko-KR" sz="2000" b="1" dirty="0">
              <a:cs typeface="HYSMyeongJo-Medium"/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ko-KR" altLang="en-US" sz="2000" b="1" dirty="0">
                <a:cs typeface="HYSMyeongJo-Medium"/>
              </a:rPr>
              <a:t>정보주체의 </a:t>
            </a:r>
            <a:r>
              <a:rPr lang="ko-KR" altLang="en-US" sz="2000" b="1" dirty="0">
                <a:solidFill>
                  <a:srgbClr val="0070C0"/>
                </a:solidFill>
                <a:cs typeface="HYSMyeongJo-Medium"/>
              </a:rPr>
              <a:t>별도 동의</a:t>
            </a:r>
            <a:r>
              <a:rPr lang="ko-KR" altLang="en-US" sz="2000" b="1" dirty="0">
                <a:cs typeface="HYSMyeongJo-Medium"/>
              </a:rPr>
              <a:t>나 </a:t>
            </a:r>
            <a:r>
              <a:rPr lang="ko-KR" altLang="en-US" sz="2000" b="1" dirty="0">
                <a:solidFill>
                  <a:srgbClr val="0070C0"/>
                </a:solidFill>
                <a:cs typeface="HYSMyeongJo-Medium"/>
              </a:rPr>
              <a:t>법령상 구체적인 허용</a:t>
            </a:r>
            <a:r>
              <a:rPr lang="ko-KR" altLang="en-US" sz="2000" b="1" dirty="0">
                <a:cs typeface="HYSMyeongJo-Medium"/>
              </a:rPr>
              <a:t>이 없으면 </a:t>
            </a:r>
            <a:r>
              <a:rPr lang="ko-KR" altLang="en-US" sz="2000" b="1" dirty="0">
                <a:solidFill>
                  <a:srgbClr val="0070C0"/>
                </a:solidFill>
                <a:cs typeface="HYSMyeongJo-Medium"/>
              </a:rPr>
              <a:t>처리 금지</a:t>
            </a:r>
            <a:endParaRPr lang="en-US" altLang="ko-KR" sz="2000" b="1" dirty="0">
              <a:solidFill>
                <a:srgbClr val="0070C0"/>
              </a:solidFill>
              <a:cs typeface="HYSMyeongJo-Medium"/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ko-KR" altLang="en-US" sz="2000" b="1" dirty="0">
                <a:solidFill>
                  <a:schemeClr val="tx1"/>
                </a:solidFill>
                <a:cs typeface="HYSMyeongJo-Medium"/>
              </a:rPr>
              <a:t>일</a:t>
            </a:r>
            <a:r>
              <a:rPr lang="en-US" altLang="ko-KR" sz="2000" b="1" dirty="0">
                <a:solidFill>
                  <a:schemeClr val="tx1"/>
                </a:solidFill>
                <a:cs typeface="HYSMyeongJo-Medium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cs typeface="HYSMyeongJo-Medium"/>
              </a:rPr>
              <a:t>평균 이용자 </a:t>
            </a:r>
            <a:r>
              <a:rPr lang="en-US" altLang="ko-KR" sz="2000" b="1" dirty="0">
                <a:solidFill>
                  <a:srgbClr val="0070C0"/>
                </a:solidFill>
                <a:cs typeface="HYSMyeongJo-Medium"/>
              </a:rPr>
              <a:t>1</a:t>
            </a:r>
            <a:r>
              <a:rPr lang="ko-KR" altLang="en-US" sz="2000" b="1" dirty="0">
                <a:solidFill>
                  <a:srgbClr val="0070C0"/>
                </a:solidFill>
                <a:cs typeface="HYSMyeongJo-Medium"/>
              </a:rPr>
              <a:t>만 명 이상</a:t>
            </a:r>
            <a:r>
              <a:rPr lang="ko-KR" altLang="en-US" sz="2000" b="1" dirty="0">
                <a:solidFill>
                  <a:schemeClr val="tx1"/>
                </a:solidFill>
                <a:cs typeface="HYSMyeongJo-Medium"/>
              </a:rPr>
              <a:t>인</a:t>
            </a:r>
            <a:r>
              <a:rPr lang="ko-KR" altLang="en-US" sz="2000" b="1" dirty="0">
                <a:solidFill>
                  <a:srgbClr val="0070C0"/>
                </a:solidFill>
                <a:cs typeface="HYSMyeongJo-Medium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cs typeface="HYSMyeongJo-Medium"/>
              </a:rPr>
              <a:t>홈페이지는</a:t>
            </a:r>
            <a:r>
              <a:rPr lang="ko-KR" altLang="en-US" sz="2000" b="1" dirty="0">
                <a:solidFill>
                  <a:srgbClr val="0070C0"/>
                </a:solidFill>
                <a:cs typeface="HYSMyeongJo-Medium"/>
              </a:rPr>
              <a:t> 주민번호를 사용하지 않는 회원가입 방법 의무 제공</a:t>
            </a:r>
          </a:p>
        </p:txBody>
      </p:sp>
      <p:sp>
        <p:nvSpPr>
          <p:cNvPr id="26628" name="직사각형 1"/>
          <p:cNvSpPr>
            <a:spLocks noChangeArrowheads="1"/>
          </p:cNvSpPr>
          <p:nvPr/>
        </p:nvSpPr>
        <p:spPr bwMode="gray">
          <a:xfrm>
            <a:off x="395288" y="1498600"/>
            <a:ext cx="5272088" cy="560388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ko-KR" altLang="en-US" sz="2400" b="1">
                <a:solidFill>
                  <a:srgbClr val="FFFFFF"/>
                </a:solidFill>
                <a:ea typeface="맑은 고딕" pitchFamily="50" charset="-127"/>
              </a:rPr>
              <a:t>개인정보의 처리 제한</a:t>
            </a:r>
            <a:r>
              <a:rPr lang="en-US" altLang="ko-KR" sz="2400" b="1">
                <a:solidFill>
                  <a:srgbClr val="FFFFFF"/>
                </a:solidFill>
                <a:ea typeface="맑은 고딕" pitchFamily="50" charset="-127"/>
              </a:rPr>
              <a:t>(</a:t>
            </a:r>
            <a:r>
              <a:rPr lang="ko-KR" altLang="en-US" sz="2400" b="1">
                <a:solidFill>
                  <a:srgbClr val="FFFFFF"/>
                </a:solidFill>
                <a:ea typeface="맑은 고딕" pitchFamily="50" charset="-127"/>
              </a:rPr>
              <a:t>고유식별정보</a:t>
            </a:r>
            <a:r>
              <a:rPr lang="en-US" altLang="ko-KR" sz="2400" b="1">
                <a:solidFill>
                  <a:srgbClr val="FFFFFF"/>
                </a:solidFill>
                <a:ea typeface="맑은 고딕" pitchFamily="50" charset="-127"/>
              </a:rPr>
              <a:t>)</a:t>
            </a:r>
            <a:r>
              <a:rPr lang="ko-KR" altLang="en-US" sz="2400" b="1">
                <a:solidFill>
                  <a:srgbClr val="FFFFFF"/>
                </a:solidFill>
                <a:ea typeface="맑은 고딕" pitchFamily="50" charset="-127"/>
              </a:rPr>
              <a:t>      </a:t>
            </a:r>
            <a:endParaRPr lang="en-US" altLang="ko-KR" sz="2400" b="1">
              <a:solidFill>
                <a:srgbClr val="FFFFFF"/>
              </a:solidFill>
              <a:ea typeface="맑은 고딕" pitchFamily="50" charset="-127"/>
            </a:endParaRPr>
          </a:p>
        </p:txBody>
      </p:sp>
      <p:sp>
        <p:nvSpPr>
          <p:cNvPr id="26629" name="TextBox 2"/>
          <p:cNvSpPr txBox="1">
            <a:spLocks noChangeArrowheads="1"/>
          </p:cNvSpPr>
          <p:nvPr/>
        </p:nvSpPr>
        <p:spPr bwMode="auto">
          <a:xfrm>
            <a:off x="1708151" y="1981574"/>
            <a:ext cx="39592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b="1" dirty="0">
                <a:ea typeface="맑은 고딕" pitchFamily="50" charset="-127"/>
              </a:rPr>
              <a:t>- </a:t>
            </a:r>
            <a:r>
              <a:rPr lang="ko-KR" altLang="en-US" b="1" dirty="0">
                <a:ea typeface="맑은 고딕" pitchFamily="50" charset="-127"/>
              </a:rPr>
              <a:t>제</a:t>
            </a:r>
            <a:r>
              <a:rPr lang="en-US" altLang="ko-KR" b="1" dirty="0">
                <a:ea typeface="맑은 고딕" pitchFamily="50" charset="-127"/>
              </a:rPr>
              <a:t>24</a:t>
            </a:r>
            <a:r>
              <a:rPr lang="ko-KR" altLang="en-US" b="1" dirty="0">
                <a:ea typeface="맑은 고딕" pitchFamily="50" charset="-127"/>
              </a:rPr>
              <a:t>조</a:t>
            </a:r>
            <a:r>
              <a:rPr lang="en-US" altLang="ko-KR" b="1" dirty="0">
                <a:ea typeface="맑은 고딕" pitchFamily="50" charset="-127"/>
              </a:rPr>
              <a:t>(</a:t>
            </a:r>
            <a:r>
              <a:rPr lang="ko-KR" altLang="en-US" b="1" dirty="0">
                <a:ea typeface="맑은 고딕" pitchFamily="50" charset="-127"/>
              </a:rPr>
              <a:t>고유식별정보의 처리 제한</a:t>
            </a:r>
            <a:r>
              <a:rPr lang="en-US" altLang="ko-KR" b="1" dirty="0">
                <a:ea typeface="맑은 고딕" pitchFamily="50" charset="-127"/>
              </a:rPr>
              <a:t>)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468313" y="785813"/>
            <a:ext cx="6191250" cy="5168900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" name="직사각형 2"/>
          <p:cNvSpPr/>
          <p:nvPr/>
        </p:nvSpPr>
        <p:spPr bwMode="gray">
          <a:xfrm>
            <a:off x="571500" y="766763"/>
            <a:ext cx="885825" cy="360362"/>
          </a:xfrm>
          <a:prstGeom prst="rect">
            <a:avLst/>
          </a:prstGeom>
          <a:solidFill>
            <a:srgbClr val="0070C0"/>
          </a:solidFill>
          <a:ln w="12700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r>
              <a:rPr lang="en-US" altLang="ko-KR" b="1" spc="-150" dirty="0">
                <a:solidFill>
                  <a:schemeClr val="bg1"/>
                </a:solidFill>
                <a:ea typeface="맑은 고딕" pitchFamily="50" charset="-127"/>
              </a:rPr>
              <a:t>Quiz</a:t>
            </a:r>
            <a:endParaRPr lang="ko-KR" altLang="en-US" b="1" spc="-150" dirty="0">
              <a:solidFill>
                <a:schemeClr val="bg1"/>
              </a:solidFill>
              <a:ea typeface="맑은 고딕" pitchFamily="50" charset="-127"/>
            </a:endParaRPr>
          </a:p>
        </p:txBody>
      </p:sp>
      <p:sp>
        <p:nvSpPr>
          <p:cNvPr id="27652" name="TextBox 9"/>
          <p:cNvSpPr txBox="1">
            <a:spLocks noChangeArrowheads="1"/>
          </p:cNvSpPr>
          <p:nvPr/>
        </p:nvSpPr>
        <p:spPr bwMode="auto">
          <a:xfrm>
            <a:off x="1590675" y="620713"/>
            <a:ext cx="5068888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2400" b="1">
                <a:ea typeface="맑은 고딕" pitchFamily="50" charset="-127"/>
              </a:rPr>
              <a:t>다음 중 고유식별정보가 아닌 것은</a:t>
            </a:r>
            <a:r>
              <a:rPr lang="en-US" altLang="ko-KR" sz="2400" b="1">
                <a:ea typeface="맑은 고딕" pitchFamily="50" charset="-127"/>
              </a:rPr>
              <a:t>?</a:t>
            </a:r>
          </a:p>
        </p:txBody>
      </p:sp>
      <p:sp>
        <p:nvSpPr>
          <p:cNvPr id="27653" name="TextBox 10"/>
          <p:cNvSpPr txBox="1">
            <a:spLocks noChangeArrowheads="1"/>
          </p:cNvSpPr>
          <p:nvPr/>
        </p:nvSpPr>
        <p:spPr bwMode="auto">
          <a:xfrm>
            <a:off x="2303463" y="1484313"/>
            <a:ext cx="1981200" cy="440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 b="1">
                <a:solidFill>
                  <a:srgbClr val="0070C0"/>
                </a:solidFill>
                <a:ea typeface="맑은 고딕" pitchFamily="50" charset="-127"/>
              </a:rPr>
              <a:t>주민등록번호</a:t>
            </a:r>
            <a:endParaRPr lang="en-US" altLang="ko-KR" sz="2000" b="1">
              <a:solidFill>
                <a:srgbClr val="0070C0"/>
              </a:solidFill>
              <a:ea typeface="맑은 고딕" pitchFamily="50" charset="-127"/>
            </a:endParaRPr>
          </a:p>
          <a:p>
            <a:pPr eaLnBrk="1" hangingPunct="1"/>
            <a:endParaRPr lang="en-US" altLang="ko-KR" sz="2000" b="1">
              <a:solidFill>
                <a:srgbClr val="0070C0"/>
              </a:solidFill>
              <a:ea typeface="맑은 고딕" pitchFamily="50" charset="-127"/>
            </a:endParaRPr>
          </a:p>
          <a:p>
            <a:pPr eaLnBrk="1" hangingPunct="1"/>
            <a:endParaRPr lang="en-US" altLang="ko-KR" sz="2000" b="1">
              <a:solidFill>
                <a:srgbClr val="0070C0"/>
              </a:solidFill>
              <a:ea typeface="맑은 고딕" pitchFamily="50" charset="-127"/>
            </a:endParaRPr>
          </a:p>
          <a:p>
            <a:pPr eaLnBrk="1" hangingPunct="1"/>
            <a:r>
              <a:rPr lang="ko-KR" altLang="en-US" sz="2000" b="1">
                <a:solidFill>
                  <a:srgbClr val="0070C0"/>
                </a:solidFill>
                <a:ea typeface="맑은 고딕" pitchFamily="50" charset="-127"/>
              </a:rPr>
              <a:t>운전면허번호</a:t>
            </a:r>
            <a:endParaRPr lang="en-US" altLang="ko-KR" sz="2000" b="1">
              <a:solidFill>
                <a:srgbClr val="0070C0"/>
              </a:solidFill>
              <a:ea typeface="맑은 고딕" pitchFamily="50" charset="-127"/>
            </a:endParaRPr>
          </a:p>
          <a:p>
            <a:pPr eaLnBrk="1" hangingPunct="1"/>
            <a:endParaRPr lang="en-US" altLang="ko-KR" sz="2000" b="1">
              <a:solidFill>
                <a:srgbClr val="0070C0"/>
              </a:solidFill>
              <a:ea typeface="맑은 고딕" pitchFamily="50" charset="-127"/>
            </a:endParaRPr>
          </a:p>
          <a:p>
            <a:pPr eaLnBrk="1" hangingPunct="1"/>
            <a:endParaRPr lang="en-US" altLang="ko-KR" sz="2000" b="1">
              <a:solidFill>
                <a:srgbClr val="0070C0"/>
              </a:solidFill>
              <a:ea typeface="맑은 고딕" pitchFamily="50" charset="-127"/>
            </a:endParaRPr>
          </a:p>
          <a:p>
            <a:pPr eaLnBrk="1" hangingPunct="1"/>
            <a:r>
              <a:rPr lang="ko-KR" altLang="en-US" sz="2000" b="1">
                <a:solidFill>
                  <a:srgbClr val="0070C0"/>
                </a:solidFill>
                <a:ea typeface="맑은 고딕" pitchFamily="50" charset="-127"/>
              </a:rPr>
              <a:t>여권등록번호</a:t>
            </a:r>
            <a:endParaRPr lang="en-US" altLang="ko-KR" sz="2000" b="1">
              <a:solidFill>
                <a:srgbClr val="0070C0"/>
              </a:solidFill>
              <a:ea typeface="맑은 고딕" pitchFamily="50" charset="-127"/>
            </a:endParaRPr>
          </a:p>
          <a:p>
            <a:pPr eaLnBrk="1" hangingPunct="1"/>
            <a:endParaRPr lang="en-US" altLang="ko-KR" sz="2000" b="1">
              <a:solidFill>
                <a:srgbClr val="0070C0"/>
              </a:solidFill>
              <a:ea typeface="맑은 고딕" pitchFamily="50" charset="-127"/>
            </a:endParaRPr>
          </a:p>
          <a:p>
            <a:pPr eaLnBrk="1" hangingPunct="1"/>
            <a:endParaRPr lang="en-US" altLang="ko-KR" sz="2000" b="1">
              <a:solidFill>
                <a:srgbClr val="0070C0"/>
              </a:solidFill>
              <a:ea typeface="맑은 고딕" pitchFamily="50" charset="-127"/>
            </a:endParaRPr>
          </a:p>
          <a:p>
            <a:pPr eaLnBrk="1" hangingPunct="1"/>
            <a:r>
              <a:rPr lang="ko-KR" altLang="en-US" sz="2000" b="1">
                <a:solidFill>
                  <a:srgbClr val="0070C0"/>
                </a:solidFill>
                <a:ea typeface="맑은 고딕" pitchFamily="50" charset="-127"/>
              </a:rPr>
              <a:t>신용카드번호</a:t>
            </a:r>
            <a:endParaRPr lang="en-US" altLang="ko-KR" sz="2000" b="1">
              <a:solidFill>
                <a:srgbClr val="0070C0"/>
              </a:solidFill>
              <a:ea typeface="맑은 고딕" pitchFamily="50" charset="-127"/>
            </a:endParaRPr>
          </a:p>
          <a:p>
            <a:pPr eaLnBrk="1" hangingPunct="1"/>
            <a:endParaRPr lang="en-US" altLang="ko-KR" sz="2000" b="1">
              <a:solidFill>
                <a:srgbClr val="0070C0"/>
              </a:solidFill>
              <a:ea typeface="맑은 고딕" pitchFamily="50" charset="-127"/>
            </a:endParaRPr>
          </a:p>
          <a:p>
            <a:pPr eaLnBrk="1" hangingPunct="1"/>
            <a:endParaRPr lang="en-US" altLang="ko-KR" sz="2000" b="1">
              <a:solidFill>
                <a:srgbClr val="0070C0"/>
              </a:solidFill>
              <a:ea typeface="맑은 고딕" pitchFamily="50" charset="-127"/>
            </a:endParaRPr>
          </a:p>
          <a:p>
            <a:pPr eaLnBrk="1" hangingPunct="1"/>
            <a:r>
              <a:rPr lang="ko-KR" altLang="en-US" sz="2000" b="1">
                <a:solidFill>
                  <a:srgbClr val="0070C0"/>
                </a:solidFill>
                <a:ea typeface="맑은 고딕" pitchFamily="50" charset="-127"/>
              </a:rPr>
              <a:t>외국인등록번호</a:t>
            </a:r>
            <a:endParaRPr lang="en-US" altLang="ko-KR" sz="2000" b="1">
              <a:solidFill>
                <a:srgbClr val="0070C0"/>
              </a:solidFill>
              <a:ea typeface="맑은 고딕" pitchFamily="50" charset="-127"/>
            </a:endParaRPr>
          </a:p>
          <a:p>
            <a:pPr eaLnBrk="1" hangingPunct="1"/>
            <a:endParaRPr lang="en-US" altLang="ko-KR" sz="2000" b="1">
              <a:solidFill>
                <a:srgbClr val="0070C0"/>
              </a:solidFill>
              <a:ea typeface="맑은 고딕" pitchFamily="50" charset="-127"/>
            </a:endParaRPr>
          </a:p>
        </p:txBody>
      </p:sp>
      <p:sp>
        <p:nvSpPr>
          <p:cNvPr id="27654" name="TextBox 11"/>
          <p:cNvSpPr txBox="1">
            <a:spLocks noChangeArrowheads="1"/>
          </p:cNvSpPr>
          <p:nvPr/>
        </p:nvSpPr>
        <p:spPr bwMode="auto">
          <a:xfrm>
            <a:off x="1639888" y="1484313"/>
            <a:ext cx="5413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2400" b="1">
                <a:solidFill>
                  <a:srgbClr val="F6BC18"/>
                </a:solidFill>
                <a:ea typeface="맑은 고딕" pitchFamily="50" charset="-127"/>
              </a:rPr>
              <a:t>01</a:t>
            </a:r>
            <a:endParaRPr lang="ko-KR" altLang="en-US" sz="2400" b="1">
              <a:solidFill>
                <a:srgbClr val="F6BC18"/>
              </a:solidFill>
              <a:ea typeface="맑은 고딕" pitchFamily="50" charset="-127"/>
            </a:endParaRPr>
          </a:p>
        </p:txBody>
      </p:sp>
      <p:sp>
        <p:nvSpPr>
          <p:cNvPr id="27655" name="TextBox 12"/>
          <p:cNvSpPr txBox="1">
            <a:spLocks noChangeArrowheads="1"/>
          </p:cNvSpPr>
          <p:nvPr/>
        </p:nvSpPr>
        <p:spPr bwMode="auto">
          <a:xfrm>
            <a:off x="1654175" y="4281488"/>
            <a:ext cx="5397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2400" b="1">
                <a:solidFill>
                  <a:srgbClr val="F6BC18"/>
                </a:solidFill>
                <a:ea typeface="맑은 고딕" pitchFamily="50" charset="-127"/>
              </a:rPr>
              <a:t>04</a:t>
            </a:r>
            <a:endParaRPr lang="ko-KR" altLang="en-US" sz="2400" b="1">
              <a:solidFill>
                <a:srgbClr val="F6BC18"/>
              </a:solidFill>
              <a:ea typeface="맑은 고딕" pitchFamily="50" charset="-127"/>
            </a:endParaRPr>
          </a:p>
        </p:txBody>
      </p:sp>
      <p:sp>
        <p:nvSpPr>
          <p:cNvPr id="27656" name="TextBox 13"/>
          <p:cNvSpPr txBox="1">
            <a:spLocks noChangeArrowheads="1"/>
          </p:cNvSpPr>
          <p:nvPr/>
        </p:nvSpPr>
        <p:spPr bwMode="auto">
          <a:xfrm>
            <a:off x="1654175" y="2408238"/>
            <a:ext cx="5397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2400" b="1">
                <a:solidFill>
                  <a:srgbClr val="F6BC18"/>
                </a:solidFill>
                <a:ea typeface="맑은 고딕" pitchFamily="50" charset="-127"/>
              </a:rPr>
              <a:t>02</a:t>
            </a:r>
            <a:endParaRPr lang="ko-KR" altLang="en-US" sz="2400" b="1">
              <a:solidFill>
                <a:srgbClr val="F6BC18"/>
              </a:solidFill>
              <a:ea typeface="맑은 고딕" pitchFamily="50" charset="-127"/>
            </a:endParaRPr>
          </a:p>
        </p:txBody>
      </p:sp>
      <p:sp>
        <p:nvSpPr>
          <p:cNvPr id="27657" name="TextBox 14"/>
          <p:cNvSpPr txBox="1">
            <a:spLocks noChangeArrowheads="1"/>
          </p:cNvSpPr>
          <p:nvPr/>
        </p:nvSpPr>
        <p:spPr bwMode="auto">
          <a:xfrm>
            <a:off x="1654175" y="5130800"/>
            <a:ext cx="5397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2400" b="1">
                <a:solidFill>
                  <a:srgbClr val="F6BC18"/>
                </a:solidFill>
                <a:ea typeface="맑은 고딕" pitchFamily="50" charset="-127"/>
              </a:rPr>
              <a:t>05</a:t>
            </a:r>
            <a:endParaRPr lang="ko-KR" altLang="en-US" sz="2400" b="1">
              <a:solidFill>
                <a:srgbClr val="F6BC18"/>
              </a:solidFill>
              <a:ea typeface="맑은 고딕" pitchFamily="50" charset="-127"/>
            </a:endParaRPr>
          </a:p>
        </p:txBody>
      </p:sp>
      <p:sp>
        <p:nvSpPr>
          <p:cNvPr id="27658" name="TextBox 18"/>
          <p:cNvSpPr txBox="1">
            <a:spLocks noChangeArrowheads="1"/>
          </p:cNvSpPr>
          <p:nvPr/>
        </p:nvSpPr>
        <p:spPr bwMode="auto">
          <a:xfrm>
            <a:off x="1620838" y="3281363"/>
            <a:ext cx="5413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2400" b="1">
                <a:solidFill>
                  <a:srgbClr val="F6BC18"/>
                </a:solidFill>
                <a:ea typeface="맑은 고딕" pitchFamily="50" charset="-127"/>
              </a:rPr>
              <a:t>03</a:t>
            </a:r>
            <a:endParaRPr lang="ko-KR" altLang="en-US" sz="2400" b="1">
              <a:solidFill>
                <a:srgbClr val="F6BC18"/>
              </a:solidFill>
              <a:ea typeface="맑은 고딕" pitchFamily="50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 flipH="1">
            <a:off x="1643063" y="4741863"/>
            <a:ext cx="2620962" cy="0"/>
          </a:xfrm>
          <a:prstGeom prst="line">
            <a:avLst/>
          </a:prstGeom>
          <a:ln w="1905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2" name="타원형 설명선 11"/>
          <p:cNvSpPr/>
          <p:nvPr/>
        </p:nvSpPr>
        <p:spPr>
          <a:xfrm rot="19702302" flipH="1">
            <a:off x="300038" y="3805238"/>
            <a:ext cx="1162050" cy="1065212"/>
          </a:xfrm>
          <a:prstGeom prst="wedgeEllipseCallout">
            <a:avLst/>
          </a:pr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  <a:prstDash val="dash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정답</a:t>
            </a:r>
          </a:p>
        </p:txBody>
      </p:sp>
      <p:sp>
        <p:nvSpPr>
          <p:cNvPr id="15" name="타원 14"/>
          <p:cNvSpPr/>
          <p:nvPr/>
        </p:nvSpPr>
        <p:spPr>
          <a:xfrm>
            <a:off x="8820472" y="44922"/>
            <a:ext cx="287734" cy="28773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rgbClr val="FF0000"/>
                </a:solidFill>
              </a:rPr>
              <a:t>?</a:t>
            </a:r>
            <a:endParaRPr lang="ko-KR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59632" y="692696"/>
            <a:ext cx="6573302" cy="230425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59632" y="3239165"/>
            <a:ext cx="6573302" cy="285413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6" name="직사각형 5"/>
          <p:cNvSpPr/>
          <p:nvPr/>
        </p:nvSpPr>
        <p:spPr>
          <a:xfrm>
            <a:off x="1509741" y="1340768"/>
            <a:ext cx="1224136" cy="72008"/>
          </a:xfrm>
          <a:prstGeom prst="rect">
            <a:avLst/>
          </a:prstGeom>
          <a:pattFill prst="wdUpDiag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1755120" y="1988840"/>
            <a:ext cx="1304711" cy="72008"/>
          </a:xfrm>
          <a:prstGeom prst="rect">
            <a:avLst/>
          </a:prstGeom>
          <a:pattFill prst="wdUpDiag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1475656" y="3645024"/>
            <a:ext cx="1258221" cy="72008"/>
          </a:xfrm>
          <a:prstGeom prst="rect">
            <a:avLst/>
          </a:prstGeom>
          <a:pattFill prst="wdUpDiag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1584648" y="4467386"/>
            <a:ext cx="1359768" cy="72008"/>
          </a:xfrm>
          <a:prstGeom prst="rect">
            <a:avLst/>
          </a:prstGeom>
          <a:pattFill prst="wdUpDiag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533274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1124744"/>
            <a:ext cx="8335614" cy="460851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3" name="직사각형 2"/>
          <p:cNvSpPr/>
          <p:nvPr/>
        </p:nvSpPr>
        <p:spPr>
          <a:xfrm rot="20789583">
            <a:off x="704001" y="2983346"/>
            <a:ext cx="7643656" cy="1080120"/>
          </a:xfrm>
          <a:prstGeom prst="rect">
            <a:avLst/>
          </a:prstGeom>
          <a:solidFill>
            <a:srgbClr val="E46C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800" b="1" i="1" dirty="0" err="1" smtClean="0">
                <a:latin typeface="HY궁서" pitchFamily="18" charset="-127"/>
                <a:ea typeface="HY궁서" pitchFamily="18" charset="-127"/>
              </a:rPr>
              <a:t>위반시</a:t>
            </a:r>
            <a:r>
              <a:rPr lang="ko-KR" altLang="en-US" sz="2800" b="1" i="1" dirty="0" smtClean="0">
                <a:latin typeface="HY궁서" pitchFamily="18" charset="-127"/>
                <a:ea typeface="HY궁서" pitchFamily="18" charset="-127"/>
              </a:rPr>
              <a:t> </a:t>
            </a:r>
            <a:r>
              <a:rPr lang="en-US" altLang="ko-KR" sz="2800" b="1" i="1" dirty="0" smtClean="0">
                <a:latin typeface="HY궁서" pitchFamily="18" charset="-127"/>
                <a:ea typeface="HY궁서" pitchFamily="18" charset="-127"/>
              </a:rPr>
              <a:t>3</a:t>
            </a:r>
            <a:r>
              <a:rPr lang="ko-KR" altLang="en-US" sz="2800" b="1" i="1" dirty="0" err="1" smtClean="0">
                <a:latin typeface="HY궁서" pitchFamily="18" charset="-127"/>
                <a:ea typeface="HY궁서" pitchFamily="18" charset="-127"/>
              </a:rPr>
              <a:t>천만원이하</a:t>
            </a:r>
            <a:r>
              <a:rPr lang="ko-KR" altLang="en-US" sz="2800" b="1" i="1" dirty="0" smtClean="0">
                <a:latin typeface="HY궁서" pitchFamily="18" charset="-127"/>
                <a:ea typeface="HY궁서" pitchFamily="18" charset="-127"/>
              </a:rPr>
              <a:t> 과태료</a:t>
            </a:r>
            <a:endParaRPr lang="en-US" altLang="ko-KR" sz="2800" b="1" i="1" dirty="0" smtClean="0">
              <a:latin typeface="HY궁서" pitchFamily="18" charset="-127"/>
              <a:ea typeface="HY궁서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909059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95288" y="2667000"/>
            <a:ext cx="8424862" cy="147637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  <a:headEnd/>
            <a:tailE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ko-KR" altLang="en-US" sz="2000" b="1" dirty="0">
                <a:cs typeface="HYSMyeongJo-Medium"/>
              </a:rPr>
              <a:t>사상</a:t>
            </a:r>
            <a:r>
              <a:rPr lang="en-US" altLang="ko-KR" sz="2000" b="1" dirty="0">
                <a:cs typeface="HYSMyeongJo-Medium"/>
              </a:rPr>
              <a:t>·</a:t>
            </a:r>
            <a:r>
              <a:rPr lang="ko-KR" altLang="en-US" sz="2000" b="1" dirty="0">
                <a:cs typeface="HYSMyeongJo-Medium"/>
              </a:rPr>
              <a:t>신념</a:t>
            </a:r>
            <a:r>
              <a:rPr lang="en-US" altLang="ko-KR" sz="2000" b="1" dirty="0">
                <a:cs typeface="HYSMyeongJo-Medium"/>
              </a:rPr>
              <a:t>, </a:t>
            </a:r>
            <a:r>
              <a:rPr lang="ko-KR" altLang="en-US" sz="2000" b="1" dirty="0">
                <a:cs typeface="HYSMyeongJo-Medium"/>
              </a:rPr>
              <a:t>노동조합</a:t>
            </a:r>
            <a:r>
              <a:rPr lang="en-US" altLang="ko-KR" sz="2000" b="1" dirty="0">
                <a:cs typeface="HYSMyeongJo-Medium"/>
              </a:rPr>
              <a:t>·</a:t>
            </a:r>
            <a:r>
              <a:rPr lang="ko-KR" altLang="en-US" sz="2000" b="1" dirty="0">
                <a:cs typeface="HYSMyeongJo-Medium"/>
              </a:rPr>
              <a:t>정당의 가입여부</a:t>
            </a:r>
            <a:r>
              <a:rPr lang="en-US" altLang="ko-KR" sz="2000" b="1" dirty="0">
                <a:cs typeface="HYSMyeongJo-Medium"/>
              </a:rPr>
              <a:t>, </a:t>
            </a:r>
            <a:r>
              <a:rPr lang="ko-KR" altLang="en-US" sz="2000" b="1" dirty="0">
                <a:cs typeface="HYSMyeongJo-Medium"/>
              </a:rPr>
              <a:t>정치적 견해</a:t>
            </a:r>
            <a:r>
              <a:rPr lang="en-US" altLang="ko-KR" sz="2000" b="1" dirty="0">
                <a:cs typeface="HYSMyeongJo-Medium"/>
              </a:rPr>
              <a:t>, </a:t>
            </a:r>
            <a:r>
              <a:rPr lang="ko-KR" altLang="en-US" sz="2000" b="1" dirty="0">
                <a:cs typeface="HYSMyeongJo-Medium"/>
              </a:rPr>
              <a:t>건강 및 성생활 정보 등 정보주체의 </a:t>
            </a:r>
            <a:r>
              <a:rPr lang="ko-KR" altLang="en-US" sz="2000" b="1" dirty="0">
                <a:solidFill>
                  <a:srgbClr val="0070C0"/>
                </a:solidFill>
                <a:cs typeface="HYSMyeongJo-Medium"/>
              </a:rPr>
              <a:t>사생활을 현저히 침해</a:t>
            </a:r>
            <a:r>
              <a:rPr lang="ko-KR" altLang="en-US" sz="2000" b="1" dirty="0">
                <a:cs typeface="HYSMyeongJo-Medium"/>
              </a:rPr>
              <a:t>할 우려가 있는 정보</a:t>
            </a:r>
            <a:endParaRPr lang="en-US" altLang="ko-KR" sz="2000" b="1" dirty="0">
              <a:cs typeface="HYSMyeongJo-Medium"/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ko-KR" altLang="en-US" sz="2000" b="1" dirty="0">
                <a:cs typeface="HYSMyeongJo-Medium"/>
              </a:rPr>
              <a:t>정보주체의 </a:t>
            </a:r>
            <a:r>
              <a:rPr lang="ko-KR" altLang="en-US" sz="2000" b="1" dirty="0">
                <a:solidFill>
                  <a:srgbClr val="0070C0"/>
                </a:solidFill>
                <a:cs typeface="HYSMyeongJo-Medium"/>
              </a:rPr>
              <a:t>별도 동의</a:t>
            </a:r>
            <a:r>
              <a:rPr lang="ko-KR" altLang="en-US" sz="2000" b="1" dirty="0">
                <a:cs typeface="HYSMyeongJo-Medium"/>
              </a:rPr>
              <a:t>나 </a:t>
            </a:r>
            <a:r>
              <a:rPr lang="ko-KR" altLang="en-US" sz="2000" b="1" dirty="0">
                <a:solidFill>
                  <a:srgbClr val="0070C0"/>
                </a:solidFill>
                <a:cs typeface="HYSMyeongJo-Medium"/>
              </a:rPr>
              <a:t>법령상 구체적인 허용</a:t>
            </a:r>
            <a:r>
              <a:rPr lang="ko-KR" altLang="en-US" sz="2000" b="1" dirty="0">
                <a:cs typeface="HYSMyeongJo-Medium"/>
              </a:rPr>
              <a:t>이 없으면 </a:t>
            </a:r>
            <a:r>
              <a:rPr lang="ko-KR" altLang="en-US" sz="2000" b="1" dirty="0">
                <a:solidFill>
                  <a:srgbClr val="0070C0"/>
                </a:solidFill>
                <a:cs typeface="HYSMyeongJo-Medium"/>
              </a:rPr>
              <a:t>처리 금지</a:t>
            </a:r>
          </a:p>
        </p:txBody>
      </p:sp>
      <p:sp>
        <p:nvSpPr>
          <p:cNvPr id="28676" name="직사각형 1"/>
          <p:cNvSpPr>
            <a:spLocks noChangeArrowheads="1"/>
          </p:cNvSpPr>
          <p:nvPr/>
        </p:nvSpPr>
        <p:spPr bwMode="gray">
          <a:xfrm>
            <a:off x="1971675" y="1125538"/>
            <a:ext cx="5272088" cy="560387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ko-KR" altLang="en-US" sz="2400" b="1">
                <a:solidFill>
                  <a:srgbClr val="FFFFFF"/>
                </a:solidFill>
                <a:ea typeface="맑은 고딕" pitchFamily="50" charset="-127"/>
              </a:rPr>
              <a:t>개인정보의 처리 제한</a:t>
            </a:r>
            <a:r>
              <a:rPr lang="en-US" altLang="ko-KR" sz="2400" b="1">
                <a:solidFill>
                  <a:srgbClr val="FFFFFF"/>
                </a:solidFill>
                <a:ea typeface="맑은 고딕" pitchFamily="50" charset="-127"/>
              </a:rPr>
              <a:t>(</a:t>
            </a:r>
            <a:r>
              <a:rPr lang="ko-KR" altLang="en-US" sz="2400" b="1">
                <a:solidFill>
                  <a:srgbClr val="FFFFFF"/>
                </a:solidFill>
                <a:ea typeface="맑은 고딕" pitchFamily="50" charset="-127"/>
              </a:rPr>
              <a:t>민감정보</a:t>
            </a:r>
            <a:r>
              <a:rPr lang="en-US" altLang="ko-KR" sz="2400" b="1">
                <a:solidFill>
                  <a:srgbClr val="FFFFFF"/>
                </a:solidFill>
                <a:ea typeface="맑은 고딕" pitchFamily="50" charset="-127"/>
              </a:rPr>
              <a:t>)</a:t>
            </a:r>
            <a:r>
              <a:rPr lang="ko-KR" altLang="en-US" sz="2400" b="1">
                <a:solidFill>
                  <a:srgbClr val="FFFFFF"/>
                </a:solidFill>
                <a:ea typeface="맑은 고딕" pitchFamily="50" charset="-127"/>
              </a:rPr>
              <a:t>      </a:t>
            </a:r>
            <a:endParaRPr lang="en-US" altLang="ko-KR" sz="2400" b="1">
              <a:solidFill>
                <a:srgbClr val="FFFFFF"/>
              </a:solidFill>
              <a:ea typeface="맑은 고딕" pitchFamily="50" charset="-127"/>
            </a:endParaRPr>
          </a:p>
        </p:txBody>
      </p:sp>
      <p:sp>
        <p:nvSpPr>
          <p:cNvPr id="28677" name="TextBox 2"/>
          <p:cNvSpPr txBox="1">
            <a:spLocks noChangeArrowheads="1"/>
          </p:cNvSpPr>
          <p:nvPr/>
        </p:nvSpPr>
        <p:spPr bwMode="auto">
          <a:xfrm>
            <a:off x="3419475" y="1585913"/>
            <a:ext cx="3498850" cy="50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b="1">
                <a:ea typeface="맑은 고딕" pitchFamily="50" charset="-127"/>
              </a:rPr>
              <a:t>- </a:t>
            </a:r>
            <a:r>
              <a:rPr lang="ko-KR" altLang="en-US" b="1">
                <a:ea typeface="맑은 고딕" pitchFamily="50" charset="-127"/>
              </a:rPr>
              <a:t>제</a:t>
            </a:r>
            <a:r>
              <a:rPr lang="en-US" altLang="ko-KR" b="1">
                <a:ea typeface="맑은 고딕" pitchFamily="50" charset="-127"/>
              </a:rPr>
              <a:t>23</a:t>
            </a:r>
            <a:r>
              <a:rPr lang="ko-KR" altLang="en-US" b="1">
                <a:ea typeface="맑은 고딕" pitchFamily="50" charset="-127"/>
              </a:rPr>
              <a:t>조</a:t>
            </a:r>
            <a:r>
              <a:rPr lang="en-US" altLang="ko-KR" b="1">
                <a:ea typeface="맑은 고딕" pitchFamily="50" charset="-127"/>
              </a:rPr>
              <a:t>(</a:t>
            </a:r>
            <a:r>
              <a:rPr lang="ko-KR" altLang="en-US" b="1">
                <a:ea typeface="맑은 고딕" pitchFamily="50" charset="-127"/>
              </a:rPr>
              <a:t>민감정보의 처리 제한</a:t>
            </a:r>
            <a:r>
              <a:rPr lang="en-US" altLang="ko-KR" b="1">
                <a:ea typeface="맑은 고딕" pitchFamily="50" charset="-127"/>
              </a:rPr>
              <a:t>)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95288" y="4860925"/>
            <a:ext cx="8424862" cy="1016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  <a:headEnd/>
            <a:tailE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ko-KR" altLang="en-US" sz="2000" b="1" dirty="0">
                <a:solidFill>
                  <a:schemeClr val="tx1"/>
                </a:solidFill>
                <a:cs typeface="HYSMyeongJo-Medium"/>
              </a:rPr>
              <a:t>성형여부는 </a:t>
            </a:r>
            <a:r>
              <a:rPr lang="ko-KR" altLang="en-US" sz="2000" b="1" dirty="0" err="1">
                <a:solidFill>
                  <a:schemeClr val="tx1"/>
                </a:solidFill>
                <a:cs typeface="HYSMyeongJo-Medium"/>
              </a:rPr>
              <a:t>민감정보다</a:t>
            </a:r>
            <a:r>
              <a:rPr lang="en-US" altLang="ko-KR" sz="2000" b="1" dirty="0">
                <a:solidFill>
                  <a:schemeClr val="tx1"/>
                </a:solidFill>
                <a:cs typeface="HYSMyeongJo-Medium"/>
              </a:rPr>
              <a:t>?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ko-KR" altLang="en-US" sz="2000" b="1" dirty="0">
                <a:solidFill>
                  <a:schemeClr val="tx1"/>
                </a:solidFill>
                <a:cs typeface="HYSMyeongJo-Medium"/>
              </a:rPr>
              <a:t>키</a:t>
            </a:r>
            <a:r>
              <a:rPr lang="en-US" altLang="ko-KR" sz="2000" b="1" dirty="0">
                <a:solidFill>
                  <a:schemeClr val="tx1"/>
                </a:solidFill>
                <a:cs typeface="HYSMyeongJo-Medium"/>
              </a:rPr>
              <a:t>, </a:t>
            </a:r>
            <a:r>
              <a:rPr lang="ko-KR" altLang="en-US" sz="2000" b="1" dirty="0">
                <a:solidFill>
                  <a:schemeClr val="tx1"/>
                </a:solidFill>
                <a:cs typeface="HYSMyeongJo-Medium"/>
              </a:rPr>
              <a:t>몸무게</a:t>
            </a:r>
            <a:r>
              <a:rPr lang="en-US" altLang="ko-KR" sz="2000" b="1" dirty="0">
                <a:solidFill>
                  <a:schemeClr val="tx1"/>
                </a:solidFill>
                <a:cs typeface="HYSMyeongJo-Medium"/>
              </a:rPr>
              <a:t>, </a:t>
            </a:r>
            <a:r>
              <a:rPr lang="ko-KR" altLang="en-US" sz="2000" b="1" dirty="0">
                <a:solidFill>
                  <a:schemeClr val="tx1"/>
                </a:solidFill>
                <a:cs typeface="HYSMyeongJo-Medium"/>
              </a:rPr>
              <a:t>혈액형은 </a:t>
            </a:r>
            <a:r>
              <a:rPr lang="ko-KR" altLang="en-US" sz="2000" b="1" dirty="0" err="1">
                <a:solidFill>
                  <a:schemeClr val="tx1"/>
                </a:solidFill>
                <a:cs typeface="HYSMyeongJo-Medium"/>
              </a:rPr>
              <a:t>민감정보다</a:t>
            </a:r>
            <a:r>
              <a:rPr lang="en-US" altLang="ko-KR" sz="2000" b="1" dirty="0">
                <a:solidFill>
                  <a:schemeClr val="tx1"/>
                </a:solidFill>
                <a:cs typeface="HYSMyeongJo-Medium"/>
              </a:rPr>
              <a:t>?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3613" y="671513"/>
            <a:ext cx="719137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직사각형 1"/>
          <p:cNvSpPr>
            <a:spLocks noChangeArrowheads="1"/>
          </p:cNvSpPr>
          <p:nvPr/>
        </p:nvSpPr>
        <p:spPr bwMode="gray">
          <a:xfrm>
            <a:off x="1820863" y="742950"/>
            <a:ext cx="6688137" cy="560388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r"/>
            <a:r>
              <a:rPr lang="ko-KR" altLang="en-US" sz="2400" b="1">
                <a:solidFill>
                  <a:srgbClr val="FFFFFF"/>
                </a:solidFill>
                <a:ea typeface="맑은 고딕" pitchFamily="50" charset="-127"/>
              </a:rPr>
              <a:t>개인정보의 수집 및 처리 제한</a:t>
            </a:r>
            <a:r>
              <a:rPr lang="en-US" altLang="ko-KR" sz="2400" b="1">
                <a:solidFill>
                  <a:srgbClr val="FFFFFF"/>
                </a:solidFill>
                <a:ea typeface="맑은 고딕" pitchFamily="50" charset="-127"/>
              </a:rPr>
              <a:t>(CCTV)</a:t>
            </a:r>
            <a:r>
              <a:rPr lang="ko-KR" altLang="en-US" sz="2400" b="1">
                <a:solidFill>
                  <a:srgbClr val="FFFFFF"/>
                </a:solidFill>
                <a:ea typeface="맑은 고딕" pitchFamily="50" charset="-127"/>
              </a:rPr>
              <a:t>      </a:t>
            </a:r>
            <a:endParaRPr lang="en-US" altLang="ko-KR" sz="2400" b="1">
              <a:solidFill>
                <a:srgbClr val="FFFFFF"/>
              </a:solidFill>
              <a:ea typeface="맑은 고딕" pitchFamily="50" charset="-127"/>
            </a:endParaRPr>
          </a:p>
        </p:txBody>
      </p:sp>
      <p:sp>
        <p:nvSpPr>
          <p:cNvPr id="29700" name="TextBox 2"/>
          <p:cNvSpPr txBox="1">
            <a:spLocks noChangeArrowheads="1"/>
          </p:cNvSpPr>
          <p:nvPr/>
        </p:nvSpPr>
        <p:spPr bwMode="auto">
          <a:xfrm>
            <a:off x="3606800" y="1227138"/>
            <a:ext cx="4945063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b="1">
                <a:ea typeface="맑은 고딕" pitchFamily="50" charset="-127"/>
              </a:rPr>
              <a:t>- </a:t>
            </a:r>
            <a:r>
              <a:rPr lang="ko-KR" altLang="en-US" b="1">
                <a:ea typeface="맑은 고딕" pitchFamily="50" charset="-127"/>
              </a:rPr>
              <a:t>제</a:t>
            </a:r>
            <a:r>
              <a:rPr lang="en-US" altLang="ko-KR" b="1">
                <a:ea typeface="맑은 고딕" pitchFamily="50" charset="-127"/>
              </a:rPr>
              <a:t>25</a:t>
            </a:r>
            <a:r>
              <a:rPr lang="ko-KR" altLang="en-US" b="1">
                <a:ea typeface="맑은 고딕" pitchFamily="50" charset="-127"/>
              </a:rPr>
              <a:t>조</a:t>
            </a:r>
            <a:r>
              <a:rPr lang="en-US" altLang="ko-KR" b="1">
                <a:ea typeface="맑은 고딕" pitchFamily="50" charset="-127"/>
              </a:rPr>
              <a:t>(</a:t>
            </a:r>
            <a:r>
              <a:rPr lang="ko-KR" altLang="en-US" b="1">
                <a:ea typeface="맑은 고딕" pitchFamily="50" charset="-127"/>
              </a:rPr>
              <a:t>영상정보처리기기의 설치</a:t>
            </a:r>
            <a:r>
              <a:rPr lang="en-US" altLang="ko-KR" b="1">
                <a:ea typeface="맑은 고딕" pitchFamily="50" charset="-127"/>
              </a:rPr>
              <a:t>·</a:t>
            </a:r>
            <a:r>
              <a:rPr lang="ko-KR" altLang="en-US" b="1">
                <a:ea typeface="맑은 고딕" pitchFamily="50" charset="-127"/>
              </a:rPr>
              <a:t>운영 제한</a:t>
            </a:r>
            <a:r>
              <a:rPr lang="en-US" altLang="ko-KR" b="1">
                <a:ea typeface="맑은 고딕" pitchFamily="50" charset="-127"/>
              </a:rPr>
              <a:t>)</a:t>
            </a:r>
          </a:p>
        </p:txBody>
      </p:sp>
      <p:sp>
        <p:nvSpPr>
          <p:cNvPr id="21" name="Rectangle 1"/>
          <p:cNvSpPr>
            <a:spLocks noChangeArrowheads="1"/>
          </p:cNvSpPr>
          <p:nvPr/>
        </p:nvSpPr>
        <p:spPr bwMode="auto">
          <a:xfrm>
            <a:off x="392113" y="2106613"/>
            <a:ext cx="8643937" cy="49371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  <a:headEnd/>
            <a:tailE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marL="457200" indent="-457200" algn="ctr">
              <a:lnSpc>
                <a:spcPct val="150000"/>
              </a:lnSpc>
              <a:defRPr/>
            </a:pPr>
            <a:r>
              <a:rPr lang="en-US" altLang="ko-KR" sz="2000" b="1" dirty="0">
                <a:cs typeface="HYSMyeongJo-Medium"/>
              </a:rPr>
              <a:t>CCTV</a:t>
            </a:r>
            <a:r>
              <a:rPr lang="ko-KR" altLang="en-US" sz="2000" b="1" dirty="0">
                <a:cs typeface="HYSMyeongJo-Medium"/>
              </a:rPr>
              <a:t>는 </a:t>
            </a:r>
            <a:r>
              <a:rPr lang="ko-KR" altLang="en-US" sz="2000" b="1" dirty="0">
                <a:solidFill>
                  <a:srgbClr val="0070C0"/>
                </a:solidFill>
                <a:cs typeface="HYSMyeongJo-Medium"/>
              </a:rPr>
              <a:t>공개된 장소에 특정 목적으로만 설치 가능</a:t>
            </a:r>
            <a:endParaRPr lang="en-US" altLang="ko-KR" sz="2000" b="1" dirty="0">
              <a:cs typeface="HYSMyeongJo-Medium"/>
            </a:endParaRPr>
          </a:p>
        </p:txBody>
      </p:sp>
      <p:sp>
        <p:nvSpPr>
          <p:cNvPr id="22" name="Rectangle 1"/>
          <p:cNvSpPr>
            <a:spLocks noChangeArrowheads="1"/>
          </p:cNvSpPr>
          <p:nvPr/>
        </p:nvSpPr>
        <p:spPr bwMode="auto">
          <a:xfrm>
            <a:off x="392113" y="2754313"/>
            <a:ext cx="8643937" cy="4953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  <a:headEnd/>
            <a:tailE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marL="342900" indent="-342900" algn="ctr">
              <a:lnSpc>
                <a:spcPct val="150000"/>
              </a:lnSpc>
              <a:defRPr/>
            </a:pPr>
            <a:r>
              <a:rPr lang="ko-KR" altLang="en-US" sz="2000" b="1" dirty="0">
                <a:cs typeface="HYSMyeongJo-Medium"/>
              </a:rPr>
              <a:t>설치목적과 </a:t>
            </a:r>
            <a:r>
              <a:rPr lang="ko-KR" altLang="en-US" sz="2000" b="1" dirty="0">
                <a:solidFill>
                  <a:srgbClr val="0070C0"/>
                </a:solidFill>
                <a:cs typeface="HYSMyeongJo-Medium"/>
              </a:rPr>
              <a:t>다른 목적</a:t>
            </a:r>
            <a:r>
              <a:rPr lang="ko-KR" altLang="en-US" sz="2000" b="1" dirty="0">
                <a:cs typeface="HYSMyeongJo-Medium"/>
              </a:rPr>
              <a:t>으로 임의 조작 및 </a:t>
            </a:r>
            <a:r>
              <a:rPr lang="ko-KR" altLang="en-US" sz="2000" b="1" dirty="0">
                <a:solidFill>
                  <a:srgbClr val="0070C0"/>
                </a:solidFill>
                <a:cs typeface="HYSMyeongJo-Medium"/>
              </a:rPr>
              <a:t>녹음 기능 사용 금지</a:t>
            </a:r>
            <a:endParaRPr lang="en-US" altLang="ko-KR" sz="2000" b="1" dirty="0">
              <a:solidFill>
                <a:srgbClr val="0070C0"/>
              </a:solidFill>
              <a:cs typeface="HYSMyeongJo-Medium"/>
            </a:endParaRPr>
          </a:p>
        </p:txBody>
      </p:sp>
      <p:sp>
        <p:nvSpPr>
          <p:cNvPr id="23" name="Rectangle 1"/>
          <p:cNvSpPr>
            <a:spLocks noChangeArrowheads="1"/>
          </p:cNvSpPr>
          <p:nvPr/>
        </p:nvSpPr>
        <p:spPr bwMode="auto">
          <a:xfrm>
            <a:off x="392113" y="3433763"/>
            <a:ext cx="8643937" cy="554037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  <a:headEnd/>
            <a:tailE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marL="342900" indent="-342900" algn="ctr">
              <a:lnSpc>
                <a:spcPct val="150000"/>
              </a:lnSpc>
              <a:defRPr/>
            </a:pPr>
            <a:r>
              <a:rPr lang="ko-KR" altLang="en-US" sz="2000" b="1" dirty="0" err="1">
                <a:solidFill>
                  <a:schemeClr val="tx1"/>
                </a:solidFill>
                <a:cs typeface="HYSMyeongJo-Medium"/>
              </a:rPr>
              <a:t>설치시</a:t>
            </a:r>
            <a:r>
              <a:rPr lang="ko-KR" altLang="en-US" sz="2000" b="1" dirty="0">
                <a:solidFill>
                  <a:schemeClr val="tx1"/>
                </a:solidFill>
                <a:cs typeface="HYSMyeongJo-Medium"/>
              </a:rPr>
              <a:t> 전문가 및 이해관계인의 </a:t>
            </a:r>
            <a:r>
              <a:rPr lang="ko-KR" altLang="en-US" sz="2000" b="1" dirty="0">
                <a:solidFill>
                  <a:srgbClr val="0070C0"/>
                </a:solidFill>
                <a:cs typeface="HYSMyeongJo-Medium"/>
              </a:rPr>
              <a:t>의견 수렴 </a:t>
            </a:r>
            <a:r>
              <a:rPr lang="en-US" altLang="ko-KR" sz="2000" b="1" dirty="0">
                <a:solidFill>
                  <a:srgbClr val="0070C0"/>
                </a:solidFill>
                <a:cs typeface="HYSMyeongJo-Medium"/>
              </a:rPr>
              <a:t>/ </a:t>
            </a:r>
            <a:r>
              <a:rPr lang="ko-KR" altLang="en-US" sz="2000" b="1" dirty="0">
                <a:solidFill>
                  <a:srgbClr val="0070C0"/>
                </a:solidFill>
                <a:cs typeface="HYSMyeongJo-Medium"/>
              </a:rPr>
              <a:t>안내판</a:t>
            </a:r>
            <a:r>
              <a:rPr lang="ko-KR" altLang="en-US" sz="2000" b="1" dirty="0">
                <a:cs typeface="HYSMyeongJo-Medium"/>
              </a:rPr>
              <a:t>을 반드시 설치</a:t>
            </a:r>
            <a:endParaRPr lang="en-US" altLang="ko-KR" sz="2000" b="1" dirty="0">
              <a:cs typeface="HYSMyeongJo-Medium"/>
            </a:endParaRPr>
          </a:p>
        </p:txBody>
      </p:sp>
      <p:pic>
        <p:nvPicPr>
          <p:cNvPr id="1026" name="Picture 2" descr="C:\Users\test2\AppData\Local\Microsoft\Windows\Temporary Internet Files\Content.IE5\8JNQJH90\MP900289433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84368" y="870690"/>
            <a:ext cx="604664" cy="398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직사각형 9"/>
          <p:cNvSpPr/>
          <p:nvPr/>
        </p:nvSpPr>
        <p:spPr>
          <a:xfrm rot="21375683">
            <a:off x="810211" y="3389691"/>
            <a:ext cx="7643656" cy="450804"/>
          </a:xfrm>
          <a:prstGeom prst="rect">
            <a:avLst/>
          </a:prstGeom>
          <a:solidFill>
            <a:srgbClr val="E46C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400" b="1" i="1" dirty="0" err="1" smtClean="0">
                <a:latin typeface="HY궁서" pitchFamily="18" charset="-127"/>
                <a:ea typeface="HY궁서" pitchFamily="18" charset="-127"/>
              </a:rPr>
              <a:t>위반시</a:t>
            </a:r>
            <a:r>
              <a:rPr lang="ko-KR" altLang="en-US" sz="2400" b="1" i="1" dirty="0" smtClean="0">
                <a:latin typeface="HY궁서" pitchFamily="18" charset="-127"/>
                <a:ea typeface="HY궁서" pitchFamily="18" charset="-127"/>
              </a:rPr>
              <a:t> </a:t>
            </a:r>
            <a:r>
              <a:rPr lang="en-US" altLang="ko-KR" sz="2400" b="1" i="1" dirty="0" smtClean="0">
                <a:latin typeface="HY궁서" pitchFamily="18" charset="-127"/>
                <a:ea typeface="HY궁서" pitchFamily="18" charset="-127"/>
              </a:rPr>
              <a:t>5</a:t>
            </a:r>
            <a:r>
              <a:rPr lang="ko-KR" altLang="en-US" sz="2400" b="1" i="1" dirty="0" err="1" smtClean="0">
                <a:latin typeface="HY궁서" pitchFamily="18" charset="-127"/>
                <a:ea typeface="HY궁서" pitchFamily="18" charset="-127"/>
              </a:rPr>
              <a:t>년이하</a:t>
            </a:r>
            <a:r>
              <a:rPr lang="ko-KR" altLang="en-US" sz="2400" b="1" i="1" dirty="0" smtClean="0">
                <a:latin typeface="HY궁서" pitchFamily="18" charset="-127"/>
                <a:ea typeface="HY궁서" pitchFamily="18" charset="-127"/>
              </a:rPr>
              <a:t> 징역 또는 </a:t>
            </a:r>
            <a:r>
              <a:rPr lang="en-US" altLang="ko-KR" sz="2400" b="1" i="1" dirty="0" smtClean="0">
                <a:latin typeface="HY궁서" pitchFamily="18" charset="-127"/>
                <a:ea typeface="HY궁서" pitchFamily="18" charset="-127"/>
              </a:rPr>
              <a:t>5</a:t>
            </a:r>
            <a:r>
              <a:rPr lang="ko-KR" altLang="en-US" sz="2400" b="1" i="1" dirty="0" err="1" smtClean="0">
                <a:latin typeface="HY궁서" pitchFamily="18" charset="-127"/>
                <a:ea typeface="HY궁서" pitchFamily="18" charset="-127"/>
              </a:rPr>
              <a:t>천만원이하</a:t>
            </a:r>
            <a:r>
              <a:rPr lang="ko-KR" altLang="en-US" sz="2400" b="1" i="1" dirty="0" smtClean="0">
                <a:latin typeface="HY궁서" pitchFamily="18" charset="-127"/>
                <a:ea typeface="HY궁서" pitchFamily="18" charset="-127"/>
              </a:rPr>
              <a:t> 벌금</a:t>
            </a:r>
            <a:endParaRPr lang="en-US" altLang="ko-KR" sz="2400" b="1" i="1" dirty="0" smtClean="0">
              <a:latin typeface="HY궁서" pitchFamily="18" charset="-127"/>
              <a:ea typeface="HY궁서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 rot="21375683">
            <a:off x="834149" y="4109771"/>
            <a:ext cx="7643656" cy="450804"/>
          </a:xfrm>
          <a:prstGeom prst="rect">
            <a:avLst/>
          </a:prstGeom>
          <a:solidFill>
            <a:srgbClr val="E46C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400" b="1" i="1" dirty="0" err="1" smtClean="0">
                <a:latin typeface="HY궁서" pitchFamily="18" charset="-127"/>
                <a:ea typeface="HY궁서" pitchFamily="18" charset="-127"/>
              </a:rPr>
              <a:t>위반시</a:t>
            </a:r>
            <a:r>
              <a:rPr lang="ko-KR" altLang="en-US" sz="2400" b="1" i="1" dirty="0" smtClean="0">
                <a:latin typeface="HY궁서" pitchFamily="18" charset="-127"/>
                <a:ea typeface="HY궁서" pitchFamily="18" charset="-127"/>
              </a:rPr>
              <a:t> </a:t>
            </a:r>
            <a:r>
              <a:rPr lang="en-US" altLang="ko-KR" sz="2400" b="1" i="1" dirty="0" smtClean="0">
                <a:latin typeface="HY궁서" pitchFamily="18" charset="-127"/>
                <a:ea typeface="HY궁서" pitchFamily="18" charset="-127"/>
              </a:rPr>
              <a:t>3</a:t>
            </a:r>
            <a:r>
              <a:rPr lang="ko-KR" altLang="en-US" sz="2400" b="1" i="1" dirty="0" err="1" smtClean="0">
                <a:latin typeface="HY궁서" pitchFamily="18" charset="-127"/>
                <a:ea typeface="HY궁서" pitchFamily="18" charset="-127"/>
              </a:rPr>
              <a:t>천만원이하</a:t>
            </a:r>
            <a:r>
              <a:rPr lang="ko-KR" altLang="en-US" sz="2400" b="1" i="1" dirty="0" smtClean="0">
                <a:latin typeface="HY궁서" pitchFamily="18" charset="-127"/>
                <a:ea typeface="HY궁서" pitchFamily="18" charset="-127"/>
              </a:rPr>
              <a:t> 과태료</a:t>
            </a:r>
            <a:endParaRPr lang="en-US" altLang="ko-KR" sz="2400" b="1" i="1" dirty="0" smtClean="0">
              <a:latin typeface="HY궁서" pitchFamily="18" charset="-127"/>
              <a:ea typeface="HY궁서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 rot="21375683">
            <a:off x="834149" y="4601681"/>
            <a:ext cx="7643656" cy="450804"/>
          </a:xfrm>
          <a:prstGeom prst="rect">
            <a:avLst/>
          </a:prstGeom>
          <a:solidFill>
            <a:srgbClr val="E46C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400" b="1" i="1" dirty="0" err="1" smtClean="0">
                <a:latin typeface="HY궁서" pitchFamily="18" charset="-127"/>
                <a:ea typeface="HY궁서" pitchFamily="18" charset="-127"/>
              </a:rPr>
              <a:t>위반시</a:t>
            </a:r>
            <a:r>
              <a:rPr lang="ko-KR" altLang="en-US" sz="2400" b="1" i="1" dirty="0" smtClean="0">
                <a:latin typeface="HY궁서" pitchFamily="18" charset="-127"/>
                <a:ea typeface="HY궁서" pitchFamily="18" charset="-127"/>
              </a:rPr>
              <a:t> </a:t>
            </a:r>
            <a:r>
              <a:rPr lang="en-US" altLang="ko-KR" sz="2400" b="1" i="1" dirty="0" smtClean="0">
                <a:latin typeface="HY궁서" pitchFamily="18" charset="-127"/>
                <a:ea typeface="HY궁서" pitchFamily="18" charset="-127"/>
              </a:rPr>
              <a:t>1</a:t>
            </a:r>
            <a:r>
              <a:rPr lang="ko-KR" altLang="en-US" sz="2400" b="1" i="1" dirty="0" err="1" smtClean="0">
                <a:latin typeface="HY궁서" pitchFamily="18" charset="-127"/>
                <a:ea typeface="HY궁서" pitchFamily="18" charset="-127"/>
              </a:rPr>
              <a:t>천만원이하</a:t>
            </a:r>
            <a:r>
              <a:rPr lang="ko-KR" altLang="en-US" sz="2400" b="1" i="1" dirty="0" smtClean="0">
                <a:latin typeface="HY궁서" pitchFamily="18" charset="-127"/>
                <a:ea typeface="HY궁서" pitchFamily="18" charset="-127"/>
              </a:rPr>
              <a:t> 과태료</a:t>
            </a:r>
            <a:endParaRPr lang="en-US" altLang="ko-KR" sz="2400" b="1" i="1" dirty="0" smtClean="0">
              <a:latin typeface="HY궁서" pitchFamily="18" charset="-127"/>
              <a:ea typeface="HY궁서" pitchFamily="18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23728" y="1124744"/>
            <a:ext cx="4752528" cy="4752528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40902" y="1098900"/>
            <a:ext cx="5982274" cy="4778372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147"/>
          <p:cNvGrpSpPr>
            <a:grpSpLocks/>
          </p:cNvGrpSpPr>
          <p:nvPr/>
        </p:nvGrpSpPr>
        <p:grpSpPr bwMode="auto">
          <a:xfrm>
            <a:off x="2113485" y="2132856"/>
            <a:ext cx="5015111" cy="2760042"/>
            <a:chOff x="2473066" y="3992636"/>
            <a:chExt cx="1230306" cy="1008000"/>
          </a:xfrm>
        </p:grpSpPr>
        <p:grpSp>
          <p:nvGrpSpPr>
            <p:cNvPr id="7" name="그룹 119"/>
            <p:cNvGrpSpPr>
              <a:grpSpLocks/>
            </p:cNvGrpSpPr>
            <p:nvPr/>
          </p:nvGrpSpPr>
          <p:grpSpPr bwMode="auto">
            <a:xfrm>
              <a:off x="2512608" y="3992636"/>
              <a:ext cx="1151226" cy="1008000"/>
              <a:chOff x="6330941" y="-642966"/>
              <a:chExt cx="1241477" cy="1255969"/>
            </a:xfrm>
          </p:grpSpPr>
          <p:sp>
            <p:nvSpPr>
              <p:cNvPr id="9" name="Oval 3"/>
              <p:cNvSpPr>
                <a:spLocks noChangeArrowheads="1"/>
              </p:cNvSpPr>
              <p:nvPr/>
            </p:nvSpPr>
            <p:spPr bwMode="auto">
              <a:xfrm>
                <a:off x="6330418" y="-642966"/>
                <a:ext cx="1242518" cy="1255969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 w="127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fontAlgn="auto" latinLnBrk="0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600" kern="0"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10" name="Oval 4"/>
              <p:cNvSpPr>
                <a:spLocks noChangeArrowheads="1"/>
              </p:cNvSpPr>
              <p:nvPr/>
            </p:nvSpPr>
            <p:spPr bwMode="auto">
              <a:xfrm>
                <a:off x="6484231" y="-601402"/>
                <a:ext cx="929473" cy="773460"/>
              </a:xfrm>
              <a:prstGeom prst="ellipse">
                <a:avLst/>
              </a:prstGeom>
              <a:gradFill rotWithShape="1">
                <a:gsLst>
                  <a:gs pos="0">
                    <a:sysClr val="window" lastClr="FFFFFF">
                      <a:alpha val="71000"/>
                    </a:sysClr>
                  </a:gs>
                  <a:gs pos="78000">
                    <a:sysClr val="window" lastClr="FFFFFF">
                      <a:gamma/>
                      <a:tint val="0"/>
                      <a:invGamma/>
                      <a:alpha val="0"/>
                    </a:sys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fontAlgn="auto" latinLnBrk="0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600" kern="0"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11" name="Oval 4"/>
              <p:cNvSpPr>
                <a:spLocks noChangeArrowheads="1"/>
              </p:cNvSpPr>
              <p:nvPr/>
            </p:nvSpPr>
            <p:spPr bwMode="auto">
              <a:xfrm flipV="1">
                <a:off x="6423839" y="17419"/>
                <a:ext cx="1053110" cy="293058"/>
              </a:xfrm>
              <a:prstGeom prst="ellipse">
                <a:avLst/>
              </a:prstGeom>
              <a:gradFill flip="none" rotWithShape="1">
                <a:gsLst>
                  <a:gs pos="0">
                    <a:sysClr val="window" lastClr="FFFFFF">
                      <a:alpha val="73000"/>
                    </a:sysClr>
                  </a:gs>
                  <a:gs pos="100000">
                    <a:sysClr val="window" lastClr="FFFFFF">
                      <a:gamma/>
                      <a:tint val="0"/>
                      <a:invGamma/>
                      <a:alpha val="6000"/>
                    </a:sysClr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fontAlgn="auto" latinLnBrk="0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600" kern="0"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12" name="Oval 4"/>
              <p:cNvSpPr>
                <a:spLocks noChangeArrowheads="1"/>
              </p:cNvSpPr>
              <p:nvPr/>
            </p:nvSpPr>
            <p:spPr bwMode="auto">
              <a:xfrm flipV="1">
                <a:off x="6428173" y="-247201"/>
                <a:ext cx="1045205" cy="809603"/>
              </a:xfrm>
              <a:prstGeom prst="ellipse">
                <a:avLst/>
              </a:prstGeom>
              <a:gradFill flip="none" rotWithShape="1">
                <a:gsLst>
                  <a:gs pos="0">
                    <a:sysClr val="window" lastClr="FFFFFF">
                      <a:alpha val="72000"/>
                    </a:sysClr>
                  </a:gs>
                  <a:gs pos="54000">
                    <a:sysClr val="window" lastClr="FFFFFF">
                      <a:gamma/>
                      <a:tint val="0"/>
                      <a:invGamma/>
                      <a:alpha val="0"/>
                    </a:sysClr>
                  </a:gs>
                </a:gsLst>
                <a:lin ang="5400000" scaled="1"/>
                <a:tileRect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fontAlgn="auto" latinLnBrk="0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600" kern="0"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sp>
          <p:nvSpPr>
            <p:cNvPr id="8" name="직사각형 7"/>
            <p:cNvSpPr/>
            <p:nvPr/>
          </p:nvSpPr>
          <p:spPr bwMode="auto">
            <a:xfrm>
              <a:off x="2473066" y="4208086"/>
              <a:ext cx="1230306" cy="538626"/>
            </a:xfrm>
            <a:prstGeom prst="rect">
              <a:avLst/>
            </a:prstGeom>
          </p:spPr>
          <p:txBody>
            <a:bodyPr anchor="ctr"/>
            <a:lstStyle/>
            <a:p>
              <a:pPr algn="ctr" eaLnBrk="0" fontAlgn="auto" latinLnBrk="0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5400" b="1" kern="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  <a:ea typeface="+mn-ea"/>
                </a:rPr>
                <a:t>저장</a:t>
              </a:r>
              <a:r>
                <a:rPr kumimoji="0" lang="en-US" altLang="ko-KR" sz="5400" b="1" kern="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  <a:ea typeface="+mn-ea"/>
                </a:rPr>
                <a:t>/</a:t>
              </a:r>
              <a:r>
                <a:rPr kumimoji="0" lang="ko-KR" altLang="en-US" sz="5400" b="1" kern="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  <a:ea typeface="+mn-ea"/>
                </a:rPr>
                <a:t>관리</a:t>
              </a:r>
              <a:endParaRPr kumimoji="0" lang="en-US" altLang="ko-KR" sz="5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내용 개체 틀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167531" y="1556792"/>
            <a:ext cx="7242175" cy="4525963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순서도: 대체 처리 7"/>
          <p:cNvSpPr/>
          <p:nvPr/>
        </p:nvSpPr>
        <p:spPr bwMode="gray">
          <a:xfrm>
            <a:off x="755576" y="696913"/>
            <a:ext cx="8066087" cy="588962"/>
          </a:xfrm>
          <a:prstGeom prst="flowChartAlternateProcess">
            <a:avLst/>
          </a:prstGeom>
          <a:solidFill>
            <a:srgbClr val="002060"/>
          </a:solidFill>
          <a:ln w="12700" algn="ctr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2800" b="1" spc="-150" dirty="0">
                <a:solidFill>
                  <a:schemeClr val="bg1"/>
                </a:solidFill>
                <a:ea typeface="맑은 고딕" pitchFamily="50" charset="-127"/>
              </a:rPr>
              <a:t>개인정보</a:t>
            </a:r>
            <a:r>
              <a:rPr lang="en-US" altLang="ko-KR" sz="2800" b="1" spc="-150" dirty="0">
                <a:solidFill>
                  <a:schemeClr val="bg1"/>
                </a:solidFill>
                <a:ea typeface="맑은 고딕" pitchFamily="50" charset="-127"/>
              </a:rPr>
              <a:t>, </a:t>
            </a:r>
            <a:r>
              <a:rPr lang="ko-KR" altLang="en-US" sz="2800" b="1" spc="-150" dirty="0">
                <a:solidFill>
                  <a:schemeClr val="bg1"/>
                </a:solidFill>
                <a:ea typeface="맑은 고딕" pitchFamily="50" charset="-127"/>
              </a:rPr>
              <a:t>어디에 있을까</a:t>
            </a:r>
            <a:r>
              <a:rPr lang="en-US" altLang="ko-KR" sz="2800" b="1" spc="-150" dirty="0">
                <a:solidFill>
                  <a:schemeClr val="bg1"/>
                </a:solidFill>
                <a:ea typeface="맑은 고딕" pitchFamily="50" charset="-127"/>
              </a:rPr>
              <a:t>?</a:t>
            </a:r>
            <a:endParaRPr lang="ko-KR" altLang="en-US" sz="2800" b="1" spc="-150" dirty="0">
              <a:solidFill>
                <a:schemeClr val="bg1"/>
              </a:solidFill>
              <a:ea typeface="맑은 고딕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1259632" y="3212976"/>
            <a:ext cx="936104" cy="360040"/>
          </a:xfrm>
          <a:prstGeom prst="rect">
            <a:avLst/>
          </a:prstGeom>
          <a:solidFill>
            <a:srgbClr val="96E6E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1259632" y="3212976"/>
            <a:ext cx="936104" cy="360040"/>
          </a:xfrm>
          <a:prstGeom prst="rect">
            <a:avLst/>
          </a:prstGeom>
          <a:solidFill>
            <a:schemeClr val="bg1">
              <a:lumMod val="95000"/>
              <a:alpha val="72000"/>
            </a:schemeClr>
          </a:solidFill>
          <a:ln>
            <a:solidFill>
              <a:srgbClr val="FF0000">
                <a:alpha val="76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mtClean="0">
                <a:solidFill>
                  <a:srgbClr val="3366FF"/>
                </a:solidFill>
              </a:rPr>
              <a:t>파일</a:t>
            </a:r>
            <a:r>
              <a:rPr lang="ko-KR" altLang="en-US">
                <a:solidFill>
                  <a:srgbClr val="3366FF"/>
                </a:solidFill>
              </a:rPr>
              <a:t>함</a:t>
            </a:r>
            <a:endParaRPr lang="ko-KR" altLang="en-US" dirty="0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16175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44488" y="2640013"/>
            <a:ext cx="8383587" cy="1016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  <a:headEnd/>
            <a:tailE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ko-KR" altLang="en-US" sz="2000" b="1" dirty="0" err="1">
                <a:cs typeface="HYSMyeongJo-Medium"/>
              </a:rPr>
              <a:t>개인정보처리자는</a:t>
            </a:r>
            <a:r>
              <a:rPr lang="ko-KR" altLang="en-US" sz="2000" b="1" dirty="0">
                <a:cs typeface="HYSMyeongJo-Medium"/>
              </a:rPr>
              <a:t> 개인정보가 분실</a:t>
            </a:r>
            <a:r>
              <a:rPr lang="en-US" altLang="ko-KR" sz="2000" b="1" dirty="0">
                <a:cs typeface="HYSMyeongJo-Medium"/>
              </a:rPr>
              <a:t>·</a:t>
            </a:r>
            <a:r>
              <a:rPr lang="ko-KR" altLang="en-US" sz="2000" b="1" dirty="0">
                <a:cs typeface="HYSMyeongJo-Medium"/>
              </a:rPr>
              <a:t>도난</a:t>
            </a:r>
            <a:r>
              <a:rPr lang="en-US" altLang="ko-KR" sz="2000" b="1" dirty="0">
                <a:cs typeface="HYSMyeongJo-Medium"/>
              </a:rPr>
              <a:t>·</a:t>
            </a:r>
            <a:r>
              <a:rPr lang="ko-KR" altLang="en-US" sz="2000" b="1" dirty="0">
                <a:cs typeface="HYSMyeongJo-Medium"/>
              </a:rPr>
              <a:t>유출</a:t>
            </a:r>
            <a:r>
              <a:rPr lang="en-US" altLang="ko-KR" sz="2000" b="1" dirty="0">
                <a:cs typeface="HYSMyeongJo-Medium"/>
              </a:rPr>
              <a:t>·</a:t>
            </a:r>
            <a:r>
              <a:rPr lang="ko-KR" altLang="en-US" sz="2000" b="1" dirty="0">
                <a:cs typeface="HYSMyeongJo-Medium"/>
              </a:rPr>
              <a:t>변조</a:t>
            </a:r>
            <a:r>
              <a:rPr lang="en-US" altLang="ko-KR" sz="2000" b="1" dirty="0">
                <a:cs typeface="HYSMyeongJo-Medium"/>
              </a:rPr>
              <a:t>·</a:t>
            </a:r>
            <a:r>
              <a:rPr lang="ko-KR" altLang="en-US" sz="2000" b="1" dirty="0">
                <a:cs typeface="HYSMyeongJo-Medium"/>
              </a:rPr>
              <a:t>훼손되지 않도록 안전성확보에 필요한 </a:t>
            </a:r>
            <a:r>
              <a:rPr lang="ko-KR" altLang="en-US" sz="2000" b="1" dirty="0">
                <a:solidFill>
                  <a:srgbClr val="0070C0"/>
                </a:solidFill>
                <a:cs typeface="HYSMyeongJo-Medium"/>
              </a:rPr>
              <a:t>관리적</a:t>
            </a:r>
            <a:r>
              <a:rPr lang="en-US" altLang="ko-KR" sz="2000" b="1" dirty="0">
                <a:solidFill>
                  <a:srgbClr val="0070C0"/>
                </a:solidFill>
                <a:cs typeface="HYSMyeongJo-Medium"/>
              </a:rPr>
              <a:t>·</a:t>
            </a:r>
            <a:r>
              <a:rPr lang="ko-KR" altLang="en-US" sz="2000" b="1" dirty="0">
                <a:solidFill>
                  <a:srgbClr val="0070C0"/>
                </a:solidFill>
                <a:cs typeface="HYSMyeongJo-Medium"/>
              </a:rPr>
              <a:t>기술적</a:t>
            </a:r>
            <a:r>
              <a:rPr lang="en-US" altLang="ko-KR" sz="2000" b="1" dirty="0">
                <a:solidFill>
                  <a:srgbClr val="0070C0"/>
                </a:solidFill>
                <a:cs typeface="HYSMyeongJo-Medium"/>
              </a:rPr>
              <a:t>·</a:t>
            </a:r>
            <a:r>
              <a:rPr lang="ko-KR" altLang="en-US" sz="2000" b="1" dirty="0">
                <a:solidFill>
                  <a:srgbClr val="0070C0"/>
                </a:solidFill>
                <a:cs typeface="HYSMyeongJo-Medium"/>
              </a:rPr>
              <a:t>물리적 조치</a:t>
            </a:r>
            <a:r>
              <a:rPr lang="ko-KR" altLang="en-US" sz="2000" b="1" dirty="0">
                <a:cs typeface="HYSMyeongJo-Medium"/>
              </a:rPr>
              <a:t>를 취해야 한다</a:t>
            </a:r>
            <a:r>
              <a:rPr lang="en-US" altLang="ko-KR" sz="2000" b="1" dirty="0">
                <a:cs typeface="HYSMyeongJo-Medium"/>
              </a:rPr>
              <a:t>.</a:t>
            </a:r>
          </a:p>
        </p:txBody>
      </p:sp>
      <p:sp>
        <p:nvSpPr>
          <p:cNvPr id="31747" name="직사각형 1"/>
          <p:cNvSpPr>
            <a:spLocks noChangeArrowheads="1"/>
          </p:cNvSpPr>
          <p:nvPr/>
        </p:nvSpPr>
        <p:spPr bwMode="gray">
          <a:xfrm>
            <a:off x="2801938" y="908050"/>
            <a:ext cx="6111875" cy="560388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ko-KR" altLang="en-US" sz="2400" b="1">
                <a:solidFill>
                  <a:srgbClr val="FFFFFF"/>
                </a:solidFill>
                <a:ea typeface="맑은 고딕" pitchFamily="50" charset="-127"/>
              </a:rPr>
              <a:t>개인정보의 안전성 확보 조치               </a:t>
            </a:r>
            <a:endParaRPr lang="en-US" altLang="ko-KR" sz="2400" b="1">
              <a:solidFill>
                <a:srgbClr val="FFFFFF"/>
              </a:solidFill>
              <a:ea typeface="맑은 고딕" pitchFamily="50" charset="-127"/>
            </a:endParaRPr>
          </a:p>
        </p:txBody>
      </p:sp>
      <p:sp>
        <p:nvSpPr>
          <p:cNvPr id="31748" name="TextBox 2"/>
          <p:cNvSpPr txBox="1">
            <a:spLocks noChangeArrowheads="1"/>
          </p:cNvSpPr>
          <p:nvPr/>
        </p:nvSpPr>
        <p:spPr bwMode="auto">
          <a:xfrm>
            <a:off x="6084888" y="1608138"/>
            <a:ext cx="264318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b="1">
                <a:ea typeface="맑은 고딕" pitchFamily="50" charset="-127"/>
              </a:rPr>
              <a:t>- </a:t>
            </a:r>
            <a:r>
              <a:rPr lang="ko-KR" altLang="en-US" b="1">
                <a:ea typeface="맑은 고딕" pitchFamily="50" charset="-127"/>
              </a:rPr>
              <a:t>제</a:t>
            </a:r>
            <a:r>
              <a:rPr lang="en-US" altLang="ko-KR" b="1">
                <a:ea typeface="맑은 고딕" pitchFamily="50" charset="-127"/>
              </a:rPr>
              <a:t>29</a:t>
            </a:r>
            <a:r>
              <a:rPr lang="ko-KR" altLang="en-US" b="1">
                <a:ea typeface="맑은 고딕" pitchFamily="50" charset="-127"/>
              </a:rPr>
              <a:t>조</a:t>
            </a:r>
            <a:r>
              <a:rPr lang="en-US" altLang="ko-KR" b="1">
                <a:ea typeface="맑은 고딕" pitchFamily="50" charset="-127"/>
              </a:rPr>
              <a:t>(</a:t>
            </a:r>
            <a:r>
              <a:rPr lang="ko-KR" altLang="en-US" b="1">
                <a:ea typeface="맑은 고딕" pitchFamily="50" charset="-127"/>
              </a:rPr>
              <a:t>안전조치의무</a:t>
            </a:r>
            <a:r>
              <a:rPr lang="en-US" altLang="ko-KR" b="1">
                <a:ea typeface="맑은 고딕" pitchFamily="50" charset="-127"/>
              </a:rPr>
              <a:t>)</a:t>
            </a:r>
          </a:p>
        </p:txBody>
      </p:sp>
      <p:sp>
        <p:nvSpPr>
          <p:cNvPr id="5" name="순서도: 연결자 4"/>
          <p:cNvSpPr/>
          <p:nvPr/>
        </p:nvSpPr>
        <p:spPr bwMode="gray">
          <a:xfrm>
            <a:off x="919163" y="847725"/>
            <a:ext cx="1530350" cy="792163"/>
          </a:xfrm>
          <a:prstGeom prst="flowChartConnector">
            <a:avLst/>
          </a:prstGeom>
          <a:solidFill>
            <a:schemeClr val="accent5">
              <a:lumMod val="20000"/>
              <a:lumOff val="80000"/>
            </a:schemeClr>
          </a:solidFill>
          <a:ln w="12700" algn="ctr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2400" b="1" spc="-150" dirty="0">
                <a:solidFill>
                  <a:srgbClr val="0070C0"/>
                </a:solidFill>
                <a:ea typeface="맑은 고딕" pitchFamily="50" charset="-127"/>
              </a:rPr>
              <a:t>저장</a:t>
            </a:r>
            <a:r>
              <a:rPr lang="en-US" altLang="ko-KR" sz="2400" b="1" spc="-150" dirty="0">
                <a:solidFill>
                  <a:srgbClr val="0070C0"/>
                </a:solidFill>
                <a:ea typeface="맑은 고딕" pitchFamily="50" charset="-127"/>
              </a:rPr>
              <a:t>/</a:t>
            </a:r>
            <a:r>
              <a:rPr lang="ko-KR" altLang="en-US" sz="2400" b="1" spc="-150" dirty="0">
                <a:solidFill>
                  <a:srgbClr val="0070C0"/>
                </a:solidFill>
                <a:ea typeface="맑은 고딕" pitchFamily="50" charset="-127"/>
              </a:rPr>
              <a:t>관리</a:t>
            </a:r>
          </a:p>
        </p:txBody>
      </p:sp>
      <p:pic>
        <p:nvPicPr>
          <p:cNvPr id="31750" name="그림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8588" y="908050"/>
            <a:ext cx="7207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751" name="그룹 11"/>
          <p:cNvGrpSpPr>
            <a:grpSpLocks/>
          </p:cNvGrpSpPr>
          <p:nvPr/>
        </p:nvGrpSpPr>
        <p:grpSpPr bwMode="auto">
          <a:xfrm>
            <a:off x="539750" y="4348163"/>
            <a:ext cx="7848600" cy="509587"/>
            <a:chOff x="2627784" y="2208567"/>
            <a:chExt cx="5977950" cy="705300"/>
          </a:xfrm>
        </p:grpSpPr>
        <p:sp>
          <p:nvSpPr>
            <p:cNvPr id="8" name="직사각형 7"/>
            <p:cNvSpPr/>
            <p:nvPr/>
          </p:nvSpPr>
          <p:spPr bwMode="auto">
            <a:xfrm>
              <a:off x="2627784" y="2208567"/>
              <a:ext cx="1944285" cy="7053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ko-KR" altLang="en-US" sz="2400" b="1" spc="-50" dirty="0">
                  <a:solidFill>
                    <a:schemeClr val="bg1"/>
                  </a:solidFill>
                </a:rPr>
                <a:t>관리적 보호조치</a:t>
              </a:r>
            </a:p>
          </p:txBody>
        </p:sp>
        <p:sp>
          <p:nvSpPr>
            <p:cNvPr id="9" name="직사각형 8"/>
            <p:cNvSpPr/>
            <p:nvPr/>
          </p:nvSpPr>
          <p:spPr bwMode="auto">
            <a:xfrm>
              <a:off x="4643408" y="2208567"/>
              <a:ext cx="1944285" cy="7053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ko-KR" altLang="en-US" sz="2400" b="1" spc="-50" dirty="0">
                  <a:solidFill>
                    <a:schemeClr val="bg1"/>
                  </a:solidFill>
                </a:rPr>
                <a:t>기술적 보호조치</a:t>
              </a:r>
            </a:p>
          </p:txBody>
        </p:sp>
        <p:sp>
          <p:nvSpPr>
            <p:cNvPr id="10" name="직사각형 9"/>
            <p:cNvSpPr/>
            <p:nvPr/>
          </p:nvSpPr>
          <p:spPr bwMode="auto">
            <a:xfrm>
              <a:off x="6661449" y="2208567"/>
              <a:ext cx="1944285" cy="7053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ko-KR" altLang="en-US" sz="2400" b="1" spc="-50" dirty="0">
                  <a:solidFill>
                    <a:schemeClr val="bg1"/>
                  </a:solidFill>
                </a:rPr>
                <a:t>물리적 보호조치</a:t>
              </a:r>
              <a:endParaRPr lang="en-US" altLang="ko-KR" sz="2400" b="1" spc="-50" dirty="0">
                <a:solidFill>
                  <a:schemeClr val="bg1"/>
                </a:solidFill>
              </a:endParaRPr>
            </a:p>
          </p:txBody>
        </p:sp>
      </p:grpSp>
      <p:sp>
        <p:nvSpPr>
          <p:cNvPr id="11" name="이등변 삼각형 10"/>
          <p:cNvSpPr/>
          <p:nvPr/>
        </p:nvSpPr>
        <p:spPr>
          <a:xfrm flipV="1">
            <a:off x="1998663" y="3794125"/>
            <a:ext cx="5430837" cy="215900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4283324" y="2407121"/>
            <a:ext cx="4510087" cy="446088"/>
          </a:xfrm>
          <a:prstGeom prst="rect">
            <a:avLst/>
          </a:prstGeom>
          <a:solidFill>
            <a:srgbClr val="CCECFF"/>
          </a:solidFill>
          <a:ln w="1905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000" b="1">
                <a:solidFill>
                  <a:schemeClr val="tx1"/>
                </a:solidFill>
              </a:rPr>
              <a:t>접근 권한의 관리</a:t>
            </a:r>
            <a:endParaRPr lang="ko-KR" altLang="en-US" sz="2000" b="1" dirty="0">
              <a:solidFill>
                <a:schemeClr val="tx1"/>
              </a:solidFill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647949" y="4436442"/>
            <a:ext cx="2987675" cy="1281112"/>
          </a:xfrm>
          <a:prstGeom prst="rect">
            <a:avLst/>
          </a:prstGeom>
          <a:noFill/>
          <a:ln w="1905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b="1" dirty="0">
                <a:solidFill>
                  <a:schemeClr val="tx1"/>
                </a:solidFill>
              </a:rPr>
              <a:t>내부관리계획의 수립</a:t>
            </a:r>
            <a:r>
              <a:rPr lang="en-US" altLang="ko-KR" b="1" dirty="0">
                <a:solidFill>
                  <a:schemeClr val="tx1"/>
                </a:solidFill>
              </a:rPr>
              <a:t>/</a:t>
            </a:r>
            <a:r>
              <a:rPr lang="ko-KR" altLang="en-US" b="1" dirty="0">
                <a:solidFill>
                  <a:schemeClr val="tx1"/>
                </a:solidFill>
              </a:rPr>
              <a:t>시행</a:t>
            </a:r>
            <a:endParaRPr lang="en-US" altLang="ko-KR" b="1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ko-KR" altLang="en-US" b="1" dirty="0">
                <a:solidFill>
                  <a:schemeClr val="tx1"/>
                </a:solidFill>
              </a:rPr>
              <a:t>개인정보보호 책임자 지정</a:t>
            </a:r>
            <a:endParaRPr lang="en-US" altLang="ko-KR" b="1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ko-KR" altLang="en-US" b="1" dirty="0">
                <a:solidFill>
                  <a:schemeClr val="tx1"/>
                </a:solidFill>
              </a:rPr>
              <a:t>개인정보보호 교육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4283324" y="3054821"/>
            <a:ext cx="4510087" cy="446088"/>
          </a:xfrm>
          <a:prstGeom prst="rect">
            <a:avLst/>
          </a:prstGeom>
          <a:solidFill>
            <a:srgbClr val="CCECFF"/>
          </a:solidFill>
          <a:ln w="1905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000" b="1" dirty="0">
                <a:solidFill>
                  <a:schemeClr val="tx1"/>
                </a:solidFill>
              </a:rPr>
              <a:t>비밀번호 관리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4283324" y="3702521"/>
            <a:ext cx="4510087" cy="446088"/>
          </a:xfrm>
          <a:prstGeom prst="rect">
            <a:avLst/>
          </a:prstGeom>
          <a:solidFill>
            <a:srgbClr val="CCECFF"/>
          </a:solidFill>
          <a:ln w="1905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000" b="1" dirty="0">
                <a:solidFill>
                  <a:schemeClr val="tx1"/>
                </a:solidFill>
              </a:rPr>
              <a:t>접근통제 시스템 설치 및 운영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4283324" y="4350221"/>
            <a:ext cx="4510087" cy="446088"/>
          </a:xfrm>
          <a:prstGeom prst="rect">
            <a:avLst/>
          </a:prstGeom>
          <a:solidFill>
            <a:srgbClr val="CCECFF"/>
          </a:solidFill>
          <a:ln w="1905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000" b="1" dirty="0">
                <a:solidFill>
                  <a:schemeClr val="tx1"/>
                </a:solidFill>
              </a:rPr>
              <a:t>개인정보의 암호화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4305549" y="4999509"/>
            <a:ext cx="4510087" cy="444500"/>
          </a:xfrm>
          <a:prstGeom prst="rect">
            <a:avLst/>
          </a:prstGeom>
          <a:solidFill>
            <a:srgbClr val="CCECFF"/>
          </a:solidFill>
          <a:ln w="1905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000" b="1" dirty="0">
                <a:solidFill>
                  <a:schemeClr val="tx1"/>
                </a:solidFill>
              </a:rPr>
              <a:t>접속기록의 보관 및 </a:t>
            </a:r>
            <a:r>
              <a:rPr lang="ko-KR" altLang="en-US" sz="2000" b="1" dirty="0" err="1">
                <a:solidFill>
                  <a:schemeClr val="tx1"/>
                </a:solidFill>
              </a:rPr>
              <a:t>위변조방지</a:t>
            </a:r>
            <a:endParaRPr lang="ko-KR" altLang="en-US" sz="2000" b="1" dirty="0">
              <a:solidFill>
                <a:schemeClr val="tx1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305549" y="5647209"/>
            <a:ext cx="4510087" cy="446087"/>
          </a:xfrm>
          <a:prstGeom prst="rect">
            <a:avLst/>
          </a:prstGeom>
          <a:solidFill>
            <a:srgbClr val="CCECFF"/>
          </a:solidFill>
          <a:ln w="1905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000" b="1" dirty="0">
                <a:solidFill>
                  <a:schemeClr val="tx1"/>
                </a:solidFill>
              </a:rPr>
              <a:t>보안프로그램 설치 운영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648023" y="2491259"/>
            <a:ext cx="2987675" cy="649287"/>
          </a:xfrm>
          <a:prstGeom prst="rect">
            <a:avLst/>
          </a:prstGeom>
          <a:noFill/>
          <a:ln w="1905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b="1" dirty="0">
                <a:solidFill>
                  <a:schemeClr val="tx1"/>
                </a:solidFill>
              </a:rPr>
              <a:t>안전한 보관시설 및 </a:t>
            </a:r>
            <a:endParaRPr lang="en-US" altLang="ko-KR" b="1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ko-KR" altLang="en-US" b="1" dirty="0" err="1">
                <a:solidFill>
                  <a:schemeClr val="tx1"/>
                </a:solidFill>
              </a:rPr>
              <a:t>잠금장치</a:t>
            </a:r>
            <a:r>
              <a:rPr lang="ko-KR" altLang="en-US" b="1" dirty="0">
                <a:solidFill>
                  <a:schemeClr val="tx1"/>
                </a:solidFill>
              </a:rPr>
              <a:t> 등</a:t>
            </a:r>
          </a:p>
        </p:txBody>
      </p:sp>
      <p:sp>
        <p:nvSpPr>
          <p:cNvPr id="33802" name="직사각형 21"/>
          <p:cNvSpPr>
            <a:spLocks noChangeArrowheads="1"/>
          </p:cNvSpPr>
          <p:nvPr/>
        </p:nvSpPr>
        <p:spPr bwMode="gray">
          <a:xfrm>
            <a:off x="395536" y="1052984"/>
            <a:ext cx="5256213" cy="560387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ko-KR" altLang="en-US" sz="2400" b="1">
                <a:solidFill>
                  <a:srgbClr val="FFFFFF"/>
                </a:solidFill>
                <a:ea typeface="맑은 고딕" pitchFamily="50" charset="-127"/>
              </a:rPr>
              <a:t>개인정보의 안전성 확보조치 기준</a:t>
            </a:r>
            <a:endParaRPr lang="en-US" altLang="ko-KR" sz="2400" b="1">
              <a:solidFill>
                <a:srgbClr val="FFFFFF"/>
              </a:solidFill>
              <a:ea typeface="맑은 고딕" pitchFamily="50" charset="-127"/>
            </a:endParaRPr>
          </a:p>
        </p:txBody>
      </p:sp>
      <p:sp>
        <p:nvSpPr>
          <p:cNvPr id="33803" name="TextBox 1"/>
          <p:cNvSpPr txBox="1">
            <a:spLocks noChangeArrowheads="1"/>
          </p:cNvSpPr>
          <p:nvPr/>
        </p:nvSpPr>
        <p:spPr bwMode="auto">
          <a:xfrm>
            <a:off x="701924" y="4004642"/>
            <a:ext cx="20701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 b="1" dirty="0">
                <a:solidFill>
                  <a:srgbClr val="0070C0"/>
                </a:solidFill>
                <a:ea typeface="맑은 고딕" pitchFamily="50" charset="-127"/>
              </a:rPr>
              <a:t>관리적 보호조치</a:t>
            </a:r>
          </a:p>
        </p:txBody>
      </p:sp>
      <p:sp>
        <p:nvSpPr>
          <p:cNvPr id="33804" name="TextBox 39"/>
          <p:cNvSpPr txBox="1">
            <a:spLocks noChangeArrowheads="1"/>
          </p:cNvSpPr>
          <p:nvPr/>
        </p:nvSpPr>
        <p:spPr bwMode="auto">
          <a:xfrm>
            <a:off x="773435" y="2084859"/>
            <a:ext cx="20701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 b="1" dirty="0">
                <a:solidFill>
                  <a:srgbClr val="0070C0"/>
                </a:solidFill>
                <a:ea typeface="맑은 고딕" pitchFamily="50" charset="-127"/>
              </a:rPr>
              <a:t>물리적 보호조치</a:t>
            </a:r>
          </a:p>
        </p:txBody>
      </p:sp>
      <p:sp>
        <p:nvSpPr>
          <p:cNvPr id="33805" name="TextBox 40"/>
          <p:cNvSpPr txBox="1">
            <a:spLocks noChangeArrowheads="1"/>
          </p:cNvSpPr>
          <p:nvPr/>
        </p:nvSpPr>
        <p:spPr bwMode="auto">
          <a:xfrm>
            <a:off x="4589711" y="1916584"/>
            <a:ext cx="20701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 b="1">
                <a:solidFill>
                  <a:srgbClr val="0070C0"/>
                </a:solidFill>
                <a:ea typeface="맑은 고딕" pitchFamily="50" charset="-127"/>
              </a:rPr>
              <a:t>기술적 보호조치</a:t>
            </a:r>
          </a:p>
        </p:txBody>
      </p:sp>
      <p:sp>
        <p:nvSpPr>
          <p:cNvPr id="33806" name="TextBox 1"/>
          <p:cNvSpPr txBox="1">
            <a:spLocks noChangeArrowheads="1"/>
          </p:cNvSpPr>
          <p:nvPr/>
        </p:nvSpPr>
        <p:spPr bwMode="auto">
          <a:xfrm>
            <a:off x="5308849" y="394171"/>
            <a:ext cx="348456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200" b="1" dirty="0">
                <a:ea typeface="맑은 고딕" pitchFamily="50" charset="-127"/>
              </a:rPr>
              <a:t>※ </a:t>
            </a:r>
            <a:r>
              <a:rPr lang="ko-KR" altLang="en-US" sz="1200" b="1" dirty="0" err="1">
                <a:ea typeface="맑은 고딕" pitchFamily="50" charset="-127"/>
              </a:rPr>
              <a:t>행정안전부고시</a:t>
            </a:r>
            <a:r>
              <a:rPr lang="ko-KR" altLang="en-US" sz="1200" b="1" dirty="0">
                <a:ea typeface="맑은 고딕" pitchFamily="50" charset="-127"/>
              </a:rPr>
              <a:t> 제</a:t>
            </a:r>
            <a:r>
              <a:rPr lang="en-US" altLang="ko-KR" sz="1200" b="1" dirty="0">
                <a:ea typeface="맑은 고딕" pitchFamily="50" charset="-127"/>
              </a:rPr>
              <a:t>2011-</a:t>
            </a:r>
            <a:r>
              <a:rPr lang="ko-KR" altLang="en-US" sz="1200" b="1" dirty="0">
                <a:ea typeface="맑은 고딕" pitchFamily="50" charset="-127"/>
              </a:rPr>
              <a:t>제</a:t>
            </a:r>
            <a:r>
              <a:rPr lang="en-US" altLang="ko-KR" sz="1200" b="1" dirty="0">
                <a:ea typeface="맑은 고딕" pitchFamily="50" charset="-127"/>
              </a:rPr>
              <a:t>43</a:t>
            </a:r>
            <a:r>
              <a:rPr lang="ko-KR" altLang="en-US" sz="1200" b="1" dirty="0">
                <a:ea typeface="맑은 고딕" pitchFamily="50" charset="-127"/>
              </a:rPr>
              <a:t>호</a:t>
            </a:r>
            <a:r>
              <a:rPr lang="en-US" altLang="ko-KR" sz="1200" b="1" dirty="0">
                <a:ea typeface="맑은 고딕" pitchFamily="50" charset="-127"/>
              </a:rPr>
              <a:t>(2011. 9. 30)</a:t>
            </a:r>
            <a:endParaRPr lang="ko-KR" altLang="en-US" sz="1200" dirty="0">
              <a:latin typeface="돋움" pitchFamily="50" charset="-127"/>
              <a:ea typeface="돋움" pitchFamily="50" charset="-127"/>
            </a:endParaRPr>
          </a:p>
        </p:txBody>
      </p:sp>
      <p:pic>
        <p:nvPicPr>
          <p:cNvPr id="33807" name="그림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38886" y="1991196"/>
            <a:ext cx="250825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8" name="그림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24" y="4079254"/>
            <a:ext cx="250825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9" name="그림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98" y="2159471"/>
            <a:ext cx="250825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23728" y="260648"/>
            <a:ext cx="4896544" cy="6195873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5" name="TextBox 40"/>
          <p:cNvSpPr txBox="1">
            <a:spLocks noChangeArrowheads="1"/>
          </p:cNvSpPr>
          <p:nvPr/>
        </p:nvSpPr>
        <p:spPr bwMode="auto">
          <a:xfrm>
            <a:off x="501650" y="188640"/>
            <a:ext cx="30187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2000" b="1" dirty="0" smtClean="0">
                <a:solidFill>
                  <a:srgbClr val="0070C0"/>
                </a:solidFill>
                <a:ea typeface="맑은 고딕" pitchFamily="50" charset="-127"/>
              </a:rPr>
              <a:t> </a:t>
            </a:r>
            <a:r>
              <a:rPr lang="ko-KR" altLang="en-US" sz="2000" b="1" dirty="0" smtClean="0">
                <a:solidFill>
                  <a:srgbClr val="0070C0"/>
                </a:solidFill>
                <a:ea typeface="맑은 고딕" pitchFamily="50" charset="-127"/>
              </a:rPr>
              <a:t>기술적 보호조치 중요성</a:t>
            </a:r>
            <a:endParaRPr lang="ko-KR" altLang="en-US" sz="2000" b="1" dirty="0">
              <a:solidFill>
                <a:srgbClr val="0070C0"/>
              </a:solidFill>
              <a:ea typeface="맑은 고딕" pitchFamily="50" charset="-127"/>
            </a:endParaRPr>
          </a:p>
        </p:txBody>
      </p:sp>
      <p:pic>
        <p:nvPicPr>
          <p:cNvPr id="34826" name="그림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3253"/>
            <a:ext cx="250825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타원 12"/>
          <p:cNvSpPr/>
          <p:nvPr/>
        </p:nvSpPr>
        <p:spPr>
          <a:xfrm>
            <a:off x="8820472" y="44922"/>
            <a:ext cx="287734" cy="28773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rgbClr val="FF0000"/>
                </a:solidFill>
              </a:rPr>
              <a:t>?</a:t>
            </a:r>
            <a:endParaRPr lang="ko-KR" altLang="en-US" dirty="0">
              <a:solidFill>
                <a:srgbClr val="FF0000"/>
              </a:solidFill>
            </a:endParaRPr>
          </a:p>
        </p:txBody>
      </p:sp>
      <p:pic>
        <p:nvPicPr>
          <p:cNvPr id="7" name="그림 6" descr="이미지 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764704"/>
            <a:ext cx="5544616" cy="497673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그림 5" descr="이미지 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31840" y="2348880"/>
            <a:ext cx="5544616" cy="426289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4926785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34925" y="981075"/>
            <a:ext cx="2989263" cy="649288"/>
          </a:xfrm>
          <a:prstGeom prst="rect">
            <a:avLst/>
          </a:prstGeom>
          <a:solidFill>
            <a:srgbClr val="CCECFF"/>
          </a:solidFill>
          <a:ln w="1905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000" b="1">
                <a:solidFill>
                  <a:schemeClr val="tx1"/>
                </a:solidFill>
              </a:rPr>
              <a:t>접근 권한의 관리</a:t>
            </a:r>
            <a:endParaRPr lang="ko-KR" altLang="en-US" sz="2000" b="1" dirty="0">
              <a:solidFill>
                <a:schemeClr val="tx1"/>
              </a:solidFill>
            </a:endParaRPr>
          </a:p>
        </p:txBody>
      </p:sp>
      <p:sp>
        <p:nvSpPr>
          <p:cNvPr id="3" name="직사각형 2"/>
          <p:cNvSpPr/>
          <p:nvPr/>
        </p:nvSpPr>
        <p:spPr bwMode="gray">
          <a:xfrm>
            <a:off x="3024188" y="981075"/>
            <a:ext cx="5795962" cy="64928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r>
              <a:rPr lang="ko-KR" altLang="en-US" b="1" spc="-150" dirty="0">
                <a:ea typeface="맑은 고딕" pitchFamily="50" charset="-127"/>
              </a:rPr>
              <a:t>개인정보처리시스템 접근 권한을 차등적으로 부여</a:t>
            </a:r>
            <a:r>
              <a:rPr lang="en-US" altLang="ko-KR" b="1" spc="-150" dirty="0">
                <a:ea typeface="맑은 고딕" pitchFamily="50" charset="-127"/>
              </a:rPr>
              <a:t>(</a:t>
            </a:r>
            <a:r>
              <a:rPr lang="ko-KR" altLang="en-US" b="1" spc="-150" dirty="0">
                <a:ea typeface="맑은 고딕" pitchFamily="50" charset="-127"/>
              </a:rPr>
              <a:t>서버 등</a:t>
            </a:r>
            <a:r>
              <a:rPr lang="en-US" altLang="ko-KR" b="1" spc="-150" dirty="0">
                <a:ea typeface="맑은 고딕" pitchFamily="50" charset="-127"/>
              </a:rPr>
              <a:t>)</a:t>
            </a:r>
            <a:endParaRPr lang="ko-KR" altLang="en-US" b="1" spc="-150" dirty="0">
              <a:ea typeface="맑은 고딕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34925" y="1798638"/>
            <a:ext cx="2989263" cy="649287"/>
          </a:xfrm>
          <a:prstGeom prst="rect">
            <a:avLst/>
          </a:prstGeom>
          <a:solidFill>
            <a:srgbClr val="CCECFF"/>
          </a:solidFill>
          <a:ln w="1905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000" b="1" dirty="0">
                <a:solidFill>
                  <a:schemeClr val="tx1"/>
                </a:solidFill>
              </a:rPr>
              <a:t>비밀번호 관리</a:t>
            </a:r>
          </a:p>
        </p:txBody>
      </p:sp>
      <p:sp>
        <p:nvSpPr>
          <p:cNvPr id="5" name="직사각형 4"/>
          <p:cNvSpPr/>
          <p:nvPr/>
        </p:nvSpPr>
        <p:spPr bwMode="gray">
          <a:xfrm>
            <a:off x="3024188" y="1798638"/>
            <a:ext cx="5795962" cy="64928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r>
              <a:rPr lang="en-US" altLang="ko-KR" b="1" spc="-150" dirty="0">
                <a:ea typeface="맑은 고딕" pitchFamily="50" charset="-127"/>
              </a:rPr>
              <a:t>8</a:t>
            </a:r>
            <a:r>
              <a:rPr lang="ko-KR" altLang="en-US" b="1" spc="-150" dirty="0">
                <a:ea typeface="맑은 고딕" pitchFamily="50" charset="-127"/>
              </a:rPr>
              <a:t>자 이상</a:t>
            </a:r>
            <a:r>
              <a:rPr lang="en-US" altLang="ko-KR" b="1" spc="-150" dirty="0">
                <a:ea typeface="맑은 고딕" pitchFamily="50" charset="-127"/>
              </a:rPr>
              <a:t>, </a:t>
            </a:r>
            <a:r>
              <a:rPr lang="ko-KR" altLang="en-US" b="1" spc="-150" dirty="0">
                <a:ea typeface="맑은 고딕" pitchFamily="50" charset="-127"/>
              </a:rPr>
              <a:t>영문과 숫자의 혼합 등 안전한 작성규칙 수립 적용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31750" y="2636838"/>
            <a:ext cx="2989263" cy="649287"/>
          </a:xfrm>
          <a:prstGeom prst="rect">
            <a:avLst/>
          </a:prstGeom>
          <a:solidFill>
            <a:srgbClr val="CCECFF"/>
          </a:solidFill>
          <a:ln w="1905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000" b="1" dirty="0">
                <a:solidFill>
                  <a:schemeClr val="tx1"/>
                </a:solidFill>
              </a:rPr>
              <a:t>접근통제 시스템 설치</a:t>
            </a:r>
            <a:endParaRPr lang="en-US" altLang="ko-KR" sz="2000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ko-KR" altLang="en-US" sz="2000" b="1" dirty="0">
                <a:solidFill>
                  <a:schemeClr val="tx1"/>
                </a:solidFill>
              </a:rPr>
              <a:t>및 운영</a:t>
            </a:r>
          </a:p>
        </p:txBody>
      </p:sp>
      <p:sp>
        <p:nvSpPr>
          <p:cNvPr id="7" name="직사각형 6"/>
          <p:cNvSpPr/>
          <p:nvPr/>
        </p:nvSpPr>
        <p:spPr bwMode="gray">
          <a:xfrm>
            <a:off x="3021013" y="2636838"/>
            <a:ext cx="5795962" cy="64928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r>
              <a:rPr lang="ko-KR" altLang="en-US" b="1" spc="-150" dirty="0">
                <a:ea typeface="맑은 고딕" pitchFamily="50" charset="-127"/>
              </a:rPr>
              <a:t>접속권한을 제한</a:t>
            </a:r>
            <a:r>
              <a:rPr lang="en-US" altLang="ko-KR" b="1" spc="-150" dirty="0">
                <a:ea typeface="맑은 고딕" pitchFamily="50" charset="-127"/>
              </a:rPr>
              <a:t>, </a:t>
            </a:r>
            <a:r>
              <a:rPr lang="ko-KR" altLang="en-US" b="1" spc="-150" dirty="0">
                <a:ea typeface="맑은 고딕" pitchFamily="50" charset="-127"/>
              </a:rPr>
              <a:t>불법적인 개인정보 유출 시도 탐지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34925" y="3429000"/>
            <a:ext cx="2989263" cy="649288"/>
          </a:xfrm>
          <a:prstGeom prst="rect">
            <a:avLst/>
          </a:prstGeom>
          <a:solidFill>
            <a:srgbClr val="CCECFF"/>
          </a:solidFill>
          <a:ln w="1905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000" b="1" dirty="0">
                <a:solidFill>
                  <a:schemeClr val="tx1"/>
                </a:solidFill>
              </a:rPr>
              <a:t>접속기록의 보관 및 </a:t>
            </a:r>
            <a:endParaRPr lang="en-US" altLang="ko-KR" sz="2000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ko-KR" altLang="en-US" sz="2000" b="1" dirty="0" err="1">
                <a:solidFill>
                  <a:schemeClr val="tx1"/>
                </a:solidFill>
              </a:rPr>
              <a:t>위변조방지</a:t>
            </a:r>
            <a:endParaRPr lang="ko-KR" altLang="en-US" sz="2000" b="1" dirty="0">
              <a:solidFill>
                <a:schemeClr val="tx1"/>
              </a:solidFill>
            </a:endParaRPr>
          </a:p>
        </p:txBody>
      </p:sp>
      <p:sp>
        <p:nvSpPr>
          <p:cNvPr id="9" name="직사각형 8"/>
          <p:cNvSpPr/>
          <p:nvPr/>
        </p:nvSpPr>
        <p:spPr bwMode="gray">
          <a:xfrm>
            <a:off x="3024188" y="3429000"/>
            <a:ext cx="5795962" cy="64928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r>
              <a:rPr lang="ko-KR" altLang="en-US" b="1" spc="-150" dirty="0">
                <a:ea typeface="맑은 고딕" pitchFamily="50" charset="-127"/>
              </a:rPr>
              <a:t>최소 </a:t>
            </a:r>
            <a:r>
              <a:rPr lang="en-US" altLang="ko-KR" b="1" spc="-150" dirty="0">
                <a:ea typeface="맑은 고딕" pitchFamily="50" charset="-127"/>
              </a:rPr>
              <a:t>6</a:t>
            </a:r>
            <a:r>
              <a:rPr lang="ko-KR" altLang="en-US" b="1" spc="-150" dirty="0">
                <a:ea typeface="맑은 고딕" pitchFamily="50" charset="-127"/>
              </a:rPr>
              <a:t>개월 이상 로그기록을 안전하게 보관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34925" y="4246563"/>
            <a:ext cx="2989263" cy="649287"/>
          </a:xfrm>
          <a:prstGeom prst="rect">
            <a:avLst/>
          </a:prstGeom>
          <a:solidFill>
            <a:srgbClr val="CCECFF"/>
          </a:solidFill>
          <a:ln w="1905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000" b="1" dirty="0">
                <a:solidFill>
                  <a:schemeClr val="tx1"/>
                </a:solidFill>
              </a:rPr>
              <a:t>보안프로그램 설치 및 운영</a:t>
            </a:r>
          </a:p>
        </p:txBody>
      </p:sp>
      <p:sp>
        <p:nvSpPr>
          <p:cNvPr id="11" name="직사각형 10"/>
          <p:cNvSpPr/>
          <p:nvPr/>
        </p:nvSpPr>
        <p:spPr bwMode="gray">
          <a:xfrm>
            <a:off x="3024188" y="4246563"/>
            <a:ext cx="5795962" cy="64928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r>
              <a:rPr lang="ko-KR" altLang="en-US" b="1" spc="-150" dirty="0">
                <a:ea typeface="맑은 고딕" pitchFamily="50" charset="-127"/>
              </a:rPr>
              <a:t>바이러스</a:t>
            </a:r>
            <a:r>
              <a:rPr lang="en-US" altLang="ko-KR" b="1" spc="-150" dirty="0">
                <a:ea typeface="맑은 고딕" pitchFamily="50" charset="-127"/>
              </a:rPr>
              <a:t>, </a:t>
            </a:r>
            <a:r>
              <a:rPr lang="ko-KR" altLang="en-US" b="1" spc="-150" dirty="0">
                <a:ea typeface="맑은 고딕" pitchFamily="50" charset="-127"/>
              </a:rPr>
              <a:t>해킹 방지를 위한 보안프로그램 업데이트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42068" y="5038725"/>
            <a:ext cx="2989263" cy="649288"/>
          </a:xfrm>
          <a:prstGeom prst="rect">
            <a:avLst/>
          </a:prstGeom>
          <a:solidFill>
            <a:srgbClr val="CCECFF"/>
          </a:solidFill>
          <a:ln w="1905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000" b="1" dirty="0">
                <a:solidFill>
                  <a:schemeClr val="tx1"/>
                </a:solidFill>
              </a:rPr>
              <a:t>개인정보의 암호화</a:t>
            </a:r>
          </a:p>
        </p:txBody>
      </p:sp>
      <p:sp>
        <p:nvSpPr>
          <p:cNvPr id="13" name="직사각형 12"/>
          <p:cNvSpPr/>
          <p:nvPr/>
        </p:nvSpPr>
        <p:spPr bwMode="gray">
          <a:xfrm>
            <a:off x="3031331" y="5045174"/>
            <a:ext cx="5795962" cy="6492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175" algn="ctr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r>
              <a:rPr lang="en-US" altLang="ko-KR" b="1" spc="-150" dirty="0">
                <a:ea typeface="맑은 고딕" pitchFamily="50" charset="-127"/>
              </a:rPr>
              <a:t>?</a:t>
            </a:r>
            <a:endParaRPr lang="ko-KR" altLang="en-US" b="1" spc="-150" dirty="0">
              <a:ea typeface="맑은 고딕" pitchFamily="50" charset="-127"/>
            </a:endParaRPr>
          </a:p>
        </p:txBody>
      </p:sp>
      <p:sp>
        <p:nvSpPr>
          <p:cNvPr id="35854" name="TextBox 40"/>
          <p:cNvSpPr txBox="1">
            <a:spLocks noChangeArrowheads="1"/>
          </p:cNvSpPr>
          <p:nvPr/>
        </p:nvSpPr>
        <p:spPr bwMode="auto">
          <a:xfrm>
            <a:off x="501650" y="404813"/>
            <a:ext cx="20701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 b="1">
                <a:solidFill>
                  <a:srgbClr val="0070C0"/>
                </a:solidFill>
                <a:ea typeface="맑은 고딕" pitchFamily="50" charset="-127"/>
              </a:rPr>
              <a:t>기술적 보호조치</a:t>
            </a:r>
          </a:p>
        </p:txBody>
      </p:sp>
      <p:pic>
        <p:nvPicPr>
          <p:cNvPr id="35855" name="그림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479425"/>
            <a:ext cx="250825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2212911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323850" y="1839913"/>
            <a:ext cx="2989263" cy="649287"/>
          </a:xfrm>
          <a:prstGeom prst="rect">
            <a:avLst/>
          </a:prstGeom>
          <a:solidFill>
            <a:srgbClr val="CCECFF"/>
          </a:solidFill>
          <a:ln w="1905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000" b="1" dirty="0">
                <a:solidFill>
                  <a:schemeClr val="tx1"/>
                </a:solidFill>
              </a:rPr>
              <a:t>개인정보의 암호화</a:t>
            </a:r>
          </a:p>
        </p:txBody>
      </p:sp>
      <p:sp>
        <p:nvSpPr>
          <p:cNvPr id="3" name="직사각형 2"/>
          <p:cNvSpPr/>
          <p:nvPr/>
        </p:nvSpPr>
        <p:spPr bwMode="gray">
          <a:xfrm>
            <a:off x="3313113" y="1839913"/>
            <a:ext cx="4625975" cy="64928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r>
              <a:rPr lang="ko-KR" altLang="en-US" b="1" spc="-150" dirty="0">
                <a:ea typeface="맑은 고딕" pitchFamily="50" charset="-127"/>
              </a:rPr>
              <a:t>개인정보를 암호화하여 저장</a:t>
            </a:r>
            <a:r>
              <a:rPr lang="en-US" altLang="ko-KR" b="1" spc="-150" dirty="0">
                <a:ea typeface="맑은 고딕" pitchFamily="50" charset="-127"/>
              </a:rPr>
              <a:t>/</a:t>
            </a:r>
            <a:r>
              <a:rPr lang="ko-KR" altLang="en-US" b="1" spc="-150" dirty="0">
                <a:ea typeface="맑은 고딕" pitchFamily="50" charset="-127"/>
              </a:rPr>
              <a:t>보관</a:t>
            </a:r>
            <a:r>
              <a:rPr lang="en-US" altLang="ko-KR" b="1" spc="-150" dirty="0">
                <a:ea typeface="맑은 고딕" pitchFamily="50" charset="-127"/>
              </a:rPr>
              <a:t>/</a:t>
            </a:r>
            <a:r>
              <a:rPr lang="ko-KR" altLang="en-US" b="1" spc="-150" dirty="0">
                <a:ea typeface="맑은 고딕" pitchFamily="50" charset="-127"/>
              </a:rPr>
              <a:t>전송</a:t>
            </a:r>
          </a:p>
        </p:txBody>
      </p:sp>
      <p:sp>
        <p:nvSpPr>
          <p:cNvPr id="4" name="TextBox 7"/>
          <p:cNvSpPr txBox="1">
            <a:spLocks noChangeArrowheads="1"/>
          </p:cNvSpPr>
          <p:nvPr/>
        </p:nvSpPr>
        <p:spPr bwMode="auto">
          <a:xfrm>
            <a:off x="2984500" y="3989388"/>
            <a:ext cx="280035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>
              <a:buFontTx/>
              <a:buAutoNum type="arabicPeriod"/>
              <a:defRPr/>
            </a:pPr>
            <a:r>
              <a:rPr lang="ko-KR" altLang="en-US" sz="2800" b="1" dirty="0">
                <a:solidFill>
                  <a:srgbClr val="0070C0"/>
                </a:solidFill>
                <a:ea typeface="맑은 고딕" pitchFamily="50" charset="-127"/>
              </a:rPr>
              <a:t>고유식별정보</a:t>
            </a:r>
            <a:endParaRPr lang="en-US" altLang="ko-KR" sz="2800" b="1" dirty="0">
              <a:solidFill>
                <a:srgbClr val="0070C0"/>
              </a:solidFill>
              <a:ea typeface="맑은 고딕" pitchFamily="50" charset="-127"/>
            </a:endParaRPr>
          </a:p>
          <a:p>
            <a:pPr marL="457200" indent="-457200">
              <a:buFontTx/>
              <a:buAutoNum type="arabicPeriod"/>
              <a:defRPr/>
            </a:pPr>
            <a:r>
              <a:rPr lang="ko-KR" altLang="en-US" sz="2800" b="1" dirty="0">
                <a:solidFill>
                  <a:srgbClr val="0070C0"/>
                </a:solidFill>
                <a:ea typeface="맑은 고딕" pitchFamily="50" charset="-127"/>
              </a:rPr>
              <a:t>비밀번호</a:t>
            </a:r>
            <a:endParaRPr lang="en-US" altLang="ko-KR" sz="2800" b="1" dirty="0">
              <a:solidFill>
                <a:srgbClr val="0070C0"/>
              </a:solidFill>
              <a:ea typeface="맑은 고딕" pitchFamily="50" charset="-127"/>
            </a:endParaRPr>
          </a:p>
          <a:p>
            <a:pPr marL="457200" indent="-457200">
              <a:buFontTx/>
              <a:buAutoNum type="arabicPeriod"/>
              <a:defRPr/>
            </a:pPr>
            <a:r>
              <a:rPr lang="ko-KR" altLang="en-US" sz="2800" b="1" dirty="0" err="1">
                <a:solidFill>
                  <a:srgbClr val="0070C0"/>
                </a:solidFill>
                <a:ea typeface="맑은 고딕" pitchFamily="50" charset="-127"/>
              </a:rPr>
              <a:t>바이오정보</a:t>
            </a:r>
            <a:endParaRPr lang="en-US" altLang="ko-KR" sz="2800" b="1" dirty="0">
              <a:solidFill>
                <a:srgbClr val="0070C0"/>
              </a:solidFill>
              <a:ea typeface="맑은 고딕" pitchFamily="50" charset="-127"/>
            </a:endParaRPr>
          </a:p>
          <a:p>
            <a:pPr marL="285750" indent="-285750">
              <a:defRPr/>
            </a:pPr>
            <a:endParaRPr lang="ko-KR" altLang="en-US" sz="2800" b="1" dirty="0">
              <a:solidFill>
                <a:srgbClr val="0070C0"/>
              </a:solidFill>
              <a:ea typeface="맑은 고딕" pitchFamily="50" charset="-127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484438" y="3275013"/>
            <a:ext cx="3571875" cy="554037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  <a:headEnd/>
            <a:tailE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marL="457200" indent="-457200" algn="ctr">
              <a:lnSpc>
                <a:spcPct val="150000"/>
              </a:lnSpc>
              <a:defRPr/>
            </a:pPr>
            <a:r>
              <a:rPr lang="ko-KR" altLang="en-US" sz="2000" b="1">
                <a:cs typeface="HYSMyeongJo-Medium"/>
              </a:rPr>
              <a:t>암호화 대상</a:t>
            </a:r>
            <a:endParaRPr lang="en-US" altLang="ko-KR" sz="2000" b="1" dirty="0">
              <a:cs typeface="HYSMyeongJo-Medium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직사각형 4"/>
          <p:cNvSpPr/>
          <p:nvPr/>
        </p:nvSpPr>
        <p:spPr bwMode="gray">
          <a:xfrm>
            <a:off x="1115616" y="3933056"/>
            <a:ext cx="4896544" cy="244827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 algn="ctr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285750" indent="-285750">
              <a:lnSpc>
                <a:spcPts val="1500"/>
              </a:lnSpc>
              <a:spcBef>
                <a:spcPct val="50000"/>
              </a:spcBef>
              <a:defRPr/>
            </a:pPr>
            <a:endParaRPr lang="ko-KR" altLang="en-US" sz="2000" b="1" spc="-150" dirty="0">
              <a:solidFill>
                <a:schemeClr val="bg1"/>
              </a:solidFill>
              <a:ea typeface="맑은 고딕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07696" y="3717032"/>
            <a:ext cx="2736304" cy="273630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43608" y="497571"/>
            <a:ext cx="7344816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ko-KR" sz="4000" b="1" dirty="0" smtClean="0">
                <a:solidFill>
                  <a:srgbClr val="B900A1"/>
                </a:solidFill>
                <a:latin typeface="+mn-ea"/>
                <a:ea typeface="+mn-ea"/>
              </a:rPr>
              <a:t>- 2012.12.31</a:t>
            </a:r>
            <a:r>
              <a:rPr lang="ko-KR" altLang="en-US" sz="4000" b="1" dirty="0" smtClean="0">
                <a:solidFill>
                  <a:srgbClr val="B900A1"/>
                </a:solidFill>
                <a:latin typeface="+mn-ea"/>
                <a:ea typeface="+mn-ea"/>
              </a:rPr>
              <a:t>까지</a:t>
            </a:r>
            <a:r>
              <a:rPr lang="en-US" altLang="ko-KR" sz="4000" b="1" dirty="0" smtClean="0">
                <a:solidFill>
                  <a:srgbClr val="B900A1"/>
                </a:solidFill>
                <a:latin typeface="+mn-ea"/>
                <a:ea typeface="+mn-ea"/>
              </a:rPr>
              <a:t> </a:t>
            </a:r>
            <a:endParaRPr lang="en-US" altLang="ko-KR" sz="4000" b="1" dirty="0">
              <a:solidFill>
                <a:srgbClr val="B900A1"/>
              </a:solidFill>
              <a:latin typeface="+mn-ea"/>
              <a:ea typeface="+mn-ea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ko-KR" altLang="en-US" sz="3200" b="1" dirty="0" smtClean="0">
                <a:solidFill>
                  <a:srgbClr val="B900A1"/>
                </a:solidFill>
                <a:latin typeface="+mn-ea"/>
                <a:ea typeface="+mn-ea"/>
              </a:rPr>
              <a:t>   개인정보파일 암호화 기간</a:t>
            </a:r>
            <a:endParaRPr lang="en-US" altLang="ko-KR" sz="3200" b="1" dirty="0" smtClean="0">
              <a:solidFill>
                <a:srgbClr val="B900A1"/>
              </a:solidFill>
              <a:latin typeface="+mn-ea"/>
              <a:ea typeface="+mn-ea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ko-KR" sz="3200" b="1" dirty="0">
              <a:solidFill>
                <a:srgbClr val="B900A1"/>
              </a:solidFill>
              <a:latin typeface="+mn-ea"/>
              <a:ea typeface="+mn-ea"/>
            </a:endParaRPr>
          </a:p>
          <a:p>
            <a:pPr marL="0" indent="0">
              <a:lnSpc>
                <a:spcPts val="3000"/>
              </a:lnSpc>
              <a:buNone/>
            </a:pPr>
            <a:endParaRPr lang="en-US" altLang="ko-KR" sz="3200" dirty="0">
              <a:solidFill>
                <a:srgbClr val="B900A1"/>
              </a:solidFill>
              <a:latin typeface="+mn-ea"/>
              <a:ea typeface="+mn-ea"/>
            </a:endParaRPr>
          </a:p>
          <a:p>
            <a:pPr>
              <a:lnSpc>
                <a:spcPts val="3000"/>
              </a:lnSpc>
            </a:pPr>
            <a:r>
              <a:rPr lang="en-US" altLang="ko-KR" sz="4000" b="1" dirty="0" smtClean="0">
                <a:solidFill>
                  <a:srgbClr val="B900A1"/>
                </a:solidFill>
                <a:latin typeface="+mn-ea"/>
                <a:ea typeface="+mn-ea"/>
              </a:rPr>
              <a:t>- 2013.1.1</a:t>
            </a:r>
            <a:r>
              <a:rPr lang="en-US" altLang="ko-KR" sz="4000" b="1" dirty="0">
                <a:solidFill>
                  <a:srgbClr val="B900A1"/>
                </a:solidFill>
                <a:latin typeface="+mn-ea"/>
                <a:ea typeface="+mn-ea"/>
              </a:rPr>
              <a:t>~ </a:t>
            </a:r>
          </a:p>
          <a:p>
            <a:pPr>
              <a:lnSpc>
                <a:spcPct val="100000"/>
              </a:lnSpc>
            </a:pPr>
            <a:r>
              <a:rPr lang="ko-KR" altLang="en-US" sz="3200" b="1" dirty="0" smtClean="0">
                <a:solidFill>
                  <a:srgbClr val="B900A1"/>
                </a:solidFill>
                <a:latin typeface="+mn-ea"/>
                <a:ea typeface="+mn-ea"/>
              </a:rPr>
              <a:t>   개인정보파일 </a:t>
            </a:r>
            <a:r>
              <a:rPr lang="ko-KR" altLang="en-US" sz="3200" b="1" dirty="0">
                <a:solidFill>
                  <a:srgbClr val="B900A1"/>
                </a:solidFill>
                <a:latin typeface="+mn-ea"/>
                <a:ea typeface="+mn-ea"/>
              </a:rPr>
              <a:t>미 </a:t>
            </a:r>
            <a:r>
              <a:rPr lang="ko-KR" altLang="en-US" sz="3200" b="1" dirty="0" smtClean="0">
                <a:solidFill>
                  <a:srgbClr val="B900A1"/>
                </a:solidFill>
                <a:latin typeface="+mn-ea"/>
                <a:ea typeface="+mn-ea"/>
              </a:rPr>
              <a:t>암호화 벌칙 적용</a:t>
            </a:r>
            <a:endParaRPr lang="en-US" altLang="ko-KR" sz="3200" b="1" dirty="0" smtClean="0">
              <a:solidFill>
                <a:srgbClr val="B900A1"/>
              </a:solidFill>
              <a:latin typeface="+mn-ea"/>
              <a:ea typeface="+mn-ea"/>
            </a:endParaRPr>
          </a:p>
          <a:p>
            <a:pPr>
              <a:lnSpc>
                <a:spcPct val="100000"/>
              </a:lnSpc>
            </a:pPr>
            <a:endParaRPr lang="en-US" altLang="ko-KR" sz="3200" b="1" dirty="0" smtClean="0">
              <a:solidFill>
                <a:srgbClr val="B900A1"/>
              </a:solidFill>
              <a:latin typeface="+mn-ea"/>
              <a:ea typeface="+mn-ea"/>
            </a:endParaRPr>
          </a:p>
          <a:p>
            <a:pPr>
              <a:lnSpc>
                <a:spcPct val="100000"/>
              </a:lnSpc>
            </a:pPr>
            <a:r>
              <a:rPr lang="en-US" altLang="ko-KR" sz="3200" b="1" dirty="0" smtClean="0">
                <a:solidFill>
                  <a:srgbClr val="B900A1"/>
                </a:solidFill>
                <a:latin typeface="+mn-ea"/>
                <a:ea typeface="+mn-ea"/>
              </a:rPr>
              <a:t>  </a:t>
            </a:r>
            <a:endParaRPr lang="en-US" altLang="ko-KR" sz="3200" b="1" dirty="0" smtClean="0">
              <a:solidFill>
                <a:srgbClr val="FF0000"/>
              </a:solidFill>
              <a:latin typeface="+mn-ea"/>
              <a:ea typeface="+mn-ea"/>
            </a:endParaRPr>
          </a:p>
          <a:p>
            <a:pPr>
              <a:lnSpc>
                <a:spcPct val="100000"/>
              </a:lnSpc>
            </a:pPr>
            <a:r>
              <a:rPr lang="en-US" altLang="ko-KR" sz="3200" b="1" dirty="0" smtClean="0">
                <a:solidFill>
                  <a:srgbClr val="B900A1"/>
                </a:solidFill>
                <a:latin typeface="+mn-ea"/>
                <a:ea typeface="+mn-ea"/>
              </a:rPr>
              <a:t>   </a:t>
            </a:r>
          </a:p>
          <a:p>
            <a:pPr>
              <a:lnSpc>
                <a:spcPct val="100000"/>
              </a:lnSpc>
            </a:pPr>
            <a:r>
              <a:rPr lang="en-US" altLang="ko-KR" sz="4000" b="1" dirty="0" smtClean="0">
                <a:solidFill>
                  <a:srgbClr val="B900A1"/>
                </a:solidFill>
                <a:latin typeface="+mn-ea"/>
                <a:ea typeface="+mn-ea"/>
              </a:rPr>
              <a:t> 2014.8.7~</a:t>
            </a:r>
          </a:p>
          <a:p>
            <a:pPr>
              <a:lnSpc>
                <a:spcPct val="100000"/>
              </a:lnSpc>
            </a:pPr>
            <a:r>
              <a:rPr lang="en-US" altLang="ko-KR" sz="4000" b="1" dirty="0" smtClean="0">
                <a:solidFill>
                  <a:srgbClr val="B900A1"/>
                </a:solidFill>
                <a:latin typeface="+mn-ea"/>
                <a:ea typeface="+mn-ea"/>
              </a:rPr>
              <a:t>   </a:t>
            </a:r>
            <a:r>
              <a:rPr lang="ko-KR" altLang="en-US" sz="3200" b="1" dirty="0" smtClean="0">
                <a:solidFill>
                  <a:srgbClr val="B900A1"/>
                </a:solidFill>
                <a:latin typeface="+mn-ea"/>
                <a:ea typeface="+mn-ea"/>
              </a:rPr>
              <a:t>주민번호 수집 금지 </a:t>
            </a:r>
            <a:endParaRPr lang="en-US" altLang="ko-KR" sz="3200" b="1" dirty="0" smtClean="0">
              <a:solidFill>
                <a:srgbClr val="B900A1"/>
              </a:solidFill>
              <a:latin typeface="+mn-ea"/>
              <a:ea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 bwMode="gray">
          <a:xfrm>
            <a:off x="1115616" y="3933056"/>
            <a:ext cx="4896544" cy="5676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 algn="ctr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285750" indent="-285750" algn="ctr">
              <a:lnSpc>
                <a:spcPts val="1500"/>
              </a:lnSpc>
              <a:spcBef>
                <a:spcPct val="50000"/>
              </a:spcBef>
              <a:defRPr/>
            </a:pPr>
            <a:r>
              <a:rPr lang="en-US" altLang="ko-KR" sz="2800" b="1" spc="-150" dirty="0" smtClean="0">
                <a:solidFill>
                  <a:srgbClr val="FF0000"/>
                </a:solidFill>
                <a:ea typeface="맑은 고딕" pitchFamily="50" charset="-127"/>
              </a:rPr>
              <a:t>2014 </a:t>
            </a:r>
            <a:r>
              <a:rPr lang="ko-KR" altLang="en-US" sz="2800" b="1" spc="-150" dirty="0" smtClean="0">
                <a:solidFill>
                  <a:srgbClr val="FF0000"/>
                </a:solidFill>
                <a:ea typeface="맑은 고딕" pitchFamily="50" charset="-127"/>
              </a:rPr>
              <a:t>개정</a:t>
            </a:r>
            <a:endParaRPr lang="ko-KR" altLang="en-US" sz="2800" b="1" spc="-150" dirty="0">
              <a:solidFill>
                <a:srgbClr val="FF0000"/>
              </a:solidFill>
              <a:ea typeface="맑은 고딕" pitchFamily="50" charset="-127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 animBg="1"/>
      <p:bldP spid="9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16216" y="4293096"/>
            <a:ext cx="2340768" cy="23407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99592" y="980728"/>
            <a:ext cx="7344816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00000"/>
              </a:lnSpc>
              <a:buAutoNum type="arabicParenR"/>
            </a:pPr>
            <a:r>
              <a:rPr lang="ko-KR" altLang="en-US" sz="2800" b="1" dirty="0" smtClean="0">
                <a:ea typeface="맑은 고딕" pitchFamily="50" charset="-127"/>
              </a:rPr>
              <a:t>주민번호 수집 법정주의</a:t>
            </a:r>
            <a:endParaRPr lang="en-US" altLang="ko-KR" sz="2800" b="1" dirty="0" smtClean="0">
              <a:ea typeface="맑은 고딕" pitchFamily="50" charset="-127"/>
            </a:endParaRPr>
          </a:p>
          <a:p>
            <a:pPr marL="514350" indent="-514350">
              <a:lnSpc>
                <a:spcPct val="100000"/>
              </a:lnSpc>
            </a:pPr>
            <a:r>
              <a:rPr lang="ko-KR" altLang="en-US" sz="2800" dirty="0" smtClean="0">
                <a:ea typeface="맑은 고딕" pitchFamily="50" charset="-127"/>
              </a:rPr>
              <a:t/>
            </a:r>
            <a:br>
              <a:rPr lang="ko-KR" altLang="en-US" sz="2800" dirty="0" smtClean="0">
                <a:ea typeface="맑은 고딕" pitchFamily="50" charset="-127"/>
              </a:rPr>
            </a:br>
            <a:r>
              <a:rPr lang="ko-KR" altLang="en-US" sz="2400" b="1" dirty="0" smtClean="0">
                <a:solidFill>
                  <a:srgbClr val="FF0000"/>
                </a:solidFill>
                <a:latin typeface="+mn-lt"/>
                <a:ea typeface="+mn-ea"/>
                <a:cs typeface="HYSMyeongJo-Medium"/>
              </a:rPr>
              <a:t>주민번호 수집을 원칙적으로 금지</a:t>
            </a:r>
            <a:r>
              <a:rPr lang="ko-KR" altLang="en-US" sz="2000" b="1" dirty="0" smtClean="0">
                <a:latin typeface="+mn-lt"/>
                <a:ea typeface="+mn-ea"/>
                <a:cs typeface="HYSMyeongJo-Medium"/>
              </a:rPr>
              <a:t>하되</a:t>
            </a:r>
            <a:r>
              <a:rPr lang="en-US" altLang="ko-KR" sz="2000" b="1" dirty="0" smtClean="0">
                <a:latin typeface="+mn-lt"/>
                <a:ea typeface="+mn-ea"/>
                <a:cs typeface="HYSMyeongJo-Medium"/>
              </a:rPr>
              <a:t>,</a:t>
            </a:r>
            <a:r>
              <a:rPr lang="en-US" altLang="ko-KR" sz="2800" dirty="0" smtClean="0">
                <a:ea typeface="맑은 고딕" pitchFamily="50" charset="-127"/>
              </a:rPr>
              <a:t> </a:t>
            </a:r>
            <a:r>
              <a:rPr lang="ko-KR" altLang="en-US" sz="2800" dirty="0" smtClean="0">
                <a:ea typeface="맑은 고딕" pitchFamily="50" charset="-127"/>
              </a:rPr>
              <a:t/>
            </a:r>
            <a:br>
              <a:rPr lang="ko-KR" altLang="en-US" sz="2800" dirty="0" smtClean="0">
                <a:ea typeface="맑은 고딕" pitchFamily="50" charset="-127"/>
              </a:rPr>
            </a:br>
            <a:r>
              <a:rPr lang="ko-KR" altLang="en-US" sz="2800" dirty="0" smtClean="0">
                <a:ea typeface="맑은 고딕" pitchFamily="50" charset="-127"/>
              </a:rPr>
              <a:t>①</a:t>
            </a:r>
            <a:r>
              <a:rPr lang="ko-KR" altLang="en-US" sz="2400" b="1" dirty="0" smtClean="0">
                <a:solidFill>
                  <a:srgbClr val="0070C0"/>
                </a:solidFill>
                <a:latin typeface="+mn-lt"/>
                <a:ea typeface="+mn-ea"/>
                <a:cs typeface="HYSMyeongJo-Medium"/>
              </a:rPr>
              <a:t>법령에 구체적으로 근거가 </a:t>
            </a:r>
            <a:r>
              <a:rPr lang="ko-KR" altLang="en-US" sz="2000" b="1" dirty="0" smtClean="0">
                <a:latin typeface="+mn-lt"/>
                <a:ea typeface="+mn-ea"/>
                <a:cs typeface="HYSMyeongJo-Medium"/>
              </a:rPr>
              <a:t>있는 경우</a:t>
            </a:r>
            <a:r>
              <a:rPr lang="en-US" altLang="ko-KR" sz="2000" b="1" dirty="0" smtClean="0">
                <a:latin typeface="+mn-lt"/>
                <a:ea typeface="+mn-ea"/>
                <a:cs typeface="HYSMyeongJo-Medium"/>
              </a:rPr>
              <a:t>,</a:t>
            </a:r>
            <a:r>
              <a:rPr lang="ko-KR" altLang="en-US" sz="2800" dirty="0" smtClean="0">
                <a:ea typeface="맑은 고딕" pitchFamily="50" charset="-127"/>
              </a:rPr>
              <a:t/>
            </a:r>
            <a:br>
              <a:rPr lang="ko-KR" altLang="en-US" sz="2800" dirty="0" smtClean="0">
                <a:ea typeface="맑은 고딕" pitchFamily="50" charset="-127"/>
              </a:rPr>
            </a:br>
            <a:r>
              <a:rPr lang="ko-KR" altLang="en-US" sz="2800" dirty="0" smtClean="0">
                <a:ea typeface="맑은 고딕" pitchFamily="50" charset="-127"/>
              </a:rPr>
              <a:t>②</a:t>
            </a:r>
            <a:r>
              <a:rPr lang="ko-KR" altLang="en-US" sz="2400" b="1" dirty="0" smtClean="0">
                <a:solidFill>
                  <a:srgbClr val="0070C0"/>
                </a:solidFill>
                <a:latin typeface="+mn-lt"/>
                <a:ea typeface="+mn-ea"/>
                <a:cs typeface="HYSMyeongJo-Medium"/>
              </a:rPr>
              <a:t>급박한 생명</a:t>
            </a:r>
            <a:r>
              <a:rPr lang="en-US" altLang="ko-KR" sz="2400" b="1" dirty="0" smtClean="0">
                <a:solidFill>
                  <a:srgbClr val="0070C0"/>
                </a:solidFill>
                <a:latin typeface="+mn-lt"/>
                <a:ea typeface="+mn-ea"/>
                <a:cs typeface="HYSMyeongJo-Medium"/>
              </a:rPr>
              <a:t>, </a:t>
            </a:r>
            <a:r>
              <a:rPr lang="ko-KR" altLang="en-US" sz="2400" b="1" dirty="0" smtClean="0">
                <a:solidFill>
                  <a:srgbClr val="0070C0"/>
                </a:solidFill>
                <a:latin typeface="+mn-lt"/>
                <a:ea typeface="+mn-ea"/>
                <a:cs typeface="HYSMyeongJo-Medium"/>
              </a:rPr>
              <a:t>신체</a:t>
            </a:r>
            <a:r>
              <a:rPr lang="en-US" altLang="ko-KR" sz="2400" b="1" dirty="0" smtClean="0">
                <a:solidFill>
                  <a:srgbClr val="0070C0"/>
                </a:solidFill>
                <a:latin typeface="+mn-lt"/>
                <a:ea typeface="+mn-ea"/>
                <a:cs typeface="HYSMyeongJo-Medium"/>
              </a:rPr>
              <a:t>, </a:t>
            </a:r>
            <a:r>
              <a:rPr lang="ko-KR" altLang="en-US" sz="2400" b="1" dirty="0" smtClean="0">
                <a:solidFill>
                  <a:srgbClr val="0070C0"/>
                </a:solidFill>
                <a:latin typeface="+mn-lt"/>
                <a:ea typeface="+mn-ea"/>
                <a:cs typeface="HYSMyeongJo-Medium"/>
              </a:rPr>
              <a:t>재산상 이익</a:t>
            </a:r>
            <a:r>
              <a:rPr lang="ko-KR" altLang="en-US" sz="2000" b="1" dirty="0" smtClean="0">
                <a:latin typeface="+mn-lt"/>
                <a:ea typeface="+mn-ea"/>
                <a:cs typeface="HYSMyeongJo-Medium"/>
              </a:rPr>
              <a:t>을</a:t>
            </a:r>
            <a:r>
              <a:rPr lang="ko-KR" altLang="en-US" sz="2400" b="1" dirty="0" smtClean="0">
                <a:solidFill>
                  <a:srgbClr val="0070C0"/>
                </a:solidFill>
                <a:latin typeface="+mn-lt"/>
                <a:ea typeface="+mn-ea"/>
                <a:cs typeface="HYSMyeongJo-Medium"/>
              </a:rPr>
              <a:t> </a:t>
            </a:r>
            <a:r>
              <a:rPr lang="ko-KR" altLang="en-US" sz="2000" b="1" dirty="0" smtClean="0">
                <a:latin typeface="+mn-lt"/>
                <a:ea typeface="+mn-ea"/>
                <a:cs typeface="HYSMyeongJo-Medium"/>
              </a:rPr>
              <a:t>위한 경우</a:t>
            </a:r>
            <a:r>
              <a:rPr lang="en-US" altLang="ko-KR" sz="2000" b="1" dirty="0" smtClean="0">
                <a:latin typeface="+mn-lt"/>
                <a:ea typeface="+mn-ea"/>
                <a:cs typeface="HYSMyeongJo-Medium"/>
              </a:rPr>
              <a:t>, </a:t>
            </a:r>
            <a:r>
              <a:rPr lang="ko-KR" altLang="en-US" sz="2800" dirty="0" smtClean="0">
                <a:ea typeface="맑은 고딕" pitchFamily="50" charset="-127"/>
              </a:rPr>
              <a:t/>
            </a:r>
            <a:br>
              <a:rPr lang="ko-KR" altLang="en-US" sz="2800" dirty="0" smtClean="0">
                <a:ea typeface="맑은 고딕" pitchFamily="50" charset="-127"/>
              </a:rPr>
            </a:br>
            <a:r>
              <a:rPr lang="ko-KR" altLang="en-US" sz="2800" dirty="0" smtClean="0">
                <a:ea typeface="맑은 고딕" pitchFamily="50" charset="-127"/>
              </a:rPr>
              <a:t>③ </a:t>
            </a:r>
            <a:r>
              <a:rPr lang="ko-KR" altLang="en-US" sz="2400" b="1" dirty="0" err="1" smtClean="0">
                <a:solidFill>
                  <a:srgbClr val="0070C0"/>
                </a:solidFill>
                <a:latin typeface="+mn-lt"/>
                <a:ea typeface="+mn-ea"/>
                <a:cs typeface="HYSMyeongJo-Medium"/>
              </a:rPr>
              <a:t>안전행정부령으로</a:t>
            </a:r>
            <a:r>
              <a:rPr lang="ko-KR" altLang="en-US" sz="2400" b="1" dirty="0" smtClean="0">
                <a:solidFill>
                  <a:srgbClr val="0070C0"/>
                </a:solidFill>
                <a:latin typeface="+mn-lt"/>
                <a:ea typeface="+mn-ea"/>
                <a:cs typeface="HYSMyeongJo-Medium"/>
              </a:rPr>
              <a:t> 정하는 </a:t>
            </a:r>
            <a:r>
              <a:rPr lang="ko-KR" altLang="en-US" sz="2000" b="1" dirty="0" smtClean="0">
                <a:latin typeface="+mn-lt"/>
                <a:ea typeface="+mn-ea"/>
                <a:cs typeface="HYSMyeongJo-Medium"/>
              </a:rPr>
              <a:t>경우에만 수집</a:t>
            </a:r>
            <a:r>
              <a:rPr lang="en-US" altLang="ko-KR" sz="2000" b="1" dirty="0" smtClean="0">
                <a:latin typeface="+mn-lt"/>
                <a:ea typeface="+mn-ea"/>
                <a:cs typeface="HYSMyeongJo-Medium"/>
              </a:rPr>
              <a:t>·</a:t>
            </a:r>
            <a:r>
              <a:rPr lang="ko-KR" altLang="en-US" sz="2000" b="1" dirty="0" smtClean="0">
                <a:latin typeface="+mn-lt"/>
                <a:ea typeface="+mn-ea"/>
                <a:cs typeface="HYSMyeongJo-Medium"/>
              </a:rPr>
              <a:t>이용</a:t>
            </a:r>
            <a:endParaRPr lang="en-US" altLang="ko-KR" sz="2000" b="1" dirty="0" smtClean="0">
              <a:latin typeface="+mn-lt"/>
              <a:ea typeface="+mn-ea"/>
              <a:cs typeface="HYSMyeongJo-Medium"/>
            </a:endParaRPr>
          </a:p>
          <a:p>
            <a:pPr marL="514350" indent="-514350">
              <a:lnSpc>
                <a:spcPct val="100000"/>
              </a:lnSpc>
            </a:pPr>
            <a:r>
              <a:rPr lang="ko-KR" altLang="en-US" sz="2000" b="1" dirty="0" smtClean="0">
                <a:latin typeface="+mn-lt"/>
                <a:ea typeface="+mn-ea"/>
                <a:cs typeface="HYSMyeongJo-Medium"/>
              </a:rPr>
              <a:t/>
            </a:r>
            <a:br>
              <a:rPr lang="ko-KR" altLang="en-US" sz="2000" b="1" dirty="0" smtClean="0">
                <a:latin typeface="+mn-lt"/>
                <a:ea typeface="+mn-ea"/>
                <a:cs typeface="HYSMyeongJo-Medium"/>
              </a:rPr>
            </a:br>
            <a:r>
              <a:rPr lang="ko-KR" altLang="en-US" sz="2000" b="1" dirty="0" smtClean="0">
                <a:latin typeface="+mn-lt"/>
                <a:ea typeface="+mn-ea"/>
                <a:cs typeface="HYSMyeongJo-Medium"/>
              </a:rPr>
              <a:t>또한</a:t>
            </a:r>
            <a:r>
              <a:rPr lang="en-US" altLang="ko-KR" sz="2000" b="1" dirty="0" smtClean="0">
                <a:latin typeface="+mn-lt"/>
                <a:ea typeface="+mn-ea"/>
                <a:cs typeface="HYSMyeongJo-Medium"/>
              </a:rPr>
              <a:t>, </a:t>
            </a:r>
            <a:r>
              <a:rPr lang="ko-KR" altLang="en-US" sz="2000" b="1" u="sng" dirty="0" smtClean="0">
                <a:latin typeface="+mn-lt"/>
                <a:ea typeface="+mn-ea"/>
                <a:cs typeface="HYSMyeongJo-Medium"/>
              </a:rPr>
              <a:t>기존에 수집한 주민번호 중 법령에 근거가 없는 경우에는 법 시행 후 </a:t>
            </a:r>
            <a:r>
              <a:rPr lang="en-US" altLang="ko-KR" sz="2000" b="1" u="sng" dirty="0" smtClean="0">
                <a:latin typeface="+mn-lt"/>
                <a:ea typeface="+mn-ea"/>
                <a:cs typeface="HYSMyeongJo-Medium"/>
              </a:rPr>
              <a:t>2</a:t>
            </a:r>
            <a:r>
              <a:rPr lang="ko-KR" altLang="en-US" sz="2000" b="1" u="sng" dirty="0" smtClean="0">
                <a:latin typeface="+mn-lt"/>
                <a:ea typeface="+mn-ea"/>
                <a:cs typeface="HYSMyeongJo-Medium"/>
              </a:rPr>
              <a:t>년 이내에 파기</a:t>
            </a:r>
            <a:r>
              <a:rPr lang="ko-KR" altLang="en-US" sz="2000" b="1" dirty="0" smtClean="0">
                <a:latin typeface="+mn-lt"/>
                <a:ea typeface="+mn-ea"/>
                <a:cs typeface="HYSMyeongJo-Medium"/>
              </a:rPr>
              <a:t/>
            </a:r>
            <a:br>
              <a:rPr lang="ko-KR" altLang="en-US" sz="2000" b="1" dirty="0" smtClean="0">
                <a:latin typeface="+mn-lt"/>
                <a:ea typeface="+mn-ea"/>
                <a:cs typeface="HYSMyeongJo-Medium"/>
              </a:rPr>
            </a:br>
            <a:endParaRPr lang="en-US" altLang="ko-KR" sz="2000" b="1" dirty="0" smtClean="0">
              <a:latin typeface="+mn-lt"/>
              <a:ea typeface="+mn-ea"/>
              <a:cs typeface="HYSMyeongJo-Medium"/>
            </a:endParaRPr>
          </a:p>
        </p:txBody>
      </p:sp>
      <p:sp>
        <p:nvSpPr>
          <p:cNvPr id="4" name="직사각형 3"/>
          <p:cNvSpPr/>
          <p:nvPr/>
        </p:nvSpPr>
        <p:spPr>
          <a:xfrm rot="20789583">
            <a:off x="704001" y="2983346"/>
            <a:ext cx="7643656" cy="1080120"/>
          </a:xfrm>
          <a:prstGeom prst="rect">
            <a:avLst/>
          </a:prstGeom>
          <a:solidFill>
            <a:srgbClr val="E46C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800" b="1" i="1" dirty="0" err="1" smtClean="0">
                <a:latin typeface="HY궁서" pitchFamily="18" charset="-127"/>
                <a:ea typeface="HY궁서" pitchFamily="18" charset="-127"/>
              </a:rPr>
              <a:t>위반시</a:t>
            </a:r>
            <a:r>
              <a:rPr lang="ko-KR" altLang="en-US" sz="2800" b="1" i="1" dirty="0" smtClean="0">
                <a:latin typeface="HY궁서" pitchFamily="18" charset="-127"/>
                <a:ea typeface="HY궁서" pitchFamily="18" charset="-127"/>
              </a:rPr>
              <a:t> </a:t>
            </a:r>
            <a:r>
              <a:rPr lang="en-US" altLang="ko-KR" sz="2800" b="1" i="1" dirty="0" smtClean="0">
                <a:latin typeface="HY궁서" pitchFamily="18" charset="-127"/>
                <a:ea typeface="HY궁서" pitchFamily="18" charset="-127"/>
              </a:rPr>
              <a:t>3</a:t>
            </a:r>
            <a:r>
              <a:rPr lang="ko-KR" altLang="en-US" sz="2800" b="1" i="1" dirty="0" err="1" smtClean="0">
                <a:latin typeface="HY궁서" pitchFamily="18" charset="-127"/>
                <a:ea typeface="HY궁서" pitchFamily="18" charset="-127"/>
              </a:rPr>
              <a:t>천만원이하</a:t>
            </a:r>
            <a:r>
              <a:rPr lang="ko-KR" altLang="en-US" sz="2800" b="1" i="1" dirty="0" smtClean="0">
                <a:latin typeface="HY궁서" pitchFamily="18" charset="-127"/>
                <a:ea typeface="HY궁서" pitchFamily="18" charset="-127"/>
              </a:rPr>
              <a:t> 과태료</a:t>
            </a:r>
            <a:endParaRPr lang="en-US" altLang="ko-KR" sz="2800" b="1" i="1" dirty="0" smtClean="0">
              <a:latin typeface="HY궁서" pitchFamily="18" charset="-127"/>
              <a:ea typeface="HY궁서" pitchFamily="18" charset="-127"/>
            </a:endParaRPr>
          </a:p>
        </p:txBody>
      </p:sp>
      <p:sp>
        <p:nvSpPr>
          <p:cNvPr id="5" name="모서리가 둥근 직사각형 4"/>
          <p:cNvSpPr/>
          <p:nvPr/>
        </p:nvSpPr>
        <p:spPr bwMode="gray">
          <a:xfrm>
            <a:off x="251520" y="260648"/>
            <a:ext cx="4896544" cy="5676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 algn="ctr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285750" indent="-285750" algn="ctr">
              <a:lnSpc>
                <a:spcPts val="1500"/>
              </a:lnSpc>
              <a:spcBef>
                <a:spcPct val="50000"/>
              </a:spcBef>
              <a:defRPr/>
            </a:pPr>
            <a:r>
              <a:rPr lang="en-US" altLang="ko-KR" sz="2800" b="1" spc="-150" dirty="0" smtClean="0">
                <a:solidFill>
                  <a:srgbClr val="FF0000"/>
                </a:solidFill>
                <a:ea typeface="맑은 고딕" pitchFamily="50" charset="-127"/>
              </a:rPr>
              <a:t>2014 </a:t>
            </a:r>
            <a:r>
              <a:rPr lang="ko-KR" altLang="en-US" sz="2800" b="1" spc="-150" dirty="0" smtClean="0">
                <a:solidFill>
                  <a:srgbClr val="FF0000"/>
                </a:solidFill>
                <a:ea typeface="맑은 고딕" pitchFamily="50" charset="-127"/>
              </a:rPr>
              <a:t>개정내용</a:t>
            </a:r>
            <a:endParaRPr lang="ko-KR" altLang="en-US" sz="2800" b="1" spc="-150" dirty="0">
              <a:solidFill>
                <a:srgbClr val="FF0000"/>
              </a:solidFill>
              <a:ea typeface="맑은 고딕" pitchFamily="50" charset="-127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95536" y="1189196"/>
            <a:ext cx="799288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altLang="ko-KR" sz="2800" b="1" dirty="0" smtClean="0">
                <a:ea typeface="맑은 고딕" pitchFamily="50" charset="-127"/>
              </a:rPr>
              <a:t>2) </a:t>
            </a:r>
            <a:r>
              <a:rPr lang="ko-KR" altLang="en-US" sz="2800" b="1" dirty="0" smtClean="0">
                <a:ea typeface="맑은 고딕" pitchFamily="50" charset="-127"/>
              </a:rPr>
              <a:t>과징금 제도 </a:t>
            </a:r>
            <a:endParaRPr lang="en-US" altLang="ko-KR" sz="2800" b="1" dirty="0" smtClean="0">
              <a:ea typeface="맑은 고딕" pitchFamily="50" charset="-127"/>
            </a:endParaRPr>
          </a:p>
          <a:p>
            <a:pPr>
              <a:lnSpc>
                <a:spcPct val="100000"/>
              </a:lnSpc>
            </a:pPr>
            <a:r>
              <a:rPr lang="ko-KR" altLang="en-US" sz="2800" dirty="0" smtClean="0">
                <a:ea typeface="맑은 고딕" pitchFamily="50" charset="-127"/>
              </a:rPr>
              <a:t/>
            </a:r>
            <a:br>
              <a:rPr lang="ko-KR" altLang="en-US" sz="2800" dirty="0" smtClean="0">
                <a:ea typeface="맑은 고딕" pitchFamily="50" charset="-127"/>
              </a:rPr>
            </a:br>
            <a:r>
              <a:rPr lang="ko-KR" altLang="en-US" sz="2000" b="1" dirty="0" smtClean="0">
                <a:latin typeface="+mn-lt"/>
                <a:ea typeface="+mn-ea"/>
                <a:cs typeface="HYSMyeongJo-Medium"/>
              </a:rPr>
              <a:t>주민번호가 </a:t>
            </a:r>
            <a:r>
              <a:rPr lang="ko-KR" altLang="en-US" sz="2000" b="1" dirty="0" err="1" smtClean="0">
                <a:latin typeface="+mn-lt"/>
                <a:ea typeface="+mn-ea"/>
                <a:cs typeface="HYSMyeongJo-Medium"/>
              </a:rPr>
              <a:t>분실ㆍ도난ㆍ유출ㆍ변조</a:t>
            </a:r>
            <a:r>
              <a:rPr lang="ko-KR" altLang="en-US" sz="2000" b="1" dirty="0" smtClean="0">
                <a:latin typeface="+mn-lt"/>
                <a:ea typeface="+mn-ea"/>
                <a:cs typeface="HYSMyeongJo-Medium"/>
              </a:rPr>
              <a:t> 또는 훼손된 경우 </a:t>
            </a:r>
            <a:endParaRPr lang="en-US" altLang="ko-KR" sz="2000" b="1" dirty="0" smtClean="0">
              <a:latin typeface="+mn-lt"/>
              <a:ea typeface="+mn-ea"/>
              <a:cs typeface="HYSMyeongJo-Medium"/>
            </a:endParaRPr>
          </a:p>
          <a:p>
            <a:pPr>
              <a:lnSpc>
                <a:spcPct val="100000"/>
              </a:lnSpc>
            </a:pPr>
            <a:r>
              <a:rPr lang="en-US" altLang="ko-KR" sz="2400" b="1" dirty="0" smtClean="0">
                <a:solidFill>
                  <a:srgbClr val="FF0000"/>
                </a:solidFill>
                <a:latin typeface="+mn-lt"/>
                <a:ea typeface="+mn-ea"/>
                <a:cs typeface="HYSMyeongJo-Medium"/>
              </a:rPr>
              <a:t>5</a:t>
            </a:r>
            <a:r>
              <a:rPr lang="ko-KR" altLang="en-US" sz="2400" b="1" dirty="0" err="1" smtClean="0">
                <a:solidFill>
                  <a:srgbClr val="FF0000"/>
                </a:solidFill>
                <a:latin typeface="+mn-lt"/>
                <a:ea typeface="+mn-ea"/>
                <a:cs typeface="HYSMyeongJo-Medium"/>
              </a:rPr>
              <a:t>억원</a:t>
            </a:r>
            <a:r>
              <a:rPr lang="ko-KR" altLang="en-US" sz="2400" b="1" dirty="0" smtClean="0">
                <a:solidFill>
                  <a:srgbClr val="FF0000"/>
                </a:solidFill>
                <a:latin typeface="+mn-lt"/>
                <a:ea typeface="+mn-ea"/>
                <a:cs typeface="HYSMyeongJo-Medium"/>
              </a:rPr>
              <a:t> 이하</a:t>
            </a:r>
            <a:r>
              <a:rPr lang="ko-KR" altLang="en-US" sz="2000" b="1" dirty="0" smtClean="0">
                <a:latin typeface="+mn-lt"/>
                <a:ea typeface="+mn-ea"/>
                <a:cs typeface="HYSMyeongJo-Medium"/>
              </a:rPr>
              <a:t>의 과징금 부과</a:t>
            </a:r>
            <a:r>
              <a:rPr lang="en-US" altLang="ko-KR" sz="2000" b="1" dirty="0" smtClean="0">
                <a:latin typeface="+mn-lt"/>
                <a:ea typeface="+mn-ea"/>
                <a:cs typeface="HYSMyeongJo-Medium"/>
              </a:rPr>
              <a:t>.</a:t>
            </a:r>
            <a:r>
              <a:rPr lang="ko-KR" altLang="en-US" sz="2000" b="1" dirty="0" smtClean="0">
                <a:latin typeface="+mn-lt"/>
                <a:ea typeface="+mn-ea"/>
                <a:cs typeface="HYSMyeongJo-Medium"/>
              </a:rPr>
              <a:t/>
            </a:r>
            <a:br>
              <a:rPr lang="ko-KR" altLang="en-US" sz="2000" b="1" dirty="0" smtClean="0">
                <a:latin typeface="+mn-lt"/>
                <a:ea typeface="+mn-ea"/>
                <a:cs typeface="HYSMyeongJo-Medium"/>
              </a:rPr>
            </a:br>
            <a:r>
              <a:rPr lang="ko-KR" altLang="en-US" sz="2000" b="1" dirty="0" smtClean="0">
                <a:latin typeface="+mn-lt"/>
                <a:ea typeface="+mn-ea"/>
                <a:cs typeface="HYSMyeongJo-Medium"/>
              </a:rPr>
              <a:t>단</a:t>
            </a:r>
            <a:r>
              <a:rPr lang="en-US" altLang="ko-KR" sz="2000" b="1" dirty="0" smtClean="0">
                <a:latin typeface="+mn-lt"/>
                <a:ea typeface="+mn-ea"/>
                <a:cs typeface="HYSMyeongJo-Medium"/>
              </a:rPr>
              <a:t>, </a:t>
            </a:r>
            <a:r>
              <a:rPr lang="ko-KR" altLang="en-US" sz="2400" b="1" dirty="0" smtClean="0">
                <a:solidFill>
                  <a:srgbClr val="0070C0"/>
                </a:solidFill>
                <a:latin typeface="+mn-lt"/>
                <a:ea typeface="+mn-ea"/>
                <a:cs typeface="HYSMyeongJo-Medium"/>
              </a:rPr>
              <a:t>안전성 확보조치를 모두 이행한 경우 과징금 </a:t>
            </a:r>
            <a:r>
              <a:rPr lang="ko-KR" altLang="en-US" sz="2400" b="1" dirty="0" smtClean="0">
                <a:solidFill>
                  <a:srgbClr val="FF0000"/>
                </a:solidFill>
                <a:latin typeface="+mn-lt"/>
                <a:ea typeface="+mn-ea"/>
                <a:cs typeface="HYSMyeongJo-Medium"/>
              </a:rPr>
              <a:t>면제</a:t>
            </a:r>
            <a:r>
              <a:rPr lang="ko-KR" altLang="en-US" sz="2800" dirty="0" smtClean="0">
                <a:ea typeface="맑은 고딕" pitchFamily="50" charset="-127"/>
              </a:rPr>
              <a:t/>
            </a:r>
            <a:br>
              <a:rPr lang="ko-KR" altLang="en-US" sz="2800" dirty="0" smtClean="0">
                <a:ea typeface="맑은 고딕" pitchFamily="50" charset="-127"/>
              </a:rPr>
            </a:br>
            <a:r>
              <a:rPr lang="ko-KR" altLang="en-US" sz="2800" dirty="0" smtClean="0">
                <a:ea typeface="맑은 고딕" pitchFamily="50" charset="-127"/>
              </a:rPr>
              <a:t/>
            </a:r>
            <a:br>
              <a:rPr lang="ko-KR" altLang="en-US" sz="2800" dirty="0" smtClean="0">
                <a:ea typeface="맑은 고딕" pitchFamily="50" charset="-127"/>
              </a:rPr>
            </a:br>
            <a:r>
              <a:rPr lang="en-US" altLang="ko-KR" sz="2800" b="1" dirty="0" smtClean="0">
                <a:ea typeface="맑은 고딕" pitchFamily="50" charset="-127"/>
              </a:rPr>
              <a:t>3) CEO </a:t>
            </a:r>
            <a:r>
              <a:rPr lang="ko-KR" altLang="en-US" sz="2800" b="1" dirty="0" smtClean="0">
                <a:ea typeface="맑은 고딕" pitchFamily="50" charset="-127"/>
              </a:rPr>
              <a:t>징계권고 제도</a:t>
            </a:r>
            <a:endParaRPr lang="en-US" altLang="ko-KR" sz="2800" b="1" dirty="0" smtClean="0">
              <a:ea typeface="맑은 고딕" pitchFamily="50" charset="-127"/>
            </a:endParaRPr>
          </a:p>
          <a:p>
            <a:pPr>
              <a:lnSpc>
                <a:spcPct val="100000"/>
              </a:lnSpc>
            </a:pPr>
            <a:r>
              <a:rPr lang="ko-KR" altLang="en-US" sz="2800" dirty="0" smtClean="0">
                <a:ea typeface="맑은 고딕" pitchFamily="50" charset="-127"/>
              </a:rPr>
              <a:t/>
            </a:r>
            <a:br>
              <a:rPr lang="ko-KR" altLang="en-US" sz="2800" dirty="0" smtClean="0">
                <a:ea typeface="맑은 고딕" pitchFamily="50" charset="-127"/>
              </a:rPr>
            </a:br>
            <a:r>
              <a:rPr lang="ko-KR" altLang="en-US" sz="2000" b="1" dirty="0" smtClean="0">
                <a:latin typeface="+mn-lt"/>
                <a:ea typeface="+mn-ea"/>
                <a:cs typeface="HYSMyeongJo-Medium"/>
              </a:rPr>
              <a:t>개인정보 법령 </a:t>
            </a:r>
            <a:r>
              <a:rPr lang="ko-KR" altLang="en-US" sz="2000" b="1" dirty="0" err="1" smtClean="0">
                <a:latin typeface="+mn-lt"/>
                <a:ea typeface="+mn-ea"/>
                <a:cs typeface="HYSMyeongJo-Medium"/>
              </a:rPr>
              <a:t>위반시</a:t>
            </a:r>
            <a:r>
              <a:rPr lang="ko-KR" altLang="en-US" sz="2000" b="1" dirty="0" smtClean="0">
                <a:latin typeface="+mn-lt"/>
                <a:ea typeface="+mn-ea"/>
                <a:cs typeface="HYSMyeongJo-Medium"/>
              </a:rPr>
              <a:t> </a:t>
            </a:r>
            <a:r>
              <a:rPr lang="ko-KR" altLang="en-US" sz="2000" b="1" dirty="0" err="1" smtClean="0">
                <a:latin typeface="+mn-lt"/>
                <a:ea typeface="+mn-ea"/>
                <a:cs typeface="HYSMyeongJo-Medium"/>
              </a:rPr>
              <a:t>안행부장관의</a:t>
            </a:r>
            <a:r>
              <a:rPr lang="ko-KR" altLang="en-US" sz="2000" b="1" dirty="0" smtClean="0">
                <a:latin typeface="+mn-lt"/>
                <a:ea typeface="+mn-ea"/>
                <a:cs typeface="HYSMyeongJo-Medium"/>
              </a:rPr>
              <a:t> 징계권고 대상에 </a:t>
            </a:r>
            <a:endParaRPr lang="en-US" altLang="ko-KR" sz="2000" b="1" dirty="0" smtClean="0">
              <a:latin typeface="+mn-lt"/>
              <a:ea typeface="+mn-ea"/>
              <a:cs typeface="HYSMyeongJo-Medium"/>
            </a:endParaRPr>
          </a:p>
          <a:p>
            <a:pPr>
              <a:lnSpc>
                <a:spcPct val="100000"/>
              </a:lnSpc>
            </a:pPr>
            <a:r>
              <a:rPr lang="ko-KR" altLang="en-US" sz="2400" b="1" dirty="0" smtClean="0">
                <a:solidFill>
                  <a:srgbClr val="0070C0"/>
                </a:solidFill>
                <a:latin typeface="+mn-lt"/>
                <a:ea typeface="+mn-ea"/>
                <a:cs typeface="HYSMyeongJo-Medium"/>
              </a:rPr>
              <a:t>기관의 대표자 및 </a:t>
            </a:r>
            <a:r>
              <a:rPr lang="ko-KR" altLang="en-US" sz="2400" b="1" dirty="0" err="1" smtClean="0">
                <a:solidFill>
                  <a:srgbClr val="0070C0"/>
                </a:solidFill>
                <a:latin typeface="+mn-lt"/>
                <a:ea typeface="+mn-ea"/>
                <a:cs typeface="HYSMyeongJo-Medium"/>
              </a:rPr>
              <a:t>책임있는</a:t>
            </a:r>
            <a:r>
              <a:rPr lang="ko-KR" altLang="en-US" sz="2400" b="1" dirty="0" smtClean="0">
                <a:solidFill>
                  <a:srgbClr val="0070C0"/>
                </a:solidFill>
                <a:latin typeface="+mn-lt"/>
                <a:ea typeface="+mn-ea"/>
                <a:cs typeface="HYSMyeongJo-Medium"/>
              </a:rPr>
              <a:t> 임원 포함 명확화</a:t>
            </a:r>
            <a:r>
              <a:rPr lang="ko-KR" altLang="en-US" sz="2800" dirty="0" smtClean="0">
                <a:ea typeface="맑은 고딕" pitchFamily="50" charset="-127"/>
              </a:rPr>
              <a:t/>
            </a:r>
            <a:br>
              <a:rPr lang="ko-KR" altLang="en-US" sz="2800" dirty="0" smtClean="0">
                <a:ea typeface="맑은 고딕" pitchFamily="50" charset="-127"/>
              </a:rPr>
            </a:br>
            <a:endParaRPr lang="en-US" altLang="ko-KR" sz="2800" b="1" dirty="0" smtClean="0">
              <a:solidFill>
                <a:srgbClr val="B900A1"/>
              </a:solidFill>
              <a:ea typeface="맑은 고딕" pitchFamily="50" charset="-127"/>
            </a:endParaRPr>
          </a:p>
          <a:p>
            <a:pPr>
              <a:lnSpc>
                <a:spcPct val="100000"/>
              </a:lnSpc>
            </a:pPr>
            <a:r>
              <a:rPr lang="en-US" altLang="ko-KR" sz="2800" b="1" dirty="0" smtClean="0">
                <a:solidFill>
                  <a:srgbClr val="B900A1"/>
                </a:solidFill>
                <a:ea typeface="맑은 고딕" pitchFamily="50" charset="-127"/>
              </a:rPr>
              <a:t>  </a:t>
            </a:r>
          </a:p>
        </p:txBody>
      </p:sp>
      <p:sp>
        <p:nvSpPr>
          <p:cNvPr id="6" name="모서리가 둥근 직사각형 5"/>
          <p:cNvSpPr/>
          <p:nvPr/>
        </p:nvSpPr>
        <p:spPr bwMode="gray">
          <a:xfrm>
            <a:off x="251520" y="260648"/>
            <a:ext cx="4896544" cy="5676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 algn="ctr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285750" indent="-285750" algn="ctr">
              <a:lnSpc>
                <a:spcPts val="1500"/>
              </a:lnSpc>
              <a:spcBef>
                <a:spcPct val="50000"/>
              </a:spcBef>
              <a:defRPr/>
            </a:pPr>
            <a:r>
              <a:rPr lang="en-US" altLang="ko-KR" sz="2800" b="1" spc="-150" dirty="0" smtClean="0">
                <a:solidFill>
                  <a:srgbClr val="FF0000"/>
                </a:solidFill>
                <a:ea typeface="맑은 고딕" pitchFamily="50" charset="-127"/>
              </a:rPr>
              <a:t>2014 </a:t>
            </a:r>
            <a:r>
              <a:rPr lang="ko-KR" altLang="en-US" sz="2800" b="1" spc="-150" dirty="0" smtClean="0">
                <a:solidFill>
                  <a:srgbClr val="FF0000"/>
                </a:solidFill>
                <a:ea typeface="맑은 고딕" pitchFamily="50" charset="-127"/>
              </a:rPr>
              <a:t>개정내용</a:t>
            </a:r>
            <a:endParaRPr lang="ko-KR" altLang="en-US" sz="2800" b="1" spc="-150" dirty="0">
              <a:solidFill>
                <a:srgbClr val="FF0000"/>
              </a:solidFill>
              <a:ea typeface="맑은 고딕" pitchFamily="50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60232" y="4293096"/>
            <a:ext cx="2340768" cy="2340768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147"/>
          <p:cNvGrpSpPr>
            <a:grpSpLocks/>
          </p:cNvGrpSpPr>
          <p:nvPr/>
        </p:nvGrpSpPr>
        <p:grpSpPr bwMode="auto">
          <a:xfrm>
            <a:off x="2113485" y="2132856"/>
            <a:ext cx="5015111" cy="2760042"/>
            <a:chOff x="2473066" y="3992636"/>
            <a:chExt cx="1230306" cy="1008000"/>
          </a:xfrm>
        </p:grpSpPr>
        <p:grpSp>
          <p:nvGrpSpPr>
            <p:cNvPr id="4" name="그룹 119"/>
            <p:cNvGrpSpPr>
              <a:grpSpLocks/>
            </p:cNvGrpSpPr>
            <p:nvPr/>
          </p:nvGrpSpPr>
          <p:grpSpPr bwMode="auto">
            <a:xfrm>
              <a:off x="2512608" y="3992636"/>
              <a:ext cx="1151226" cy="1008000"/>
              <a:chOff x="6330941" y="-642966"/>
              <a:chExt cx="1241477" cy="1255969"/>
            </a:xfrm>
          </p:grpSpPr>
          <p:sp>
            <p:nvSpPr>
              <p:cNvPr id="7" name="Oval 3"/>
              <p:cNvSpPr>
                <a:spLocks noChangeArrowheads="1"/>
              </p:cNvSpPr>
              <p:nvPr/>
            </p:nvSpPr>
            <p:spPr bwMode="auto">
              <a:xfrm>
                <a:off x="6330418" y="-642966"/>
                <a:ext cx="1242518" cy="1255969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 w="127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fontAlgn="auto" latinLnBrk="0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600" kern="0"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8" name="Oval 4"/>
              <p:cNvSpPr>
                <a:spLocks noChangeArrowheads="1"/>
              </p:cNvSpPr>
              <p:nvPr/>
            </p:nvSpPr>
            <p:spPr bwMode="auto">
              <a:xfrm>
                <a:off x="6484231" y="-601402"/>
                <a:ext cx="929473" cy="773460"/>
              </a:xfrm>
              <a:prstGeom prst="ellipse">
                <a:avLst/>
              </a:prstGeom>
              <a:gradFill rotWithShape="1">
                <a:gsLst>
                  <a:gs pos="0">
                    <a:sysClr val="window" lastClr="FFFFFF">
                      <a:alpha val="71000"/>
                    </a:sysClr>
                  </a:gs>
                  <a:gs pos="78000">
                    <a:sysClr val="window" lastClr="FFFFFF">
                      <a:gamma/>
                      <a:tint val="0"/>
                      <a:invGamma/>
                      <a:alpha val="0"/>
                    </a:sys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fontAlgn="auto" latinLnBrk="0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600" kern="0"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9" name="Oval 4"/>
              <p:cNvSpPr>
                <a:spLocks noChangeArrowheads="1"/>
              </p:cNvSpPr>
              <p:nvPr/>
            </p:nvSpPr>
            <p:spPr bwMode="auto">
              <a:xfrm flipV="1">
                <a:off x="6423839" y="17419"/>
                <a:ext cx="1053110" cy="293058"/>
              </a:xfrm>
              <a:prstGeom prst="ellipse">
                <a:avLst/>
              </a:prstGeom>
              <a:gradFill flip="none" rotWithShape="1">
                <a:gsLst>
                  <a:gs pos="0">
                    <a:sysClr val="window" lastClr="FFFFFF">
                      <a:alpha val="73000"/>
                    </a:sysClr>
                  </a:gs>
                  <a:gs pos="100000">
                    <a:sysClr val="window" lastClr="FFFFFF">
                      <a:gamma/>
                      <a:tint val="0"/>
                      <a:invGamma/>
                      <a:alpha val="6000"/>
                    </a:sysClr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fontAlgn="auto" latinLnBrk="0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600" kern="0"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10" name="Oval 4"/>
              <p:cNvSpPr>
                <a:spLocks noChangeArrowheads="1"/>
              </p:cNvSpPr>
              <p:nvPr/>
            </p:nvSpPr>
            <p:spPr bwMode="auto">
              <a:xfrm flipV="1">
                <a:off x="6428173" y="-247201"/>
                <a:ext cx="1045205" cy="809603"/>
              </a:xfrm>
              <a:prstGeom prst="ellipse">
                <a:avLst/>
              </a:prstGeom>
              <a:gradFill flip="none" rotWithShape="1">
                <a:gsLst>
                  <a:gs pos="0">
                    <a:sysClr val="window" lastClr="FFFFFF">
                      <a:alpha val="72000"/>
                    </a:sysClr>
                  </a:gs>
                  <a:gs pos="54000">
                    <a:sysClr val="window" lastClr="FFFFFF">
                      <a:gamma/>
                      <a:tint val="0"/>
                      <a:invGamma/>
                      <a:alpha val="0"/>
                    </a:sysClr>
                  </a:gs>
                </a:gsLst>
                <a:lin ang="5400000" scaled="1"/>
                <a:tileRect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fontAlgn="auto" latinLnBrk="0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600" kern="0"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sp>
          <p:nvSpPr>
            <p:cNvPr id="6" name="직사각형 5"/>
            <p:cNvSpPr/>
            <p:nvPr/>
          </p:nvSpPr>
          <p:spPr bwMode="auto">
            <a:xfrm>
              <a:off x="2473066" y="4208086"/>
              <a:ext cx="1230306" cy="538626"/>
            </a:xfrm>
            <a:prstGeom prst="rect">
              <a:avLst/>
            </a:prstGeom>
          </p:spPr>
          <p:txBody>
            <a:bodyPr anchor="ctr"/>
            <a:lstStyle/>
            <a:p>
              <a:pPr algn="ctr" eaLnBrk="0" fontAlgn="auto" latinLnBrk="0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5400" b="1" kern="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  <a:ea typeface="+mn-ea"/>
                </a:rPr>
                <a:t>제공</a:t>
              </a:r>
              <a:r>
                <a:rPr kumimoji="0" lang="en-US" altLang="ko-KR" sz="5400" b="1" kern="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  <a:ea typeface="+mn-ea"/>
                </a:rPr>
                <a:t>/</a:t>
              </a:r>
              <a:r>
                <a:rPr kumimoji="0" lang="ko-KR" altLang="en-US" sz="5400" b="1" kern="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  <a:ea typeface="+mn-ea"/>
                </a:rPr>
                <a:t>위탁</a:t>
              </a:r>
              <a:endParaRPr kumimoji="0" lang="en-US" altLang="ko-KR" sz="5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직사각형 1"/>
          <p:cNvSpPr>
            <a:spLocks noChangeArrowheads="1"/>
          </p:cNvSpPr>
          <p:nvPr/>
        </p:nvSpPr>
        <p:spPr bwMode="gray">
          <a:xfrm>
            <a:off x="2444750" y="549275"/>
            <a:ext cx="6688138" cy="560388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r"/>
            <a:r>
              <a:rPr lang="ko-KR" altLang="en-US" sz="2400" b="1">
                <a:solidFill>
                  <a:srgbClr val="FFFFFF"/>
                </a:solidFill>
                <a:ea typeface="맑은 고딕" pitchFamily="50" charset="-127"/>
              </a:rPr>
              <a:t>개인정보의 제공 및 제한                    </a:t>
            </a:r>
            <a:endParaRPr lang="en-US" altLang="ko-KR" sz="2400" b="1">
              <a:solidFill>
                <a:srgbClr val="FFFFFF"/>
              </a:solidFill>
              <a:ea typeface="맑은 고딕" pitchFamily="50" charset="-127"/>
            </a:endParaRPr>
          </a:p>
        </p:txBody>
      </p:sp>
      <p:sp>
        <p:nvSpPr>
          <p:cNvPr id="40963" name="TextBox 2"/>
          <p:cNvSpPr txBox="1">
            <a:spLocks noChangeArrowheads="1"/>
          </p:cNvSpPr>
          <p:nvPr/>
        </p:nvSpPr>
        <p:spPr bwMode="auto">
          <a:xfrm>
            <a:off x="4356100" y="1058863"/>
            <a:ext cx="4598988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b="1">
                <a:ea typeface="맑은 고딕" pitchFamily="50" charset="-127"/>
              </a:rPr>
              <a:t>-</a:t>
            </a:r>
            <a:r>
              <a:rPr lang="ko-KR" altLang="en-US" b="1">
                <a:ea typeface="맑은 고딕" pitchFamily="50" charset="-127"/>
              </a:rPr>
              <a:t>제</a:t>
            </a:r>
            <a:r>
              <a:rPr lang="en-US" altLang="ko-KR" b="1">
                <a:ea typeface="맑은 고딕" pitchFamily="50" charset="-127"/>
              </a:rPr>
              <a:t>17</a:t>
            </a:r>
            <a:r>
              <a:rPr lang="ko-KR" altLang="en-US" b="1">
                <a:ea typeface="맑은 고딕" pitchFamily="50" charset="-127"/>
              </a:rPr>
              <a:t>조</a:t>
            </a:r>
            <a:r>
              <a:rPr lang="en-US" altLang="ko-KR" b="1">
                <a:ea typeface="맑은 고딕" pitchFamily="50" charset="-127"/>
              </a:rPr>
              <a:t>, </a:t>
            </a:r>
            <a:r>
              <a:rPr lang="ko-KR" altLang="en-US" b="1">
                <a:ea typeface="맑은 고딕" pitchFamily="50" charset="-127"/>
              </a:rPr>
              <a:t>제</a:t>
            </a:r>
            <a:r>
              <a:rPr lang="en-US" altLang="ko-KR" b="1">
                <a:ea typeface="맑은 고딕" pitchFamily="50" charset="-127"/>
              </a:rPr>
              <a:t>18</a:t>
            </a:r>
            <a:r>
              <a:rPr lang="ko-KR" altLang="en-US" b="1">
                <a:ea typeface="맑은 고딕" pitchFamily="50" charset="-127"/>
              </a:rPr>
              <a:t>조</a:t>
            </a:r>
            <a:r>
              <a:rPr lang="en-US" altLang="ko-KR" b="1">
                <a:ea typeface="맑은 고딕" pitchFamily="50" charset="-127"/>
              </a:rPr>
              <a:t>(</a:t>
            </a:r>
            <a:r>
              <a:rPr lang="ko-KR" altLang="en-US" b="1">
                <a:ea typeface="맑은 고딕" pitchFamily="50" charset="-127"/>
              </a:rPr>
              <a:t>개인정보의 제공 및 제한</a:t>
            </a:r>
            <a:r>
              <a:rPr lang="en-US" altLang="ko-KR" b="1">
                <a:ea typeface="맑은 고딕" pitchFamily="50" charset="-127"/>
              </a:rPr>
              <a:t>)</a:t>
            </a:r>
          </a:p>
          <a:p>
            <a:pPr eaLnBrk="1" hangingPunct="1">
              <a:lnSpc>
                <a:spcPct val="150000"/>
              </a:lnSpc>
            </a:pPr>
            <a:endParaRPr lang="en-US" altLang="ko-KR" b="1">
              <a:ea typeface="맑은 고딕" pitchFamily="50" charset="-127"/>
            </a:endParaRPr>
          </a:p>
        </p:txBody>
      </p:sp>
      <p:sp>
        <p:nvSpPr>
          <p:cNvPr id="40964" name="TextBox 22"/>
          <p:cNvSpPr txBox="1">
            <a:spLocks noChangeArrowheads="1"/>
          </p:cNvSpPr>
          <p:nvPr/>
        </p:nvSpPr>
        <p:spPr bwMode="auto">
          <a:xfrm>
            <a:off x="3608661" y="2839091"/>
            <a:ext cx="5283819" cy="373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1400" b="1" dirty="0">
                <a:ea typeface="맑은 고딕" pitchFamily="50" charset="-127"/>
              </a:rPr>
              <a:t>- </a:t>
            </a:r>
            <a:r>
              <a:rPr lang="ko-KR" altLang="en-US" sz="1400" b="1" dirty="0">
                <a:ea typeface="맑은 고딕" pitchFamily="50" charset="-127"/>
              </a:rPr>
              <a:t>제</a:t>
            </a:r>
            <a:r>
              <a:rPr lang="en-US" altLang="ko-KR" sz="1400" b="1" dirty="0">
                <a:ea typeface="맑은 고딕" pitchFamily="50" charset="-127"/>
              </a:rPr>
              <a:t>26</a:t>
            </a:r>
            <a:r>
              <a:rPr lang="ko-KR" altLang="en-US" sz="1400" b="1" dirty="0">
                <a:ea typeface="맑은 고딕" pitchFamily="50" charset="-127"/>
              </a:rPr>
              <a:t>조</a:t>
            </a:r>
            <a:r>
              <a:rPr lang="en-US" altLang="ko-KR" sz="1400" b="1" dirty="0">
                <a:ea typeface="맑은 고딕" pitchFamily="50" charset="-127"/>
              </a:rPr>
              <a:t>, </a:t>
            </a:r>
            <a:r>
              <a:rPr lang="ko-KR" altLang="en-US" sz="1400" b="1" dirty="0">
                <a:ea typeface="맑은 고딕" pitchFamily="50" charset="-127"/>
              </a:rPr>
              <a:t>제</a:t>
            </a:r>
            <a:r>
              <a:rPr lang="en-US" altLang="ko-KR" sz="1400" b="1" dirty="0">
                <a:ea typeface="맑은 고딕" pitchFamily="50" charset="-127"/>
              </a:rPr>
              <a:t>27</a:t>
            </a:r>
            <a:r>
              <a:rPr lang="ko-KR" altLang="en-US" sz="1400" b="1" dirty="0">
                <a:ea typeface="맑은 고딕" pitchFamily="50" charset="-127"/>
              </a:rPr>
              <a:t>조</a:t>
            </a:r>
            <a:r>
              <a:rPr lang="en-US" altLang="ko-KR" sz="1400" b="1" dirty="0">
                <a:ea typeface="맑은 고딕" pitchFamily="50" charset="-127"/>
              </a:rPr>
              <a:t>(</a:t>
            </a:r>
            <a:r>
              <a:rPr lang="ko-KR" altLang="en-US" sz="1400" b="1" dirty="0">
                <a:ea typeface="맑은 고딕" pitchFamily="50" charset="-127"/>
              </a:rPr>
              <a:t>업무위탁</a:t>
            </a:r>
            <a:r>
              <a:rPr lang="en-US" altLang="ko-KR" sz="1400" b="1" dirty="0">
                <a:ea typeface="맑은 고딕" pitchFamily="50" charset="-127"/>
              </a:rPr>
              <a:t>, </a:t>
            </a:r>
            <a:r>
              <a:rPr lang="ko-KR" altLang="en-US" sz="1400" b="1" dirty="0">
                <a:ea typeface="맑은 고딕" pitchFamily="50" charset="-127"/>
              </a:rPr>
              <a:t>영업양도 시의 개인정보 처리 제한</a:t>
            </a:r>
            <a:r>
              <a:rPr lang="en-US" altLang="ko-KR" sz="1400" b="1" dirty="0">
                <a:ea typeface="맑은 고딕" pitchFamily="50" charset="-127"/>
              </a:rPr>
              <a:t>)</a:t>
            </a:r>
          </a:p>
        </p:txBody>
      </p:sp>
      <p:sp>
        <p:nvSpPr>
          <p:cNvPr id="5" name="순서도: 연결자 4"/>
          <p:cNvSpPr/>
          <p:nvPr/>
        </p:nvSpPr>
        <p:spPr bwMode="gray">
          <a:xfrm>
            <a:off x="881063" y="404813"/>
            <a:ext cx="1530350" cy="792162"/>
          </a:xfrm>
          <a:prstGeom prst="flowChartConnector">
            <a:avLst/>
          </a:prstGeom>
          <a:solidFill>
            <a:schemeClr val="accent5">
              <a:lumMod val="20000"/>
              <a:lumOff val="80000"/>
            </a:schemeClr>
          </a:solidFill>
          <a:ln w="12700" algn="ctr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2400" b="1" spc="-150" dirty="0">
                <a:solidFill>
                  <a:srgbClr val="0070C0"/>
                </a:solidFill>
                <a:ea typeface="맑은 고딕" pitchFamily="50" charset="-127"/>
              </a:rPr>
              <a:t>제공</a:t>
            </a:r>
            <a:r>
              <a:rPr lang="en-US" altLang="ko-KR" sz="2400" b="1" spc="-150" dirty="0">
                <a:solidFill>
                  <a:srgbClr val="0070C0"/>
                </a:solidFill>
                <a:ea typeface="맑은 고딕" pitchFamily="50" charset="-127"/>
              </a:rPr>
              <a:t>/</a:t>
            </a:r>
            <a:r>
              <a:rPr lang="ko-KR" altLang="en-US" sz="2400" b="1" spc="-150" dirty="0">
                <a:solidFill>
                  <a:srgbClr val="0070C0"/>
                </a:solidFill>
                <a:ea typeface="맑은 고딕" pitchFamily="50" charset="-127"/>
              </a:rPr>
              <a:t>위탁</a:t>
            </a:r>
          </a:p>
        </p:txBody>
      </p:sp>
      <p:pic>
        <p:nvPicPr>
          <p:cNvPr id="40966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452438"/>
            <a:ext cx="6731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66688" y="3884662"/>
            <a:ext cx="8643937" cy="552450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  <a:headEnd/>
            <a:tailE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marL="457200" indent="-457200" algn="ctr">
              <a:lnSpc>
                <a:spcPct val="150000"/>
              </a:lnSpc>
              <a:defRPr/>
            </a:pPr>
            <a:r>
              <a:rPr lang="ko-KR" altLang="en-US" sz="2000" b="1" dirty="0">
                <a:solidFill>
                  <a:srgbClr val="0070C0"/>
                </a:solidFill>
                <a:cs typeface="HYSMyeongJo-Medium"/>
              </a:rPr>
              <a:t>개인정보 처리 업무 위탁 시 </a:t>
            </a:r>
            <a:r>
              <a:rPr lang="ko-KR" altLang="en-US" sz="2000" b="1" dirty="0">
                <a:cs typeface="HYSMyeongJo-Medium"/>
              </a:rPr>
              <a:t>문서로 계약</a:t>
            </a:r>
            <a:r>
              <a:rPr lang="en-US" altLang="ko-KR" sz="2000" b="1" dirty="0">
                <a:cs typeface="HYSMyeongJo-Medium"/>
              </a:rPr>
              <a:t>/</a:t>
            </a:r>
            <a:r>
              <a:rPr lang="ko-KR" altLang="en-US" sz="2000" b="1" dirty="0">
                <a:cs typeface="HYSMyeongJo-Medium"/>
              </a:rPr>
              <a:t>정보주체에게 공개</a:t>
            </a:r>
            <a:endParaRPr lang="en-US" altLang="ko-KR" sz="2000" b="1" dirty="0">
              <a:cs typeface="HYSMyeongJo-Medium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179388" y="5221312"/>
            <a:ext cx="8643937" cy="1016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  <a:headEnd/>
            <a:tailE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marL="457200" indent="-457200" algn="ctr">
              <a:lnSpc>
                <a:spcPct val="150000"/>
              </a:lnSpc>
              <a:defRPr/>
            </a:pPr>
            <a:r>
              <a:rPr lang="ko-KR" altLang="en-US" sz="2000" b="1" dirty="0">
                <a:solidFill>
                  <a:srgbClr val="0070C0"/>
                </a:solidFill>
                <a:cs typeface="HYSMyeongJo-Medium"/>
              </a:rPr>
              <a:t>개인정보 처리 업무 타 기관 이전 시 </a:t>
            </a:r>
            <a:r>
              <a:rPr lang="ko-KR" altLang="en-US" sz="2000" b="1" dirty="0">
                <a:cs typeface="HYSMyeongJo-Medium"/>
              </a:rPr>
              <a:t>정보주체에게 통지</a:t>
            </a:r>
            <a:endParaRPr lang="en-US" altLang="ko-KR" sz="2000" b="1" dirty="0">
              <a:cs typeface="HYSMyeongJo-Medium"/>
            </a:endParaRPr>
          </a:p>
          <a:p>
            <a:pPr marL="457200" indent="-457200" algn="ctr">
              <a:lnSpc>
                <a:spcPct val="150000"/>
              </a:lnSpc>
              <a:defRPr/>
            </a:pPr>
            <a:r>
              <a:rPr lang="en-US" altLang="ko-KR" sz="2000" b="1" dirty="0">
                <a:cs typeface="HYSMyeongJo-Medium"/>
              </a:rPr>
              <a:t>(</a:t>
            </a:r>
            <a:r>
              <a:rPr lang="ko-KR" altLang="en-US" sz="2000" b="1" dirty="0">
                <a:cs typeface="HYSMyeongJo-Medium"/>
              </a:rPr>
              <a:t>이전사실</a:t>
            </a:r>
            <a:r>
              <a:rPr lang="en-US" altLang="ko-KR" sz="2000" b="1" dirty="0">
                <a:cs typeface="HYSMyeongJo-Medium"/>
              </a:rPr>
              <a:t>, </a:t>
            </a:r>
            <a:r>
              <a:rPr lang="ko-KR" altLang="en-US" sz="2000" b="1" dirty="0" err="1">
                <a:cs typeface="HYSMyeongJo-Medium"/>
              </a:rPr>
              <a:t>이전받는</a:t>
            </a:r>
            <a:r>
              <a:rPr lang="ko-KR" altLang="en-US" sz="2000" b="1" dirty="0">
                <a:cs typeface="HYSMyeongJo-Medium"/>
              </a:rPr>
              <a:t> 기관에 관한 사항</a:t>
            </a:r>
            <a:r>
              <a:rPr lang="en-US" altLang="ko-KR" sz="2000" b="1" dirty="0">
                <a:cs typeface="HYSMyeongJo-Medium"/>
              </a:rPr>
              <a:t>, </a:t>
            </a:r>
            <a:r>
              <a:rPr lang="ko-KR" altLang="en-US" sz="2000" b="1" dirty="0">
                <a:cs typeface="HYSMyeongJo-Medium"/>
              </a:rPr>
              <a:t>이전을 원치 않을 경우 조치 방법</a:t>
            </a:r>
            <a:r>
              <a:rPr lang="en-US" altLang="ko-KR" sz="2000" b="1" dirty="0">
                <a:cs typeface="HYSMyeongJo-Medium"/>
              </a:rPr>
              <a:t>)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167637" y="3645024"/>
            <a:ext cx="8640960" cy="936104"/>
          </a:xfrm>
          <a:prstGeom prst="rect">
            <a:avLst/>
          </a:prstGeom>
          <a:solidFill>
            <a:srgbClr val="CCECFF"/>
          </a:solidFill>
          <a:ln w="1905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000" b="1" dirty="0" smtClean="0">
                <a:solidFill>
                  <a:srgbClr val="0070C0"/>
                </a:solidFill>
                <a:cs typeface="HYSMyeongJo-Medium"/>
              </a:rPr>
              <a:t>업무주관부서</a:t>
            </a:r>
            <a:r>
              <a:rPr lang="ko-KR" altLang="en-US" b="1" dirty="0" smtClean="0">
                <a:solidFill>
                  <a:schemeClr val="tx1"/>
                </a:solidFill>
              </a:rPr>
              <a:t> </a:t>
            </a:r>
            <a:r>
              <a:rPr lang="en-US" altLang="ko-KR" b="1" dirty="0" smtClean="0">
                <a:solidFill>
                  <a:schemeClr val="tx1"/>
                </a:solidFill>
              </a:rPr>
              <a:t>– </a:t>
            </a:r>
            <a:r>
              <a:rPr lang="ko-KR" altLang="en-US" sz="2000" b="1" dirty="0" smtClean="0">
                <a:solidFill>
                  <a:srgbClr val="0070C0"/>
                </a:solidFill>
                <a:cs typeface="HYSMyeongJo-Medium"/>
              </a:rPr>
              <a:t>근거법령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에 </a:t>
            </a:r>
            <a:r>
              <a:rPr lang="ko-KR" altLang="en-US" sz="2000" b="1" dirty="0" smtClean="0">
                <a:solidFill>
                  <a:srgbClr val="0070C0"/>
                </a:solidFill>
                <a:cs typeface="HYSMyeongJo-Medium"/>
              </a:rPr>
              <a:t>자료요청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내용이 명시되어 있는지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?</a:t>
            </a:r>
          </a:p>
          <a:p>
            <a:pPr algn="ctr">
              <a:defRPr/>
            </a:pPr>
            <a:r>
              <a:rPr lang="ko-KR" altLang="en-US" sz="2000" b="1" dirty="0" smtClean="0">
                <a:solidFill>
                  <a:srgbClr val="0070C0"/>
                </a:solidFill>
                <a:cs typeface="HYSMyeongJo-Medium"/>
              </a:rPr>
              <a:t>자료제공부서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– </a:t>
            </a:r>
            <a:r>
              <a:rPr lang="ko-KR" altLang="en-US" sz="2000" b="1" dirty="0" smtClean="0">
                <a:solidFill>
                  <a:srgbClr val="0070C0"/>
                </a:solidFill>
                <a:cs typeface="HYSMyeongJo-Medium"/>
              </a:rPr>
              <a:t>이용목적 범위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에서 개인정보 항목을 요청했는지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179512" y="1976540"/>
            <a:ext cx="8643938" cy="956159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  <a:headEnd/>
            <a:tailE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marL="457200" indent="-457200" algn="ctr">
              <a:lnSpc>
                <a:spcPct val="150000"/>
              </a:lnSpc>
              <a:defRPr/>
            </a:pPr>
            <a:r>
              <a:rPr lang="ko-KR" altLang="en-US" sz="2000" b="1" dirty="0">
                <a:solidFill>
                  <a:srgbClr val="0070C0"/>
                </a:solidFill>
                <a:cs typeface="HYSMyeongJo-Medium"/>
              </a:rPr>
              <a:t>제 </a:t>
            </a:r>
            <a:r>
              <a:rPr lang="en-US" altLang="ko-KR" sz="2000" b="1" dirty="0">
                <a:solidFill>
                  <a:srgbClr val="0070C0"/>
                </a:solidFill>
                <a:cs typeface="HYSMyeongJo-Medium"/>
              </a:rPr>
              <a:t>3</a:t>
            </a:r>
            <a:r>
              <a:rPr lang="ko-KR" altLang="en-US" sz="2000" b="1" dirty="0">
                <a:solidFill>
                  <a:srgbClr val="0070C0"/>
                </a:solidFill>
                <a:cs typeface="HYSMyeongJo-Medium"/>
              </a:rPr>
              <a:t>자</a:t>
            </a:r>
            <a:r>
              <a:rPr lang="ko-KR" altLang="en-US" sz="2000" b="1" dirty="0">
                <a:cs typeface="HYSMyeongJo-Medium"/>
              </a:rPr>
              <a:t>에게 제공 시 정보 주체에게 고지 및 동의 </a:t>
            </a:r>
            <a:r>
              <a:rPr lang="ko-KR" altLang="en-US" sz="2000" b="1" dirty="0" smtClean="0">
                <a:cs typeface="HYSMyeongJo-Medium"/>
              </a:rPr>
              <a:t>받기</a:t>
            </a:r>
            <a:r>
              <a:rPr lang="en-US" altLang="ko-KR" sz="2000" b="1" dirty="0" smtClean="0">
                <a:cs typeface="HYSMyeongJo-Medium"/>
              </a:rPr>
              <a:t>,</a:t>
            </a:r>
          </a:p>
          <a:p>
            <a:pPr marL="457200" indent="-457200" algn="ctr">
              <a:lnSpc>
                <a:spcPct val="150000"/>
              </a:lnSpc>
              <a:defRPr/>
            </a:pPr>
            <a:r>
              <a:rPr lang="en-US" altLang="ko-KR" sz="2000" b="1" dirty="0" smtClean="0">
                <a:cs typeface="HYSMyeongJo-Medium"/>
              </a:rPr>
              <a:t> </a:t>
            </a:r>
            <a:r>
              <a:rPr lang="ko-KR" altLang="en-US" sz="2000" b="1" dirty="0" smtClean="0">
                <a:cs typeface="HYSMyeongJo-Medium"/>
              </a:rPr>
              <a:t>제</a:t>
            </a:r>
            <a:r>
              <a:rPr lang="en-US" altLang="ko-KR" sz="2000" b="1" dirty="0" smtClean="0">
                <a:cs typeface="HYSMyeongJo-Medium"/>
              </a:rPr>
              <a:t>3</a:t>
            </a:r>
            <a:r>
              <a:rPr lang="ko-KR" altLang="en-US" sz="2000" b="1" dirty="0" smtClean="0">
                <a:cs typeface="HYSMyeongJo-Medium"/>
              </a:rPr>
              <a:t>자 이용</a:t>
            </a:r>
            <a:r>
              <a:rPr lang="en-US" altLang="ko-KR" sz="2000" b="1" dirty="0" smtClean="0">
                <a:cs typeface="HYSMyeongJo-Medium"/>
              </a:rPr>
              <a:t>·</a:t>
            </a:r>
            <a:r>
              <a:rPr lang="ko-KR" altLang="en-US" sz="2000" b="1" dirty="0" smtClean="0">
                <a:cs typeface="HYSMyeongJo-Medium"/>
              </a:rPr>
              <a:t>제공대장에 내용 기재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직사각형 1"/>
          <p:cNvSpPr>
            <a:spLocks noChangeArrowheads="1"/>
          </p:cNvSpPr>
          <p:nvPr/>
        </p:nvSpPr>
        <p:spPr bwMode="gray">
          <a:xfrm>
            <a:off x="2444750" y="549275"/>
            <a:ext cx="6688138" cy="560388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r"/>
            <a:r>
              <a:rPr lang="ko-KR" altLang="en-US" sz="2400" b="1" dirty="0">
                <a:solidFill>
                  <a:srgbClr val="FFFFFF"/>
                </a:solidFill>
                <a:ea typeface="맑은 고딕" pitchFamily="50" charset="-127"/>
              </a:rPr>
              <a:t>개인정보의 </a:t>
            </a:r>
            <a:r>
              <a:rPr lang="ko-KR" altLang="en-US" sz="2400" b="1" dirty="0" smtClean="0">
                <a:solidFill>
                  <a:srgbClr val="FFFFFF"/>
                </a:solidFill>
                <a:ea typeface="맑은 고딕" pitchFamily="50" charset="-127"/>
              </a:rPr>
              <a:t>위탁                   </a:t>
            </a:r>
            <a:endParaRPr lang="en-US" altLang="ko-KR" sz="2400" b="1" dirty="0">
              <a:solidFill>
                <a:srgbClr val="FFFFFF"/>
              </a:solidFill>
              <a:ea typeface="맑은 고딕" pitchFamily="50" charset="-127"/>
            </a:endParaRPr>
          </a:p>
        </p:txBody>
      </p:sp>
      <p:sp>
        <p:nvSpPr>
          <p:cNvPr id="5" name="순서도: 연결자 4"/>
          <p:cNvSpPr/>
          <p:nvPr/>
        </p:nvSpPr>
        <p:spPr bwMode="gray">
          <a:xfrm>
            <a:off x="881063" y="404813"/>
            <a:ext cx="1530350" cy="792162"/>
          </a:xfrm>
          <a:prstGeom prst="flowChartConnector">
            <a:avLst/>
          </a:prstGeom>
          <a:solidFill>
            <a:schemeClr val="accent5">
              <a:lumMod val="20000"/>
              <a:lumOff val="80000"/>
            </a:schemeClr>
          </a:solidFill>
          <a:ln w="12700" algn="ctr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2400" b="1" spc="-150" dirty="0">
                <a:solidFill>
                  <a:srgbClr val="0070C0"/>
                </a:solidFill>
                <a:ea typeface="맑은 고딕" pitchFamily="50" charset="-127"/>
              </a:rPr>
              <a:t>제공</a:t>
            </a:r>
            <a:r>
              <a:rPr lang="en-US" altLang="ko-KR" sz="2400" b="1" spc="-150" dirty="0">
                <a:solidFill>
                  <a:srgbClr val="0070C0"/>
                </a:solidFill>
                <a:ea typeface="맑은 고딕" pitchFamily="50" charset="-127"/>
              </a:rPr>
              <a:t>/</a:t>
            </a:r>
            <a:r>
              <a:rPr lang="ko-KR" altLang="en-US" sz="2400" b="1" spc="-150" dirty="0">
                <a:solidFill>
                  <a:srgbClr val="0070C0"/>
                </a:solidFill>
                <a:ea typeface="맑은 고딕" pitchFamily="50" charset="-127"/>
              </a:rPr>
              <a:t>위탁</a:t>
            </a:r>
          </a:p>
        </p:txBody>
      </p:sp>
      <p:pic>
        <p:nvPicPr>
          <p:cNvPr id="40966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452438"/>
            <a:ext cx="6731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251520" y="3284594"/>
            <a:ext cx="8643937" cy="494494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  <a:headEnd/>
            <a:tailE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marL="457200" indent="-457200" algn="ctr">
              <a:lnSpc>
                <a:spcPct val="150000"/>
              </a:lnSpc>
              <a:defRPr/>
            </a:pPr>
            <a:r>
              <a:rPr lang="ko-KR" altLang="en-US" sz="2000" b="1" dirty="0" smtClean="0">
                <a:solidFill>
                  <a:srgbClr val="0070C0"/>
                </a:solidFill>
                <a:cs typeface="HYSMyeongJo-Medium"/>
              </a:rPr>
              <a:t>개인정보처리방침에 </a:t>
            </a:r>
            <a:r>
              <a:rPr lang="ko-KR" altLang="en-US" sz="2000" b="1" dirty="0" smtClean="0">
                <a:solidFill>
                  <a:schemeClr val="tx1"/>
                </a:solidFill>
                <a:cs typeface="HYSMyeongJo-Medium"/>
              </a:rPr>
              <a:t>게시</a:t>
            </a: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248543" y="5805264"/>
            <a:ext cx="8643937" cy="40011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  <a:headEnd/>
            <a:tailE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/>
            <a:r>
              <a:rPr lang="ko-KR" altLang="en-US" sz="2000" b="1" dirty="0" smtClean="0">
                <a:cs typeface="HYSMyeongJo-Medium"/>
              </a:rPr>
              <a:t>개인정보취급자에 대한 보안서약서 </a:t>
            </a:r>
            <a:r>
              <a:rPr lang="ko-KR" altLang="en-US" sz="2000" b="1" dirty="0" err="1" smtClean="0">
                <a:cs typeface="HYSMyeongJo-Medium"/>
              </a:rPr>
              <a:t>징구</a:t>
            </a:r>
            <a:r>
              <a:rPr lang="ko-KR" altLang="en-US" sz="2000" b="1" dirty="0" smtClean="0">
                <a:cs typeface="HYSMyeongJo-Medium"/>
              </a:rPr>
              <a:t> 및 교육 실시</a:t>
            </a:r>
          </a:p>
        </p:txBody>
      </p:sp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251520" y="1772816"/>
            <a:ext cx="8643938" cy="1200329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  <a:headEnd/>
            <a:tailE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/>
            <a:r>
              <a:rPr lang="ko-KR" altLang="en-US" sz="2000" b="1" dirty="0" smtClean="0">
                <a:cs typeface="HYSMyeongJo-Medium"/>
              </a:rPr>
              <a:t>개인정보처리관련 필수사항</a:t>
            </a:r>
            <a:r>
              <a:rPr lang="en-US" altLang="ko-KR" sz="2000" b="1" dirty="0" smtClean="0">
                <a:cs typeface="HYSMyeongJo-Medium"/>
              </a:rPr>
              <a:t>(</a:t>
            </a:r>
            <a:r>
              <a:rPr lang="en-US" altLang="ko-KR" sz="2000" b="1" dirty="0" smtClean="0">
                <a:solidFill>
                  <a:srgbClr val="0070C0"/>
                </a:solidFill>
                <a:cs typeface="HYSMyeongJo-Medium"/>
              </a:rPr>
              <a:t>6</a:t>
            </a:r>
            <a:r>
              <a:rPr lang="ko-KR" altLang="en-US" sz="2000" b="1" dirty="0" smtClean="0">
                <a:solidFill>
                  <a:srgbClr val="0070C0"/>
                </a:solidFill>
                <a:cs typeface="HYSMyeongJo-Medium"/>
              </a:rPr>
              <a:t>개</a:t>
            </a:r>
            <a:r>
              <a:rPr lang="en-US" altLang="ko-KR" sz="2000" b="1" dirty="0" smtClean="0">
                <a:cs typeface="HYSMyeongJo-Medium"/>
              </a:rPr>
              <a:t>)</a:t>
            </a:r>
            <a:r>
              <a:rPr lang="ko-KR" altLang="en-US" sz="2000" b="1" dirty="0" smtClean="0">
                <a:cs typeface="HYSMyeongJo-Medium"/>
              </a:rPr>
              <a:t>을 계약서에 명시</a:t>
            </a:r>
            <a:endParaRPr lang="en-US" altLang="ko-KR" sz="2000" b="1" dirty="0" smtClean="0">
              <a:cs typeface="HYSMyeongJo-Medium"/>
            </a:endParaRPr>
          </a:p>
          <a:p>
            <a:pPr algn="ctr"/>
            <a:endParaRPr lang="en-US" altLang="ko-KR" sz="2000" b="1" dirty="0" smtClean="0">
              <a:cs typeface="HYSMyeongJo-Medium"/>
            </a:endParaRPr>
          </a:p>
          <a:p>
            <a:pPr>
              <a:buFontTx/>
              <a:buChar char="-"/>
            </a:pPr>
            <a:r>
              <a:rPr lang="ko-KR" altLang="en-US" sz="1600" b="1" dirty="0" smtClean="0">
                <a:solidFill>
                  <a:schemeClr val="tx1"/>
                </a:solidFill>
              </a:rPr>
              <a:t> 목적 외 처리금지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기술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·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관리적 보호조치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목적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·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범위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재위탁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제한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접근제한 등 안전조치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,</a:t>
            </a:r>
          </a:p>
          <a:p>
            <a:r>
              <a:rPr lang="en-US" altLang="ko-KR" sz="1600" b="1" dirty="0" smtClean="0">
                <a:solidFill>
                  <a:schemeClr val="tx1"/>
                </a:solidFill>
              </a:rPr>
              <a:t> 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관리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·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감독사항</a:t>
            </a:r>
            <a:endParaRPr lang="en-US" altLang="ko-KR" sz="2000" b="1" dirty="0" smtClean="0">
              <a:cs typeface="HYSMyeongJo-Medium"/>
            </a:endParaRPr>
          </a:p>
        </p:txBody>
      </p:sp>
      <p:sp>
        <p:nvSpPr>
          <p:cNvPr id="17" name="Rectangle 1"/>
          <p:cNvSpPr>
            <a:spLocks noChangeArrowheads="1"/>
          </p:cNvSpPr>
          <p:nvPr/>
        </p:nvSpPr>
        <p:spPr bwMode="auto">
          <a:xfrm>
            <a:off x="251520" y="4024977"/>
            <a:ext cx="8643937" cy="493713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  <a:headEnd/>
            <a:tailE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marL="457200" indent="-457200" algn="ctr">
              <a:lnSpc>
                <a:spcPct val="150000"/>
              </a:lnSpc>
              <a:defRPr/>
            </a:pPr>
            <a:r>
              <a:rPr lang="ko-KR" altLang="en-US" sz="2000" b="1" dirty="0">
                <a:solidFill>
                  <a:srgbClr val="0070C0"/>
                </a:solidFill>
                <a:cs typeface="HYSMyeongJo-Medium"/>
              </a:rPr>
              <a:t>수탁자 교육</a:t>
            </a:r>
            <a:r>
              <a:rPr lang="ko-KR" altLang="en-US" sz="2000" b="1" dirty="0">
                <a:solidFill>
                  <a:schemeClr val="tx1"/>
                </a:solidFill>
                <a:cs typeface="HYSMyeongJo-Medium"/>
              </a:rPr>
              <a:t>은</a:t>
            </a:r>
            <a:r>
              <a:rPr lang="ko-KR" altLang="en-US" sz="2000" b="1" dirty="0">
                <a:cs typeface="HYSMyeongJo-Medium"/>
              </a:rPr>
              <a:t> 의무</a:t>
            </a:r>
            <a:endParaRPr lang="en-US" altLang="ko-KR" sz="2000" b="1" dirty="0">
              <a:cs typeface="HYSMyeongJo-Medium"/>
            </a:endParaRPr>
          </a:p>
        </p:txBody>
      </p:sp>
      <p:sp>
        <p:nvSpPr>
          <p:cNvPr id="18" name="Rectangle 1"/>
          <p:cNvSpPr>
            <a:spLocks noChangeArrowheads="1"/>
          </p:cNvSpPr>
          <p:nvPr/>
        </p:nvSpPr>
        <p:spPr bwMode="auto">
          <a:xfrm>
            <a:off x="251520" y="4809346"/>
            <a:ext cx="8643937" cy="70788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  <a:headEnd/>
            <a:tailE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/>
            <a:r>
              <a:rPr lang="ko-KR" altLang="en-US" sz="2000" b="1" dirty="0" smtClean="0">
                <a:cs typeface="HYSMyeongJo-Medium"/>
              </a:rPr>
              <a:t>개인정보취급자</a:t>
            </a:r>
            <a:r>
              <a:rPr lang="en-US" altLang="ko-KR" sz="2000" b="1" dirty="0" smtClean="0">
                <a:cs typeface="HYSMyeongJo-Medium"/>
              </a:rPr>
              <a:t>(</a:t>
            </a:r>
            <a:r>
              <a:rPr lang="ko-KR" altLang="en-US" sz="2000" b="1" dirty="0" smtClean="0">
                <a:cs typeface="HYSMyeongJo-Medium"/>
              </a:rPr>
              <a:t>유지보수직원 등</a:t>
            </a:r>
            <a:r>
              <a:rPr lang="en-US" altLang="ko-KR" sz="2000" b="1" dirty="0" smtClean="0">
                <a:cs typeface="HYSMyeongJo-Medium"/>
              </a:rPr>
              <a:t>)</a:t>
            </a:r>
            <a:r>
              <a:rPr lang="ko-KR" altLang="en-US" sz="2000" b="1" dirty="0" smtClean="0">
                <a:cs typeface="HYSMyeongJo-Medium"/>
              </a:rPr>
              <a:t>에 대한 </a:t>
            </a:r>
            <a:endParaRPr lang="en-US" altLang="ko-KR" sz="2000" b="1" dirty="0" smtClean="0">
              <a:cs typeface="HYSMyeongJo-Medium"/>
            </a:endParaRPr>
          </a:p>
          <a:p>
            <a:pPr algn="ctr"/>
            <a:r>
              <a:rPr lang="ko-KR" altLang="en-US" sz="2000" b="1" dirty="0" smtClean="0">
                <a:cs typeface="HYSMyeongJo-Medium"/>
              </a:rPr>
              <a:t>관리감독 </a:t>
            </a:r>
            <a:r>
              <a:rPr lang="en-US" altLang="ko-KR" sz="2000" b="1" dirty="0" smtClean="0">
                <a:cs typeface="HYSMyeongJo-Medium"/>
              </a:rPr>
              <a:t>(</a:t>
            </a:r>
            <a:r>
              <a:rPr lang="ko-KR" altLang="en-US" sz="2000" b="1" dirty="0" smtClean="0">
                <a:cs typeface="HYSMyeongJo-Medium"/>
              </a:rPr>
              <a:t>접근권한</a:t>
            </a:r>
            <a:r>
              <a:rPr lang="en-US" altLang="ko-KR" sz="2000" b="1" dirty="0" smtClean="0">
                <a:cs typeface="HYSMyeongJo-Medium"/>
              </a:rPr>
              <a:t>, </a:t>
            </a:r>
            <a:r>
              <a:rPr lang="ko-KR" altLang="en-US" sz="2000" b="1" dirty="0" smtClean="0">
                <a:cs typeface="HYSMyeongJo-Medium"/>
              </a:rPr>
              <a:t>통제 등</a:t>
            </a:r>
            <a:r>
              <a:rPr lang="en-US" altLang="ko-KR" sz="2000" b="1" dirty="0" smtClean="0">
                <a:cs typeface="HYSMyeongJo-Medium"/>
              </a:rPr>
              <a:t>)</a:t>
            </a:r>
            <a:endParaRPr lang="ko-KR" altLang="en-US" sz="2000" b="1" dirty="0">
              <a:cs typeface="HYSMyeongJo-Medium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147"/>
          <p:cNvGrpSpPr>
            <a:grpSpLocks/>
          </p:cNvGrpSpPr>
          <p:nvPr/>
        </p:nvGrpSpPr>
        <p:grpSpPr bwMode="auto">
          <a:xfrm>
            <a:off x="2113485" y="2132856"/>
            <a:ext cx="5015111" cy="2760042"/>
            <a:chOff x="2473066" y="3992636"/>
            <a:chExt cx="1230306" cy="1008000"/>
          </a:xfrm>
        </p:grpSpPr>
        <p:grpSp>
          <p:nvGrpSpPr>
            <p:cNvPr id="4" name="그룹 119"/>
            <p:cNvGrpSpPr>
              <a:grpSpLocks/>
            </p:cNvGrpSpPr>
            <p:nvPr/>
          </p:nvGrpSpPr>
          <p:grpSpPr bwMode="auto">
            <a:xfrm>
              <a:off x="2512608" y="3992636"/>
              <a:ext cx="1151226" cy="1008000"/>
              <a:chOff x="6330941" y="-642966"/>
              <a:chExt cx="1241477" cy="1255969"/>
            </a:xfrm>
          </p:grpSpPr>
          <p:sp>
            <p:nvSpPr>
              <p:cNvPr id="6" name="Oval 3"/>
              <p:cNvSpPr>
                <a:spLocks noChangeArrowheads="1"/>
              </p:cNvSpPr>
              <p:nvPr/>
            </p:nvSpPr>
            <p:spPr bwMode="auto">
              <a:xfrm>
                <a:off x="6330418" y="-642966"/>
                <a:ext cx="1242518" cy="1255969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 w="127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fontAlgn="auto" latinLnBrk="0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600" kern="0"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7" name="Oval 4"/>
              <p:cNvSpPr>
                <a:spLocks noChangeArrowheads="1"/>
              </p:cNvSpPr>
              <p:nvPr/>
            </p:nvSpPr>
            <p:spPr bwMode="auto">
              <a:xfrm>
                <a:off x="6484231" y="-601402"/>
                <a:ext cx="929473" cy="773460"/>
              </a:xfrm>
              <a:prstGeom prst="ellipse">
                <a:avLst/>
              </a:prstGeom>
              <a:gradFill rotWithShape="1">
                <a:gsLst>
                  <a:gs pos="0">
                    <a:sysClr val="window" lastClr="FFFFFF">
                      <a:alpha val="71000"/>
                    </a:sysClr>
                  </a:gs>
                  <a:gs pos="78000">
                    <a:sysClr val="window" lastClr="FFFFFF">
                      <a:gamma/>
                      <a:tint val="0"/>
                      <a:invGamma/>
                      <a:alpha val="0"/>
                    </a:sys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fontAlgn="auto" latinLnBrk="0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600" kern="0"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8" name="Oval 4"/>
              <p:cNvSpPr>
                <a:spLocks noChangeArrowheads="1"/>
              </p:cNvSpPr>
              <p:nvPr/>
            </p:nvSpPr>
            <p:spPr bwMode="auto">
              <a:xfrm flipV="1">
                <a:off x="6423839" y="17419"/>
                <a:ext cx="1053110" cy="293058"/>
              </a:xfrm>
              <a:prstGeom prst="ellipse">
                <a:avLst/>
              </a:prstGeom>
              <a:gradFill flip="none" rotWithShape="1">
                <a:gsLst>
                  <a:gs pos="0">
                    <a:sysClr val="window" lastClr="FFFFFF">
                      <a:alpha val="73000"/>
                    </a:sysClr>
                  </a:gs>
                  <a:gs pos="100000">
                    <a:sysClr val="window" lastClr="FFFFFF">
                      <a:gamma/>
                      <a:tint val="0"/>
                      <a:invGamma/>
                      <a:alpha val="6000"/>
                    </a:sysClr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fontAlgn="auto" latinLnBrk="0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600" kern="0"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9" name="Oval 4"/>
              <p:cNvSpPr>
                <a:spLocks noChangeArrowheads="1"/>
              </p:cNvSpPr>
              <p:nvPr/>
            </p:nvSpPr>
            <p:spPr bwMode="auto">
              <a:xfrm flipV="1">
                <a:off x="6428173" y="-247201"/>
                <a:ext cx="1045205" cy="809603"/>
              </a:xfrm>
              <a:prstGeom prst="ellipse">
                <a:avLst/>
              </a:prstGeom>
              <a:gradFill flip="none" rotWithShape="1">
                <a:gsLst>
                  <a:gs pos="0">
                    <a:sysClr val="window" lastClr="FFFFFF">
                      <a:alpha val="72000"/>
                    </a:sysClr>
                  </a:gs>
                  <a:gs pos="54000">
                    <a:sysClr val="window" lastClr="FFFFFF">
                      <a:gamma/>
                      <a:tint val="0"/>
                      <a:invGamma/>
                      <a:alpha val="0"/>
                    </a:sysClr>
                  </a:gs>
                </a:gsLst>
                <a:lin ang="5400000" scaled="1"/>
                <a:tileRect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fontAlgn="auto" latinLnBrk="0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600" kern="0"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sp>
          <p:nvSpPr>
            <p:cNvPr id="5" name="직사각형 4"/>
            <p:cNvSpPr/>
            <p:nvPr/>
          </p:nvSpPr>
          <p:spPr bwMode="auto">
            <a:xfrm>
              <a:off x="2473066" y="4208086"/>
              <a:ext cx="1230306" cy="538626"/>
            </a:xfrm>
            <a:prstGeom prst="rect">
              <a:avLst/>
            </a:prstGeom>
          </p:spPr>
          <p:txBody>
            <a:bodyPr anchor="ctr"/>
            <a:lstStyle/>
            <a:p>
              <a:pPr algn="ctr" eaLnBrk="0" fontAlgn="auto" latinLnBrk="0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5400" b="1" kern="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  <a:ea typeface="+mn-ea"/>
                </a:rPr>
                <a:t>파기</a:t>
              </a:r>
              <a:r>
                <a:rPr kumimoji="0" lang="en-US" altLang="ko-KR" sz="5400" b="1" kern="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  <a:ea typeface="+mn-ea"/>
                </a:rPr>
                <a:t>/</a:t>
              </a:r>
              <a:r>
                <a:rPr kumimoji="0" lang="ko-KR" altLang="en-US" sz="5400" b="1" kern="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  <a:ea typeface="+mn-ea"/>
                </a:rPr>
                <a:t>유출</a:t>
              </a:r>
              <a:endParaRPr kumimoji="0" lang="en-US" altLang="ko-KR" sz="5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직사각형 1"/>
          <p:cNvSpPr>
            <a:spLocks noChangeArrowheads="1"/>
          </p:cNvSpPr>
          <p:nvPr/>
        </p:nvSpPr>
        <p:spPr bwMode="gray">
          <a:xfrm>
            <a:off x="2801938" y="908050"/>
            <a:ext cx="6688137" cy="560388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r"/>
            <a:r>
              <a:rPr lang="ko-KR" altLang="en-US" sz="2400" b="1">
                <a:solidFill>
                  <a:srgbClr val="FFFFFF"/>
                </a:solidFill>
                <a:ea typeface="맑은 고딕" pitchFamily="50" charset="-127"/>
              </a:rPr>
              <a:t>개인정보의 파기요령                         </a:t>
            </a:r>
            <a:endParaRPr lang="en-US" altLang="ko-KR" sz="2400" b="1">
              <a:solidFill>
                <a:srgbClr val="FFFFFF"/>
              </a:solidFill>
              <a:ea typeface="맑은 고딕" pitchFamily="50" charset="-127"/>
            </a:endParaRPr>
          </a:p>
        </p:txBody>
      </p:sp>
      <p:sp>
        <p:nvSpPr>
          <p:cNvPr id="43011" name="TextBox 2"/>
          <p:cNvSpPr txBox="1">
            <a:spLocks noChangeArrowheads="1"/>
          </p:cNvSpPr>
          <p:nvPr/>
        </p:nvSpPr>
        <p:spPr bwMode="auto">
          <a:xfrm>
            <a:off x="6275388" y="1417638"/>
            <a:ext cx="427355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b="1">
                <a:ea typeface="맑은 고딕" pitchFamily="50" charset="-127"/>
              </a:rPr>
              <a:t>-</a:t>
            </a:r>
            <a:r>
              <a:rPr lang="ko-KR" altLang="en-US" b="1">
                <a:ea typeface="맑은 고딕" pitchFamily="50" charset="-127"/>
              </a:rPr>
              <a:t>제</a:t>
            </a:r>
            <a:r>
              <a:rPr lang="en-US" altLang="ko-KR" b="1">
                <a:ea typeface="맑은 고딕" pitchFamily="50" charset="-127"/>
              </a:rPr>
              <a:t>21</a:t>
            </a:r>
            <a:r>
              <a:rPr lang="ko-KR" altLang="en-US" b="1">
                <a:ea typeface="맑은 고딕" pitchFamily="50" charset="-127"/>
              </a:rPr>
              <a:t>조</a:t>
            </a:r>
            <a:r>
              <a:rPr lang="en-US" altLang="ko-KR" b="1">
                <a:ea typeface="맑은 고딕" pitchFamily="50" charset="-127"/>
              </a:rPr>
              <a:t>(</a:t>
            </a:r>
            <a:r>
              <a:rPr lang="ko-KR" altLang="en-US" b="1">
                <a:ea typeface="맑은 고딕" pitchFamily="50" charset="-127"/>
              </a:rPr>
              <a:t>개인정보의 파기</a:t>
            </a:r>
            <a:r>
              <a:rPr lang="en-US" altLang="ko-KR" b="1">
                <a:ea typeface="맑은 고딕" pitchFamily="50" charset="-127"/>
              </a:rPr>
              <a:t>)</a:t>
            </a:r>
          </a:p>
        </p:txBody>
      </p:sp>
      <p:sp>
        <p:nvSpPr>
          <p:cNvPr id="12" name="순서도: 연결자 11"/>
          <p:cNvSpPr/>
          <p:nvPr/>
        </p:nvSpPr>
        <p:spPr bwMode="gray">
          <a:xfrm>
            <a:off x="939800" y="908050"/>
            <a:ext cx="1530350" cy="792163"/>
          </a:xfrm>
          <a:prstGeom prst="flowChartConnector">
            <a:avLst/>
          </a:prstGeom>
          <a:solidFill>
            <a:schemeClr val="accent5">
              <a:lumMod val="20000"/>
              <a:lumOff val="80000"/>
            </a:schemeClr>
          </a:solidFill>
          <a:ln w="12700" algn="ctr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2400" b="1" spc="-150" dirty="0">
                <a:solidFill>
                  <a:srgbClr val="0070C0"/>
                </a:solidFill>
                <a:ea typeface="맑은 고딕" pitchFamily="50" charset="-127"/>
              </a:rPr>
              <a:t>파기</a:t>
            </a:r>
            <a:r>
              <a:rPr lang="en-US" altLang="ko-KR" sz="2400" b="1" spc="-150" dirty="0">
                <a:solidFill>
                  <a:srgbClr val="0070C0"/>
                </a:solidFill>
                <a:ea typeface="맑은 고딕" pitchFamily="50" charset="-127"/>
              </a:rPr>
              <a:t>/</a:t>
            </a:r>
            <a:r>
              <a:rPr lang="ko-KR" altLang="en-US" sz="2400" b="1" spc="-150" dirty="0">
                <a:solidFill>
                  <a:srgbClr val="0070C0"/>
                </a:solidFill>
                <a:ea typeface="맑은 고딕" pitchFamily="50" charset="-127"/>
              </a:rPr>
              <a:t>유출</a:t>
            </a:r>
          </a:p>
        </p:txBody>
      </p:sp>
      <p:pic>
        <p:nvPicPr>
          <p:cNvPr id="43013" name="그림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" y="887413"/>
            <a:ext cx="812800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479550" y="3714750"/>
            <a:ext cx="59182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2800" b="1" dirty="0">
                <a:ea typeface="맑은 고딕" pitchFamily="50" charset="-127"/>
                <a:cs typeface="HYSMyeongJo-Medium"/>
              </a:rPr>
              <a:t>종이문서는 </a:t>
            </a:r>
            <a:r>
              <a:rPr lang="ko-KR" altLang="en-US" sz="2800" b="1" dirty="0">
                <a:solidFill>
                  <a:srgbClr val="0070C0"/>
                </a:solidFill>
                <a:ea typeface="맑은 고딕" pitchFamily="50" charset="-127"/>
                <a:cs typeface="HYSMyeongJo-Medium"/>
              </a:rPr>
              <a:t>소각 또는 파쇄</a:t>
            </a:r>
            <a:endParaRPr lang="ko-KR" altLang="en-US" sz="2800" b="1" dirty="0">
              <a:solidFill>
                <a:srgbClr val="0070C0"/>
              </a:solidFill>
              <a:latin typeface="+mn-ea"/>
              <a:ea typeface="+mn-ea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1365250" y="4722813"/>
            <a:ext cx="8408988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2800" b="1">
                <a:ea typeface="맑은 고딕" pitchFamily="50" charset="-127"/>
              </a:rPr>
              <a:t>전자문서는 </a:t>
            </a:r>
            <a:r>
              <a:rPr lang="ko-KR" altLang="en-US" sz="2800" b="1">
                <a:solidFill>
                  <a:srgbClr val="0070C0"/>
                </a:solidFill>
                <a:ea typeface="맑은 고딕" pitchFamily="50" charset="-127"/>
              </a:rPr>
              <a:t>복원 불가능한 방법</a:t>
            </a:r>
            <a:r>
              <a:rPr lang="ko-KR" altLang="en-US" sz="2800" b="1">
                <a:ea typeface="맑은 고딕" pitchFamily="50" charset="-127"/>
              </a:rPr>
              <a:t>으로 영구삭제</a:t>
            </a:r>
            <a:endParaRPr lang="en-US" altLang="ko-KR" sz="2800" b="1">
              <a:ea typeface="맑은 고딕" pitchFamily="50" charset="-127"/>
            </a:endParaRPr>
          </a:p>
        </p:txBody>
      </p:sp>
      <p:pic>
        <p:nvPicPr>
          <p:cNvPr id="43016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6750" y="3749675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7" name="그림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5325" y="4938713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"/>
          <p:cNvSpPr>
            <a:spLocks noChangeArrowheads="1"/>
          </p:cNvSpPr>
          <p:nvPr/>
        </p:nvSpPr>
        <p:spPr bwMode="auto">
          <a:xfrm>
            <a:off x="323850" y="2500313"/>
            <a:ext cx="8643938" cy="49371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  <a:headEnd/>
            <a:tailE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marL="457200" indent="-457200" algn="ctr">
              <a:lnSpc>
                <a:spcPct val="150000"/>
              </a:lnSpc>
              <a:defRPr/>
            </a:pPr>
            <a:r>
              <a:rPr lang="ko-KR" altLang="en-US" sz="2000" b="1" dirty="0">
                <a:solidFill>
                  <a:srgbClr val="0070C0"/>
                </a:solidFill>
                <a:cs typeface="HYSMyeongJo-Medium"/>
              </a:rPr>
              <a:t>보유기간 경과 </a:t>
            </a:r>
            <a:r>
              <a:rPr lang="en-US" altLang="ko-KR" sz="2000" b="1" dirty="0">
                <a:solidFill>
                  <a:srgbClr val="0070C0"/>
                </a:solidFill>
                <a:cs typeface="HYSMyeongJo-Medium"/>
              </a:rPr>
              <a:t>/ </a:t>
            </a:r>
            <a:r>
              <a:rPr lang="ko-KR" altLang="en-US" sz="2000" b="1" dirty="0">
                <a:solidFill>
                  <a:srgbClr val="0070C0"/>
                </a:solidFill>
                <a:cs typeface="HYSMyeongJo-Medium"/>
              </a:rPr>
              <a:t>목적 달성 </a:t>
            </a:r>
            <a:r>
              <a:rPr lang="ko-KR" altLang="en-US" sz="2000" b="1" dirty="0">
                <a:cs typeface="HYSMyeongJo-Medium"/>
              </a:rPr>
              <a:t>되었을 경우 </a:t>
            </a:r>
            <a:r>
              <a:rPr lang="ko-KR" altLang="en-US" sz="2000" b="1" dirty="0">
                <a:solidFill>
                  <a:srgbClr val="0070C0"/>
                </a:solidFill>
                <a:cs typeface="HYSMyeongJo-Medium"/>
              </a:rPr>
              <a:t>지체 없이 </a:t>
            </a:r>
            <a:r>
              <a:rPr lang="ko-KR" altLang="en-US" sz="2000" b="1" dirty="0">
                <a:cs typeface="HYSMyeongJo-Medium"/>
              </a:rPr>
              <a:t>파기</a:t>
            </a:r>
            <a:endParaRPr lang="en-US" altLang="ko-KR" sz="2000" b="1" dirty="0">
              <a:cs typeface="HYSMyeongJo-Medium"/>
            </a:endParaRPr>
          </a:p>
        </p:txBody>
      </p:sp>
      <p:sp>
        <p:nvSpPr>
          <p:cNvPr id="11" name="직사각형 10"/>
          <p:cNvSpPr/>
          <p:nvPr/>
        </p:nvSpPr>
        <p:spPr>
          <a:xfrm rot="20789583">
            <a:off x="715758" y="3296803"/>
            <a:ext cx="7643656" cy="10801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800" b="1" i="1" dirty="0" err="1" smtClean="0">
                <a:latin typeface="HY궁서" pitchFamily="18" charset="-127"/>
                <a:ea typeface="HY궁서" pitchFamily="18" charset="-127"/>
              </a:rPr>
              <a:t>위반시</a:t>
            </a:r>
            <a:r>
              <a:rPr lang="ko-KR" altLang="en-US" sz="2800" b="1" i="1" dirty="0" smtClean="0">
                <a:latin typeface="HY궁서" pitchFamily="18" charset="-127"/>
                <a:ea typeface="HY궁서" pitchFamily="18" charset="-127"/>
              </a:rPr>
              <a:t> </a:t>
            </a:r>
            <a:r>
              <a:rPr lang="en-US" altLang="ko-KR" sz="2800" b="1" i="1" dirty="0" smtClean="0">
                <a:latin typeface="HY궁서" pitchFamily="18" charset="-127"/>
                <a:ea typeface="HY궁서" pitchFamily="18" charset="-127"/>
              </a:rPr>
              <a:t>3</a:t>
            </a:r>
            <a:r>
              <a:rPr lang="ko-KR" altLang="en-US" sz="2800" b="1" i="1" dirty="0" err="1" smtClean="0">
                <a:latin typeface="HY궁서" pitchFamily="18" charset="-127"/>
                <a:ea typeface="HY궁서" pitchFamily="18" charset="-127"/>
              </a:rPr>
              <a:t>천만원이하</a:t>
            </a:r>
            <a:r>
              <a:rPr lang="ko-KR" altLang="en-US" sz="2800" b="1" i="1" dirty="0" smtClean="0">
                <a:latin typeface="HY궁서" pitchFamily="18" charset="-127"/>
                <a:ea typeface="HY궁서" pitchFamily="18" charset="-127"/>
              </a:rPr>
              <a:t> 과태료</a:t>
            </a:r>
            <a:endParaRPr lang="en-US" altLang="ko-KR" sz="2800" b="1" i="1" dirty="0" smtClean="0">
              <a:latin typeface="HY궁서" pitchFamily="18" charset="-127"/>
              <a:ea typeface="HY궁서" pitchFamily="18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65250" y="1574995"/>
            <a:ext cx="6623645" cy="4734326"/>
          </a:xfrm>
          <a:prstGeom prst="rect">
            <a:avLst/>
          </a:prstGeom>
        </p:spPr>
      </p:pic>
      <p:sp>
        <p:nvSpPr>
          <p:cNvPr id="16" name="타원 15"/>
          <p:cNvSpPr/>
          <p:nvPr/>
        </p:nvSpPr>
        <p:spPr>
          <a:xfrm>
            <a:off x="8820472" y="44922"/>
            <a:ext cx="287734" cy="28773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rgbClr val="FF0000"/>
                </a:solidFill>
              </a:rPr>
              <a:t>?</a:t>
            </a:r>
            <a:endParaRPr lang="ko-KR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-324544" y="2420888"/>
            <a:ext cx="9793088" cy="798742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5357" tIns="52679" rIns="105357" bIns="52679" anchor="ctr">
            <a:spAutoFit/>
          </a:bodyPr>
          <a:lstStyle/>
          <a:p>
            <a:pPr algn="ctr" defTabSz="1054100">
              <a:spcBef>
                <a:spcPct val="50000"/>
              </a:spcBef>
              <a:buFont typeface="Wingdings" pitchFamily="2" charset="2"/>
              <a:buNone/>
              <a:defRPr/>
            </a:pPr>
            <a:r>
              <a:rPr lang="en-US" altLang="ko-KR" sz="4000" b="1" dirty="0" smtClean="0">
                <a:solidFill>
                  <a:schemeClr val="bg1"/>
                </a:solidFill>
                <a:latin typeface="+mj-ea"/>
                <a:ea typeface="+mj-ea"/>
              </a:rPr>
              <a:t>3. </a:t>
            </a:r>
            <a:r>
              <a:rPr lang="ko-KR" altLang="en-US" sz="4000" b="1" dirty="0" smtClean="0">
                <a:solidFill>
                  <a:schemeClr val="bg1"/>
                </a:solidFill>
                <a:latin typeface="+mj-ea"/>
                <a:ea typeface="+mj-ea"/>
              </a:rPr>
              <a:t>보안사고 방지 대책</a:t>
            </a:r>
            <a:endParaRPr lang="ko-KR" altLang="en-US" sz="4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8182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/>
          <p:cNvSpPr>
            <a:spLocks noChangeArrowheads="1"/>
          </p:cNvSpPr>
          <p:nvPr/>
        </p:nvSpPr>
        <p:spPr bwMode="gray">
          <a:xfrm>
            <a:off x="107950" y="5064125"/>
            <a:ext cx="4492625" cy="957263"/>
          </a:xfrm>
          <a:prstGeom prst="roundRect">
            <a:avLst>
              <a:gd name="adj" fmla="val 46733"/>
            </a:avLst>
          </a:prstGeom>
          <a:ln>
            <a:solidFill>
              <a:schemeClr val="bg1">
                <a:lumMod val="65000"/>
              </a:schemeClr>
            </a:solidFill>
            <a:headEnd/>
            <a:tailE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r>
              <a:rPr lang="ko-KR" altLang="en-US" b="1" spc="-150" dirty="0"/>
              <a:t>내부직원의 개인정보</a:t>
            </a:r>
            <a:endParaRPr lang="en-US" altLang="ko-KR" b="1" spc="-150" dirty="0"/>
          </a:p>
        </p:txBody>
      </p:sp>
      <p:sp>
        <p:nvSpPr>
          <p:cNvPr id="3" name="모서리가 둥근 직사각형 2"/>
          <p:cNvSpPr/>
          <p:nvPr/>
        </p:nvSpPr>
        <p:spPr bwMode="gray">
          <a:xfrm>
            <a:off x="107950" y="2614613"/>
            <a:ext cx="4492625" cy="958850"/>
          </a:xfrm>
          <a:prstGeom prst="roundRect">
            <a:avLst>
              <a:gd name="adj" fmla="val 49139"/>
            </a:avLst>
          </a:prstGeom>
          <a:ln>
            <a:solidFill>
              <a:schemeClr val="bg1">
                <a:lumMod val="65000"/>
              </a:schemeClr>
            </a:solidFill>
            <a:headEnd/>
            <a:tailE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r>
              <a:rPr lang="ko-KR" altLang="en-US" b="1" spc="-150" dirty="0"/>
              <a:t>개인연락처</a:t>
            </a:r>
            <a:r>
              <a:rPr lang="en-US" altLang="ko-KR" b="1" spc="-150" dirty="0"/>
              <a:t>(</a:t>
            </a:r>
            <a:r>
              <a:rPr lang="ko-KR" altLang="en-US" b="1" spc="-150" dirty="0"/>
              <a:t>휴대폰</a:t>
            </a:r>
            <a:r>
              <a:rPr lang="en-US" altLang="ko-KR" b="1" spc="-150" dirty="0"/>
              <a:t>, </a:t>
            </a:r>
            <a:r>
              <a:rPr lang="ko-KR" altLang="en-US" b="1" spc="-150" dirty="0"/>
              <a:t>유선전화</a:t>
            </a:r>
            <a:r>
              <a:rPr lang="en-US" altLang="ko-KR" b="1" spc="-150" dirty="0"/>
              <a:t>, </a:t>
            </a:r>
            <a:r>
              <a:rPr lang="ko-KR" altLang="en-US" b="1" spc="-150" dirty="0" err="1"/>
              <a:t>이메일</a:t>
            </a:r>
            <a:r>
              <a:rPr lang="en-US" altLang="ko-KR" b="1" spc="-150" dirty="0"/>
              <a:t>)</a:t>
            </a:r>
          </a:p>
          <a:p>
            <a:pPr algn="ctr">
              <a:spcBef>
                <a:spcPct val="50000"/>
              </a:spcBef>
              <a:defRPr/>
            </a:pPr>
            <a:r>
              <a:rPr lang="ko-KR" altLang="en-US" b="1" spc="-150" dirty="0"/>
              <a:t>개인금융정보</a:t>
            </a:r>
            <a:r>
              <a:rPr lang="en-US" altLang="ko-KR" b="1" spc="-150" dirty="0"/>
              <a:t>(</a:t>
            </a:r>
            <a:r>
              <a:rPr lang="ko-KR" altLang="en-US" b="1" spc="-150" dirty="0"/>
              <a:t>신용카드번호</a:t>
            </a:r>
            <a:r>
              <a:rPr lang="en-US" altLang="ko-KR" b="1" spc="-150" dirty="0"/>
              <a:t>, </a:t>
            </a:r>
            <a:r>
              <a:rPr lang="ko-KR" altLang="en-US" b="1" spc="-150" dirty="0"/>
              <a:t>계좌번호 등</a:t>
            </a:r>
            <a:r>
              <a:rPr lang="en-US" altLang="ko-KR" b="1" spc="-150" dirty="0"/>
              <a:t>)</a:t>
            </a:r>
            <a:endParaRPr lang="ko-KR" altLang="en-US" b="1" spc="-150" dirty="0"/>
          </a:p>
        </p:txBody>
      </p:sp>
      <p:sp>
        <p:nvSpPr>
          <p:cNvPr id="4" name="AutoShape 26"/>
          <p:cNvSpPr>
            <a:spLocks noChangeArrowheads="1"/>
          </p:cNvSpPr>
          <p:nvPr/>
        </p:nvSpPr>
        <p:spPr bwMode="gray">
          <a:xfrm>
            <a:off x="107950" y="1390650"/>
            <a:ext cx="4492625" cy="958850"/>
          </a:xfrm>
          <a:prstGeom prst="roundRect">
            <a:avLst>
              <a:gd name="adj" fmla="val 44901"/>
            </a:avLst>
          </a:prstGeom>
          <a:ln>
            <a:solidFill>
              <a:schemeClr val="bg1">
                <a:lumMod val="65000"/>
              </a:schemeClr>
            </a:solidFill>
            <a:headEnd/>
            <a:tailE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lnSpc>
                <a:spcPct val="105000"/>
              </a:lnSpc>
              <a:spcBef>
                <a:spcPct val="50000"/>
              </a:spcBef>
              <a:defRPr/>
            </a:pPr>
            <a:r>
              <a:rPr lang="ko-KR" altLang="en-US" b="1" spc="-150" dirty="0"/>
              <a:t>고유식별정보</a:t>
            </a:r>
            <a:r>
              <a:rPr lang="en-US" altLang="ko-KR" b="1" spc="-150" dirty="0"/>
              <a:t>, </a:t>
            </a:r>
            <a:r>
              <a:rPr lang="ko-KR" altLang="en-US" b="1" spc="-150" dirty="0"/>
              <a:t>비밀번호</a:t>
            </a:r>
            <a:r>
              <a:rPr lang="en-US" altLang="ko-KR" b="1" spc="-150" dirty="0"/>
              <a:t>,</a:t>
            </a:r>
          </a:p>
          <a:p>
            <a:pPr algn="ctr">
              <a:lnSpc>
                <a:spcPct val="105000"/>
              </a:lnSpc>
              <a:spcBef>
                <a:spcPct val="50000"/>
              </a:spcBef>
              <a:defRPr/>
            </a:pPr>
            <a:r>
              <a:rPr lang="ko-KR" altLang="en-US" b="1" spc="-150" dirty="0" err="1"/>
              <a:t>바이오정보</a:t>
            </a:r>
            <a:r>
              <a:rPr lang="en-US" altLang="ko-KR" b="1" spc="-150" dirty="0"/>
              <a:t>(</a:t>
            </a:r>
            <a:r>
              <a:rPr lang="ko-KR" altLang="en-US" b="1" spc="-150" dirty="0" err="1"/>
              <a:t>민감정보의</a:t>
            </a:r>
            <a:r>
              <a:rPr lang="ko-KR" altLang="en-US" b="1" spc="-150" dirty="0"/>
              <a:t> 일부</a:t>
            </a:r>
            <a:r>
              <a:rPr lang="en-US" altLang="ko-KR" b="1" spc="-150" dirty="0"/>
              <a:t>)</a:t>
            </a:r>
          </a:p>
        </p:txBody>
      </p:sp>
      <p:sp>
        <p:nvSpPr>
          <p:cNvPr id="5" name="모서리가 둥근 직사각형 4"/>
          <p:cNvSpPr/>
          <p:nvPr/>
        </p:nvSpPr>
        <p:spPr bwMode="gray">
          <a:xfrm>
            <a:off x="107950" y="3838575"/>
            <a:ext cx="4492625" cy="957263"/>
          </a:xfrm>
          <a:prstGeom prst="roundRect">
            <a:avLst>
              <a:gd name="adj" fmla="val 49139"/>
            </a:avLst>
          </a:prstGeom>
          <a:ln>
            <a:solidFill>
              <a:schemeClr val="bg1">
                <a:lumMod val="65000"/>
              </a:schemeClr>
            </a:solidFill>
            <a:headEnd/>
            <a:tailE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r>
              <a:rPr lang="en-US" altLang="ko-KR" b="1" spc="-150" dirty="0">
                <a:solidFill>
                  <a:schemeClr val="tx1"/>
                </a:solidFill>
              </a:rPr>
              <a:t>CCTV </a:t>
            </a:r>
            <a:r>
              <a:rPr lang="ko-KR" altLang="en-US" b="1" spc="-150" dirty="0">
                <a:solidFill>
                  <a:schemeClr val="tx1"/>
                </a:solidFill>
              </a:rPr>
              <a:t>영상정보</a:t>
            </a:r>
          </a:p>
        </p:txBody>
      </p:sp>
      <p:sp>
        <p:nvSpPr>
          <p:cNvPr id="6" name="오른쪽 화살표 5"/>
          <p:cNvSpPr/>
          <p:nvPr/>
        </p:nvSpPr>
        <p:spPr bwMode="gray">
          <a:xfrm>
            <a:off x="4743450" y="1727200"/>
            <a:ext cx="285750" cy="285750"/>
          </a:xfrm>
          <a:prstGeom prst="rightArrow">
            <a:avLst/>
          </a:prstGeom>
          <a:solidFill>
            <a:schemeClr val="accent5"/>
          </a:solidFill>
          <a:ln w="12700" algn="ctr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endParaRPr lang="ko-KR" altLang="en-US" b="1" spc="-150">
              <a:solidFill>
                <a:schemeClr val="bg1"/>
              </a:solidFill>
              <a:ea typeface="맑은 고딕" pitchFamily="50" charset="-127"/>
            </a:endParaRPr>
          </a:p>
        </p:txBody>
      </p:sp>
      <p:sp>
        <p:nvSpPr>
          <p:cNvPr id="7" name="오른쪽 화살표 6"/>
          <p:cNvSpPr/>
          <p:nvPr/>
        </p:nvSpPr>
        <p:spPr bwMode="gray">
          <a:xfrm>
            <a:off x="4743450" y="2951163"/>
            <a:ext cx="285750" cy="285750"/>
          </a:xfrm>
          <a:prstGeom prst="rightArrow">
            <a:avLst/>
          </a:prstGeom>
          <a:solidFill>
            <a:schemeClr val="accent5"/>
          </a:solidFill>
          <a:ln w="12700" algn="ctr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endParaRPr lang="ko-KR" altLang="en-US" b="1" spc="-150">
              <a:solidFill>
                <a:schemeClr val="bg1"/>
              </a:solidFill>
              <a:ea typeface="맑은 고딕" pitchFamily="50" charset="-127"/>
            </a:endParaRPr>
          </a:p>
        </p:txBody>
      </p:sp>
      <p:sp>
        <p:nvSpPr>
          <p:cNvPr id="8" name="오른쪽 화살표 7"/>
          <p:cNvSpPr/>
          <p:nvPr/>
        </p:nvSpPr>
        <p:spPr bwMode="gray">
          <a:xfrm>
            <a:off x="4743450" y="4175125"/>
            <a:ext cx="285750" cy="285750"/>
          </a:xfrm>
          <a:prstGeom prst="rightArrow">
            <a:avLst/>
          </a:prstGeom>
          <a:solidFill>
            <a:schemeClr val="accent5"/>
          </a:solidFill>
          <a:ln w="12700" algn="ctr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endParaRPr lang="ko-KR" altLang="en-US" b="1" spc="-150">
              <a:solidFill>
                <a:schemeClr val="bg1"/>
              </a:solidFill>
              <a:ea typeface="맑은 고딕" pitchFamily="50" charset="-127"/>
            </a:endParaRPr>
          </a:p>
        </p:txBody>
      </p:sp>
      <p:sp>
        <p:nvSpPr>
          <p:cNvPr id="9" name="오른쪽 화살표 8"/>
          <p:cNvSpPr/>
          <p:nvPr/>
        </p:nvSpPr>
        <p:spPr bwMode="gray">
          <a:xfrm>
            <a:off x="4751388" y="5399088"/>
            <a:ext cx="285750" cy="285750"/>
          </a:xfrm>
          <a:prstGeom prst="rightArrow">
            <a:avLst/>
          </a:prstGeom>
          <a:solidFill>
            <a:schemeClr val="accent5"/>
          </a:solidFill>
          <a:ln w="12700" algn="ctr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endParaRPr lang="ko-KR" altLang="en-US" b="1" spc="-150">
              <a:solidFill>
                <a:schemeClr val="bg1"/>
              </a:solidFill>
              <a:ea typeface="맑은 고딕" pitchFamily="50" charset="-127"/>
            </a:endParaRPr>
          </a:p>
        </p:txBody>
      </p:sp>
      <p:sp>
        <p:nvSpPr>
          <p:cNvPr id="10" name="모서리가 둥근 직사각형 9"/>
          <p:cNvSpPr/>
          <p:nvPr/>
        </p:nvSpPr>
        <p:spPr bwMode="gray">
          <a:xfrm>
            <a:off x="5176838" y="1462088"/>
            <a:ext cx="3741737" cy="838200"/>
          </a:xfrm>
          <a:prstGeom prst="roundRect">
            <a:avLst/>
          </a:prstGeom>
          <a:solidFill>
            <a:srgbClr val="0070C0"/>
          </a:solidFill>
          <a:ln w="38100" algn="ctr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ts val="1500"/>
              </a:lnSpc>
              <a:spcBef>
                <a:spcPct val="50000"/>
              </a:spcBef>
              <a:buFont typeface="Wingdings" pitchFamily="2" charset="2"/>
              <a:buChar char="ü"/>
              <a:defRPr/>
            </a:pPr>
            <a:r>
              <a:rPr lang="ko-KR" altLang="en-US" sz="2000" b="1" spc="-150" dirty="0">
                <a:solidFill>
                  <a:schemeClr val="bg1"/>
                </a:solidFill>
                <a:ea typeface="맑은 고딕" pitchFamily="50" charset="-127"/>
              </a:rPr>
              <a:t> 수집 및 저장 자제</a:t>
            </a:r>
            <a:endParaRPr lang="en-US" altLang="ko-KR" sz="2000" b="1" spc="-150" dirty="0">
              <a:solidFill>
                <a:schemeClr val="bg1"/>
              </a:solidFill>
              <a:ea typeface="맑은 고딕" pitchFamily="50" charset="-127"/>
            </a:endParaRPr>
          </a:p>
          <a:p>
            <a:pPr>
              <a:lnSpc>
                <a:spcPts val="1500"/>
              </a:lnSpc>
              <a:spcBef>
                <a:spcPct val="50000"/>
              </a:spcBef>
              <a:buFont typeface="Wingdings" pitchFamily="2" charset="2"/>
              <a:buChar char="ü"/>
              <a:defRPr/>
            </a:pPr>
            <a:r>
              <a:rPr lang="ko-KR" altLang="en-US" sz="2000" b="1" spc="-150" dirty="0">
                <a:solidFill>
                  <a:schemeClr val="bg1"/>
                </a:solidFill>
                <a:ea typeface="맑은 고딕" pitchFamily="50" charset="-127"/>
              </a:rPr>
              <a:t> 반드시 암호화</a:t>
            </a:r>
          </a:p>
        </p:txBody>
      </p:sp>
      <p:sp>
        <p:nvSpPr>
          <p:cNvPr id="11" name="모서리가 둥근 직사각형 10"/>
          <p:cNvSpPr/>
          <p:nvPr/>
        </p:nvSpPr>
        <p:spPr bwMode="gray">
          <a:xfrm>
            <a:off x="5176838" y="2736850"/>
            <a:ext cx="3741737" cy="836613"/>
          </a:xfrm>
          <a:prstGeom prst="roundRect">
            <a:avLst/>
          </a:prstGeom>
          <a:solidFill>
            <a:srgbClr val="0070C0"/>
          </a:solidFill>
          <a:ln w="38100" algn="ctr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285750" indent="-285750">
              <a:lnSpc>
                <a:spcPts val="1500"/>
              </a:lnSpc>
              <a:spcBef>
                <a:spcPct val="50000"/>
              </a:spcBef>
              <a:buFont typeface="Wingdings" pitchFamily="2" charset="2"/>
              <a:buChar char="ü"/>
              <a:defRPr/>
            </a:pPr>
            <a:r>
              <a:rPr lang="ko-KR" altLang="en-US" sz="2000" b="1" spc="-150" dirty="0">
                <a:solidFill>
                  <a:schemeClr val="bg1"/>
                </a:solidFill>
                <a:ea typeface="맑은 고딕" pitchFamily="50" charset="-127"/>
              </a:rPr>
              <a:t>수집 및 이용 시 안전조치</a:t>
            </a:r>
            <a:endParaRPr lang="en-US" altLang="ko-KR" sz="2000" b="1" spc="-150" dirty="0">
              <a:solidFill>
                <a:schemeClr val="bg1"/>
              </a:solidFill>
              <a:ea typeface="맑은 고딕" pitchFamily="50" charset="-127"/>
            </a:endParaRPr>
          </a:p>
          <a:p>
            <a:pPr marL="285750" indent="-285750">
              <a:lnSpc>
                <a:spcPts val="1500"/>
              </a:lnSpc>
              <a:spcBef>
                <a:spcPct val="50000"/>
              </a:spcBef>
              <a:buFont typeface="Wingdings" pitchFamily="2" charset="2"/>
              <a:buChar char="ü"/>
              <a:defRPr/>
            </a:pPr>
            <a:r>
              <a:rPr lang="ko-KR" altLang="en-US" sz="2000" b="1" spc="-150" dirty="0" err="1">
                <a:solidFill>
                  <a:schemeClr val="bg1"/>
                </a:solidFill>
                <a:ea typeface="맑은 고딕" pitchFamily="50" charset="-127"/>
              </a:rPr>
              <a:t>식별성이</a:t>
            </a:r>
            <a:r>
              <a:rPr lang="ko-KR" altLang="en-US" sz="2000" b="1" spc="-150" dirty="0">
                <a:solidFill>
                  <a:schemeClr val="bg1"/>
                </a:solidFill>
                <a:ea typeface="맑은 고딕" pitchFamily="50" charset="-127"/>
              </a:rPr>
              <a:t> 있는 정보라면 보호</a:t>
            </a:r>
          </a:p>
        </p:txBody>
      </p:sp>
      <p:sp>
        <p:nvSpPr>
          <p:cNvPr id="12" name="모서리가 둥근 직사각형 11"/>
          <p:cNvSpPr/>
          <p:nvPr/>
        </p:nvSpPr>
        <p:spPr bwMode="gray">
          <a:xfrm>
            <a:off x="5176838" y="3960813"/>
            <a:ext cx="3741737" cy="836612"/>
          </a:xfrm>
          <a:prstGeom prst="roundRect">
            <a:avLst/>
          </a:prstGeom>
          <a:solidFill>
            <a:srgbClr val="0070C0"/>
          </a:solidFill>
          <a:ln w="38100" algn="ctr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285750" indent="-285750">
              <a:lnSpc>
                <a:spcPts val="1500"/>
              </a:lnSpc>
              <a:spcBef>
                <a:spcPct val="50000"/>
              </a:spcBef>
              <a:buFont typeface="Wingdings" pitchFamily="2" charset="2"/>
              <a:buChar char="ü"/>
              <a:defRPr/>
            </a:pPr>
            <a:r>
              <a:rPr lang="ko-KR" altLang="en-US" sz="2000" b="1" spc="-150" dirty="0">
                <a:solidFill>
                  <a:schemeClr val="bg1"/>
                </a:solidFill>
                <a:ea typeface="맑은 고딕" pitchFamily="50" charset="-127"/>
              </a:rPr>
              <a:t>물리적 접근제한</a:t>
            </a:r>
            <a:endParaRPr lang="en-US" altLang="ko-KR" sz="2000" b="1" spc="-150" dirty="0">
              <a:solidFill>
                <a:schemeClr val="bg1"/>
              </a:solidFill>
              <a:ea typeface="맑은 고딕" pitchFamily="50" charset="-127"/>
            </a:endParaRPr>
          </a:p>
          <a:p>
            <a:pPr marL="285750" indent="-285750">
              <a:lnSpc>
                <a:spcPts val="1500"/>
              </a:lnSpc>
              <a:spcBef>
                <a:spcPct val="50000"/>
              </a:spcBef>
              <a:buFont typeface="Wingdings" pitchFamily="2" charset="2"/>
              <a:buChar char="ü"/>
              <a:defRPr/>
            </a:pPr>
            <a:r>
              <a:rPr lang="ko-KR" altLang="en-US" sz="2000" b="1" spc="-150" dirty="0">
                <a:solidFill>
                  <a:schemeClr val="bg1"/>
                </a:solidFill>
                <a:ea typeface="맑은 고딕" pitchFamily="50" charset="-127"/>
              </a:rPr>
              <a:t>열람 시 모자이크 등 기술조치</a:t>
            </a:r>
          </a:p>
        </p:txBody>
      </p:sp>
      <p:sp>
        <p:nvSpPr>
          <p:cNvPr id="13" name="모서리가 둥근 직사각형 12"/>
          <p:cNvSpPr/>
          <p:nvPr/>
        </p:nvSpPr>
        <p:spPr bwMode="gray">
          <a:xfrm>
            <a:off x="5176838" y="5184775"/>
            <a:ext cx="3741737" cy="836613"/>
          </a:xfrm>
          <a:prstGeom prst="roundRect">
            <a:avLst/>
          </a:prstGeom>
          <a:solidFill>
            <a:srgbClr val="0070C0"/>
          </a:solidFill>
          <a:ln w="38100" algn="ctr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285750" indent="-285750">
              <a:lnSpc>
                <a:spcPts val="1500"/>
              </a:lnSpc>
              <a:spcBef>
                <a:spcPct val="50000"/>
              </a:spcBef>
              <a:buFont typeface="Wingdings" pitchFamily="2" charset="2"/>
              <a:buChar char="ü"/>
              <a:defRPr/>
            </a:pPr>
            <a:r>
              <a:rPr lang="ko-KR" altLang="en-US" sz="2000" b="1" spc="-150" dirty="0" smtClean="0">
                <a:solidFill>
                  <a:schemeClr val="bg1"/>
                </a:solidFill>
                <a:ea typeface="맑은 고딕" pitchFamily="50" charset="-127"/>
              </a:rPr>
              <a:t>보호대상</a:t>
            </a:r>
            <a:endParaRPr lang="ko-KR" altLang="en-US" sz="2000" b="1" spc="-150" dirty="0">
              <a:solidFill>
                <a:schemeClr val="bg1"/>
              </a:solidFill>
              <a:ea typeface="맑은 고딕" pitchFamily="50" charset="-127"/>
            </a:endParaRPr>
          </a:p>
        </p:txBody>
      </p:sp>
      <p:sp>
        <p:nvSpPr>
          <p:cNvPr id="14" name="순서도: 대체 처리 13"/>
          <p:cNvSpPr/>
          <p:nvPr/>
        </p:nvSpPr>
        <p:spPr bwMode="gray">
          <a:xfrm>
            <a:off x="468313" y="260350"/>
            <a:ext cx="8066087" cy="588963"/>
          </a:xfrm>
          <a:prstGeom prst="flowChartAlternateProcess">
            <a:avLst/>
          </a:prstGeom>
          <a:solidFill>
            <a:srgbClr val="002060"/>
          </a:solidFill>
          <a:ln w="12700" algn="ctr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2400" b="1" spc="-150" dirty="0" err="1">
                <a:solidFill>
                  <a:schemeClr val="bg1"/>
                </a:solidFill>
                <a:ea typeface="맑은 고딕" pitchFamily="50" charset="-127"/>
              </a:rPr>
              <a:t>업무시</a:t>
            </a:r>
            <a:r>
              <a:rPr lang="ko-KR" altLang="en-US" sz="2400" b="1" spc="-150" dirty="0">
                <a:solidFill>
                  <a:schemeClr val="bg1"/>
                </a:solidFill>
                <a:ea typeface="맑은 고딕" pitchFamily="50" charset="-127"/>
              </a:rPr>
              <a:t> 보호해야 할 개인정보의 항목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/>
          <p:cNvSpPr/>
          <p:nvPr/>
        </p:nvSpPr>
        <p:spPr bwMode="gray">
          <a:xfrm>
            <a:off x="611188" y="838200"/>
            <a:ext cx="8066087" cy="588963"/>
          </a:xfrm>
          <a:prstGeom prst="flowChartAlternateProcess">
            <a:avLst/>
          </a:prstGeom>
          <a:solidFill>
            <a:srgbClr val="002060"/>
          </a:solidFill>
          <a:ln w="12700" algn="ctr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2400" b="1" spc="-150" dirty="0">
                <a:solidFill>
                  <a:schemeClr val="bg1"/>
                </a:solidFill>
                <a:ea typeface="맑은 고딕" pitchFamily="50" charset="-127"/>
              </a:rPr>
              <a:t>개인정보보호 꼭 이것만은</a:t>
            </a:r>
            <a:r>
              <a:rPr lang="en-US" altLang="ko-KR" sz="2400" b="1" spc="-150" dirty="0">
                <a:solidFill>
                  <a:schemeClr val="bg1"/>
                </a:solidFill>
                <a:ea typeface="맑은 고딕" pitchFamily="50" charset="-127"/>
              </a:rPr>
              <a:t>…</a:t>
            </a:r>
            <a:endParaRPr lang="ko-KR" altLang="en-US" sz="2400" b="1" spc="-150" dirty="0">
              <a:solidFill>
                <a:schemeClr val="bg1"/>
              </a:solidFill>
              <a:ea typeface="맑은 고딕" pitchFamily="50" charset="-127"/>
            </a:endParaRPr>
          </a:p>
        </p:txBody>
      </p:sp>
      <p:sp>
        <p:nvSpPr>
          <p:cNvPr id="3" name="모서리가 둥근 직사각형 2"/>
          <p:cNvSpPr/>
          <p:nvPr/>
        </p:nvSpPr>
        <p:spPr bwMode="gray">
          <a:xfrm>
            <a:off x="1225550" y="2857500"/>
            <a:ext cx="7124700" cy="792163"/>
          </a:xfrm>
          <a:prstGeom prst="roundRect">
            <a:avLst>
              <a:gd name="adj" fmla="val 49139"/>
            </a:avLst>
          </a:prstGeom>
          <a:ln>
            <a:solidFill>
              <a:schemeClr val="bg1">
                <a:lumMod val="65000"/>
              </a:schemeClr>
            </a:solidFill>
            <a:headEnd/>
            <a:tailE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2000" b="1" dirty="0"/>
              <a:t>개인정보 수집</a:t>
            </a:r>
            <a:r>
              <a:rPr lang="en-US" altLang="ko-KR" sz="2000" b="1" dirty="0"/>
              <a:t>·</a:t>
            </a:r>
            <a:r>
              <a:rPr lang="ko-KR" altLang="en-US" sz="2000" b="1" dirty="0"/>
              <a:t>제공 시에는 </a:t>
            </a:r>
            <a:r>
              <a:rPr lang="ko-KR" altLang="en-US" sz="2000" b="1" dirty="0">
                <a:solidFill>
                  <a:srgbClr val="0070C0"/>
                </a:solidFill>
              </a:rPr>
              <a:t>꼭 동의 받기</a:t>
            </a:r>
          </a:p>
        </p:txBody>
      </p:sp>
      <p:sp>
        <p:nvSpPr>
          <p:cNvPr id="4" name="AutoShape 26"/>
          <p:cNvSpPr>
            <a:spLocks noChangeArrowheads="1"/>
          </p:cNvSpPr>
          <p:nvPr/>
        </p:nvSpPr>
        <p:spPr bwMode="gray">
          <a:xfrm>
            <a:off x="1225550" y="1712913"/>
            <a:ext cx="7124700" cy="792162"/>
          </a:xfrm>
          <a:prstGeom prst="roundRect">
            <a:avLst>
              <a:gd name="adj" fmla="val 44901"/>
            </a:avLst>
          </a:prstGeom>
          <a:ln>
            <a:solidFill>
              <a:schemeClr val="bg1">
                <a:lumMod val="65000"/>
              </a:schemeClr>
            </a:solidFill>
            <a:headEnd/>
            <a:tailE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lnSpc>
                <a:spcPct val="105000"/>
              </a:lnSpc>
              <a:spcBef>
                <a:spcPct val="50000"/>
              </a:spcBef>
              <a:defRPr/>
            </a:pPr>
            <a:r>
              <a:rPr lang="ko-KR" altLang="en-US" sz="2000" b="1" spc="-150" dirty="0"/>
              <a:t>개인정보는 </a:t>
            </a:r>
            <a:r>
              <a:rPr lang="ko-KR" altLang="en-US" sz="2000" b="1" dirty="0"/>
              <a:t>수집하지</a:t>
            </a:r>
            <a:r>
              <a:rPr lang="ko-KR" altLang="en-US" sz="2000" b="1" spc="-150" dirty="0"/>
              <a:t> 않거나 꼭 필요한 정보만 </a:t>
            </a:r>
            <a:r>
              <a:rPr lang="ko-KR" altLang="en-US" sz="2000" b="1" spc="-150" dirty="0">
                <a:solidFill>
                  <a:srgbClr val="0070C0"/>
                </a:solidFill>
              </a:rPr>
              <a:t>최소한으로 수집</a:t>
            </a:r>
            <a:endParaRPr lang="en-US" altLang="ko-KR" sz="2000" b="1" spc="-150" dirty="0">
              <a:solidFill>
                <a:srgbClr val="0070C0"/>
              </a:solidFill>
            </a:endParaRPr>
          </a:p>
        </p:txBody>
      </p:sp>
      <p:sp>
        <p:nvSpPr>
          <p:cNvPr id="5" name="모서리가 둥근 직사각형 4"/>
          <p:cNvSpPr/>
          <p:nvPr/>
        </p:nvSpPr>
        <p:spPr bwMode="gray">
          <a:xfrm>
            <a:off x="1225550" y="4002088"/>
            <a:ext cx="7124700" cy="792162"/>
          </a:xfrm>
          <a:prstGeom prst="roundRect">
            <a:avLst>
              <a:gd name="adj" fmla="val 49139"/>
            </a:avLst>
          </a:prstGeom>
          <a:ln>
            <a:solidFill>
              <a:schemeClr val="bg1">
                <a:lumMod val="65000"/>
              </a:schemeClr>
            </a:solidFill>
            <a:headEnd/>
            <a:tailE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2000" b="1" dirty="0"/>
              <a:t>목적을 달성한 개인정보는 </a:t>
            </a:r>
            <a:r>
              <a:rPr lang="ko-KR" altLang="en-US" sz="2000" b="1" dirty="0">
                <a:solidFill>
                  <a:srgbClr val="0070C0"/>
                </a:solidFill>
              </a:rPr>
              <a:t>즉시 파기</a:t>
            </a: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gray">
          <a:xfrm>
            <a:off x="1225550" y="5157788"/>
            <a:ext cx="7124700" cy="792162"/>
          </a:xfrm>
          <a:prstGeom prst="roundRect">
            <a:avLst>
              <a:gd name="adj" fmla="val 46733"/>
            </a:avLst>
          </a:prstGeom>
          <a:ln>
            <a:solidFill>
              <a:schemeClr val="bg1">
                <a:lumMod val="65000"/>
              </a:schemeClr>
            </a:solidFill>
            <a:headEnd/>
            <a:tailE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2000" b="1" dirty="0"/>
              <a:t>개인정보파일의 </a:t>
            </a:r>
            <a:r>
              <a:rPr lang="ko-KR" altLang="en-US" sz="2000" b="1" dirty="0">
                <a:solidFill>
                  <a:srgbClr val="0070C0"/>
                </a:solidFill>
              </a:rPr>
              <a:t>암호화</a:t>
            </a:r>
            <a:r>
              <a:rPr lang="ko-KR" altLang="en-US" sz="2000" b="1" dirty="0"/>
              <a:t> 등 꼭 안전한 관리</a:t>
            </a:r>
            <a:endParaRPr lang="en-US" altLang="ko-KR" sz="2000" b="1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8798"/>
          <a:stretch>
            <a:fillRect/>
          </a:stretch>
        </p:blipFill>
        <p:spPr bwMode="auto">
          <a:xfrm>
            <a:off x="2706762" y="2513335"/>
            <a:ext cx="1557338" cy="188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779912" y="3068960"/>
            <a:ext cx="3317875" cy="769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44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사합니다</a:t>
            </a:r>
            <a:r>
              <a:rPr kumimoji="0" lang="en-US" altLang="ko-KR" sz="44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.</a:t>
            </a:r>
            <a:endParaRPr kumimoji="0" lang="ko-KR" altLang="en-US" sz="4400" b="1" dirty="0">
              <a:solidFill>
                <a:schemeClr val="bg1">
                  <a:lumMod val="50000"/>
                </a:schemeClr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1335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사용자 지정 1">
      <a:majorFont>
        <a:latin typeface="맑은 고딕"/>
        <a:ea typeface="맑은 고딕"/>
        <a:cs typeface=""/>
      </a:majorFont>
      <a:minorFont>
        <a:latin typeface="맑은 고딕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5318</TotalTime>
  <Words>1486</Words>
  <Application>Microsoft Office PowerPoint</Application>
  <PresentationFormat>화면 슬라이드 쇼(4:3)</PresentationFormat>
  <Paragraphs>333</Paragraphs>
  <Slides>37</Slides>
  <Notes>9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37</vt:i4>
      </vt:variant>
    </vt:vector>
  </HeadingPairs>
  <TitlesOfParts>
    <vt:vector size="49" baseType="lpstr">
      <vt:lpstr>굴림</vt:lpstr>
      <vt:lpstr>Arial</vt:lpstr>
      <vt:lpstr>맑은 고딕</vt:lpstr>
      <vt:lpstr>나눔고딕 ExtraBold</vt:lpstr>
      <vt:lpstr>Wingdings</vt:lpstr>
      <vt:lpstr>돋움</vt:lpstr>
      <vt:lpstr>새굴림</vt:lpstr>
      <vt:lpstr>HYSMyeongJo-Medium</vt:lpstr>
      <vt:lpstr>HY헤드라인M</vt:lpstr>
      <vt:lpstr>HY궁서</vt:lpstr>
      <vt:lpstr>KT&amp;G 상상제목 B</vt:lpstr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Choi Won Seok</dc:creator>
  <cp:lastModifiedBy>snoopy</cp:lastModifiedBy>
  <cp:revision>277</cp:revision>
  <dcterms:created xsi:type="dcterms:W3CDTF">2011-11-21T06:26:13Z</dcterms:created>
  <dcterms:modified xsi:type="dcterms:W3CDTF">2014-09-16T06:06:18Z</dcterms:modified>
</cp:coreProperties>
</file>