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notesMasterIdLst>
    <p:notesMasterId r:id="rId81"/>
  </p:notesMasterIdLst>
  <p:handoutMasterIdLst>
    <p:handoutMasterId r:id="rId82"/>
  </p:handout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  <p:sldId id="342" r:id="rId75"/>
    <p:sldId id="343" r:id="rId76"/>
    <p:sldId id="344" r:id="rId77"/>
    <p:sldId id="345" r:id="rId78"/>
    <p:sldId id="346" r:id="rId79"/>
    <p:sldId id="349" r:id="rId8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3"/>
    <p:restoredTop sz="99115" autoAdjust="0"/>
  </p:normalViewPr>
  <p:slideViewPr>
    <p:cSldViewPr>
      <p:cViewPr>
        <p:scale>
          <a:sx n="123" d="100"/>
          <a:sy n="123" d="100"/>
        </p:scale>
        <p:origin x="-1314" y="84"/>
      </p:cViewPr>
      <p:guideLst>
        <p:guide orient="horz" pos="2159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762" y="-78"/>
      </p:cViewPr>
      <p:guideLst>
        <p:guide orient="horz" pos="3128"/>
        <p:guide pos="213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F6F4ABE-608D-4318-BADE-1472DAC017E1}" type="datetime1">
              <a:rPr lang="ko-KR" altLang="en-US" smtClean="0"/>
              <a:pPr lvl="0">
                <a:defRPr lang="ko-KR" altLang="en-US"/>
              </a:pPr>
              <a:t>2017-04-12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4418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06FC24F-6388-433E-9BD7-92F3EA738DC5}" type="datetime1">
              <a:rPr lang="ko-KR" altLang="en-US" smtClean="0"/>
              <a:pPr lvl="0">
                <a:defRPr lang="ko-KR" altLang="en-US"/>
              </a:pPr>
              <a:t>2017-04-12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9FF702E9-C0B8-4645-B149-FAFE4A291E7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6016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078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1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4544" y="2096852"/>
            <a:ext cx="9143245" cy="360243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448780"/>
            <a:ext cx="3370810" cy="28100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만" userDrawn="1">
  <p:cSld name="2_제목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9" name="직사각형 8"/>
            <p:cNvSpPr/>
            <p:nvPr userDrawn="1"/>
          </p:nvSpPr>
          <p:spPr>
            <a:xfrm>
              <a:off x="0" y="5668"/>
              <a:ext cx="9144000" cy="6852332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9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7524" y="130311"/>
            <a:ext cx="8035453" cy="763551"/>
          </a:xfrm>
        </p:spPr>
        <p:txBody>
          <a:bodyPr>
            <a:normAutofit/>
          </a:bodyPr>
          <a:lstStyle>
            <a:lvl1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HY견고딕"/>
                <a:cs typeface="Arial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306144"/>
            <a:ext cx="203200" cy="763551"/>
          </a:xfrm>
          <a:prstGeom prst="rect">
            <a:avLst/>
          </a:prstGeom>
          <a:solidFill>
            <a:srgbClr val="11A0A7">
              <a:alpha val="8235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ko-KR" altLang="en-US">
              <a:solidFill>
                <a:srgbClr val="1F9513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만" preserve="1" userDrawn="1">
  <p:cSld name="3_제목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8" name="직사각형 7"/>
            <p:cNvSpPr/>
            <p:nvPr userDrawn="1"/>
          </p:nvSpPr>
          <p:spPr>
            <a:xfrm>
              <a:off x="0" y="5668"/>
              <a:ext cx="9144000" cy="6852332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9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7524" y="130311"/>
            <a:ext cx="8035453" cy="763551"/>
          </a:xfrm>
        </p:spPr>
        <p:txBody>
          <a:bodyPr>
            <a:normAutofit/>
          </a:bodyPr>
          <a:lstStyle>
            <a:lvl1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ko-KR" alt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HY견고딕"/>
                <a:cs typeface="Arial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6" name="직사각형 5"/>
            <p:cNvSpPr/>
            <p:nvPr userDrawn="1"/>
          </p:nvSpPr>
          <p:spPr>
            <a:xfrm>
              <a:off x="0" y="5668"/>
              <a:ext cx="9144000" cy="6852332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9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디자인 사용자 지정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960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5735D7-CE78-4F2F-A040-7D836B67C313}" type="datetime1">
              <a:rPr lang="ko-KR" altLang="en-US"/>
              <a:pPr lvl="0">
                <a:defRPr lang="ko-KR" altLang="en-US"/>
              </a:pPr>
              <a:t>2017-04-12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77907A34-08DF-4F0F-AE4A-D23DEC13E25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1"/>
          </a:solidFill>
          <a:latin typeface="HY견고딕"/>
          <a:ea typeface="HY견고딕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eoul.go.kr/" TargetMode="Externa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gif"/><Relationship Id="rId4" Type="http://schemas.openxmlformats.org/officeDocument/2006/relationships/image" Target="../media/image6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gif"/><Relationship Id="rId4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hyperlink" Target="2.%20&#52397;&#47156;&#47928;&#54868;%20&#51312;&#49457;(&#44277;&#51061;&#44305;&#44256;)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3881" y="1944222"/>
            <a:ext cx="8112594" cy="674031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 algn="r">
              <a:lnSpc>
                <a:spcPct val="90000"/>
              </a:lnSpc>
              <a:defRPr lang="ko-KR"/>
            </a:pPr>
            <a:r>
              <a:rPr lang="ko-KR" altLang="en-US" sz="3900" spc="-238" dirty="0" smtClean="0">
                <a:solidFill>
                  <a:srgbClr val="1C5857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B"/>
                <a:ea typeface="HY울릉도B"/>
                <a:cs typeface="Arial"/>
              </a:rPr>
              <a:t>청탁금지법 </a:t>
            </a:r>
            <a:r>
              <a:rPr lang="ko-KR" altLang="en-US" sz="3900" b="1" spc="-238" dirty="0" smtClean="0">
                <a:solidFill>
                  <a:srgbClr val="1C5857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B"/>
                <a:ea typeface="HY울릉도B"/>
                <a:cs typeface="Arial"/>
              </a:rPr>
              <a:t>내용 및 서울시 청렴정책</a:t>
            </a:r>
            <a:r>
              <a:rPr lang="ko-KR" altLang="en-US" sz="4100" spc="-250" dirty="0" smtClean="0">
                <a:solidFill>
                  <a:srgbClr val="1C5857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B"/>
                <a:ea typeface="HY울릉도B"/>
                <a:cs typeface="Arial"/>
              </a:rPr>
              <a:t> </a:t>
            </a:r>
            <a:r>
              <a:rPr lang="ko-KR" altLang="en-US" sz="4200" spc="-256" dirty="0" smtClean="0">
                <a:solidFill>
                  <a:srgbClr val="1C5857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B"/>
                <a:ea typeface="HY울릉도B"/>
                <a:cs typeface="Arial"/>
              </a:rPr>
              <a:t> </a:t>
            </a:r>
            <a:endParaRPr lang="ko-KR" altLang="en-US" sz="4200" spc="-256" dirty="0">
              <a:solidFill>
                <a:srgbClr val="1C5857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B"/>
              <a:ea typeface="HY울릉도B"/>
              <a:cs typeface="Arial"/>
            </a:endParaRPr>
          </a:p>
        </p:txBody>
      </p:sp>
      <p:sp>
        <p:nvSpPr>
          <p:cNvPr id="12" name="직사각형 14"/>
          <p:cNvSpPr/>
          <p:nvPr/>
        </p:nvSpPr>
        <p:spPr>
          <a:xfrm>
            <a:off x="1334248" y="1673361"/>
            <a:ext cx="105404" cy="10715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>
          <a:xfrm>
            <a:off x="2711624" y="3753036"/>
            <a:ext cx="3704416" cy="48368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 sz="2600" b="1">
              <a:solidFill>
                <a:schemeClr val="bg1">
                  <a:lumMod val="30000"/>
                </a:schemeClr>
              </a:solidFill>
              <a:latin typeface="HY수평선M"/>
              <a:ea typeface="HY수평선M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555776" y="5019806"/>
            <a:ext cx="4289334" cy="107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>
                <a:latin typeface="+mn-lt"/>
                <a:ea typeface="+mn-ea"/>
                <a:cs typeface="+mn-cs"/>
              </a:defRPr>
            </a:pPr>
            <a:r>
              <a:rPr lang="ko-KR" altLang="en-US" sz="3500" b="1" spc="565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감사위원회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 lang="ko-KR">
                <a:latin typeface="+mn-lt"/>
                <a:ea typeface="+mn-ea"/>
                <a:cs typeface="+mn-cs"/>
              </a:defRPr>
            </a:pPr>
            <a:r>
              <a:rPr lang="en-US" altLang="ko-KR" sz="3000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(</a:t>
            </a:r>
            <a:r>
              <a:rPr lang="ko-KR" altLang="en-US" sz="3000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감사담당관</a:t>
            </a:r>
            <a:r>
              <a:rPr lang="en-US" altLang="ko-KR" sz="3000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)</a:t>
            </a:r>
            <a:endParaRPr lang="ko-KR" altLang="en-US" sz="3000" dirty="0">
              <a:solidFill>
                <a:schemeClr val="bg1">
                  <a:lumMod val="30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6876256" y="584684"/>
            <a:ext cx="1787179" cy="69749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6" name="TextBox 13"/>
          <p:cNvSpPr txBox="1">
            <a:spLocks noChangeArrowheads="1"/>
          </p:cNvSpPr>
          <p:nvPr/>
        </p:nvSpPr>
        <p:spPr>
          <a:xfrm>
            <a:off x="2879812" y="3789040"/>
            <a:ext cx="3704416" cy="5232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800" b="1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201</a:t>
            </a:r>
            <a:r>
              <a:rPr lang="ko-KR" altLang="en-US" sz="2800" b="1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7</a:t>
            </a:r>
            <a:r>
              <a:rPr lang="en-US" altLang="ko-KR" sz="2800" b="1" dirty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. </a:t>
            </a:r>
            <a:r>
              <a:rPr lang="en-US" altLang="ko-KR" sz="2800" b="1" dirty="0" smtClean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4</a:t>
            </a:r>
            <a:r>
              <a:rPr lang="ko-KR" altLang="en-US" sz="2800" b="1" dirty="0" smtClean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. </a:t>
            </a:r>
            <a:r>
              <a:rPr lang="en-US" altLang="ko-KR" sz="2800" b="1" dirty="0" smtClean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10</a:t>
            </a:r>
            <a:r>
              <a:rPr lang="ko-KR" altLang="en-US" sz="2800" b="1" dirty="0" smtClean="0">
                <a:solidFill>
                  <a:schemeClr val="bg1">
                    <a:lumMod val="30000"/>
                  </a:schemeClr>
                </a:solidFill>
                <a:latin typeface="HY울릉도M"/>
                <a:ea typeface="HY울릉도M"/>
              </a:rPr>
              <a:t>.</a:t>
            </a:r>
            <a:endParaRPr lang="ko-KR" altLang="en-US" sz="2800" b="1" dirty="0">
              <a:solidFill>
                <a:schemeClr val="bg1">
                  <a:lumMod val="30000"/>
                </a:schemeClr>
              </a:solidFill>
              <a:latin typeface="HY울릉도M"/>
              <a:ea typeface="HY울릉도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432145" cy="2694404"/>
            <a:chOff x="1104900" y="0"/>
            <a:chExt cx="8432145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879812" y="1772816"/>
              <a:ext cx="6657233" cy="5970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500" dirty="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600" dirty="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청탁금지법 제정 의의</a:t>
            </a:r>
            <a:endParaRPr lang="ko-KR" altLang="en-US" sz="2300" dirty="0">
              <a:solidFill>
                <a:schemeClr val="bg1">
                  <a:lumMod val="85000"/>
                </a:schemeClr>
              </a:solidFill>
              <a:latin typeface="Arial"/>
              <a:ea typeface="HY견고딕"/>
              <a:cs typeface="Arial"/>
            </a:endParaRP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개요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300" dirty="0" err="1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금품등</a:t>
            </a: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수수(외부강의)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 dirty="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649360" y="5254650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청탁금지법  제정 배경</a:t>
            </a:r>
          </a:p>
        </p:txBody>
      </p:sp>
      <p:sp>
        <p:nvSpPr>
          <p:cNvPr id="153" name="모서리가 둥근 직사각형 34"/>
          <p:cNvSpPr/>
          <p:nvPr/>
        </p:nvSpPr>
        <p:spPr>
          <a:xfrm>
            <a:off x="657351" y="1279955"/>
            <a:ext cx="4932548" cy="744889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b="1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" name="TextBox 41"/>
          <p:cNvSpPr txBox="1"/>
          <p:nvPr/>
        </p:nvSpPr>
        <p:spPr>
          <a:xfrm>
            <a:off x="755576" y="1386131"/>
            <a:ext cx="4762315" cy="566705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700" b="1" spc="-221">
                <a:solidFill>
                  <a:schemeClr val="tx2">
                    <a:lumMod val="90000"/>
                  </a:schemeClr>
                </a:solidFill>
              </a:rPr>
              <a:t>공직사회에 대한 부패인식 수준</a:t>
            </a:r>
          </a:p>
        </p:txBody>
      </p:sp>
      <p:cxnSp>
        <p:nvCxnSpPr>
          <p:cNvPr id="177" name="직선 연결선 66"/>
          <p:cNvCxnSpPr/>
          <p:nvPr/>
        </p:nvCxnSpPr>
        <p:spPr>
          <a:xfrm>
            <a:off x="508122" y="3146426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/2 액자 44"/>
          <p:cNvSpPr/>
          <p:nvPr/>
        </p:nvSpPr>
        <p:spPr>
          <a:xfrm rot="8065426">
            <a:off x="4162601" y="2283012"/>
            <a:ext cx="583965" cy="591672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70C0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79" name="그룹 45"/>
          <p:cNvGrpSpPr/>
          <p:nvPr/>
        </p:nvGrpSpPr>
        <p:grpSpPr>
          <a:xfrm>
            <a:off x="1339495" y="3353004"/>
            <a:ext cx="2016000" cy="2016000"/>
            <a:chOff x="1431726" y="2857688"/>
            <a:chExt cx="2237414" cy="2212777"/>
          </a:xfrm>
        </p:grpSpPr>
        <p:grpSp>
          <p:nvGrpSpPr>
            <p:cNvPr id="180" name="그룹 38"/>
            <p:cNvGrpSpPr/>
            <p:nvPr/>
          </p:nvGrpSpPr>
          <p:grpSpPr>
            <a:xfrm>
              <a:off x="1431726" y="2857688"/>
              <a:ext cx="2237414" cy="2212777"/>
              <a:chOff x="1358722" y="2071776"/>
              <a:chExt cx="2707270" cy="2677460"/>
            </a:xfrm>
          </p:grpSpPr>
          <p:grpSp>
            <p:nvGrpSpPr>
              <p:cNvPr id="181" name="Group 4"/>
              <p:cNvGrpSpPr>
                <a:grpSpLocks noChangeAspect="1"/>
              </p:cNvGrpSpPr>
              <p:nvPr/>
            </p:nvGrpSpPr>
            <p:grpSpPr>
              <a:xfrm>
                <a:off x="1358722" y="2071776"/>
                <a:ext cx="2707270" cy="2677460"/>
                <a:chOff x="-645" y="1642"/>
                <a:chExt cx="1544" cy="1527"/>
              </a:xfrm>
            </p:grpSpPr>
            <p:sp>
              <p:nvSpPr>
                <p:cNvPr id="182" name="Freeform 5"/>
                <p:cNvSpPr/>
                <p:nvPr/>
              </p:nvSpPr>
              <p:spPr>
                <a:xfrm>
                  <a:off x="-645" y="1690"/>
                  <a:ext cx="788" cy="1211"/>
                </a:xfrm>
                <a:custGeom>
                  <a:avLst/>
                  <a:gdLst>
                    <a:gd name="T0" fmla="*/ 332 w 332"/>
                    <a:gd name="T1" fmla="*/ 301 h 510"/>
                    <a:gd name="T2" fmla="*/ 115 w 332"/>
                    <a:gd name="T3" fmla="*/ 510 h 510"/>
                    <a:gd name="T4" fmla="*/ 123 w 332"/>
                    <a:gd name="T5" fmla="*/ 84 h 510"/>
                    <a:gd name="T6" fmla="*/ 332 w 332"/>
                    <a:gd name="T7" fmla="*/ 0 h 510"/>
                    <a:gd name="T8" fmla="*/ 332 w 332"/>
                    <a:gd name="T9" fmla="*/ 301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2" h="510">
                      <a:moveTo>
                        <a:pt x="332" y="301"/>
                      </a:moveTo>
                      <a:quadBezTo>
                        <a:pt x="115" y="510"/>
                        <a:pt x="115" y="510"/>
                      </a:quadBezTo>
                      <a:cubicBezTo>
                        <a:pt x="0" y="391"/>
                        <a:pt x="3" y="200"/>
                        <a:pt x="123" y="84"/>
                      </a:cubicBezTo>
                      <a:cubicBezTo>
                        <a:pt x="181" y="28"/>
                        <a:pt x="251" y="0"/>
                        <a:pt x="332" y="0"/>
                      </a:cubicBezTo>
                      <a:lnTo>
                        <a:pt x="332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938" cap="flat">
                  <a:noFill/>
                  <a:prstDash val="solid"/>
                  <a:miter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600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Freeform 6"/>
                <p:cNvSpPr/>
                <p:nvPr/>
              </p:nvSpPr>
              <p:spPr>
                <a:xfrm>
                  <a:off x="-414" y="1642"/>
                  <a:ext cx="1313" cy="1527"/>
                </a:xfrm>
                <a:custGeom>
                  <a:avLst/>
                  <a:gdLst>
                    <a:gd name="T0" fmla="*/ 217 w 518"/>
                    <a:gd name="T1" fmla="*/ 301 h 602"/>
                    <a:gd name="T2" fmla="*/ 217 w 518"/>
                    <a:gd name="T3" fmla="*/ 0 h 602"/>
                    <a:gd name="T4" fmla="*/ 518 w 518"/>
                    <a:gd name="T5" fmla="*/ 301 h 602"/>
                    <a:gd name="T6" fmla="*/ 217 w 518"/>
                    <a:gd name="T7" fmla="*/ 602 h 602"/>
                    <a:gd name="T8" fmla="*/ 0 w 518"/>
                    <a:gd name="T9" fmla="*/ 510 h 602"/>
                    <a:gd name="T10" fmla="*/ 217 w 518"/>
                    <a:gd name="T11" fmla="*/ 301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" h="602">
                      <a:moveTo>
                        <a:pt x="217" y="301"/>
                      </a:moveTo>
                      <a:quadBezTo>
                        <a:pt x="217" y="0"/>
                        <a:pt x="217" y="0"/>
                      </a:quadBezTo>
                      <a:cubicBezTo>
                        <a:pt x="383" y="0"/>
                        <a:pt x="518" y="135"/>
                        <a:pt x="518" y="301"/>
                      </a:cubicBezTo>
                      <a:cubicBezTo>
                        <a:pt x="518" y="467"/>
                        <a:pt x="383" y="602"/>
                        <a:pt x="217" y="602"/>
                      </a:cubicBezTo>
                      <a:cubicBezTo>
                        <a:pt x="132" y="602"/>
                        <a:pt x="60" y="571"/>
                        <a:pt x="0" y="510"/>
                      </a:cubicBezTo>
                      <a:lnTo>
                        <a:pt x="217" y="301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4370"/>
                    </a:gs>
                    <a:gs pos="0">
                      <a:srgbClr val="006CB6"/>
                    </a:gs>
                  </a:gsLst>
                  <a:lin ang="2700000" scaled="1"/>
                  <a:tileRect/>
                </a:gradFill>
                <a:ln w="7938" cap="flat">
                  <a:noFill/>
                  <a:prstDash val="solid"/>
                  <a:miter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600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4" name="타원 1"/>
              <p:cNvSpPr/>
              <p:nvPr/>
            </p:nvSpPr>
            <p:spPr>
              <a:xfrm>
                <a:off x="1865382" y="2525217"/>
                <a:ext cx="1768824" cy="17688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139700">
                  <a:prstClr val="black">
                    <a:alpha val="5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85" name="TextBox 39"/>
            <p:cNvSpPr txBox="1"/>
            <p:nvPr/>
          </p:nvSpPr>
          <p:spPr>
            <a:xfrm>
              <a:off x="1894972" y="3729207"/>
              <a:ext cx="1341437" cy="409574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2800" b="1" spc="-228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57. 8</a:t>
              </a:r>
              <a:r>
                <a:rPr lang="en-US" altLang="ko-KR" sz="2800" b="0" spc="-228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altLang="ko-KR" sz="2000" b="0" spc="-245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%</a:t>
              </a:r>
              <a:endParaRPr lang="ko-KR" altLang="en-US" sz="2800" b="0" spc="-228">
                <a:solidFill>
                  <a:srgbClr val="006CB6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7" name="TextBox 41"/>
          <p:cNvSpPr txBox="1"/>
          <p:nvPr/>
        </p:nvSpPr>
        <p:spPr>
          <a:xfrm>
            <a:off x="1058985" y="2189027"/>
            <a:ext cx="2614082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일반국민의 부패인식 수준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ko-KR" altLang="en-US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공직사회는 부패하다</a:t>
            </a:r>
            <a:r>
              <a:rPr lang="en-US" altLang="ko-KR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”</a:t>
            </a:r>
            <a:endParaRPr lang="ko-KR" altLang="en-US" sz="2200" b="1" spc="-202">
              <a:solidFill>
                <a:srgbClr val="006CB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1" name="TextBox 78"/>
          <p:cNvSpPr txBox="1"/>
          <p:nvPr/>
        </p:nvSpPr>
        <p:spPr>
          <a:xfrm>
            <a:off x="1374502" y="5423690"/>
            <a:ext cx="1963998" cy="279745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’15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년 권익위 부패인식도 조사</a:t>
            </a:r>
            <a:endParaRPr lang="ko-KR" altLang="en-US" sz="2200" b="0" spc="-202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TextBox 42"/>
          <p:cNvSpPr txBox="1"/>
          <p:nvPr/>
        </p:nvSpPr>
        <p:spPr>
          <a:xfrm>
            <a:off x="5213393" y="2179502"/>
            <a:ext cx="2614082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공무원의 부패인식 수준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ko-KR" altLang="en-US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공직사회는 부패하다</a:t>
            </a:r>
            <a:r>
              <a:rPr lang="en-US" altLang="ko-KR" sz="2200" b="1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”</a:t>
            </a:r>
            <a:endParaRPr lang="ko-KR" altLang="en-US" sz="2200" b="1" spc="-202">
              <a:solidFill>
                <a:srgbClr val="006CB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TextBox 79"/>
          <p:cNvSpPr txBox="1"/>
          <p:nvPr/>
        </p:nvSpPr>
        <p:spPr>
          <a:xfrm>
            <a:off x="5538435" y="5423690"/>
            <a:ext cx="1963998" cy="279745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’15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년 권익위 부패인식도 조사</a:t>
            </a:r>
            <a:endParaRPr lang="ko-KR" altLang="en-US" sz="2200" b="0" spc="-202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TextBox 88"/>
          <p:cNvSpPr txBox="1"/>
          <p:nvPr/>
        </p:nvSpPr>
        <p:spPr>
          <a:xfrm>
            <a:off x="3927597" y="3970202"/>
            <a:ext cx="1066800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200" b="0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‘ </a:t>
            </a:r>
            <a:r>
              <a:rPr lang="ko-KR" altLang="en-US" sz="2200" b="0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인식의 차이 </a:t>
            </a:r>
            <a:r>
              <a:rPr lang="en-US" altLang="ko-KR" sz="2200" b="0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’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200" b="0" spc="-202">
                <a:solidFill>
                  <a:srgbClr val="006CB6"/>
                </a:solidFill>
                <a:latin typeface="+mn-lt"/>
                <a:ea typeface="+mn-ea"/>
                <a:cs typeface="+mn-cs"/>
              </a:rPr>
              <a:t>54.4%p</a:t>
            </a:r>
            <a:endParaRPr lang="ko-KR" altLang="en-US" sz="2200" b="0" spc="-202">
              <a:solidFill>
                <a:srgbClr val="006CB6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99" name="그룹 55"/>
          <p:cNvGrpSpPr/>
          <p:nvPr/>
        </p:nvGrpSpPr>
        <p:grpSpPr>
          <a:xfrm>
            <a:off x="577728" y="5800726"/>
            <a:ext cx="7988543" cy="879475"/>
            <a:chOff x="650632" y="1811253"/>
            <a:chExt cx="6778868" cy="879475"/>
          </a:xfrm>
        </p:grpSpPr>
        <p:sp>
          <p:nvSpPr>
            <p:cNvPr id="200" name="모서리가 둥근 직사각형 56"/>
            <p:cNvSpPr/>
            <p:nvPr/>
          </p:nvSpPr>
          <p:spPr>
            <a:xfrm>
              <a:off x="650632" y="1978277"/>
              <a:ext cx="6778868" cy="712451"/>
            </a:xfrm>
            <a:prstGeom prst="roundRect">
              <a:avLst>
                <a:gd name="adj" fmla="val 10976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anchor="t" anchorCtr="0"/>
            <a:lstStyle/>
            <a:p>
              <a:pPr>
                <a:spcAft>
                  <a:spcPct val="1110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3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marL="85725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▶  국민들이 기대하는 공직사회의 청렴 수준이 공직자가 생각하는 것보다 훨씬 높은 수준임을 의미</a:t>
              </a:r>
            </a:p>
            <a:p>
              <a:pPr marL="85725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▶  국민들의 시각에서 </a:t>
              </a:r>
              <a:r>
                <a:rPr lang="en-US" altLang="ko-KR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‘</a:t>
              </a:r>
              <a:r>
                <a:rPr lang="ko-KR" altLang="en-US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부패</a:t>
              </a:r>
              <a:r>
                <a:rPr lang="en-US" altLang="ko-KR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’</a:t>
              </a:r>
              <a:r>
                <a:rPr lang="ko-KR" altLang="en-US" sz="1400" b="0" spc="-75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/>
                </a:rPr>
                <a:t>를 공직자들은 관행으로 여겨 문제의식을 갖지 못함</a:t>
              </a:r>
              <a:endPara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1" name="모서리가 둥근 직사각형 57"/>
            <p:cNvSpPr/>
            <p:nvPr/>
          </p:nvSpPr>
          <p:spPr>
            <a:xfrm>
              <a:off x="2116031" y="1811253"/>
              <a:ext cx="3996977" cy="28131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25400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5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일반국민과 공직자의 인식의 차이가 시사하는 점</a:t>
              </a:r>
            </a:p>
          </p:txBody>
        </p:sp>
      </p:grpSp>
      <p:grpSp>
        <p:nvGrpSpPr>
          <p:cNvPr id="202" name="그룹 86"/>
          <p:cNvGrpSpPr/>
          <p:nvPr/>
        </p:nvGrpSpPr>
        <p:grpSpPr>
          <a:xfrm>
            <a:off x="5518272" y="3429000"/>
            <a:ext cx="2019300" cy="1962151"/>
            <a:chOff x="6953250" y="2711449"/>
            <a:chExt cx="2019300" cy="1962151"/>
          </a:xfrm>
        </p:grpSpPr>
        <p:grpSp>
          <p:nvGrpSpPr>
            <p:cNvPr id="203" name="그룹 84"/>
            <p:cNvGrpSpPr/>
            <p:nvPr/>
          </p:nvGrpSpPr>
          <p:grpSpPr>
            <a:xfrm>
              <a:off x="6953250" y="2711449"/>
              <a:ext cx="2019300" cy="1962151"/>
              <a:chOff x="7153275" y="2606674"/>
              <a:chExt cx="2019300" cy="1962151"/>
            </a:xfrm>
          </p:grpSpPr>
          <p:sp>
            <p:nvSpPr>
              <p:cNvPr id="204" name="원형 82"/>
              <p:cNvSpPr/>
              <p:nvPr/>
            </p:nvSpPr>
            <p:spPr>
              <a:xfrm>
                <a:off x="7250850" y="2694725"/>
                <a:ext cx="1836000" cy="1836000"/>
              </a:xfrm>
              <a:prstGeom prst="pie">
                <a:avLst>
                  <a:gd name="adj1" fmla="val 17197679"/>
                  <a:gd name="adj2" fmla="val 16200000"/>
                </a:avLst>
              </a:prstGeom>
              <a:gradFill>
                <a:gsLst>
                  <a:gs pos="100000">
                    <a:srgbClr val="B2D234"/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5" name="원형 77"/>
              <p:cNvSpPr/>
              <p:nvPr/>
            </p:nvSpPr>
            <p:spPr>
              <a:xfrm>
                <a:off x="7153275" y="2606674"/>
                <a:ext cx="2019300" cy="1962151"/>
              </a:xfrm>
              <a:prstGeom prst="pie">
                <a:avLst>
                  <a:gd name="adj1" fmla="val 16172269"/>
                  <a:gd name="adj2" fmla="val 17449323"/>
                </a:avLst>
              </a:prstGeom>
              <a:solidFill>
                <a:srgbClr val="8099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06" name="그룹 83"/>
            <p:cNvGrpSpPr/>
            <p:nvPr/>
          </p:nvGrpSpPr>
          <p:grpSpPr>
            <a:xfrm>
              <a:off x="7331740" y="3056267"/>
              <a:ext cx="1250043" cy="1283797"/>
              <a:chOff x="5798215" y="3237242"/>
              <a:chExt cx="1250043" cy="1283797"/>
            </a:xfrm>
          </p:grpSpPr>
          <p:sp>
            <p:nvSpPr>
              <p:cNvPr id="207" name="타원 52"/>
              <p:cNvSpPr/>
              <p:nvPr/>
            </p:nvSpPr>
            <p:spPr>
              <a:xfrm>
                <a:off x="5798215" y="3237242"/>
                <a:ext cx="1250043" cy="12837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139700">
                  <a:prstClr val="black">
                    <a:alpha val="5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8" name="TextBox 53"/>
              <p:cNvSpPr txBox="1"/>
              <p:nvPr/>
            </p:nvSpPr>
            <p:spPr>
              <a:xfrm>
                <a:off x="5856842" y="3695587"/>
                <a:ext cx="1147086" cy="359691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2800" b="1" spc="-228">
                    <a:solidFill>
                      <a:srgbClr val="809923"/>
                    </a:solidFill>
                    <a:latin typeface="+mn-lt"/>
                    <a:ea typeface="+mn-ea"/>
                    <a:cs typeface="+mn-cs"/>
                  </a:rPr>
                  <a:t>3.4</a:t>
                </a:r>
                <a:r>
                  <a:rPr lang="en-US" altLang="ko-KR" sz="2800" b="0" spc="-228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altLang="ko-KR" sz="2000" b="0" spc="-24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%</a:t>
                </a:r>
                <a:endParaRPr lang="ko-KR" altLang="en-US" sz="2800" b="0" spc="-228">
                  <a:solidFill>
                    <a:srgbClr val="006CB6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649360" y="5254650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청탁금지법  제정 의의</a:t>
            </a:r>
          </a:p>
        </p:txBody>
      </p:sp>
      <p:sp>
        <p:nvSpPr>
          <p:cNvPr id="534" name="모서리가 둥근 직사각형 117"/>
          <p:cNvSpPr/>
          <p:nvPr/>
        </p:nvSpPr>
        <p:spPr>
          <a:xfrm>
            <a:off x="981075" y="3905250"/>
            <a:ext cx="2690825" cy="459854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2000">
              <a:latin typeface="+mn-lt"/>
              <a:ea typeface="+mn-ea"/>
              <a:cs typeface="+mn-cs"/>
            </a:endParaRPr>
          </a:p>
        </p:txBody>
      </p:sp>
      <p:sp>
        <p:nvSpPr>
          <p:cNvPr id="535" name="모서리가 둥근 직사각형 115"/>
          <p:cNvSpPr/>
          <p:nvPr/>
        </p:nvSpPr>
        <p:spPr>
          <a:xfrm>
            <a:off x="827584" y="1295400"/>
            <a:ext cx="3348372" cy="477416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b="1">
              <a:latin typeface="+mn-lt"/>
              <a:ea typeface="+mn-ea"/>
              <a:cs typeface="+mn-cs"/>
            </a:endParaRPr>
          </a:p>
        </p:txBody>
      </p:sp>
      <p:grpSp>
        <p:nvGrpSpPr>
          <p:cNvPr id="536" name="그룹 10"/>
          <p:cNvGrpSpPr/>
          <p:nvPr/>
        </p:nvGrpSpPr>
        <p:grpSpPr>
          <a:xfrm>
            <a:off x="5160456" y="2048654"/>
            <a:ext cx="2275514" cy="1690135"/>
            <a:chOff x="5160456" y="2048654"/>
            <a:chExt cx="2275514" cy="1690135"/>
          </a:xfrm>
        </p:grpSpPr>
        <p:cxnSp>
          <p:nvCxnSpPr>
            <p:cNvPr id="537" name="직선 연결선 60"/>
            <p:cNvCxnSpPr/>
            <p:nvPr/>
          </p:nvCxnSpPr>
          <p:spPr>
            <a:xfrm>
              <a:off x="5267325" y="2820960"/>
              <a:ext cx="216864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TextBox 48"/>
            <p:cNvSpPr txBox="1"/>
            <p:nvPr/>
          </p:nvSpPr>
          <p:spPr>
            <a:xfrm>
              <a:off x="5160456" y="2900301"/>
              <a:ext cx="1315272" cy="8384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직무관련성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대가성 등이 없어도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제재 가능토록 하여</a:t>
              </a:r>
              <a: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국민 신뢰 회복</a:t>
              </a:r>
            </a:p>
          </p:txBody>
        </p:sp>
        <p:sp>
          <p:nvSpPr>
            <p:cNvPr id="539" name="TextBox 49"/>
            <p:cNvSpPr txBox="1"/>
            <p:nvPr/>
          </p:nvSpPr>
          <p:spPr>
            <a:xfrm>
              <a:off x="5160456" y="2048654"/>
              <a:ext cx="1222525" cy="8384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부정청탁 행위 금지를 통해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부정부패로 이어지는</a:t>
              </a:r>
              <a: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연결고리 차단</a:t>
              </a:r>
            </a:p>
          </p:txBody>
        </p:sp>
      </p:grpSp>
      <p:grpSp>
        <p:nvGrpSpPr>
          <p:cNvPr id="540" name="그룹 8"/>
          <p:cNvGrpSpPr/>
          <p:nvPr/>
        </p:nvGrpSpPr>
        <p:grpSpPr>
          <a:xfrm>
            <a:off x="7321026" y="4708427"/>
            <a:ext cx="992184" cy="1212148"/>
            <a:chOff x="7321026" y="4708427"/>
            <a:chExt cx="992184" cy="1212148"/>
          </a:xfrm>
        </p:grpSpPr>
        <p:grpSp>
          <p:nvGrpSpPr>
            <p:cNvPr id="541" name="그룹 106"/>
            <p:cNvGrpSpPr/>
            <p:nvPr/>
          </p:nvGrpSpPr>
          <p:grpSpPr>
            <a:xfrm>
              <a:off x="7321026" y="4708427"/>
              <a:ext cx="992184" cy="1212148"/>
              <a:chOff x="5271796" y="2103676"/>
              <a:chExt cx="2566822" cy="3135868"/>
            </a:xfrm>
          </p:grpSpPr>
          <p:grpSp>
            <p:nvGrpSpPr>
              <p:cNvPr id="542" name="그룹 107"/>
              <p:cNvGrpSpPr/>
              <p:nvPr/>
            </p:nvGrpSpPr>
            <p:grpSpPr>
              <a:xfrm>
                <a:off x="5271796" y="2103676"/>
                <a:ext cx="2566822" cy="3135868"/>
                <a:chOff x="5466669" y="-1275210"/>
                <a:chExt cx="2177076" cy="2659717"/>
              </a:xfrm>
            </p:grpSpPr>
            <p:sp>
              <p:nvSpPr>
                <p:cNvPr id="543" name="자유형 110"/>
                <p:cNvSpPr/>
                <p:nvPr/>
              </p:nvSpPr>
              <p:spPr>
                <a:xfrm>
                  <a:off x="6547756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rgbClr val="006CB6"/>
                </a:solidFill>
                <a:ln w="50800">
                  <a:noFill/>
                </a:ln>
              </p:spPr>
              <p:txBody>
                <a:bodyPr vert="horz" wrap="square" lIns="91440" tIns="45720" rIns="91440" bIns="45720" anchor="t" anchorCtr="0">
                  <a:noAutofit/>
                </a:bodyPr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자유형 111"/>
                <p:cNvSpPr/>
                <p:nvPr/>
              </p:nvSpPr>
              <p:spPr>
                <a:xfrm flipH="1">
                  <a:off x="5466669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rgbClr val="00B0D8"/>
                </a:solidFill>
                <a:ln w="50800">
                  <a:noFill/>
                </a:ln>
              </p:spPr>
              <p:txBody>
                <a:bodyPr vert="horz" wrap="square" lIns="91440" tIns="45720" rIns="91440" bIns="45720" anchor="t" anchorCtr="0">
                  <a:noAutofit/>
                </a:bodyPr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45" name="자유형 108"/>
              <p:cNvSpPr/>
              <p:nvPr/>
            </p:nvSpPr>
            <p:spPr>
              <a:xfrm>
                <a:off x="6547757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0800">
                <a:noFill/>
              </a:ln>
            </p:spPr>
            <p:txBody>
              <a:bodyPr vert="horz" wrap="square" lIns="91440" tIns="45720" rIns="91440" bIns="45720" anchor="t" anchorCtr="0">
                <a:noAutofit/>
              </a:bodyPr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6" name="자유형 109"/>
              <p:cNvSpPr/>
              <p:nvPr/>
            </p:nvSpPr>
            <p:spPr>
              <a:xfrm flipH="1">
                <a:off x="5466670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noFill/>
              </a:ln>
            </p:spPr>
            <p:txBody>
              <a:bodyPr vert="horz" wrap="square" lIns="91440" tIns="45720" rIns="91440" bIns="45720" anchor="t" anchorCtr="0">
                <a:noAutofit/>
              </a:bodyPr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47" name="Freeform 8"/>
            <p:cNvSpPr/>
            <p:nvPr/>
          </p:nvSpPr>
          <p:spPr>
            <a:xfrm>
              <a:off x="7464375" y="496780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FCBF27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8" name="그룹 7"/>
          <p:cNvGrpSpPr/>
          <p:nvPr/>
        </p:nvGrpSpPr>
        <p:grpSpPr>
          <a:xfrm>
            <a:off x="7302290" y="2223043"/>
            <a:ext cx="1332138" cy="1238828"/>
            <a:chOff x="7302290" y="2223043"/>
            <a:chExt cx="1332138" cy="1238828"/>
          </a:xfrm>
        </p:grpSpPr>
        <p:grpSp>
          <p:nvGrpSpPr>
            <p:cNvPr id="549" name="Group 12"/>
            <p:cNvGrpSpPr>
              <a:grpSpLocks noChangeAspect="1"/>
            </p:cNvGrpSpPr>
            <p:nvPr/>
          </p:nvGrpSpPr>
          <p:grpSpPr>
            <a:xfrm>
              <a:off x="7302290" y="2223043"/>
              <a:ext cx="1332138" cy="1238828"/>
              <a:chOff x="2986" y="1961"/>
              <a:chExt cx="671" cy="624"/>
            </a:xfrm>
            <a:gradFill>
              <a:gsLst>
                <a:gs pos="0">
                  <a:srgbClr val="004370"/>
                </a:gs>
                <a:gs pos="100000">
                  <a:srgbClr val="00B0D8"/>
                </a:gs>
              </a:gsLst>
              <a:lin ang="0" scaled="1"/>
            </a:gradFill>
          </p:grpSpPr>
          <p:sp>
            <p:nvSpPr>
              <p:cNvPr id="550" name="Freeform 13"/>
              <p:cNvSpPr/>
              <p:nvPr/>
            </p:nvSpPr>
            <p:spPr>
              <a:xfrm>
                <a:off x="3344" y="2284"/>
                <a:ext cx="46" cy="40"/>
              </a:xfrm>
              <a:custGeom>
                <a:avLst/>
                <a:gdLst>
                  <a:gd name="T0" fmla="*/ 0 w 19"/>
                  <a:gd name="T1" fmla="*/ 0 h 17"/>
                  <a:gd name="T2" fmla="*/ 2 w 19"/>
                  <a:gd name="T3" fmla="*/ 10 h 17"/>
                  <a:gd name="T4" fmla="*/ 4 w 19"/>
                  <a:gd name="T5" fmla="*/ 13 h 17"/>
                  <a:gd name="T6" fmla="*/ 19 w 19"/>
                  <a:gd name="T7" fmla="*/ 17 h 17"/>
                  <a:gd name="T8" fmla="*/ 19 w 19"/>
                  <a:gd name="T9" fmla="*/ 8 h 17"/>
                  <a:gd name="T10" fmla="*/ 18 w 19"/>
                  <a:gd name="T11" fmla="*/ 5 h 17"/>
                  <a:gd name="T12" fmla="*/ 0 w 1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7">
                    <a:moveTo>
                      <a:pt x="0" y="0"/>
                    </a:moveTo>
                    <a:cubicBezTo>
                      <a:pt x="1" y="4"/>
                      <a:pt x="1" y="7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9" y="14"/>
                      <a:pt x="14" y="16"/>
                      <a:pt x="19" y="17"/>
                    </a:cubicBezTo>
                    <a:cubicBezTo>
                      <a:pt x="19" y="14"/>
                      <a:pt x="19" y="11"/>
                      <a:pt x="19" y="8"/>
                    </a:cubicBezTo>
                    <a:cubicBezTo>
                      <a:pt x="19" y="7"/>
                      <a:pt x="18" y="6"/>
                      <a:pt x="18" y="5"/>
                    </a:cubicBezTo>
                    <a:cubicBezTo>
                      <a:pt x="12" y="3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1" name="Freeform 14"/>
              <p:cNvSpPr/>
              <p:nvPr/>
            </p:nvSpPr>
            <p:spPr>
              <a:xfrm>
                <a:off x="3337" y="2246"/>
                <a:ext cx="43" cy="31"/>
              </a:xfrm>
              <a:custGeom>
                <a:avLst/>
                <a:gdLst>
                  <a:gd name="T0" fmla="*/ 18 w 18"/>
                  <a:gd name="T1" fmla="*/ 13 h 13"/>
                  <a:gd name="T2" fmla="*/ 2 w 18"/>
                  <a:gd name="T3" fmla="*/ 0 h 13"/>
                  <a:gd name="T4" fmla="*/ 7 w 18"/>
                  <a:gd name="T5" fmla="*/ 9 h 13"/>
                  <a:gd name="T6" fmla="*/ 18 w 18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18" y="13"/>
                    </a:moveTo>
                    <a:cubicBezTo>
                      <a:pt x="15" y="6"/>
                      <a:pt x="10" y="0"/>
                      <a:pt x="2" y="0"/>
                    </a:cubicBezTo>
                    <a:cubicBezTo>
                      <a:pt x="0" y="6"/>
                      <a:pt x="1" y="8"/>
                      <a:pt x="7" y="9"/>
                    </a:cubicBezTo>
                    <a:cubicBezTo>
                      <a:pt x="11" y="10"/>
                      <a:pt x="14" y="12"/>
                      <a:pt x="1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2" name="Freeform 15"/>
              <p:cNvSpPr/>
              <p:nvPr/>
            </p:nvSpPr>
            <p:spPr>
              <a:xfrm>
                <a:off x="3352" y="2334"/>
                <a:ext cx="33" cy="34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0 h 14"/>
                  <a:gd name="T4" fmla="*/ 7 w 14"/>
                  <a:gd name="T5" fmla="*/ 12 h 14"/>
                  <a:gd name="T6" fmla="*/ 14 w 14"/>
                  <a:gd name="T7" fmla="*/ 4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0" y="4"/>
                      <a:pt x="1" y="7"/>
                      <a:pt x="1" y="10"/>
                    </a:cubicBezTo>
                    <a:cubicBezTo>
                      <a:pt x="2" y="12"/>
                      <a:pt x="4" y="14"/>
                      <a:pt x="7" y="12"/>
                    </a:cubicBezTo>
                    <a:cubicBezTo>
                      <a:pt x="9" y="10"/>
                      <a:pt x="11" y="7"/>
                      <a:pt x="14" y="4"/>
                    </a:cubicBezTo>
                    <a:cubicBezTo>
                      <a:pt x="9" y="2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3" name="Freeform 16"/>
              <p:cNvSpPr/>
              <p:nvPr/>
            </p:nvSpPr>
            <p:spPr>
              <a:xfrm>
                <a:off x="2986" y="1961"/>
                <a:ext cx="346" cy="531"/>
              </a:xfrm>
              <a:custGeom>
                <a:avLst/>
                <a:gdLst>
                  <a:gd name="T0" fmla="*/ 8 w 145"/>
                  <a:gd name="T1" fmla="*/ 16 h 222"/>
                  <a:gd name="T2" fmla="*/ 110 w 145"/>
                  <a:gd name="T3" fmla="*/ 2 h 222"/>
                  <a:gd name="T4" fmla="*/ 122 w 145"/>
                  <a:gd name="T5" fmla="*/ 10 h 222"/>
                  <a:gd name="T6" fmla="*/ 142 w 145"/>
                  <a:gd name="T7" fmla="*/ 142 h 222"/>
                  <a:gd name="T8" fmla="*/ 145 w 145"/>
                  <a:gd name="T9" fmla="*/ 169 h 222"/>
                  <a:gd name="T10" fmla="*/ 143 w 145"/>
                  <a:gd name="T11" fmla="*/ 168 h 222"/>
                  <a:gd name="T12" fmla="*/ 106 w 145"/>
                  <a:gd name="T13" fmla="*/ 157 h 222"/>
                  <a:gd name="T14" fmla="*/ 84 w 145"/>
                  <a:gd name="T15" fmla="*/ 161 h 222"/>
                  <a:gd name="T16" fmla="*/ 67 w 145"/>
                  <a:gd name="T17" fmla="*/ 190 h 222"/>
                  <a:gd name="T18" fmla="*/ 112 w 145"/>
                  <a:gd name="T19" fmla="*/ 210 h 222"/>
                  <a:gd name="T20" fmla="*/ 39 w 145"/>
                  <a:gd name="T21" fmla="*/ 221 h 222"/>
                  <a:gd name="T22" fmla="*/ 29 w 145"/>
                  <a:gd name="T23" fmla="*/ 214 h 222"/>
                  <a:gd name="T24" fmla="*/ 25 w 145"/>
                  <a:gd name="T25" fmla="*/ 189 h 222"/>
                  <a:gd name="T26" fmla="*/ 1 w 145"/>
                  <a:gd name="T27" fmla="*/ 25 h 222"/>
                  <a:gd name="T28" fmla="*/ 8 w 145"/>
                  <a:gd name="T29" fmla="*/ 16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5" h="222">
                    <a:moveTo>
                      <a:pt x="8" y="16"/>
                    </a:moveTo>
                    <a:cubicBezTo>
                      <a:pt x="38" y="11"/>
                      <a:pt x="80" y="6"/>
                      <a:pt x="110" y="2"/>
                    </a:cubicBezTo>
                    <a:cubicBezTo>
                      <a:pt x="118" y="0"/>
                      <a:pt x="120" y="2"/>
                      <a:pt x="122" y="10"/>
                    </a:cubicBezTo>
                    <a:cubicBezTo>
                      <a:pt x="126" y="43"/>
                      <a:pt x="137" y="109"/>
                      <a:pt x="142" y="142"/>
                    </a:cubicBezTo>
                    <a:cubicBezTo>
                      <a:pt x="143" y="151"/>
                      <a:pt x="144" y="159"/>
                      <a:pt x="145" y="169"/>
                    </a:cubicBezTo>
                    <a:cubicBezTo>
                      <a:pt x="144" y="168"/>
                      <a:pt x="143" y="168"/>
                      <a:pt x="143" y="168"/>
                    </a:cubicBezTo>
                    <a:cubicBezTo>
                      <a:pt x="131" y="165"/>
                      <a:pt x="118" y="161"/>
                      <a:pt x="106" y="157"/>
                    </a:cubicBezTo>
                    <a:cubicBezTo>
                      <a:pt x="98" y="155"/>
                      <a:pt x="90" y="156"/>
                      <a:pt x="84" y="161"/>
                    </a:cubicBezTo>
                    <a:cubicBezTo>
                      <a:pt x="74" y="169"/>
                      <a:pt x="71" y="179"/>
                      <a:pt x="67" y="190"/>
                    </a:cubicBezTo>
                    <a:cubicBezTo>
                      <a:pt x="82" y="197"/>
                      <a:pt x="97" y="203"/>
                      <a:pt x="112" y="210"/>
                    </a:cubicBezTo>
                    <a:cubicBezTo>
                      <a:pt x="91" y="214"/>
                      <a:pt x="59" y="218"/>
                      <a:pt x="39" y="221"/>
                    </a:cubicBezTo>
                    <a:cubicBezTo>
                      <a:pt x="32" y="222"/>
                      <a:pt x="30" y="220"/>
                      <a:pt x="29" y="214"/>
                    </a:cubicBezTo>
                    <a:cubicBezTo>
                      <a:pt x="28" y="205"/>
                      <a:pt x="27" y="197"/>
                      <a:pt x="25" y="189"/>
                    </a:cubicBezTo>
                    <a:cubicBezTo>
                      <a:pt x="19" y="145"/>
                      <a:pt x="7" y="69"/>
                      <a:pt x="1" y="25"/>
                    </a:cubicBezTo>
                    <a:cubicBezTo>
                      <a:pt x="0" y="20"/>
                      <a:pt x="2" y="17"/>
                      <a:pt x="8" y="16"/>
                    </a:cubicBezTo>
                    <a:close/>
                  </a:path>
                </a:pathLst>
              </a:custGeom>
              <a:solidFill>
                <a:srgbClr val="FCBF27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4" name="Freeform 17"/>
              <p:cNvSpPr/>
              <p:nvPr/>
            </p:nvSpPr>
            <p:spPr>
              <a:xfrm>
                <a:off x="3175" y="2150"/>
                <a:ext cx="482" cy="435"/>
              </a:xfrm>
              <a:custGeom>
                <a:avLst/>
                <a:gdLst>
                  <a:gd name="T0" fmla="*/ 202 w 202"/>
                  <a:gd name="T1" fmla="*/ 106 h 182"/>
                  <a:gd name="T2" fmla="*/ 166 w 202"/>
                  <a:gd name="T3" fmla="*/ 78 h 182"/>
                  <a:gd name="T4" fmla="*/ 133 w 202"/>
                  <a:gd name="T5" fmla="*/ 35 h 182"/>
                  <a:gd name="T6" fmla="*/ 115 w 202"/>
                  <a:gd name="T7" fmla="*/ 13 h 182"/>
                  <a:gd name="T8" fmla="*/ 94 w 202"/>
                  <a:gd name="T9" fmla="*/ 3 h 182"/>
                  <a:gd name="T10" fmla="*/ 66 w 202"/>
                  <a:gd name="T11" fmla="*/ 0 h 182"/>
                  <a:gd name="T12" fmla="*/ 62 w 202"/>
                  <a:gd name="T13" fmla="*/ 0 h 182"/>
                  <a:gd name="T14" fmla="*/ 67 w 202"/>
                  <a:gd name="T15" fmla="*/ 28 h 182"/>
                  <a:gd name="T16" fmla="*/ 70 w 202"/>
                  <a:gd name="T17" fmla="*/ 30 h 182"/>
                  <a:gd name="T18" fmla="*/ 98 w 202"/>
                  <a:gd name="T19" fmla="*/ 54 h 182"/>
                  <a:gd name="T20" fmla="*/ 90 w 202"/>
                  <a:gd name="T21" fmla="*/ 93 h 182"/>
                  <a:gd name="T22" fmla="*/ 69 w 202"/>
                  <a:gd name="T23" fmla="*/ 100 h 182"/>
                  <a:gd name="T24" fmla="*/ 34 w 202"/>
                  <a:gd name="T25" fmla="*/ 90 h 182"/>
                  <a:gd name="T26" fmla="*/ 26 w 202"/>
                  <a:gd name="T27" fmla="*/ 88 h 182"/>
                  <a:gd name="T28" fmla="*/ 4 w 202"/>
                  <a:gd name="T29" fmla="*/ 97 h 182"/>
                  <a:gd name="T30" fmla="*/ 0 w 202"/>
                  <a:gd name="T31" fmla="*/ 106 h 182"/>
                  <a:gd name="T32" fmla="*/ 26 w 202"/>
                  <a:gd name="T33" fmla="*/ 118 h 182"/>
                  <a:gd name="T34" fmla="*/ 106 w 202"/>
                  <a:gd name="T35" fmla="*/ 159 h 182"/>
                  <a:gd name="T36" fmla="*/ 155 w 202"/>
                  <a:gd name="T37" fmla="*/ 172 h 182"/>
                  <a:gd name="T38" fmla="*/ 181 w 202"/>
                  <a:gd name="T39" fmla="*/ 178 h 182"/>
                  <a:gd name="T40" fmla="*/ 202 w 202"/>
                  <a:gd name="T41" fmla="*/ 182 h 182"/>
                  <a:gd name="T42" fmla="*/ 202 w 202"/>
                  <a:gd name="T43" fmla="*/ 10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2" h="182">
                    <a:moveTo>
                      <a:pt x="202" y="106"/>
                    </a:moveTo>
                    <a:cubicBezTo>
                      <a:pt x="188" y="99"/>
                      <a:pt x="176" y="90"/>
                      <a:pt x="166" y="78"/>
                    </a:cubicBezTo>
                    <a:cubicBezTo>
                      <a:pt x="154" y="64"/>
                      <a:pt x="144" y="49"/>
                      <a:pt x="133" y="35"/>
                    </a:cubicBezTo>
                    <a:cubicBezTo>
                      <a:pt x="127" y="27"/>
                      <a:pt x="121" y="20"/>
                      <a:pt x="115" y="13"/>
                    </a:cubicBezTo>
                    <a:cubicBezTo>
                      <a:pt x="109" y="7"/>
                      <a:pt x="102" y="4"/>
                      <a:pt x="94" y="3"/>
                    </a:cubicBezTo>
                    <a:quadBezTo>
                      <a:pt x="66" y="0"/>
                      <a:pt x="66" y="0"/>
                    </a:quadBezTo>
                    <a:quadBezTo>
                      <a:pt x="62" y="0"/>
                      <a:pt x="62" y="0"/>
                    </a:quadBezTo>
                    <a:cubicBezTo>
                      <a:pt x="64" y="10"/>
                      <a:pt x="65" y="19"/>
                      <a:pt x="67" y="28"/>
                    </a:cubicBezTo>
                    <a:cubicBezTo>
                      <a:pt x="67" y="28"/>
                      <a:pt x="69" y="29"/>
                      <a:pt x="70" y="30"/>
                    </a:cubicBezTo>
                    <a:cubicBezTo>
                      <a:pt x="84" y="32"/>
                      <a:pt x="93" y="41"/>
                      <a:pt x="98" y="54"/>
                    </a:cubicBezTo>
                    <a:cubicBezTo>
                      <a:pt x="103" y="68"/>
                      <a:pt x="100" y="82"/>
                      <a:pt x="90" y="93"/>
                    </a:cubicBezTo>
                    <a:cubicBezTo>
                      <a:pt x="85" y="99"/>
                      <a:pt x="78" y="102"/>
                      <a:pt x="69" y="100"/>
                    </a:cubicBezTo>
                    <a:cubicBezTo>
                      <a:pt x="57" y="97"/>
                      <a:pt x="46" y="94"/>
                      <a:pt x="34" y="90"/>
                    </a:cubicBezTo>
                    <a:cubicBezTo>
                      <a:pt x="31" y="90"/>
                      <a:pt x="29" y="89"/>
                      <a:pt x="26" y="88"/>
                    </a:cubicBezTo>
                    <a:cubicBezTo>
                      <a:pt x="16" y="86"/>
                      <a:pt x="9" y="88"/>
                      <a:pt x="4" y="97"/>
                    </a:cubicBezTo>
                    <a:cubicBezTo>
                      <a:pt x="2" y="100"/>
                      <a:pt x="1" y="103"/>
                      <a:pt x="0" y="106"/>
                    </a:cubicBezTo>
                    <a:quadBezTo>
                      <a:pt x="26" y="118"/>
                      <a:pt x="26" y="118"/>
                    </a:quadBezTo>
                    <a:cubicBezTo>
                      <a:pt x="54" y="130"/>
                      <a:pt x="81" y="142"/>
                      <a:pt x="106" y="159"/>
                    </a:cubicBezTo>
                    <a:cubicBezTo>
                      <a:pt x="121" y="168"/>
                      <a:pt x="142" y="169"/>
                      <a:pt x="155" y="172"/>
                    </a:cubicBezTo>
                    <a:cubicBezTo>
                      <a:pt x="167" y="176"/>
                      <a:pt x="172" y="178"/>
                      <a:pt x="181" y="178"/>
                    </a:cubicBezTo>
                    <a:cubicBezTo>
                      <a:pt x="182" y="178"/>
                      <a:pt x="196" y="181"/>
                      <a:pt x="202" y="182"/>
                    </a:cubicBezTo>
                    <a:lnTo>
                      <a:pt x="202" y="1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5" name="TextBox 112"/>
            <p:cNvSpPr txBox="1"/>
            <p:nvPr/>
          </p:nvSpPr>
          <p:spPr>
            <a:xfrm>
              <a:off x="7517230" y="2579161"/>
              <a:ext cx="277200" cy="277200"/>
            </a:xfrm>
            <a:prstGeom prst="ellipse">
              <a:avLst/>
            </a:prstGeom>
            <a:solidFill>
              <a:srgbClr val="E7A603"/>
            </a:solidFill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正</a:t>
              </a:r>
              <a:endParaRPr lang="ko-KR" altLang="en-US" sz="16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57" name="TextBox 30"/>
          <p:cNvSpPr txBox="1"/>
          <p:nvPr/>
        </p:nvSpPr>
        <p:spPr>
          <a:xfrm>
            <a:off x="811388" y="1376772"/>
            <a:ext cx="3220552" cy="324445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공공기관에 대한 </a:t>
            </a:r>
            <a:r>
              <a:rPr lang="ko-KR" altLang="en-US" sz="19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국민 신뢰 확보</a:t>
            </a:r>
          </a:p>
        </p:txBody>
      </p:sp>
      <p:sp>
        <p:nvSpPr>
          <p:cNvPr id="562" name="TextBox 41"/>
          <p:cNvSpPr txBox="1"/>
          <p:nvPr/>
        </p:nvSpPr>
        <p:spPr>
          <a:xfrm>
            <a:off x="954094" y="3969725"/>
            <a:ext cx="2897826" cy="287367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선의의 공직자등의 </a:t>
            </a:r>
            <a:r>
              <a:rPr lang="ko-KR" altLang="en-US" sz="2000" b="1" spc="-144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보호</a:t>
            </a:r>
          </a:p>
        </p:txBody>
      </p:sp>
      <p:sp>
        <p:nvSpPr>
          <p:cNvPr id="566" name="아래쪽 화살표 246"/>
          <p:cNvSpPr/>
          <p:nvPr/>
        </p:nvSpPr>
        <p:spPr>
          <a:xfrm rot="16200000">
            <a:off x="3480335" y="5244394"/>
            <a:ext cx="2525250" cy="701961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567" name="그룹 15"/>
          <p:cNvGrpSpPr/>
          <p:nvPr/>
        </p:nvGrpSpPr>
        <p:grpSpPr>
          <a:xfrm>
            <a:off x="845610" y="1688347"/>
            <a:ext cx="2946315" cy="2261987"/>
            <a:chOff x="1218912" y="1688347"/>
            <a:chExt cx="2946315" cy="2261987"/>
          </a:xfrm>
        </p:grpSpPr>
        <p:grpSp>
          <p:nvGrpSpPr>
            <p:cNvPr id="568" name="Group 4"/>
            <p:cNvGrpSpPr>
              <a:grpSpLocks noChangeAspect="1"/>
            </p:cNvGrpSpPr>
            <p:nvPr/>
          </p:nvGrpSpPr>
          <p:grpSpPr>
            <a:xfrm>
              <a:off x="1218912" y="2119350"/>
              <a:ext cx="1240070" cy="1289854"/>
              <a:chOff x="696" y="1253"/>
              <a:chExt cx="822" cy="855"/>
            </a:xfr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</a:gradFill>
          </p:grpSpPr>
          <p:sp>
            <p:nvSpPr>
              <p:cNvPr id="569" name="Freeform 5"/>
              <p:cNvSpPr/>
              <p:nvPr/>
            </p:nvSpPr>
            <p:spPr>
              <a:xfrm>
                <a:off x="1124" y="1729"/>
                <a:ext cx="57" cy="51"/>
              </a:xfrm>
              <a:custGeom>
                <a:avLst/>
                <a:gdLst>
                  <a:gd name="T0" fmla="*/ 0 w 19"/>
                  <a:gd name="T1" fmla="*/ 0 h 17"/>
                  <a:gd name="T2" fmla="*/ 2 w 19"/>
                  <a:gd name="T3" fmla="*/ 10 h 17"/>
                  <a:gd name="T4" fmla="*/ 4 w 19"/>
                  <a:gd name="T5" fmla="*/ 13 h 17"/>
                  <a:gd name="T6" fmla="*/ 19 w 19"/>
                  <a:gd name="T7" fmla="*/ 17 h 17"/>
                  <a:gd name="T8" fmla="*/ 19 w 19"/>
                  <a:gd name="T9" fmla="*/ 8 h 17"/>
                  <a:gd name="T10" fmla="*/ 18 w 19"/>
                  <a:gd name="T11" fmla="*/ 5 h 17"/>
                  <a:gd name="T12" fmla="*/ 0 w 1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7">
                    <a:moveTo>
                      <a:pt x="0" y="0"/>
                    </a:moveTo>
                    <a:cubicBezTo>
                      <a:pt x="1" y="4"/>
                      <a:pt x="1" y="7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9" y="14"/>
                      <a:pt x="14" y="16"/>
                      <a:pt x="19" y="17"/>
                    </a:cubicBezTo>
                    <a:cubicBezTo>
                      <a:pt x="19" y="14"/>
                      <a:pt x="19" y="11"/>
                      <a:pt x="19" y="8"/>
                    </a:cubicBezTo>
                    <a:cubicBezTo>
                      <a:pt x="19" y="7"/>
                      <a:pt x="18" y="6"/>
                      <a:pt x="18" y="5"/>
                    </a:cubicBezTo>
                    <a:cubicBezTo>
                      <a:pt x="12" y="3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0" name="Freeform 6"/>
              <p:cNvSpPr/>
              <p:nvPr/>
            </p:nvSpPr>
            <p:spPr>
              <a:xfrm>
                <a:off x="1115" y="1681"/>
                <a:ext cx="54" cy="39"/>
              </a:xfrm>
              <a:custGeom>
                <a:avLst/>
                <a:gdLst>
                  <a:gd name="T0" fmla="*/ 18 w 18"/>
                  <a:gd name="T1" fmla="*/ 13 h 13"/>
                  <a:gd name="T2" fmla="*/ 2 w 18"/>
                  <a:gd name="T3" fmla="*/ 0 h 13"/>
                  <a:gd name="T4" fmla="*/ 7 w 18"/>
                  <a:gd name="T5" fmla="*/ 9 h 13"/>
                  <a:gd name="T6" fmla="*/ 18 w 18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18" y="13"/>
                    </a:moveTo>
                    <a:cubicBezTo>
                      <a:pt x="15" y="6"/>
                      <a:pt x="10" y="0"/>
                      <a:pt x="2" y="0"/>
                    </a:cubicBezTo>
                    <a:cubicBezTo>
                      <a:pt x="0" y="6"/>
                      <a:pt x="1" y="8"/>
                      <a:pt x="7" y="9"/>
                    </a:cubicBezTo>
                    <a:cubicBezTo>
                      <a:pt x="11" y="10"/>
                      <a:pt x="14" y="12"/>
                      <a:pt x="18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1" name="Freeform 7"/>
              <p:cNvSpPr/>
              <p:nvPr/>
            </p:nvSpPr>
            <p:spPr>
              <a:xfrm>
                <a:off x="1133" y="1792"/>
                <a:ext cx="42" cy="42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0 h 14"/>
                  <a:gd name="T4" fmla="*/ 7 w 14"/>
                  <a:gd name="T5" fmla="*/ 12 h 14"/>
                  <a:gd name="T6" fmla="*/ 14 w 14"/>
                  <a:gd name="T7" fmla="*/ 4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0" y="4"/>
                      <a:pt x="1" y="7"/>
                      <a:pt x="1" y="10"/>
                    </a:cubicBezTo>
                    <a:cubicBezTo>
                      <a:pt x="2" y="12"/>
                      <a:pt x="4" y="14"/>
                      <a:pt x="7" y="12"/>
                    </a:cubicBezTo>
                    <a:cubicBezTo>
                      <a:pt x="9" y="10"/>
                      <a:pt x="11" y="7"/>
                      <a:pt x="14" y="4"/>
                    </a:cubicBezTo>
                    <a:cubicBezTo>
                      <a:pt x="9" y="2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2" name="Freeform 8"/>
              <p:cNvSpPr>
                <a:spLocks noEditPoints="1"/>
              </p:cNvSpPr>
              <p:nvPr/>
            </p:nvSpPr>
            <p:spPr>
              <a:xfrm>
                <a:off x="696" y="1253"/>
                <a:ext cx="413" cy="735"/>
              </a:xfrm>
              <a:custGeom>
                <a:avLst/>
                <a:gdLst>
                  <a:gd name="T0" fmla="*/ 7 w 137"/>
                  <a:gd name="T1" fmla="*/ 14 h 244"/>
                  <a:gd name="T2" fmla="*/ 99 w 137"/>
                  <a:gd name="T3" fmla="*/ 1 h 244"/>
                  <a:gd name="T4" fmla="*/ 110 w 137"/>
                  <a:gd name="T5" fmla="*/ 9 h 244"/>
                  <a:gd name="T6" fmla="*/ 134 w 137"/>
                  <a:gd name="T7" fmla="*/ 165 h 244"/>
                  <a:gd name="T8" fmla="*/ 137 w 137"/>
                  <a:gd name="T9" fmla="*/ 192 h 244"/>
                  <a:gd name="T10" fmla="*/ 135 w 137"/>
                  <a:gd name="T11" fmla="*/ 191 h 244"/>
                  <a:gd name="T12" fmla="*/ 98 w 137"/>
                  <a:gd name="T13" fmla="*/ 180 h 244"/>
                  <a:gd name="T14" fmla="*/ 76 w 137"/>
                  <a:gd name="T15" fmla="*/ 184 h 244"/>
                  <a:gd name="T16" fmla="*/ 59 w 137"/>
                  <a:gd name="T17" fmla="*/ 213 h 244"/>
                  <a:gd name="T18" fmla="*/ 104 w 137"/>
                  <a:gd name="T19" fmla="*/ 233 h 244"/>
                  <a:gd name="T20" fmla="*/ 42 w 137"/>
                  <a:gd name="T21" fmla="*/ 243 h 244"/>
                  <a:gd name="T22" fmla="*/ 32 w 137"/>
                  <a:gd name="T23" fmla="*/ 236 h 244"/>
                  <a:gd name="T24" fmla="*/ 29 w 137"/>
                  <a:gd name="T25" fmla="*/ 211 h 244"/>
                  <a:gd name="T26" fmla="*/ 0 w 137"/>
                  <a:gd name="T27" fmla="*/ 24 h 244"/>
                  <a:gd name="T28" fmla="*/ 7 w 137"/>
                  <a:gd name="T29" fmla="*/ 14 h 244"/>
                  <a:gd name="T30" fmla="*/ 68 w 137"/>
                  <a:gd name="T31" fmla="*/ 143 h 244"/>
                  <a:gd name="T32" fmla="*/ 96 w 137"/>
                  <a:gd name="T33" fmla="*/ 115 h 244"/>
                  <a:gd name="T34" fmla="*/ 68 w 137"/>
                  <a:gd name="T35" fmla="*/ 88 h 244"/>
                  <a:gd name="T36" fmla="*/ 41 w 137"/>
                  <a:gd name="T37" fmla="*/ 115 h 244"/>
                  <a:gd name="T38" fmla="*/ 68 w 137"/>
                  <a:gd name="T39" fmla="*/ 14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244">
                    <a:moveTo>
                      <a:pt x="7" y="14"/>
                    </a:moveTo>
                    <a:cubicBezTo>
                      <a:pt x="38" y="10"/>
                      <a:pt x="69" y="5"/>
                      <a:pt x="99" y="1"/>
                    </a:cubicBezTo>
                    <a:cubicBezTo>
                      <a:pt x="107" y="0"/>
                      <a:pt x="109" y="1"/>
                      <a:pt x="110" y="9"/>
                    </a:cubicBezTo>
                    <a:cubicBezTo>
                      <a:pt x="115" y="43"/>
                      <a:pt x="129" y="132"/>
                      <a:pt x="134" y="165"/>
                    </a:cubicBezTo>
                    <a:cubicBezTo>
                      <a:pt x="135" y="174"/>
                      <a:pt x="136" y="182"/>
                      <a:pt x="137" y="192"/>
                    </a:cubicBezTo>
                    <a:cubicBezTo>
                      <a:pt x="136" y="191"/>
                      <a:pt x="135" y="191"/>
                      <a:pt x="135" y="191"/>
                    </a:cubicBezTo>
                    <a:cubicBezTo>
                      <a:pt x="123" y="188"/>
                      <a:pt x="110" y="184"/>
                      <a:pt x="98" y="180"/>
                    </a:cubicBezTo>
                    <a:cubicBezTo>
                      <a:pt x="90" y="178"/>
                      <a:pt x="82" y="179"/>
                      <a:pt x="76" y="184"/>
                    </a:cubicBezTo>
                    <a:cubicBezTo>
                      <a:pt x="66" y="192"/>
                      <a:pt x="63" y="202"/>
                      <a:pt x="59" y="213"/>
                    </a:cubicBezTo>
                    <a:cubicBezTo>
                      <a:pt x="74" y="220"/>
                      <a:pt x="89" y="226"/>
                      <a:pt x="104" y="233"/>
                    </a:cubicBezTo>
                    <a:cubicBezTo>
                      <a:pt x="83" y="237"/>
                      <a:pt x="62" y="240"/>
                      <a:pt x="42" y="243"/>
                    </a:cubicBezTo>
                    <a:cubicBezTo>
                      <a:pt x="36" y="244"/>
                      <a:pt x="33" y="242"/>
                      <a:pt x="32" y="236"/>
                    </a:cubicBezTo>
                    <a:cubicBezTo>
                      <a:pt x="31" y="227"/>
                      <a:pt x="30" y="219"/>
                      <a:pt x="29" y="211"/>
                    </a:cubicBezTo>
                    <a:cubicBezTo>
                      <a:pt x="22" y="167"/>
                      <a:pt x="7" y="68"/>
                      <a:pt x="0" y="24"/>
                    </a:cubicBezTo>
                    <a:cubicBezTo>
                      <a:pt x="0" y="18"/>
                      <a:pt x="2" y="15"/>
                      <a:pt x="7" y="14"/>
                    </a:cubicBezTo>
                    <a:close/>
                    <a:moveTo>
                      <a:pt x="68" y="143"/>
                    </a:moveTo>
                    <a:cubicBezTo>
                      <a:pt x="84" y="143"/>
                      <a:pt x="96" y="130"/>
                      <a:pt x="96" y="115"/>
                    </a:cubicBezTo>
                    <a:cubicBezTo>
                      <a:pt x="96" y="100"/>
                      <a:pt x="84" y="88"/>
                      <a:pt x="68" y="88"/>
                    </a:cubicBezTo>
                    <a:cubicBezTo>
                      <a:pt x="53" y="88"/>
                      <a:pt x="41" y="100"/>
                      <a:pt x="41" y="115"/>
                    </a:cubicBezTo>
                    <a:cubicBezTo>
                      <a:pt x="41" y="130"/>
                      <a:pt x="53" y="143"/>
                      <a:pt x="68" y="1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3" name="Freeform 9"/>
              <p:cNvSpPr/>
              <p:nvPr/>
            </p:nvSpPr>
            <p:spPr>
              <a:xfrm>
                <a:off x="910" y="1560"/>
                <a:ext cx="608" cy="548"/>
              </a:xfrm>
              <a:custGeom>
                <a:avLst/>
                <a:gdLst>
                  <a:gd name="T0" fmla="*/ 202 w 202"/>
                  <a:gd name="T1" fmla="*/ 106 h 182"/>
                  <a:gd name="T2" fmla="*/ 166 w 202"/>
                  <a:gd name="T3" fmla="*/ 78 h 182"/>
                  <a:gd name="T4" fmla="*/ 133 w 202"/>
                  <a:gd name="T5" fmla="*/ 35 h 182"/>
                  <a:gd name="T6" fmla="*/ 115 w 202"/>
                  <a:gd name="T7" fmla="*/ 13 h 182"/>
                  <a:gd name="T8" fmla="*/ 94 w 202"/>
                  <a:gd name="T9" fmla="*/ 3 h 182"/>
                  <a:gd name="T10" fmla="*/ 66 w 202"/>
                  <a:gd name="T11" fmla="*/ 0 h 182"/>
                  <a:gd name="T12" fmla="*/ 62 w 202"/>
                  <a:gd name="T13" fmla="*/ 0 h 182"/>
                  <a:gd name="T14" fmla="*/ 67 w 202"/>
                  <a:gd name="T15" fmla="*/ 28 h 182"/>
                  <a:gd name="T16" fmla="*/ 70 w 202"/>
                  <a:gd name="T17" fmla="*/ 30 h 182"/>
                  <a:gd name="T18" fmla="*/ 98 w 202"/>
                  <a:gd name="T19" fmla="*/ 54 h 182"/>
                  <a:gd name="T20" fmla="*/ 90 w 202"/>
                  <a:gd name="T21" fmla="*/ 93 h 182"/>
                  <a:gd name="T22" fmla="*/ 69 w 202"/>
                  <a:gd name="T23" fmla="*/ 100 h 182"/>
                  <a:gd name="T24" fmla="*/ 34 w 202"/>
                  <a:gd name="T25" fmla="*/ 90 h 182"/>
                  <a:gd name="T26" fmla="*/ 26 w 202"/>
                  <a:gd name="T27" fmla="*/ 88 h 182"/>
                  <a:gd name="T28" fmla="*/ 4 w 202"/>
                  <a:gd name="T29" fmla="*/ 97 h 182"/>
                  <a:gd name="T30" fmla="*/ 0 w 202"/>
                  <a:gd name="T31" fmla="*/ 106 h 182"/>
                  <a:gd name="T32" fmla="*/ 26 w 202"/>
                  <a:gd name="T33" fmla="*/ 118 h 182"/>
                  <a:gd name="T34" fmla="*/ 106 w 202"/>
                  <a:gd name="T35" fmla="*/ 159 h 182"/>
                  <a:gd name="T36" fmla="*/ 155 w 202"/>
                  <a:gd name="T37" fmla="*/ 172 h 182"/>
                  <a:gd name="T38" fmla="*/ 181 w 202"/>
                  <a:gd name="T39" fmla="*/ 178 h 182"/>
                  <a:gd name="T40" fmla="*/ 202 w 202"/>
                  <a:gd name="T41" fmla="*/ 182 h 182"/>
                  <a:gd name="T42" fmla="*/ 202 w 202"/>
                  <a:gd name="T43" fmla="*/ 10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2" h="182">
                    <a:moveTo>
                      <a:pt x="202" y="106"/>
                    </a:moveTo>
                    <a:cubicBezTo>
                      <a:pt x="188" y="99"/>
                      <a:pt x="176" y="90"/>
                      <a:pt x="166" y="78"/>
                    </a:cubicBezTo>
                    <a:cubicBezTo>
                      <a:pt x="154" y="64"/>
                      <a:pt x="144" y="49"/>
                      <a:pt x="133" y="35"/>
                    </a:cubicBezTo>
                    <a:cubicBezTo>
                      <a:pt x="127" y="27"/>
                      <a:pt x="121" y="20"/>
                      <a:pt x="115" y="13"/>
                    </a:cubicBezTo>
                    <a:cubicBezTo>
                      <a:pt x="109" y="7"/>
                      <a:pt x="102" y="4"/>
                      <a:pt x="94" y="3"/>
                    </a:cubicBezTo>
                    <a:quadBezTo>
                      <a:pt x="66" y="0"/>
                      <a:pt x="66" y="0"/>
                    </a:quadBezTo>
                    <a:quadBezTo>
                      <a:pt x="62" y="0"/>
                      <a:pt x="62" y="0"/>
                    </a:quadBezTo>
                    <a:cubicBezTo>
                      <a:pt x="64" y="10"/>
                      <a:pt x="65" y="19"/>
                      <a:pt x="67" y="28"/>
                    </a:cubicBezTo>
                    <a:cubicBezTo>
                      <a:pt x="67" y="28"/>
                      <a:pt x="69" y="29"/>
                      <a:pt x="70" y="30"/>
                    </a:cubicBezTo>
                    <a:cubicBezTo>
                      <a:pt x="84" y="32"/>
                      <a:pt x="93" y="41"/>
                      <a:pt x="98" y="54"/>
                    </a:cubicBezTo>
                    <a:cubicBezTo>
                      <a:pt x="103" y="68"/>
                      <a:pt x="100" y="82"/>
                      <a:pt x="90" y="93"/>
                    </a:cubicBezTo>
                    <a:cubicBezTo>
                      <a:pt x="85" y="99"/>
                      <a:pt x="78" y="102"/>
                      <a:pt x="69" y="100"/>
                    </a:cubicBezTo>
                    <a:cubicBezTo>
                      <a:pt x="57" y="97"/>
                      <a:pt x="46" y="94"/>
                      <a:pt x="34" y="90"/>
                    </a:cubicBezTo>
                    <a:cubicBezTo>
                      <a:pt x="31" y="90"/>
                      <a:pt x="29" y="89"/>
                      <a:pt x="26" y="88"/>
                    </a:cubicBezTo>
                    <a:cubicBezTo>
                      <a:pt x="16" y="86"/>
                      <a:pt x="9" y="88"/>
                      <a:pt x="4" y="97"/>
                    </a:cubicBezTo>
                    <a:cubicBezTo>
                      <a:pt x="2" y="100"/>
                      <a:pt x="1" y="103"/>
                      <a:pt x="0" y="106"/>
                    </a:cubicBezTo>
                    <a:quadBezTo>
                      <a:pt x="26" y="118"/>
                      <a:pt x="26" y="118"/>
                    </a:quadBezTo>
                    <a:cubicBezTo>
                      <a:pt x="54" y="130"/>
                      <a:pt x="81" y="142"/>
                      <a:pt x="106" y="159"/>
                    </a:cubicBezTo>
                    <a:cubicBezTo>
                      <a:pt x="121" y="168"/>
                      <a:pt x="142" y="169"/>
                      <a:pt x="155" y="172"/>
                    </a:cubicBezTo>
                    <a:cubicBezTo>
                      <a:pt x="167" y="176"/>
                      <a:pt x="172" y="178"/>
                      <a:pt x="181" y="178"/>
                    </a:cubicBezTo>
                    <a:cubicBezTo>
                      <a:pt x="182" y="178"/>
                      <a:pt x="196" y="181"/>
                      <a:pt x="202" y="182"/>
                    </a:cubicBezTo>
                    <a:lnTo>
                      <a:pt x="202" y="1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4" name="직사각형 86"/>
            <p:cNvSpPr/>
            <p:nvPr/>
          </p:nvSpPr>
          <p:spPr>
            <a:xfrm>
              <a:off x="2363097" y="2874533"/>
              <a:ext cx="144780" cy="716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5" name="TextBox 46"/>
            <p:cNvSpPr txBox="1"/>
            <p:nvPr/>
          </p:nvSpPr>
          <p:spPr>
            <a:xfrm>
              <a:off x="2522549" y="2048654"/>
              <a:ext cx="1479255" cy="692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우리 사회에 만연한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연고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온정주의로 인한 청탁이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부정부패의 시작</a:t>
              </a:r>
              <a:endParaRPr lang="ko-KR" altLang="en-US" sz="2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6" name="TextBox 47"/>
            <p:cNvSpPr txBox="1"/>
            <p:nvPr/>
          </p:nvSpPr>
          <p:spPr>
            <a:xfrm>
              <a:off x="2522549" y="2900301"/>
              <a:ext cx="1479255" cy="692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거액의 금품등을 수수 하더라도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대가성 등이 없다는 이유로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처벌 받지 않아 국민 불신 증가</a:t>
              </a:r>
            </a:p>
          </p:txBody>
        </p:sp>
        <p:cxnSp>
          <p:nvCxnSpPr>
            <p:cNvPr id="577" name="직선 연결선 58"/>
            <p:cNvCxnSpPr>
              <a:stCxn id="578" idx="0"/>
            </p:cNvCxnSpPr>
            <p:nvPr/>
          </p:nvCxnSpPr>
          <p:spPr>
            <a:xfrm>
              <a:off x="2360821" y="2819341"/>
              <a:ext cx="1804406" cy="161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8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5400000" flipH="1">
              <a:off x="1147595" y="2737109"/>
              <a:ext cx="2261987" cy="16446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579" name="TextBox 113"/>
            <p:cNvSpPr txBox="1"/>
            <p:nvPr/>
          </p:nvSpPr>
          <p:spPr>
            <a:xfrm>
              <a:off x="1409751" y="2534136"/>
              <a:ext cx="237121" cy="230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￦</a:t>
              </a:r>
              <a:endParaRPr lang="ko-KR" altLang="en-US" sz="1400" b="0" spc="-102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80" name="Picture 3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 rot="5400000" flipH="1">
            <a:off x="7319587" y="2737110"/>
            <a:ext cx="2261987" cy="1644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81" name="TextBox 89"/>
          <p:cNvSpPr txBox="1"/>
          <p:nvPr/>
        </p:nvSpPr>
        <p:spPr>
          <a:xfrm>
            <a:off x="2155610" y="4593865"/>
            <a:ext cx="1479255" cy="673460"/>
          </a:xfrm>
          <a:prstGeom prst="rect">
            <a:avLst/>
          </a:prstGeom>
          <a:noFill/>
          <a:ln>
            <a:noFill/>
          </a:ln>
        </p:spPr>
        <p:txBody>
          <a:bodyPr wrap="none" anchor="t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공직자등이 부정청탁을 받거나</a:t>
            </a:r>
            <a:r>
              <a:rPr lang="en-US" altLang="ko-KR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금품등을 제공 받을 경우</a:t>
            </a:r>
            <a:r>
              <a:rPr lang="en-US" altLang="ko-KR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직무수행의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공정성 저해</a:t>
            </a:r>
            <a:endParaRPr lang="ko-KR" altLang="en-US" sz="2000" b="0" spc="-104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2" name="TextBox 90"/>
          <p:cNvSpPr txBox="1"/>
          <p:nvPr/>
        </p:nvSpPr>
        <p:spPr>
          <a:xfrm>
            <a:off x="2155610" y="5437891"/>
            <a:ext cx="1479255" cy="692965"/>
          </a:xfrm>
          <a:prstGeom prst="rect">
            <a:avLst/>
          </a:prstGeom>
          <a:noFill/>
          <a:ln>
            <a:noFill/>
          </a:ln>
        </p:spPr>
        <p:txBody>
          <a:bodyPr wrap="none" anchor="t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300" b="0" spc="-96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공직자등의 배우자를 통한 </a:t>
            </a:r>
          </a:p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300" b="0" spc="-96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간접적</a:t>
            </a:r>
            <a:r>
              <a:rPr lang="en-US" altLang="ko-KR" sz="1300" b="0" spc="-96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300" b="0" spc="-96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우회적인 금품등 제공으로</a:t>
            </a:r>
          </a:p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선의의 공직자등 피해</a:t>
            </a:r>
          </a:p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 b="0" spc="-102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83" name="직선 연결선 93"/>
          <p:cNvCxnSpPr/>
          <p:nvPr/>
        </p:nvCxnSpPr>
        <p:spPr>
          <a:xfrm>
            <a:off x="1993882" y="5356931"/>
            <a:ext cx="1804406" cy="161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4" name="그룹 17"/>
          <p:cNvGrpSpPr/>
          <p:nvPr/>
        </p:nvGrpSpPr>
        <p:grpSpPr>
          <a:xfrm>
            <a:off x="808875" y="4717952"/>
            <a:ext cx="1038540" cy="1212148"/>
            <a:chOff x="743997" y="4708427"/>
            <a:chExt cx="1038540" cy="1212148"/>
          </a:xfrm>
        </p:grpSpPr>
        <p:grpSp>
          <p:nvGrpSpPr>
            <p:cNvPr id="585" name="그룹 119"/>
            <p:cNvGrpSpPr/>
            <p:nvPr/>
          </p:nvGrpSpPr>
          <p:grpSpPr>
            <a:xfrm>
              <a:off x="743997" y="4708427"/>
              <a:ext cx="992184" cy="1212148"/>
              <a:chOff x="5271796" y="2103676"/>
              <a:chExt cx="2566822" cy="3135868"/>
            </a:xfrm>
          </p:grpSpPr>
          <p:grpSp>
            <p:nvGrpSpPr>
              <p:cNvPr id="586" name="그룹 120"/>
              <p:cNvGrpSpPr/>
              <p:nvPr/>
            </p:nvGrpSpPr>
            <p:grpSpPr>
              <a:xfrm>
                <a:off x="5271796" y="2103676"/>
                <a:ext cx="2566822" cy="3135868"/>
                <a:chOff x="5466669" y="-1275210"/>
                <a:chExt cx="2177076" cy="2659717"/>
              </a:xfrm>
            </p:grpSpPr>
            <p:sp>
              <p:nvSpPr>
                <p:cNvPr id="587" name="자유형 123"/>
                <p:cNvSpPr/>
                <p:nvPr/>
              </p:nvSpPr>
              <p:spPr>
                <a:xfrm>
                  <a:off x="6547756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50800">
                  <a:noFill/>
                </a:ln>
              </p:spPr>
              <p:txBody>
                <a:bodyPr vert="horz" wrap="square" lIns="91440" tIns="45720" rIns="91440" bIns="45720" anchor="t" anchorCtr="0">
                  <a:noAutofit/>
                </a:bodyPr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88" name="자유형 124"/>
                <p:cNvSpPr/>
                <p:nvPr/>
              </p:nvSpPr>
              <p:spPr>
                <a:xfrm flipH="1">
                  <a:off x="5466669" y="-1275210"/>
                  <a:ext cx="1095989" cy="2659717"/>
                </a:xfrm>
                <a:custGeom>
                  <a:avLst/>
                  <a:gdLst>
                    <a:gd name="connsiteX0" fmla="*/ 1068 w 1576341"/>
                    <a:gd name="connsiteY0" fmla="*/ 0 h 3825421"/>
                    <a:gd name="connsiteX1" fmla="*/ 581656 w 1576341"/>
                    <a:gd name="connsiteY1" fmla="*/ 251757 h 3825421"/>
                    <a:gd name="connsiteX2" fmla="*/ 1273240 w 1576341"/>
                    <a:gd name="connsiteY2" fmla="*/ 273092 h 3825421"/>
                    <a:gd name="connsiteX3" fmla="*/ 1384234 w 1576341"/>
                    <a:gd name="connsiteY3" fmla="*/ 443775 h 3825421"/>
                    <a:gd name="connsiteX4" fmla="*/ 1576341 w 1576341"/>
                    <a:gd name="connsiteY4" fmla="*/ 599522 h 3825421"/>
                    <a:gd name="connsiteX5" fmla="*/ 1505902 w 1576341"/>
                    <a:gd name="connsiteY5" fmla="*/ 975024 h 3825421"/>
                    <a:gd name="connsiteX6" fmla="*/ 1482422 w 1576341"/>
                    <a:gd name="connsiteY6" fmla="*/ 2052457 h 3825421"/>
                    <a:gd name="connsiteX7" fmla="*/ 1179321 w 1576341"/>
                    <a:gd name="connsiteY7" fmla="*/ 2918670 h 3825421"/>
                    <a:gd name="connsiteX8" fmla="*/ 1068 w 1576341"/>
                    <a:gd name="connsiteY8" fmla="*/ 3825421 h 3825421"/>
                    <a:gd name="connsiteX9" fmla="*/ 0 w 1576341"/>
                    <a:gd name="connsiteY9" fmla="*/ 3825029 h 3825421"/>
                    <a:gd name="connsiteX10" fmla="*/ 0 w 1576341"/>
                    <a:gd name="connsiteY10" fmla="*/ 748 h 382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76341" h="3825421">
                      <a:moveTo>
                        <a:pt x="1068" y="0"/>
                      </a:moveTo>
                      <a:cubicBezTo>
                        <a:pt x="1068" y="0"/>
                        <a:pt x="282824" y="204819"/>
                        <a:pt x="581656" y="251757"/>
                      </a:cubicBezTo>
                      <a:cubicBezTo>
                        <a:pt x="880488" y="300828"/>
                        <a:pt x="1273240" y="273092"/>
                        <a:pt x="1273240" y="273092"/>
                      </a:cubicBezTo>
                      <a:cubicBezTo>
                        <a:pt x="1273240" y="273092"/>
                        <a:pt x="1328737" y="384036"/>
                        <a:pt x="1384234" y="443775"/>
                      </a:cubicBezTo>
                      <a:cubicBezTo>
                        <a:pt x="1437598" y="503513"/>
                        <a:pt x="1576341" y="599522"/>
                        <a:pt x="1576341" y="599522"/>
                      </a:cubicBezTo>
                      <a:cubicBezTo>
                        <a:pt x="1576341" y="599522"/>
                        <a:pt x="1499498" y="804341"/>
                        <a:pt x="1505902" y="975024"/>
                      </a:cubicBezTo>
                      <a:cubicBezTo>
                        <a:pt x="1512306" y="1145706"/>
                        <a:pt x="1520844" y="1862573"/>
                        <a:pt x="1482422" y="2052457"/>
                      </a:cubicBezTo>
                      <a:cubicBezTo>
                        <a:pt x="1446136" y="2244475"/>
                        <a:pt x="1377831" y="2581573"/>
                        <a:pt x="1179321" y="2918670"/>
                      </a:cubicBezTo>
                      <a:cubicBezTo>
                        <a:pt x="978676" y="3253635"/>
                        <a:pt x="438644" y="3697409"/>
                        <a:pt x="1068" y="3825421"/>
                      </a:cubicBezTo>
                      <a:lnTo>
                        <a:pt x="0" y="3825029"/>
                      </a:lnTo>
                      <a:lnTo>
                        <a:pt x="0" y="74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0800">
                  <a:noFill/>
                </a:ln>
              </p:spPr>
              <p:txBody>
                <a:bodyPr vert="horz" wrap="square" lIns="91440" tIns="45720" rIns="91440" bIns="45720" anchor="t" anchorCtr="0">
                  <a:noAutofit/>
                </a:bodyPr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9" name="자유형 121"/>
              <p:cNvSpPr/>
              <p:nvPr/>
            </p:nvSpPr>
            <p:spPr>
              <a:xfrm>
                <a:off x="6547757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0800">
                <a:noFill/>
              </a:ln>
            </p:spPr>
            <p:txBody>
              <a:bodyPr vert="horz" wrap="square" lIns="91440" tIns="45720" rIns="91440" bIns="45720" anchor="t" anchorCtr="0">
                <a:noAutofit/>
              </a:bodyPr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0" name="자유형 122"/>
              <p:cNvSpPr/>
              <p:nvPr/>
            </p:nvSpPr>
            <p:spPr>
              <a:xfrm flipH="1">
                <a:off x="5466670" y="2341752"/>
                <a:ext cx="1095989" cy="2659717"/>
              </a:xfrm>
              <a:custGeom>
                <a:avLst/>
                <a:gdLst>
                  <a:gd name="connsiteX0" fmla="*/ 1068 w 1576341"/>
                  <a:gd name="connsiteY0" fmla="*/ 0 h 3825421"/>
                  <a:gd name="connsiteX1" fmla="*/ 581656 w 1576341"/>
                  <a:gd name="connsiteY1" fmla="*/ 251757 h 3825421"/>
                  <a:gd name="connsiteX2" fmla="*/ 1273240 w 1576341"/>
                  <a:gd name="connsiteY2" fmla="*/ 273092 h 3825421"/>
                  <a:gd name="connsiteX3" fmla="*/ 1384234 w 1576341"/>
                  <a:gd name="connsiteY3" fmla="*/ 443775 h 3825421"/>
                  <a:gd name="connsiteX4" fmla="*/ 1576341 w 1576341"/>
                  <a:gd name="connsiteY4" fmla="*/ 599522 h 3825421"/>
                  <a:gd name="connsiteX5" fmla="*/ 1505902 w 1576341"/>
                  <a:gd name="connsiteY5" fmla="*/ 975024 h 3825421"/>
                  <a:gd name="connsiteX6" fmla="*/ 1482422 w 1576341"/>
                  <a:gd name="connsiteY6" fmla="*/ 2052457 h 3825421"/>
                  <a:gd name="connsiteX7" fmla="*/ 1179321 w 1576341"/>
                  <a:gd name="connsiteY7" fmla="*/ 2918670 h 3825421"/>
                  <a:gd name="connsiteX8" fmla="*/ 1068 w 1576341"/>
                  <a:gd name="connsiteY8" fmla="*/ 3825421 h 3825421"/>
                  <a:gd name="connsiteX9" fmla="*/ 0 w 1576341"/>
                  <a:gd name="connsiteY9" fmla="*/ 3825029 h 3825421"/>
                  <a:gd name="connsiteX10" fmla="*/ 0 w 1576341"/>
                  <a:gd name="connsiteY10" fmla="*/ 748 h 382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341" h="3825421">
                    <a:moveTo>
                      <a:pt x="1068" y="0"/>
                    </a:moveTo>
                    <a:cubicBezTo>
                      <a:pt x="1068" y="0"/>
                      <a:pt x="282824" y="204819"/>
                      <a:pt x="581656" y="251757"/>
                    </a:cubicBezTo>
                    <a:cubicBezTo>
                      <a:pt x="880488" y="300828"/>
                      <a:pt x="1273240" y="273092"/>
                      <a:pt x="1273240" y="273092"/>
                    </a:cubicBezTo>
                    <a:cubicBezTo>
                      <a:pt x="1273240" y="273092"/>
                      <a:pt x="1328737" y="384036"/>
                      <a:pt x="1384234" y="443775"/>
                    </a:cubicBezTo>
                    <a:cubicBezTo>
                      <a:pt x="1437598" y="503513"/>
                      <a:pt x="1576341" y="599522"/>
                      <a:pt x="1576341" y="599522"/>
                    </a:cubicBezTo>
                    <a:cubicBezTo>
                      <a:pt x="1576341" y="599522"/>
                      <a:pt x="1499498" y="804341"/>
                      <a:pt x="1505902" y="975024"/>
                    </a:cubicBezTo>
                    <a:cubicBezTo>
                      <a:pt x="1512306" y="1145706"/>
                      <a:pt x="1520844" y="1862573"/>
                      <a:pt x="1482422" y="2052457"/>
                    </a:cubicBezTo>
                    <a:cubicBezTo>
                      <a:pt x="1446136" y="2244475"/>
                      <a:pt x="1377831" y="2581573"/>
                      <a:pt x="1179321" y="2918670"/>
                    </a:cubicBezTo>
                    <a:cubicBezTo>
                      <a:pt x="978676" y="3253635"/>
                      <a:pt x="438644" y="3697409"/>
                      <a:pt x="1068" y="3825421"/>
                    </a:cubicBezTo>
                    <a:lnTo>
                      <a:pt x="0" y="3825029"/>
                    </a:lnTo>
                    <a:lnTo>
                      <a:pt x="0" y="748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noFill/>
              </a:ln>
            </p:spPr>
            <p:txBody>
              <a:bodyPr vert="horz" wrap="square" lIns="91440" tIns="45720" rIns="91440" bIns="45720" anchor="t" anchorCtr="0">
                <a:noAutofit/>
              </a:bodyPr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91" name="직사각형 9"/>
            <p:cNvSpPr/>
            <p:nvPr/>
          </p:nvSpPr>
          <p:spPr>
            <a:xfrm rot="2700000">
              <a:off x="1221484" y="4752975"/>
              <a:ext cx="99755" cy="1022350"/>
            </a:xfrm>
            <a:prstGeom prst="rect">
              <a:avLst/>
            </a:prstGeom>
            <a:gradFill>
              <a:gsLst>
                <a:gs pos="0">
                  <a:srgbClr val="BFBFBF"/>
                </a:gs>
                <a:gs pos="100000">
                  <a:srgbClr val="D9D9D9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2" name="Freeform 6"/>
            <p:cNvSpPr/>
            <p:nvPr/>
          </p:nvSpPr>
          <p:spPr>
            <a:xfrm>
              <a:off x="1261661" y="4936159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3" name="Freeform 8"/>
            <p:cNvSpPr/>
            <p:nvPr/>
          </p:nvSpPr>
          <p:spPr>
            <a:xfrm>
              <a:off x="763521" y="4901133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4" name="그룹 116"/>
          <p:cNvGrpSpPr/>
          <p:nvPr/>
        </p:nvGrpSpPr>
        <p:grpSpPr>
          <a:xfrm>
            <a:off x="5160456" y="4386275"/>
            <a:ext cx="2542094" cy="1499857"/>
            <a:chOff x="5160456" y="4386275"/>
            <a:chExt cx="2542094" cy="1499857"/>
          </a:xfrm>
        </p:grpSpPr>
        <p:cxnSp>
          <p:nvCxnSpPr>
            <p:cNvPr id="595" name="직선 연결선 118"/>
            <p:cNvCxnSpPr/>
            <p:nvPr/>
          </p:nvCxnSpPr>
          <p:spPr>
            <a:xfrm>
              <a:off x="5257800" y="5356931"/>
              <a:ext cx="24447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6" name="TextBox 125"/>
            <p:cNvSpPr txBox="1"/>
            <p:nvPr/>
          </p:nvSpPr>
          <p:spPr>
            <a:xfrm>
              <a:off x="5160456" y="5437891"/>
              <a:ext cx="1796604" cy="448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배우자의 금품등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수수 사실 인지시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신고</a:t>
              </a:r>
              <a: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반환하면 면책되도록 하여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선의의 공직자등 보호</a:t>
              </a:r>
            </a:p>
          </p:txBody>
        </p:sp>
        <p:sp>
          <p:nvSpPr>
            <p:cNvPr id="597" name="TextBox 126"/>
            <p:cNvSpPr txBox="1"/>
            <p:nvPr/>
          </p:nvSpPr>
          <p:spPr>
            <a:xfrm>
              <a:off x="5160456" y="4386275"/>
              <a:ext cx="2086164" cy="881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신고 등 절차 준수시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사후 발생할 수 있는 책임으로부터</a:t>
              </a:r>
              <a: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선량한 공직자등을 보호하여</a:t>
              </a:r>
              <a: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공정한 직무수행 담보</a:t>
              </a:r>
            </a:p>
          </p:txBody>
        </p:sp>
      </p:grpSp>
      <p:pic>
        <p:nvPicPr>
          <p:cNvPr id="598" name="Picture 4"/>
          <p:cNvPicPr>
            <a:picLocks noChangeAspect="1" noChangeArrowheads="1"/>
          </p:cNvPicPr>
          <p:nvPr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599" name="아래쪽 화살표 246"/>
          <p:cNvSpPr/>
          <p:nvPr/>
        </p:nvSpPr>
        <p:spPr>
          <a:xfrm rot="16200000">
            <a:off x="3524154" y="2636908"/>
            <a:ext cx="2525250" cy="701961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291636" cy="2694404"/>
            <a:chOff x="1104900" y="0"/>
            <a:chExt cx="8291636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39303" y="1751876"/>
              <a:ext cx="6657233" cy="598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en-US" altLang="ko-KR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청탁금지법 제정 의의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6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청탁금지법 개요</a:t>
            </a:r>
            <a:endParaRPr lang="ko-KR" altLang="en-US" sz="2300">
              <a:solidFill>
                <a:schemeClr val="accent4">
                  <a:lumMod val="90000"/>
                </a:schemeClr>
              </a:solidFill>
              <a:latin typeface="Arial"/>
              <a:ea typeface="HY견고딕"/>
              <a:cs typeface="Arial"/>
            </a:endParaRP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금품등 수수(외부강의)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청탁금지법 개요</a:t>
            </a:r>
            <a:endParaRPr lang="ko-KR" altLang="en-US" sz="3200" b="0" spc="196">
              <a:latin typeface="한컴 윤체 M"/>
              <a:ea typeface="한컴 윤체 M"/>
            </a:endParaRPr>
          </a:p>
        </p:txBody>
      </p:sp>
      <p:sp>
        <p:nvSpPr>
          <p:cNvPr id="49" name="뺄셈 기호 119"/>
          <p:cNvSpPr/>
          <p:nvPr/>
        </p:nvSpPr>
        <p:spPr>
          <a:xfrm>
            <a:off x="941475" y="3002062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50" name="TextBox 30"/>
          <p:cNvSpPr txBox="1"/>
          <p:nvPr/>
        </p:nvSpPr>
        <p:spPr>
          <a:xfrm>
            <a:off x="1202796" y="2879775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법 적용대상(공공기관 및 공직자등)</a:t>
            </a:r>
          </a:p>
        </p:txBody>
      </p:sp>
      <p:sp>
        <p:nvSpPr>
          <p:cNvPr id="51" name="뺄셈 기호 128"/>
          <p:cNvSpPr/>
          <p:nvPr/>
        </p:nvSpPr>
        <p:spPr>
          <a:xfrm>
            <a:off x="941475" y="3551287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52" name="TextBox 30"/>
          <p:cNvSpPr txBox="1"/>
          <p:nvPr/>
        </p:nvSpPr>
        <p:spPr>
          <a:xfrm>
            <a:off x="1202796" y="3429000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부정청탁 금지(14개 부정청탁 유형 및 7개 예외사유 규정)</a:t>
            </a:r>
          </a:p>
        </p:txBody>
      </p:sp>
      <p:sp>
        <p:nvSpPr>
          <p:cNvPr id="53" name="뺄셈 기호 130"/>
          <p:cNvSpPr/>
          <p:nvPr/>
        </p:nvSpPr>
        <p:spPr>
          <a:xfrm>
            <a:off x="941475" y="4091347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54" name="TextBox 30"/>
          <p:cNvSpPr txBox="1"/>
          <p:nvPr/>
        </p:nvSpPr>
        <p:spPr>
          <a:xfrm>
            <a:off x="1202796" y="3969060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금품등 수수 금지(8개 예외사유 규정)</a:t>
            </a:r>
          </a:p>
        </p:txBody>
      </p:sp>
      <p:sp>
        <p:nvSpPr>
          <p:cNvPr id="55" name="뺄셈 기호 132"/>
          <p:cNvSpPr/>
          <p:nvPr/>
        </p:nvSpPr>
        <p:spPr>
          <a:xfrm>
            <a:off x="941475" y="5085184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1202796" y="4962897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위반행위 신고 및 처리(누구나 신고 가능)</a:t>
            </a:r>
          </a:p>
        </p:txBody>
      </p:sp>
      <p:sp>
        <p:nvSpPr>
          <p:cNvPr id="57" name="뺄셈 기호 134"/>
          <p:cNvSpPr/>
          <p:nvPr/>
        </p:nvSpPr>
        <p:spPr>
          <a:xfrm>
            <a:off x="941475" y="5584652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58" name="TextBox 30"/>
          <p:cNvSpPr txBox="1"/>
          <p:nvPr/>
        </p:nvSpPr>
        <p:spPr>
          <a:xfrm>
            <a:off x="1202796" y="5462365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징계 및 벌칙(형사벌/과태료, 양벌규정)</a:t>
            </a:r>
          </a:p>
        </p:txBody>
      </p:sp>
      <p:sp>
        <p:nvSpPr>
          <p:cNvPr id="59" name="뺄셈 기호 134"/>
          <p:cNvSpPr/>
          <p:nvPr/>
        </p:nvSpPr>
        <p:spPr>
          <a:xfrm>
            <a:off x="941475" y="6071567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60" name="TextBox 30"/>
          <p:cNvSpPr txBox="1"/>
          <p:nvPr/>
        </p:nvSpPr>
        <p:spPr>
          <a:xfrm>
            <a:off x="1202796" y="5949280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신고자 보호 및 보상</a:t>
            </a:r>
          </a:p>
        </p:txBody>
      </p:sp>
      <p:sp>
        <p:nvSpPr>
          <p:cNvPr id="66" name="모서리가 둥근 직사각형 34"/>
          <p:cNvSpPr/>
          <p:nvPr/>
        </p:nvSpPr>
        <p:spPr>
          <a:xfrm>
            <a:off x="647564" y="1376772"/>
            <a:ext cx="7164796" cy="504056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b="1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TextBox 30"/>
          <p:cNvSpPr txBox="1"/>
          <p:nvPr/>
        </p:nvSpPr>
        <p:spPr>
          <a:xfrm>
            <a:off x="719572" y="1484784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</a:rPr>
              <a:t>'15. 3. 27. 제정, '16.7.28. 합헌 결정, '16.9.28. 시행   </a:t>
            </a:r>
          </a:p>
        </p:txBody>
      </p:sp>
      <p:sp>
        <p:nvSpPr>
          <p:cNvPr id="69" name="모서리가 둥근 직사각형 34"/>
          <p:cNvSpPr/>
          <p:nvPr/>
        </p:nvSpPr>
        <p:spPr>
          <a:xfrm>
            <a:off x="677909" y="2132856"/>
            <a:ext cx="7164796" cy="504056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b="1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" name="TextBox 30"/>
          <p:cNvSpPr txBox="1"/>
          <p:nvPr/>
        </p:nvSpPr>
        <p:spPr>
          <a:xfrm>
            <a:off x="749917" y="2240868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</a:rPr>
              <a:t>5장 24개조로 구성</a:t>
            </a:r>
          </a:p>
        </p:txBody>
      </p:sp>
      <p:sp>
        <p:nvSpPr>
          <p:cNvPr id="71" name="뺄셈 기호 130"/>
          <p:cNvSpPr/>
          <p:nvPr/>
        </p:nvSpPr>
        <p:spPr>
          <a:xfrm>
            <a:off x="941475" y="4581128"/>
            <a:ext cx="189150" cy="115800"/>
          </a:xfrm>
          <a:prstGeom prst="mathMinus">
            <a:avLst>
              <a:gd name="adj1" fmla="val 23520"/>
            </a:avLst>
          </a:prstGeom>
          <a:solidFill>
            <a:schemeClr val="tx2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>
              <a:latin typeface="+mn-lt"/>
              <a:ea typeface="+mn-ea"/>
              <a:cs typeface="+mn-cs"/>
            </a:endParaRPr>
          </a:p>
        </p:txBody>
      </p:sp>
      <p:sp>
        <p:nvSpPr>
          <p:cNvPr id="72" name="TextBox 30"/>
          <p:cNvSpPr txBox="1"/>
          <p:nvPr/>
        </p:nvSpPr>
        <p:spPr>
          <a:xfrm>
            <a:off x="1202796" y="4458841"/>
            <a:ext cx="673840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직무 관련 외부강의등 사례금 수수 제한</a:t>
            </a:r>
          </a:p>
        </p:txBody>
      </p:sp>
      <p:pic>
        <p:nvPicPr>
          <p:cNvPr id="73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'박원순법' </a:t>
            </a:r>
            <a:r>
              <a:rPr lang="en-US" altLang="ko-KR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vs </a:t>
            </a: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'김영란법'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536580" y="3189514"/>
            <a:ext cx="3924300" cy="4789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2000" b="1">
                <a:solidFill>
                  <a:srgbClr val="FFFF00"/>
                </a:solidFill>
              </a:rPr>
              <a:t>박 원 순 법</a:t>
            </a:r>
          </a:p>
        </p:txBody>
      </p:sp>
      <p:sp>
        <p:nvSpPr>
          <p:cNvPr id="74" name="직사각형 74"/>
          <p:cNvSpPr/>
          <p:nvPr/>
        </p:nvSpPr>
        <p:spPr>
          <a:xfrm>
            <a:off x="533315" y="3784596"/>
            <a:ext cx="3926393" cy="26394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제정형식 </a:t>
            </a:r>
            <a:r>
              <a:rPr lang="en-US" altLang="ko-KR">
                <a:solidFill>
                  <a:schemeClr val="bg1"/>
                </a:solidFill>
              </a:rPr>
              <a:t>: </a:t>
            </a:r>
            <a:r>
              <a:rPr lang="ko-KR" altLang="en-US">
                <a:solidFill>
                  <a:schemeClr val="bg1"/>
                </a:solidFill>
              </a:rPr>
              <a:t>자치법규</a:t>
            </a:r>
            <a:r>
              <a:rPr lang="en-US" altLang="ko-KR">
                <a:solidFill>
                  <a:schemeClr val="bg1"/>
                </a:solidFill>
              </a:rPr>
              <a:t>(</a:t>
            </a:r>
            <a:r>
              <a:rPr lang="ko-KR" altLang="en-US">
                <a:solidFill>
                  <a:schemeClr val="bg1"/>
                </a:solidFill>
              </a:rPr>
              <a:t>규칙</a:t>
            </a:r>
            <a:r>
              <a:rPr lang="en-US" altLang="ko-KR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청탁금지대상 </a:t>
            </a:r>
            <a:r>
              <a:rPr lang="en-US" altLang="ko-KR">
                <a:solidFill>
                  <a:schemeClr val="bg1"/>
                </a:solidFill>
              </a:rPr>
              <a:t>: </a:t>
            </a:r>
            <a:r>
              <a:rPr lang="ko-KR" altLang="en-US" b="1">
                <a:solidFill>
                  <a:srgbClr val="FFFF00"/>
                </a:solidFill>
              </a:rPr>
              <a:t>포괄주의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금품수수 금지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</a:t>
            </a:r>
            <a:r>
              <a:rPr lang="ko-KR" altLang="en-US" b="1">
                <a:solidFill>
                  <a:srgbClr val="FFFF00"/>
                </a:solidFill>
              </a:rPr>
              <a:t>직무관련성 불문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</a:t>
            </a:r>
            <a:r>
              <a:rPr lang="ko-KR" altLang="en-US">
                <a:solidFill>
                  <a:schemeClr val="bg1"/>
                </a:solidFill>
              </a:rPr>
              <a:t>본인</a:t>
            </a:r>
            <a:r>
              <a:rPr lang="en-US" altLang="ko-KR">
                <a:solidFill>
                  <a:schemeClr val="bg1"/>
                </a:solidFill>
              </a:rPr>
              <a:t>,</a:t>
            </a:r>
            <a:r>
              <a:rPr lang="ko-KR" altLang="en-US">
                <a:solidFill>
                  <a:schemeClr val="bg1"/>
                </a:solidFill>
              </a:rPr>
              <a:t>배우자 및 </a:t>
            </a:r>
            <a:r>
              <a:rPr lang="ko-KR" altLang="en-US" b="1">
                <a:solidFill>
                  <a:srgbClr val="FFFF00"/>
                </a:solidFill>
              </a:rPr>
              <a:t>직계존비속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</a:t>
            </a:r>
            <a:r>
              <a:rPr lang="en-US" altLang="ko-KR" b="1">
                <a:solidFill>
                  <a:srgbClr val="FFFF00"/>
                </a:solidFill>
              </a:rPr>
              <a:t>4</a:t>
            </a:r>
            <a:r>
              <a:rPr lang="ko-KR" altLang="en-US" b="1">
                <a:solidFill>
                  <a:srgbClr val="FFFF00"/>
                </a:solidFill>
              </a:rPr>
              <a:t>촌이내</a:t>
            </a:r>
            <a:r>
              <a:rPr lang="ko-KR" altLang="en-US">
                <a:solidFill>
                  <a:schemeClr val="bg1"/>
                </a:solidFill>
              </a:rPr>
              <a:t> 혈족만 금품제공 허용</a:t>
            </a:r>
          </a:p>
        </p:txBody>
      </p:sp>
      <p:sp>
        <p:nvSpPr>
          <p:cNvPr id="75" name="직사각형 75"/>
          <p:cNvSpPr/>
          <p:nvPr/>
        </p:nvSpPr>
        <p:spPr>
          <a:xfrm>
            <a:off x="4575265" y="3183649"/>
            <a:ext cx="4083416" cy="4789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z="2000" b="1">
                <a:solidFill>
                  <a:schemeClr val="bg1"/>
                </a:solidFill>
              </a:rPr>
              <a:t>김 영 란 법</a:t>
            </a:r>
          </a:p>
        </p:txBody>
      </p:sp>
      <p:sp>
        <p:nvSpPr>
          <p:cNvPr id="76" name="직사각형 76"/>
          <p:cNvSpPr/>
          <p:nvPr/>
        </p:nvSpPr>
        <p:spPr>
          <a:xfrm>
            <a:off x="4572000" y="3778731"/>
            <a:ext cx="4086681" cy="26355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제정형식 </a:t>
            </a:r>
            <a:r>
              <a:rPr lang="en-US" altLang="ko-KR">
                <a:solidFill>
                  <a:schemeClr val="bg1"/>
                </a:solidFill>
              </a:rPr>
              <a:t>: </a:t>
            </a:r>
            <a:r>
              <a:rPr lang="ko-KR" altLang="en-US">
                <a:solidFill>
                  <a:schemeClr val="bg1"/>
                </a:solidFill>
              </a:rPr>
              <a:t>법 률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청탁금지대상 </a:t>
            </a:r>
            <a:r>
              <a:rPr lang="en-US" altLang="ko-KR">
                <a:solidFill>
                  <a:schemeClr val="bg1"/>
                </a:solidFill>
              </a:rPr>
              <a:t>: </a:t>
            </a:r>
            <a:r>
              <a:rPr lang="ko-KR" altLang="en-US">
                <a:solidFill>
                  <a:schemeClr val="bg1"/>
                </a:solidFill>
              </a:rPr>
              <a:t>열거주의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◆ </a:t>
            </a:r>
            <a:r>
              <a:rPr lang="ko-KR" altLang="en-US">
                <a:solidFill>
                  <a:schemeClr val="bg1"/>
                </a:solidFill>
              </a:rPr>
              <a:t>금품수수 금지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- 100</a:t>
            </a:r>
            <a:r>
              <a:rPr lang="ko-KR" altLang="en-US">
                <a:solidFill>
                  <a:schemeClr val="bg1"/>
                </a:solidFill>
              </a:rPr>
              <a:t>만원 이하는 직무관련성 요구</a:t>
            </a:r>
            <a:r>
              <a:rPr lang="en-US" altLang="ko-KR">
                <a:solidFill>
                  <a:schemeClr val="bg1"/>
                </a:solidFill>
              </a:rPr>
              <a:t>    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</a:t>
            </a:r>
            <a:r>
              <a:rPr lang="ko-KR" altLang="en-US">
                <a:solidFill>
                  <a:schemeClr val="bg1"/>
                </a:solidFill>
              </a:rPr>
              <a:t>본인 및 배우자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>
                <a:solidFill>
                  <a:schemeClr val="bg1"/>
                </a:solidFill>
              </a:rPr>
              <a:t>   - 8</a:t>
            </a:r>
            <a:r>
              <a:rPr lang="ko-KR" altLang="en-US">
                <a:solidFill>
                  <a:schemeClr val="bg1"/>
                </a:solidFill>
              </a:rPr>
              <a:t>촌이내 혈족까지 금품제공 허용</a:t>
            </a:r>
          </a:p>
        </p:txBody>
      </p:sp>
      <p:sp>
        <p:nvSpPr>
          <p:cNvPr id="78" name="제목 1"/>
          <p:cNvSpPr txBox="1"/>
          <p:nvPr/>
        </p:nvSpPr>
        <p:spPr>
          <a:xfrm>
            <a:off x="396038" y="1961777"/>
            <a:ext cx="835192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>
                <a:solidFill>
                  <a:schemeClr val="tx1"/>
                </a:solidFill>
                <a:cs typeface="+mj-cs"/>
              </a:rPr>
              <a:t>ㆍ </a:t>
            </a:r>
            <a:r>
              <a:rPr lang="en-US" altLang="ko-KR" b="1">
                <a:solidFill>
                  <a:schemeClr val="tx1"/>
                </a:solidFill>
                <a:cs typeface="+mj-cs"/>
              </a:rPr>
              <a:t>100</a:t>
            </a:r>
            <a:r>
              <a:rPr lang="ko-KR" altLang="en-US" b="1">
                <a:solidFill>
                  <a:schemeClr val="tx1"/>
                </a:solidFill>
                <a:cs typeface="+mj-cs"/>
              </a:rPr>
              <a:t>만원 이하 금품수수, 직무관련성을 따지는 김영란법과 달리,</a:t>
            </a:r>
          </a:p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>
                <a:solidFill>
                  <a:schemeClr val="tx1"/>
                </a:solidFill>
                <a:cs typeface="+mj-cs"/>
              </a:rPr>
              <a:t>    금액과 상관없이 직무관련성도 불문하고 금지 조치</a:t>
            </a:r>
          </a:p>
        </p:txBody>
      </p:sp>
      <p:sp>
        <p:nvSpPr>
          <p:cNvPr id="80" name="제목 1"/>
          <p:cNvSpPr txBox="1"/>
          <p:nvPr/>
        </p:nvSpPr>
        <p:spPr>
          <a:xfrm>
            <a:off x="395536" y="1131468"/>
            <a:ext cx="892797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>
                <a:solidFill>
                  <a:schemeClr val="tx1"/>
                </a:solidFill>
                <a:cs typeface="+mj-cs"/>
              </a:rPr>
              <a:t>ㆍ 김영란법에서 제외된 이해충돌 방지제도를 포함</a:t>
            </a:r>
          </a:p>
        </p:txBody>
      </p:sp>
      <p:sp>
        <p:nvSpPr>
          <p:cNvPr id="84" name="TextBox 18"/>
          <p:cNvSpPr txBox="1"/>
          <p:nvPr/>
        </p:nvSpPr>
        <p:spPr>
          <a:xfrm>
            <a:off x="8737601" y="6397624"/>
            <a:ext cx="385134" cy="26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200">
                <a:solidFill>
                  <a:schemeClr val="bg1"/>
                </a:solidFill>
              </a:rPr>
              <a:t>10</a:t>
            </a:r>
            <a:endParaRPr lang="ko-KR" altLang="en-US" sz="1200">
              <a:solidFill>
                <a:schemeClr val="bg1"/>
              </a:solidFill>
            </a:endParaRPr>
          </a:p>
        </p:txBody>
      </p:sp>
      <p:pic>
        <p:nvPicPr>
          <p:cNvPr id="8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291636" cy="2694404"/>
            <a:chOff x="1104900" y="0"/>
            <a:chExt cx="8291636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39303" y="1751876"/>
              <a:ext cx="6657233" cy="598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en-US" altLang="ko-KR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청탁금지법 제정 의의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개요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6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  <a:endParaRPr lang="ko-KR" altLang="en-US" sz="2300">
              <a:solidFill>
                <a:schemeClr val="accent4">
                  <a:lumMod val="90000"/>
                </a:schemeClr>
              </a:solidFill>
              <a:latin typeface="Arial"/>
              <a:ea typeface="HY견고딕"/>
              <a:cs typeface="Arial"/>
            </a:endParaRP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금품등 수수(외부강의)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법률 적용대상</a:t>
            </a:r>
          </a:p>
        </p:txBody>
      </p:sp>
      <p:grpSp>
        <p:nvGrpSpPr>
          <p:cNvPr id="66" name="그룹 6"/>
          <p:cNvGrpSpPr/>
          <p:nvPr/>
        </p:nvGrpSpPr>
        <p:grpSpPr>
          <a:xfrm>
            <a:off x="5212080" y="2351501"/>
            <a:ext cx="1430656" cy="918682"/>
            <a:chOff x="10878367" y="7058576"/>
            <a:chExt cx="1632947" cy="1048582"/>
          </a:xfrm>
          <a:solidFill>
            <a:srgbClr val="00B0D8"/>
          </a:solidFill>
        </p:grpSpPr>
        <p:sp>
          <p:nvSpPr>
            <p:cNvPr id="67" name="Freeform 6"/>
            <p:cNvSpPr/>
            <p:nvPr/>
          </p:nvSpPr>
          <p:spPr>
            <a:xfrm>
              <a:off x="11921487" y="7107725"/>
              <a:ext cx="589827" cy="879280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" name="Freeform 7"/>
            <p:cNvSpPr/>
            <p:nvPr/>
          </p:nvSpPr>
          <p:spPr>
            <a:xfrm>
              <a:off x="10878367" y="7080418"/>
              <a:ext cx="567982" cy="884741"/>
            </a:xfrm>
            <a:custGeom>
              <a:avLst/>
              <a:gdLst>
                <a:gd name="T0" fmla="*/ 134 w 208"/>
                <a:gd name="T1" fmla="*/ 266 h 324"/>
                <a:gd name="T2" fmla="*/ 134 w 208"/>
                <a:gd name="T3" fmla="*/ 266 h 324"/>
                <a:gd name="T4" fmla="*/ 146 w 208"/>
                <a:gd name="T5" fmla="*/ 242 h 324"/>
                <a:gd name="T6" fmla="*/ 164 w 208"/>
                <a:gd name="T7" fmla="*/ 224 h 324"/>
                <a:gd name="T8" fmla="*/ 208 w 208"/>
                <a:gd name="T9" fmla="*/ 204 h 324"/>
                <a:gd name="T10" fmla="*/ 208 w 208"/>
                <a:gd name="T11" fmla="*/ 204 h 324"/>
                <a:gd name="T12" fmla="*/ 192 w 208"/>
                <a:gd name="T13" fmla="*/ 194 h 324"/>
                <a:gd name="T14" fmla="*/ 182 w 208"/>
                <a:gd name="T15" fmla="*/ 190 h 324"/>
                <a:gd name="T16" fmla="*/ 178 w 208"/>
                <a:gd name="T17" fmla="*/ 166 h 324"/>
                <a:gd name="T18" fmla="*/ 180 w 208"/>
                <a:gd name="T19" fmla="*/ 164 h 324"/>
                <a:gd name="T20" fmla="*/ 194 w 208"/>
                <a:gd name="T21" fmla="*/ 142 h 324"/>
                <a:gd name="T22" fmla="*/ 200 w 208"/>
                <a:gd name="T23" fmla="*/ 122 h 324"/>
                <a:gd name="T24" fmla="*/ 200 w 208"/>
                <a:gd name="T25" fmla="*/ 122 h 324"/>
                <a:gd name="T26" fmla="*/ 206 w 208"/>
                <a:gd name="T27" fmla="*/ 118 h 324"/>
                <a:gd name="T28" fmla="*/ 208 w 208"/>
                <a:gd name="T29" fmla="*/ 110 h 324"/>
                <a:gd name="T30" fmla="*/ 206 w 208"/>
                <a:gd name="T31" fmla="*/ 90 h 324"/>
                <a:gd name="T32" fmla="*/ 202 w 208"/>
                <a:gd name="T33" fmla="*/ 86 h 324"/>
                <a:gd name="T34" fmla="*/ 202 w 208"/>
                <a:gd name="T35" fmla="*/ 68 h 324"/>
                <a:gd name="T36" fmla="*/ 202 w 208"/>
                <a:gd name="T37" fmla="*/ 48 h 324"/>
                <a:gd name="T38" fmla="*/ 196 w 208"/>
                <a:gd name="T39" fmla="*/ 36 h 324"/>
                <a:gd name="T40" fmla="*/ 184 w 208"/>
                <a:gd name="T41" fmla="*/ 26 h 324"/>
                <a:gd name="T42" fmla="*/ 166 w 208"/>
                <a:gd name="T43" fmla="*/ 14 h 324"/>
                <a:gd name="T44" fmla="*/ 156 w 208"/>
                <a:gd name="T45" fmla="*/ 10 h 324"/>
                <a:gd name="T46" fmla="*/ 152 w 208"/>
                <a:gd name="T47" fmla="*/ 14 h 324"/>
                <a:gd name="T48" fmla="*/ 152 w 208"/>
                <a:gd name="T49" fmla="*/ 12 h 324"/>
                <a:gd name="T50" fmla="*/ 150 w 208"/>
                <a:gd name="T51" fmla="*/ 8 h 324"/>
                <a:gd name="T52" fmla="*/ 150 w 208"/>
                <a:gd name="T53" fmla="*/ 4 h 324"/>
                <a:gd name="T54" fmla="*/ 150 w 208"/>
                <a:gd name="T55" fmla="*/ 0 h 324"/>
                <a:gd name="T56" fmla="*/ 132 w 208"/>
                <a:gd name="T57" fmla="*/ 18 h 324"/>
                <a:gd name="T58" fmla="*/ 134 w 208"/>
                <a:gd name="T59" fmla="*/ 8 h 324"/>
                <a:gd name="T60" fmla="*/ 108 w 208"/>
                <a:gd name="T61" fmla="*/ 24 h 324"/>
                <a:gd name="T62" fmla="*/ 102 w 208"/>
                <a:gd name="T63" fmla="*/ 30 h 324"/>
                <a:gd name="T64" fmla="*/ 92 w 208"/>
                <a:gd name="T65" fmla="*/ 42 h 324"/>
                <a:gd name="T66" fmla="*/ 90 w 208"/>
                <a:gd name="T67" fmla="*/ 62 h 324"/>
                <a:gd name="T68" fmla="*/ 90 w 208"/>
                <a:gd name="T69" fmla="*/ 72 h 324"/>
                <a:gd name="T70" fmla="*/ 92 w 208"/>
                <a:gd name="T71" fmla="*/ 86 h 324"/>
                <a:gd name="T72" fmla="*/ 86 w 208"/>
                <a:gd name="T73" fmla="*/ 94 h 324"/>
                <a:gd name="T74" fmla="*/ 88 w 208"/>
                <a:gd name="T75" fmla="*/ 110 h 324"/>
                <a:gd name="T76" fmla="*/ 92 w 208"/>
                <a:gd name="T77" fmla="*/ 124 h 324"/>
                <a:gd name="T78" fmla="*/ 98 w 208"/>
                <a:gd name="T79" fmla="*/ 126 h 324"/>
                <a:gd name="T80" fmla="*/ 102 w 208"/>
                <a:gd name="T81" fmla="*/ 142 h 324"/>
                <a:gd name="T82" fmla="*/ 114 w 208"/>
                <a:gd name="T83" fmla="*/ 166 h 324"/>
                <a:gd name="T84" fmla="*/ 112 w 208"/>
                <a:gd name="T85" fmla="*/ 178 h 324"/>
                <a:gd name="T86" fmla="*/ 110 w 208"/>
                <a:gd name="T87" fmla="*/ 190 h 324"/>
                <a:gd name="T88" fmla="*/ 76 w 208"/>
                <a:gd name="T89" fmla="*/ 206 h 324"/>
                <a:gd name="T90" fmla="*/ 60 w 208"/>
                <a:gd name="T91" fmla="*/ 214 h 324"/>
                <a:gd name="T92" fmla="*/ 44 w 208"/>
                <a:gd name="T93" fmla="*/ 218 h 324"/>
                <a:gd name="T94" fmla="*/ 30 w 208"/>
                <a:gd name="T95" fmla="*/ 224 h 324"/>
                <a:gd name="T96" fmla="*/ 18 w 208"/>
                <a:gd name="T97" fmla="*/ 234 h 324"/>
                <a:gd name="T98" fmla="*/ 10 w 208"/>
                <a:gd name="T99" fmla="*/ 248 h 324"/>
                <a:gd name="T100" fmla="*/ 0 w 208"/>
                <a:gd name="T101" fmla="*/ 282 h 324"/>
                <a:gd name="T102" fmla="*/ 0 w 208"/>
                <a:gd name="T103" fmla="*/ 310 h 324"/>
                <a:gd name="T104" fmla="*/ 120 w 208"/>
                <a:gd name="T10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8" h="324">
                  <a:moveTo>
                    <a:pt x="134" y="268"/>
                  </a:moveTo>
                  <a:lnTo>
                    <a:pt x="134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38" y="254"/>
                  </a:lnTo>
                  <a:lnTo>
                    <a:pt x="146" y="242"/>
                  </a:lnTo>
                  <a:lnTo>
                    <a:pt x="154" y="234"/>
                  </a:lnTo>
                  <a:lnTo>
                    <a:pt x="164" y="224"/>
                  </a:lnTo>
                  <a:lnTo>
                    <a:pt x="188" y="212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192" y="194"/>
                  </a:lnTo>
                  <a:lnTo>
                    <a:pt x="182" y="190"/>
                  </a:lnTo>
                  <a:lnTo>
                    <a:pt x="182" y="190"/>
                  </a:lnTo>
                  <a:lnTo>
                    <a:pt x="180" y="178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80" y="164"/>
                  </a:lnTo>
                  <a:lnTo>
                    <a:pt x="188" y="156"/>
                  </a:lnTo>
                  <a:lnTo>
                    <a:pt x="194" y="142"/>
                  </a:lnTo>
                  <a:lnTo>
                    <a:pt x="198" y="13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0" y="122"/>
                  </a:lnTo>
                  <a:lnTo>
                    <a:pt x="204" y="122"/>
                  </a:lnTo>
                  <a:lnTo>
                    <a:pt x="206" y="118"/>
                  </a:lnTo>
                  <a:lnTo>
                    <a:pt x="208" y="110"/>
                  </a:lnTo>
                  <a:lnTo>
                    <a:pt x="208" y="110"/>
                  </a:lnTo>
                  <a:lnTo>
                    <a:pt x="208" y="94"/>
                  </a:lnTo>
                  <a:lnTo>
                    <a:pt x="206" y="90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68"/>
                  </a:lnTo>
                  <a:lnTo>
                    <a:pt x="202" y="68"/>
                  </a:lnTo>
                  <a:lnTo>
                    <a:pt x="202" y="58"/>
                  </a:lnTo>
                  <a:lnTo>
                    <a:pt x="202" y="48"/>
                  </a:lnTo>
                  <a:lnTo>
                    <a:pt x="200" y="42"/>
                  </a:lnTo>
                  <a:lnTo>
                    <a:pt x="196" y="36"/>
                  </a:lnTo>
                  <a:lnTo>
                    <a:pt x="190" y="30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56" y="10"/>
                  </a:lnTo>
                  <a:lnTo>
                    <a:pt x="152" y="10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38" y="12"/>
                  </a:lnTo>
                  <a:lnTo>
                    <a:pt x="132" y="1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0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02" y="30"/>
                  </a:lnTo>
                  <a:lnTo>
                    <a:pt x="96" y="36"/>
                  </a:lnTo>
                  <a:lnTo>
                    <a:pt x="92" y="42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86" y="90"/>
                  </a:lnTo>
                  <a:lnTo>
                    <a:pt x="86" y="94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20"/>
                  </a:lnTo>
                  <a:lnTo>
                    <a:pt x="92" y="124"/>
                  </a:lnTo>
                  <a:lnTo>
                    <a:pt x="96" y="126"/>
                  </a:lnTo>
                  <a:lnTo>
                    <a:pt x="98" y="126"/>
                  </a:lnTo>
                  <a:lnTo>
                    <a:pt x="98" y="126"/>
                  </a:lnTo>
                  <a:lnTo>
                    <a:pt x="102" y="142"/>
                  </a:lnTo>
                  <a:lnTo>
                    <a:pt x="108" y="156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2" y="178"/>
                  </a:lnTo>
                  <a:lnTo>
                    <a:pt x="110" y="190"/>
                  </a:lnTo>
                  <a:lnTo>
                    <a:pt x="110" y="190"/>
                  </a:lnTo>
                  <a:lnTo>
                    <a:pt x="98" y="196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60" y="214"/>
                  </a:lnTo>
                  <a:lnTo>
                    <a:pt x="50" y="216"/>
                  </a:lnTo>
                  <a:lnTo>
                    <a:pt x="44" y="218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4" y="228"/>
                  </a:lnTo>
                  <a:lnTo>
                    <a:pt x="18" y="234"/>
                  </a:lnTo>
                  <a:lnTo>
                    <a:pt x="14" y="240"/>
                  </a:lnTo>
                  <a:lnTo>
                    <a:pt x="10" y="248"/>
                  </a:lnTo>
                  <a:lnTo>
                    <a:pt x="4" y="264"/>
                  </a:lnTo>
                  <a:lnTo>
                    <a:pt x="0" y="282"/>
                  </a:lnTo>
                  <a:lnTo>
                    <a:pt x="0" y="298"/>
                  </a:lnTo>
                  <a:lnTo>
                    <a:pt x="0" y="310"/>
                  </a:lnTo>
                  <a:lnTo>
                    <a:pt x="0" y="324"/>
                  </a:lnTo>
                  <a:lnTo>
                    <a:pt x="120" y="324"/>
                  </a:lnTo>
                  <a:lnTo>
                    <a:pt x="134" y="268"/>
                  </a:ln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9" name="Freeform 8"/>
            <p:cNvSpPr/>
            <p:nvPr/>
          </p:nvSpPr>
          <p:spPr>
            <a:xfrm>
              <a:off x="11222433" y="7058576"/>
              <a:ext cx="922970" cy="104858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0" name="그룹 78"/>
          <p:cNvGrpSpPr/>
          <p:nvPr/>
        </p:nvGrpSpPr>
        <p:grpSpPr>
          <a:xfrm rot="19800000">
            <a:off x="6807571" y="2219414"/>
            <a:ext cx="619947" cy="968348"/>
            <a:chOff x="2935288" y="3844926"/>
            <a:chExt cx="960438" cy="15001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1" name="Freeform 14"/>
            <p:cNvSpPr>
              <a:spLocks noEditPoints="1"/>
            </p:cNvSpPr>
            <p:nvPr/>
          </p:nvSpPr>
          <p:spPr>
            <a:xfrm>
              <a:off x="2935288" y="3844926"/>
              <a:ext cx="960438" cy="1038225"/>
            </a:xfrm>
            <a:custGeom>
              <a:avLst/>
              <a:gdLst>
                <a:gd name="T0" fmla="*/ 256 w 256"/>
                <a:gd name="T1" fmla="*/ 129 h 276"/>
                <a:gd name="T2" fmla="*/ 128 w 256"/>
                <a:gd name="T3" fmla="*/ 0 h 276"/>
                <a:gd name="T4" fmla="*/ 0 w 256"/>
                <a:gd name="T5" fmla="*/ 129 h 276"/>
                <a:gd name="T6" fmla="*/ 107 w 256"/>
                <a:gd name="T7" fmla="*/ 255 h 276"/>
                <a:gd name="T8" fmla="*/ 107 w 256"/>
                <a:gd name="T9" fmla="*/ 274 h 276"/>
                <a:gd name="T10" fmla="*/ 128 w 256"/>
                <a:gd name="T11" fmla="*/ 276 h 276"/>
                <a:gd name="T12" fmla="*/ 149 w 256"/>
                <a:gd name="T13" fmla="*/ 274 h 276"/>
                <a:gd name="T14" fmla="*/ 149 w 256"/>
                <a:gd name="T15" fmla="*/ 255 h 276"/>
                <a:gd name="T16" fmla="*/ 256 w 256"/>
                <a:gd name="T17" fmla="*/ 129 h 276"/>
                <a:gd name="T18" fmla="*/ 128 w 256"/>
                <a:gd name="T19" fmla="*/ 36 h 276"/>
                <a:gd name="T20" fmla="*/ 220 w 256"/>
                <a:gd name="T21" fmla="*/ 129 h 276"/>
                <a:gd name="T22" fmla="*/ 128 w 256"/>
                <a:gd name="T23" fmla="*/ 221 h 276"/>
                <a:gd name="T24" fmla="*/ 36 w 256"/>
                <a:gd name="T25" fmla="*/ 129 h 276"/>
                <a:gd name="T26" fmla="*/ 128 w 256"/>
                <a:gd name="T27" fmla="*/ 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76">
                  <a:moveTo>
                    <a:pt x="256" y="129"/>
                  </a:moveTo>
                  <a:cubicBezTo>
                    <a:pt x="256" y="58"/>
                    <a:pt x="199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92"/>
                    <a:pt x="46" y="245"/>
                    <a:pt x="107" y="255"/>
                  </a:cubicBezTo>
                  <a:quadBezTo>
                    <a:pt x="107" y="274"/>
                    <a:pt x="107" y="274"/>
                  </a:quadBezTo>
                  <a:cubicBezTo>
                    <a:pt x="114" y="275"/>
                    <a:pt x="121" y="276"/>
                    <a:pt x="128" y="276"/>
                  </a:cubicBezTo>
                  <a:cubicBezTo>
                    <a:pt x="135" y="276"/>
                    <a:pt x="142" y="275"/>
                    <a:pt x="149" y="274"/>
                  </a:cubicBezTo>
                  <a:quadBezTo>
                    <a:pt x="149" y="255"/>
                    <a:pt x="149" y="255"/>
                  </a:quadBezTo>
                  <a:cubicBezTo>
                    <a:pt x="210" y="245"/>
                    <a:pt x="256" y="192"/>
                    <a:pt x="256" y="129"/>
                  </a:cubicBezTo>
                  <a:close/>
                  <a:moveTo>
                    <a:pt x="128" y="36"/>
                  </a:moveTo>
                  <a:cubicBezTo>
                    <a:pt x="179" y="36"/>
                    <a:pt x="220" y="78"/>
                    <a:pt x="220" y="129"/>
                  </a:cubicBezTo>
                  <a:cubicBezTo>
                    <a:pt x="220" y="180"/>
                    <a:pt x="179" y="221"/>
                    <a:pt x="128" y="221"/>
                  </a:cubicBezTo>
                  <a:cubicBezTo>
                    <a:pt x="77" y="221"/>
                    <a:pt x="36" y="180"/>
                    <a:pt x="36" y="129"/>
                  </a:cubicBezTo>
                  <a:cubicBezTo>
                    <a:pt x="36" y="78"/>
                    <a:pt x="77" y="36"/>
                    <a:pt x="128" y="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Freeform 15"/>
            <p:cNvSpPr/>
            <p:nvPr/>
          </p:nvSpPr>
          <p:spPr>
            <a:xfrm>
              <a:off x="3336925" y="4921251"/>
              <a:ext cx="157163" cy="423863"/>
            </a:xfrm>
            <a:custGeom>
              <a:avLst/>
              <a:gdLst>
                <a:gd name="T0" fmla="*/ 0 w 42"/>
                <a:gd name="T1" fmla="*/ 0 h 113"/>
                <a:gd name="T2" fmla="*/ 0 w 42"/>
                <a:gd name="T3" fmla="*/ 92 h 113"/>
                <a:gd name="T4" fmla="*/ 21 w 42"/>
                <a:gd name="T5" fmla="*/ 113 h 113"/>
                <a:gd name="T6" fmla="*/ 42 w 42"/>
                <a:gd name="T7" fmla="*/ 92 h 113"/>
                <a:gd name="T8" fmla="*/ 42 w 42"/>
                <a:gd name="T9" fmla="*/ 0 h 113"/>
                <a:gd name="T10" fmla="*/ 21 w 42"/>
                <a:gd name="T11" fmla="*/ 2 h 113"/>
                <a:gd name="T12" fmla="*/ 0 w 42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13">
                  <a:moveTo>
                    <a:pt x="0" y="0"/>
                  </a:moveTo>
                  <a:quadBezTo>
                    <a:pt x="0" y="92"/>
                    <a:pt x="0" y="92"/>
                  </a:quadBezTo>
                  <a:cubicBezTo>
                    <a:pt x="0" y="103"/>
                    <a:pt x="10" y="113"/>
                    <a:pt x="21" y="113"/>
                  </a:cubicBezTo>
                  <a:cubicBezTo>
                    <a:pt x="32" y="113"/>
                    <a:pt x="42" y="103"/>
                    <a:pt x="42" y="92"/>
                  </a:cubicBezTo>
                  <a:quadBezTo>
                    <a:pt x="42" y="0"/>
                    <a:pt x="42" y="0"/>
                  </a:quadBezTo>
                  <a:cubicBezTo>
                    <a:pt x="35" y="1"/>
                    <a:pt x="28" y="2"/>
                    <a:pt x="21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3" name="Freeform 5"/>
          <p:cNvSpPr>
            <a:spLocks noEditPoints="1"/>
          </p:cNvSpPr>
          <p:nvPr/>
        </p:nvSpPr>
        <p:spPr>
          <a:xfrm flipH="1">
            <a:off x="2670170" y="2498726"/>
            <a:ext cx="1246555" cy="736600"/>
          </a:xfrm>
          <a:custGeom>
            <a:avLst/>
            <a:gdLst>
              <a:gd name="T0" fmla="*/ 471 w 616"/>
              <a:gd name="T1" fmla="*/ 217 h 364"/>
              <a:gd name="T2" fmla="*/ 362 w 616"/>
              <a:gd name="T3" fmla="*/ 244 h 364"/>
              <a:gd name="T4" fmla="*/ 189 w 616"/>
              <a:gd name="T5" fmla="*/ 0 h 364"/>
              <a:gd name="T6" fmla="*/ 165 w 616"/>
              <a:gd name="T7" fmla="*/ 71 h 364"/>
              <a:gd name="T8" fmla="*/ 0 w 616"/>
              <a:gd name="T9" fmla="*/ 244 h 364"/>
              <a:gd name="T10" fmla="*/ 310 w 616"/>
              <a:gd name="T11" fmla="*/ 364 h 364"/>
              <a:gd name="T12" fmla="*/ 496 w 616"/>
              <a:gd name="T13" fmla="*/ 0 h 364"/>
              <a:gd name="T14" fmla="*/ 40 w 616"/>
              <a:gd name="T15" fmla="*/ 254 h 364"/>
              <a:gd name="T16" fmla="*/ 97 w 616"/>
              <a:gd name="T17" fmla="*/ 160 h 364"/>
              <a:gd name="T18" fmla="*/ 97 w 616"/>
              <a:gd name="T19" fmla="*/ 131 h 364"/>
              <a:gd name="T20" fmla="*/ 68 w 616"/>
              <a:gd name="T21" fmla="*/ 113 h 364"/>
              <a:gd name="T22" fmla="*/ 97 w 616"/>
              <a:gd name="T23" fmla="*/ 113 h 364"/>
              <a:gd name="T24" fmla="*/ 122 w 616"/>
              <a:gd name="T25" fmla="*/ 180 h 364"/>
              <a:gd name="T26" fmla="*/ 151 w 616"/>
              <a:gd name="T27" fmla="*/ 160 h 364"/>
              <a:gd name="T28" fmla="*/ 151 w 616"/>
              <a:gd name="T29" fmla="*/ 131 h 364"/>
              <a:gd name="T30" fmla="*/ 122 w 616"/>
              <a:gd name="T31" fmla="*/ 113 h 364"/>
              <a:gd name="T32" fmla="*/ 151 w 616"/>
              <a:gd name="T33" fmla="*/ 113 h 364"/>
              <a:gd name="T34" fmla="*/ 208 w 616"/>
              <a:gd name="T35" fmla="*/ 254 h 364"/>
              <a:gd name="T36" fmla="*/ 237 w 616"/>
              <a:gd name="T37" fmla="*/ 236 h 364"/>
              <a:gd name="T38" fmla="*/ 237 w 616"/>
              <a:gd name="T39" fmla="*/ 207 h 364"/>
              <a:gd name="T40" fmla="*/ 208 w 616"/>
              <a:gd name="T41" fmla="*/ 187 h 364"/>
              <a:gd name="T42" fmla="*/ 237 w 616"/>
              <a:gd name="T43" fmla="*/ 187 h 364"/>
              <a:gd name="T44" fmla="*/ 208 w 616"/>
              <a:gd name="T45" fmla="*/ 110 h 364"/>
              <a:gd name="T46" fmla="*/ 237 w 616"/>
              <a:gd name="T47" fmla="*/ 91 h 364"/>
              <a:gd name="T48" fmla="*/ 237 w 616"/>
              <a:gd name="T49" fmla="*/ 62 h 364"/>
              <a:gd name="T50" fmla="*/ 208 w 616"/>
              <a:gd name="T51" fmla="*/ 42 h 364"/>
              <a:gd name="T52" fmla="*/ 237 w 616"/>
              <a:gd name="T53" fmla="*/ 42 h 364"/>
              <a:gd name="T54" fmla="*/ 263 w 616"/>
              <a:gd name="T55" fmla="*/ 207 h 364"/>
              <a:gd name="T56" fmla="*/ 293 w 616"/>
              <a:gd name="T57" fmla="*/ 187 h 364"/>
              <a:gd name="T58" fmla="*/ 293 w 616"/>
              <a:gd name="T59" fmla="*/ 157 h 364"/>
              <a:gd name="T60" fmla="*/ 263 w 616"/>
              <a:gd name="T61" fmla="*/ 139 h 364"/>
              <a:gd name="T62" fmla="*/ 293 w 616"/>
              <a:gd name="T63" fmla="*/ 139 h 364"/>
              <a:gd name="T64" fmla="*/ 263 w 616"/>
              <a:gd name="T65" fmla="*/ 62 h 364"/>
              <a:gd name="T66" fmla="*/ 293 w 616"/>
              <a:gd name="T67" fmla="*/ 42 h 364"/>
              <a:gd name="T68" fmla="*/ 293 w 616"/>
              <a:gd name="T69" fmla="*/ 12 h 364"/>
              <a:gd name="T70" fmla="*/ 319 w 616"/>
              <a:gd name="T71" fmla="*/ 284 h 364"/>
              <a:gd name="T72" fmla="*/ 348 w 616"/>
              <a:gd name="T73" fmla="*/ 284 h 364"/>
              <a:gd name="T74" fmla="*/ 374 w 616"/>
              <a:gd name="T75" fmla="*/ 133 h 364"/>
              <a:gd name="T76" fmla="*/ 403 w 616"/>
              <a:gd name="T77" fmla="*/ 113 h 364"/>
              <a:gd name="T78" fmla="*/ 403 w 616"/>
              <a:gd name="T79" fmla="*/ 83 h 364"/>
              <a:gd name="T80" fmla="*/ 430 w 616"/>
              <a:gd name="T81" fmla="*/ 210 h 364"/>
              <a:gd name="T82" fmla="*/ 459 w 616"/>
              <a:gd name="T83" fmla="*/ 210 h 364"/>
              <a:gd name="T84" fmla="*/ 430 w 616"/>
              <a:gd name="T85" fmla="*/ 133 h 364"/>
              <a:gd name="T86" fmla="*/ 459 w 616"/>
              <a:gd name="T87" fmla="*/ 113 h 364"/>
              <a:gd name="T88" fmla="*/ 459 w 616"/>
              <a:gd name="T89" fmla="*/ 83 h 364"/>
              <a:gd name="T90" fmla="*/ 516 w 616"/>
              <a:gd name="T91" fmla="*/ 285 h 364"/>
              <a:gd name="T92" fmla="*/ 545 w 616"/>
              <a:gd name="T93" fmla="*/ 285 h 364"/>
              <a:gd name="T94" fmla="*/ 516 w 616"/>
              <a:gd name="T95" fmla="*/ 207 h 364"/>
              <a:gd name="T96" fmla="*/ 545 w 616"/>
              <a:gd name="T97" fmla="*/ 188 h 364"/>
              <a:gd name="T98" fmla="*/ 545 w 616"/>
              <a:gd name="T99" fmla="*/ 159 h 364"/>
              <a:gd name="T100" fmla="*/ 516 w 616"/>
              <a:gd name="T101" fmla="*/ 139 h 364"/>
              <a:gd name="T102" fmla="*/ 545 w 616"/>
              <a:gd name="T103" fmla="*/ 139 h 364"/>
              <a:gd name="T104" fmla="*/ 516 w 616"/>
              <a:gd name="T105" fmla="*/ 62 h 364"/>
              <a:gd name="T106" fmla="*/ 545 w 616"/>
              <a:gd name="T107" fmla="*/ 42 h 364"/>
              <a:gd name="T108" fmla="*/ 545 w 616"/>
              <a:gd name="T109" fmla="*/ 12 h 364"/>
              <a:gd name="T110" fmla="*/ 570 w 616"/>
              <a:gd name="T111" fmla="*/ 236 h 364"/>
              <a:gd name="T112" fmla="*/ 599 w 616"/>
              <a:gd name="T113" fmla="*/ 236 h 364"/>
              <a:gd name="T114" fmla="*/ 570 w 616"/>
              <a:gd name="T115" fmla="*/ 159 h 364"/>
              <a:gd name="T116" fmla="*/ 599 w 616"/>
              <a:gd name="T117" fmla="*/ 139 h 364"/>
              <a:gd name="T118" fmla="*/ 599 w 616"/>
              <a:gd name="T119" fmla="*/ 110 h 364"/>
              <a:gd name="T120" fmla="*/ 570 w 616"/>
              <a:gd name="T121" fmla="*/ 91 h 364"/>
              <a:gd name="T122" fmla="*/ 599 w 616"/>
              <a:gd name="T123" fmla="*/ 91 h 364"/>
              <a:gd name="T124" fmla="*/ 570 w 616"/>
              <a:gd name="T125" fmla="*/ 12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6" h="364">
                <a:moveTo>
                  <a:pt x="496" y="0"/>
                </a:moveTo>
                <a:lnTo>
                  <a:pt x="496" y="217"/>
                </a:lnTo>
                <a:lnTo>
                  <a:pt x="471" y="217"/>
                </a:lnTo>
                <a:lnTo>
                  <a:pt x="471" y="72"/>
                </a:lnTo>
                <a:lnTo>
                  <a:pt x="362" y="72"/>
                </a:lnTo>
                <a:lnTo>
                  <a:pt x="362" y="244"/>
                </a:lnTo>
                <a:lnTo>
                  <a:pt x="310" y="244"/>
                </a:lnTo>
                <a:lnTo>
                  <a:pt x="310" y="0"/>
                </a:lnTo>
                <a:lnTo>
                  <a:pt x="189" y="0"/>
                </a:lnTo>
                <a:lnTo>
                  <a:pt x="189" y="217"/>
                </a:lnTo>
                <a:lnTo>
                  <a:pt x="165" y="217"/>
                </a:lnTo>
                <a:lnTo>
                  <a:pt x="165" y="71"/>
                </a:lnTo>
                <a:lnTo>
                  <a:pt x="55" y="71"/>
                </a:lnTo>
                <a:lnTo>
                  <a:pt x="55" y="244"/>
                </a:lnTo>
                <a:lnTo>
                  <a:pt x="0" y="244"/>
                </a:lnTo>
                <a:lnTo>
                  <a:pt x="0" y="364"/>
                </a:lnTo>
                <a:lnTo>
                  <a:pt x="310" y="364"/>
                </a:lnTo>
                <a:lnTo>
                  <a:pt x="310" y="364"/>
                </a:lnTo>
                <a:lnTo>
                  <a:pt x="616" y="364"/>
                </a:lnTo>
                <a:lnTo>
                  <a:pt x="616" y="0"/>
                </a:lnTo>
                <a:lnTo>
                  <a:pt x="496" y="0"/>
                </a:lnTo>
                <a:close/>
                <a:moveTo>
                  <a:pt x="11" y="284"/>
                </a:moveTo>
                <a:lnTo>
                  <a:pt x="11" y="254"/>
                </a:lnTo>
                <a:lnTo>
                  <a:pt x="40" y="254"/>
                </a:lnTo>
                <a:lnTo>
                  <a:pt x="40" y="284"/>
                </a:lnTo>
                <a:lnTo>
                  <a:pt x="11" y="284"/>
                </a:lnTo>
                <a:close/>
                <a:moveTo>
                  <a:pt x="97" y="160"/>
                </a:moveTo>
                <a:lnTo>
                  <a:pt x="68" y="160"/>
                </a:lnTo>
                <a:lnTo>
                  <a:pt x="68" y="131"/>
                </a:lnTo>
                <a:lnTo>
                  <a:pt x="97" y="131"/>
                </a:lnTo>
                <a:lnTo>
                  <a:pt x="97" y="160"/>
                </a:lnTo>
                <a:close/>
                <a:moveTo>
                  <a:pt x="97" y="113"/>
                </a:moveTo>
                <a:lnTo>
                  <a:pt x="68" y="113"/>
                </a:lnTo>
                <a:lnTo>
                  <a:pt x="68" y="83"/>
                </a:lnTo>
                <a:lnTo>
                  <a:pt x="97" y="83"/>
                </a:lnTo>
                <a:lnTo>
                  <a:pt x="97" y="113"/>
                </a:lnTo>
                <a:close/>
                <a:moveTo>
                  <a:pt x="151" y="210"/>
                </a:moveTo>
                <a:lnTo>
                  <a:pt x="122" y="210"/>
                </a:lnTo>
                <a:lnTo>
                  <a:pt x="122" y="180"/>
                </a:lnTo>
                <a:lnTo>
                  <a:pt x="151" y="180"/>
                </a:lnTo>
                <a:lnTo>
                  <a:pt x="151" y="210"/>
                </a:lnTo>
                <a:close/>
                <a:moveTo>
                  <a:pt x="151" y="160"/>
                </a:moveTo>
                <a:lnTo>
                  <a:pt x="122" y="160"/>
                </a:lnTo>
                <a:lnTo>
                  <a:pt x="122" y="131"/>
                </a:lnTo>
                <a:lnTo>
                  <a:pt x="151" y="131"/>
                </a:lnTo>
                <a:lnTo>
                  <a:pt x="151" y="160"/>
                </a:lnTo>
                <a:close/>
                <a:moveTo>
                  <a:pt x="151" y="113"/>
                </a:moveTo>
                <a:lnTo>
                  <a:pt x="122" y="113"/>
                </a:lnTo>
                <a:lnTo>
                  <a:pt x="122" y="83"/>
                </a:lnTo>
                <a:lnTo>
                  <a:pt x="151" y="83"/>
                </a:lnTo>
                <a:lnTo>
                  <a:pt x="151" y="113"/>
                </a:lnTo>
                <a:close/>
                <a:moveTo>
                  <a:pt x="237" y="284"/>
                </a:moveTo>
                <a:lnTo>
                  <a:pt x="208" y="284"/>
                </a:lnTo>
                <a:lnTo>
                  <a:pt x="208" y="254"/>
                </a:lnTo>
                <a:lnTo>
                  <a:pt x="237" y="254"/>
                </a:lnTo>
                <a:lnTo>
                  <a:pt x="237" y="284"/>
                </a:lnTo>
                <a:close/>
                <a:moveTo>
                  <a:pt x="237" y="236"/>
                </a:moveTo>
                <a:lnTo>
                  <a:pt x="208" y="236"/>
                </a:lnTo>
                <a:lnTo>
                  <a:pt x="208" y="207"/>
                </a:lnTo>
                <a:lnTo>
                  <a:pt x="237" y="207"/>
                </a:lnTo>
                <a:lnTo>
                  <a:pt x="237" y="236"/>
                </a:lnTo>
                <a:close/>
                <a:moveTo>
                  <a:pt x="237" y="187"/>
                </a:moveTo>
                <a:lnTo>
                  <a:pt x="208" y="187"/>
                </a:lnTo>
                <a:lnTo>
                  <a:pt x="208" y="157"/>
                </a:lnTo>
                <a:lnTo>
                  <a:pt x="237" y="157"/>
                </a:lnTo>
                <a:lnTo>
                  <a:pt x="237" y="187"/>
                </a:lnTo>
                <a:close/>
                <a:moveTo>
                  <a:pt x="237" y="139"/>
                </a:moveTo>
                <a:lnTo>
                  <a:pt x="208" y="139"/>
                </a:lnTo>
                <a:lnTo>
                  <a:pt x="208" y="110"/>
                </a:lnTo>
                <a:lnTo>
                  <a:pt x="237" y="110"/>
                </a:lnTo>
                <a:lnTo>
                  <a:pt x="237" y="139"/>
                </a:lnTo>
                <a:close/>
                <a:moveTo>
                  <a:pt x="237" y="91"/>
                </a:moveTo>
                <a:lnTo>
                  <a:pt x="208" y="91"/>
                </a:lnTo>
                <a:lnTo>
                  <a:pt x="208" y="62"/>
                </a:lnTo>
                <a:lnTo>
                  <a:pt x="237" y="62"/>
                </a:lnTo>
                <a:lnTo>
                  <a:pt x="237" y="91"/>
                </a:lnTo>
                <a:close/>
                <a:moveTo>
                  <a:pt x="237" y="42"/>
                </a:moveTo>
                <a:lnTo>
                  <a:pt x="208" y="42"/>
                </a:lnTo>
                <a:lnTo>
                  <a:pt x="208" y="12"/>
                </a:lnTo>
                <a:lnTo>
                  <a:pt x="237" y="12"/>
                </a:lnTo>
                <a:lnTo>
                  <a:pt x="237" y="42"/>
                </a:lnTo>
                <a:close/>
                <a:moveTo>
                  <a:pt x="293" y="236"/>
                </a:moveTo>
                <a:lnTo>
                  <a:pt x="263" y="236"/>
                </a:lnTo>
                <a:lnTo>
                  <a:pt x="263" y="207"/>
                </a:lnTo>
                <a:lnTo>
                  <a:pt x="293" y="207"/>
                </a:lnTo>
                <a:lnTo>
                  <a:pt x="293" y="236"/>
                </a:lnTo>
                <a:close/>
                <a:moveTo>
                  <a:pt x="293" y="187"/>
                </a:moveTo>
                <a:lnTo>
                  <a:pt x="263" y="187"/>
                </a:lnTo>
                <a:lnTo>
                  <a:pt x="263" y="157"/>
                </a:lnTo>
                <a:lnTo>
                  <a:pt x="293" y="157"/>
                </a:lnTo>
                <a:lnTo>
                  <a:pt x="293" y="187"/>
                </a:lnTo>
                <a:close/>
                <a:moveTo>
                  <a:pt x="293" y="139"/>
                </a:moveTo>
                <a:lnTo>
                  <a:pt x="263" y="139"/>
                </a:lnTo>
                <a:lnTo>
                  <a:pt x="263" y="110"/>
                </a:lnTo>
                <a:lnTo>
                  <a:pt x="293" y="110"/>
                </a:lnTo>
                <a:lnTo>
                  <a:pt x="293" y="139"/>
                </a:lnTo>
                <a:close/>
                <a:moveTo>
                  <a:pt x="293" y="91"/>
                </a:moveTo>
                <a:lnTo>
                  <a:pt x="263" y="91"/>
                </a:lnTo>
                <a:lnTo>
                  <a:pt x="263" y="62"/>
                </a:lnTo>
                <a:lnTo>
                  <a:pt x="293" y="62"/>
                </a:lnTo>
                <a:lnTo>
                  <a:pt x="293" y="91"/>
                </a:lnTo>
                <a:close/>
                <a:moveTo>
                  <a:pt x="293" y="42"/>
                </a:moveTo>
                <a:lnTo>
                  <a:pt x="263" y="42"/>
                </a:lnTo>
                <a:lnTo>
                  <a:pt x="263" y="12"/>
                </a:lnTo>
                <a:lnTo>
                  <a:pt x="293" y="12"/>
                </a:lnTo>
                <a:lnTo>
                  <a:pt x="293" y="42"/>
                </a:lnTo>
                <a:close/>
                <a:moveTo>
                  <a:pt x="348" y="284"/>
                </a:moveTo>
                <a:lnTo>
                  <a:pt x="319" y="284"/>
                </a:lnTo>
                <a:lnTo>
                  <a:pt x="319" y="254"/>
                </a:lnTo>
                <a:lnTo>
                  <a:pt x="348" y="254"/>
                </a:lnTo>
                <a:lnTo>
                  <a:pt x="348" y="284"/>
                </a:lnTo>
                <a:close/>
                <a:moveTo>
                  <a:pt x="403" y="162"/>
                </a:moveTo>
                <a:lnTo>
                  <a:pt x="374" y="162"/>
                </a:lnTo>
                <a:lnTo>
                  <a:pt x="374" y="133"/>
                </a:lnTo>
                <a:lnTo>
                  <a:pt x="403" y="133"/>
                </a:lnTo>
                <a:lnTo>
                  <a:pt x="403" y="162"/>
                </a:lnTo>
                <a:close/>
                <a:moveTo>
                  <a:pt x="403" y="113"/>
                </a:moveTo>
                <a:lnTo>
                  <a:pt x="374" y="113"/>
                </a:lnTo>
                <a:lnTo>
                  <a:pt x="374" y="83"/>
                </a:lnTo>
                <a:lnTo>
                  <a:pt x="403" y="83"/>
                </a:lnTo>
                <a:lnTo>
                  <a:pt x="403" y="113"/>
                </a:lnTo>
                <a:close/>
                <a:moveTo>
                  <a:pt x="459" y="210"/>
                </a:moveTo>
                <a:lnTo>
                  <a:pt x="430" y="210"/>
                </a:lnTo>
                <a:lnTo>
                  <a:pt x="430" y="180"/>
                </a:lnTo>
                <a:lnTo>
                  <a:pt x="459" y="180"/>
                </a:lnTo>
                <a:lnTo>
                  <a:pt x="459" y="210"/>
                </a:lnTo>
                <a:close/>
                <a:moveTo>
                  <a:pt x="459" y="162"/>
                </a:moveTo>
                <a:lnTo>
                  <a:pt x="430" y="162"/>
                </a:lnTo>
                <a:lnTo>
                  <a:pt x="430" y="133"/>
                </a:lnTo>
                <a:lnTo>
                  <a:pt x="459" y="133"/>
                </a:lnTo>
                <a:lnTo>
                  <a:pt x="459" y="162"/>
                </a:lnTo>
                <a:close/>
                <a:moveTo>
                  <a:pt x="459" y="113"/>
                </a:moveTo>
                <a:lnTo>
                  <a:pt x="430" y="113"/>
                </a:lnTo>
                <a:lnTo>
                  <a:pt x="430" y="83"/>
                </a:lnTo>
                <a:lnTo>
                  <a:pt x="459" y="83"/>
                </a:lnTo>
                <a:lnTo>
                  <a:pt x="459" y="113"/>
                </a:lnTo>
                <a:close/>
                <a:moveTo>
                  <a:pt x="545" y="285"/>
                </a:moveTo>
                <a:lnTo>
                  <a:pt x="516" y="285"/>
                </a:lnTo>
                <a:lnTo>
                  <a:pt x="516" y="256"/>
                </a:lnTo>
                <a:lnTo>
                  <a:pt x="545" y="256"/>
                </a:lnTo>
                <a:lnTo>
                  <a:pt x="545" y="285"/>
                </a:lnTo>
                <a:close/>
                <a:moveTo>
                  <a:pt x="545" y="236"/>
                </a:moveTo>
                <a:lnTo>
                  <a:pt x="516" y="236"/>
                </a:lnTo>
                <a:lnTo>
                  <a:pt x="516" y="207"/>
                </a:lnTo>
                <a:lnTo>
                  <a:pt x="545" y="207"/>
                </a:lnTo>
                <a:lnTo>
                  <a:pt x="545" y="236"/>
                </a:lnTo>
                <a:close/>
                <a:moveTo>
                  <a:pt x="545" y="188"/>
                </a:moveTo>
                <a:lnTo>
                  <a:pt x="516" y="188"/>
                </a:lnTo>
                <a:lnTo>
                  <a:pt x="516" y="159"/>
                </a:lnTo>
                <a:lnTo>
                  <a:pt x="545" y="159"/>
                </a:lnTo>
                <a:lnTo>
                  <a:pt x="545" y="188"/>
                </a:lnTo>
                <a:close/>
                <a:moveTo>
                  <a:pt x="545" y="139"/>
                </a:moveTo>
                <a:lnTo>
                  <a:pt x="516" y="139"/>
                </a:lnTo>
                <a:lnTo>
                  <a:pt x="516" y="110"/>
                </a:lnTo>
                <a:lnTo>
                  <a:pt x="545" y="110"/>
                </a:lnTo>
                <a:lnTo>
                  <a:pt x="545" y="139"/>
                </a:lnTo>
                <a:close/>
                <a:moveTo>
                  <a:pt x="545" y="91"/>
                </a:moveTo>
                <a:lnTo>
                  <a:pt x="516" y="91"/>
                </a:lnTo>
                <a:lnTo>
                  <a:pt x="516" y="62"/>
                </a:lnTo>
                <a:lnTo>
                  <a:pt x="545" y="62"/>
                </a:lnTo>
                <a:lnTo>
                  <a:pt x="545" y="91"/>
                </a:lnTo>
                <a:close/>
                <a:moveTo>
                  <a:pt x="545" y="42"/>
                </a:moveTo>
                <a:lnTo>
                  <a:pt x="516" y="42"/>
                </a:lnTo>
                <a:lnTo>
                  <a:pt x="516" y="12"/>
                </a:lnTo>
                <a:lnTo>
                  <a:pt x="545" y="12"/>
                </a:lnTo>
                <a:lnTo>
                  <a:pt x="545" y="42"/>
                </a:lnTo>
                <a:close/>
                <a:moveTo>
                  <a:pt x="599" y="236"/>
                </a:moveTo>
                <a:lnTo>
                  <a:pt x="570" y="236"/>
                </a:lnTo>
                <a:lnTo>
                  <a:pt x="570" y="207"/>
                </a:lnTo>
                <a:lnTo>
                  <a:pt x="599" y="207"/>
                </a:lnTo>
                <a:lnTo>
                  <a:pt x="599" y="236"/>
                </a:lnTo>
                <a:close/>
                <a:moveTo>
                  <a:pt x="599" y="188"/>
                </a:moveTo>
                <a:lnTo>
                  <a:pt x="570" y="188"/>
                </a:lnTo>
                <a:lnTo>
                  <a:pt x="570" y="159"/>
                </a:lnTo>
                <a:lnTo>
                  <a:pt x="599" y="159"/>
                </a:lnTo>
                <a:lnTo>
                  <a:pt x="599" y="188"/>
                </a:lnTo>
                <a:close/>
                <a:moveTo>
                  <a:pt x="599" y="139"/>
                </a:moveTo>
                <a:lnTo>
                  <a:pt x="570" y="139"/>
                </a:lnTo>
                <a:lnTo>
                  <a:pt x="570" y="110"/>
                </a:lnTo>
                <a:lnTo>
                  <a:pt x="599" y="110"/>
                </a:lnTo>
                <a:lnTo>
                  <a:pt x="599" y="139"/>
                </a:lnTo>
                <a:close/>
                <a:moveTo>
                  <a:pt x="599" y="91"/>
                </a:moveTo>
                <a:lnTo>
                  <a:pt x="570" y="91"/>
                </a:lnTo>
                <a:lnTo>
                  <a:pt x="570" y="62"/>
                </a:lnTo>
                <a:lnTo>
                  <a:pt x="599" y="62"/>
                </a:lnTo>
                <a:lnTo>
                  <a:pt x="599" y="91"/>
                </a:lnTo>
                <a:close/>
                <a:moveTo>
                  <a:pt x="599" y="42"/>
                </a:moveTo>
                <a:lnTo>
                  <a:pt x="570" y="42"/>
                </a:lnTo>
                <a:lnTo>
                  <a:pt x="570" y="12"/>
                </a:lnTo>
                <a:lnTo>
                  <a:pt x="599" y="12"/>
                </a:lnTo>
                <a:lnTo>
                  <a:pt x="599" y="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74" name="그룹 65"/>
          <p:cNvGrpSpPr/>
          <p:nvPr/>
        </p:nvGrpSpPr>
        <p:grpSpPr>
          <a:xfrm flipH="1">
            <a:off x="484310" y="2394216"/>
            <a:ext cx="438484" cy="839806"/>
            <a:chOff x="3440441" y="1584514"/>
            <a:chExt cx="261362" cy="500574"/>
          </a:xfrm>
          <a:solidFill>
            <a:schemeClr val="bg1">
              <a:lumMod val="95000"/>
            </a:schemeClr>
          </a:solidFill>
        </p:grpSpPr>
        <p:sp>
          <p:nvSpPr>
            <p:cNvPr id="75" name="Freeform 6"/>
            <p:cNvSpPr>
              <a:spLocks noEditPoints="1"/>
            </p:cNvSpPr>
            <p:nvPr/>
          </p:nvSpPr>
          <p:spPr>
            <a:xfrm>
              <a:off x="3579982" y="1866917"/>
              <a:ext cx="121821" cy="218170"/>
            </a:xfrm>
            <a:custGeom>
              <a:avLst/>
              <a:gdLst>
                <a:gd name="T0" fmla="*/ 0 w 440"/>
                <a:gd name="T1" fmla="*/ 0 h 788"/>
                <a:gd name="T2" fmla="*/ 0 w 440"/>
                <a:gd name="T3" fmla="*/ 788 h 788"/>
                <a:gd name="T4" fmla="*/ 440 w 440"/>
                <a:gd name="T5" fmla="*/ 788 h 788"/>
                <a:gd name="T6" fmla="*/ 440 w 440"/>
                <a:gd name="T7" fmla="*/ 0 h 788"/>
                <a:gd name="T8" fmla="*/ 0 w 440"/>
                <a:gd name="T9" fmla="*/ 0 h 788"/>
                <a:gd name="T10" fmla="*/ 176 w 440"/>
                <a:gd name="T11" fmla="*/ 614 h 788"/>
                <a:gd name="T12" fmla="*/ 89 w 440"/>
                <a:gd name="T13" fmla="*/ 614 h 788"/>
                <a:gd name="T14" fmla="*/ 89 w 440"/>
                <a:gd name="T15" fmla="*/ 527 h 788"/>
                <a:gd name="T16" fmla="*/ 176 w 440"/>
                <a:gd name="T17" fmla="*/ 527 h 788"/>
                <a:gd name="T18" fmla="*/ 176 w 440"/>
                <a:gd name="T19" fmla="*/ 614 h 788"/>
                <a:gd name="T20" fmla="*/ 176 w 440"/>
                <a:gd name="T21" fmla="*/ 439 h 788"/>
                <a:gd name="T22" fmla="*/ 89 w 440"/>
                <a:gd name="T23" fmla="*/ 439 h 788"/>
                <a:gd name="T24" fmla="*/ 89 w 440"/>
                <a:gd name="T25" fmla="*/ 352 h 788"/>
                <a:gd name="T26" fmla="*/ 176 w 440"/>
                <a:gd name="T27" fmla="*/ 352 h 788"/>
                <a:gd name="T28" fmla="*/ 176 w 440"/>
                <a:gd name="T29" fmla="*/ 439 h 788"/>
                <a:gd name="T30" fmla="*/ 176 w 440"/>
                <a:gd name="T31" fmla="*/ 264 h 788"/>
                <a:gd name="T32" fmla="*/ 89 w 440"/>
                <a:gd name="T33" fmla="*/ 264 h 788"/>
                <a:gd name="T34" fmla="*/ 89 w 440"/>
                <a:gd name="T35" fmla="*/ 176 h 788"/>
                <a:gd name="T36" fmla="*/ 176 w 440"/>
                <a:gd name="T37" fmla="*/ 176 h 788"/>
                <a:gd name="T38" fmla="*/ 176 w 440"/>
                <a:gd name="T39" fmla="*/ 264 h 788"/>
                <a:gd name="T40" fmla="*/ 352 w 440"/>
                <a:gd name="T41" fmla="*/ 614 h 788"/>
                <a:gd name="T42" fmla="*/ 264 w 440"/>
                <a:gd name="T43" fmla="*/ 614 h 788"/>
                <a:gd name="T44" fmla="*/ 264 w 440"/>
                <a:gd name="T45" fmla="*/ 527 h 788"/>
                <a:gd name="T46" fmla="*/ 352 w 440"/>
                <a:gd name="T47" fmla="*/ 527 h 788"/>
                <a:gd name="T48" fmla="*/ 352 w 440"/>
                <a:gd name="T49" fmla="*/ 614 h 788"/>
                <a:gd name="T50" fmla="*/ 352 w 440"/>
                <a:gd name="T51" fmla="*/ 439 h 788"/>
                <a:gd name="T52" fmla="*/ 264 w 440"/>
                <a:gd name="T53" fmla="*/ 439 h 788"/>
                <a:gd name="T54" fmla="*/ 264 w 440"/>
                <a:gd name="T55" fmla="*/ 352 h 788"/>
                <a:gd name="T56" fmla="*/ 352 w 440"/>
                <a:gd name="T57" fmla="*/ 352 h 788"/>
                <a:gd name="T58" fmla="*/ 352 w 440"/>
                <a:gd name="T59" fmla="*/ 439 h 788"/>
                <a:gd name="T60" fmla="*/ 352 w 440"/>
                <a:gd name="T61" fmla="*/ 264 h 788"/>
                <a:gd name="T62" fmla="*/ 264 w 440"/>
                <a:gd name="T63" fmla="*/ 264 h 788"/>
                <a:gd name="T64" fmla="*/ 264 w 440"/>
                <a:gd name="T65" fmla="*/ 176 h 788"/>
                <a:gd name="T66" fmla="*/ 352 w 440"/>
                <a:gd name="T67" fmla="*/ 176 h 788"/>
                <a:gd name="T68" fmla="*/ 352 w 440"/>
                <a:gd name="T69" fmla="*/ 26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0" h="788">
                  <a:moveTo>
                    <a:pt x="0" y="0"/>
                  </a:moveTo>
                  <a:lnTo>
                    <a:pt x="0" y="788"/>
                  </a:lnTo>
                  <a:lnTo>
                    <a:pt x="440" y="788"/>
                  </a:lnTo>
                  <a:lnTo>
                    <a:pt x="440" y="0"/>
                  </a:lnTo>
                  <a:lnTo>
                    <a:pt x="0" y="0"/>
                  </a:lnTo>
                  <a:close/>
                  <a:moveTo>
                    <a:pt x="176" y="614"/>
                  </a:moveTo>
                  <a:lnTo>
                    <a:pt x="89" y="614"/>
                  </a:lnTo>
                  <a:lnTo>
                    <a:pt x="89" y="527"/>
                  </a:lnTo>
                  <a:lnTo>
                    <a:pt x="176" y="527"/>
                  </a:lnTo>
                  <a:lnTo>
                    <a:pt x="176" y="614"/>
                  </a:lnTo>
                  <a:close/>
                  <a:moveTo>
                    <a:pt x="176" y="439"/>
                  </a:moveTo>
                  <a:lnTo>
                    <a:pt x="89" y="439"/>
                  </a:lnTo>
                  <a:lnTo>
                    <a:pt x="89" y="352"/>
                  </a:lnTo>
                  <a:lnTo>
                    <a:pt x="176" y="352"/>
                  </a:lnTo>
                  <a:lnTo>
                    <a:pt x="176" y="439"/>
                  </a:lnTo>
                  <a:close/>
                  <a:moveTo>
                    <a:pt x="176" y="264"/>
                  </a:moveTo>
                  <a:lnTo>
                    <a:pt x="89" y="264"/>
                  </a:lnTo>
                  <a:lnTo>
                    <a:pt x="89" y="176"/>
                  </a:lnTo>
                  <a:lnTo>
                    <a:pt x="176" y="176"/>
                  </a:lnTo>
                  <a:lnTo>
                    <a:pt x="176" y="264"/>
                  </a:lnTo>
                  <a:close/>
                  <a:moveTo>
                    <a:pt x="352" y="614"/>
                  </a:moveTo>
                  <a:lnTo>
                    <a:pt x="264" y="614"/>
                  </a:lnTo>
                  <a:lnTo>
                    <a:pt x="264" y="527"/>
                  </a:lnTo>
                  <a:lnTo>
                    <a:pt x="352" y="527"/>
                  </a:lnTo>
                  <a:lnTo>
                    <a:pt x="352" y="614"/>
                  </a:lnTo>
                  <a:close/>
                  <a:moveTo>
                    <a:pt x="352" y="439"/>
                  </a:moveTo>
                  <a:lnTo>
                    <a:pt x="264" y="439"/>
                  </a:lnTo>
                  <a:lnTo>
                    <a:pt x="264" y="352"/>
                  </a:lnTo>
                  <a:lnTo>
                    <a:pt x="352" y="352"/>
                  </a:lnTo>
                  <a:lnTo>
                    <a:pt x="352" y="439"/>
                  </a:lnTo>
                  <a:close/>
                  <a:moveTo>
                    <a:pt x="352" y="264"/>
                  </a:moveTo>
                  <a:lnTo>
                    <a:pt x="264" y="264"/>
                  </a:lnTo>
                  <a:lnTo>
                    <a:pt x="264" y="176"/>
                  </a:lnTo>
                  <a:lnTo>
                    <a:pt x="352" y="176"/>
                  </a:lnTo>
                  <a:lnTo>
                    <a:pt x="352" y="2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>
            <a:xfrm>
              <a:off x="3440441" y="1584514"/>
              <a:ext cx="121821" cy="500574"/>
            </a:xfrm>
            <a:custGeom>
              <a:avLst/>
              <a:gdLst>
                <a:gd name="T0" fmla="*/ 145 w 440"/>
                <a:gd name="T1" fmla="*/ 44 h 1808"/>
                <a:gd name="T2" fmla="*/ 0 w 440"/>
                <a:gd name="T3" fmla="*/ 939 h 1808"/>
                <a:gd name="T4" fmla="*/ 0 w 440"/>
                <a:gd name="T5" fmla="*/ 1808 h 1808"/>
                <a:gd name="T6" fmla="*/ 440 w 440"/>
                <a:gd name="T7" fmla="*/ 966 h 1808"/>
                <a:gd name="T8" fmla="*/ 440 w 440"/>
                <a:gd name="T9" fmla="*/ 135 h 1808"/>
                <a:gd name="T10" fmla="*/ 346 w 440"/>
                <a:gd name="T11" fmla="*/ 44 h 1808"/>
                <a:gd name="T12" fmla="*/ 177 w 440"/>
                <a:gd name="T13" fmla="*/ 1633 h 1808"/>
                <a:gd name="T14" fmla="*/ 89 w 440"/>
                <a:gd name="T15" fmla="*/ 1546 h 1808"/>
                <a:gd name="T16" fmla="*/ 177 w 440"/>
                <a:gd name="T17" fmla="*/ 1633 h 1808"/>
                <a:gd name="T18" fmla="*/ 89 w 440"/>
                <a:gd name="T19" fmla="*/ 1458 h 1808"/>
                <a:gd name="T20" fmla="*/ 177 w 440"/>
                <a:gd name="T21" fmla="*/ 1370 h 1808"/>
                <a:gd name="T22" fmla="*/ 177 w 440"/>
                <a:gd name="T23" fmla="*/ 1283 h 1808"/>
                <a:gd name="T24" fmla="*/ 89 w 440"/>
                <a:gd name="T25" fmla="*/ 1194 h 1808"/>
                <a:gd name="T26" fmla="*/ 177 w 440"/>
                <a:gd name="T27" fmla="*/ 1283 h 1808"/>
                <a:gd name="T28" fmla="*/ 89 w 440"/>
                <a:gd name="T29" fmla="*/ 1107 h 1808"/>
                <a:gd name="T30" fmla="*/ 177 w 440"/>
                <a:gd name="T31" fmla="*/ 1019 h 1808"/>
                <a:gd name="T32" fmla="*/ 177 w 440"/>
                <a:gd name="T33" fmla="*/ 924 h 1808"/>
                <a:gd name="T34" fmla="*/ 89 w 440"/>
                <a:gd name="T35" fmla="*/ 837 h 1808"/>
                <a:gd name="T36" fmla="*/ 177 w 440"/>
                <a:gd name="T37" fmla="*/ 924 h 1808"/>
                <a:gd name="T38" fmla="*/ 89 w 440"/>
                <a:gd name="T39" fmla="*/ 749 h 1808"/>
                <a:gd name="T40" fmla="*/ 177 w 440"/>
                <a:gd name="T41" fmla="*/ 662 h 1808"/>
                <a:gd name="T42" fmla="*/ 177 w 440"/>
                <a:gd name="T43" fmla="*/ 573 h 1808"/>
                <a:gd name="T44" fmla="*/ 89 w 440"/>
                <a:gd name="T45" fmla="*/ 485 h 1808"/>
                <a:gd name="T46" fmla="*/ 177 w 440"/>
                <a:gd name="T47" fmla="*/ 573 h 1808"/>
                <a:gd name="T48" fmla="*/ 89 w 440"/>
                <a:gd name="T49" fmla="*/ 398 h 1808"/>
                <a:gd name="T50" fmla="*/ 177 w 440"/>
                <a:gd name="T51" fmla="*/ 310 h 1808"/>
                <a:gd name="T52" fmla="*/ 353 w 440"/>
                <a:gd name="T53" fmla="*/ 1633 h 1808"/>
                <a:gd name="T54" fmla="*/ 264 w 440"/>
                <a:gd name="T55" fmla="*/ 1546 h 1808"/>
                <a:gd name="T56" fmla="*/ 353 w 440"/>
                <a:gd name="T57" fmla="*/ 1633 h 1808"/>
                <a:gd name="T58" fmla="*/ 264 w 440"/>
                <a:gd name="T59" fmla="*/ 1458 h 1808"/>
                <a:gd name="T60" fmla="*/ 353 w 440"/>
                <a:gd name="T61" fmla="*/ 1370 h 1808"/>
                <a:gd name="T62" fmla="*/ 353 w 440"/>
                <a:gd name="T63" fmla="*/ 1283 h 1808"/>
                <a:gd name="T64" fmla="*/ 264 w 440"/>
                <a:gd name="T65" fmla="*/ 1194 h 1808"/>
                <a:gd name="T66" fmla="*/ 353 w 440"/>
                <a:gd name="T67" fmla="*/ 1283 h 1808"/>
                <a:gd name="T68" fmla="*/ 264 w 440"/>
                <a:gd name="T69" fmla="*/ 1107 h 1808"/>
                <a:gd name="T70" fmla="*/ 353 w 440"/>
                <a:gd name="T71" fmla="*/ 1019 h 1808"/>
                <a:gd name="T72" fmla="*/ 353 w 440"/>
                <a:gd name="T73" fmla="*/ 924 h 1808"/>
                <a:gd name="T74" fmla="*/ 264 w 440"/>
                <a:gd name="T75" fmla="*/ 837 h 1808"/>
                <a:gd name="T76" fmla="*/ 353 w 440"/>
                <a:gd name="T77" fmla="*/ 924 h 1808"/>
                <a:gd name="T78" fmla="*/ 264 w 440"/>
                <a:gd name="T79" fmla="*/ 749 h 1808"/>
                <a:gd name="T80" fmla="*/ 353 w 440"/>
                <a:gd name="T81" fmla="*/ 662 h 1808"/>
                <a:gd name="T82" fmla="*/ 353 w 440"/>
                <a:gd name="T83" fmla="*/ 573 h 1808"/>
                <a:gd name="T84" fmla="*/ 264 w 440"/>
                <a:gd name="T85" fmla="*/ 485 h 1808"/>
                <a:gd name="T86" fmla="*/ 353 w 440"/>
                <a:gd name="T87" fmla="*/ 573 h 1808"/>
                <a:gd name="T88" fmla="*/ 353 w 440"/>
                <a:gd name="T89" fmla="*/ 398 h 1808"/>
                <a:gd name="T90" fmla="*/ 264 w 440"/>
                <a:gd name="T91" fmla="*/ 31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0" h="1808">
                  <a:moveTo>
                    <a:pt x="346" y="44"/>
                  </a:moveTo>
                  <a:lnTo>
                    <a:pt x="145" y="44"/>
                  </a:lnTo>
                  <a:lnTo>
                    <a:pt x="0" y="0"/>
                  </a:lnTo>
                  <a:lnTo>
                    <a:pt x="0" y="939"/>
                  </a:lnTo>
                  <a:lnTo>
                    <a:pt x="0" y="966"/>
                  </a:lnTo>
                  <a:lnTo>
                    <a:pt x="0" y="1808"/>
                  </a:lnTo>
                  <a:lnTo>
                    <a:pt x="440" y="1808"/>
                  </a:lnTo>
                  <a:lnTo>
                    <a:pt x="440" y="966"/>
                  </a:lnTo>
                  <a:lnTo>
                    <a:pt x="440" y="939"/>
                  </a:lnTo>
                  <a:lnTo>
                    <a:pt x="440" y="135"/>
                  </a:lnTo>
                  <a:lnTo>
                    <a:pt x="346" y="106"/>
                  </a:lnTo>
                  <a:lnTo>
                    <a:pt x="346" y="44"/>
                  </a:lnTo>
                  <a:lnTo>
                    <a:pt x="346" y="44"/>
                  </a:lnTo>
                  <a:close/>
                  <a:moveTo>
                    <a:pt x="177" y="1633"/>
                  </a:moveTo>
                  <a:lnTo>
                    <a:pt x="89" y="1633"/>
                  </a:lnTo>
                  <a:lnTo>
                    <a:pt x="89" y="1546"/>
                  </a:lnTo>
                  <a:lnTo>
                    <a:pt x="177" y="1546"/>
                  </a:lnTo>
                  <a:lnTo>
                    <a:pt x="177" y="1633"/>
                  </a:lnTo>
                  <a:close/>
                  <a:moveTo>
                    <a:pt x="177" y="1458"/>
                  </a:moveTo>
                  <a:lnTo>
                    <a:pt x="89" y="1458"/>
                  </a:lnTo>
                  <a:lnTo>
                    <a:pt x="89" y="1370"/>
                  </a:lnTo>
                  <a:lnTo>
                    <a:pt x="177" y="1370"/>
                  </a:lnTo>
                  <a:lnTo>
                    <a:pt x="177" y="1458"/>
                  </a:lnTo>
                  <a:close/>
                  <a:moveTo>
                    <a:pt x="177" y="1283"/>
                  </a:moveTo>
                  <a:lnTo>
                    <a:pt x="89" y="1283"/>
                  </a:lnTo>
                  <a:lnTo>
                    <a:pt x="89" y="1194"/>
                  </a:lnTo>
                  <a:lnTo>
                    <a:pt x="177" y="1194"/>
                  </a:lnTo>
                  <a:lnTo>
                    <a:pt x="177" y="1283"/>
                  </a:lnTo>
                  <a:close/>
                  <a:moveTo>
                    <a:pt x="177" y="1107"/>
                  </a:moveTo>
                  <a:lnTo>
                    <a:pt x="89" y="1107"/>
                  </a:lnTo>
                  <a:lnTo>
                    <a:pt x="89" y="1019"/>
                  </a:lnTo>
                  <a:lnTo>
                    <a:pt x="177" y="1019"/>
                  </a:lnTo>
                  <a:lnTo>
                    <a:pt x="177" y="1107"/>
                  </a:lnTo>
                  <a:close/>
                  <a:moveTo>
                    <a:pt x="177" y="924"/>
                  </a:moveTo>
                  <a:lnTo>
                    <a:pt x="89" y="924"/>
                  </a:lnTo>
                  <a:lnTo>
                    <a:pt x="89" y="837"/>
                  </a:lnTo>
                  <a:lnTo>
                    <a:pt x="177" y="837"/>
                  </a:lnTo>
                  <a:lnTo>
                    <a:pt x="177" y="924"/>
                  </a:lnTo>
                  <a:close/>
                  <a:moveTo>
                    <a:pt x="177" y="749"/>
                  </a:moveTo>
                  <a:lnTo>
                    <a:pt x="89" y="749"/>
                  </a:lnTo>
                  <a:lnTo>
                    <a:pt x="89" y="662"/>
                  </a:lnTo>
                  <a:lnTo>
                    <a:pt x="177" y="662"/>
                  </a:lnTo>
                  <a:lnTo>
                    <a:pt x="177" y="749"/>
                  </a:lnTo>
                  <a:close/>
                  <a:moveTo>
                    <a:pt x="177" y="573"/>
                  </a:moveTo>
                  <a:lnTo>
                    <a:pt x="89" y="573"/>
                  </a:lnTo>
                  <a:lnTo>
                    <a:pt x="89" y="485"/>
                  </a:lnTo>
                  <a:lnTo>
                    <a:pt x="177" y="485"/>
                  </a:lnTo>
                  <a:lnTo>
                    <a:pt x="177" y="573"/>
                  </a:lnTo>
                  <a:close/>
                  <a:moveTo>
                    <a:pt x="177" y="398"/>
                  </a:moveTo>
                  <a:lnTo>
                    <a:pt x="89" y="398"/>
                  </a:lnTo>
                  <a:lnTo>
                    <a:pt x="89" y="310"/>
                  </a:lnTo>
                  <a:lnTo>
                    <a:pt x="177" y="310"/>
                  </a:lnTo>
                  <a:lnTo>
                    <a:pt x="177" y="398"/>
                  </a:lnTo>
                  <a:close/>
                  <a:moveTo>
                    <a:pt x="353" y="1633"/>
                  </a:moveTo>
                  <a:lnTo>
                    <a:pt x="264" y="1633"/>
                  </a:lnTo>
                  <a:lnTo>
                    <a:pt x="264" y="1546"/>
                  </a:lnTo>
                  <a:lnTo>
                    <a:pt x="353" y="1546"/>
                  </a:lnTo>
                  <a:lnTo>
                    <a:pt x="353" y="1633"/>
                  </a:lnTo>
                  <a:close/>
                  <a:moveTo>
                    <a:pt x="353" y="1458"/>
                  </a:moveTo>
                  <a:lnTo>
                    <a:pt x="264" y="1458"/>
                  </a:lnTo>
                  <a:lnTo>
                    <a:pt x="264" y="1370"/>
                  </a:lnTo>
                  <a:lnTo>
                    <a:pt x="353" y="1370"/>
                  </a:lnTo>
                  <a:lnTo>
                    <a:pt x="353" y="1458"/>
                  </a:lnTo>
                  <a:close/>
                  <a:moveTo>
                    <a:pt x="353" y="1283"/>
                  </a:moveTo>
                  <a:lnTo>
                    <a:pt x="264" y="1283"/>
                  </a:lnTo>
                  <a:lnTo>
                    <a:pt x="264" y="1194"/>
                  </a:lnTo>
                  <a:lnTo>
                    <a:pt x="353" y="1194"/>
                  </a:lnTo>
                  <a:lnTo>
                    <a:pt x="353" y="1283"/>
                  </a:lnTo>
                  <a:close/>
                  <a:moveTo>
                    <a:pt x="353" y="1107"/>
                  </a:moveTo>
                  <a:lnTo>
                    <a:pt x="264" y="1107"/>
                  </a:lnTo>
                  <a:lnTo>
                    <a:pt x="264" y="1019"/>
                  </a:lnTo>
                  <a:lnTo>
                    <a:pt x="353" y="1019"/>
                  </a:lnTo>
                  <a:lnTo>
                    <a:pt x="353" y="1107"/>
                  </a:lnTo>
                  <a:close/>
                  <a:moveTo>
                    <a:pt x="353" y="924"/>
                  </a:moveTo>
                  <a:lnTo>
                    <a:pt x="264" y="924"/>
                  </a:lnTo>
                  <a:lnTo>
                    <a:pt x="264" y="837"/>
                  </a:lnTo>
                  <a:lnTo>
                    <a:pt x="353" y="837"/>
                  </a:lnTo>
                  <a:lnTo>
                    <a:pt x="353" y="924"/>
                  </a:lnTo>
                  <a:close/>
                  <a:moveTo>
                    <a:pt x="353" y="749"/>
                  </a:moveTo>
                  <a:lnTo>
                    <a:pt x="264" y="749"/>
                  </a:lnTo>
                  <a:lnTo>
                    <a:pt x="264" y="662"/>
                  </a:lnTo>
                  <a:lnTo>
                    <a:pt x="353" y="662"/>
                  </a:lnTo>
                  <a:lnTo>
                    <a:pt x="353" y="749"/>
                  </a:lnTo>
                  <a:close/>
                  <a:moveTo>
                    <a:pt x="353" y="573"/>
                  </a:moveTo>
                  <a:lnTo>
                    <a:pt x="264" y="573"/>
                  </a:lnTo>
                  <a:lnTo>
                    <a:pt x="264" y="485"/>
                  </a:lnTo>
                  <a:lnTo>
                    <a:pt x="353" y="485"/>
                  </a:lnTo>
                  <a:lnTo>
                    <a:pt x="353" y="573"/>
                  </a:lnTo>
                  <a:close/>
                  <a:moveTo>
                    <a:pt x="353" y="310"/>
                  </a:moveTo>
                  <a:lnTo>
                    <a:pt x="353" y="398"/>
                  </a:lnTo>
                  <a:lnTo>
                    <a:pt x="264" y="398"/>
                  </a:lnTo>
                  <a:lnTo>
                    <a:pt x="264" y="310"/>
                  </a:lnTo>
                  <a:lnTo>
                    <a:pt x="353" y="3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7" name="그룹 59"/>
          <p:cNvGrpSpPr/>
          <p:nvPr/>
        </p:nvGrpSpPr>
        <p:grpSpPr>
          <a:xfrm>
            <a:off x="982453" y="2213170"/>
            <a:ext cx="1297439" cy="1022155"/>
            <a:chOff x="3065011" y="1584514"/>
            <a:chExt cx="636792" cy="501681"/>
          </a:xfrm>
          <a:solidFill>
            <a:schemeClr val="bg1">
              <a:lumMod val="95000"/>
            </a:schemeClr>
          </a:solidFill>
        </p:grpSpPr>
        <p:sp>
          <p:nvSpPr>
            <p:cNvPr id="78" name="Freeform 5"/>
            <p:cNvSpPr>
              <a:spLocks noEditPoints="1"/>
            </p:cNvSpPr>
            <p:nvPr/>
          </p:nvSpPr>
          <p:spPr>
            <a:xfrm>
              <a:off x="3065011" y="1818189"/>
              <a:ext cx="121821" cy="266899"/>
            </a:xfrm>
            <a:custGeom>
              <a:avLst/>
              <a:gdLst>
                <a:gd name="T0" fmla="*/ 0 w 440"/>
                <a:gd name="T1" fmla="*/ 965 h 965"/>
                <a:gd name="T2" fmla="*/ 440 w 440"/>
                <a:gd name="T3" fmla="*/ 965 h 965"/>
                <a:gd name="T4" fmla="*/ 440 w 440"/>
                <a:gd name="T5" fmla="*/ 0 h 965"/>
                <a:gd name="T6" fmla="*/ 0 w 440"/>
                <a:gd name="T7" fmla="*/ 0 h 965"/>
                <a:gd name="T8" fmla="*/ 0 w 440"/>
                <a:gd name="T9" fmla="*/ 965 h 965"/>
                <a:gd name="T10" fmla="*/ 264 w 440"/>
                <a:gd name="T11" fmla="*/ 176 h 965"/>
                <a:gd name="T12" fmla="*/ 352 w 440"/>
                <a:gd name="T13" fmla="*/ 176 h 965"/>
                <a:gd name="T14" fmla="*/ 352 w 440"/>
                <a:gd name="T15" fmla="*/ 263 h 965"/>
                <a:gd name="T16" fmla="*/ 264 w 440"/>
                <a:gd name="T17" fmla="*/ 263 h 965"/>
                <a:gd name="T18" fmla="*/ 264 w 440"/>
                <a:gd name="T19" fmla="*/ 176 h 965"/>
                <a:gd name="T20" fmla="*/ 264 w 440"/>
                <a:gd name="T21" fmla="*/ 351 h 965"/>
                <a:gd name="T22" fmla="*/ 352 w 440"/>
                <a:gd name="T23" fmla="*/ 351 h 965"/>
                <a:gd name="T24" fmla="*/ 352 w 440"/>
                <a:gd name="T25" fmla="*/ 439 h 965"/>
                <a:gd name="T26" fmla="*/ 264 w 440"/>
                <a:gd name="T27" fmla="*/ 439 h 965"/>
                <a:gd name="T28" fmla="*/ 264 w 440"/>
                <a:gd name="T29" fmla="*/ 351 h 965"/>
                <a:gd name="T30" fmla="*/ 264 w 440"/>
                <a:gd name="T31" fmla="*/ 527 h 965"/>
                <a:gd name="T32" fmla="*/ 352 w 440"/>
                <a:gd name="T33" fmla="*/ 527 h 965"/>
                <a:gd name="T34" fmla="*/ 352 w 440"/>
                <a:gd name="T35" fmla="*/ 614 h 965"/>
                <a:gd name="T36" fmla="*/ 264 w 440"/>
                <a:gd name="T37" fmla="*/ 614 h 965"/>
                <a:gd name="T38" fmla="*/ 264 w 440"/>
                <a:gd name="T39" fmla="*/ 527 h 965"/>
                <a:gd name="T40" fmla="*/ 264 w 440"/>
                <a:gd name="T41" fmla="*/ 702 h 965"/>
                <a:gd name="T42" fmla="*/ 352 w 440"/>
                <a:gd name="T43" fmla="*/ 702 h 965"/>
                <a:gd name="T44" fmla="*/ 352 w 440"/>
                <a:gd name="T45" fmla="*/ 790 h 965"/>
                <a:gd name="T46" fmla="*/ 264 w 440"/>
                <a:gd name="T47" fmla="*/ 790 h 965"/>
                <a:gd name="T48" fmla="*/ 264 w 440"/>
                <a:gd name="T49" fmla="*/ 702 h 965"/>
                <a:gd name="T50" fmla="*/ 88 w 440"/>
                <a:gd name="T51" fmla="*/ 176 h 965"/>
                <a:gd name="T52" fmla="*/ 177 w 440"/>
                <a:gd name="T53" fmla="*/ 176 h 965"/>
                <a:gd name="T54" fmla="*/ 177 w 440"/>
                <a:gd name="T55" fmla="*/ 263 h 965"/>
                <a:gd name="T56" fmla="*/ 88 w 440"/>
                <a:gd name="T57" fmla="*/ 263 h 965"/>
                <a:gd name="T58" fmla="*/ 88 w 440"/>
                <a:gd name="T59" fmla="*/ 176 h 965"/>
                <a:gd name="T60" fmla="*/ 88 w 440"/>
                <a:gd name="T61" fmla="*/ 351 h 965"/>
                <a:gd name="T62" fmla="*/ 177 w 440"/>
                <a:gd name="T63" fmla="*/ 351 h 965"/>
                <a:gd name="T64" fmla="*/ 177 w 440"/>
                <a:gd name="T65" fmla="*/ 439 h 965"/>
                <a:gd name="T66" fmla="*/ 88 w 440"/>
                <a:gd name="T67" fmla="*/ 439 h 965"/>
                <a:gd name="T68" fmla="*/ 88 w 440"/>
                <a:gd name="T69" fmla="*/ 351 h 965"/>
                <a:gd name="T70" fmla="*/ 88 w 440"/>
                <a:gd name="T71" fmla="*/ 527 h 965"/>
                <a:gd name="T72" fmla="*/ 177 w 440"/>
                <a:gd name="T73" fmla="*/ 527 h 965"/>
                <a:gd name="T74" fmla="*/ 177 w 440"/>
                <a:gd name="T75" fmla="*/ 614 h 965"/>
                <a:gd name="T76" fmla="*/ 88 w 440"/>
                <a:gd name="T77" fmla="*/ 614 h 965"/>
                <a:gd name="T78" fmla="*/ 88 w 440"/>
                <a:gd name="T79" fmla="*/ 527 h 965"/>
                <a:gd name="T80" fmla="*/ 88 w 440"/>
                <a:gd name="T81" fmla="*/ 702 h 965"/>
                <a:gd name="T82" fmla="*/ 177 w 440"/>
                <a:gd name="T83" fmla="*/ 702 h 965"/>
                <a:gd name="T84" fmla="*/ 177 w 440"/>
                <a:gd name="T85" fmla="*/ 790 h 965"/>
                <a:gd name="T86" fmla="*/ 88 w 440"/>
                <a:gd name="T87" fmla="*/ 790 h 965"/>
                <a:gd name="T88" fmla="*/ 88 w 440"/>
                <a:gd name="T89" fmla="*/ 702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965">
                  <a:moveTo>
                    <a:pt x="0" y="965"/>
                  </a:moveTo>
                  <a:lnTo>
                    <a:pt x="440" y="965"/>
                  </a:lnTo>
                  <a:lnTo>
                    <a:pt x="440" y="0"/>
                  </a:lnTo>
                  <a:lnTo>
                    <a:pt x="0" y="0"/>
                  </a:lnTo>
                  <a:lnTo>
                    <a:pt x="0" y="965"/>
                  </a:lnTo>
                  <a:close/>
                  <a:moveTo>
                    <a:pt x="264" y="176"/>
                  </a:moveTo>
                  <a:lnTo>
                    <a:pt x="352" y="176"/>
                  </a:lnTo>
                  <a:lnTo>
                    <a:pt x="352" y="263"/>
                  </a:lnTo>
                  <a:lnTo>
                    <a:pt x="264" y="263"/>
                  </a:lnTo>
                  <a:lnTo>
                    <a:pt x="264" y="176"/>
                  </a:lnTo>
                  <a:close/>
                  <a:moveTo>
                    <a:pt x="264" y="351"/>
                  </a:moveTo>
                  <a:lnTo>
                    <a:pt x="352" y="351"/>
                  </a:lnTo>
                  <a:lnTo>
                    <a:pt x="352" y="439"/>
                  </a:lnTo>
                  <a:lnTo>
                    <a:pt x="264" y="439"/>
                  </a:lnTo>
                  <a:lnTo>
                    <a:pt x="264" y="351"/>
                  </a:lnTo>
                  <a:close/>
                  <a:moveTo>
                    <a:pt x="264" y="527"/>
                  </a:moveTo>
                  <a:lnTo>
                    <a:pt x="352" y="527"/>
                  </a:lnTo>
                  <a:lnTo>
                    <a:pt x="352" y="614"/>
                  </a:lnTo>
                  <a:lnTo>
                    <a:pt x="264" y="614"/>
                  </a:lnTo>
                  <a:lnTo>
                    <a:pt x="264" y="527"/>
                  </a:lnTo>
                  <a:close/>
                  <a:moveTo>
                    <a:pt x="264" y="702"/>
                  </a:moveTo>
                  <a:lnTo>
                    <a:pt x="352" y="702"/>
                  </a:lnTo>
                  <a:lnTo>
                    <a:pt x="352" y="790"/>
                  </a:lnTo>
                  <a:lnTo>
                    <a:pt x="264" y="790"/>
                  </a:lnTo>
                  <a:lnTo>
                    <a:pt x="264" y="702"/>
                  </a:lnTo>
                  <a:close/>
                  <a:moveTo>
                    <a:pt x="88" y="176"/>
                  </a:moveTo>
                  <a:lnTo>
                    <a:pt x="177" y="176"/>
                  </a:lnTo>
                  <a:lnTo>
                    <a:pt x="177" y="263"/>
                  </a:lnTo>
                  <a:lnTo>
                    <a:pt x="88" y="263"/>
                  </a:lnTo>
                  <a:lnTo>
                    <a:pt x="88" y="176"/>
                  </a:lnTo>
                  <a:close/>
                  <a:moveTo>
                    <a:pt x="88" y="351"/>
                  </a:moveTo>
                  <a:lnTo>
                    <a:pt x="177" y="351"/>
                  </a:lnTo>
                  <a:lnTo>
                    <a:pt x="177" y="439"/>
                  </a:lnTo>
                  <a:lnTo>
                    <a:pt x="88" y="439"/>
                  </a:lnTo>
                  <a:lnTo>
                    <a:pt x="88" y="351"/>
                  </a:lnTo>
                  <a:close/>
                  <a:moveTo>
                    <a:pt x="88" y="527"/>
                  </a:moveTo>
                  <a:lnTo>
                    <a:pt x="177" y="527"/>
                  </a:lnTo>
                  <a:lnTo>
                    <a:pt x="177" y="614"/>
                  </a:lnTo>
                  <a:lnTo>
                    <a:pt x="88" y="614"/>
                  </a:lnTo>
                  <a:lnTo>
                    <a:pt x="88" y="527"/>
                  </a:lnTo>
                  <a:close/>
                  <a:moveTo>
                    <a:pt x="88" y="702"/>
                  </a:moveTo>
                  <a:lnTo>
                    <a:pt x="177" y="702"/>
                  </a:lnTo>
                  <a:lnTo>
                    <a:pt x="177" y="790"/>
                  </a:lnTo>
                  <a:lnTo>
                    <a:pt x="88" y="790"/>
                  </a:lnTo>
                  <a:lnTo>
                    <a:pt x="88" y="7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9" name="Freeform 6"/>
            <p:cNvSpPr>
              <a:spLocks noEditPoints="1"/>
            </p:cNvSpPr>
            <p:nvPr/>
          </p:nvSpPr>
          <p:spPr>
            <a:xfrm>
              <a:off x="3579982" y="1866917"/>
              <a:ext cx="121821" cy="218170"/>
            </a:xfrm>
            <a:custGeom>
              <a:avLst/>
              <a:gdLst>
                <a:gd name="T0" fmla="*/ 0 w 440"/>
                <a:gd name="T1" fmla="*/ 0 h 788"/>
                <a:gd name="T2" fmla="*/ 0 w 440"/>
                <a:gd name="T3" fmla="*/ 788 h 788"/>
                <a:gd name="T4" fmla="*/ 440 w 440"/>
                <a:gd name="T5" fmla="*/ 788 h 788"/>
                <a:gd name="T6" fmla="*/ 440 w 440"/>
                <a:gd name="T7" fmla="*/ 0 h 788"/>
                <a:gd name="T8" fmla="*/ 0 w 440"/>
                <a:gd name="T9" fmla="*/ 0 h 788"/>
                <a:gd name="T10" fmla="*/ 176 w 440"/>
                <a:gd name="T11" fmla="*/ 614 h 788"/>
                <a:gd name="T12" fmla="*/ 89 w 440"/>
                <a:gd name="T13" fmla="*/ 614 h 788"/>
                <a:gd name="T14" fmla="*/ 89 w 440"/>
                <a:gd name="T15" fmla="*/ 527 h 788"/>
                <a:gd name="T16" fmla="*/ 176 w 440"/>
                <a:gd name="T17" fmla="*/ 527 h 788"/>
                <a:gd name="T18" fmla="*/ 176 w 440"/>
                <a:gd name="T19" fmla="*/ 614 h 788"/>
                <a:gd name="T20" fmla="*/ 176 w 440"/>
                <a:gd name="T21" fmla="*/ 439 h 788"/>
                <a:gd name="T22" fmla="*/ 89 w 440"/>
                <a:gd name="T23" fmla="*/ 439 h 788"/>
                <a:gd name="T24" fmla="*/ 89 w 440"/>
                <a:gd name="T25" fmla="*/ 352 h 788"/>
                <a:gd name="T26" fmla="*/ 176 w 440"/>
                <a:gd name="T27" fmla="*/ 352 h 788"/>
                <a:gd name="T28" fmla="*/ 176 w 440"/>
                <a:gd name="T29" fmla="*/ 439 h 788"/>
                <a:gd name="T30" fmla="*/ 176 w 440"/>
                <a:gd name="T31" fmla="*/ 264 h 788"/>
                <a:gd name="T32" fmla="*/ 89 w 440"/>
                <a:gd name="T33" fmla="*/ 264 h 788"/>
                <a:gd name="T34" fmla="*/ 89 w 440"/>
                <a:gd name="T35" fmla="*/ 176 h 788"/>
                <a:gd name="T36" fmla="*/ 176 w 440"/>
                <a:gd name="T37" fmla="*/ 176 h 788"/>
                <a:gd name="T38" fmla="*/ 176 w 440"/>
                <a:gd name="T39" fmla="*/ 264 h 788"/>
                <a:gd name="T40" fmla="*/ 352 w 440"/>
                <a:gd name="T41" fmla="*/ 614 h 788"/>
                <a:gd name="T42" fmla="*/ 264 w 440"/>
                <a:gd name="T43" fmla="*/ 614 h 788"/>
                <a:gd name="T44" fmla="*/ 264 w 440"/>
                <a:gd name="T45" fmla="*/ 527 h 788"/>
                <a:gd name="T46" fmla="*/ 352 w 440"/>
                <a:gd name="T47" fmla="*/ 527 h 788"/>
                <a:gd name="T48" fmla="*/ 352 w 440"/>
                <a:gd name="T49" fmla="*/ 614 h 788"/>
                <a:gd name="T50" fmla="*/ 352 w 440"/>
                <a:gd name="T51" fmla="*/ 439 h 788"/>
                <a:gd name="T52" fmla="*/ 264 w 440"/>
                <a:gd name="T53" fmla="*/ 439 h 788"/>
                <a:gd name="T54" fmla="*/ 264 w 440"/>
                <a:gd name="T55" fmla="*/ 352 h 788"/>
                <a:gd name="T56" fmla="*/ 352 w 440"/>
                <a:gd name="T57" fmla="*/ 352 h 788"/>
                <a:gd name="T58" fmla="*/ 352 w 440"/>
                <a:gd name="T59" fmla="*/ 439 h 788"/>
                <a:gd name="T60" fmla="*/ 352 w 440"/>
                <a:gd name="T61" fmla="*/ 264 h 788"/>
                <a:gd name="T62" fmla="*/ 264 w 440"/>
                <a:gd name="T63" fmla="*/ 264 h 788"/>
                <a:gd name="T64" fmla="*/ 264 w 440"/>
                <a:gd name="T65" fmla="*/ 176 h 788"/>
                <a:gd name="T66" fmla="*/ 352 w 440"/>
                <a:gd name="T67" fmla="*/ 176 h 788"/>
                <a:gd name="T68" fmla="*/ 352 w 440"/>
                <a:gd name="T69" fmla="*/ 26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0" h="788">
                  <a:moveTo>
                    <a:pt x="0" y="0"/>
                  </a:moveTo>
                  <a:lnTo>
                    <a:pt x="0" y="788"/>
                  </a:lnTo>
                  <a:lnTo>
                    <a:pt x="440" y="788"/>
                  </a:lnTo>
                  <a:lnTo>
                    <a:pt x="440" y="0"/>
                  </a:lnTo>
                  <a:lnTo>
                    <a:pt x="0" y="0"/>
                  </a:lnTo>
                  <a:close/>
                  <a:moveTo>
                    <a:pt x="176" y="614"/>
                  </a:moveTo>
                  <a:lnTo>
                    <a:pt x="89" y="614"/>
                  </a:lnTo>
                  <a:lnTo>
                    <a:pt x="89" y="527"/>
                  </a:lnTo>
                  <a:lnTo>
                    <a:pt x="176" y="527"/>
                  </a:lnTo>
                  <a:lnTo>
                    <a:pt x="176" y="614"/>
                  </a:lnTo>
                  <a:close/>
                  <a:moveTo>
                    <a:pt x="176" y="439"/>
                  </a:moveTo>
                  <a:lnTo>
                    <a:pt x="89" y="439"/>
                  </a:lnTo>
                  <a:lnTo>
                    <a:pt x="89" y="352"/>
                  </a:lnTo>
                  <a:lnTo>
                    <a:pt x="176" y="352"/>
                  </a:lnTo>
                  <a:lnTo>
                    <a:pt x="176" y="439"/>
                  </a:lnTo>
                  <a:close/>
                  <a:moveTo>
                    <a:pt x="176" y="264"/>
                  </a:moveTo>
                  <a:lnTo>
                    <a:pt x="89" y="264"/>
                  </a:lnTo>
                  <a:lnTo>
                    <a:pt x="89" y="176"/>
                  </a:lnTo>
                  <a:lnTo>
                    <a:pt x="176" y="176"/>
                  </a:lnTo>
                  <a:lnTo>
                    <a:pt x="176" y="264"/>
                  </a:lnTo>
                  <a:close/>
                  <a:moveTo>
                    <a:pt x="352" y="614"/>
                  </a:moveTo>
                  <a:lnTo>
                    <a:pt x="264" y="614"/>
                  </a:lnTo>
                  <a:lnTo>
                    <a:pt x="264" y="527"/>
                  </a:lnTo>
                  <a:lnTo>
                    <a:pt x="352" y="527"/>
                  </a:lnTo>
                  <a:lnTo>
                    <a:pt x="352" y="614"/>
                  </a:lnTo>
                  <a:close/>
                  <a:moveTo>
                    <a:pt x="352" y="439"/>
                  </a:moveTo>
                  <a:lnTo>
                    <a:pt x="264" y="439"/>
                  </a:lnTo>
                  <a:lnTo>
                    <a:pt x="264" y="352"/>
                  </a:lnTo>
                  <a:lnTo>
                    <a:pt x="352" y="352"/>
                  </a:lnTo>
                  <a:lnTo>
                    <a:pt x="352" y="439"/>
                  </a:lnTo>
                  <a:close/>
                  <a:moveTo>
                    <a:pt x="352" y="264"/>
                  </a:moveTo>
                  <a:lnTo>
                    <a:pt x="264" y="264"/>
                  </a:lnTo>
                  <a:lnTo>
                    <a:pt x="264" y="176"/>
                  </a:lnTo>
                  <a:lnTo>
                    <a:pt x="352" y="176"/>
                  </a:lnTo>
                  <a:lnTo>
                    <a:pt x="352" y="2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Freeform 7"/>
            <p:cNvSpPr>
              <a:spLocks noEditPoints="1"/>
            </p:cNvSpPr>
            <p:nvPr/>
          </p:nvSpPr>
          <p:spPr>
            <a:xfrm>
              <a:off x="3440441" y="1584514"/>
              <a:ext cx="121821" cy="500574"/>
            </a:xfrm>
            <a:custGeom>
              <a:avLst/>
              <a:gdLst>
                <a:gd name="T0" fmla="*/ 145 w 440"/>
                <a:gd name="T1" fmla="*/ 44 h 1808"/>
                <a:gd name="T2" fmla="*/ 0 w 440"/>
                <a:gd name="T3" fmla="*/ 939 h 1808"/>
                <a:gd name="T4" fmla="*/ 0 w 440"/>
                <a:gd name="T5" fmla="*/ 1808 h 1808"/>
                <a:gd name="T6" fmla="*/ 440 w 440"/>
                <a:gd name="T7" fmla="*/ 966 h 1808"/>
                <a:gd name="T8" fmla="*/ 440 w 440"/>
                <a:gd name="T9" fmla="*/ 135 h 1808"/>
                <a:gd name="T10" fmla="*/ 346 w 440"/>
                <a:gd name="T11" fmla="*/ 44 h 1808"/>
                <a:gd name="T12" fmla="*/ 177 w 440"/>
                <a:gd name="T13" fmla="*/ 1633 h 1808"/>
                <a:gd name="T14" fmla="*/ 89 w 440"/>
                <a:gd name="T15" fmla="*/ 1546 h 1808"/>
                <a:gd name="T16" fmla="*/ 177 w 440"/>
                <a:gd name="T17" fmla="*/ 1633 h 1808"/>
                <a:gd name="T18" fmla="*/ 89 w 440"/>
                <a:gd name="T19" fmla="*/ 1458 h 1808"/>
                <a:gd name="T20" fmla="*/ 177 w 440"/>
                <a:gd name="T21" fmla="*/ 1370 h 1808"/>
                <a:gd name="T22" fmla="*/ 177 w 440"/>
                <a:gd name="T23" fmla="*/ 1283 h 1808"/>
                <a:gd name="T24" fmla="*/ 89 w 440"/>
                <a:gd name="T25" fmla="*/ 1194 h 1808"/>
                <a:gd name="T26" fmla="*/ 177 w 440"/>
                <a:gd name="T27" fmla="*/ 1283 h 1808"/>
                <a:gd name="T28" fmla="*/ 89 w 440"/>
                <a:gd name="T29" fmla="*/ 1107 h 1808"/>
                <a:gd name="T30" fmla="*/ 177 w 440"/>
                <a:gd name="T31" fmla="*/ 1019 h 1808"/>
                <a:gd name="T32" fmla="*/ 177 w 440"/>
                <a:gd name="T33" fmla="*/ 924 h 1808"/>
                <a:gd name="T34" fmla="*/ 89 w 440"/>
                <a:gd name="T35" fmla="*/ 837 h 1808"/>
                <a:gd name="T36" fmla="*/ 177 w 440"/>
                <a:gd name="T37" fmla="*/ 924 h 1808"/>
                <a:gd name="T38" fmla="*/ 89 w 440"/>
                <a:gd name="T39" fmla="*/ 749 h 1808"/>
                <a:gd name="T40" fmla="*/ 177 w 440"/>
                <a:gd name="T41" fmla="*/ 662 h 1808"/>
                <a:gd name="T42" fmla="*/ 177 w 440"/>
                <a:gd name="T43" fmla="*/ 573 h 1808"/>
                <a:gd name="T44" fmla="*/ 89 w 440"/>
                <a:gd name="T45" fmla="*/ 485 h 1808"/>
                <a:gd name="T46" fmla="*/ 177 w 440"/>
                <a:gd name="T47" fmla="*/ 573 h 1808"/>
                <a:gd name="T48" fmla="*/ 89 w 440"/>
                <a:gd name="T49" fmla="*/ 398 h 1808"/>
                <a:gd name="T50" fmla="*/ 177 w 440"/>
                <a:gd name="T51" fmla="*/ 310 h 1808"/>
                <a:gd name="T52" fmla="*/ 353 w 440"/>
                <a:gd name="T53" fmla="*/ 1633 h 1808"/>
                <a:gd name="T54" fmla="*/ 264 w 440"/>
                <a:gd name="T55" fmla="*/ 1546 h 1808"/>
                <a:gd name="T56" fmla="*/ 353 w 440"/>
                <a:gd name="T57" fmla="*/ 1633 h 1808"/>
                <a:gd name="T58" fmla="*/ 264 w 440"/>
                <a:gd name="T59" fmla="*/ 1458 h 1808"/>
                <a:gd name="T60" fmla="*/ 353 w 440"/>
                <a:gd name="T61" fmla="*/ 1370 h 1808"/>
                <a:gd name="T62" fmla="*/ 353 w 440"/>
                <a:gd name="T63" fmla="*/ 1283 h 1808"/>
                <a:gd name="T64" fmla="*/ 264 w 440"/>
                <a:gd name="T65" fmla="*/ 1194 h 1808"/>
                <a:gd name="T66" fmla="*/ 353 w 440"/>
                <a:gd name="T67" fmla="*/ 1283 h 1808"/>
                <a:gd name="T68" fmla="*/ 264 w 440"/>
                <a:gd name="T69" fmla="*/ 1107 h 1808"/>
                <a:gd name="T70" fmla="*/ 353 w 440"/>
                <a:gd name="T71" fmla="*/ 1019 h 1808"/>
                <a:gd name="T72" fmla="*/ 353 w 440"/>
                <a:gd name="T73" fmla="*/ 924 h 1808"/>
                <a:gd name="T74" fmla="*/ 264 w 440"/>
                <a:gd name="T75" fmla="*/ 837 h 1808"/>
                <a:gd name="T76" fmla="*/ 353 w 440"/>
                <a:gd name="T77" fmla="*/ 924 h 1808"/>
                <a:gd name="T78" fmla="*/ 264 w 440"/>
                <a:gd name="T79" fmla="*/ 749 h 1808"/>
                <a:gd name="T80" fmla="*/ 353 w 440"/>
                <a:gd name="T81" fmla="*/ 662 h 1808"/>
                <a:gd name="T82" fmla="*/ 353 w 440"/>
                <a:gd name="T83" fmla="*/ 573 h 1808"/>
                <a:gd name="T84" fmla="*/ 264 w 440"/>
                <a:gd name="T85" fmla="*/ 485 h 1808"/>
                <a:gd name="T86" fmla="*/ 353 w 440"/>
                <a:gd name="T87" fmla="*/ 573 h 1808"/>
                <a:gd name="T88" fmla="*/ 353 w 440"/>
                <a:gd name="T89" fmla="*/ 398 h 1808"/>
                <a:gd name="T90" fmla="*/ 264 w 440"/>
                <a:gd name="T91" fmla="*/ 31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0" h="1808">
                  <a:moveTo>
                    <a:pt x="346" y="44"/>
                  </a:moveTo>
                  <a:lnTo>
                    <a:pt x="145" y="44"/>
                  </a:lnTo>
                  <a:lnTo>
                    <a:pt x="0" y="0"/>
                  </a:lnTo>
                  <a:lnTo>
                    <a:pt x="0" y="939"/>
                  </a:lnTo>
                  <a:lnTo>
                    <a:pt x="0" y="966"/>
                  </a:lnTo>
                  <a:lnTo>
                    <a:pt x="0" y="1808"/>
                  </a:lnTo>
                  <a:lnTo>
                    <a:pt x="440" y="1808"/>
                  </a:lnTo>
                  <a:lnTo>
                    <a:pt x="440" y="966"/>
                  </a:lnTo>
                  <a:lnTo>
                    <a:pt x="440" y="939"/>
                  </a:lnTo>
                  <a:lnTo>
                    <a:pt x="440" y="135"/>
                  </a:lnTo>
                  <a:lnTo>
                    <a:pt x="346" y="106"/>
                  </a:lnTo>
                  <a:lnTo>
                    <a:pt x="346" y="44"/>
                  </a:lnTo>
                  <a:lnTo>
                    <a:pt x="346" y="44"/>
                  </a:lnTo>
                  <a:close/>
                  <a:moveTo>
                    <a:pt x="177" y="1633"/>
                  </a:moveTo>
                  <a:lnTo>
                    <a:pt x="89" y="1633"/>
                  </a:lnTo>
                  <a:lnTo>
                    <a:pt x="89" y="1546"/>
                  </a:lnTo>
                  <a:lnTo>
                    <a:pt x="177" y="1546"/>
                  </a:lnTo>
                  <a:lnTo>
                    <a:pt x="177" y="1633"/>
                  </a:lnTo>
                  <a:close/>
                  <a:moveTo>
                    <a:pt x="177" y="1458"/>
                  </a:moveTo>
                  <a:lnTo>
                    <a:pt x="89" y="1458"/>
                  </a:lnTo>
                  <a:lnTo>
                    <a:pt x="89" y="1370"/>
                  </a:lnTo>
                  <a:lnTo>
                    <a:pt x="177" y="1370"/>
                  </a:lnTo>
                  <a:lnTo>
                    <a:pt x="177" y="1458"/>
                  </a:lnTo>
                  <a:close/>
                  <a:moveTo>
                    <a:pt x="177" y="1283"/>
                  </a:moveTo>
                  <a:lnTo>
                    <a:pt x="89" y="1283"/>
                  </a:lnTo>
                  <a:lnTo>
                    <a:pt x="89" y="1194"/>
                  </a:lnTo>
                  <a:lnTo>
                    <a:pt x="177" y="1194"/>
                  </a:lnTo>
                  <a:lnTo>
                    <a:pt x="177" y="1283"/>
                  </a:lnTo>
                  <a:close/>
                  <a:moveTo>
                    <a:pt x="177" y="1107"/>
                  </a:moveTo>
                  <a:lnTo>
                    <a:pt x="89" y="1107"/>
                  </a:lnTo>
                  <a:lnTo>
                    <a:pt x="89" y="1019"/>
                  </a:lnTo>
                  <a:lnTo>
                    <a:pt x="177" y="1019"/>
                  </a:lnTo>
                  <a:lnTo>
                    <a:pt x="177" y="1107"/>
                  </a:lnTo>
                  <a:close/>
                  <a:moveTo>
                    <a:pt x="177" y="924"/>
                  </a:moveTo>
                  <a:lnTo>
                    <a:pt x="89" y="924"/>
                  </a:lnTo>
                  <a:lnTo>
                    <a:pt x="89" y="837"/>
                  </a:lnTo>
                  <a:lnTo>
                    <a:pt x="177" y="837"/>
                  </a:lnTo>
                  <a:lnTo>
                    <a:pt x="177" y="924"/>
                  </a:lnTo>
                  <a:close/>
                  <a:moveTo>
                    <a:pt x="177" y="749"/>
                  </a:moveTo>
                  <a:lnTo>
                    <a:pt x="89" y="749"/>
                  </a:lnTo>
                  <a:lnTo>
                    <a:pt x="89" y="662"/>
                  </a:lnTo>
                  <a:lnTo>
                    <a:pt x="177" y="662"/>
                  </a:lnTo>
                  <a:lnTo>
                    <a:pt x="177" y="749"/>
                  </a:lnTo>
                  <a:close/>
                  <a:moveTo>
                    <a:pt x="177" y="573"/>
                  </a:moveTo>
                  <a:lnTo>
                    <a:pt x="89" y="573"/>
                  </a:lnTo>
                  <a:lnTo>
                    <a:pt x="89" y="485"/>
                  </a:lnTo>
                  <a:lnTo>
                    <a:pt x="177" y="485"/>
                  </a:lnTo>
                  <a:lnTo>
                    <a:pt x="177" y="573"/>
                  </a:lnTo>
                  <a:close/>
                  <a:moveTo>
                    <a:pt x="177" y="398"/>
                  </a:moveTo>
                  <a:lnTo>
                    <a:pt x="89" y="398"/>
                  </a:lnTo>
                  <a:lnTo>
                    <a:pt x="89" y="310"/>
                  </a:lnTo>
                  <a:lnTo>
                    <a:pt x="177" y="310"/>
                  </a:lnTo>
                  <a:lnTo>
                    <a:pt x="177" y="398"/>
                  </a:lnTo>
                  <a:close/>
                  <a:moveTo>
                    <a:pt x="353" y="1633"/>
                  </a:moveTo>
                  <a:lnTo>
                    <a:pt x="264" y="1633"/>
                  </a:lnTo>
                  <a:lnTo>
                    <a:pt x="264" y="1546"/>
                  </a:lnTo>
                  <a:lnTo>
                    <a:pt x="353" y="1546"/>
                  </a:lnTo>
                  <a:lnTo>
                    <a:pt x="353" y="1633"/>
                  </a:lnTo>
                  <a:close/>
                  <a:moveTo>
                    <a:pt x="353" y="1458"/>
                  </a:moveTo>
                  <a:lnTo>
                    <a:pt x="264" y="1458"/>
                  </a:lnTo>
                  <a:lnTo>
                    <a:pt x="264" y="1370"/>
                  </a:lnTo>
                  <a:lnTo>
                    <a:pt x="353" y="1370"/>
                  </a:lnTo>
                  <a:lnTo>
                    <a:pt x="353" y="1458"/>
                  </a:lnTo>
                  <a:close/>
                  <a:moveTo>
                    <a:pt x="353" y="1283"/>
                  </a:moveTo>
                  <a:lnTo>
                    <a:pt x="264" y="1283"/>
                  </a:lnTo>
                  <a:lnTo>
                    <a:pt x="264" y="1194"/>
                  </a:lnTo>
                  <a:lnTo>
                    <a:pt x="353" y="1194"/>
                  </a:lnTo>
                  <a:lnTo>
                    <a:pt x="353" y="1283"/>
                  </a:lnTo>
                  <a:close/>
                  <a:moveTo>
                    <a:pt x="353" y="1107"/>
                  </a:moveTo>
                  <a:lnTo>
                    <a:pt x="264" y="1107"/>
                  </a:lnTo>
                  <a:lnTo>
                    <a:pt x="264" y="1019"/>
                  </a:lnTo>
                  <a:lnTo>
                    <a:pt x="353" y="1019"/>
                  </a:lnTo>
                  <a:lnTo>
                    <a:pt x="353" y="1107"/>
                  </a:lnTo>
                  <a:close/>
                  <a:moveTo>
                    <a:pt x="353" y="924"/>
                  </a:moveTo>
                  <a:lnTo>
                    <a:pt x="264" y="924"/>
                  </a:lnTo>
                  <a:lnTo>
                    <a:pt x="264" y="837"/>
                  </a:lnTo>
                  <a:lnTo>
                    <a:pt x="353" y="837"/>
                  </a:lnTo>
                  <a:lnTo>
                    <a:pt x="353" y="924"/>
                  </a:lnTo>
                  <a:close/>
                  <a:moveTo>
                    <a:pt x="353" y="749"/>
                  </a:moveTo>
                  <a:lnTo>
                    <a:pt x="264" y="749"/>
                  </a:lnTo>
                  <a:lnTo>
                    <a:pt x="264" y="662"/>
                  </a:lnTo>
                  <a:lnTo>
                    <a:pt x="353" y="662"/>
                  </a:lnTo>
                  <a:lnTo>
                    <a:pt x="353" y="749"/>
                  </a:lnTo>
                  <a:close/>
                  <a:moveTo>
                    <a:pt x="353" y="573"/>
                  </a:moveTo>
                  <a:lnTo>
                    <a:pt x="264" y="573"/>
                  </a:lnTo>
                  <a:lnTo>
                    <a:pt x="264" y="485"/>
                  </a:lnTo>
                  <a:lnTo>
                    <a:pt x="353" y="485"/>
                  </a:lnTo>
                  <a:lnTo>
                    <a:pt x="353" y="573"/>
                  </a:lnTo>
                  <a:close/>
                  <a:moveTo>
                    <a:pt x="353" y="310"/>
                  </a:moveTo>
                  <a:lnTo>
                    <a:pt x="353" y="398"/>
                  </a:lnTo>
                  <a:lnTo>
                    <a:pt x="264" y="398"/>
                  </a:lnTo>
                  <a:lnTo>
                    <a:pt x="264" y="310"/>
                  </a:lnTo>
                  <a:lnTo>
                    <a:pt x="353" y="3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" name="Freeform 8"/>
            <p:cNvSpPr>
              <a:spLocks noEditPoints="1"/>
            </p:cNvSpPr>
            <p:nvPr/>
          </p:nvSpPr>
          <p:spPr>
            <a:xfrm>
              <a:off x="3204552" y="1717410"/>
              <a:ext cx="219278" cy="368785"/>
            </a:xfrm>
            <a:custGeom>
              <a:avLst/>
              <a:gdLst>
                <a:gd name="T0" fmla="*/ 615 w 792"/>
                <a:gd name="T1" fmla="*/ 280 h 1333"/>
                <a:gd name="T2" fmla="*/ 440 w 792"/>
                <a:gd name="T3" fmla="*/ 104 h 1333"/>
                <a:gd name="T4" fmla="*/ 352 w 792"/>
                <a:gd name="T5" fmla="*/ 0 h 1333"/>
                <a:gd name="T6" fmla="*/ 264 w 792"/>
                <a:gd name="T7" fmla="*/ 104 h 1333"/>
                <a:gd name="T8" fmla="*/ 176 w 792"/>
                <a:gd name="T9" fmla="*/ 540 h 1333"/>
                <a:gd name="T10" fmla="*/ 0 w 792"/>
                <a:gd name="T11" fmla="*/ 631 h 1333"/>
                <a:gd name="T12" fmla="*/ 792 w 792"/>
                <a:gd name="T13" fmla="*/ 1333 h 1333"/>
                <a:gd name="T14" fmla="*/ 704 w 792"/>
                <a:gd name="T15" fmla="*/ 540 h 1333"/>
                <a:gd name="T16" fmla="*/ 440 w 792"/>
                <a:gd name="T17" fmla="*/ 280 h 1333"/>
                <a:gd name="T18" fmla="*/ 528 w 792"/>
                <a:gd name="T19" fmla="*/ 367 h 1333"/>
                <a:gd name="T20" fmla="*/ 440 w 792"/>
                <a:gd name="T21" fmla="*/ 280 h 1333"/>
                <a:gd name="T22" fmla="*/ 352 w 792"/>
                <a:gd name="T23" fmla="*/ 280 h 1333"/>
                <a:gd name="T24" fmla="*/ 264 w 792"/>
                <a:gd name="T25" fmla="*/ 367 h 1333"/>
                <a:gd name="T26" fmla="*/ 264 w 792"/>
                <a:gd name="T27" fmla="*/ 1157 h 1333"/>
                <a:gd name="T28" fmla="*/ 176 w 792"/>
                <a:gd name="T29" fmla="*/ 1070 h 1333"/>
                <a:gd name="T30" fmla="*/ 264 w 792"/>
                <a:gd name="T31" fmla="*/ 1157 h 1333"/>
                <a:gd name="T32" fmla="*/ 176 w 792"/>
                <a:gd name="T33" fmla="*/ 981 h 1333"/>
                <a:gd name="T34" fmla="*/ 264 w 792"/>
                <a:gd name="T35" fmla="*/ 894 h 1333"/>
                <a:gd name="T36" fmla="*/ 264 w 792"/>
                <a:gd name="T37" fmla="*/ 806 h 1333"/>
                <a:gd name="T38" fmla="*/ 176 w 792"/>
                <a:gd name="T39" fmla="*/ 718 h 1333"/>
                <a:gd name="T40" fmla="*/ 264 w 792"/>
                <a:gd name="T41" fmla="*/ 806 h 1333"/>
                <a:gd name="T42" fmla="*/ 352 w 792"/>
                <a:gd name="T43" fmla="*/ 456 h 1333"/>
                <a:gd name="T44" fmla="*/ 264 w 792"/>
                <a:gd name="T45" fmla="*/ 543 h 1333"/>
                <a:gd name="T46" fmla="*/ 440 w 792"/>
                <a:gd name="T47" fmla="*/ 1157 h 1333"/>
                <a:gd name="T48" fmla="*/ 352 w 792"/>
                <a:gd name="T49" fmla="*/ 1070 h 1333"/>
                <a:gd name="T50" fmla="*/ 440 w 792"/>
                <a:gd name="T51" fmla="*/ 1157 h 1333"/>
                <a:gd name="T52" fmla="*/ 352 w 792"/>
                <a:gd name="T53" fmla="*/ 981 h 1333"/>
                <a:gd name="T54" fmla="*/ 440 w 792"/>
                <a:gd name="T55" fmla="*/ 894 h 1333"/>
                <a:gd name="T56" fmla="*/ 440 w 792"/>
                <a:gd name="T57" fmla="*/ 806 h 1333"/>
                <a:gd name="T58" fmla="*/ 352 w 792"/>
                <a:gd name="T59" fmla="*/ 718 h 1333"/>
                <a:gd name="T60" fmla="*/ 440 w 792"/>
                <a:gd name="T61" fmla="*/ 806 h 1333"/>
                <a:gd name="T62" fmla="*/ 528 w 792"/>
                <a:gd name="T63" fmla="*/ 456 h 1333"/>
                <a:gd name="T64" fmla="*/ 440 w 792"/>
                <a:gd name="T65" fmla="*/ 543 h 1333"/>
                <a:gd name="T66" fmla="*/ 615 w 792"/>
                <a:gd name="T67" fmla="*/ 1157 h 1333"/>
                <a:gd name="T68" fmla="*/ 528 w 792"/>
                <a:gd name="T69" fmla="*/ 1070 h 1333"/>
                <a:gd name="T70" fmla="*/ 615 w 792"/>
                <a:gd name="T71" fmla="*/ 1157 h 1333"/>
                <a:gd name="T72" fmla="*/ 528 w 792"/>
                <a:gd name="T73" fmla="*/ 981 h 1333"/>
                <a:gd name="T74" fmla="*/ 615 w 792"/>
                <a:gd name="T75" fmla="*/ 894 h 1333"/>
                <a:gd name="T76" fmla="*/ 615 w 792"/>
                <a:gd name="T77" fmla="*/ 806 h 1333"/>
                <a:gd name="T78" fmla="*/ 528 w 792"/>
                <a:gd name="T79" fmla="*/ 718 h 1333"/>
                <a:gd name="T80" fmla="*/ 615 w 792"/>
                <a:gd name="T81" fmla="*/ 80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2" h="1333">
                  <a:moveTo>
                    <a:pt x="615" y="540"/>
                  </a:moveTo>
                  <a:lnTo>
                    <a:pt x="615" y="280"/>
                  </a:lnTo>
                  <a:lnTo>
                    <a:pt x="528" y="104"/>
                  </a:lnTo>
                  <a:lnTo>
                    <a:pt x="440" y="104"/>
                  </a:lnTo>
                  <a:lnTo>
                    <a:pt x="440" y="0"/>
                  </a:lnTo>
                  <a:lnTo>
                    <a:pt x="352" y="0"/>
                  </a:lnTo>
                  <a:lnTo>
                    <a:pt x="352" y="104"/>
                  </a:lnTo>
                  <a:lnTo>
                    <a:pt x="264" y="104"/>
                  </a:lnTo>
                  <a:lnTo>
                    <a:pt x="176" y="280"/>
                  </a:lnTo>
                  <a:lnTo>
                    <a:pt x="176" y="540"/>
                  </a:lnTo>
                  <a:lnTo>
                    <a:pt x="88" y="540"/>
                  </a:lnTo>
                  <a:lnTo>
                    <a:pt x="0" y="631"/>
                  </a:lnTo>
                  <a:lnTo>
                    <a:pt x="0" y="1333"/>
                  </a:lnTo>
                  <a:lnTo>
                    <a:pt x="792" y="1333"/>
                  </a:lnTo>
                  <a:lnTo>
                    <a:pt x="792" y="631"/>
                  </a:lnTo>
                  <a:lnTo>
                    <a:pt x="704" y="540"/>
                  </a:lnTo>
                  <a:lnTo>
                    <a:pt x="615" y="540"/>
                  </a:lnTo>
                  <a:close/>
                  <a:moveTo>
                    <a:pt x="440" y="280"/>
                  </a:moveTo>
                  <a:lnTo>
                    <a:pt x="528" y="280"/>
                  </a:lnTo>
                  <a:lnTo>
                    <a:pt x="528" y="367"/>
                  </a:lnTo>
                  <a:lnTo>
                    <a:pt x="440" y="367"/>
                  </a:lnTo>
                  <a:lnTo>
                    <a:pt x="440" y="280"/>
                  </a:lnTo>
                  <a:close/>
                  <a:moveTo>
                    <a:pt x="264" y="280"/>
                  </a:moveTo>
                  <a:lnTo>
                    <a:pt x="352" y="280"/>
                  </a:lnTo>
                  <a:lnTo>
                    <a:pt x="352" y="367"/>
                  </a:lnTo>
                  <a:lnTo>
                    <a:pt x="264" y="367"/>
                  </a:lnTo>
                  <a:lnTo>
                    <a:pt x="264" y="280"/>
                  </a:lnTo>
                  <a:close/>
                  <a:moveTo>
                    <a:pt x="264" y="1157"/>
                  </a:moveTo>
                  <a:lnTo>
                    <a:pt x="176" y="1157"/>
                  </a:lnTo>
                  <a:lnTo>
                    <a:pt x="176" y="1070"/>
                  </a:lnTo>
                  <a:lnTo>
                    <a:pt x="264" y="1070"/>
                  </a:lnTo>
                  <a:lnTo>
                    <a:pt x="264" y="1157"/>
                  </a:lnTo>
                  <a:close/>
                  <a:moveTo>
                    <a:pt x="264" y="981"/>
                  </a:moveTo>
                  <a:lnTo>
                    <a:pt x="176" y="981"/>
                  </a:lnTo>
                  <a:lnTo>
                    <a:pt x="176" y="894"/>
                  </a:lnTo>
                  <a:lnTo>
                    <a:pt x="264" y="894"/>
                  </a:lnTo>
                  <a:lnTo>
                    <a:pt x="264" y="981"/>
                  </a:lnTo>
                  <a:close/>
                  <a:moveTo>
                    <a:pt x="264" y="806"/>
                  </a:moveTo>
                  <a:lnTo>
                    <a:pt x="176" y="806"/>
                  </a:lnTo>
                  <a:lnTo>
                    <a:pt x="176" y="718"/>
                  </a:lnTo>
                  <a:lnTo>
                    <a:pt x="264" y="718"/>
                  </a:lnTo>
                  <a:lnTo>
                    <a:pt x="264" y="806"/>
                  </a:lnTo>
                  <a:close/>
                  <a:moveTo>
                    <a:pt x="264" y="456"/>
                  </a:moveTo>
                  <a:lnTo>
                    <a:pt x="352" y="456"/>
                  </a:lnTo>
                  <a:lnTo>
                    <a:pt x="352" y="543"/>
                  </a:lnTo>
                  <a:lnTo>
                    <a:pt x="264" y="543"/>
                  </a:lnTo>
                  <a:lnTo>
                    <a:pt x="264" y="456"/>
                  </a:lnTo>
                  <a:close/>
                  <a:moveTo>
                    <a:pt x="440" y="1157"/>
                  </a:moveTo>
                  <a:lnTo>
                    <a:pt x="352" y="1157"/>
                  </a:lnTo>
                  <a:lnTo>
                    <a:pt x="352" y="1070"/>
                  </a:lnTo>
                  <a:lnTo>
                    <a:pt x="440" y="1070"/>
                  </a:lnTo>
                  <a:lnTo>
                    <a:pt x="440" y="1157"/>
                  </a:lnTo>
                  <a:close/>
                  <a:moveTo>
                    <a:pt x="440" y="981"/>
                  </a:moveTo>
                  <a:lnTo>
                    <a:pt x="352" y="981"/>
                  </a:lnTo>
                  <a:lnTo>
                    <a:pt x="352" y="894"/>
                  </a:lnTo>
                  <a:lnTo>
                    <a:pt x="440" y="894"/>
                  </a:lnTo>
                  <a:lnTo>
                    <a:pt x="440" y="981"/>
                  </a:lnTo>
                  <a:close/>
                  <a:moveTo>
                    <a:pt x="440" y="806"/>
                  </a:moveTo>
                  <a:lnTo>
                    <a:pt x="352" y="806"/>
                  </a:lnTo>
                  <a:lnTo>
                    <a:pt x="352" y="718"/>
                  </a:lnTo>
                  <a:lnTo>
                    <a:pt x="440" y="718"/>
                  </a:lnTo>
                  <a:lnTo>
                    <a:pt x="440" y="806"/>
                  </a:lnTo>
                  <a:close/>
                  <a:moveTo>
                    <a:pt x="440" y="456"/>
                  </a:moveTo>
                  <a:lnTo>
                    <a:pt x="528" y="456"/>
                  </a:lnTo>
                  <a:lnTo>
                    <a:pt x="528" y="543"/>
                  </a:lnTo>
                  <a:lnTo>
                    <a:pt x="440" y="543"/>
                  </a:lnTo>
                  <a:lnTo>
                    <a:pt x="440" y="456"/>
                  </a:lnTo>
                  <a:close/>
                  <a:moveTo>
                    <a:pt x="615" y="1157"/>
                  </a:moveTo>
                  <a:lnTo>
                    <a:pt x="528" y="1157"/>
                  </a:lnTo>
                  <a:lnTo>
                    <a:pt x="528" y="1070"/>
                  </a:lnTo>
                  <a:lnTo>
                    <a:pt x="615" y="1070"/>
                  </a:lnTo>
                  <a:lnTo>
                    <a:pt x="615" y="1157"/>
                  </a:lnTo>
                  <a:close/>
                  <a:moveTo>
                    <a:pt x="615" y="981"/>
                  </a:moveTo>
                  <a:lnTo>
                    <a:pt x="528" y="981"/>
                  </a:lnTo>
                  <a:lnTo>
                    <a:pt x="528" y="894"/>
                  </a:lnTo>
                  <a:lnTo>
                    <a:pt x="615" y="894"/>
                  </a:lnTo>
                  <a:lnTo>
                    <a:pt x="615" y="981"/>
                  </a:lnTo>
                  <a:close/>
                  <a:moveTo>
                    <a:pt x="615" y="806"/>
                  </a:moveTo>
                  <a:lnTo>
                    <a:pt x="528" y="806"/>
                  </a:lnTo>
                  <a:lnTo>
                    <a:pt x="528" y="718"/>
                  </a:lnTo>
                  <a:lnTo>
                    <a:pt x="615" y="718"/>
                  </a:lnTo>
                  <a:lnTo>
                    <a:pt x="615" y="8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" name="Freeform 9"/>
            <p:cNvSpPr>
              <a:spLocks noEditPoints="1"/>
            </p:cNvSpPr>
            <p:nvPr/>
          </p:nvSpPr>
          <p:spPr>
            <a:xfrm>
              <a:off x="3150285" y="1663144"/>
              <a:ext cx="122928" cy="203773"/>
            </a:xfrm>
            <a:custGeom>
              <a:avLst/>
              <a:gdLst>
                <a:gd name="T0" fmla="*/ 308 w 445"/>
                <a:gd name="T1" fmla="*/ 653 h 734"/>
                <a:gd name="T2" fmla="*/ 308 w 445"/>
                <a:gd name="T3" fmla="*/ 621 h 734"/>
                <a:gd name="T4" fmla="*/ 265 w 445"/>
                <a:gd name="T5" fmla="*/ 621 h 734"/>
                <a:gd name="T6" fmla="*/ 265 w 445"/>
                <a:gd name="T7" fmla="*/ 534 h 734"/>
                <a:gd name="T8" fmla="*/ 308 w 445"/>
                <a:gd name="T9" fmla="*/ 534 h 734"/>
                <a:gd name="T10" fmla="*/ 308 w 445"/>
                <a:gd name="T11" fmla="*/ 456 h 734"/>
                <a:gd name="T12" fmla="*/ 312 w 445"/>
                <a:gd name="T13" fmla="*/ 446 h 734"/>
                <a:gd name="T14" fmla="*/ 265 w 445"/>
                <a:gd name="T15" fmla="*/ 446 h 734"/>
                <a:gd name="T16" fmla="*/ 265 w 445"/>
                <a:gd name="T17" fmla="*/ 359 h 734"/>
                <a:gd name="T18" fmla="*/ 357 w 445"/>
                <a:gd name="T19" fmla="*/ 359 h 734"/>
                <a:gd name="T20" fmla="*/ 357 w 445"/>
                <a:gd name="T21" fmla="*/ 359 h 734"/>
                <a:gd name="T22" fmla="*/ 432 w 445"/>
                <a:gd name="T23" fmla="*/ 207 h 734"/>
                <a:gd name="T24" fmla="*/ 445 w 445"/>
                <a:gd name="T25" fmla="*/ 183 h 734"/>
                <a:gd name="T26" fmla="*/ 445 w 445"/>
                <a:gd name="T27" fmla="*/ 0 h 734"/>
                <a:gd name="T28" fmla="*/ 0 w 445"/>
                <a:gd name="T29" fmla="*/ 106 h 734"/>
                <a:gd name="T30" fmla="*/ 0 w 445"/>
                <a:gd name="T31" fmla="*/ 499 h 734"/>
                <a:gd name="T32" fmla="*/ 194 w 445"/>
                <a:gd name="T33" fmla="*/ 499 h 734"/>
                <a:gd name="T34" fmla="*/ 194 w 445"/>
                <a:gd name="T35" fmla="*/ 734 h 734"/>
                <a:gd name="T36" fmla="*/ 274 w 445"/>
                <a:gd name="T37" fmla="*/ 653 h 734"/>
                <a:gd name="T38" fmla="*/ 308 w 445"/>
                <a:gd name="T39" fmla="*/ 653 h 734"/>
                <a:gd name="T40" fmla="*/ 308 w 445"/>
                <a:gd name="T41" fmla="*/ 653 h 734"/>
                <a:gd name="T42" fmla="*/ 265 w 445"/>
                <a:gd name="T43" fmla="*/ 182 h 734"/>
                <a:gd name="T44" fmla="*/ 353 w 445"/>
                <a:gd name="T45" fmla="*/ 182 h 734"/>
                <a:gd name="T46" fmla="*/ 353 w 445"/>
                <a:gd name="T47" fmla="*/ 270 h 734"/>
                <a:gd name="T48" fmla="*/ 265 w 445"/>
                <a:gd name="T49" fmla="*/ 270 h 734"/>
                <a:gd name="T50" fmla="*/ 265 w 445"/>
                <a:gd name="T51" fmla="*/ 182 h 734"/>
                <a:gd name="T52" fmla="*/ 177 w 445"/>
                <a:gd name="T53" fmla="*/ 446 h 734"/>
                <a:gd name="T54" fmla="*/ 89 w 445"/>
                <a:gd name="T55" fmla="*/ 446 h 734"/>
                <a:gd name="T56" fmla="*/ 89 w 445"/>
                <a:gd name="T57" fmla="*/ 359 h 734"/>
                <a:gd name="T58" fmla="*/ 177 w 445"/>
                <a:gd name="T59" fmla="*/ 359 h 734"/>
                <a:gd name="T60" fmla="*/ 177 w 445"/>
                <a:gd name="T61" fmla="*/ 446 h 734"/>
                <a:gd name="T62" fmla="*/ 177 w 445"/>
                <a:gd name="T63" fmla="*/ 270 h 734"/>
                <a:gd name="T64" fmla="*/ 89 w 445"/>
                <a:gd name="T65" fmla="*/ 270 h 734"/>
                <a:gd name="T66" fmla="*/ 89 w 445"/>
                <a:gd name="T67" fmla="*/ 182 h 734"/>
                <a:gd name="T68" fmla="*/ 177 w 445"/>
                <a:gd name="T69" fmla="*/ 182 h 734"/>
                <a:gd name="T70" fmla="*/ 177 w 445"/>
                <a:gd name="T71" fmla="*/ 27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5" h="734">
                  <a:moveTo>
                    <a:pt x="308" y="653"/>
                  </a:moveTo>
                  <a:lnTo>
                    <a:pt x="308" y="621"/>
                  </a:lnTo>
                  <a:lnTo>
                    <a:pt x="265" y="621"/>
                  </a:lnTo>
                  <a:lnTo>
                    <a:pt x="265" y="534"/>
                  </a:lnTo>
                  <a:lnTo>
                    <a:pt x="308" y="534"/>
                  </a:lnTo>
                  <a:lnTo>
                    <a:pt x="308" y="456"/>
                  </a:lnTo>
                  <a:lnTo>
                    <a:pt x="312" y="446"/>
                  </a:lnTo>
                  <a:lnTo>
                    <a:pt x="265" y="446"/>
                  </a:lnTo>
                  <a:lnTo>
                    <a:pt x="265" y="359"/>
                  </a:lnTo>
                  <a:lnTo>
                    <a:pt x="357" y="359"/>
                  </a:lnTo>
                  <a:lnTo>
                    <a:pt x="357" y="359"/>
                  </a:lnTo>
                  <a:lnTo>
                    <a:pt x="432" y="207"/>
                  </a:lnTo>
                  <a:lnTo>
                    <a:pt x="445" y="183"/>
                  </a:lnTo>
                  <a:lnTo>
                    <a:pt x="445" y="0"/>
                  </a:lnTo>
                  <a:lnTo>
                    <a:pt x="0" y="106"/>
                  </a:lnTo>
                  <a:lnTo>
                    <a:pt x="0" y="499"/>
                  </a:lnTo>
                  <a:lnTo>
                    <a:pt x="194" y="499"/>
                  </a:lnTo>
                  <a:lnTo>
                    <a:pt x="194" y="734"/>
                  </a:lnTo>
                  <a:lnTo>
                    <a:pt x="274" y="653"/>
                  </a:lnTo>
                  <a:lnTo>
                    <a:pt x="308" y="653"/>
                  </a:lnTo>
                  <a:lnTo>
                    <a:pt x="308" y="653"/>
                  </a:lnTo>
                  <a:close/>
                  <a:moveTo>
                    <a:pt x="265" y="182"/>
                  </a:moveTo>
                  <a:lnTo>
                    <a:pt x="353" y="182"/>
                  </a:lnTo>
                  <a:lnTo>
                    <a:pt x="353" y="270"/>
                  </a:lnTo>
                  <a:lnTo>
                    <a:pt x="265" y="270"/>
                  </a:lnTo>
                  <a:lnTo>
                    <a:pt x="265" y="182"/>
                  </a:lnTo>
                  <a:close/>
                  <a:moveTo>
                    <a:pt x="177" y="446"/>
                  </a:moveTo>
                  <a:lnTo>
                    <a:pt x="89" y="446"/>
                  </a:lnTo>
                  <a:lnTo>
                    <a:pt x="89" y="359"/>
                  </a:lnTo>
                  <a:lnTo>
                    <a:pt x="177" y="359"/>
                  </a:lnTo>
                  <a:lnTo>
                    <a:pt x="177" y="446"/>
                  </a:lnTo>
                  <a:close/>
                  <a:moveTo>
                    <a:pt x="177" y="270"/>
                  </a:moveTo>
                  <a:lnTo>
                    <a:pt x="89" y="270"/>
                  </a:lnTo>
                  <a:lnTo>
                    <a:pt x="89" y="182"/>
                  </a:lnTo>
                  <a:lnTo>
                    <a:pt x="177" y="182"/>
                  </a:lnTo>
                  <a:lnTo>
                    <a:pt x="177" y="2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3" name="Group 4"/>
          <p:cNvGrpSpPr>
            <a:grpSpLocks noChangeAspect="1"/>
          </p:cNvGrpSpPr>
          <p:nvPr/>
        </p:nvGrpSpPr>
        <p:grpSpPr>
          <a:xfrm>
            <a:off x="471207" y="2640055"/>
            <a:ext cx="909918" cy="592217"/>
            <a:chOff x="-490" y="1587"/>
            <a:chExt cx="590" cy="384"/>
          </a:xfrm>
          <a:solidFill>
            <a:srgbClr val="DFA003"/>
          </a:solidFill>
        </p:grpSpPr>
        <p:sp>
          <p:nvSpPr>
            <p:cNvPr id="84" name="Rectangle 5"/>
            <p:cNvSpPr>
              <a:spLocks noChangeArrowheads="1"/>
            </p:cNvSpPr>
            <p:nvPr/>
          </p:nvSpPr>
          <p:spPr>
            <a:xfrm>
              <a:off x="-490" y="1958"/>
              <a:ext cx="590" cy="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>
            <a:xfrm>
              <a:off x="-462" y="1927"/>
              <a:ext cx="534" cy="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Freeform 7"/>
            <p:cNvSpPr>
              <a:spLocks noEditPoints="1"/>
            </p:cNvSpPr>
            <p:nvPr/>
          </p:nvSpPr>
          <p:spPr>
            <a:xfrm>
              <a:off x="-434" y="1587"/>
              <a:ext cx="478" cy="325"/>
            </a:xfrm>
            <a:custGeom>
              <a:avLst/>
              <a:gdLst>
                <a:gd name="T0" fmla="*/ 478 w 478"/>
                <a:gd name="T1" fmla="*/ 325 h 325"/>
                <a:gd name="T2" fmla="*/ 478 w 478"/>
                <a:gd name="T3" fmla="*/ 297 h 325"/>
                <a:gd name="T4" fmla="*/ 478 w 478"/>
                <a:gd name="T5" fmla="*/ 83 h 325"/>
                <a:gd name="T6" fmla="*/ 387 w 478"/>
                <a:gd name="T7" fmla="*/ 69 h 325"/>
                <a:gd name="T8" fmla="*/ 297 w 478"/>
                <a:gd name="T9" fmla="*/ 28 h 325"/>
                <a:gd name="T10" fmla="*/ 181 w 478"/>
                <a:gd name="T11" fmla="*/ 28 h 325"/>
                <a:gd name="T12" fmla="*/ 92 w 478"/>
                <a:gd name="T13" fmla="*/ 69 h 325"/>
                <a:gd name="T14" fmla="*/ 0 w 478"/>
                <a:gd name="T15" fmla="*/ 83 h 325"/>
                <a:gd name="T16" fmla="*/ 0 w 478"/>
                <a:gd name="T17" fmla="*/ 297 h 325"/>
                <a:gd name="T18" fmla="*/ 0 w 478"/>
                <a:gd name="T19" fmla="*/ 325 h 325"/>
                <a:gd name="T20" fmla="*/ 366 w 478"/>
                <a:gd name="T21" fmla="*/ 325 h 325"/>
                <a:gd name="T22" fmla="*/ 366 w 478"/>
                <a:gd name="T23" fmla="*/ 284 h 325"/>
                <a:gd name="T24" fmla="*/ 319 w 478"/>
                <a:gd name="T25" fmla="*/ 140 h 325"/>
                <a:gd name="T26" fmla="*/ 291 w 478"/>
                <a:gd name="T27" fmla="*/ 284 h 325"/>
                <a:gd name="T28" fmla="*/ 251 w 478"/>
                <a:gd name="T29" fmla="*/ 140 h 325"/>
                <a:gd name="T30" fmla="*/ 291 w 478"/>
                <a:gd name="T31" fmla="*/ 284 h 325"/>
                <a:gd name="T32" fmla="*/ 235 w 478"/>
                <a:gd name="T33" fmla="*/ 50 h 325"/>
                <a:gd name="T34" fmla="*/ 238 w 478"/>
                <a:gd name="T35" fmla="*/ 50 h 325"/>
                <a:gd name="T36" fmla="*/ 251 w 478"/>
                <a:gd name="T37" fmla="*/ 52 h 325"/>
                <a:gd name="T38" fmla="*/ 261 w 478"/>
                <a:gd name="T39" fmla="*/ 58 h 325"/>
                <a:gd name="T40" fmla="*/ 269 w 478"/>
                <a:gd name="T41" fmla="*/ 68 h 325"/>
                <a:gd name="T42" fmla="*/ 273 w 478"/>
                <a:gd name="T43" fmla="*/ 80 h 325"/>
                <a:gd name="T44" fmla="*/ 273 w 478"/>
                <a:gd name="T45" fmla="*/ 83 h 325"/>
                <a:gd name="T46" fmla="*/ 271 w 478"/>
                <a:gd name="T47" fmla="*/ 90 h 325"/>
                <a:gd name="T48" fmla="*/ 267 w 478"/>
                <a:gd name="T49" fmla="*/ 102 h 325"/>
                <a:gd name="T50" fmla="*/ 258 w 478"/>
                <a:gd name="T51" fmla="*/ 111 h 325"/>
                <a:gd name="T52" fmla="*/ 246 w 478"/>
                <a:gd name="T53" fmla="*/ 117 h 325"/>
                <a:gd name="T54" fmla="*/ 239 w 478"/>
                <a:gd name="T55" fmla="*/ 117 h 325"/>
                <a:gd name="T56" fmla="*/ 226 w 478"/>
                <a:gd name="T57" fmla="*/ 114 h 325"/>
                <a:gd name="T58" fmla="*/ 215 w 478"/>
                <a:gd name="T59" fmla="*/ 106 h 325"/>
                <a:gd name="T60" fmla="*/ 208 w 478"/>
                <a:gd name="T61" fmla="*/ 96 h 325"/>
                <a:gd name="T62" fmla="*/ 205 w 478"/>
                <a:gd name="T63" fmla="*/ 83 h 325"/>
                <a:gd name="T64" fmla="*/ 207 w 478"/>
                <a:gd name="T65" fmla="*/ 77 h 325"/>
                <a:gd name="T66" fmla="*/ 211 w 478"/>
                <a:gd name="T67" fmla="*/ 65 h 325"/>
                <a:gd name="T68" fmla="*/ 218 w 478"/>
                <a:gd name="T69" fmla="*/ 56 h 325"/>
                <a:gd name="T70" fmla="*/ 229 w 478"/>
                <a:gd name="T71" fmla="*/ 52 h 325"/>
                <a:gd name="T72" fmla="*/ 235 w 478"/>
                <a:gd name="T73" fmla="*/ 50 h 325"/>
                <a:gd name="T74" fmla="*/ 223 w 478"/>
                <a:gd name="T75" fmla="*/ 284 h 325"/>
                <a:gd name="T76" fmla="*/ 181 w 478"/>
                <a:gd name="T77" fmla="*/ 140 h 325"/>
                <a:gd name="T78" fmla="*/ 112 w 478"/>
                <a:gd name="T79" fmla="*/ 140 h 325"/>
                <a:gd name="T80" fmla="*/ 153 w 478"/>
                <a:gd name="T81" fmla="*/ 284 h 325"/>
                <a:gd name="T82" fmla="*/ 112 w 478"/>
                <a:gd name="T83" fmla="*/ 140 h 325"/>
                <a:gd name="T84" fmla="*/ 153 w 478"/>
                <a:gd name="T85" fmla="*/ 297 h 325"/>
                <a:gd name="T86" fmla="*/ 366 w 478"/>
                <a:gd name="T87" fmla="*/ 297 h 325"/>
                <a:gd name="T88" fmla="*/ 112 w 478"/>
                <a:gd name="T89" fmla="*/ 3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325">
                  <a:moveTo>
                    <a:pt x="366" y="325"/>
                  </a:moveTo>
                  <a:lnTo>
                    <a:pt x="478" y="325"/>
                  </a:lnTo>
                  <a:lnTo>
                    <a:pt x="478" y="312"/>
                  </a:lnTo>
                  <a:lnTo>
                    <a:pt x="478" y="297"/>
                  </a:lnTo>
                  <a:lnTo>
                    <a:pt x="478" y="284"/>
                  </a:lnTo>
                  <a:lnTo>
                    <a:pt x="478" y="83"/>
                  </a:lnTo>
                  <a:lnTo>
                    <a:pt x="415" y="83"/>
                  </a:lnTo>
                  <a:lnTo>
                    <a:pt x="387" y="69"/>
                  </a:lnTo>
                  <a:lnTo>
                    <a:pt x="387" y="28"/>
                  </a:lnTo>
                  <a:lnTo>
                    <a:pt x="297" y="28"/>
                  </a:lnTo>
                  <a:lnTo>
                    <a:pt x="239" y="0"/>
                  </a:lnTo>
                  <a:lnTo>
                    <a:pt x="181" y="28"/>
                  </a:lnTo>
                  <a:lnTo>
                    <a:pt x="92" y="28"/>
                  </a:lnTo>
                  <a:lnTo>
                    <a:pt x="92" y="69"/>
                  </a:lnTo>
                  <a:lnTo>
                    <a:pt x="63" y="83"/>
                  </a:lnTo>
                  <a:lnTo>
                    <a:pt x="0" y="83"/>
                  </a:lnTo>
                  <a:lnTo>
                    <a:pt x="0" y="284"/>
                  </a:lnTo>
                  <a:lnTo>
                    <a:pt x="0" y="297"/>
                  </a:lnTo>
                  <a:lnTo>
                    <a:pt x="0" y="312"/>
                  </a:lnTo>
                  <a:lnTo>
                    <a:pt x="0" y="325"/>
                  </a:lnTo>
                  <a:lnTo>
                    <a:pt x="112" y="325"/>
                  </a:lnTo>
                  <a:lnTo>
                    <a:pt x="366" y="325"/>
                  </a:lnTo>
                  <a:close/>
                  <a:moveTo>
                    <a:pt x="366" y="140"/>
                  </a:moveTo>
                  <a:lnTo>
                    <a:pt x="366" y="284"/>
                  </a:lnTo>
                  <a:lnTo>
                    <a:pt x="319" y="284"/>
                  </a:lnTo>
                  <a:lnTo>
                    <a:pt x="319" y="140"/>
                  </a:lnTo>
                  <a:lnTo>
                    <a:pt x="366" y="140"/>
                  </a:lnTo>
                  <a:close/>
                  <a:moveTo>
                    <a:pt x="291" y="284"/>
                  </a:moveTo>
                  <a:lnTo>
                    <a:pt x="251" y="284"/>
                  </a:lnTo>
                  <a:lnTo>
                    <a:pt x="251" y="140"/>
                  </a:lnTo>
                  <a:lnTo>
                    <a:pt x="291" y="140"/>
                  </a:lnTo>
                  <a:lnTo>
                    <a:pt x="291" y="284"/>
                  </a:lnTo>
                  <a:close/>
                  <a:moveTo>
                    <a:pt x="235" y="50"/>
                  </a:moveTo>
                  <a:lnTo>
                    <a:pt x="235" y="50"/>
                  </a:lnTo>
                  <a:lnTo>
                    <a:pt x="238" y="50"/>
                  </a:lnTo>
                  <a:lnTo>
                    <a:pt x="238" y="50"/>
                  </a:lnTo>
                  <a:lnTo>
                    <a:pt x="245" y="50"/>
                  </a:lnTo>
                  <a:lnTo>
                    <a:pt x="251" y="52"/>
                  </a:lnTo>
                  <a:lnTo>
                    <a:pt x="255" y="55"/>
                  </a:lnTo>
                  <a:lnTo>
                    <a:pt x="261" y="58"/>
                  </a:lnTo>
                  <a:lnTo>
                    <a:pt x="266" y="62"/>
                  </a:lnTo>
                  <a:lnTo>
                    <a:pt x="269" y="68"/>
                  </a:lnTo>
                  <a:lnTo>
                    <a:pt x="271" y="74"/>
                  </a:lnTo>
                  <a:lnTo>
                    <a:pt x="273" y="80"/>
                  </a:lnTo>
                  <a:lnTo>
                    <a:pt x="273" y="80"/>
                  </a:lnTo>
                  <a:lnTo>
                    <a:pt x="273" y="83"/>
                  </a:lnTo>
                  <a:lnTo>
                    <a:pt x="273" y="83"/>
                  </a:lnTo>
                  <a:lnTo>
                    <a:pt x="271" y="90"/>
                  </a:lnTo>
                  <a:lnTo>
                    <a:pt x="270" y="96"/>
                  </a:lnTo>
                  <a:lnTo>
                    <a:pt x="267" y="102"/>
                  </a:lnTo>
                  <a:lnTo>
                    <a:pt x="263" y="106"/>
                  </a:lnTo>
                  <a:lnTo>
                    <a:pt x="258" y="111"/>
                  </a:lnTo>
                  <a:lnTo>
                    <a:pt x="252" y="114"/>
                  </a:lnTo>
                  <a:lnTo>
                    <a:pt x="246" y="117"/>
                  </a:lnTo>
                  <a:lnTo>
                    <a:pt x="239" y="117"/>
                  </a:lnTo>
                  <a:lnTo>
                    <a:pt x="239" y="117"/>
                  </a:lnTo>
                  <a:lnTo>
                    <a:pt x="232" y="117"/>
                  </a:lnTo>
                  <a:lnTo>
                    <a:pt x="226" y="114"/>
                  </a:lnTo>
                  <a:lnTo>
                    <a:pt x="220" y="111"/>
                  </a:lnTo>
                  <a:lnTo>
                    <a:pt x="215" y="106"/>
                  </a:lnTo>
                  <a:lnTo>
                    <a:pt x="211" y="102"/>
                  </a:lnTo>
                  <a:lnTo>
                    <a:pt x="208" y="96"/>
                  </a:lnTo>
                  <a:lnTo>
                    <a:pt x="207" y="90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7" y="77"/>
                  </a:lnTo>
                  <a:lnTo>
                    <a:pt x="208" y="71"/>
                  </a:lnTo>
                  <a:lnTo>
                    <a:pt x="211" y="65"/>
                  </a:lnTo>
                  <a:lnTo>
                    <a:pt x="214" y="61"/>
                  </a:lnTo>
                  <a:lnTo>
                    <a:pt x="218" y="56"/>
                  </a:lnTo>
                  <a:lnTo>
                    <a:pt x="223" y="53"/>
                  </a:lnTo>
                  <a:lnTo>
                    <a:pt x="229" y="52"/>
                  </a:lnTo>
                  <a:lnTo>
                    <a:pt x="235" y="50"/>
                  </a:lnTo>
                  <a:lnTo>
                    <a:pt x="235" y="50"/>
                  </a:lnTo>
                  <a:close/>
                  <a:moveTo>
                    <a:pt x="223" y="140"/>
                  </a:moveTo>
                  <a:lnTo>
                    <a:pt x="223" y="284"/>
                  </a:lnTo>
                  <a:lnTo>
                    <a:pt x="181" y="284"/>
                  </a:lnTo>
                  <a:lnTo>
                    <a:pt x="181" y="140"/>
                  </a:lnTo>
                  <a:lnTo>
                    <a:pt x="223" y="140"/>
                  </a:lnTo>
                  <a:close/>
                  <a:moveTo>
                    <a:pt x="112" y="140"/>
                  </a:moveTo>
                  <a:lnTo>
                    <a:pt x="153" y="140"/>
                  </a:lnTo>
                  <a:lnTo>
                    <a:pt x="153" y="284"/>
                  </a:lnTo>
                  <a:lnTo>
                    <a:pt x="112" y="284"/>
                  </a:lnTo>
                  <a:lnTo>
                    <a:pt x="112" y="140"/>
                  </a:lnTo>
                  <a:close/>
                  <a:moveTo>
                    <a:pt x="112" y="297"/>
                  </a:moveTo>
                  <a:lnTo>
                    <a:pt x="153" y="297"/>
                  </a:lnTo>
                  <a:lnTo>
                    <a:pt x="181" y="297"/>
                  </a:lnTo>
                  <a:lnTo>
                    <a:pt x="366" y="297"/>
                  </a:lnTo>
                  <a:lnTo>
                    <a:pt x="366" y="312"/>
                  </a:lnTo>
                  <a:lnTo>
                    <a:pt x="112" y="312"/>
                  </a:lnTo>
                  <a:lnTo>
                    <a:pt x="112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Freeform 8"/>
            <p:cNvSpPr/>
            <p:nvPr/>
          </p:nvSpPr>
          <p:spPr>
            <a:xfrm>
              <a:off x="-214" y="1652"/>
              <a:ext cx="37" cy="24"/>
            </a:xfrm>
            <a:custGeom>
              <a:avLst/>
              <a:gdLst>
                <a:gd name="T0" fmla="*/ 18 w 37"/>
                <a:gd name="T1" fmla="*/ 22 h 24"/>
                <a:gd name="T2" fmla="*/ 18 w 37"/>
                <a:gd name="T3" fmla="*/ 22 h 24"/>
                <a:gd name="T4" fmla="*/ 19 w 37"/>
                <a:gd name="T5" fmla="*/ 24 h 24"/>
                <a:gd name="T6" fmla="*/ 19 w 37"/>
                <a:gd name="T7" fmla="*/ 24 h 24"/>
                <a:gd name="T8" fmla="*/ 22 w 37"/>
                <a:gd name="T9" fmla="*/ 22 h 24"/>
                <a:gd name="T10" fmla="*/ 35 w 37"/>
                <a:gd name="T11" fmla="*/ 9 h 24"/>
                <a:gd name="T12" fmla="*/ 35 w 37"/>
                <a:gd name="T13" fmla="*/ 9 h 24"/>
                <a:gd name="T14" fmla="*/ 37 w 37"/>
                <a:gd name="T15" fmla="*/ 6 h 24"/>
                <a:gd name="T16" fmla="*/ 35 w 37"/>
                <a:gd name="T17" fmla="*/ 4 h 24"/>
                <a:gd name="T18" fmla="*/ 35 w 37"/>
                <a:gd name="T19" fmla="*/ 4 h 24"/>
                <a:gd name="T20" fmla="*/ 32 w 37"/>
                <a:gd name="T21" fmla="*/ 3 h 24"/>
                <a:gd name="T22" fmla="*/ 31 w 37"/>
                <a:gd name="T23" fmla="*/ 4 h 24"/>
                <a:gd name="T24" fmla="*/ 19 w 37"/>
                <a:gd name="T25" fmla="*/ 15 h 24"/>
                <a:gd name="T26" fmla="*/ 6 w 37"/>
                <a:gd name="T27" fmla="*/ 1 h 24"/>
                <a:gd name="T28" fmla="*/ 6 w 37"/>
                <a:gd name="T29" fmla="*/ 1 h 24"/>
                <a:gd name="T30" fmla="*/ 3 w 37"/>
                <a:gd name="T31" fmla="*/ 0 h 24"/>
                <a:gd name="T32" fmla="*/ 0 w 37"/>
                <a:gd name="T33" fmla="*/ 1 h 24"/>
                <a:gd name="T34" fmla="*/ 0 w 37"/>
                <a:gd name="T35" fmla="*/ 1 h 24"/>
                <a:gd name="T36" fmla="*/ 0 w 37"/>
                <a:gd name="T37" fmla="*/ 3 h 24"/>
                <a:gd name="T38" fmla="*/ 0 w 37"/>
                <a:gd name="T39" fmla="*/ 6 h 24"/>
                <a:gd name="T40" fmla="*/ 18 w 37"/>
                <a:gd name="T4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4">
                  <a:moveTo>
                    <a:pt x="18" y="22"/>
                  </a:moveTo>
                  <a:lnTo>
                    <a:pt x="18" y="22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2" y="22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7" y="6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2" y="3"/>
                  </a:lnTo>
                  <a:lnTo>
                    <a:pt x="31" y="4"/>
                  </a:lnTo>
                  <a:lnTo>
                    <a:pt x="19" y="15"/>
                  </a:lnTo>
                  <a:lnTo>
                    <a:pt x="6" y="1"/>
                  </a:lnTo>
                  <a:lnTo>
                    <a:pt x="6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Freeform 9"/>
            <p:cNvSpPr/>
            <p:nvPr/>
          </p:nvSpPr>
          <p:spPr>
            <a:xfrm>
              <a:off x="-177" y="1665"/>
              <a:ext cx="9" cy="8"/>
            </a:xfrm>
            <a:custGeom>
              <a:avLst/>
              <a:gdLst>
                <a:gd name="T0" fmla="*/ 4 w 9"/>
                <a:gd name="T1" fmla="*/ 0 h 8"/>
                <a:gd name="T2" fmla="*/ 4 w 9"/>
                <a:gd name="T3" fmla="*/ 0 h 8"/>
                <a:gd name="T4" fmla="*/ 7 w 9"/>
                <a:gd name="T5" fmla="*/ 2 h 8"/>
                <a:gd name="T6" fmla="*/ 9 w 9"/>
                <a:gd name="T7" fmla="*/ 5 h 8"/>
                <a:gd name="T8" fmla="*/ 9 w 9"/>
                <a:gd name="T9" fmla="*/ 5 h 8"/>
                <a:gd name="T10" fmla="*/ 7 w 9"/>
                <a:gd name="T11" fmla="*/ 8 h 8"/>
                <a:gd name="T12" fmla="*/ 4 w 9"/>
                <a:gd name="T13" fmla="*/ 8 h 8"/>
                <a:gd name="T14" fmla="*/ 4 w 9"/>
                <a:gd name="T15" fmla="*/ 8 h 8"/>
                <a:gd name="T16" fmla="*/ 1 w 9"/>
                <a:gd name="T17" fmla="*/ 8 h 8"/>
                <a:gd name="T18" fmla="*/ 0 w 9"/>
                <a:gd name="T19" fmla="*/ 5 h 8"/>
                <a:gd name="T20" fmla="*/ 0 w 9"/>
                <a:gd name="T21" fmla="*/ 5 h 8"/>
                <a:gd name="T22" fmla="*/ 1 w 9"/>
                <a:gd name="T23" fmla="*/ 2 h 8"/>
                <a:gd name="T24" fmla="*/ 4 w 9"/>
                <a:gd name="T25" fmla="*/ 0 h 8"/>
                <a:gd name="T26" fmla="*/ 4 w 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Freeform 10"/>
            <p:cNvSpPr/>
            <p:nvPr/>
          </p:nvSpPr>
          <p:spPr>
            <a:xfrm>
              <a:off x="-222" y="1665"/>
              <a:ext cx="8" cy="8"/>
            </a:xfrm>
            <a:custGeom>
              <a:avLst/>
              <a:gdLst>
                <a:gd name="T0" fmla="*/ 3 w 8"/>
                <a:gd name="T1" fmla="*/ 0 h 8"/>
                <a:gd name="T2" fmla="*/ 3 w 8"/>
                <a:gd name="T3" fmla="*/ 0 h 8"/>
                <a:gd name="T4" fmla="*/ 6 w 8"/>
                <a:gd name="T5" fmla="*/ 2 h 8"/>
                <a:gd name="T6" fmla="*/ 8 w 8"/>
                <a:gd name="T7" fmla="*/ 5 h 8"/>
                <a:gd name="T8" fmla="*/ 8 w 8"/>
                <a:gd name="T9" fmla="*/ 5 h 8"/>
                <a:gd name="T10" fmla="*/ 6 w 8"/>
                <a:gd name="T11" fmla="*/ 8 h 8"/>
                <a:gd name="T12" fmla="*/ 3 w 8"/>
                <a:gd name="T13" fmla="*/ 8 h 8"/>
                <a:gd name="T14" fmla="*/ 3 w 8"/>
                <a:gd name="T15" fmla="*/ 8 h 8"/>
                <a:gd name="T16" fmla="*/ 0 w 8"/>
                <a:gd name="T17" fmla="*/ 8 h 8"/>
                <a:gd name="T18" fmla="*/ 0 w 8"/>
                <a:gd name="T19" fmla="*/ 5 h 8"/>
                <a:gd name="T20" fmla="*/ 0 w 8"/>
                <a:gd name="T21" fmla="*/ 5 h 8"/>
                <a:gd name="T22" fmla="*/ 0 w 8"/>
                <a:gd name="T23" fmla="*/ 2 h 8"/>
                <a:gd name="T24" fmla="*/ 3 w 8"/>
                <a:gd name="T25" fmla="*/ 0 h 8"/>
                <a:gd name="T26" fmla="*/ 3 w 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3" y="0"/>
                  </a:moveTo>
                  <a:lnTo>
                    <a:pt x="3" y="0"/>
                  </a:lnTo>
                  <a:lnTo>
                    <a:pt x="6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0" name="Freeform 11"/>
            <p:cNvSpPr/>
            <p:nvPr/>
          </p:nvSpPr>
          <p:spPr>
            <a:xfrm>
              <a:off x="-199" y="1687"/>
              <a:ext cx="8" cy="9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7 w 8"/>
                <a:gd name="T5" fmla="*/ 2 h 9"/>
                <a:gd name="T6" fmla="*/ 8 w 8"/>
                <a:gd name="T7" fmla="*/ 5 h 9"/>
                <a:gd name="T8" fmla="*/ 8 w 8"/>
                <a:gd name="T9" fmla="*/ 5 h 9"/>
                <a:gd name="T10" fmla="*/ 7 w 8"/>
                <a:gd name="T11" fmla="*/ 8 h 9"/>
                <a:gd name="T12" fmla="*/ 4 w 8"/>
                <a:gd name="T13" fmla="*/ 9 h 9"/>
                <a:gd name="T14" fmla="*/ 4 w 8"/>
                <a:gd name="T15" fmla="*/ 9 h 9"/>
                <a:gd name="T16" fmla="*/ 1 w 8"/>
                <a:gd name="T17" fmla="*/ 8 h 9"/>
                <a:gd name="T18" fmla="*/ 0 w 8"/>
                <a:gd name="T19" fmla="*/ 5 h 9"/>
                <a:gd name="T20" fmla="*/ 0 w 8"/>
                <a:gd name="T21" fmla="*/ 5 h 9"/>
                <a:gd name="T22" fmla="*/ 1 w 8"/>
                <a:gd name="T23" fmla="*/ 2 h 9"/>
                <a:gd name="T24" fmla="*/ 4 w 8"/>
                <a:gd name="T25" fmla="*/ 0 h 9"/>
                <a:gd name="T26" fmla="*/ 4 w 8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Freeform 12"/>
            <p:cNvSpPr/>
            <p:nvPr/>
          </p:nvSpPr>
          <p:spPr>
            <a:xfrm>
              <a:off x="-199" y="1645"/>
              <a:ext cx="8" cy="7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7 w 8"/>
                <a:gd name="T5" fmla="*/ 1 h 7"/>
                <a:gd name="T6" fmla="*/ 8 w 8"/>
                <a:gd name="T7" fmla="*/ 4 h 7"/>
                <a:gd name="T8" fmla="*/ 8 w 8"/>
                <a:gd name="T9" fmla="*/ 4 h 7"/>
                <a:gd name="T10" fmla="*/ 7 w 8"/>
                <a:gd name="T11" fmla="*/ 6 h 7"/>
                <a:gd name="T12" fmla="*/ 4 w 8"/>
                <a:gd name="T13" fmla="*/ 7 h 7"/>
                <a:gd name="T14" fmla="*/ 4 w 8"/>
                <a:gd name="T15" fmla="*/ 7 h 7"/>
                <a:gd name="T16" fmla="*/ 1 w 8"/>
                <a:gd name="T17" fmla="*/ 6 h 7"/>
                <a:gd name="T18" fmla="*/ 0 w 8"/>
                <a:gd name="T19" fmla="*/ 4 h 7"/>
                <a:gd name="T20" fmla="*/ 0 w 8"/>
                <a:gd name="T21" fmla="*/ 4 h 7"/>
                <a:gd name="T22" fmla="*/ 1 w 8"/>
                <a:gd name="T23" fmla="*/ 1 h 7"/>
                <a:gd name="T24" fmla="*/ 4 w 8"/>
                <a:gd name="T25" fmla="*/ 0 h 7"/>
                <a:gd name="T26" fmla="*/ 4 w 8"/>
                <a:gd name="T2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" name="그룹 100"/>
          <p:cNvGrpSpPr/>
          <p:nvPr/>
        </p:nvGrpSpPr>
        <p:grpSpPr>
          <a:xfrm>
            <a:off x="2797174" y="2759075"/>
            <a:ext cx="990601" cy="485419"/>
            <a:chOff x="9318626" y="3354388"/>
            <a:chExt cx="2184400" cy="1063625"/>
          </a:xfrm>
          <a:solidFill>
            <a:srgbClr val="DFA003"/>
          </a:solidFill>
        </p:grpSpPr>
        <p:sp>
          <p:nvSpPr>
            <p:cNvPr id="93" name="Freeform 5"/>
            <p:cNvSpPr>
              <a:spLocks noEditPoints="1"/>
            </p:cNvSpPr>
            <p:nvPr/>
          </p:nvSpPr>
          <p:spPr>
            <a:xfrm>
              <a:off x="9790113" y="3482975"/>
              <a:ext cx="1238250" cy="935038"/>
            </a:xfrm>
            <a:custGeom>
              <a:avLst/>
              <a:gdLst>
                <a:gd name="T0" fmla="*/ 22 w 1050"/>
                <a:gd name="T1" fmla="*/ 52 h 792"/>
                <a:gd name="T2" fmla="*/ 78 w 1050"/>
                <a:gd name="T3" fmla="*/ 0 h 792"/>
                <a:gd name="T4" fmla="*/ 1015 w 1050"/>
                <a:gd name="T5" fmla="*/ 27 h 792"/>
                <a:gd name="T6" fmla="*/ 1050 w 1050"/>
                <a:gd name="T7" fmla="*/ 54 h 792"/>
                <a:gd name="T8" fmla="*/ 970 w 1050"/>
                <a:gd name="T9" fmla="*/ 789 h 792"/>
                <a:gd name="T10" fmla="*/ 882 w 1050"/>
                <a:gd name="T11" fmla="*/ 657 h 792"/>
                <a:gd name="T12" fmla="*/ 881 w 1050"/>
                <a:gd name="T13" fmla="*/ 790 h 792"/>
                <a:gd name="T14" fmla="*/ 871 w 1050"/>
                <a:gd name="T15" fmla="*/ 656 h 792"/>
                <a:gd name="T16" fmla="*/ 783 w 1050"/>
                <a:gd name="T17" fmla="*/ 788 h 792"/>
                <a:gd name="T18" fmla="*/ 755 w 1050"/>
                <a:gd name="T19" fmla="*/ 657 h 792"/>
                <a:gd name="T20" fmla="*/ 665 w 1050"/>
                <a:gd name="T21" fmla="*/ 789 h 792"/>
                <a:gd name="T22" fmla="*/ 657 w 1050"/>
                <a:gd name="T23" fmla="*/ 657 h 792"/>
                <a:gd name="T24" fmla="*/ 567 w 1050"/>
                <a:gd name="T25" fmla="*/ 788 h 792"/>
                <a:gd name="T26" fmla="*/ 484 w 1050"/>
                <a:gd name="T27" fmla="*/ 657 h 792"/>
                <a:gd name="T28" fmla="*/ 396 w 1050"/>
                <a:gd name="T29" fmla="*/ 789 h 792"/>
                <a:gd name="T30" fmla="*/ 384 w 1050"/>
                <a:gd name="T31" fmla="*/ 773 h 792"/>
                <a:gd name="T32" fmla="*/ 383 w 1050"/>
                <a:gd name="T33" fmla="*/ 656 h 792"/>
                <a:gd name="T34" fmla="*/ 296 w 1050"/>
                <a:gd name="T35" fmla="*/ 789 h 792"/>
                <a:gd name="T36" fmla="*/ 268 w 1050"/>
                <a:gd name="T37" fmla="*/ 657 h 792"/>
                <a:gd name="T38" fmla="*/ 180 w 1050"/>
                <a:gd name="T39" fmla="*/ 792 h 792"/>
                <a:gd name="T40" fmla="*/ 169 w 1050"/>
                <a:gd name="T41" fmla="*/ 655 h 792"/>
                <a:gd name="T42" fmla="*/ 81 w 1050"/>
                <a:gd name="T43" fmla="*/ 672 h 792"/>
                <a:gd name="T44" fmla="*/ 81 w 1050"/>
                <a:gd name="T45" fmla="*/ 789 h 792"/>
                <a:gd name="T46" fmla="*/ 0 w 1050"/>
                <a:gd name="T47" fmla="*/ 54 h 792"/>
                <a:gd name="T48" fmla="*/ 168 w 1050"/>
                <a:gd name="T49" fmla="*/ 489 h 792"/>
                <a:gd name="T50" fmla="*/ 82 w 1050"/>
                <a:gd name="T51" fmla="*/ 628 h 792"/>
                <a:gd name="T52" fmla="*/ 267 w 1050"/>
                <a:gd name="T53" fmla="*/ 628 h 792"/>
                <a:gd name="T54" fmla="*/ 181 w 1050"/>
                <a:gd name="T55" fmla="*/ 490 h 792"/>
                <a:gd name="T56" fmla="*/ 267 w 1050"/>
                <a:gd name="T57" fmla="*/ 628 h 792"/>
                <a:gd name="T58" fmla="*/ 383 w 1050"/>
                <a:gd name="T59" fmla="*/ 490 h 792"/>
                <a:gd name="T60" fmla="*/ 297 w 1050"/>
                <a:gd name="T61" fmla="*/ 628 h 792"/>
                <a:gd name="T62" fmla="*/ 482 w 1050"/>
                <a:gd name="T63" fmla="*/ 628 h 792"/>
                <a:gd name="T64" fmla="*/ 397 w 1050"/>
                <a:gd name="T65" fmla="*/ 490 h 792"/>
                <a:gd name="T66" fmla="*/ 482 w 1050"/>
                <a:gd name="T67" fmla="*/ 628 h 792"/>
                <a:gd name="T68" fmla="*/ 654 w 1050"/>
                <a:gd name="T69" fmla="*/ 490 h 792"/>
                <a:gd name="T70" fmla="*/ 568 w 1050"/>
                <a:gd name="T71" fmla="*/ 628 h 792"/>
                <a:gd name="T72" fmla="*/ 668 w 1050"/>
                <a:gd name="T73" fmla="*/ 490 h 792"/>
                <a:gd name="T74" fmla="*/ 754 w 1050"/>
                <a:gd name="T75" fmla="*/ 628 h 792"/>
                <a:gd name="T76" fmla="*/ 668 w 1050"/>
                <a:gd name="T77" fmla="*/ 490 h 792"/>
                <a:gd name="T78" fmla="*/ 869 w 1050"/>
                <a:gd name="T79" fmla="*/ 490 h 792"/>
                <a:gd name="T80" fmla="*/ 784 w 1050"/>
                <a:gd name="T81" fmla="*/ 629 h 792"/>
                <a:gd name="T82" fmla="*/ 969 w 1050"/>
                <a:gd name="T83" fmla="*/ 628 h 792"/>
                <a:gd name="T84" fmla="*/ 883 w 1050"/>
                <a:gd name="T85" fmla="*/ 490 h 792"/>
                <a:gd name="T86" fmla="*/ 969 w 1050"/>
                <a:gd name="T87" fmla="*/ 62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0" h="792">
                  <a:moveTo>
                    <a:pt x="0" y="54"/>
                  </a:moveTo>
                  <a:cubicBezTo>
                    <a:pt x="8" y="53"/>
                    <a:pt x="15" y="53"/>
                    <a:pt x="22" y="52"/>
                  </a:cubicBezTo>
                  <a:cubicBezTo>
                    <a:pt x="24" y="48"/>
                    <a:pt x="25" y="43"/>
                    <a:pt x="27" y="39"/>
                  </a:cubicBezTo>
                  <a:quadBezTo>
                    <a:pt x="38" y="0"/>
                    <a:pt x="78" y="0"/>
                  </a:quadBezTo>
                  <a:cubicBezTo>
                    <a:pt x="378" y="0"/>
                    <a:pt x="679" y="0"/>
                    <a:pt x="979" y="0"/>
                  </a:cubicBezTo>
                  <a:cubicBezTo>
                    <a:pt x="1002" y="0"/>
                    <a:pt x="1012" y="6"/>
                    <a:pt x="1015" y="27"/>
                  </a:cubicBezTo>
                  <a:cubicBezTo>
                    <a:pt x="1016" y="36"/>
                    <a:pt x="1020" y="44"/>
                    <a:pt x="1023" y="52"/>
                  </a:cubicBezTo>
                  <a:cubicBezTo>
                    <a:pt x="1032" y="53"/>
                    <a:pt x="1041" y="53"/>
                    <a:pt x="1050" y="54"/>
                  </a:cubicBezTo>
                  <a:cubicBezTo>
                    <a:pt x="1050" y="299"/>
                    <a:pt x="1050" y="543"/>
                    <a:pt x="1050" y="789"/>
                  </a:cubicBezTo>
                  <a:cubicBezTo>
                    <a:pt x="1024" y="789"/>
                    <a:pt x="998" y="789"/>
                    <a:pt x="970" y="789"/>
                  </a:cubicBezTo>
                  <a:cubicBezTo>
                    <a:pt x="970" y="745"/>
                    <a:pt x="970" y="702"/>
                    <a:pt x="970" y="657"/>
                  </a:cubicBezTo>
                  <a:cubicBezTo>
                    <a:pt x="941" y="657"/>
                    <a:pt x="913" y="657"/>
                    <a:pt x="882" y="657"/>
                  </a:cubicBezTo>
                  <a:cubicBezTo>
                    <a:pt x="882" y="679"/>
                    <a:pt x="882" y="703"/>
                    <a:pt x="882" y="726"/>
                  </a:cubicBezTo>
                  <a:cubicBezTo>
                    <a:pt x="882" y="747"/>
                    <a:pt x="884" y="768"/>
                    <a:pt x="881" y="790"/>
                  </a:cubicBezTo>
                  <a:cubicBezTo>
                    <a:pt x="878" y="789"/>
                    <a:pt x="874" y="789"/>
                    <a:pt x="871" y="789"/>
                  </a:cubicBezTo>
                  <a:cubicBezTo>
                    <a:pt x="871" y="745"/>
                    <a:pt x="871" y="701"/>
                    <a:pt x="871" y="656"/>
                  </a:cubicBezTo>
                  <a:cubicBezTo>
                    <a:pt x="840" y="656"/>
                    <a:pt x="813" y="656"/>
                    <a:pt x="783" y="656"/>
                  </a:cubicBezTo>
                  <a:cubicBezTo>
                    <a:pt x="783" y="700"/>
                    <a:pt x="783" y="743"/>
                    <a:pt x="783" y="788"/>
                  </a:cubicBezTo>
                  <a:cubicBezTo>
                    <a:pt x="773" y="788"/>
                    <a:pt x="765" y="788"/>
                    <a:pt x="755" y="788"/>
                  </a:cubicBezTo>
                  <a:cubicBezTo>
                    <a:pt x="755" y="745"/>
                    <a:pt x="755" y="702"/>
                    <a:pt x="755" y="657"/>
                  </a:cubicBezTo>
                  <a:cubicBezTo>
                    <a:pt x="725" y="657"/>
                    <a:pt x="697" y="657"/>
                    <a:pt x="668" y="657"/>
                  </a:cubicBezTo>
                  <a:cubicBezTo>
                    <a:pt x="664" y="701"/>
                    <a:pt x="670" y="746"/>
                    <a:pt x="665" y="789"/>
                  </a:cubicBezTo>
                  <a:cubicBezTo>
                    <a:pt x="662" y="789"/>
                    <a:pt x="660" y="789"/>
                    <a:pt x="657" y="789"/>
                  </a:cubicBezTo>
                  <a:cubicBezTo>
                    <a:pt x="657" y="746"/>
                    <a:pt x="657" y="702"/>
                    <a:pt x="657" y="657"/>
                  </a:cubicBezTo>
                  <a:cubicBezTo>
                    <a:pt x="625" y="657"/>
                    <a:pt x="597" y="657"/>
                    <a:pt x="567" y="657"/>
                  </a:cubicBezTo>
                  <a:cubicBezTo>
                    <a:pt x="567" y="700"/>
                    <a:pt x="567" y="744"/>
                    <a:pt x="567" y="788"/>
                  </a:cubicBezTo>
                  <a:cubicBezTo>
                    <a:pt x="540" y="788"/>
                    <a:pt x="513" y="788"/>
                    <a:pt x="484" y="788"/>
                  </a:cubicBezTo>
                  <a:cubicBezTo>
                    <a:pt x="484" y="745"/>
                    <a:pt x="484" y="702"/>
                    <a:pt x="484" y="657"/>
                  </a:cubicBezTo>
                  <a:cubicBezTo>
                    <a:pt x="454" y="657"/>
                    <a:pt x="426" y="657"/>
                    <a:pt x="396" y="657"/>
                  </a:cubicBezTo>
                  <a:cubicBezTo>
                    <a:pt x="396" y="701"/>
                    <a:pt x="396" y="745"/>
                    <a:pt x="396" y="789"/>
                  </a:cubicBezTo>
                  <a:cubicBezTo>
                    <a:pt x="393" y="789"/>
                    <a:pt x="391" y="789"/>
                    <a:pt x="389" y="790"/>
                  </a:cubicBezTo>
                  <a:cubicBezTo>
                    <a:pt x="387" y="784"/>
                    <a:pt x="384" y="779"/>
                    <a:pt x="384" y="773"/>
                  </a:cubicBezTo>
                  <a:cubicBezTo>
                    <a:pt x="384" y="741"/>
                    <a:pt x="384" y="709"/>
                    <a:pt x="384" y="677"/>
                  </a:cubicBezTo>
                  <a:cubicBezTo>
                    <a:pt x="384" y="670"/>
                    <a:pt x="383" y="664"/>
                    <a:pt x="383" y="656"/>
                  </a:cubicBezTo>
                  <a:cubicBezTo>
                    <a:pt x="354" y="656"/>
                    <a:pt x="326" y="656"/>
                    <a:pt x="296" y="656"/>
                  </a:cubicBezTo>
                  <a:cubicBezTo>
                    <a:pt x="296" y="701"/>
                    <a:pt x="296" y="745"/>
                    <a:pt x="296" y="789"/>
                  </a:cubicBezTo>
                  <a:cubicBezTo>
                    <a:pt x="286" y="789"/>
                    <a:pt x="278" y="789"/>
                    <a:pt x="268" y="789"/>
                  </a:cubicBezTo>
                  <a:cubicBezTo>
                    <a:pt x="268" y="744"/>
                    <a:pt x="268" y="701"/>
                    <a:pt x="268" y="657"/>
                  </a:cubicBezTo>
                  <a:cubicBezTo>
                    <a:pt x="239" y="657"/>
                    <a:pt x="211" y="657"/>
                    <a:pt x="180" y="657"/>
                  </a:cubicBezTo>
                  <a:cubicBezTo>
                    <a:pt x="180" y="701"/>
                    <a:pt x="180" y="745"/>
                    <a:pt x="180" y="792"/>
                  </a:cubicBezTo>
                  <a:quadBezTo>
                    <a:pt x="169" y="781"/>
                    <a:pt x="169" y="726"/>
                  </a:quadBezTo>
                  <a:cubicBezTo>
                    <a:pt x="169" y="703"/>
                    <a:pt x="169" y="680"/>
                    <a:pt x="169" y="655"/>
                  </a:cubicBezTo>
                  <a:cubicBezTo>
                    <a:pt x="141" y="655"/>
                    <a:pt x="115" y="655"/>
                    <a:pt x="90" y="656"/>
                  </a:cubicBezTo>
                  <a:cubicBezTo>
                    <a:pt x="86" y="656"/>
                    <a:pt x="81" y="667"/>
                    <a:pt x="81" y="672"/>
                  </a:cubicBezTo>
                  <a:cubicBezTo>
                    <a:pt x="80" y="704"/>
                    <a:pt x="81" y="735"/>
                    <a:pt x="81" y="766"/>
                  </a:cubicBezTo>
                  <a:cubicBezTo>
                    <a:pt x="81" y="773"/>
                    <a:pt x="81" y="780"/>
                    <a:pt x="81" y="789"/>
                  </a:cubicBezTo>
                  <a:cubicBezTo>
                    <a:pt x="53" y="789"/>
                    <a:pt x="27" y="789"/>
                    <a:pt x="0" y="789"/>
                  </a:cubicBezTo>
                  <a:cubicBezTo>
                    <a:pt x="0" y="544"/>
                    <a:pt x="0" y="300"/>
                    <a:pt x="0" y="54"/>
                  </a:cubicBezTo>
                  <a:close/>
                  <a:moveTo>
                    <a:pt x="168" y="628"/>
                  </a:moveTo>
                  <a:cubicBezTo>
                    <a:pt x="168" y="581"/>
                    <a:pt x="168" y="535"/>
                    <a:pt x="168" y="489"/>
                  </a:cubicBezTo>
                  <a:cubicBezTo>
                    <a:pt x="139" y="489"/>
                    <a:pt x="111" y="489"/>
                    <a:pt x="82" y="489"/>
                  </a:cubicBezTo>
                  <a:cubicBezTo>
                    <a:pt x="82" y="536"/>
                    <a:pt x="82" y="582"/>
                    <a:pt x="82" y="628"/>
                  </a:cubicBezTo>
                  <a:cubicBezTo>
                    <a:pt x="111" y="628"/>
                    <a:pt x="138" y="628"/>
                    <a:pt x="168" y="628"/>
                  </a:cubicBezTo>
                  <a:close/>
                  <a:moveTo>
                    <a:pt x="267" y="628"/>
                  </a:moveTo>
                  <a:cubicBezTo>
                    <a:pt x="267" y="581"/>
                    <a:pt x="267" y="536"/>
                    <a:pt x="267" y="490"/>
                  </a:cubicBezTo>
                  <a:cubicBezTo>
                    <a:pt x="238" y="490"/>
                    <a:pt x="210" y="490"/>
                    <a:pt x="181" y="490"/>
                  </a:cubicBezTo>
                  <a:cubicBezTo>
                    <a:pt x="181" y="536"/>
                    <a:pt x="181" y="582"/>
                    <a:pt x="181" y="628"/>
                  </a:cubicBezTo>
                  <a:cubicBezTo>
                    <a:pt x="210" y="628"/>
                    <a:pt x="238" y="628"/>
                    <a:pt x="267" y="628"/>
                  </a:cubicBezTo>
                  <a:close/>
                  <a:moveTo>
                    <a:pt x="383" y="628"/>
                  </a:moveTo>
                  <a:cubicBezTo>
                    <a:pt x="383" y="581"/>
                    <a:pt x="383" y="535"/>
                    <a:pt x="383" y="490"/>
                  </a:cubicBezTo>
                  <a:cubicBezTo>
                    <a:pt x="353" y="490"/>
                    <a:pt x="326" y="490"/>
                    <a:pt x="297" y="490"/>
                  </a:cubicBezTo>
                  <a:cubicBezTo>
                    <a:pt x="297" y="536"/>
                    <a:pt x="297" y="582"/>
                    <a:pt x="297" y="628"/>
                  </a:cubicBezTo>
                  <a:cubicBezTo>
                    <a:pt x="326" y="628"/>
                    <a:pt x="353" y="628"/>
                    <a:pt x="383" y="628"/>
                  </a:cubicBezTo>
                  <a:close/>
                  <a:moveTo>
                    <a:pt x="482" y="628"/>
                  </a:moveTo>
                  <a:cubicBezTo>
                    <a:pt x="482" y="580"/>
                    <a:pt x="482" y="535"/>
                    <a:pt x="482" y="490"/>
                  </a:cubicBezTo>
                  <a:cubicBezTo>
                    <a:pt x="452" y="490"/>
                    <a:pt x="425" y="490"/>
                    <a:pt x="397" y="490"/>
                  </a:cubicBezTo>
                  <a:cubicBezTo>
                    <a:pt x="397" y="537"/>
                    <a:pt x="397" y="582"/>
                    <a:pt x="397" y="628"/>
                  </a:cubicBezTo>
                  <a:cubicBezTo>
                    <a:pt x="426" y="628"/>
                    <a:pt x="454" y="628"/>
                    <a:pt x="482" y="628"/>
                  </a:cubicBezTo>
                  <a:close/>
                  <a:moveTo>
                    <a:pt x="654" y="628"/>
                  </a:moveTo>
                  <a:cubicBezTo>
                    <a:pt x="654" y="581"/>
                    <a:pt x="654" y="535"/>
                    <a:pt x="654" y="490"/>
                  </a:cubicBezTo>
                  <a:cubicBezTo>
                    <a:pt x="624" y="490"/>
                    <a:pt x="596" y="490"/>
                    <a:pt x="568" y="490"/>
                  </a:cubicBezTo>
                  <a:cubicBezTo>
                    <a:pt x="568" y="537"/>
                    <a:pt x="568" y="582"/>
                    <a:pt x="568" y="628"/>
                  </a:cubicBezTo>
                  <a:cubicBezTo>
                    <a:pt x="597" y="628"/>
                    <a:pt x="624" y="628"/>
                    <a:pt x="654" y="628"/>
                  </a:cubicBezTo>
                  <a:close/>
                  <a:moveTo>
                    <a:pt x="668" y="490"/>
                  </a:moveTo>
                  <a:cubicBezTo>
                    <a:pt x="668" y="537"/>
                    <a:pt x="668" y="582"/>
                    <a:pt x="668" y="628"/>
                  </a:cubicBezTo>
                  <a:cubicBezTo>
                    <a:pt x="697" y="628"/>
                    <a:pt x="725" y="628"/>
                    <a:pt x="754" y="628"/>
                  </a:cubicBezTo>
                  <a:cubicBezTo>
                    <a:pt x="754" y="582"/>
                    <a:pt x="754" y="536"/>
                    <a:pt x="754" y="490"/>
                  </a:cubicBezTo>
                  <a:cubicBezTo>
                    <a:pt x="725" y="490"/>
                    <a:pt x="697" y="490"/>
                    <a:pt x="668" y="490"/>
                  </a:cubicBezTo>
                  <a:close/>
                  <a:moveTo>
                    <a:pt x="869" y="629"/>
                  </a:moveTo>
                  <a:cubicBezTo>
                    <a:pt x="869" y="581"/>
                    <a:pt x="869" y="536"/>
                    <a:pt x="869" y="490"/>
                  </a:cubicBezTo>
                  <a:cubicBezTo>
                    <a:pt x="840" y="490"/>
                    <a:pt x="811" y="490"/>
                    <a:pt x="784" y="490"/>
                  </a:cubicBezTo>
                  <a:cubicBezTo>
                    <a:pt x="784" y="537"/>
                    <a:pt x="784" y="583"/>
                    <a:pt x="784" y="629"/>
                  </a:cubicBezTo>
                  <a:cubicBezTo>
                    <a:pt x="813" y="629"/>
                    <a:pt x="840" y="629"/>
                    <a:pt x="869" y="629"/>
                  </a:cubicBezTo>
                  <a:close/>
                  <a:moveTo>
                    <a:pt x="969" y="628"/>
                  </a:moveTo>
                  <a:cubicBezTo>
                    <a:pt x="969" y="581"/>
                    <a:pt x="969" y="535"/>
                    <a:pt x="969" y="490"/>
                  </a:cubicBezTo>
                  <a:cubicBezTo>
                    <a:pt x="939" y="490"/>
                    <a:pt x="912" y="490"/>
                    <a:pt x="883" y="490"/>
                  </a:cubicBezTo>
                  <a:cubicBezTo>
                    <a:pt x="883" y="536"/>
                    <a:pt x="883" y="581"/>
                    <a:pt x="883" y="628"/>
                  </a:cubicBezTo>
                  <a:cubicBezTo>
                    <a:pt x="912" y="628"/>
                    <a:pt x="939" y="628"/>
                    <a:pt x="969" y="6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" name="Freeform 6"/>
            <p:cNvSpPr>
              <a:spLocks noEditPoints="1"/>
            </p:cNvSpPr>
            <p:nvPr/>
          </p:nvSpPr>
          <p:spPr>
            <a:xfrm>
              <a:off x="9490076" y="3546475"/>
              <a:ext cx="274638" cy="871538"/>
            </a:xfrm>
            <a:custGeom>
              <a:avLst/>
              <a:gdLst>
                <a:gd name="T0" fmla="*/ 0 w 233"/>
                <a:gd name="T1" fmla="*/ 0 h 737"/>
                <a:gd name="T2" fmla="*/ 233 w 233"/>
                <a:gd name="T3" fmla="*/ 0 h 737"/>
                <a:gd name="T4" fmla="*/ 233 w 233"/>
                <a:gd name="T5" fmla="*/ 737 h 737"/>
                <a:gd name="T6" fmla="*/ 0 w 233"/>
                <a:gd name="T7" fmla="*/ 737 h 737"/>
                <a:gd name="T8" fmla="*/ 0 w 233"/>
                <a:gd name="T9" fmla="*/ 0 h 737"/>
                <a:gd name="T10" fmla="*/ 150 w 233"/>
                <a:gd name="T11" fmla="*/ 168 h 737"/>
                <a:gd name="T12" fmla="*/ 79 w 233"/>
                <a:gd name="T13" fmla="*/ 168 h 737"/>
                <a:gd name="T14" fmla="*/ 79 w 233"/>
                <a:gd name="T15" fmla="*/ 237 h 737"/>
                <a:gd name="T16" fmla="*/ 150 w 233"/>
                <a:gd name="T17" fmla="*/ 237 h 737"/>
                <a:gd name="T18" fmla="*/ 150 w 233"/>
                <a:gd name="T19" fmla="*/ 168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737">
                  <a:moveTo>
                    <a:pt x="0" y="0"/>
                  </a:moveTo>
                  <a:cubicBezTo>
                    <a:pt x="78" y="0"/>
                    <a:pt x="155" y="0"/>
                    <a:pt x="233" y="0"/>
                  </a:cubicBezTo>
                  <a:cubicBezTo>
                    <a:pt x="233" y="246"/>
                    <a:pt x="233" y="491"/>
                    <a:pt x="233" y="737"/>
                  </a:cubicBezTo>
                  <a:cubicBezTo>
                    <a:pt x="155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150" y="168"/>
                  </a:moveTo>
                  <a:cubicBezTo>
                    <a:pt x="124" y="168"/>
                    <a:pt x="101" y="168"/>
                    <a:pt x="79" y="168"/>
                  </a:cubicBezTo>
                  <a:cubicBezTo>
                    <a:pt x="79" y="192"/>
                    <a:pt x="79" y="215"/>
                    <a:pt x="79" y="237"/>
                  </a:cubicBezTo>
                  <a:cubicBezTo>
                    <a:pt x="104" y="237"/>
                    <a:pt x="127" y="237"/>
                    <a:pt x="150" y="237"/>
                  </a:cubicBezTo>
                  <a:cubicBezTo>
                    <a:pt x="150" y="213"/>
                    <a:pt x="150" y="191"/>
                    <a:pt x="150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5" name="Freeform 7"/>
            <p:cNvSpPr>
              <a:spLocks noEditPoints="1"/>
            </p:cNvSpPr>
            <p:nvPr/>
          </p:nvSpPr>
          <p:spPr>
            <a:xfrm>
              <a:off x="11053763" y="3546475"/>
              <a:ext cx="274638" cy="871538"/>
            </a:xfrm>
            <a:custGeom>
              <a:avLst/>
              <a:gdLst>
                <a:gd name="T0" fmla="*/ 0 w 234"/>
                <a:gd name="T1" fmla="*/ 0 h 737"/>
                <a:gd name="T2" fmla="*/ 234 w 234"/>
                <a:gd name="T3" fmla="*/ 0 h 737"/>
                <a:gd name="T4" fmla="*/ 234 w 234"/>
                <a:gd name="T5" fmla="*/ 737 h 737"/>
                <a:gd name="T6" fmla="*/ 0 w 234"/>
                <a:gd name="T7" fmla="*/ 737 h 737"/>
                <a:gd name="T8" fmla="*/ 0 w 234"/>
                <a:gd name="T9" fmla="*/ 0 h 737"/>
                <a:gd name="T10" fmla="*/ 80 w 234"/>
                <a:gd name="T11" fmla="*/ 167 h 737"/>
                <a:gd name="T12" fmla="*/ 80 w 234"/>
                <a:gd name="T13" fmla="*/ 237 h 737"/>
                <a:gd name="T14" fmla="*/ 150 w 234"/>
                <a:gd name="T15" fmla="*/ 237 h 737"/>
                <a:gd name="T16" fmla="*/ 150 w 234"/>
                <a:gd name="T17" fmla="*/ 167 h 737"/>
                <a:gd name="T18" fmla="*/ 80 w 234"/>
                <a:gd name="T19" fmla="*/ 16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37">
                  <a:moveTo>
                    <a:pt x="0" y="0"/>
                  </a:moveTo>
                  <a:cubicBezTo>
                    <a:pt x="79" y="0"/>
                    <a:pt x="156" y="0"/>
                    <a:pt x="234" y="0"/>
                  </a:cubicBezTo>
                  <a:cubicBezTo>
                    <a:pt x="234" y="246"/>
                    <a:pt x="234" y="491"/>
                    <a:pt x="234" y="737"/>
                  </a:cubicBezTo>
                  <a:cubicBezTo>
                    <a:pt x="156" y="737"/>
                    <a:pt x="78" y="737"/>
                    <a:pt x="0" y="737"/>
                  </a:cubicBezTo>
                  <a:cubicBezTo>
                    <a:pt x="0" y="491"/>
                    <a:pt x="0" y="246"/>
                    <a:pt x="0" y="0"/>
                  </a:cubicBezTo>
                  <a:close/>
                  <a:moveTo>
                    <a:pt x="80" y="167"/>
                  </a:moveTo>
                  <a:cubicBezTo>
                    <a:pt x="80" y="192"/>
                    <a:pt x="80" y="215"/>
                    <a:pt x="80" y="237"/>
                  </a:cubicBezTo>
                  <a:cubicBezTo>
                    <a:pt x="105" y="237"/>
                    <a:pt x="127" y="237"/>
                    <a:pt x="150" y="237"/>
                  </a:cubicBezTo>
                  <a:cubicBezTo>
                    <a:pt x="150" y="213"/>
                    <a:pt x="150" y="190"/>
                    <a:pt x="150" y="167"/>
                  </a:cubicBezTo>
                  <a:cubicBezTo>
                    <a:pt x="126" y="167"/>
                    <a:pt x="103" y="167"/>
                    <a:pt x="80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Freeform 8"/>
            <p:cNvSpPr/>
            <p:nvPr/>
          </p:nvSpPr>
          <p:spPr>
            <a:xfrm>
              <a:off x="11352213" y="3643313"/>
              <a:ext cx="150813" cy="774700"/>
            </a:xfrm>
            <a:custGeom>
              <a:avLst/>
              <a:gdLst>
                <a:gd name="T0" fmla="*/ 0 w 129"/>
                <a:gd name="T1" fmla="*/ 0 h 655"/>
                <a:gd name="T2" fmla="*/ 129 w 129"/>
                <a:gd name="T3" fmla="*/ 0 h 655"/>
                <a:gd name="T4" fmla="*/ 129 w 129"/>
                <a:gd name="T5" fmla="*/ 655 h 655"/>
                <a:gd name="T6" fmla="*/ 0 w 129"/>
                <a:gd name="T7" fmla="*/ 655 h 655"/>
                <a:gd name="T8" fmla="*/ 0 w 129"/>
                <a:gd name="T9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655">
                  <a:moveTo>
                    <a:pt x="0" y="0"/>
                  </a:moveTo>
                  <a:cubicBezTo>
                    <a:pt x="44" y="0"/>
                    <a:pt x="86" y="0"/>
                    <a:pt x="129" y="0"/>
                  </a:cubicBezTo>
                  <a:cubicBezTo>
                    <a:pt x="129" y="219"/>
                    <a:pt x="129" y="436"/>
                    <a:pt x="129" y="655"/>
                  </a:cubicBezTo>
                  <a:cubicBezTo>
                    <a:pt x="86" y="655"/>
                    <a:pt x="44" y="655"/>
                    <a:pt x="0" y="655"/>
                  </a:cubicBezTo>
                  <a:cubicBezTo>
                    <a:pt x="0" y="437"/>
                    <a:pt x="0" y="2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" name="Freeform 9"/>
            <p:cNvSpPr/>
            <p:nvPr/>
          </p:nvSpPr>
          <p:spPr>
            <a:xfrm>
              <a:off x="9318626" y="3643313"/>
              <a:ext cx="150813" cy="774700"/>
            </a:xfrm>
            <a:custGeom>
              <a:avLst/>
              <a:gdLst>
                <a:gd name="T0" fmla="*/ 128 w 128"/>
                <a:gd name="T1" fmla="*/ 656 h 656"/>
                <a:gd name="T2" fmla="*/ 0 w 128"/>
                <a:gd name="T3" fmla="*/ 656 h 656"/>
                <a:gd name="T4" fmla="*/ 0 w 128"/>
                <a:gd name="T5" fmla="*/ 0 h 656"/>
                <a:gd name="T6" fmla="*/ 128 w 128"/>
                <a:gd name="T7" fmla="*/ 0 h 656"/>
                <a:gd name="T8" fmla="*/ 128 w 128"/>
                <a:gd name="T9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56">
                  <a:moveTo>
                    <a:pt x="128" y="656"/>
                  </a:moveTo>
                  <a:cubicBezTo>
                    <a:pt x="84" y="656"/>
                    <a:pt x="43" y="656"/>
                    <a:pt x="0" y="656"/>
                  </a:cubicBezTo>
                  <a:cubicBezTo>
                    <a:pt x="0" y="437"/>
                    <a:pt x="0" y="219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219"/>
                    <a:pt x="128" y="436"/>
                    <a:pt x="128" y="6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Freeform 10"/>
            <p:cNvSpPr/>
            <p:nvPr/>
          </p:nvSpPr>
          <p:spPr>
            <a:xfrm>
              <a:off x="9686926" y="3354388"/>
              <a:ext cx="1444625" cy="50800"/>
            </a:xfrm>
            <a:custGeom>
              <a:avLst/>
              <a:gdLst>
                <a:gd name="T0" fmla="*/ 1225 w 1226"/>
                <a:gd name="T1" fmla="*/ 0 h 43"/>
                <a:gd name="T2" fmla="*/ 1225 w 1226"/>
                <a:gd name="T3" fmla="*/ 3 h 43"/>
                <a:gd name="T4" fmla="*/ 1177 w 1226"/>
                <a:gd name="T5" fmla="*/ 43 h 43"/>
                <a:gd name="T6" fmla="*/ 49 w 1226"/>
                <a:gd name="T7" fmla="*/ 43 h 43"/>
                <a:gd name="T8" fmla="*/ 0 w 1226"/>
                <a:gd name="T9" fmla="*/ 0 h 43"/>
                <a:gd name="T10" fmla="*/ 1225 w 1226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6" h="43">
                  <a:moveTo>
                    <a:pt x="1225" y="0"/>
                  </a:moveTo>
                  <a:cubicBezTo>
                    <a:pt x="1225" y="1"/>
                    <a:pt x="1226" y="2"/>
                    <a:pt x="1225" y="3"/>
                  </a:cubicBezTo>
                  <a:quadBezTo>
                    <a:pt x="1217" y="43"/>
                    <a:pt x="1177" y="43"/>
                  </a:quadBezTo>
                  <a:cubicBezTo>
                    <a:pt x="801" y="43"/>
                    <a:pt x="425" y="43"/>
                    <a:pt x="49" y="43"/>
                  </a:cubicBezTo>
                  <a:quadBezTo>
                    <a:pt x="8" y="43"/>
                    <a:pt x="0" y="0"/>
                  </a:quadBezTo>
                  <a:cubicBezTo>
                    <a:pt x="408" y="0"/>
                    <a:pt x="817" y="0"/>
                    <a:pt x="12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" name="Freeform 11"/>
            <p:cNvSpPr/>
            <p:nvPr/>
          </p:nvSpPr>
          <p:spPr>
            <a:xfrm>
              <a:off x="9752013" y="3419475"/>
              <a:ext cx="1314450" cy="46038"/>
            </a:xfrm>
            <a:custGeom>
              <a:avLst/>
              <a:gdLst>
                <a:gd name="T0" fmla="*/ 1115 w 1116"/>
                <a:gd name="T1" fmla="*/ 0 h 40"/>
                <a:gd name="T2" fmla="*/ 1116 w 1116"/>
                <a:gd name="T3" fmla="*/ 5 h 40"/>
                <a:gd name="T4" fmla="*/ 1074 w 1116"/>
                <a:gd name="T5" fmla="*/ 40 h 40"/>
                <a:gd name="T6" fmla="*/ 40 w 1116"/>
                <a:gd name="T7" fmla="*/ 40 h 40"/>
                <a:gd name="T8" fmla="*/ 0 w 1116"/>
                <a:gd name="T9" fmla="*/ 0 h 40"/>
                <a:gd name="T10" fmla="*/ 1115 w 1116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6" h="40">
                  <a:moveTo>
                    <a:pt x="1115" y="0"/>
                  </a:moveTo>
                  <a:cubicBezTo>
                    <a:pt x="1115" y="3"/>
                    <a:pt x="1116" y="4"/>
                    <a:pt x="1116" y="5"/>
                  </a:cubicBezTo>
                  <a:quadBezTo>
                    <a:pt x="1109" y="40"/>
                    <a:pt x="1074" y="40"/>
                  </a:quadBezTo>
                  <a:cubicBezTo>
                    <a:pt x="730" y="40"/>
                    <a:pt x="385" y="40"/>
                    <a:pt x="40" y="40"/>
                  </a:cubicBezTo>
                  <a:cubicBezTo>
                    <a:pt x="5" y="40"/>
                    <a:pt x="3" y="38"/>
                    <a:pt x="0" y="0"/>
                  </a:cubicBezTo>
                  <a:cubicBezTo>
                    <a:pt x="372" y="0"/>
                    <a:pt x="744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0" name="Freeform 12"/>
            <p:cNvSpPr/>
            <p:nvPr/>
          </p:nvSpPr>
          <p:spPr>
            <a:xfrm>
              <a:off x="11002963" y="3484563"/>
              <a:ext cx="381000" cy="47625"/>
            </a:xfrm>
            <a:custGeom>
              <a:avLst/>
              <a:gdLst>
                <a:gd name="T0" fmla="*/ 323 w 323"/>
                <a:gd name="T1" fmla="*/ 0 h 41"/>
                <a:gd name="T2" fmla="*/ 313 w 323"/>
                <a:gd name="T3" fmla="*/ 30 h 41"/>
                <a:gd name="T4" fmla="*/ 297 w 323"/>
                <a:gd name="T5" fmla="*/ 40 h 41"/>
                <a:gd name="T6" fmla="*/ 25 w 323"/>
                <a:gd name="T7" fmla="*/ 40 h 41"/>
                <a:gd name="T8" fmla="*/ 9 w 323"/>
                <a:gd name="T9" fmla="*/ 28 h 41"/>
                <a:gd name="T10" fmla="*/ 0 w 323"/>
                <a:gd name="T11" fmla="*/ 0 h 41"/>
                <a:gd name="T12" fmla="*/ 323 w 32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41">
                  <a:moveTo>
                    <a:pt x="323" y="0"/>
                  </a:moveTo>
                  <a:cubicBezTo>
                    <a:pt x="319" y="12"/>
                    <a:pt x="317" y="22"/>
                    <a:pt x="313" y="30"/>
                  </a:cubicBezTo>
                  <a:cubicBezTo>
                    <a:pt x="310" y="35"/>
                    <a:pt x="302" y="40"/>
                    <a:pt x="297" y="40"/>
                  </a:cubicBezTo>
                  <a:cubicBezTo>
                    <a:pt x="206" y="41"/>
                    <a:pt x="116" y="41"/>
                    <a:pt x="25" y="40"/>
                  </a:cubicBezTo>
                  <a:cubicBezTo>
                    <a:pt x="20" y="40"/>
                    <a:pt x="12" y="33"/>
                    <a:pt x="9" y="28"/>
                  </a:cubicBezTo>
                  <a:cubicBezTo>
                    <a:pt x="5" y="20"/>
                    <a:pt x="3" y="11"/>
                    <a:pt x="0" y="0"/>
                  </a:cubicBezTo>
                  <a:cubicBezTo>
                    <a:pt x="108" y="0"/>
                    <a:pt x="214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" name="Freeform 13"/>
            <p:cNvSpPr/>
            <p:nvPr/>
          </p:nvSpPr>
          <p:spPr>
            <a:xfrm>
              <a:off x="9437688" y="3484563"/>
              <a:ext cx="377825" cy="47625"/>
            </a:xfrm>
            <a:custGeom>
              <a:avLst/>
              <a:gdLst>
                <a:gd name="T0" fmla="*/ 0 w 321"/>
                <a:gd name="T1" fmla="*/ 0 h 41"/>
                <a:gd name="T2" fmla="*/ 321 w 321"/>
                <a:gd name="T3" fmla="*/ 0 h 41"/>
                <a:gd name="T4" fmla="*/ 312 w 321"/>
                <a:gd name="T5" fmla="*/ 33 h 41"/>
                <a:gd name="T6" fmla="*/ 299 w 321"/>
                <a:gd name="T7" fmla="*/ 40 h 41"/>
                <a:gd name="T8" fmla="*/ 25 w 321"/>
                <a:gd name="T9" fmla="*/ 40 h 41"/>
                <a:gd name="T10" fmla="*/ 11 w 321"/>
                <a:gd name="T11" fmla="*/ 31 h 41"/>
                <a:gd name="T12" fmla="*/ 0 w 321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1">
                  <a:moveTo>
                    <a:pt x="0" y="0"/>
                  </a:moveTo>
                  <a:cubicBezTo>
                    <a:pt x="108" y="0"/>
                    <a:pt x="213" y="0"/>
                    <a:pt x="321" y="0"/>
                  </a:cubicBezTo>
                  <a:cubicBezTo>
                    <a:pt x="318" y="12"/>
                    <a:pt x="316" y="23"/>
                    <a:pt x="312" y="33"/>
                  </a:cubicBezTo>
                  <a:cubicBezTo>
                    <a:pt x="311" y="36"/>
                    <a:pt x="303" y="40"/>
                    <a:pt x="299" y="40"/>
                  </a:cubicBezTo>
                  <a:cubicBezTo>
                    <a:pt x="208" y="41"/>
                    <a:pt x="116" y="41"/>
                    <a:pt x="25" y="40"/>
                  </a:cubicBezTo>
                  <a:cubicBezTo>
                    <a:pt x="20" y="40"/>
                    <a:pt x="13" y="35"/>
                    <a:pt x="11" y="31"/>
                  </a:cubicBezTo>
                  <a:cubicBezTo>
                    <a:pt x="6" y="22"/>
                    <a:pt x="4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2" name="Freeform 5"/>
          <p:cNvSpPr>
            <a:spLocks noEditPoints="1"/>
          </p:cNvSpPr>
          <p:nvPr/>
        </p:nvSpPr>
        <p:spPr>
          <a:xfrm>
            <a:off x="1450327" y="2227864"/>
            <a:ext cx="1238897" cy="1004883"/>
          </a:xfrm>
          <a:custGeom>
            <a:avLst/>
            <a:gdLst>
              <a:gd name="T0" fmla="*/ 484 w 720"/>
              <a:gd name="T1" fmla="*/ 288 h 584"/>
              <a:gd name="T2" fmla="*/ 484 w 720"/>
              <a:gd name="T3" fmla="*/ 204 h 584"/>
              <a:gd name="T4" fmla="*/ 498 w 720"/>
              <a:gd name="T5" fmla="*/ 178 h 584"/>
              <a:gd name="T6" fmla="*/ 468 w 720"/>
              <a:gd name="T7" fmla="*/ 144 h 584"/>
              <a:gd name="T8" fmla="*/ 414 w 720"/>
              <a:gd name="T9" fmla="*/ 92 h 584"/>
              <a:gd name="T10" fmla="*/ 378 w 720"/>
              <a:gd name="T11" fmla="*/ 62 h 584"/>
              <a:gd name="T12" fmla="*/ 378 w 720"/>
              <a:gd name="T13" fmla="*/ 62 h 584"/>
              <a:gd name="T14" fmla="*/ 374 w 720"/>
              <a:gd name="T15" fmla="*/ 52 h 584"/>
              <a:gd name="T16" fmla="*/ 362 w 720"/>
              <a:gd name="T17" fmla="*/ 0 h 584"/>
              <a:gd name="T18" fmla="*/ 348 w 720"/>
              <a:gd name="T19" fmla="*/ 50 h 584"/>
              <a:gd name="T20" fmla="*/ 344 w 720"/>
              <a:gd name="T21" fmla="*/ 82 h 584"/>
              <a:gd name="T22" fmla="*/ 290 w 720"/>
              <a:gd name="T23" fmla="*/ 102 h 584"/>
              <a:gd name="T24" fmla="*/ 244 w 720"/>
              <a:gd name="T25" fmla="*/ 160 h 584"/>
              <a:gd name="T26" fmla="*/ 236 w 720"/>
              <a:gd name="T27" fmla="*/ 204 h 584"/>
              <a:gd name="T28" fmla="*/ 236 w 720"/>
              <a:gd name="T29" fmla="*/ 206 h 584"/>
              <a:gd name="T30" fmla="*/ 224 w 720"/>
              <a:gd name="T31" fmla="*/ 358 h 584"/>
              <a:gd name="T32" fmla="*/ 720 w 720"/>
              <a:gd name="T33" fmla="*/ 584 h 584"/>
              <a:gd name="T34" fmla="*/ 472 w 720"/>
              <a:gd name="T35" fmla="*/ 290 h 584"/>
              <a:gd name="T36" fmla="*/ 286 w 720"/>
              <a:gd name="T37" fmla="*/ 264 h 584"/>
              <a:gd name="T38" fmla="*/ 286 w 720"/>
              <a:gd name="T39" fmla="*/ 264 h 584"/>
              <a:gd name="T40" fmla="*/ 350 w 720"/>
              <a:gd name="T41" fmla="*/ 264 h 584"/>
              <a:gd name="T42" fmla="*/ 392 w 720"/>
              <a:gd name="T43" fmla="*/ 226 h 584"/>
              <a:gd name="T44" fmla="*/ 408 w 720"/>
              <a:gd name="T45" fmla="*/ 226 h 584"/>
              <a:gd name="T46" fmla="*/ 450 w 720"/>
              <a:gd name="T47" fmla="*/ 264 h 584"/>
              <a:gd name="T48" fmla="*/ 450 w 720"/>
              <a:gd name="T49" fmla="*/ 264 h 584"/>
              <a:gd name="T50" fmla="*/ 248 w 720"/>
              <a:gd name="T51" fmla="*/ 214 h 584"/>
              <a:gd name="T52" fmla="*/ 270 w 720"/>
              <a:gd name="T53" fmla="*/ 264 h 584"/>
              <a:gd name="T54" fmla="*/ 484 w 720"/>
              <a:gd name="T55" fmla="*/ 368 h 584"/>
              <a:gd name="T56" fmla="*/ 56 w 720"/>
              <a:gd name="T57" fmla="*/ 534 h 584"/>
              <a:gd name="T58" fmla="*/ 86 w 720"/>
              <a:gd name="T59" fmla="*/ 470 h 584"/>
              <a:gd name="T60" fmla="*/ 86 w 720"/>
              <a:gd name="T61" fmla="*/ 470 h 584"/>
              <a:gd name="T62" fmla="*/ 126 w 720"/>
              <a:gd name="T63" fmla="*/ 484 h 584"/>
              <a:gd name="T64" fmla="*/ 96 w 720"/>
              <a:gd name="T65" fmla="*/ 420 h 584"/>
              <a:gd name="T66" fmla="*/ 136 w 720"/>
              <a:gd name="T67" fmla="*/ 534 h 584"/>
              <a:gd name="T68" fmla="*/ 166 w 720"/>
              <a:gd name="T69" fmla="*/ 470 h 584"/>
              <a:gd name="T70" fmla="*/ 166 w 720"/>
              <a:gd name="T71" fmla="*/ 470 h 584"/>
              <a:gd name="T72" fmla="*/ 580 w 720"/>
              <a:gd name="T73" fmla="*/ 484 h 584"/>
              <a:gd name="T74" fmla="*/ 552 w 720"/>
              <a:gd name="T75" fmla="*/ 420 h 584"/>
              <a:gd name="T76" fmla="*/ 590 w 720"/>
              <a:gd name="T77" fmla="*/ 534 h 584"/>
              <a:gd name="T78" fmla="*/ 620 w 720"/>
              <a:gd name="T79" fmla="*/ 470 h 584"/>
              <a:gd name="T80" fmla="*/ 620 w 720"/>
              <a:gd name="T81" fmla="*/ 470 h 584"/>
              <a:gd name="T82" fmla="*/ 660 w 720"/>
              <a:gd name="T83" fmla="*/ 484 h 584"/>
              <a:gd name="T84" fmla="*/ 630 w 720"/>
              <a:gd name="T85" fmla="*/ 420 h 584"/>
              <a:gd name="T86" fmla="*/ 202 w 720"/>
              <a:gd name="T87" fmla="*/ 572 h 584"/>
              <a:gd name="T88" fmla="*/ 520 w 720"/>
              <a:gd name="T89" fmla="*/ 572 h 584"/>
              <a:gd name="T90" fmla="*/ 246 w 720"/>
              <a:gd name="T91" fmla="*/ 542 h 584"/>
              <a:gd name="T92" fmla="*/ 288 w 720"/>
              <a:gd name="T93" fmla="*/ 412 h 584"/>
              <a:gd name="T94" fmla="*/ 306 w 720"/>
              <a:gd name="T95" fmla="*/ 412 h 584"/>
              <a:gd name="T96" fmla="*/ 350 w 720"/>
              <a:gd name="T97" fmla="*/ 542 h 584"/>
              <a:gd name="T98" fmla="*/ 350 w 720"/>
              <a:gd name="T99" fmla="*/ 542 h 584"/>
              <a:gd name="T100" fmla="*/ 416 w 720"/>
              <a:gd name="T101" fmla="*/ 542 h 584"/>
              <a:gd name="T102" fmla="*/ 458 w 720"/>
              <a:gd name="T103" fmla="*/ 412 h 584"/>
              <a:gd name="T104" fmla="*/ 478 w 720"/>
              <a:gd name="T105" fmla="*/ 412 h 584"/>
              <a:gd name="T106" fmla="*/ 520 w 720"/>
              <a:gd name="T107" fmla="*/ 404 h 584"/>
              <a:gd name="T108" fmla="*/ 520 w 720"/>
              <a:gd name="T109" fmla="*/ 40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20" h="584">
                <a:moveTo>
                  <a:pt x="524" y="370"/>
                </a:moveTo>
                <a:lnTo>
                  <a:pt x="496" y="356"/>
                </a:lnTo>
                <a:lnTo>
                  <a:pt x="496" y="288"/>
                </a:lnTo>
                <a:lnTo>
                  <a:pt x="484" y="288"/>
                </a:lnTo>
                <a:lnTo>
                  <a:pt x="484" y="206"/>
                </a:lnTo>
                <a:lnTo>
                  <a:pt x="484" y="206"/>
                </a:lnTo>
                <a:lnTo>
                  <a:pt x="484" y="206"/>
                </a:lnTo>
                <a:lnTo>
                  <a:pt x="484" y="204"/>
                </a:lnTo>
                <a:lnTo>
                  <a:pt x="484" y="204"/>
                </a:lnTo>
                <a:lnTo>
                  <a:pt x="484" y="204"/>
                </a:lnTo>
                <a:lnTo>
                  <a:pt x="498" y="204"/>
                </a:lnTo>
                <a:lnTo>
                  <a:pt x="498" y="178"/>
                </a:lnTo>
                <a:lnTo>
                  <a:pt x="482" y="178"/>
                </a:lnTo>
                <a:lnTo>
                  <a:pt x="482" y="178"/>
                </a:lnTo>
                <a:lnTo>
                  <a:pt x="476" y="160"/>
                </a:lnTo>
                <a:lnTo>
                  <a:pt x="468" y="144"/>
                </a:lnTo>
                <a:lnTo>
                  <a:pt x="458" y="128"/>
                </a:lnTo>
                <a:lnTo>
                  <a:pt x="446" y="114"/>
                </a:lnTo>
                <a:lnTo>
                  <a:pt x="430" y="102"/>
                </a:lnTo>
                <a:lnTo>
                  <a:pt x="414" y="92"/>
                </a:lnTo>
                <a:lnTo>
                  <a:pt x="398" y="86"/>
                </a:lnTo>
                <a:lnTo>
                  <a:pt x="378" y="8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62"/>
                </a:lnTo>
                <a:lnTo>
                  <a:pt x="378" y="56"/>
                </a:lnTo>
                <a:lnTo>
                  <a:pt x="374" y="52"/>
                </a:lnTo>
                <a:lnTo>
                  <a:pt x="370" y="48"/>
                </a:lnTo>
                <a:lnTo>
                  <a:pt x="366" y="46"/>
                </a:lnTo>
                <a:lnTo>
                  <a:pt x="362" y="0"/>
                </a:lnTo>
                <a:lnTo>
                  <a:pt x="362" y="0"/>
                </a:lnTo>
                <a:lnTo>
                  <a:pt x="360" y="44"/>
                </a:lnTo>
                <a:lnTo>
                  <a:pt x="360" y="44"/>
                </a:lnTo>
                <a:lnTo>
                  <a:pt x="354" y="46"/>
                </a:lnTo>
                <a:lnTo>
                  <a:pt x="348" y="50"/>
                </a:lnTo>
                <a:lnTo>
                  <a:pt x="346" y="56"/>
                </a:lnTo>
                <a:lnTo>
                  <a:pt x="344" y="62"/>
                </a:lnTo>
                <a:lnTo>
                  <a:pt x="344" y="62"/>
                </a:lnTo>
                <a:lnTo>
                  <a:pt x="344" y="82"/>
                </a:lnTo>
                <a:lnTo>
                  <a:pt x="344" y="82"/>
                </a:lnTo>
                <a:lnTo>
                  <a:pt x="326" y="86"/>
                </a:lnTo>
                <a:lnTo>
                  <a:pt x="308" y="92"/>
                </a:lnTo>
                <a:lnTo>
                  <a:pt x="290" y="102"/>
                </a:lnTo>
                <a:lnTo>
                  <a:pt x="276" y="114"/>
                </a:lnTo>
                <a:lnTo>
                  <a:pt x="262" y="128"/>
                </a:lnTo>
                <a:lnTo>
                  <a:pt x="252" y="142"/>
                </a:lnTo>
                <a:lnTo>
                  <a:pt x="244" y="160"/>
                </a:lnTo>
                <a:lnTo>
                  <a:pt x="238" y="178"/>
                </a:lnTo>
                <a:lnTo>
                  <a:pt x="226" y="178"/>
                </a:lnTo>
                <a:lnTo>
                  <a:pt x="22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4"/>
                </a:lnTo>
                <a:lnTo>
                  <a:pt x="236" y="206"/>
                </a:lnTo>
                <a:lnTo>
                  <a:pt x="236" y="206"/>
                </a:lnTo>
                <a:lnTo>
                  <a:pt x="236" y="288"/>
                </a:lnTo>
                <a:lnTo>
                  <a:pt x="224" y="288"/>
                </a:lnTo>
                <a:lnTo>
                  <a:pt x="224" y="358"/>
                </a:lnTo>
                <a:lnTo>
                  <a:pt x="202" y="370"/>
                </a:lnTo>
                <a:lnTo>
                  <a:pt x="0" y="370"/>
                </a:lnTo>
                <a:lnTo>
                  <a:pt x="0" y="584"/>
                </a:lnTo>
                <a:lnTo>
                  <a:pt x="720" y="584"/>
                </a:lnTo>
                <a:lnTo>
                  <a:pt x="720" y="370"/>
                </a:lnTo>
                <a:lnTo>
                  <a:pt x="524" y="370"/>
                </a:lnTo>
                <a:close/>
                <a:moveTo>
                  <a:pt x="472" y="276"/>
                </a:moveTo>
                <a:lnTo>
                  <a:pt x="472" y="290"/>
                </a:lnTo>
                <a:lnTo>
                  <a:pt x="248" y="290"/>
                </a:lnTo>
                <a:lnTo>
                  <a:pt x="248" y="276"/>
                </a:lnTo>
                <a:lnTo>
                  <a:pt x="472" y="276"/>
                </a:lnTo>
                <a:close/>
                <a:moveTo>
                  <a:pt x="286" y="264"/>
                </a:moveTo>
                <a:lnTo>
                  <a:pt x="286" y="226"/>
                </a:lnTo>
                <a:lnTo>
                  <a:pt x="310" y="226"/>
                </a:lnTo>
                <a:lnTo>
                  <a:pt x="310" y="264"/>
                </a:lnTo>
                <a:lnTo>
                  <a:pt x="286" y="264"/>
                </a:lnTo>
                <a:close/>
                <a:moveTo>
                  <a:pt x="326" y="264"/>
                </a:moveTo>
                <a:lnTo>
                  <a:pt x="326" y="226"/>
                </a:lnTo>
                <a:lnTo>
                  <a:pt x="350" y="226"/>
                </a:lnTo>
                <a:lnTo>
                  <a:pt x="350" y="264"/>
                </a:lnTo>
                <a:lnTo>
                  <a:pt x="326" y="264"/>
                </a:lnTo>
                <a:close/>
                <a:moveTo>
                  <a:pt x="368" y="264"/>
                </a:moveTo>
                <a:lnTo>
                  <a:pt x="368" y="226"/>
                </a:lnTo>
                <a:lnTo>
                  <a:pt x="392" y="226"/>
                </a:lnTo>
                <a:lnTo>
                  <a:pt x="392" y="264"/>
                </a:lnTo>
                <a:lnTo>
                  <a:pt x="368" y="264"/>
                </a:lnTo>
                <a:close/>
                <a:moveTo>
                  <a:pt x="408" y="264"/>
                </a:moveTo>
                <a:lnTo>
                  <a:pt x="408" y="226"/>
                </a:lnTo>
                <a:lnTo>
                  <a:pt x="432" y="226"/>
                </a:lnTo>
                <a:lnTo>
                  <a:pt x="432" y="264"/>
                </a:lnTo>
                <a:lnTo>
                  <a:pt x="408" y="264"/>
                </a:lnTo>
                <a:close/>
                <a:moveTo>
                  <a:pt x="450" y="264"/>
                </a:moveTo>
                <a:lnTo>
                  <a:pt x="450" y="226"/>
                </a:lnTo>
                <a:lnTo>
                  <a:pt x="472" y="226"/>
                </a:lnTo>
                <a:lnTo>
                  <a:pt x="472" y="264"/>
                </a:lnTo>
                <a:lnTo>
                  <a:pt x="450" y="264"/>
                </a:lnTo>
                <a:close/>
                <a:moveTo>
                  <a:pt x="248" y="202"/>
                </a:moveTo>
                <a:lnTo>
                  <a:pt x="472" y="202"/>
                </a:lnTo>
                <a:lnTo>
                  <a:pt x="472" y="214"/>
                </a:lnTo>
                <a:lnTo>
                  <a:pt x="248" y="214"/>
                </a:lnTo>
                <a:lnTo>
                  <a:pt x="248" y="202"/>
                </a:lnTo>
                <a:close/>
                <a:moveTo>
                  <a:pt x="246" y="226"/>
                </a:moveTo>
                <a:lnTo>
                  <a:pt x="270" y="226"/>
                </a:lnTo>
                <a:lnTo>
                  <a:pt x="270" y="264"/>
                </a:lnTo>
                <a:lnTo>
                  <a:pt x="246" y="264"/>
                </a:lnTo>
                <a:lnTo>
                  <a:pt x="246" y="226"/>
                </a:lnTo>
                <a:close/>
                <a:moveTo>
                  <a:pt x="364" y="316"/>
                </a:moveTo>
                <a:lnTo>
                  <a:pt x="484" y="368"/>
                </a:lnTo>
                <a:lnTo>
                  <a:pt x="236" y="368"/>
                </a:lnTo>
                <a:lnTo>
                  <a:pt x="364" y="316"/>
                </a:lnTo>
                <a:close/>
                <a:moveTo>
                  <a:pt x="86" y="534"/>
                </a:moveTo>
                <a:lnTo>
                  <a:pt x="56" y="534"/>
                </a:lnTo>
                <a:lnTo>
                  <a:pt x="56" y="484"/>
                </a:lnTo>
                <a:lnTo>
                  <a:pt x="86" y="484"/>
                </a:lnTo>
                <a:lnTo>
                  <a:pt x="86" y="534"/>
                </a:lnTo>
                <a:close/>
                <a:moveTo>
                  <a:pt x="86" y="470"/>
                </a:moveTo>
                <a:lnTo>
                  <a:pt x="56" y="470"/>
                </a:lnTo>
                <a:lnTo>
                  <a:pt x="56" y="420"/>
                </a:lnTo>
                <a:lnTo>
                  <a:pt x="86" y="420"/>
                </a:lnTo>
                <a:lnTo>
                  <a:pt x="86" y="470"/>
                </a:lnTo>
                <a:close/>
                <a:moveTo>
                  <a:pt x="126" y="534"/>
                </a:moveTo>
                <a:lnTo>
                  <a:pt x="96" y="534"/>
                </a:lnTo>
                <a:lnTo>
                  <a:pt x="96" y="484"/>
                </a:lnTo>
                <a:lnTo>
                  <a:pt x="126" y="484"/>
                </a:lnTo>
                <a:lnTo>
                  <a:pt x="126" y="534"/>
                </a:lnTo>
                <a:close/>
                <a:moveTo>
                  <a:pt x="126" y="470"/>
                </a:moveTo>
                <a:lnTo>
                  <a:pt x="96" y="470"/>
                </a:lnTo>
                <a:lnTo>
                  <a:pt x="96" y="420"/>
                </a:lnTo>
                <a:lnTo>
                  <a:pt x="126" y="420"/>
                </a:lnTo>
                <a:lnTo>
                  <a:pt x="126" y="470"/>
                </a:lnTo>
                <a:close/>
                <a:moveTo>
                  <a:pt x="166" y="534"/>
                </a:moveTo>
                <a:lnTo>
                  <a:pt x="136" y="534"/>
                </a:lnTo>
                <a:lnTo>
                  <a:pt x="136" y="484"/>
                </a:lnTo>
                <a:lnTo>
                  <a:pt x="166" y="484"/>
                </a:lnTo>
                <a:lnTo>
                  <a:pt x="166" y="534"/>
                </a:lnTo>
                <a:close/>
                <a:moveTo>
                  <a:pt x="166" y="470"/>
                </a:moveTo>
                <a:lnTo>
                  <a:pt x="136" y="470"/>
                </a:lnTo>
                <a:lnTo>
                  <a:pt x="136" y="420"/>
                </a:lnTo>
                <a:lnTo>
                  <a:pt x="166" y="420"/>
                </a:lnTo>
                <a:lnTo>
                  <a:pt x="166" y="470"/>
                </a:lnTo>
                <a:close/>
                <a:moveTo>
                  <a:pt x="580" y="534"/>
                </a:moveTo>
                <a:lnTo>
                  <a:pt x="552" y="534"/>
                </a:lnTo>
                <a:lnTo>
                  <a:pt x="552" y="484"/>
                </a:lnTo>
                <a:lnTo>
                  <a:pt x="580" y="484"/>
                </a:lnTo>
                <a:lnTo>
                  <a:pt x="580" y="534"/>
                </a:lnTo>
                <a:close/>
                <a:moveTo>
                  <a:pt x="580" y="470"/>
                </a:moveTo>
                <a:lnTo>
                  <a:pt x="552" y="470"/>
                </a:lnTo>
                <a:lnTo>
                  <a:pt x="552" y="420"/>
                </a:lnTo>
                <a:lnTo>
                  <a:pt x="580" y="420"/>
                </a:lnTo>
                <a:lnTo>
                  <a:pt x="580" y="470"/>
                </a:lnTo>
                <a:close/>
                <a:moveTo>
                  <a:pt x="620" y="534"/>
                </a:moveTo>
                <a:lnTo>
                  <a:pt x="590" y="534"/>
                </a:lnTo>
                <a:lnTo>
                  <a:pt x="590" y="484"/>
                </a:lnTo>
                <a:lnTo>
                  <a:pt x="620" y="484"/>
                </a:lnTo>
                <a:lnTo>
                  <a:pt x="620" y="534"/>
                </a:lnTo>
                <a:close/>
                <a:moveTo>
                  <a:pt x="620" y="470"/>
                </a:moveTo>
                <a:lnTo>
                  <a:pt x="590" y="470"/>
                </a:lnTo>
                <a:lnTo>
                  <a:pt x="590" y="420"/>
                </a:lnTo>
                <a:lnTo>
                  <a:pt x="620" y="420"/>
                </a:lnTo>
                <a:lnTo>
                  <a:pt x="620" y="470"/>
                </a:lnTo>
                <a:close/>
                <a:moveTo>
                  <a:pt x="660" y="534"/>
                </a:moveTo>
                <a:lnTo>
                  <a:pt x="630" y="534"/>
                </a:lnTo>
                <a:lnTo>
                  <a:pt x="630" y="484"/>
                </a:lnTo>
                <a:lnTo>
                  <a:pt x="660" y="484"/>
                </a:lnTo>
                <a:lnTo>
                  <a:pt x="660" y="534"/>
                </a:lnTo>
                <a:close/>
                <a:moveTo>
                  <a:pt x="660" y="470"/>
                </a:moveTo>
                <a:lnTo>
                  <a:pt x="630" y="470"/>
                </a:lnTo>
                <a:lnTo>
                  <a:pt x="630" y="420"/>
                </a:lnTo>
                <a:lnTo>
                  <a:pt x="660" y="420"/>
                </a:lnTo>
                <a:lnTo>
                  <a:pt x="660" y="470"/>
                </a:lnTo>
                <a:close/>
                <a:moveTo>
                  <a:pt x="520" y="572"/>
                </a:moveTo>
                <a:lnTo>
                  <a:pt x="202" y="572"/>
                </a:lnTo>
                <a:lnTo>
                  <a:pt x="202" y="550"/>
                </a:lnTo>
                <a:lnTo>
                  <a:pt x="520" y="550"/>
                </a:lnTo>
                <a:lnTo>
                  <a:pt x="520" y="572"/>
                </a:lnTo>
                <a:lnTo>
                  <a:pt x="520" y="572"/>
                </a:lnTo>
                <a:close/>
                <a:moveTo>
                  <a:pt x="216" y="542"/>
                </a:moveTo>
                <a:lnTo>
                  <a:pt x="216" y="412"/>
                </a:lnTo>
                <a:lnTo>
                  <a:pt x="246" y="412"/>
                </a:lnTo>
                <a:lnTo>
                  <a:pt x="246" y="542"/>
                </a:lnTo>
                <a:lnTo>
                  <a:pt x="216" y="542"/>
                </a:lnTo>
                <a:close/>
                <a:moveTo>
                  <a:pt x="266" y="542"/>
                </a:moveTo>
                <a:lnTo>
                  <a:pt x="266" y="412"/>
                </a:lnTo>
                <a:lnTo>
                  <a:pt x="288" y="412"/>
                </a:lnTo>
                <a:lnTo>
                  <a:pt x="288" y="542"/>
                </a:lnTo>
                <a:lnTo>
                  <a:pt x="266" y="542"/>
                </a:lnTo>
                <a:close/>
                <a:moveTo>
                  <a:pt x="306" y="542"/>
                </a:moveTo>
                <a:lnTo>
                  <a:pt x="306" y="412"/>
                </a:lnTo>
                <a:lnTo>
                  <a:pt x="328" y="412"/>
                </a:lnTo>
                <a:lnTo>
                  <a:pt x="328" y="542"/>
                </a:lnTo>
                <a:lnTo>
                  <a:pt x="306" y="542"/>
                </a:lnTo>
                <a:close/>
                <a:moveTo>
                  <a:pt x="350" y="542"/>
                </a:moveTo>
                <a:lnTo>
                  <a:pt x="350" y="412"/>
                </a:lnTo>
                <a:lnTo>
                  <a:pt x="372" y="412"/>
                </a:lnTo>
                <a:lnTo>
                  <a:pt x="372" y="542"/>
                </a:lnTo>
                <a:lnTo>
                  <a:pt x="350" y="542"/>
                </a:lnTo>
                <a:close/>
                <a:moveTo>
                  <a:pt x="394" y="542"/>
                </a:moveTo>
                <a:lnTo>
                  <a:pt x="394" y="412"/>
                </a:lnTo>
                <a:lnTo>
                  <a:pt x="416" y="412"/>
                </a:lnTo>
                <a:lnTo>
                  <a:pt x="416" y="542"/>
                </a:lnTo>
                <a:lnTo>
                  <a:pt x="394" y="542"/>
                </a:lnTo>
                <a:close/>
                <a:moveTo>
                  <a:pt x="436" y="542"/>
                </a:moveTo>
                <a:lnTo>
                  <a:pt x="436" y="412"/>
                </a:lnTo>
                <a:lnTo>
                  <a:pt x="458" y="412"/>
                </a:lnTo>
                <a:lnTo>
                  <a:pt x="458" y="542"/>
                </a:lnTo>
                <a:lnTo>
                  <a:pt x="436" y="542"/>
                </a:lnTo>
                <a:close/>
                <a:moveTo>
                  <a:pt x="478" y="542"/>
                </a:moveTo>
                <a:lnTo>
                  <a:pt x="478" y="412"/>
                </a:lnTo>
                <a:lnTo>
                  <a:pt x="506" y="412"/>
                </a:lnTo>
                <a:lnTo>
                  <a:pt x="506" y="542"/>
                </a:lnTo>
                <a:lnTo>
                  <a:pt x="478" y="542"/>
                </a:lnTo>
                <a:close/>
                <a:moveTo>
                  <a:pt x="520" y="404"/>
                </a:moveTo>
                <a:lnTo>
                  <a:pt x="202" y="404"/>
                </a:lnTo>
                <a:lnTo>
                  <a:pt x="202" y="384"/>
                </a:lnTo>
                <a:lnTo>
                  <a:pt x="520" y="384"/>
                </a:lnTo>
                <a:lnTo>
                  <a:pt x="520" y="404"/>
                </a:lnTo>
                <a:lnTo>
                  <a:pt x="520" y="404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cxnSp>
        <p:nvCxnSpPr>
          <p:cNvPr id="103" name="직선 연결선 2"/>
          <p:cNvCxnSpPr/>
          <p:nvPr/>
        </p:nvCxnSpPr>
        <p:spPr>
          <a:xfrm>
            <a:off x="611187" y="3429000"/>
            <a:ext cx="79216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30"/>
          <p:cNvSpPr txBox="1"/>
          <p:nvPr/>
        </p:nvSpPr>
        <p:spPr>
          <a:xfrm>
            <a:off x="1259632" y="1412776"/>
            <a:ext cx="1836204" cy="432048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100" b="1" spc="-15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적용 </a:t>
            </a:r>
            <a:r>
              <a:rPr lang="ko-KR" altLang="en-US" sz="2100" b="1" spc="-15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대상기관</a:t>
            </a:r>
          </a:p>
        </p:txBody>
      </p:sp>
      <p:sp>
        <p:nvSpPr>
          <p:cNvPr id="105" name="TextBox 47"/>
          <p:cNvSpPr txBox="1"/>
          <p:nvPr/>
        </p:nvSpPr>
        <p:spPr>
          <a:xfrm>
            <a:off x="5580112" y="1465921"/>
            <a:ext cx="1800200" cy="306895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100" b="1" spc="-15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적용 </a:t>
            </a:r>
            <a:r>
              <a:rPr lang="ko-KR" altLang="en-US" sz="2100" b="1" spc="-15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대상자</a:t>
            </a:r>
          </a:p>
        </p:txBody>
      </p:sp>
      <p:sp>
        <p:nvSpPr>
          <p:cNvPr id="106" name="TextBox 85"/>
          <p:cNvSpPr txBox="1"/>
          <p:nvPr/>
        </p:nvSpPr>
        <p:spPr>
          <a:xfrm>
            <a:off x="4175956" y="3636346"/>
            <a:ext cx="5145210" cy="2924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국가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지방공무원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공직유관단체 및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공공기관의 장과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임직원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각급 학교의 장과 교직원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</a:t>
            </a:r>
            <a:b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학교법인의 임직원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언론사의 대표자와 임직원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공직자등의 배우자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공무수행사인</a:t>
            </a:r>
            <a: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- 각종 위원회에 참여하는 민간위원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공공기관의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권한을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None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      위임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위탁받은 자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공공기관에 파견근무하는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민간인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 marL="285750" indent="-285750">
              <a:spcAft>
                <a:spcPct val="3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None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      공무상 심의</a:t>
            </a:r>
            <a:r>
              <a:rPr lang="en-US" altLang="ko-KR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평가 등을 하는 자</a:t>
            </a:r>
          </a:p>
          <a:p>
            <a:pPr marL="285750" indent="-285750">
              <a:spcAft>
                <a:spcPct val="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공직자등에게 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부정청탁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을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500" b="1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하거나</a:t>
            </a: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수수 금지 금품등을 </a:t>
            </a:r>
          </a:p>
          <a:p>
            <a:pPr marL="285750" indent="-285750">
              <a:spcAft>
                <a:spcPct val="6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None/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   제공한 자</a:t>
            </a:r>
          </a:p>
        </p:txBody>
      </p:sp>
      <p:sp>
        <p:nvSpPr>
          <p:cNvPr id="107" name="Freeform 6"/>
          <p:cNvSpPr/>
          <p:nvPr/>
        </p:nvSpPr>
        <p:spPr>
          <a:xfrm>
            <a:off x="2102331" y="2775860"/>
            <a:ext cx="6259" cy="3129"/>
          </a:xfrm>
          <a:custGeom>
            <a:avLst/>
            <a:gdLst>
              <a:gd name="T0" fmla="*/ 0 w 4"/>
              <a:gd name="T1" fmla="*/ 0 h 2"/>
              <a:gd name="T2" fmla="*/ 0 w 4"/>
              <a:gd name="T3" fmla="*/ 0 h 2"/>
              <a:gd name="T4" fmla="*/ 4 w 4"/>
              <a:gd name="T5" fmla="*/ 2 h 2"/>
              <a:gd name="T6" fmla="*/ 0 w 4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2">
                <a:moveTo>
                  <a:pt x="0" y="0"/>
                </a:moveTo>
                <a:lnTo>
                  <a:pt x="0" y="0"/>
                </a:lnTo>
                <a:lnTo>
                  <a:pt x="4" y="2"/>
                </a:lnTo>
                <a:lnTo>
                  <a:pt x="0" y="0"/>
                </a:lnTo>
                <a:close/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13" name="Freeform 5"/>
          <p:cNvSpPr/>
          <p:nvPr/>
        </p:nvSpPr>
        <p:spPr>
          <a:xfrm>
            <a:off x="5436096" y="1556792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15" name="Freeform 5"/>
          <p:cNvSpPr/>
          <p:nvPr/>
        </p:nvSpPr>
        <p:spPr>
          <a:xfrm>
            <a:off x="1126800" y="1522800"/>
            <a:ext cx="133200" cy="144000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anchor="t" anchorCtr="0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16" name="TextBox 84"/>
          <p:cNvSpPr txBox="1"/>
          <p:nvPr/>
        </p:nvSpPr>
        <p:spPr>
          <a:xfrm>
            <a:off x="179511" y="3717032"/>
            <a:ext cx="3996442" cy="148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71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/>
            </a:pP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헌법기관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중앙행정기관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지방자치단체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</a:t>
            </a:r>
            <a:b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시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도 교육청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공직유관단체 등 모든 공공기관</a:t>
            </a:r>
          </a:p>
          <a:p>
            <a:pPr marL="285750" indent="-285750">
              <a:spcAft>
                <a:spcPct val="120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/>
              <a:buChar char="ü"/>
              <a:defRPr lang="ko-KR" altLang="en-US"/>
            </a:pP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사립학교를 포함한 각급 학교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학교법인</a:t>
            </a:r>
            <a:r>
              <a:rPr lang="en-US" altLang="ko-KR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1" spc="-11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언론사</a:t>
            </a:r>
            <a:endParaRPr lang="en-US" altLang="ko-KR" sz="1600" b="1" spc="-116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7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649360" y="5254650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법 적용대상 질의 답변</a:t>
            </a:r>
          </a:p>
        </p:txBody>
      </p:sp>
      <p:cxnSp>
        <p:nvCxnSpPr>
          <p:cNvPr id="177" name="직선 연결선 66"/>
          <p:cNvCxnSpPr/>
          <p:nvPr/>
        </p:nvCxnSpPr>
        <p:spPr>
          <a:xfrm>
            <a:off x="409574" y="3248981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/2 액자 44"/>
          <p:cNvSpPr/>
          <p:nvPr/>
        </p:nvSpPr>
        <p:spPr>
          <a:xfrm rot="8065426">
            <a:off x="2336071" y="2437797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70C0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87" name="TextBox 41"/>
          <p:cNvSpPr txBox="1"/>
          <p:nvPr/>
        </p:nvSpPr>
        <p:spPr>
          <a:xfrm>
            <a:off x="424951" y="2168861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58">
                <a:solidFill>
                  <a:schemeClr val="tx2"/>
                </a:solidFill>
                <a:latin typeface="+mn-lt"/>
                <a:ea typeface="+mn-ea"/>
                <a:cs typeface="+mn-cs"/>
              </a:rPr>
              <a:t> 공무원</a:t>
            </a:r>
          </a:p>
        </p:txBody>
      </p:sp>
      <p:sp>
        <p:nvSpPr>
          <p:cNvPr id="193" name="TextBox 42"/>
          <p:cNvSpPr txBox="1"/>
          <p:nvPr/>
        </p:nvSpPr>
        <p:spPr>
          <a:xfrm>
            <a:off x="3967554" y="2204865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민간친구 15만원 선물 제공</a:t>
            </a:r>
          </a:p>
        </p:txBody>
      </p: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0" name="직선 연결선 66"/>
          <p:cNvCxnSpPr/>
          <p:nvPr/>
        </p:nvCxnSpPr>
        <p:spPr>
          <a:xfrm>
            <a:off x="409575" y="4356883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1/2 액자 44"/>
          <p:cNvSpPr/>
          <p:nvPr/>
        </p:nvSpPr>
        <p:spPr>
          <a:xfrm rot="8065426">
            <a:off x="2394212" y="3661933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70C0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215" name="TextBox 41"/>
          <p:cNvSpPr txBox="1"/>
          <p:nvPr/>
        </p:nvSpPr>
        <p:spPr>
          <a:xfrm>
            <a:off x="481634" y="3429000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58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216" name="TextBox 42"/>
          <p:cNvSpPr txBox="1"/>
          <p:nvPr/>
        </p:nvSpPr>
        <p:spPr>
          <a:xfrm>
            <a:off x="3959933" y="3448561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민간친구 10만원 저녁 접대</a:t>
            </a:r>
          </a:p>
        </p:txBody>
      </p:sp>
      <p:grpSp>
        <p:nvGrpSpPr>
          <p:cNvPr id="241" name="그룹 95"/>
          <p:cNvGrpSpPr/>
          <p:nvPr/>
        </p:nvGrpSpPr>
        <p:grpSpPr>
          <a:xfrm>
            <a:off x="7596336" y="2312875"/>
            <a:ext cx="1033168" cy="432048"/>
            <a:chOff x="1339218" y="4479646"/>
            <a:chExt cx="1500713" cy="764066"/>
          </a:xfrm>
        </p:grpSpPr>
        <p:grpSp>
          <p:nvGrpSpPr>
            <p:cNvPr id="242" name="그룹 86"/>
            <p:cNvGrpSpPr/>
            <p:nvPr/>
          </p:nvGrpSpPr>
          <p:grpSpPr>
            <a:xfrm>
              <a:off x="1339218" y="4479646"/>
              <a:ext cx="1500713" cy="764066"/>
              <a:chOff x="1246783" y="4041069"/>
              <a:chExt cx="1800000" cy="690784"/>
            </a:xfrm>
          </p:grpSpPr>
          <p:grpSp>
            <p:nvGrpSpPr>
              <p:cNvPr id="243" name="그룹 87"/>
              <p:cNvGrpSpPr/>
              <p:nvPr/>
            </p:nvGrpSpPr>
            <p:grpSpPr>
              <a:xfrm>
                <a:off x="1295635" y="4041069"/>
                <a:ext cx="1676977" cy="690784"/>
                <a:chOff x="670287" y="1721322"/>
                <a:chExt cx="1676977" cy="690784"/>
              </a:xfrm>
            </p:grpSpPr>
            <p:sp>
              <p:nvSpPr>
                <p:cNvPr id="244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5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46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7" name="직사각형 97"/>
            <p:cNvSpPr/>
            <p:nvPr/>
          </p:nvSpPr>
          <p:spPr>
            <a:xfrm>
              <a:off x="1448204" y="4544938"/>
              <a:ext cx="1339069" cy="66673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  <p:grpSp>
        <p:nvGrpSpPr>
          <p:cNvPr id="248" name="그룹 95"/>
          <p:cNvGrpSpPr/>
          <p:nvPr/>
        </p:nvGrpSpPr>
        <p:grpSpPr>
          <a:xfrm>
            <a:off x="7607284" y="3520568"/>
            <a:ext cx="1033168" cy="432048"/>
            <a:chOff x="1339218" y="4479646"/>
            <a:chExt cx="1500713" cy="764066"/>
          </a:xfrm>
        </p:grpSpPr>
        <p:grpSp>
          <p:nvGrpSpPr>
            <p:cNvPr id="249" name="그룹 86"/>
            <p:cNvGrpSpPr/>
            <p:nvPr/>
          </p:nvGrpSpPr>
          <p:grpSpPr>
            <a:xfrm>
              <a:off x="1339218" y="4479646"/>
              <a:ext cx="1500713" cy="764066"/>
              <a:chOff x="1246783" y="4041069"/>
              <a:chExt cx="1800000" cy="690784"/>
            </a:xfrm>
          </p:grpSpPr>
          <p:grpSp>
            <p:nvGrpSpPr>
              <p:cNvPr id="250" name="그룹 87"/>
              <p:cNvGrpSpPr/>
              <p:nvPr/>
            </p:nvGrpSpPr>
            <p:grpSpPr>
              <a:xfrm>
                <a:off x="1295635" y="4041069"/>
                <a:ext cx="1676977" cy="690784"/>
                <a:chOff x="670287" y="1721322"/>
                <a:chExt cx="1676977" cy="690784"/>
              </a:xfrm>
            </p:grpSpPr>
            <p:sp>
              <p:nvSpPr>
                <p:cNvPr id="251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52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53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54" name="직사각형 97"/>
            <p:cNvSpPr/>
            <p:nvPr/>
          </p:nvSpPr>
          <p:spPr>
            <a:xfrm>
              <a:off x="1448187" y="4544931"/>
              <a:ext cx="1339069" cy="66673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  <p:sp>
        <p:nvSpPr>
          <p:cNvPr id="255" name="1/2 액자 44"/>
          <p:cNvSpPr/>
          <p:nvPr/>
        </p:nvSpPr>
        <p:spPr>
          <a:xfrm rot="8065426">
            <a:off x="2444083" y="4952022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0070C0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256" name="TextBox 41"/>
          <p:cNvSpPr txBox="1"/>
          <p:nvPr/>
        </p:nvSpPr>
        <p:spPr>
          <a:xfrm>
            <a:off x="532963" y="4683086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58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257" name="TextBox 42"/>
          <p:cNvSpPr txBox="1"/>
          <p:nvPr/>
        </p:nvSpPr>
        <p:spPr>
          <a:xfrm>
            <a:off x="3866130" y="4725144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민간친구 20만원 부조금</a:t>
            </a:r>
          </a:p>
        </p:txBody>
      </p:sp>
      <p:grpSp>
        <p:nvGrpSpPr>
          <p:cNvPr id="258" name="그룹 95"/>
          <p:cNvGrpSpPr/>
          <p:nvPr/>
        </p:nvGrpSpPr>
        <p:grpSpPr>
          <a:xfrm>
            <a:off x="7632340" y="4869160"/>
            <a:ext cx="1033168" cy="432048"/>
            <a:chOff x="1339218" y="4479647"/>
            <a:chExt cx="1500713" cy="764066"/>
          </a:xfrm>
        </p:grpSpPr>
        <p:grpSp>
          <p:nvGrpSpPr>
            <p:cNvPr id="259" name="그룹 86"/>
            <p:cNvGrpSpPr/>
            <p:nvPr/>
          </p:nvGrpSpPr>
          <p:grpSpPr>
            <a:xfrm>
              <a:off x="1339218" y="4479647"/>
              <a:ext cx="1500713" cy="764066"/>
              <a:chOff x="1246783" y="4041069"/>
              <a:chExt cx="1800000" cy="690784"/>
            </a:xfrm>
          </p:grpSpPr>
          <p:grpSp>
            <p:nvGrpSpPr>
              <p:cNvPr id="260" name="그룹 87"/>
              <p:cNvGrpSpPr/>
              <p:nvPr/>
            </p:nvGrpSpPr>
            <p:grpSpPr>
              <a:xfrm>
                <a:off x="1295634" y="4041069"/>
                <a:ext cx="1676977" cy="690784"/>
                <a:chOff x="670287" y="1721322"/>
                <a:chExt cx="1676977" cy="690784"/>
              </a:xfrm>
            </p:grpSpPr>
            <p:sp>
              <p:nvSpPr>
                <p:cNvPr id="261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62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63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64" name="직사각형 97"/>
            <p:cNvSpPr/>
            <p:nvPr/>
          </p:nvSpPr>
          <p:spPr>
            <a:xfrm>
              <a:off x="1448200" y="4544938"/>
              <a:ext cx="1339069" cy="66673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291636" cy="2694404"/>
            <a:chOff x="1104900" y="0"/>
            <a:chExt cx="8291636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39303" y="1751876"/>
              <a:ext cx="6657233" cy="598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제정 의의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개요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6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  <a:endParaRPr lang="ko-KR" altLang="en-US" sz="2300">
              <a:solidFill>
                <a:schemeClr val="accent4">
                  <a:lumMod val="90000"/>
                </a:schemeClr>
              </a:solidFill>
              <a:latin typeface="Arial"/>
              <a:ea typeface="HY견고딕"/>
              <a:cs typeface="Arial"/>
            </a:endParaRP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금품등 수수(외부강의)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32" name="TextBox 97"/>
          <p:cNvSpPr txBox="1"/>
          <p:nvPr/>
        </p:nvSpPr>
        <p:spPr>
          <a:xfrm>
            <a:off x="2217837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행정처분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형벌부과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감경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면제</a:t>
            </a:r>
          </a:p>
        </p:txBody>
      </p:sp>
      <p:sp>
        <p:nvSpPr>
          <p:cNvPr id="133" name="TextBox 98"/>
          <p:cNvSpPr txBox="1"/>
          <p:nvPr/>
        </p:nvSpPr>
        <p:spPr>
          <a:xfrm>
            <a:off x="3818829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lvl="0" algn="ctr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 sz="1300" b="0" spc="-96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채용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승진 등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인사 개입</a:t>
            </a:r>
          </a:p>
        </p:txBody>
      </p:sp>
      <p:sp>
        <p:nvSpPr>
          <p:cNvPr id="134" name="TextBox 99"/>
          <p:cNvSpPr txBox="1"/>
          <p:nvPr/>
        </p:nvSpPr>
        <p:spPr>
          <a:xfrm>
            <a:off x="5419821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 의사결정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관여직위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선정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탈락에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개입</a:t>
            </a:r>
            <a:endParaRPr lang="ko-KR" altLang="en-US" sz="1300" b="0" spc="-96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TextBox 100"/>
          <p:cNvSpPr txBox="1"/>
          <p:nvPr/>
        </p:nvSpPr>
        <p:spPr>
          <a:xfrm>
            <a:off x="7020813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 주관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수상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포상 등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선정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탈락에 개입</a:t>
            </a:r>
          </a:p>
        </p:txBody>
      </p:sp>
      <p:sp>
        <p:nvSpPr>
          <p:cNvPr id="136" name="TextBox 101"/>
          <p:cNvSpPr txBox="1"/>
          <p:nvPr/>
        </p:nvSpPr>
        <p:spPr>
          <a:xfrm>
            <a:off x="611188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입찰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경매 등에 관한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직무상 비밀 누설</a:t>
            </a:r>
            <a:endParaRPr lang="ko-KR" altLang="en-US" sz="1300" b="0" spc="-96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TextBox 104"/>
          <p:cNvSpPr txBox="1"/>
          <p:nvPr/>
        </p:nvSpPr>
        <p:spPr>
          <a:xfrm>
            <a:off x="5418406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보조금 등의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배정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지원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투자 등에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개입</a:t>
            </a:r>
          </a:p>
        </p:txBody>
      </p:sp>
      <p:sp>
        <p:nvSpPr>
          <p:cNvPr id="138" name="TextBox 105"/>
          <p:cNvSpPr txBox="1"/>
          <p:nvPr/>
        </p:nvSpPr>
        <p:spPr>
          <a:xfrm>
            <a:off x="7020813" y="3449214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lvl="0" algn="ctr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 sz="1400" b="0" spc="-102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공공기관이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생산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공급하는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재화 및 용역의</a:t>
            </a:r>
          </a:p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비정상적 거래</a:t>
            </a:r>
          </a:p>
        </p:txBody>
      </p:sp>
      <p:sp>
        <p:nvSpPr>
          <p:cNvPr id="139" name="TextBox 131"/>
          <p:cNvSpPr txBox="1"/>
          <p:nvPr/>
        </p:nvSpPr>
        <p:spPr>
          <a:xfrm>
            <a:off x="616845" y="1986243"/>
            <a:ext cx="1512000" cy="1377072"/>
          </a:xfrm>
          <a:prstGeom prst="rect">
            <a:avLst/>
          </a:prstGeom>
          <a:solidFill>
            <a:schemeClr val="bg1"/>
          </a:solidFill>
          <a:ln w="6350">
            <a:solidFill>
              <a:srgbClr val="00B0D8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b="0" spc="-96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인가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허가 등 직무</a:t>
            </a:r>
            <a: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처리</a:t>
            </a:r>
          </a:p>
        </p:txBody>
      </p:sp>
      <p:sp>
        <p:nvSpPr>
          <p:cNvPr id="140" name="TextBox 133"/>
          <p:cNvSpPr txBox="1"/>
          <p:nvPr/>
        </p:nvSpPr>
        <p:spPr>
          <a:xfrm>
            <a:off x="3810888" y="3448489"/>
            <a:ext cx="1523112" cy="1377072"/>
          </a:xfrm>
          <a:prstGeom prst="rect">
            <a:avLst/>
          </a:prstGeom>
          <a:solidFill>
            <a:schemeClr val="tx2"/>
          </a:solidFill>
          <a:ln w="6350">
            <a:noFill/>
          </a:ln>
          <a:effectLst/>
        </p:spPr>
        <p:txBody>
          <a:bodyPr vert="horz" wrap="none" lIns="91440" tIns="45720" rIns="91440" bIns="45720" anchor="ctr">
            <a:noAutofit/>
          </a:bodyPr>
          <a:lstStyle/>
          <a:p>
            <a:pPr algn="ctr"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법령 위반</a:t>
            </a:r>
          </a:p>
          <a:p>
            <a:pPr algn="ctr"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+</a:t>
            </a:r>
          </a:p>
          <a:p>
            <a:pPr algn="ctr"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지위</a:t>
            </a:r>
            <a:r>
              <a:rPr lang="en-US" altLang="ko-KR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권한</a:t>
            </a:r>
            <a:r>
              <a:rPr lang="en-US" altLang="ko-KR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6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남용</a:t>
            </a:r>
          </a:p>
        </p:txBody>
      </p:sp>
      <p:sp>
        <p:nvSpPr>
          <p:cNvPr id="141" name="TextBox 88"/>
          <p:cNvSpPr txBox="1"/>
          <p:nvPr/>
        </p:nvSpPr>
        <p:spPr>
          <a:xfrm>
            <a:off x="616845" y="1986243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42" name="TextBox 89"/>
          <p:cNvSpPr txBox="1"/>
          <p:nvPr/>
        </p:nvSpPr>
        <p:spPr>
          <a:xfrm>
            <a:off x="616845" y="3447490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6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TextBox 110"/>
          <p:cNvSpPr txBox="1"/>
          <p:nvPr/>
        </p:nvSpPr>
        <p:spPr>
          <a:xfrm>
            <a:off x="2217045" y="1986243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4" name="그룹 75"/>
          <p:cNvGrpSpPr/>
          <p:nvPr/>
        </p:nvGrpSpPr>
        <p:grpSpPr>
          <a:xfrm>
            <a:off x="2213594" y="3447490"/>
            <a:ext cx="1515451" cy="1378796"/>
            <a:chOff x="2213594" y="3447490"/>
            <a:chExt cx="1515451" cy="1378796"/>
          </a:xfrm>
        </p:grpSpPr>
        <p:sp>
          <p:nvSpPr>
            <p:cNvPr id="145" name="TextBox 102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특정인 계약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당사자 선정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탈락에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개입</a:t>
              </a:r>
              <a:endParaRPr lang="ko-KR" altLang="en-US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6" name="TextBox 111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7</a:t>
              </a:r>
              <a:endParaRPr lang="ko-KR" altLang="en-US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7" name="TextBox 113"/>
          <p:cNvSpPr txBox="1"/>
          <p:nvPr/>
        </p:nvSpPr>
        <p:spPr>
          <a:xfrm>
            <a:off x="3817245" y="1986243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TextBox 116"/>
          <p:cNvSpPr txBox="1"/>
          <p:nvPr/>
        </p:nvSpPr>
        <p:spPr>
          <a:xfrm>
            <a:off x="5423795" y="1986243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TextBox 117"/>
          <p:cNvSpPr txBox="1"/>
          <p:nvPr/>
        </p:nvSpPr>
        <p:spPr>
          <a:xfrm>
            <a:off x="5423795" y="3447490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8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TextBox 119"/>
          <p:cNvSpPr txBox="1"/>
          <p:nvPr/>
        </p:nvSpPr>
        <p:spPr>
          <a:xfrm>
            <a:off x="7020813" y="1986243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1" name="TextBox 120"/>
          <p:cNvSpPr txBox="1"/>
          <p:nvPr/>
        </p:nvSpPr>
        <p:spPr>
          <a:xfrm>
            <a:off x="7020813" y="3447490"/>
            <a:ext cx="1512000" cy="22411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9</a:t>
            </a:r>
            <a:endParaRPr lang="ko-KR" altLang="en-US" sz="1200" b="1" spc="-1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52" name="그룹 71"/>
          <p:cNvGrpSpPr/>
          <p:nvPr/>
        </p:nvGrpSpPr>
        <p:grpSpPr>
          <a:xfrm>
            <a:off x="611188" y="4914340"/>
            <a:ext cx="1517657" cy="1378796"/>
            <a:chOff x="611188" y="3685615"/>
            <a:chExt cx="1517657" cy="1378796"/>
          </a:xfrm>
        </p:grpSpPr>
        <p:sp>
          <p:nvSpPr>
            <p:cNvPr id="153" name="TextBox 69"/>
            <p:cNvSpPr txBox="1"/>
            <p:nvPr/>
          </p:nvSpPr>
          <p:spPr>
            <a:xfrm>
              <a:off x="611188" y="368733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학교 입학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성적 등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업무 처리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조작</a:t>
              </a:r>
              <a:endParaRPr lang="ko-KR" altLang="en-US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4" name="TextBox 70"/>
            <p:cNvSpPr txBox="1"/>
            <p:nvPr/>
          </p:nvSpPr>
          <p:spPr>
            <a:xfrm>
              <a:off x="616845" y="3685615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1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10</a:t>
              </a:r>
              <a:endPara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5" name="그룹 72"/>
          <p:cNvGrpSpPr/>
          <p:nvPr/>
        </p:nvGrpSpPr>
        <p:grpSpPr>
          <a:xfrm>
            <a:off x="7021513" y="4915778"/>
            <a:ext cx="1517657" cy="1377072"/>
            <a:chOff x="611188" y="3630189"/>
            <a:chExt cx="1517657" cy="1377072"/>
          </a:xfrm>
        </p:grpSpPr>
        <p:sp>
          <p:nvSpPr>
            <p:cNvPr id="156" name="TextBox 7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사건의 수사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재판 등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업무 처리</a:t>
              </a:r>
            </a:p>
          </p:txBody>
        </p:sp>
        <p:sp>
          <p:nvSpPr>
            <p:cNvPr id="157" name="TextBox 7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1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14</a:t>
              </a:r>
              <a:endPara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8" name="그룹 76"/>
          <p:cNvGrpSpPr/>
          <p:nvPr/>
        </p:nvGrpSpPr>
        <p:grpSpPr>
          <a:xfrm>
            <a:off x="3813794" y="4914054"/>
            <a:ext cx="1515451" cy="1378796"/>
            <a:chOff x="2213594" y="3447490"/>
            <a:chExt cx="1515451" cy="1378796"/>
          </a:xfrm>
        </p:grpSpPr>
        <p:sp>
          <p:nvSpPr>
            <p:cNvPr id="159" name="TextBox 77"/>
            <p:cNvSpPr txBox="1"/>
            <p:nvPr/>
          </p:nvSpPr>
          <p:spPr>
            <a:xfrm>
              <a:off x="2213594" y="3449214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공공기관이 실시하는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각종 평가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판정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업무 개입</a:t>
              </a:r>
            </a:p>
          </p:txBody>
        </p:sp>
        <p:sp>
          <p:nvSpPr>
            <p:cNvPr id="160" name="TextBox 78"/>
            <p:cNvSpPr txBox="1"/>
            <p:nvPr/>
          </p:nvSpPr>
          <p:spPr>
            <a:xfrm>
              <a:off x="2217045" y="3447490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1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12</a:t>
              </a:r>
              <a:endPara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1" name="그룹 85"/>
          <p:cNvGrpSpPr/>
          <p:nvPr/>
        </p:nvGrpSpPr>
        <p:grpSpPr>
          <a:xfrm>
            <a:off x="5418138" y="4915778"/>
            <a:ext cx="1515451" cy="1377072"/>
            <a:chOff x="5427663" y="4915778"/>
            <a:chExt cx="1515451" cy="1377072"/>
          </a:xfrm>
        </p:grpSpPr>
        <p:sp>
          <p:nvSpPr>
            <p:cNvPr id="162" name="TextBox 80"/>
            <p:cNvSpPr txBox="1"/>
            <p:nvPr/>
          </p:nvSpPr>
          <p:spPr>
            <a:xfrm>
              <a:off x="5427663" y="4915778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행정지도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단속 등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대상 선정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배제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,</a:t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위법사항 묵인</a:t>
              </a:r>
            </a:p>
          </p:txBody>
        </p:sp>
        <p:sp>
          <p:nvSpPr>
            <p:cNvPr id="163" name="TextBox 81"/>
            <p:cNvSpPr txBox="1"/>
            <p:nvPr/>
          </p:nvSpPr>
          <p:spPr>
            <a:xfrm>
              <a:off x="5431114" y="4923579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1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13</a:t>
              </a:r>
              <a:endPara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4" name="그룹 82"/>
          <p:cNvGrpSpPr/>
          <p:nvPr/>
        </p:nvGrpSpPr>
        <p:grpSpPr>
          <a:xfrm>
            <a:off x="2211388" y="4916064"/>
            <a:ext cx="1517657" cy="1377072"/>
            <a:chOff x="611188" y="3630189"/>
            <a:chExt cx="1517657" cy="1377072"/>
          </a:xfrm>
        </p:grpSpPr>
        <p:sp>
          <p:nvSpPr>
            <p:cNvPr id="165" name="TextBox 83"/>
            <p:cNvSpPr txBox="1"/>
            <p:nvPr/>
          </p:nvSpPr>
          <p:spPr>
            <a:xfrm>
              <a:off x="611188" y="3630189"/>
              <a:ext cx="1512000" cy="137707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300" b="0" spc="-96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징병검사 등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병역 관련 업무 처리</a:t>
              </a:r>
              <a:endParaRPr lang="ko-KR" altLang="en-US" sz="1300" b="0" spc="-96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6" name="TextBox 84"/>
            <p:cNvSpPr txBox="1"/>
            <p:nvPr/>
          </p:nvSpPr>
          <p:spPr>
            <a:xfrm>
              <a:off x="616845" y="3637990"/>
              <a:ext cx="1512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1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11</a:t>
              </a:r>
              <a:endParaRPr lang="ko-KR" altLang="en-US" sz="1200" b="1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7" name="TextBox 79"/>
          <p:cNvSpPr txBox="1"/>
          <p:nvPr/>
        </p:nvSpPr>
        <p:spPr>
          <a:xfrm>
            <a:off x="302336" y="1332347"/>
            <a:ext cx="7694606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149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부정청탁에 대한 명확한 판단기준 제시</a:t>
            </a: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를 위해 부정청탁 행위유형을 구체적으로 규정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700" b="0" spc="-140">
                <a:solidFill>
                  <a:schemeClr val="tx1">
                    <a:lumMod val="85000"/>
                    <a:lumOff val="15000"/>
                  </a:schemeClr>
                </a:solidFill>
                <a:sym typeface="Wingdings"/>
              </a:rPr>
              <a:t>  </a:t>
            </a:r>
            <a:r>
              <a:rPr lang="ko-KR" altLang="en-US" sz="1700" b="0" spc="-14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법에 열거된</a:t>
            </a:r>
            <a:r>
              <a:rPr lang="ko-KR" altLang="en-US" sz="1700" b="0" spc="-14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14</a:t>
            </a:r>
            <a:r>
              <a:rPr lang="ko-KR" altLang="en-US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가지 대상직무</a:t>
            </a:r>
            <a:r>
              <a:rPr lang="ko-KR" altLang="en-US" sz="1700" b="0" spc="-14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에 대하여</a:t>
            </a:r>
            <a:r>
              <a:rPr lang="ko-KR" altLang="en-US" sz="1700" b="0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법령 위반</a:t>
            </a:r>
            <a:r>
              <a:rPr lang="ko-KR" altLang="en-US" sz="1700" b="0" spc="-14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또는 </a:t>
            </a:r>
            <a:r>
              <a:rPr lang="ko-KR" altLang="en-US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지위</a:t>
            </a:r>
            <a:r>
              <a:rPr lang="en-US" altLang="ko-KR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700" b="1" spc="-140">
                <a:solidFill>
                  <a:schemeClr val="tx2"/>
                </a:solidFill>
                <a:latin typeface="+mn-lt"/>
                <a:ea typeface="+mn-ea"/>
                <a:cs typeface="+mn-cs"/>
              </a:rPr>
              <a:t>권한을 남용</a:t>
            </a:r>
            <a:endParaRPr lang="ko-KR" altLang="en-US" sz="1700" b="0" spc="-14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8" name="Freeform 5"/>
          <p:cNvSpPr/>
          <p:nvPr/>
        </p:nvSpPr>
        <p:spPr>
          <a:xfrm>
            <a:off x="155134" y="1270434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70" name="TextBox 23"/>
          <p:cNvSpPr txBox="1"/>
          <p:nvPr/>
        </p:nvSpPr>
        <p:spPr>
          <a:xfrm>
            <a:off x="3505322" y="647538"/>
            <a:ext cx="1066677" cy="36919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금지행위</a:t>
            </a:r>
          </a:p>
        </p:txBody>
      </p:sp>
      <p:pic>
        <p:nvPicPr>
          <p:cNvPr id="171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70" name="TextBox 25"/>
          <p:cNvSpPr txBox="1"/>
          <p:nvPr/>
        </p:nvSpPr>
        <p:spPr>
          <a:xfrm>
            <a:off x="719572" y="1537929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9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국민의 정당한 권리주장 위축 방지를 위해 </a:t>
            </a: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부정청탁 예외사유를 </a:t>
            </a:r>
            <a:r>
              <a:rPr lang="en-US" altLang="ko-KR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7</a:t>
            </a:r>
            <a:r>
              <a:rPr lang="ko-KR" altLang="en-US" sz="1900" b="1" spc="-13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가지로 규정</a:t>
            </a:r>
          </a:p>
        </p:txBody>
      </p:sp>
      <p:sp>
        <p:nvSpPr>
          <p:cNvPr id="171" name="TextBox 46"/>
          <p:cNvSpPr txBox="1"/>
          <p:nvPr/>
        </p:nvSpPr>
        <p:spPr>
          <a:xfrm>
            <a:off x="4110195" y="2004881"/>
            <a:ext cx="923608" cy="35088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149">
                <a:solidFill>
                  <a:schemeClr val="bg1"/>
                </a:solidFill>
                <a:latin typeface="+mn-lt"/>
                <a:ea typeface="+mn-ea"/>
                <a:cs typeface="+mn-cs"/>
              </a:rPr>
              <a:t>예외적인 경우</a:t>
            </a:r>
          </a:p>
        </p:txBody>
      </p:sp>
      <p:grpSp>
        <p:nvGrpSpPr>
          <p:cNvPr id="172" name="그룹 47"/>
          <p:cNvGrpSpPr/>
          <p:nvPr/>
        </p:nvGrpSpPr>
        <p:grpSpPr>
          <a:xfrm>
            <a:off x="630238" y="2044700"/>
            <a:ext cx="7921625" cy="3697288"/>
            <a:chOff x="611188" y="2540000"/>
            <a:chExt cx="7921625" cy="3697288"/>
          </a:xfrm>
        </p:grpSpPr>
        <p:sp>
          <p:nvSpPr>
            <p:cNvPr id="173" name="TextBox 45"/>
            <p:cNvSpPr txBox="1"/>
            <p:nvPr/>
          </p:nvSpPr>
          <p:spPr>
            <a:xfrm>
              <a:off x="6997700" y="2548890"/>
              <a:ext cx="1535113" cy="368839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  <a:effectLst/>
          </p:spPr>
          <p:txBody>
            <a:bodyPr vert="horz" wrap="none" lIns="91440" tIns="45720" rIns="91440" bIns="45720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기타 사회상규에</a:t>
              </a:r>
              <a:r>
                <a:rPr lang="en-US" altLang="ko-KR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위배되지 않는</a:t>
              </a:r>
              <a:r>
                <a:rPr lang="en-US" altLang="ko-KR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행위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ex) </a:t>
              </a:r>
              <a:r>
                <a:rPr lang="ko-KR" altLang="en-US" sz="1600" b="1" spc="-149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단순한 선처</a:t>
              </a:r>
            </a:p>
          </p:txBody>
        </p:sp>
        <p:sp>
          <p:nvSpPr>
            <p:cNvPr id="174" name="TextBox 33"/>
            <p:cNvSpPr txBox="1"/>
            <p:nvPr/>
          </p:nvSpPr>
          <p:spPr>
            <a:xfrm>
              <a:off x="611188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marL="182563" indent="-1588"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법령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기준에서 정한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절차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방법에 따른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특정 행위 요구</a:t>
              </a:r>
            </a:p>
          </p:txBody>
        </p:sp>
        <p:sp>
          <p:nvSpPr>
            <p:cNvPr id="175" name="TextBox 34"/>
            <p:cNvSpPr txBox="1"/>
            <p:nvPr/>
          </p:nvSpPr>
          <p:spPr>
            <a:xfrm>
              <a:off x="2743831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공개적으로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특정 행위 요구</a:t>
              </a:r>
            </a:p>
          </p:txBody>
        </p:sp>
        <p:sp>
          <p:nvSpPr>
            <p:cNvPr id="176" name="TextBox 35"/>
            <p:cNvSpPr txBox="1"/>
            <p:nvPr/>
          </p:nvSpPr>
          <p:spPr>
            <a:xfrm>
              <a:off x="4876475" y="2540000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선출직 공직자 등이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공익 목적으로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자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고충민원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전달 등</a:t>
              </a:r>
            </a:p>
          </p:txBody>
        </p:sp>
        <p:sp>
          <p:nvSpPr>
            <p:cNvPr id="177" name="TextBox 36"/>
            <p:cNvSpPr txBox="1"/>
            <p:nvPr/>
          </p:nvSpPr>
          <p:spPr>
            <a:xfrm>
              <a:off x="611188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법정기한 내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업무 처리 요구 등</a:t>
              </a:r>
            </a:p>
          </p:txBody>
        </p:sp>
        <p:sp>
          <p:nvSpPr>
            <p:cNvPr id="178" name="TextBox 37"/>
            <p:cNvSpPr txBox="1"/>
            <p:nvPr/>
          </p:nvSpPr>
          <p:spPr>
            <a:xfrm>
              <a:off x="2743831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직무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법률관계에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관한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확인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증명 등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신청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요구</a:t>
              </a:r>
            </a:p>
          </p:txBody>
        </p:sp>
        <p:sp>
          <p:nvSpPr>
            <p:cNvPr id="179" name="TextBox 38"/>
            <p:cNvSpPr txBox="1"/>
            <p:nvPr/>
          </p:nvSpPr>
          <p:spPr>
            <a:xfrm>
              <a:off x="4876475" y="4430838"/>
              <a:ext cx="2032325" cy="18064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B0D8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질의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상담을 통한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법령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제도 등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설명</a:t>
              </a:r>
              <a:r>
                <a:rPr lang="en-US" altLang="ko-KR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해석 요구</a:t>
              </a:r>
            </a:p>
          </p:txBody>
        </p:sp>
        <p:sp>
          <p:nvSpPr>
            <p:cNvPr id="180" name="TextBox 58"/>
            <p:cNvSpPr txBox="1"/>
            <p:nvPr/>
          </p:nvSpPr>
          <p:spPr>
            <a:xfrm>
              <a:off x="617246" y="254440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1" name="TextBox 59"/>
            <p:cNvSpPr txBox="1"/>
            <p:nvPr/>
          </p:nvSpPr>
          <p:spPr>
            <a:xfrm>
              <a:off x="2746836" y="254440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2" name="TextBox 60"/>
            <p:cNvSpPr txBox="1"/>
            <p:nvPr/>
          </p:nvSpPr>
          <p:spPr>
            <a:xfrm>
              <a:off x="4879147" y="254440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3" name="TextBox 61"/>
            <p:cNvSpPr txBox="1"/>
            <p:nvPr/>
          </p:nvSpPr>
          <p:spPr>
            <a:xfrm>
              <a:off x="617246" y="443035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4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" name="TextBox 62"/>
            <p:cNvSpPr txBox="1"/>
            <p:nvPr/>
          </p:nvSpPr>
          <p:spPr>
            <a:xfrm>
              <a:off x="2746836" y="443035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5" name="TextBox 63"/>
            <p:cNvSpPr txBox="1"/>
            <p:nvPr/>
          </p:nvSpPr>
          <p:spPr>
            <a:xfrm>
              <a:off x="4879147" y="4430358"/>
              <a:ext cx="2034000" cy="224117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6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6" name="TextBox 64"/>
            <p:cNvSpPr txBox="1"/>
            <p:nvPr/>
          </p:nvSpPr>
          <p:spPr>
            <a:xfrm>
              <a:off x="7006849" y="2560919"/>
              <a:ext cx="1525964" cy="202602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txBody>
            <a:bodyPr vert="horz" wrap="none" lIns="91440" tIns="45720" rIns="91440" bIns="45720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7</a:t>
              </a:r>
              <a:endParaRPr lang="ko-KR" altLang="en-US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7" name="Freeform 5"/>
          <p:cNvSpPr/>
          <p:nvPr/>
        </p:nvSpPr>
        <p:spPr>
          <a:xfrm>
            <a:off x="575556" y="1594470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89" name="TextBox 23"/>
          <p:cNvSpPr txBox="1"/>
          <p:nvPr/>
        </p:nvSpPr>
        <p:spPr>
          <a:xfrm>
            <a:off x="3505322" y="647538"/>
            <a:ext cx="1066677" cy="36919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예외사유</a:t>
            </a:r>
          </a:p>
        </p:txBody>
      </p:sp>
      <p:pic>
        <p:nvPicPr>
          <p:cNvPr id="19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89" name="TextBox 35"/>
          <p:cNvSpPr txBox="1"/>
          <p:nvPr/>
        </p:nvSpPr>
        <p:spPr>
          <a:xfrm>
            <a:off x="886335" y="3046437"/>
            <a:ext cx="1677060" cy="10048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최초 부정청탁 받을 경우 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부정청탁임을 알리고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거절 의사</a:t>
            </a: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를</a:t>
            </a:r>
            <a:r>
              <a:rPr lang="en-US" altLang="ko-KR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명확히</a:t>
            </a:r>
            <a:r>
              <a:rPr lang="en-US" altLang="ko-KR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표시</a:t>
            </a:r>
            <a:endParaRPr lang="en-US" altLang="ko-KR" sz="1400" b="0" spc="-75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0" name="Freeform 5"/>
          <p:cNvSpPr/>
          <p:nvPr/>
        </p:nvSpPr>
        <p:spPr>
          <a:xfrm>
            <a:off x="1216824" y="1909834"/>
            <a:ext cx="997681" cy="997681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91" name="TextBox 51"/>
          <p:cNvSpPr txBox="1"/>
          <p:nvPr/>
        </p:nvSpPr>
        <p:spPr>
          <a:xfrm>
            <a:off x="1293238" y="1421318"/>
            <a:ext cx="823941" cy="31172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1" spc="-5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</a:t>
            </a:r>
          </a:p>
        </p:txBody>
      </p:sp>
      <p:sp>
        <p:nvSpPr>
          <p:cNvPr id="192" name="아래쪽 화살표 58"/>
          <p:cNvSpPr/>
          <p:nvPr/>
        </p:nvSpPr>
        <p:spPr>
          <a:xfrm>
            <a:off x="1323975" y="4238625"/>
            <a:ext cx="790575" cy="2159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93" name="TextBox 36"/>
          <p:cNvSpPr txBox="1"/>
          <p:nvPr/>
        </p:nvSpPr>
        <p:spPr>
          <a:xfrm>
            <a:off x="886335" y="4619625"/>
            <a:ext cx="1677060" cy="95440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동일한 부정청탁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다시 받을 경우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소속기관장에게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서면 신고</a:t>
            </a:r>
            <a:endParaRPr lang="en-US" altLang="ko-KR" sz="1400" b="0" spc="-75">
              <a:solidFill>
                <a:srgbClr val="FCB81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직사각형 55"/>
          <p:cNvSpPr/>
          <p:nvPr/>
        </p:nvSpPr>
        <p:spPr>
          <a:xfrm>
            <a:off x="4190525" y="1376363"/>
            <a:ext cx="1632341" cy="401637"/>
          </a:xfrm>
          <a:prstGeom prst="rect">
            <a:avLst/>
          </a:prstGeom>
          <a:gradFill flip="none" rotWithShape="1">
            <a:gsLst>
              <a:gs pos="0">
                <a:srgbClr val="0064A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95" name="TextBox 37"/>
          <p:cNvSpPr txBox="1"/>
          <p:nvPr/>
        </p:nvSpPr>
        <p:spPr>
          <a:xfrm>
            <a:off x="3959932" y="3790950"/>
            <a:ext cx="2052228" cy="49708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과태료 부과 대상인 경우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관할법원에 위반사실 통보</a:t>
            </a:r>
            <a:endParaRPr lang="en-US" altLang="ko-KR" sz="1200" b="0" spc="-6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TextBox 38"/>
          <p:cNvSpPr txBox="1"/>
          <p:nvPr/>
        </p:nvSpPr>
        <p:spPr>
          <a:xfrm>
            <a:off x="3995936" y="4547237"/>
            <a:ext cx="2016224" cy="5391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부정청탁 관련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주요내용 기록</a:t>
            </a:r>
            <a:r>
              <a: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관리</a:t>
            </a:r>
            <a:endParaRPr lang="en-US" altLang="ko-KR" sz="1400" b="0" spc="-75">
              <a:solidFill>
                <a:srgbClr val="0043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TextBox 39"/>
          <p:cNvSpPr txBox="1"/>
          <p:nvPr/>
        </p:nvSpPr>
        <p:spPr>
          <a:xfrm>
            <a:off x="3995936" y="5333661"/>
            <a:ext cx="2016224" cy="6956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필요 시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소속기관 홈페이지</a:t>
            </a:r>
            <a:r>
              <a: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등에</a:t>
            </a:r>
            <a:r>
              <a: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공개</a:t>
            </a:r>
            <a:endParaRPr lang="en-US" altLang="ko-KR" sz="1400" b="0" spc="-75">
              <a:solidFill>
                <a:srgbClr val="0043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TextBox 40"/>
          <p:cNvSpPr txBox="1"/>
          <p:nvPr/>
        </p:nvSpPr>
        <p:spPr>
          <a:xfrm>
            <a:off x="6477000" y="3667125"/>
            <a:ext cx="1800000" cy="2502000"/>
          </a:xfrm>
          <a:prstGeom prst="roundRect">
            <a:avLst>
              <a:gd name="adj" fmla="val 6962"/>
            </a:avLst>
          </a:prstGeom>
          <a:solidFill>
            <a:srgbClr val="0069B0"/>
          </a:solidFill>
          <a:ln>
            <a:solidFill>
              <a:srgbClr val="006CB6"/>
            </a:solidFill>
          </a:ln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>
              <a:latin typeface="+mn-lt"/>
              <a:ea typeface="+mn-ea"/>
              <a:cs typeface="+mn-cs"/>
            </a:endParaRPr>
          </a:p>
        </p:txBody>
      </p:sp>
      <p:pic>
        <p:nvPicPr>
          <p:cNvPr id="19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>
            <a:off x="3596323" y="2907420"/>
            <a:ext cx="2737005" cy="11172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0" name="TextBox 52"/>
          <p:cNvSpPr txBox="1"/>
          <p:nvPr/>
        </p:nvSpPr>
        <p:spPr>
          <a:xfrm>
            <a:off x="4583846" y="1421318"/>
            <a:ext cx="823941" cy="31172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5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소속기관장</a:t>
            </a:r>
          </a:p>
        </p:txBody>
      </p:sp>
      <p:sp>
        <p:nvSpPr>
          <p:cNvPr id="201" name="Freeform 5"/>
          <p:cNvSpPr/>
          <p:nvPr/>
        </p:nvSpPr>
        <p:spPr>
          <a:xfrm>
            <a:off x="4471574" y="1909834"/>
            <a:ext cx="997681" cy="997681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rgbClr val="00B0D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202" name="그룹 63"/>
          <p:cNvGrpSpPr/>
          <p:nvPr/>
        </p:nvGrpSpPr>
        <p:grpSpPr>
          <a:xfrm>
            <a:off x="4805350" y="4233850"/>
            <a:ext cx="377851" cy="377851"/>
            <a:chOff x="5350655" y="4252104"/>
            <a:chExt cx="415636" cy="415636"/>
          </a:xfrm>
        </p:grpSpPr>
        <p:sp>
          <p:nvSpPr>
            <p:cNvPr id="203" name="타원 62"/>
            <p:cNvSpPr/>
            <p:nvPr/>
          </p:nvSpPr>
          <p:spPr>
            <a:xfrm>
              <a:off x="5350655" y="4252104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rgbClr val="00B0D8"/>
                </a:gs>
                <a:gs pos="100000">
                  <a:srgbClr val="006CB6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" name="십자형 61"/>
            <p:cNvSpPr/>
            <p:nvPr/>
          </p:nvSpPr>
          <p:spPr>
            <a:xfrm>
              <a:off x="5432522" y="4333973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5" name="TextBox 65"/>
          <p:cNvSpPr txBox="1"/>
          <p:nvPr/>
        </p:nvSpPr>
        <p:spPr>
          <a:xfrm>
            <a:off x="6529453" y="3721541"/>
            <a:ext cx="1692000" cy="50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직무 참여</a:t>
            </a:r>
            <a: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일시정지</a:t>
            </a:r>
            <a:endParaRPr lang="en-US" altLang="ko-KR" sz="1600" b="0" spc="-68">
              <a:solidFill>
                <a:srgbClr val="0069B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6" name="TextBox 66"/>
          <p:cNvSpPr txBox="1"/>
          <p:nvPr/>
        </p:nvSpPr>
        <p:spPr>
          <a:xfrm>
            <a:off x="6529453" y="4290501"/>
            <a:ext cx="1692000" cy="50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직무</a:t>
            </a:r>
            <a: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대리자의</a:t>
            </a:r>
            <a: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지정</a:t>
            </a:r>
            <a:endParaRPr lang="en-US" altLang="ko-KR" sz="1600" b="0" spc="-68">
              <a:solidFill>
                <a:srgbClr val="0069B0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07" name="직선 연결선 71"/>
          <p:cNvCxnSpPr/>
          <p:nvPr/>
        </p:nvCxnSpPr>
        <p:spPr>
          <a:xfrm>
            <a:off x="5775241" y="1577182"/>
            <a:ext cx="1620000" cy="0"/>
          </a:xfrm>
          <a:prstGeom prst="line">
            <a:avLst/>
          </a:prstGeom>
          <a:ln w="28575" cap="rnd">
            <a:solidFill>
              <a:srgbClr val="0065A9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67"/>
          <p:cNvSpPr txBox="1"/>
          <p:nvPr/>
        </p:nvSpPr>
        <p:spPr>
          <a:xfrm>
            <a:off x="6529453" y="5792911"/>
            <a:ext cx="1692000" cy="32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전보</a:t>
            </a:r>
            <a:endParaRPr lang="en-US" altLang="ko-KR" sz="1600" b="0" spc="-68">
              <a:solidFill>
                <a:srgbClr val="0069B0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09" name="그룹 57"/>
          <p:cNvGrpSpPr/>
          <p:nvPr/>
        </p:nvGrpSpPr>
        <p:grpSpPr>
          <a:xfrm>
            <a:off x="4805350" y="5014900"/>
            <a:ext cx="377851" cy="377851"/>
            <a:chOff x="5361132" y="3843482"/>
            <a:chExt cx="415636" cy="415636"/>
          </a:xfrm>
        </p:grpSpPr>
        <p:sp>
          <p:nvSpPr>
            <p:cNvPr id="210" name="타원 59"/>
            <p:cNvSpPr/>
            <p:nvPr/>
          </p:nvSpPr>
          <p:spPr>
            <a:xfrm>
              <a:off x="5361132" y="3843482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rgbClr val="00B0D8"/>
                </a:gs>
                <a:gs pos="100000">
                  <a:srgbClr val="006CB6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1" name="십자형 69"/>
            <p:cNvSpPr/>
            <p:nvPr/>
          </p:nvSpPr>
          <p:spPr>
            <a:xfrm>
              <a:off x="5443000" y="392535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12" name="TextBox 70"/>
          <p:cNvSpPr txBox="1"/>
          <p:nvPr/>
        </p:nvSpPr>
        <p:spPr>
          <a:xfrm>
            <a:off x="695834" y="5626102"/>
            <a:ext cx="2077846" cy="45846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marL="152400" indent="-15240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※ </a:t>
            </a:r>
            <a:r>
              <a:rPr lang="ko-KR" altLang="en-US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신고는 감독기관</a:t>
            </a:r>
            <a:r>
              <a:rPr lang="en-US" altLang="ko-KR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감사원</a:t>
            </a:r>
            <a:r>
              <a:rPr lang="en-US" altLang="ko-KR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수사기관</a:t>
            </a:r>
            <a:r>
              <a:rPr lang="en-US" altLang="ko-KR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b="0" spc="-6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또는 국민권익위원회에도 가능</a:t>
            </a:r>
            <a:endParaRPr lang="en-US" altLang="ko-KR" sz="1200" b="0" spc="-65">
              <a:solidFill>
                <a:schemeClr val="bg1">
                  <a:lumMod val="3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TextBox 73"/>
          <p:cNvSpPr txBox="1"/>
          <p:nvPr/>
        </p:nvSpPr>
        <p:spPr>
          <a:xfrm>
            <a:off x="3995936" y="3038475"/>
            <a:ext cx="2016224" cy="49708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6CB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수사 필요성 있을 경우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rPr>
              <a:t>수사기관에 통보</a:t>
            </a:r>
            <a:endParaRPr lang="en-US" altLang="ko-KR" sz="1400" b="0" spc="-75">
              <a:solidFill>
                <a:srgbClr val="0043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타원 63"/>
          <p:cNvSpPr/>
          <p:nvPr/>
        </p:nvSpPr>
        <p:spPr>
          <a:xfrm>
            <a:off x="4805350" y="3481375"/>
            <a:ext cx="377851" cy="377851"/>
          </a:xfrm>
          <a:prstGeom prst="ellipse">
            <a:avLst/>
          </a:prstGeom>
          <a:gradFill flip="none" rotWithShape="1">
            <a:gsLst>
              <a:gs pos="0">
                <a:srgbClr val="00B0D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십자형 72"/>
          <p:cNvSpPr/>
          <p:nvPr/>
        </p:nvSpPr>
        <p:spPr>
          <a:xfrm>
            <a:off x="4879775" y="3555800"/>
            <a:ext cx="229001" cy="229001"/>
          </a:xfrm>
          <a:prstGeom prst="plus">
            <a:avLst>
              <a:gd name="adj" fmla="val 343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216" name="그룹 74"/>
          <p:cNvGrpSpPr/>
          <p:nvPr/>
        </p:nvGrpSpPr>
        <p:grpSpPr>
          <a:xfrm>
            <a:off x="6388122" y="3020659"/>
            <a:ext cx="1984332" cy="572208"/>
            <a:chOff x="6445272" y="1849943"/>
            <a:chExt cx="1984332" cy="572208"/>
          </a:xfrm>
        </p:grpSpPr>
        <p:sp>
          <p:nvSpPr>
            <p:cNvPr id="217" name="TextBox 60"/>
            <p:cNvSpPr txBox="1"/>
            <p:nvPr/>
          </p:nvSpPr>
          <p:spPr>
            <a:xfrm>
              <a:off x="6534150" y="1876425"/>
              <a:ext cx="1800000" cy="514350"/>
            </a:xfrm>
            <a:prstGeom prst="roundRect">
              <a:avLst>
                <a:gd name="adj" fmla="val 19925"/>
              </a:avLst>
            </a:prstGeom>
            <a:solidFill>
              <a:srgbClr val="0069B0"/>
            </a:solidFill>
            <a:ln>
              <a:solidFill>
                <a:srgbClr val="006CB6"/>
              </a:solidFill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18" name="그룹 57"/>
            <p:cNvGrpSpPr/>
            <p:nvPr/>
          </p:nvGrpSpPr>
          <p:grpSpPr>
            <a:xfrm>
              <a:off x="6445272" y="1849943"/>
              <a:ext cx="1984332" cy="572208"/>
              <a:chOff x="6276479" y="1421318"/>
              <a:chExt cx="1984332" cy="572208"/>
            </a:xfrm>
          </p:grpSpPr>
          <p:sp>
            <p:nvSpPr>
              <p:cNvPr id="219" name="TextBox 53"/>
              <p:cNvSpPr txBox="1"/>
              <p:nvPr/>
            </p:nvSpPr>
            <p:spPr>
              <a:xfrm>
                <a:off x="6856675" y="1421318"/>
                <a:ext cx="823941" cy="311726"/>
              </a:xfrm>
              <a:prstGeom prst="rect">
                <a:avLst/>
              </a:prstGeom>
              <a:noFill/>
            </p:spPr>
            <p:txBody>
              <a:bodyPr wrap="none" anchor="t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600" b="0" spc="-5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조치사항</a:t>
                </a:r>
              </a:p>
            </p:txBody>
          </p:sp>
          <p:sp>
            <p:nvSpPr>
              <p:cNvPr id="220" name="TextBox 64"/>
              <p:cNvSpPr txBox="1"/>
              <p:nvPr/>
            </p:nvSpPr>
            <p:spPr>
              <a:xfrm>
                <a:off x="6276479" y="1696689"/>
                <a:ext cx="1984332" cy="296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t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부정청탁을 받은</a:t>
                </a:r>
                <a:r>
                  <a:rPr lang="en-US" altLang="ko-KR" sz="1200" b="0" spc="-6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200" b="0" spc="-6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공직자등</a:t>
                </a:r>
                <a:endParaRPr lang="en-US" altLang="ko-KR" sz="1400" b="0" spc="-75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21" name="직선 연결선 77"/>
          <p:cNvCxnSpPr/>
          <p:nvPr/>
        </p:nvCxnSpPr>
        <p:spPr>
          <a:xfrm rot="16200000">
            <a:off x="6655816" y="2295834"/>
            <a:ext cx="1440000" cy="0"/>
          </a:xfrm>
          <a:prstGeom prst="line">
            <a:avLst/>
          </a:prstGeom>
          <a:ln w="28575" cap="rnd">
            <a:solidFill>
              <a:srgbClr val="0065A9"/>
            </a:solidFill>
            <a:prstDash val="sysDot"/>
            <a:round/>
            <a:head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75"/>
          <p:cNvSpPr txBox="1"/>
          <p:nvPr/>
        </p:nvSpPr>
        <p:spPr>
          <a:xfrm>
            <a:off x="6529453" y="4852476"/>
            <a:ext cx="1692000" cy="504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직무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공동수행자의 </a:t>
            </a:r>
            <a:r>
              <a:rPr lang="en-US" altLang="ko-KR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지정</a:t>
            </a:r>
            <a:endParaRPr lang="en-US" altLang="ko-KR" sz="1600" b="0" spc="-68">
              <a:solidFill>
                <a:srgbClr val="0069B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TextBox 76"/>
          <p:cNvSpPr txBox="1"/>
          <p:nvPr/>
        </p:nvSpPr>
        <p:spPr>
          <a:xfrm>
            <a:off x="6529453" y="5411911"/>
            <a:ext cx="1692000" cy="324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0069B0"/>
                </a:solidFill>
                <a:latin typeface="+mn-lt"/>
                <a:ea typeface="+mn-ea"/>
                <a:cs typeface="+mn-cs"/>
              </a:rPr>
              <a:t>사무분장의 변경</a:t>
            </a:r>
            <a:endParaRPr lang="en-US" altLang="ko-KR" sz="1600" b="0" spc="-68">
              <a:solidFill>
                <a:srgbClr val="0069B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7" name="TextBox 23"/>
          <p:cNvSpPr txBox="1"/>
          <p:nvPr/>
        </p:nvSpPr>
        <p:spPr>
          <a:xfrm>
            <a:off x="3505322" y="647538"/>
            <a:ext cx="2830873" cy="36919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부정청탁에 대한 대응조치</a:t>
            </a:r>
          </a:p>
        </p:txBody>
      </p:sp>
      <p:pic>
        <p:nvPicPr>
          <p:cNvPr id="2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위반행위 신고 및 처리</a:t>
            </a:r>
          </a:p>
        </p:txBody>
      </p:sp>
      <p:sp>
        <p:nvSpPr>
          <p:cNvPr id="317" name="TextBox 47"/>
          <p:cNvSpPr txBox="1"/>
          <p:nvPr/>
        </p:nvSpPr>
        <p:spPr>
          <a:xfrm>
            <a:off x="477838" y="1800299"/>
            <a:ext cx="7837487" cy="45052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marL="0" algn="l" defTabSz="871874" eaLnBrk="1" latinLnBrk="1" hangingPunct="1">
              <a:lnSpc>
                <a:spcPct val="100000"/>
              </a:lnSpc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 b="0" i="0" spc="-102">
              <a:solidFill>
                <a:srgbClr val="595959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19" name="TextBox 56"/>
          <p:cNvSpPr txBox="1"/>
          <p:nvPr/>
        </p:nvSpPr>
        <p:spPr>
          <a:xfrm>
            <a:off x="589766" y="1393913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청탁금지법 위반사례 발견시 신고</a:t>
            </a:r>
            <a:r>
              <a:rPr lang="en-US" altLang="ko-KR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처리 과정</a:t>
            </a:r>
          </a:p>
        </p:txBody>
      </p:sp>
      <p:sp>
        <p:nvSpPr>
          <p:cNvPr id="356" name="Freeform 5"/>
          <p:cNvSpPr/>
          <p:nvPr/>
        </p:nvSpPr>
        <p:spPr>
          <a:xfrm>
            <a:off x="419823" y="150400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359" name="그룹 24"/>
          <p:cNvGrpSpPr/>
          <p:nvPr/>
        </p:nvGrpSpPr>
        <p:grpSpPr>
          <a:xfrm>
            <a:off x="2103977" y="3327400"/>
            <a:ext cx="1193138" cy="628650"/>
            <a:chOff x="2103977" y="3327400"/>
            <a:chExt cx="1193138" cy="628650"/>
          </a:xfrm>
        </p:grpSpPr>
        <p:sp>
          <p:nvSpPr>
            <p:cNvPr id="360" name="오른쪽 화살표 27"/>
            <p:cNvSpPr/>
            <p:nvPr/>
          </p:nvSpPr>
          <p:spPr>
            <a:xfrm>
              <a:off x="2103977" y="3327400"/>
              <a:ext cx="1193138" cy="62865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A2C32B"/>
                </a:gs>
                <a:gs pos="100000">
                  <a:srgbClr val="78902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1" name="TextBox 29"/>
            <p:cNvSpPr txBox="1"/>
            <p:nvPr/>
          </p:nvSpPr>
          <p:spPr>
            <a:xfrm>
              <a:off x="2522989" y="3508645"/>
              <a:ext cx="414570" cy="252971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신고</a:t>
              </a:r>
              <a:endParaRPr lang="en-US" altLang="ko-KR" sz="1400" b="1" spc="-102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2" name="그룹 30"/>
          <p:cNvGrpSpPr/>
          <p:nvPr/>
        </p:nvGrpSpPr>
        <p:grpSpPr>
          <a:xfrm>
            <a:off x="1181098" y="4223015"/>
            <a:ext cx="2995248" cy="2194317"/>
            <a:chOff x="1181098" y="4223015"/>
            <a:chExt cx="2995248" cy="2194317"/>
          </a:xfrm>
        </p:grpSpPr>
        <p:sp>
          <p:nvSpPr>
            <p:cNvPr id="363" name="U자형 화살표 36"/>
            <p:cNvSpPr/>
            <p:nvPr/>
          </p:nvSpPr>
          <p:spPr>
            <a:xfrm rot="10800000">
              <a:off x="1181098" y="4223015"/>
              <a:ext cx="2995248" cy="2014272"/>
            </a:xfrm>
            <a:prstGeom prst="uturnArrow">
              <a:avLst>
                <a:gd name="adj1" fmla="val 15776"/>
                <a:gd name="adj2" fmla="val 15539"/>
                <a:gd name="adj3" fmla="val 16961"/>
                <a:gd name="adj4" fmla="val 26117"/>
                <a:gd name="adj5" fmla="val 85855"/>
              </a:avLst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4" name="TextBox 39"/>
            <p:cNvSpPr txBox="1"/>
            <p:nvPr/>
          </p:nvSpPr>
          <p:spPr>
            <a:xfrm>
              <a:off x="1864042" y="5841268"/>
              <a:ext cx="1855694" cy="576064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결과를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신고자에게</a:t>
              </a: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통보</a:t>
              </a:r>
              <a:endParaRPr lang="en-US" altLang="ko-KR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5" name="타원 54"/>
          <p:cNvSpPr/>
          <p:nvPr/>
        </p:nvSpPr>
        <p:spPr>
          <a:xfrm>
            <a:off x="834164" y="2928485"/>
            <a:ext cx="1378857" cy="1378857"/>
          </a:xfrm>
          <a:prstGeom prst="ellipse">
            <a:avLst/>
          </a:prstGeom>
          <a:solidFill>
            <a:schemeClr val="bg1"/>
          </a:solidFill>
          <a:ln w="15875">
            <a:solidFill>
              <a:srgbClr val="A2C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66" name="TextBox 31"/>
          <p:cNvSpPr txBox="1"/>
          <p:nvPr/>
        </p:nvSpPr>
        <p:spPr>
          <a:xfrm>
            <a:off x="1127007" y="2220280"/>
            <a:ext cx="850165" cy="585630"/>
          </a:xfrm>
          <a:prstGeom prst="rect">
            <a:avLst/>
          </a:prstGeom>
          <a:noFill/>
          <a:ln w="25400">
            <a:noFill/>
          </a:ln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위반행위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신고자</a:t>
            </a:r>
            <a:endParaRPr lang="en-US" altLang="ko-KR" b="0" spc="-94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7" name="Freeform 5"/>
          <p:cNvSpPr/>
          <p:nvPr/>
        </p:nvSpPr>
        <p:spPr>
          <a:xfrm>
            <a:off x="1119370" y="3194506"/>
            <a:ext cx="802229" cy="709784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68" name="TextBox 53"/>
          <p:cNvSpPr txBox="1"/>
          <p:nvPr/>
        </p:nvSpPr>
        <p:spPr>
          <a:xfrm>
            <a:off x="663942" y="3898484"/>
            <a:ext cx="1737698" cy="551492"/>
          </a:xfrm>
          <a:prstGeom prst="rect">
            <a:avLst/>
          </a:pr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 w="25400"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누구나 신고 가능</a:t>
            </a:r>
            <a:endParaRPr lang="en-US" altLang="ko-KR" sz="1400" b="0" spc="-102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69" name="그룹 40"/>
          <p:cNvGrpSpPr/>
          <p:nvPr/>
        </p:nvGrpSpPr>
        <p:grpSpPr>
          <a:xfrm>
            <a:off x="4638822" y="3327400"/>
            <a:ext cx="2476353" cy="628650"/>
            <a:chOff x="4638822" y="3327400"/>
            <a:chExt cx="2522583" cy="628650"/>
          </a:xfrm>
        </p:grpSpPr>
        <p:sp>
          <p:nvSpPr>
            <p:cNvPr id="370" name="오른쪽 화살표 55"/>
            <p:cNvSpPr/>
            <p:nvPr/>
          </p:nvSpPr>
          <p:spPr>
            <a:xfrm>
              <a:off x="4638822" y="3327400"/>
              <a:ext cx="2522583" cy="62865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TextBox 56"/>
            <p:cNvSpPr txBox="1"/>
            <p:nvPr/>
          </p:nvSpPr>
          <p:spPr>
            <a:xfrm>
              <a:off x="5321735" y="3530597"/>
              <a:ext cx="1075289" cy="20906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처리  </a:t>
              </a:r>
              <a:r>
                <a:rPr lang="ko-KR" altLang="en-US" sz="12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징계 처분 등</a:t>
              </a:r>
              <a:endParaRPr lang="en-US" altLang="ko-KR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2" name="그룹 28"/>
          <p:cNvGrpSpPr/>
          <p:nvPr/>
        </p:nvGrpSpPr>
        <p:grpSpPr>
          <a:xfrm>
            <a:off x="2418069" y="2014540"/>
            <a:ext cx="3311776" cy="3265818"/>
            <a:chOff x="2418069" y="2014540"/>
            <a:chExt cx="3311776" cy="3265818"/>
          </a:xfrm>
        </p:grpSpPr>
        <p:sp>
          <p:nvSpPr>
            <p:cNvPr id="373" name="타원 25"/>
            <p:cNvSpPr/>
            <p:nvPr/>
          </p:nvSpPr>
          <p:spPr>
            <a:xfrm>
              <a:off x="3374408" y="2861810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TextBox 32"/>
            <p:cNvSpPr txBox="1"/>
            <p:nvPr/>
          </p:nvSpPr>
          <p:spPr>
            <a:xfrm>
              <a:off x="3521505" y="2014540"/>
              <a:ext cx="1131570" cy="33057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신고접수기관</a:t>
              </a:r>
              <a:endParaRPr lang="en-US" altLang="ko-KR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5" name="Freeform 5"/>
            <p:cNvSpPr/>
            <p:nvPr/>
          </p:nvSpPr>
          <p:spPr>
            <a:xfrm>
              <a:off x="3669432" y="3083717"/>
              <a:ext cx="830900" cy="830900"/>
            </a:xfrm>
            <a:custGeom>
              <a:avLst/>
              <a:gdLst>
                <a:gd name="T0" fmla="*/ 522 w 716"/>
                <a:gd name="T1" fmla="*/ 458 h 716"/>
                <a:gd name="T2" fmla="*/ 400 w 716"/>
                <a:gd name="T3" fmla="*/ 688 h 716"/>
                <a:gd name="T4" fmla="*/ 390 w 716"/>
                <a:gd name="T5" fmla="*/ 444 h 716"/>
                <a:gd name="T6" fmla="*/ 384 w 716"/>
                <a:gd name="T7" fmla="*/ 432 h 716"/>
                <a:gd name="T8" fmla="*/ 412 w 716"/>
                <a:gd name="T9" fmla="*/ 424 h 716"/>
                <a:gd name="T10" fmla="*/ 440 w 716"/>
                <a:gd name="T11" fmla="*/ 366 h 716"/>
                <a:gd name="T12" fmla="*/ 456 w 716"/>
                <a:gd name="T13" fmla="*/ 340 h 716"/>
                <a:gd name="T14" fmla="*/ 472 w 716"/>
                <a:gd name="T15" fmla="*/ 298 h 716"/>
                <a:gd name="T16" fmla="*/ 476 w 716"/>
                <a:gd name="T17" fmla="*/ 284 h 716"/>
                <a:gd name="T18" fmla="*/ 486 w 716"/>
                <a:gd name="T19" fmla="*/ 280 h 716"/>
                <a:gd name="T20" fmla="*/ 496 w 716"/>
                <a:gd name="T21" fmla="*/ 260 h 716"/>
                <a:gd name="T22" fmla="*/ 500 w 716"/>
                <a:gd name="T23" fmla="*/ 206 h 716"/>
                <a:gd name="T24" fmla="*/ 494 w 716"/>
                <a:gd name="T25" fmla="*/ 196 h 716"/>
                <a:gd name="T26" fmla="*/ 492 w 716"/>
                <a:gd name="T27" fmla="*/ 186 h 716"/>
                <a:gd name="T28" fmla="*/ 494 w 716"/>
                <a:gd name="T29" fmla="*/ 142 h 716"/>
                <a:gd name="T30" fmla="*/ 486 w 716"/>
                <a:gd name="T31" fmla="*/ 110 h 716"/>
                <a:gd name="T32" fmla="*/ 486 w 716"/>
                <a:gd name="T33" fmla="*/ 94 h 716"/>
                <a:gd name="T34" fmla="*/ 476 w 716"/>
                <a:gd name="T35" fmla="*/ 62 h 716"/>
                <a:gd name="T36" fmla="*/ 434 w 716"/>
                <a:gd name="T37" fmla="*/ 22 h 716"/>
                <a:gd name="T38" fmla="*/ 414 w 716"/>
                <a:gd name="T39" fmla="*/ 10 h 716"/>
                <a:gd name="T40" fmla="*/ 356 w 716"/>
                <a:gd name="T41" fmla="*/ 0 h 716"/>
                <a:gd name="T42" fmla="*/ 296 w 716"/>
                <a:gd name="T43" fmla="*/ 12 h 716"/>
                <a:gd name="T44" fmla="*/ 280 w 716"/>
                <a:gd name="T45" fmla="*/ 18 h 716"/>
                <a:gd name="T46" fmla="*/ 256 w 716"/>
                <a:gd name="T47" fmla="*/ 20 h 716"/>
                <a:gd name="T48" fmla="*/ 244 w 716"/>
                <a:gd name="T49" fmla="*/ 38 h 716"/>
                <a:gd name="T50" fmla="*/ 246 w 716"/>
                <a:gd name="T51" fmla="*/ 64 h 716"/>
                <a:gd name="T52" fmla="*/ 238 w 716"/>
                <a:gd name="T53" fmla="*/ 74 h 716"/>
                <a:gd name="T54" fmla="*/ 226 w 716"/>
                <a:gd name="T55" fmla="*/ 118 h 716"/>
                <a:gd name="T56" fmla="*/ 222 w 716"/>
                <a:gd name="T57" fmla="*/ 154 h 716"/>
                <a:gd name="T58" fmla="*/ 226 w 716"/>
                <a:gd name="T59" fmla="*/ 192 h 716"/>
                <a:gd name="T60" fmla="*/ 216 w 716"/>
                <a:gd name="T61" fmla="*/ 206 h 716"/>
                <a:gd name="T62" fmla="*/ 218 w 716"/>
                <a:gd name="T63" fmla="*/ 248 h 716"/>
                <a:gd name="T64" fmla="*/ 228 w 716"/>
                <a:gd name="T65" fmla="*/ 280 h 716"/>
                <a:gd name="T66" fmla="*/ 236 w 716"/>
                <a:gd name="T67" fmla="*/ 284 h 716"/>
                <a:gd name="T68" fmla="*/ 242 w 716"/>
                <a:gd name="T69" fmla="*/ 282 h 716"/>
                <a:gd name="T70" fmla="*/ 254 w 716"/>
                <a:gd name="T71" fmla="*/ 328 h 716"/>
                <a:gd name="T72" fmla="*/ 276 w 716"/>
                <a:gd name="T73" fmla="*/ 366 h 716"/>
                <a:gd name="T74" fmla="*/ 298 w 716"/>
                <a:gd name="T75" fmla="*/ 420 h 716"/>
                <a:gd name="T76" fmla="*/ 334 w 716"/>
                <a:gd name="T77" fmla="*/ 432 h 716"/>
                <a:gd name="T78" fmla="*/ 326 w 716"/>
                <a:gd name="T79" fmla="*/ 444 h 716"/>
                <a:gd name="T80" fmla="*/ 270 w 716"/>
                <a:gd name="T81" fmla="*/ 412 h 716"/>
                <a:gd name="T82" fmla="*/ 192 w 716"/>
                <a:gd name="T83" fmla="*/ 458 h 716"/>
                <a:gd name="T84" fmla="*/ 112 w 716"/>
                <a:gd name="T85" fmla="*/ 500 h 716"/>
                <a:gd name="T86" fmla="*/ 58 w 716"/>
                <a:gd name="T87" fmla="*/ 546 h 716"/>
                <a:gd name="T88" fmla="*/ 24 w 716"/>
                <a:gd name="T89" fmla="*/ 604 h 716"/>
                <a:gd name="T90" fmla="*/ 2 w 716"/>
                <a:gd name="T91" fmla="*/ 688 h 716"/>
                <a:gd name="T92" fmla="*/ 716 w 716"/>
                <a:gd name="T93" fmla="*/ 716 h 716"/>
                <a:gd name="T94" fmla="*/ 698 w 716"/>
                <a:gd name="T95" fmla="*/ 622 h 716"/>
                <a:gd name="T96" fmla="*/ 672 w 716"/>
                <a:gd name="T97" fmla="*/ 566 h 716"/>
                <a:gd name="T98" fmla="*/ 624 w 716"/>
                <a:gd name="T99" fmla="*/ 514 h 716"/>
                <a:gd name="T100" fmla="*/ 582 w 716"/>
                <a:gd name="T101" fmla="*/ 488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6" h="716">
                  <a:moveTo>
                    <a:pt x="582" y="488"/>
                  </a:moveTo>
                  <a:lnTo>
                    <a:pt x="582" y="488"/>
                  </a:lnTo>
                  <a:lnTo>
                    <a:pt x="522" y="458"/>
                  </a:lnTo>
                  <a:lnTo>
                    <a:pt x="478" y="432"/>
                  </a:lnTo>
                  <a:lnTo>
                    <a:pt x="444" y="412"/>
                  </a:lnTo>
                  <a:lnTo>
                    <a:pt x="400" y="688"/>
                  </a:lnTo>
                  <a:lnTo>
                    <a:pt x="372" y="484"/>
                  </a:lnTo>
                  <a:lnTo>
                    <a:pt x="390" y="444"/>
                  </a:lnTo>
                  <a:lnTo>
                    <a:pt x="390" y="444"/>
                  </a:lnTo>
                  <a:lnTo>
                    <a:pt x="390" y="440"/>
                  </a:lnTo>
                  <a:lnTo>
                    <a:pt x="390" y="438"/>
                  </a:lnTo>
                  <a:lnTo>
                    <a:pt x="384" y="432"/>
                  </a:lnTo>
                  <a:lnTo>
                    <a:pt x="384" y="432"/>
                  </a:lnTo>
                  <a:lnTo>
                    <a:pt x="398" y="430"/>
                  </a:lnTo>
                  <a:lnTo>
                    <a:pt x="412" y="424"/>
                  </a:lnTo>
                  <a:lnTo>
                    <a:pt x="426" y="416"/>
                  </a:lnTo>
                  <a:lnTo>
                    <a:pt x="440" y="408"/>
                  </a:lnTo>
                  <a:lnTo>
                    <a:pt x="440" y="366"/>
                  </a:lnTo>
                  <a:lnTo>
                    <a:pt x="440" y="366"/>
                  </a:lnTo>
                  <a:lnTo>
                    <a:pt x="446" y="360"/>
                  </a:lnTo>
                  <a:lnTo>
                    <a:pt x="456" y="340"/>
                  </a:lnTo>
                  <a:lnTo>
                    <a:pt x="462" y="328"/>
                  </a:lnTo>
                  <a:lnTo>
                    <a:pt x="468" y="314"/>
                  </a:lnTo>
                  <a:lnTo>
                    <a:pt x="472" y="298"/>
                  </a:lnTo>
                  <a:lnTo>
                    <a:pt x="474" y="282"/>
                  </a:lnTo>
                  <a:lnTo>
                    <a:pt x="474" y="282"/>
                  </a:lnTo>
                  <a:lnTo>
                    <a:pt x="476" y="284"/>
                  </a:lnTo>
                  <a:lnTo>
                    <a:pt x="480" y="284"/>
                  </a:lnTo>
                  <a:lnTo>
                    <a:pt x="486" y="280"/>
                  </a:lnTo>
                  <a:lnTo>
                    <a:pt x="486" y="280"/>
                  </a:lnTo>
                  <a:lnTo>
                    <a:pt x="488" y="280"/>
                  </a:lnTo>
                  <a:lnTo>
                    <a:pt x="492" y="270"/>
                  </a:lnTo>
                  <a:lnTo>
                    <a:pt x="496" y="260"/>
                  </a:lnTo>
                  <a:lnTo>
                    <a:pt x="498" y="248"/>
                  </a:lnTo>
                  <a:lnTo>
                    <a:pt x="498" y="228"/>
                  </a:lnTo>
                  <a:lnTo>
                    <a:pt x="500" y="206"/>
                  </a:lnTo>
                  <a:lnTo>
                    <a:pt x="500" y="206"/>
                  </a:lnTo>
                  <a:lnTo>
                    <a:pt x="496" y="200"/>
                  </a:lnTo>
                  <a:lnTo>
                    <a:pt x="494" y="196"/>
                  </a:lnTo>
                  <a:lnTo>
                    <a:pt x="490" y="192"/>
                  </a:lnTo>
                  <a:lnTo>
                    <a:pt x="490" y="192"/>
                  </a:lnTo>
                  <a:lnTo>
                    <a:pt x="492" y="186"/>
                  </a:lnTo>
                  <a:lnTo>
                    <a:pt x="494" y="170"/>
                  </a:lnTo>
                  <a:lnTo>
                    <a:pt x="494" y="156"/>
                  </a:lnTo>
                  <a:lnTo>
                    <a:pt x="494" y="142"/>
                  </a:lnTo>
                  <a:lnTo>
                    <a:pt x="492" y="128"/>
                  </a:lnTo>
                  <a:lnTo>
                    <a:pt x="486" y="110"/>
                  </a:lnTo>
                  <a:lnTo>
                    <a:pt x="486" y="110"/>
                  </a:lnTo>
                  <a:lnTo>
                    <a:pt x="486" y="102"/>
                  </a:lnTo>
                  <a:lnTo>
                    <a:pt x="486" y="102"/>
                  </a:lnTo>
                  <a:lnTo>
                    <a:pt x="486" y="94"/>
                  </a:lnTo>
                  <a:lnTo>
                    <a:pt x="486" y="86"/>
                  </a:lnTo>
                  <a:lnTo>
                    <a:pt x="482" y="74"/>
                  </a:lnTo>
                  <a:lnTo>
                    <a:pt x="476" y="62"/>
                  </a:lnTo>
                  <a:lnTo>
                    <a:pt x="466" y="50"/>
                  </a:lnTo>
                  <a:lnTo>
                    <a:pt x="454" y="36"/>
                  </a:lnTo>
                  <a:lnTo>
                    <a:pt x="434" y="22"/>
                  </a:lnTo>
                  <a:lnTo>
                    <a:pt x="434" y="22"/>
                  </a:lnTo>
                  <a:lnTo>
                    <a:pt x="426" y="16"/>
                  </a:lnTo>
                  <a:lnTo>
                    <a:pt x="414" y="10"/>
                  </a:lnTo>
                  <a:lnTo>
                    <a:pt x="400" y="6"/>
                  </a:lnTo>
                  <a:lnTo>
                    <a:pt x="380" y="0"/>
                  </a:lnTo>
                  <a:lnTo>
                    <a:pt x="356" y="0"/>
                  </a:lnTo>
                  <a:lnTo>
                    <a:pt x="328" y="2"/>
                  </a:lnTo>
                  <a:lnTo>
                    <a:pt x="314" y="6"/>
                  </a:lnTo>
                  <a:lnTo>
                    <a:pt x="296" y="12"/>
                  </a:lnTo>
                  <a:lnTo>
                    <a:pt x="296" y="12"/>
                  </a:lnTo>
                  <a:lnTo>
                    <a:pt x="292" y="14"/>
                  </a:lnTo>
                  <a:lnTo>
                    <a:pt x="280" y="18"/>
                  </a:lnTo>
                  <a:lnTo>
                    <a:pt x="272" y="20"/>
                  </a:lnTo>
                  <a:lnTo>
                    <a:pt x="264" y="20"/>
                  </a:lnTo>
                  <a:lnTo>
                    <a:pt x="256" y="20"/>
                  </a:lnTo>
                  <a:lnTo>
                    <a:pt x="250" y="16"/>
                  </a:lnTo>
                  <a:lnTo>
                    <a:pt x="250" y="16"/>
                  </a:lnTo>
                  <a:lnTo>
                    <a:pt x="244" y="38"/>
                  </a:lnTo>
                  <a:lnTo>
                    <a:pt x="242" y="54"/>
                  </a:lnTo>
                  <a:lnTo>
                    <a:pt x="244" y="60"/>
                  </a:lnTo>
                  <a:lnTo>
                    <a:pt x="246" y="64"/>
                  </a:lnTo>
                  <a:lnTo>
                    <a:pt x="246" y="64"/>
                  </a:lnTo>
                  <a:lnTo>
                    <a:pt x="244" y="66"/>
                  </a:lnTo>
                  <a:lnTo>
                    <a:pt x="238" y="74"/>
                  </a:lnTo>
                  <a:lnTo>
                    <a:pt x="232" y="90"/>
                  </a:lnTo>
                  <a:lnTo>
                    <a:pt x="226" y="118"/>
                  </a:lnTo>
                  <a:lnTo>
                    <a:pt x="226" y="118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2" y="154"/>
                  </a:lnTo>
                  <a:lnTo>
                    <a:pt x="224" y="174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2" y="196"/>
                  </a:lnTo>
                  <a:lnTo>
                    <a:pt x="220" y="200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228"/>
                  </a:lnTo>
                  <a:lnTo>
                    <a:pt x="218" y="248"/>
                  </a:lnTo>
                  <a:lnTo>
                    <a:pt x="220" y="260"/>
                  </a:lnTo>
                  <a:lnTo>
                    <a:pt x="224" y="270"/>
                  </a:lnTo>
                  <a:lnTo>
                    <a:pt x="228" y="280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36" y="284"/>
                  </a:lnTo>
                  <a:lnTo>
                    <a:pt x="240" y="284"/>
                  </a:lnTo>
                  <a:lnTo>
                    <a:pt x="242" y="282"/>
                  </a:lnTo>
                  <a:lnTo>
                    <a:pt x="242" y="282"/>
                  </a:lnTo>
                  <a:lnTo>
                    <a:pt x="244" y="298"/>
                  </a:lnTo>
                  <a:lnTo>
                    <a:pt x="248" y="314"/>
                  </a:lnTo>
                  <a:lnTo>
                    <a:pt x="254" y="328"/>
                  </a:lnTo>
                  <a:lnTo>
                    <a:pt x="260" y="340"/>
                  </a:lnTo>
                  <a:lnTo>
                    <a:pt x="270" y="360"/>
                  </a:lnTo>
                  <a:lnTo>
                    <a:pt x="276" y="366"/>
                  </a:lnTo>
                  <a:lnTo>
                    <a:pt x="276" y="408"/>
                  </a:lnTo>
                  <a:lnTo>
                    <a:pt x="276" y="408"/>
                  </a:lnTo>
                  <a:lnTo>
                    <a:pt x="298" y="420"/>
                  </a:lnTo>
                  <a:lnTo>
                    <a:pt x="314" y="426"/>
                  </a:lnTo>
                  <a:lnTo>
                    <a:pt x="334" y="432"/>
                  </a:lnTo>
                  <a:lnTo>
                    <a:pt x="334" y="432"/>
                  </a:lnTo>
                  <a:lnTo>
                    <a:pt x="328" y="436"/>
                  </a:lnTo>
                  <a:lnTo>
                    <a:pt x="326" y="440"/>
                  </a:lnTo>
                  <a:lnTo>
                    <a:pt x="326" y="444"/>
                  </a:lnTo>
                  <a:lnTo>
                    <a:pt x="344" y="484"/>
                  </a:lnTo>
                  <a:lnTo>
                    <a:pt x="314" y="692"/>
                  </a:lnTo>
                  <a:lnTo>
                    <a:pt x="270" y="412"/>
                  </a:lnTo>
                  <a:lnTo>
                    <a:pt x="270" y="412"/>
                  </a:lnTo>
                  <a:lnTo>
                    <a:pt x="236" y="434"/>
                  </a:lnTo>
                  <a:lnTo>
                    <a:pt x="192" y="458"/>
                  </a:lnTo>
                  <a:lnTo>
                    <a:pt x="134" y="488"/>
                  </a:lnTo>
                  <a:lnTo>
                    <a:pt x="134" y="488"/>
                  </a:lnTo>
                  <a:lnTo>
                    <a:pt x="112" y="500"/>
                  </a:lnTo>
                  <a:lnTo>
                    <a:pt x="92" y="514"/>
                  </a:lnTo>
                  <a:lnTo>
                    <a:pt x="74" y="530"/>
                  </a:lnTo>
                  <a:lnTo>
                    <a:pt x="58" y="546"/>
                  </a:lnTo>
                  <a:lnTo>
                    <a:pt x="44" y="566"/>
                  </a:lnTo>
                  <a:lnTo>
                    <a:pt x="34" y="584"/>
                  </a:lnTo>
                  <a:lnTo>
                    <a:pt x="24" y="604"/>
                  </a:lnTo>
                  <a:lnTo>
                    <a:pt x="18" y="622"/>
                  </a:lnTo>
                  <a:lnTo>
                    <a:pt x="8" y="658"/>
                  </a:lnTo>
                  <a:lnTo>
                    <a:pt x="2" y="688"/>
                  </a:lnTo>
                  <a:lnTo>
                    <a:pt x="0" y="716"/>
                  </a:lnTo>
                  <a:lnTo>
                    <a:pt x="716" y="716"/>
                  </a:lnTo>
                  <a:lnTo>
                    <a:pt x="716" y="716"/>
                  </a:lnTo>
                  <a:lnTo>
                    <a:pt x="714" y="688"/>
                  </a:lnTo>
                  <a:lnTo>
                    <a:pt x="708" y="658"/>
                  </a:lnTo>
                  <a:lnTo>
                    <a:pt x="698" y="622"/>
                  </a:lnTo>
                  <a:lnTo>
                    <a:pt x="692" y="604"/>
                  </a:lnTo>
                  <a:lnTo>
                    <a:pt x="682" y="584"/>
                  </a:lnTo>
                  <a:lnTo>
                    <a:pt x="672" y="566"/>
                  </a:lnTo>
                  <a:lnTo>
                    <a:pt x="658" y="546"/>
                  </a:lnTo>
                  <a:lnTo>
                    <a:pt x="642" y="530"/>
                  </a:lnTo>
                  <a:lnTo>
                    <a:pt x="624" y="514"/>
                  </a:lnTo>
                  <a:lnTo>
                    <a:pt x="604" y="500"/>
                  </a:lnTo>
                  <a:lnTo>
                    <a:pt x="582" y="488"/>
                  </a:lnTo>
                  <a:lnTo>
                    <a:pt x="582" y="488"/>
                  </a:lnTo>
                  <a:close/>
                </a:path>
              </a:pathLst>
            </a:cu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6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>
              <a:off x="2418069" y="5145176"/>
              <a:ext cx="3311776" cy="13518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377" name="직사각형 1"/>
            <p:cNvSpPr/>
            <p:nvPr/>
          </p:nvSpPr>
          <p:spPr>
            <a:xfrm>
              <a:off x="3212709" y="4403725"/>
              <a:ext cx="1699260" cy="739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" name="TextBox 66"/>
            <p:cNvSpPr txBox="1"/>
            <p:nvPr/>
          </p:nvSpPr>
          <p:spPr>
            <a:xfrm>
              <a:off x="3029575" y="2354447"/>
              <a:ext cx="2117653" cy="391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해당 공공기관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감독기관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감사원</a:t>
              </a:r>
            </a:p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수사기관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국민권익위원회</a:t>
              </a:r>
              <a:endPara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9" name="TextBox 67"/>
            <p:cNvSpPr txBox="1"/>
            <p:nvPr/>
          </p:nvSpPr>
          <p:spPr>
            <a:xfrm>
              <a:off x="3210169" y="4489548"/>
              <a:ext cx="1739900" cy="312600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조사기관</a:t>
              </a:r>
              <a:endParaRPr lang="en-US" altLang="ko-KR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0" name="TextBox 34"/>
            <p:cNvSpPr txBox="1"/>
            <p:nvPr/>
          </p:nvSpPr>
          <p:spPr>
            <a:xfrm>
              <a:off x="3211054" y="3898484"/>
              <a:ext cx="1737698" cy="551492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신고내용에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대하여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조사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감사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또는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수사</a:t>
              </a: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1" name="TextBox 68"/>
            <p:cNvSpPr txBox="1"/>
            <p:nvPr/>
          </p:nvSpPr>
          <p:spPr>
            <a:xfrm>
              <a:off x="2923692" y="4863477"/>
              <a:ext cx="2329418" cy="20110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해당 공공기관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감독기관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감사원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수사기관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382" name="그룹 42"/>
          <p:cNvGrpSpPr/>
          <p:nvPr/>
        </p:nvGrpSpPr>
        <p:grpSpPr>
          <a:xfrm>
            <a:off x="5590866" y="3797300"/>
            <a:ext cx="2658271" cy="2374901"/>
            <a:chOff x="5590866" y="3797300"/>
            <a:chExt cx="2658271" cy="2127112"/>
          </a:xfrm>
        </p:grpSpPr>
        <p:sp>
          <p:nvSpPr>
            <p:cNvPr id="383" name="U자형 화살표 71"/>
            <p:cNvSpPr/>
            <p:nvPr/>
          </p:nvSpPr>
          <p:spPr>
            <a:xfrm rot="10800000" flipH="1">
              <a:off x="5855676" y="3797300"/>
              <a:ext cx="2393461" cy="2001836"/>
            </a:xfrm>
            <a:prstGeom prst="uturnArrow">
              <a:avLst>
                <a:gd name="adj1" fmla="val 14696"/>
                <a:gd name="adj2" fmla="val 14221"/>
                <a:gd name="adj3" fmla="val 14326"/>
                <a:gd name="adj4" fmla="val 37655"/>
                <a:gd name="adj5" fmla="val 47149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4" name="TextBox 63"/>
            <p:cNvSpPr txBox="1"/>
            <p:nvPr/>
          </p:nvSpPr>
          <p:spPr>
            <a:xfrm>
              <a:off x="5591293" y="4287324"/>
              <a:ext cx="1296793" cy="534494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공소 제기 또는</a:t>
              </a:r>
              <a: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과태료 부과 요청</a:t>
              </a:r>
              <a:r>
                <a:rPr lang="ko-KR" altLang="en-US" sz="1200">
                  <a:latin typeface="+mn-lt"/>
                  <a:ea typeface="+mn-ea"/>
                  <a:cs typeface="+mn-cs"/>
                </a:rPr>
                <a:t> </a:t>
              </a:r>
              <a:endParaRPr lang="en-US" altLang="ko-KR" sz="12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5" name="직각 삼각형 35"/>
            <p:cNvSpPr/>
            <p:nvPr/>
          </p:nvSpPr>
          <p:spPr>
            <a:xfrm>
              <a:off x="6184106" y="4195885"/>
              <a:ext cx="53280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직각 삼각형 69"/>
            <p:cNvSpPr/>
            <p:nvPr/>
          </p:nvSpPr>
          <p:spPr>
            <a:xfrm flipH="1">
              <a:off x="5590866" y="4195885"/>
              <a:ext cx="26939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7" name="TextBox 70"/>
            <p:cNvSpPr txBox="1"/>
            <p:nvPr/>
          </p:nvSpPr>
          <p:spPr>
            <a:xfrm>
              <a:off x="6491337" y="5466770"/>
              <a:ext cx="1224843" cy="45764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관할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법원</a:t>
              </a:r>
              <a:endParaRPr lang="en-US" altLang="ko-KR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88" name="그룹 43"/>
          <p:cNvGrpSpPr/>
          <p:nvPr/>
        </p:nvGrpSpPr>
        <p:grpSpPr>
          <a:xfrm>
            <a:off x="7019440" y="2220280"/>
            <a:ext cx="1737698" cy="2597905"/>
            <a:chOff x="7019440" y="2220280"/>
            <a:chExt cx="1737698" cy="2597905"/>
          </a:xfrm>
        </p:grpSpPr>
        <p:sp>
          <p:nvSpPr>
            <p:cNvPr id="389" name="타원 26"/>
            <p:cNvSpPr/>
            <p:nvPr/>
          </p:nvSpPr>
          <p:spPr>
            <a:xfrm>
              <a:off x="7161133" y="2928485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0" name="TextBox 33"/>
            <p:cNvSpPr txBox="1"/>
            <p:nvPr/>
          </p:nvSpPr>
          <p:spPr>
            <a:xfrm>
              <a:off x="7412594" y="2220280"/>
              <a:ext cx="850165" cy="58563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위반</a:t>
              </a:r>
              <a:r>
                <a:rPr lang="en-US" altLang="ko-KR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행위자</a:t>
              </a:r>
              <a:endParaRPr lang="en-US" altLang="ko-KR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1" name="Freeform 8"/>
            <p:cNvSpPr/>
            <p:nvPr/>
          </p:nvSpPr>
          <p:spPr>
            <a:xfrm>
              <a:off x="7475707" y="3132820"/>
              <a:ext cx="750468" cy="85260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2" name="TextBox 57"/>
            <p:cNvSpPr txBox="1"/>
            <p:nvPr/>
          </p:nvSpPr>
          <p:spPr>
            <a:xfrm>
              <a:off x="7019440" y="3898484"/>
              <a:ext cx="1737698" cy="543976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처분 대상자</a:t>
              </a: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3" name="TextBox 72"/>
            <p:cNvSpPr txBox="1"/>
            <p:nvPr/>
          </p:nvSpPr>
          <p:spPr>
            <a:xfrm>
              <a:off x="7022426" y="4489548"/>
              <a:ext cx="1734711" cy="328637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형사처벌  </a:t>
              </a:r>
              <a: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|  </a:t>
              </a: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과태료 부과</a:t>
              </a:r>
              <a:endParaRPr lang="en-US" altLang="ko-KR" sz="12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39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위반행위에 대한 제재</a:t>
            </a:r>
          </a:p>
        </p:txBody>
      </p:sp>
      <p:sp>
        <p:nvSpPr>
          <p:cNvPr id="317" name="TextBox 47"/>
          <p:cNvSpPr txBox="1"/>
          <p:nvPr/>
        </p:nvSpPr>
        <p:spPr>
          <a:xfrm>
            <a:off x="477838" y="1800299"/>
            <a:ext cx="7837487" cy="45052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marL="0" algn="l" defTabSz="885826" eaLnBrk="1" latinLnBrk="1" hangingPunct="1">
              <a:lnSpc>
                <a:spcPct val="100000"/>
              </a:lnSpc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 b="0" i="0" spc="-102">
              <a:solidFill>
                <a:srgbClr val="595959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18" name="Text Box 28"/>
          <p:cNvSpPr txBox="1">
            <a:spLocks noChangeArrowheads="1"/>
          </p:cNvSpPr>
          <p:nvPr/>
        </p:nvSpPr>
        <p:spPr>
          <a:xfrm>
            <a:off x="577850" y="2221227"/>
            <a:ext cx="1698625" cy="369332"/>
          </a:xfrm>
          <a:prstGeom prst="rect">
            <a:avLst/>
          </a:prstGeom>
          <a:noFill/>
          <a:ln w="9525" algn="ctr">
            <a:noFill/>
            <a:miter/>
          </a:ln>
          <a:effectLst>
            <a:outerShdw dist="17961" dir="2700000" algn="ctr" rotWithShape="0">
              <a:srgbClr val="000000">
                <a:alpha val="100000"/>
              </a:srgbClr>
            </a:outerShdw>
          </a:effectLst>
        </p:spPr>
        <p:txBody>
          <a:bodyPr wrap="square">
            <a:spAutoFit/>
          </a:bodyPr>
          <a:lstStyle/>
          <a:p>
            <a:pPr marL="0" algn="ctr" defTabSz="885826" eaLnBrk="1" latinLnBrk="1" hangingPunct="1">
              <a:defRPr lang="ko-KR">
                <a:latin typeface="+mn-lt"/>
                <a:ea typeface="+mn-ea"/>
                <a:cs typeface="+mn-cs"/>
              </a:defRPr>
            </a:pPr>
            <a:endParaRPr lang="ko-KR" altLang="en-US" sz="1800" b="0" i="0">
              <a:solidFill>
                <a:srgbClr val="FFFFFF"/>
              </a:solidFill>
              <a:sym typeface="Wingdings"/>
            </a:endParaRPr>
          </a:p>
        </p:txBody>
      </p:sp>
      <p:sp>
        <p:nvSpPr>
          <p:cNvPr id="319" name="TextBox 56"/>
          <p:cNvSpPr txBox="1"/>
          <p:nvPr/>
        </p:nvSpPr>
        <p:spPr>
          <a:xfrm>
            <a:off x="385459" y="137677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marL="0" lvl="0" algn="l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i="0" spc="-137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부정청탁에 따른 제재 수준</a:t>
            </a:r>
            <a:r>
              <a:rPr lang="ko-KR" altLang="en-US" sz="2200" b="0" i="0" spc="-137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 </a:t>
            </a:r>
            <a:r>
              <a:rPr lang="en-US" altLang="ko-KR" sz="1500" b="0" i="0" spc="-154">
                <a:solidFill>
                  <a:srgbClr val="262626"/>
                </a:solidFill>
                <a:latin typeface="Calibri"/>
                <a:ea typeface="맑은 고딕"/>
              </a:rPr>
              <a:t>( ※ </a:t>
            </a:r>
            <a:r>
              <a:rPr lang="ko-KR" altLang="en-US" sz="1500" b="0" i="0" spc="-154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위반행위자가 공직자등인 경우 </a:t>
            </a:r>
            <a:r>
              <a:rPr lang="ko-KR" altLang="en-US" sz="1500" b="0" i="0" spc="-154">
                <a:solidFill>
                  <a:srgbClr val="0070C0"/>
                </a:solidFill>
                <a:latin typeface="Calibri"/>
                <a:ea typeface="맑은 고딕"/>
                <a:cs typeface="맑은 고딕"/>
              </a:rPr>
              <a:t>징계를 의무화</a:t>
            </a:r>
            <a:r>
              <a:rPr lang="ko-KR" altLang="en-US" sz="1500" b="0" i="0" spc="-154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하여 벌칙과 징계 병과 </a:t>
            </a:r>
            <a:r>
              <a:rPr lang="en-US" altLang="ko-KR" sz="1500" b="0" i="0" spc="-154">
                <a:solidFill>
                  <a:srgbClr val="262626"/>
                </a:solidFill>
                <a:latin typeface="Calibri"/>
                <a:ea typeface="맑은 고딕"/>
              </a:rPr>
              <a:t>)</a:t>
            </a:r>
            <a:endParaRPr lang="ko-KR" altLang="en-US" sz="1500" b="0" i="0" spc="-154">
              <a:solidFill>
                <a:srgbClr val="40404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20" name="직사각형 66"/>
          <p:cNvSpPr/>
          <p:nvPr/>
        </p:nvSpPr>
        <p:spPr>
          <a:xfrm>
            <a:off x="915988" y="1976438"/>
            <a:ext cx="2520000" cy="401637"/>
          </a:xfrm>
          <a:prstGeom prst="rect">
            <a:avLst/>
          </a:prstGeom>
          <a:gradFill flip="none" rotWithShape="1">
            <a:gsLst>
              <a:gs pos="0">
                <a:srgbClr val="0064A8">
                  <a:alpha val="100000"/>
                </a:srgbClr>
              </a:gs>
              <a:gs pos="100000">
                <a:srgbClr val="006CB6">
                  <a:alpha val="100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800" b="1" i="0">
                <a:solidFill>
                  <a:srgbClr val="FFFFFF"/>
                </a:solidFill>
                <a:latin typeface="Calibri"/>
                <a:ea typeface="맑은 고딕"/>
                <a:cs typeface="맑은 고딕"/>
              </a:rPr>
              <a:t>위반행위</a:t>
            </a:r>
          </a:p>
        </p:txBody>
      </p:sp>
      <p:sp>
        <p:nvSpPr>
          <p:cNvPr id="321" name="직사각형 75"/>
          <p:cNvSpPr/>
          <p:nvPr/>
        </p:nvSpPr>
        <p:spPr>
          <a:xfrm>
            <a:off x="5724049" y="1992313"/>
            <a:ext cx="2520000" cy="401637"/>
          </a:xfrm>
          <a:prstGeom prst="rect">
            <a:avLst/>
          </a:prstGeom>
          <a:solidFill>
            <a:srgbClr val="A6C62F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800" b="1" i="0"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맑은 고딕"/>
                <a:cs typeface="맑은 고딕"/>
              </a:rPr>
              <a:t>제재수준</a:t>
            </a:r>
          </a:p>
        </p:txBody>
      </p:sp>
      <p:grpSp>
        <p:nvGrpSpPr>
          <p:cNvPr id="322" name="그룹 76"/>
          <p:cNvGrpSpPr/>
          <p:nvPr/>
        </p:nvGrpSpPr>
        <p:grpSpPr>
          <a:xfrm>
            <a:off x="411163" y="3497262"/>
            <a:ext cx="3532187" cy="827087"/>
            <a:chOff x="3449638" y="868363"/>
            <a:chExt cx="2829150" cy="849150"/>
          </a:xfrm>
        </p:grpSpPr>
        <p:sp>
          <p:nvSpPr>
            <p:cNvPr id="323" name="TextBox 77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24" name="TextBox 79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800" b="0" i="0" spc="-59">
                  <a:solidFill>
                    <a:srgbClr val="0060A8"/>
                  </a:solidFill>
                  <a:latin typeface="Calibri"/>
                  <a:ea typeface="맑은 고딕"/>
                  <a:cs typeface="맑은 고딕"/>
                </a:rPr>
                <a:t>제</a:t>
              </a:r>
              <a:r>
                <a:rPr lang="en-US" altLang="ko-KR" sz="1800" b="0" i="0" spc="-59">
                  <a:solidFill>
                    <a:srgbClr val="0060A8"/>
                  </a:solidFill>
                  <a:latin typeface="Calibri"/>
                  <a:ea typeface="맑은 고딕"/>
                </a:rPr>
                <a:t>3</a:t>
              </a:r>
              <a:r>
                <a:rPr lang="ko-KR" altLang="en-US" sz="1800" b="0" i="0" spc="-59">
                  <a:solidFill>
                    <a:srgbClr val="0060A8"/>
                  </a:solidFill>
                  <a:latin typeface="Calibri"/>
                  <a:ea typeface="맑은 고딕"/>
                  <a:cs typeface="맑은 고딕"/>
                </a:rPr>
                <a:t>자를 통하여</a:t>
              </a: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 부정청탁을 한 자</a:t>
              </a:r>
              <a:endParaRPr lang="en-US" altLang="ko-KR" sz="1800" b="0" i="0" spc="-59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25" name="그룹 81"/>
          <p:cNvGrpSpPr/>
          <p:nvPr/>
        </p:nvGrpSpPr>
        <p:grpSpPr>
          <a:xfrm>
            <a:off x="411163" y="5459412"/>
            <a:ext cx="3532187" cy="827087"/>
            <a:chOff x="3449638" y="868363"/>
            <a:chExt cx="2829150" cy="849150"/>
          </a:xfrm>
        </p:grpSpPr>
        <p:sp>
          <p:nvSpPr>
            <p:cNvPr id="326" name="TextBox 82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27" name="TextBox 83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50" b="0" i="0" spc="-75">
                  <a:solidFill>
                    <a:srgbClr val="0060A8"/>
                  </a:solidFill>
                  <a:latin typeface="Calibri"/>
                  <a:ea typeface="맑은 고딕"/>
                  <a:cs typeface="맑은 고딕"/>
                </a:rPr>
                <a:t>부정청탁을 받고</a:t>
              </a:r>
            </a:p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50" b="0" i="0" spc="-75">
                  <a:solidFill>
                    <a:srgbClr val="0060A8"/>
                  </a:solidFill>
                  <a:latin typeface="Calibri"/>
                  <a:ea typeface="맑은 고딕"/>
                  <a:cs typeface="맑은 고딕"/>
                </a:rPr>
                <a:t> 그에 따라 직무를 수행한 공직자등</a:t>
              </a:r>
              <a:endParaRPr lang="en-US" altLang="ko-KR" sz="175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28" name="그룹 111"/>
          <p:cNvGrpSpPr/>
          <p:nvPr/>
        </p:nvGrpSpPr>
        <p:grpSpPr>
          <a:xfrm>
            <a:off x="411163" y="2516187"/>
            <a:ext cx="3532187" cy="827087"/>
            <a:chOff x="3449638" y="868363"/>
            <a:chExt cx="2829150" cy="849150"/>
          </a:xfrm>
        </p:grpSpPr>
        <p:sp>
          <p:nvSpPr>
            <p:cNvPr id="329" name="TextBox 112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30" name="TextBox 113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800" b="0" i="0" spc="-59">
                  <a:solidFill>
                    <a:srgbClr val="0060A8"/>
                  </a:solidFill>
                  <a:latin typeface="Calibri"/>
                  <a:ea typeface="맑은 고딕"/>
                  <a:cs typeface="맑은 고딕"/>
                </a:rPr>
                <a:t>직접</a:t>
              </a: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 부정청탁을 한 자</a:t>
              </a:r>
              <a:endParaRPr lang="en-US" altLang="ko-KR" sz="1800" b="0" i="0" spc="-59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31" name="그룹 145"/>
          <p:cNvGrpSpPr/>
          <p:nvPr/>
        </p:nvGrpSpPr>
        <p:grpSpPr>
          <a:xfrm>
            <a:off x="411163" y="4478337"/>
            <a:ext cx="3532187" cy="827087"/>
            <a:chOff x="544513" y="4564062"/>
            <a:chExt cx="3532187" cy="827087"/>
          </a:xfrm>
        </p:grpSpPr>
        <p:grpSp>
          <p:nvGrpSpPr>
            <p:cNvPr id="332" name="그룹 92"/>
            <p:cNvGrpSpPr/>
            <p:nvPr/>
          </p:nvGrpSpPr>
          <p:grpSpPr>
            <a:xfrm>
              <a:off x="544513" y="4564062"/>
              <a:ext cx="3532187" cy="827087"/>
              <a:chOff x="3449638" y="868363"/>
              <a:chExt cx="2829150" cy="849150"/>
            </a:xfrm>
          </p:grpSpPr>
          <p:sp>
            <p:nvSpPr>
              <p:cNvPr id="333" name="TextBox 93"/>
              <p:cNvSpPr txBox="1"/>
              <p:nvPr/>
            </p:nvSpPr>
            <p:spPr>
              <a:xfrm>
                <a:off x="3506788" y="925513"/>
                <a:ext cx="2772000" cy="792000"/>
              </a:xfrm>
              <a:prstGeom prst="roundRect">
                <a:avLst>
                  <a:gd name="adj" fmla="val 16667"/>
                </a:avLst>
              </a:prstGeom>
              <a:solidFill>
                <a:srgbClr val="0060A8">
                  <a:alpha val="100000"/>
                </a:srgbClr>
              </a:solidFill>
              <a:ln w="15875">
                <a:solidFill>
                  <a:srgbClr val="006CB6">
                    <a:alpha val="100000"/>
                  </a:srgbClr>
                </a:solidFill>
              </a:ln>
              <a:effectLst/>
            </p:spPr>
            <p:txBody>
              <a:bodyPr wrap="none" anchor="ctr">
                <a:noAutofit/>
              </a:bodyPr>
              <a:lstStyle/>
              <a:p>
                <a:pPr marL="0" algn="ctr" defTabSz="885826" eaLnBrk="1" latinLnBrk="1" hangingPunct="1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i="0" spc="-75">
                  <a:solidFill>
                    <a:srgbClr val="004370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334" name="TextBox 94"/>
              <p:cNvSpPr txBox="1"/>
              <p:nvPr/>
            </p:nvSpPr>
            <p:spPr>
              <a:xfrm>
                <a:off x="3449638" y="868363"/>
                <a:ext cx="2772000" cy="792000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006CB6">
                    <a:alpha val="100000"/>
                  </a:srgbClr>
                </a:solidFill>
              </a:ln>
              <a:effectLst/>
            </p:spPr>
            <p:txBody>
              <a:bodyPr wrap="none" anchor="ctr">
                <a:noAutofit/>
              </a:bodyPr>
              <a:lstStyle/>
              <a:p>
                <a:pPr marL="0" algn="l" defTabSz="885826" eaLnBrk="1" latinLnBrk="1" hangingPunct="1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800" b="0" i="0" spc="-59">
                    <a:solidFill>
                      <a:srgbClr val="0060A8"/>
                    </a:solidFill>
                    <a:latin typeface="Calibri"/>
                    <a:ea typeface="맑은 고딕"/>
                    <a:cs typeface="맑은 고딕"/>
                  </a:rPr>
                  <a:t>  제</a:t>
                </a:r>
                <a:r>
                  <a:rPr lang="en-US" altLang="ko-KR" sz="1800" b="0" i="0" spc="-59">
                    <a:solidFill>
                      <a:srgbClr val="0060A8"/>
                    </a:solidFill>
                    <a:latin typeface="Calibri"/>
                    <a:ea typeface="맑은 고딕"/>
                  </a:rPr>
                  <a:t>3</a:t>
                </a:r>
                <a:r>
                  <a:rPr lang="ko-KR" altLang="en-US" sz="1800" b="0" i="0" spc="-59">
                    <a:solidFill>
                      <a:srgbClr val="0060A8"/>
                    </a:solidFill>
                    <a:latin typeface="Calibri"/>
                    <a:ea typeface="맑은 고딕"/>
                    <a:cs typeface="맑은 고딕"/>
                  </a:rPr>
                  <a:t>자를 위하여 </a:t>
                </a:r>
              </a:p>
              <a:p>
                <a:pPr marL="0" algn="l" defTabSz="885826" eaLnBrk="1" latinLnBrk="1" hangingPunct="1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800" b="0" i="0" spc="-59">
                    <a:solidFill>
                      <a:srgbClr val="595959"/>
                    </a:solidFill>
                    <a:latin typeface="Calibri"/>
                    <a:ea typeface="맑은 고딕"/>
                    <a:cs typeface="맑은 고딕"/>
                  </a:rPr>
                  <a:t> 부정청탁을 한 자</a:t>
                </a:r>
                <a:endParaRPr lang="en-US" altLang="ko-KR" sz="1800" b="0" i="0" spc="-59">
                  <a:solidFill>
                    <a:srgbClr val="004370"/>
                  </a:solidFill>
                  <a:latin typeface="Calibri"/>
                  <a:ea typeface="맑은 고딕"/>
                </a:endParaRPr>
              </a:p>
            </p:txBody>
          </p:sp>
        </p:grpSp>
        <p:sp>
          <p:nvSpPr>
            <p:cNvPr id="335" name="TextBox 100"/>
            <p:cNvSpPr txBox="1"/>
            <p:nvPr/>
          </p:nvSpPr>
          <p:spPr>
            <a:xfrm>
              <a:off x="2514600" y="4602164"/>
              <a:ext cx="1457325" cy="284161"/>
            </a:xfrm>
            <a:prstGeom prst="roundRect">
              <a:avLst>
                <a:gd name="adj" fmla="val 36592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i="0" spc="-68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일반인</a:t>
              </a:r>
              <a:endParaRPr lang="en-US" altLang="ko-KR" sz="1600" b="0" i="0" spc="-68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36" name="TextBox 114"/>
            <p:cNvSpPr txBox="1"/>
            <p:nvPr/>
          </p:nvSpPr>
          <p:spPr>
            <a:xfrm>
              <a:off x="2514600" y="5011739"/>
              <a:ext cx="1457325" cy="284161"/>
            </a:xfrm>
            <a:prstGeom prst="roundRect">
              <a:avLst>
                <a:gd name="adj" fmla="val 36592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006CB6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i="0" spc="-68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공직자등</a:t>
              </a:r>
              <a:endParaRPr lang="en-US" altLang="ko-KR" sz="1600" b="0" i="0" spc="-68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37" name="그룹 128"/>
          <p:cNvGrpSpPr/>
          <p:nvPr/>
        </p:nvGrpSpPr>
        <p:grpSpPr>
          <a:xfrm>
            <a:off x="5221288" y="2523331"/>
            <a:ext cx="3671192" cy="905668"/>
            <a:chOff x="5354638" y="2609056"/>
            <a:chExt cx="3532187" cy="827087"/>
          </a:xfrm>
        </p:grpSpPr>
        <p:sp>
          <p:nvSpPr>
            <p:cNvPr id="338" name="TextBox 126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39" name="TextBox 127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제재 없음</a:t>
              </a:r>
              <a:endParaRPr lang="en-US" altLang="ko-KR" sz="1800" b="0" i="0" spc="-59">
                <a:solidFill>
                  <a:srgbClr val="595959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40" name="그룹 132"/>
          <p:cNvGrpSpPr/>
          <p:nvPr/>
        </p:nvGrpSpPr>
        <p:grpSpPr>
          <a:xfrm>
            <a:off x="5221288" y="4485481"/>
            <a:ext cx="3671192" cy="815727"/>
            <a:chOff x="5354638" y="2609056"/>
            <a:chExt cx="3532187" cy="827087"/>
          </a:xfrm>
        </p:grpSpPr>
        <p:sp>
          <p:nvSpPr>
            <p:cNvPr id="341" name="TextBox 133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42" name="TextBox 134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800" b="0" i="0" spc="-59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sp>
        <p:nvSpPr>
          <p:cNvPr id="343" name="TextBox 135"/>
          <p:cNvSpPr txBox="1"/>
          <p:nvPr/>
        </p:nvSpPr>
        <p:spPr>
          <a:xfrm>
            <a:off x="5267325" y="4545014"/>
            <a:ext cx="3371850" cy="284161"/>
          </a:xfrm>
          <a:prstGeom prst="roundRect">
            <a:avLst>
              <a:gd name="adj" fmla="val 36592"/>
            </a:avLst>
          </a:prstGeom>
          <a:solidFill>
            <a:srgbClr val="FFFFFF">
              <a:alpha val="100000"/>
            </a:srgbClr>
          </a:solidFill>
          <a:ln w="15875">
            <a:solidFill>
              <a:srgbClr val="A6C62F">
                <a:alpha val="100000"/>
              </a:srgbClr>
            </a:solidFill>
          </a:ln>
          <a:effectLst/>
        </p:spPr>
        <p:txBody>
          <a:bodyPr wrap="none" anchor="ctr">
            <a:noAutofit/>
          </a:bodyPr>
          <a:lstStyle/>
          <a:p>
            <a:pPr marL="0" algn="ctr" defTabSz="885826" eaLnBrk="1" latinLnBrk="1" hangingPunct="1"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600" b="0" i="0" spc="-68">
                <a:solidFill>
                  <a:srgbClr val="A6C62F"/>
                </a:solidFill>
                <a:latin typeface="Calibri"/>
                <a:ea typeface="맑은 고딕"/>
              </a:rPr>
              <a:t>2</a:t>
            </a:r>
            <a:r>
              <a:rPr lang="ko-KR" altLang="en-US" sz="1600" b="0" i="0" spc="-68">
                <a:solidFill>
                  <a:srgbClr val="A6C62F"/>
                </a:solidFill>
                <a:latin typeface="Calibri"/>
                <a:ea typeface="맑은 고딕"/>
                <a:cs typeface="맑은 고딕"/>
              </a:rPr>
              <a:t>천만원 </a:t>
            </a:r>
            <a:r>
              <a:rPr lang="ko-KR" altLang="en-US" sz="1600" b="0" i="0" spc="-68">
                <a:solidFill>
                  <a:srgbClr val="595959"/>
                </a:solidFill>
                <a:latin typeface="Calibri"/>
                <a:ea typeface="맑은 고딕"/>
                <a:cs typeface="맑은 고딕"/>
              </a:rPr>
              <a:t>이하 과태료</a:t>
            </a:r>
            <a:endParaRPr lang="en-US" altLang="ko-KR" sz="1600" b="0" i="0" spc="-68">
              <a:solidFill>
                <a:srgbClr val="004370"/>
              </a:solidFill>
              <a:latin typeface="Calibri"/>
              <a:ea typeface="맑은 고딕"/>
            </a:endParaRPr>
          </a:p>
        </p:txBody>
      </p:sp>
      <p:sp>
        <p:nvSpPr>
          <p:cNvPr id="344" name="TextBox 137"/>
          <p:cNvSpPr txBox="1"/>
          <p:nvPr/>
        </p:nvSpPr>
        <p:spPr>
          <a:xfrm>
            <a:off x="5257800" y="4906964"/>
            <a:ext cx="3390899" cy="284161"/>
          </a:xfrm>
          <a:prstGeom prst="roundRect">
            <a:avLst>
              <a:gd name="adj" fmla="val 36592"/>
            </a:avLst>
          </a:prstGeom>
          <a:solidFill>
            <a:srgbClr val="FFFFFF">
              <a:alpha val="100000"/>
            </a:srgbClr>
          </a:solidFill>
          <a:ln w="15875">
            <a:solidFill>
              <a:srgbClr val="A6C62F">
                <a:alpha val="100000"/>
              </a:srgbClr>
            </a:solidFill>
          </a:ln>
          <a:effectLst/>
        </p:spPr>
        <p:txBody>
          <a:bodyPr wrap="none" anchor="ctr">
            <a:noAutofit/>
          </a:bodyPr>
          <a:lstStyle/>
          <a:p>
            <a:pPr marL="0" algn="ctr" defTabSz="885826" eaLnBrk="1" latinLnBrk="1" hangingPunct="1"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600" b="0" i="0" spc="-68">
                <a:solidFill>
                  <a:srgbClr val="A6C62F"/>
                </a:solidFill>
                <a:latin typeface="Calibri"/>
                <a:ea typeface="맑은 고딕"/>
              </a:rPr>
              <a:t>3</a:t>
            </a:r>
            <a:r>
              <a:rPr lang="ko-KR" altLang="en-US" sz="1600" b="0" i="0" spc="-68">
                <a:solidFill>
                  <a:srgbClr val="A6C62F"/>
                </a:solidFill>
                <a:latin typeface="Calibri"/>
                <a:ea typeface="맑은 고딕"/>
                <a:cs typeface="맑은 고딕"/>
              </a:rPr>
              <a:t>천만원 </a:t>
            </a:r>
            <a:r>
              <a:rPr lang="ko-KR" altLang="en-US" sz="1600" b="0" i="0" spc="-68">
                <a:solidFill>
                  <a:srgbClr val="595959"/>
                </a:solidFill>
                <a:latin typeface="Calibri"/>
                <a:ea typeface="맑은 고딕"/>
                <a:cs typeface="맑은 고딕"/>
              </a:rPr>
              <a:t>이하 과태료</a:t>
            </a:r>
            <a:endParaRPr lang="en-US" altLang="ko-KR" sz="1600" b="0" i="0" spc="-68">
              <a:solidFill>
                <a:srgbClr val="004370"/>
              </a:solidFill>
              <a:latin typeface="Calibri"/>
              <a:ea typeface="맑은 고딕"/>
            </a:endParaRPr>
          </a:p>
        </p:txBody>
      </p:sp>
      <p:grpSp>
        <p:nvGrpSpPr>
          <p:cNvPr id="345" name="그룹 138"/>
          <p:cNvGrpSpPr/>
          <p:nvPr/>
        </p:nvGrpSpPr>
        <p:grpSpPr>
          <a:xfrm>
            <a:off x="5221288" y="3504406"/>
            <a:ext cx="3671192" cy="824694"/>
            <a:chOff x="5354638" y="2609056"/>
            <a:chExt cx="3532187" cy="827087"/>
          </a:xfrm>
        </p:grpSpPr>
        <p:sp>
          <p:nvSpPr>
            <p:cNvPr id="346" name="TextBox 139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47" name="TextBox 140"/>
            <p:cNvSpPr txBox="1"/>
            <p:nvPr/>
          </p:nvSpPr>
          <p:spPr>
            <a:xfrm>
              <a:off x="5354638" y="2609055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800" b="0" i="0" spc="-59">
                  <a:solidFill>
                    <a:srgbClr val="A6C62F"/>
                  </a:solidFill>
                  <a:latin typeface="Calibri"/>
                  <a:ea typeface="맑은 고딕"/>
                </a:rPr>
                <a:t>1</a:t>
              </a:r>
              <a:r>
                <a:rPr lang="ko-KR" altLang="en-US" sz="1800" b="0" i="0" spc="-59">
                  <a:solidFill>
                    <a:srgbClr val="A6C62F"/>
                  </a:solidFill>
                  <a:latin typeface="Calibri"/>
                  <a:ea typeface="맑은 고딕"/>
                  <a:cs typeface="맑은 고딕"/>
                </a:rPr>
                <a:t>천만원 </a:t>
              </a: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이하 과태료</a:t>
              </a:r>
              <a:endParaRPr lang="en-US" altLang="ko-KR" sz="1800" b="0" i="0" spc="-59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grpSp>
        <p:nvGrpSpPr>
          <p:cNvPr id="348" name="그룹 141"/>
          <p:cNvGrpSpPr/>
          <p:nvPr/>
        </p:nvGrpSpPr>
        <p:grpSpPr>
          <a:xfrm>
            <a:off x="5221288" y="5466556"/>
            <a:ext cx="3707196" cy="842764"/>
            <a:chOff x="5354638" y="2609056"/>
            <a:chExt cx="3532187" cy="827087"/>
          </a:xfrm>
        </p:grpSpPr>
        <p:sp>
          <p:nvSpPr>
            <p:cNvPr id="349" name="TextBox 142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i="0" spc="-75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  <p:sp>
          <p:nvSpPr>
            <p:cNvPr id="350" name="TextBox 143"/>
            <p:cNvSpPr txBox="1"/>
            <p:nvPr/>
          </p:nvSpPr>
          <p:spPr>
            <a:xfrm>
              <a:off x="5354638" y="2609056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100000"/>
              </a:srgbClr>
            </a:solidFill>
            <a:ln w="15875">
              <a:solidFill>
                <a:srgbClr val="A6C62F">
                  <a:alpha val="100000"/>
                </a:srgbClr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marL="0" algn="ctr" defTabSz="885826" eaLnBrk="1" latinLnBrk="1" hangingPunct="1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800" b="0" i="0" spc="-59">
                  <a:solidFill>
                    <a:srgbClr val="A6C62F"/>
                  </a:solidFill>
                  <a:latin typeface="Calibri"/>
                  <a:ea typeface="맑은 고딕"/>
                </a:rPr>
                <a:t>2</a:t>
              </a:r>
              <a:r>
                <a:rPr lang="ko-KR" altLang="en-US" sz="1800" b="0" i="0" spc="-59">
                  <a:solidFill>
                    <a:srgbClr val="A6C62F"/>
                  </a:solidFill>
                  <a:latin typeface="Calibri"/>
                  <a:ea typeface="맑은 고딕"/>
                  <a:cs typeface="맑은 고딕"/>
                </a:rPr>
                <a:t>년 이하 </a:t>
              </a: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징역 또는 </a:t>
              </a:r>
              <a:r>
                <a:rPr lang="en-US" altLang="ko-KR" sz="1800" b="0" i="0" spc="-59">
                  <a:solidFill>
                    <a:srgbClr val="A6C62F"/>
                  </a:solidFill>
                  <a:latin typeface="Calibri"/>
                  <a:ea typeface="맑은 고딕"/>
                </a:rPr>
                <a:t>2</a:t>
              </a:r>
              <a:r>
                <a:rPr lang="ko-KR" altLang="en-US" sz="1800" b="0" i="0" spc="-59">
                  <a:solidFill>
                    <a:srgbClr val="A6C62F"/>
                  </a:solidFill>
                  <a:latin typeface="Calibri"/>
                  <a:ea typeface="맑은 고딕"/>
                  <a:cs typeface="맑은 고딕"/>
                </a:rPr>
                <a:t>천만원 이하 </a:t>
              </a:r>
              <a:r>
                <a:rPr lang="ko-KR" altLang="en-US" sz="1800" b="0" i="0" spc="-59">
                  <a:solidFill>
                    <a:srgbClr val="595959"/>
                  </a:solidFill>
                  <a:latin typeface="Calibri"/>
                  <a:ea typeface="맑은 고딕"/>
                  <a:cs typeface="맑은 고딕"/>
                </a:rPr>
                <a:t>벌금</a:t>
              </a:r>
              <a:endParaRPr lang="en-US" altLang="ko-KR" sz="1800" b="0" i="0" spc="-59">
                <a:solidFill>
                  <a:srgbClr val="004370"/>
                </a:solidFill>
                <a:latin typeface="Calibri"/>
                <a:ea typeface="맑은 고딕"/>
              </a:endParaRPr>
            </a:p>
          </p:txBody>
        </p:sp>
      </p:grpSp>
      <p:cxnSp>
        <p:nvCxnSpPr>
          <p:cNvPr id="351" name="직선 연결선 70"/>
          <p:cNvCxnSpPr/>
          <p:nvPr/>
        </p:nvCxnSpPr>
        <p:spPr>
          <a:xfrm rot="5400000">
            <a:off x="1904400" y="4860673"/>
            <a:ext cx="756000" cy="7200"/>
          </a:xfrm>
          <a:prstGeom prst="line">
            <a:avLst/>
          </a:prstGeom>
          <a:noFill/>
          <a:ln w="25400" cap="flat" cmpd="sng" algn="ctr">
            <a:solidFill>
              <a:srgbClr val="5B9BD5">
                <a:alpha val="100000"/>
              </a:srgbClr>
            </a:solidFill>
            <a:prstDash val="solid"/>
            <a:miter/>
          </a:ln>
        </p:spPr>
      </p:cxnSp>
      <p:sp>
        <p:nvSpPr>
          <p:cNvPr id="352" name="오른쪽 화살표 147"/>
          <p:cNvSpPr/>
          <p:nvPr/>
        </p:nvSpPr>
        <p:spPr>
          <a:xfrm>
            <a:off x="4075965" y="2813540"/>
            <a:ext cx="975946" cy="2373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F4E79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800" b="0" i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53" name="오른쪽 화살표 148"/>
          <p:cNvSpPr/>
          <p:nvPr/>
        </p:nvSpPr>
        <p:spPr>
          <a:xfrm>
            <a:off x="4075965" y="3794615"/>
            <a:ext cx="975946" cy="2373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F4E79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800" b="0" i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54" name="오른쪽 화살표 149"/>
          <p:cNvSpPr/>
          <p:nvPr/>
        </p:nvSpPr>
        <p:spPr>
          <a:xfrm>
            <a:off x="4075965" y="5764702"/>
            <a:ext cx="975946" cy="2373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F4E79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800" b="0" i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55" name="오른쪽 화살표 69"/>
          <p:cNvSpPr/>
          <p:nvPr/>
        </p:nvSpPr>
        <p:spPr>
          <a:xfrm>
            <a:off x="4075965" y="4775690"/>
            <a:ext cx="975946" cy="2373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F4E79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algn="ctr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800" b="0" i="0">
              <a:solidFill>
                <a:srgbClr val="FFFFFF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56" name="Freeform 5"/>
          <p:cNvSpPr/>
          <p:nvPr/>
        </p:nvSpPr>
        <p:spPr>
          <a:xfrm>
            <a:off x="215516" y="1486867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pic>
        <p:nvPicPr>
          <p:cNvPr id="357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102498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1-1</a:t>
            </a:r>
          </a:p>
        </p:txBody>
      </p:sp>
      <p:sp>
        <p:nvSpPr>
          <p:cNvPr id="380" name="모서리가 둥근 직사각형 77"/>
          <p:cNvSpPr/>
          <p:nvPr/>
        </p:nvSpPr>
        <p:spPr>
          <a:xfrm>
            <a:off x="171450" y="1933574"/>
            <a:ext cx="8848725" cy="1047750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1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82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이해당사자가 직접 공직자 등에게 부정청탁</a:t>
            </a:r>
            <a:endParaRPr lang="ko-KR" altLang="en-US" sz="2000" b="1" spc="-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3" name="TextBox 47"/>
          <p:cNvSpPr txBox="1"/>
          <p:nvPr/>
        </p:nvSpPr>
        <p:spPr>
          <a:xfrm>
            <a:off x="534988" y="1962223"/>
            <a:ext cx="8027987" cy="104767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개발제한구역 내에 토지를 소유하고 있는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00구청 담당공무원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토지형질변경허가신청을</a:t>
            </a:r>
          </a:p>
          <a:p>
            <a:pPr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하였는데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 </a:t>
            </a:r>
            <a:r>
              <a:rPr lang="ko-KR" altLang="en-US" sz="1400">
                <a:latin typeface="+mn-lt"/>
                <a:ea typeface="+mn-ea"/>
                <a:cs typeface="+mn-cs"/>
              </a:rPr>
              <a:t>해당 토지가 개발제한구역법령상 형질변경허가 요건을 갖추지 못했다는 것을 알면서도</a:t>
            </a:r>
          </a:p>
          <a:p>
            <a:pPr>
              <a:lnSpc>
                <a:spcPct val="13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직접 찾아가 허가를 내 줄 것을 부탁한 경우</a:t>
            </a:r>
          </a:p>
        </p:txBody>
      </p:sp>
      <p:grpSp>
        <p:nvGrpSpPr>
          <p:cNvPr id="384" name="그룹 60"/>
          <p:cNvGrpSpPr/>
          <p:nvPr/>
        </p:nvGrpSpPr>
        <p:grpSpPr>
          <a:xfrm>
            <a:off x="1461670" y="3104703"/>
            <a:ext cx="1319630" cy="276672"/>
            <a:chOff x="1014000" y="2332738"/>
            <a:chExt cx="974967" cy="188119"/>
          </a:xfrm>
        </p:grpSpPr>
        <p:sp>
          <p:nvSpPr>
            <p:cNvPr id="385" name="타원 50"/>
            <p:cNvSpPr/>
            <p:nvPr/>
          </p:nvSpPr>
          <p:spPr>
            <a:xfrm>
              <a:off x="1014000" y="2357478"/>
              <a:ext cx="132987" cy="122388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TextBox 54"/>
            <p:cNvSpPr txBox="1"/>
            <p:nvPr/>
          </p:nvSpPr>
          <p:spPr>
            <a:xfrm>
              <a:off x="1131124" y="2332738"/>
              <a:ext cx="857843" cy="188119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토지소유자 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87" name="그룹 64"/>
          <p:cNvGrpSpPr/>
          <p:nvPr/>
        </p:nvGrpSpPr>
        <p:grpSpPr>
          <a:xfrm>
            <a:off x="6147696" y="3104703"/>
            <a:ext cx="1615180" cy="276672"/>
            <a:chOff x="5919096" y="3076128"/>
            <a:chExt cx="1615180" cy="276672"/>
          </a:xfrm>
        </p:grpSpPr>
        <p:sp>
          <p:nvSpPr>
            <p:cNvPr id="388" name="TextBox 56"/>
            <p:cNvSpPr txBox="1"/>
            <p:nvPr/>
          </p:nvSpPr>
          <p:spPr>
            <a:xfrm>
              <a:off x="6099790" y="3076128"/>
              <a:ext cx="1434486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00구청 담당공무원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89" name="직사각형 106"/>
            <p:cNvSpPr/>
            <p:nvPr/>
          </p:nvSpPr>
          <p:spPr>
            <a:xfrm>
              <a:off x="5919096" y="3114670"/>
              <a:ext cx="179999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>
                  <a:latin typeface="+mn-lt"/>
                  <a:ea typeface="+mn-ea"/>
                  <a:cs typeface="+mn-cs"/>
                </a:rPr>
                <a:t> </a:t>
              </a: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0" name="TextBox 65"/>
          <p:cNvSpPr txBox="1"/>
          <p:nvPr/>
        </p:nvSpPr>
        <p:spPr>
          <a:xfrm>
            <a:off x="611188" y="449157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391" name="TextBox 66"/>
          <p:cNvSpPr txBox="1"/>
          <p:nvPr/>
        </p:nvSpPr>
        <p:spPr>
          <a:xfrm>
            <a:off x="7200919" y="4198018"/>
            <a:ext cx="481864" cy="4984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rPr>
              <a:t>?</a:t>
            </a:r>
            <a:endParaRPr lang="ko-KR" altLang="en-US" sz="4000" b="0" spc="-85">
              <a:solidFill>
                <a:srgbClr val="FCB81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92" name="그룹 28"/>
          <p:cNvGrpSpPr/>
          <p:nvPr/>
        </p:nvGrpSpPr>
        <p:grpSpPr>
          <a:xfrm>
            <a:off x="985859" y="3562350"/>
            <a:ext cx="1666066" cy="637058"/>
            <a:chOff x="985859" y="3033202"/>
            <a:chExt cx="1666066" cy="754635"/>
          </a:xfrm>
        </p:grpSpPr>
        <p:sp>
          <p:nvSpPr>
            <p:cNvPr id="393" name="TextBox 68"/>
            <p:cNvSpPr txBox="1"/>
            <p:nvPr/>
          </p:nvSpPr>
          <p:spPr>
            <a:xfrm>
              <a:off x="985859" y="3033202"/>
              <a:ext cx="1666066" cy="618516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형질변경허가신청 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잘 좀 처리해 주세요</a:t>
              </a:r>
              <a:r>
                <a:rPr lang="en-US" altLang="ko-KR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!</a:t>
              </a:r>
              <a:endPara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4" name="이등변 삼각형 69"/>
            <p:cNvSpPr/>
            <p:nvPr/>
          </p:nvSpPr>
          <p:spPr>
            <a:xfrm rot="10800000" flipH="1">
              <a:off x="1925557" y="3654293"/>
              <a:ext cx="108347" cy="133544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95" name="그룹 37"/>
          <p:cNvGrpSpPr/>
          <p:nvPr/>
        </p:nvGrpSpPr>
        <p:grpSpPr>
          <a:xfrm>
            <a:off x="6423333" y="3562350"/>
            <a:ext cx="1680170" cy="637058"/>
            <a:chOff x="6423333" y="3067051"/>
            <a:chExt cx="1680170" cy="754635"/>
          </a:xfrm>
        </p:grpSpPr>
        <p:sp>
          <p:nvSpPr>
            <p:cNvPr id="396" name="TextBox 71"/>
            <p:cNvSpPr txBox="1"/>
            <p:nvPr/>
          </p:nvSpPr>
          <p:spPr>
            <a:xfrm>
              <a:off x="6423333" y="3067051"/>
              <a:ext cx="1680170" cy="618516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요건이 미비한데</a:t>
              </a:r>
              <a:r>
                <a:rPr lang="en-US" altLang="ko-KR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,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어떻게 해야 하지</a:t>
              </a:r>
              <a:r>
                <a:rPr lang="en-US" altLang="ko-KR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..</a:t>
              </a:r>
            </a:p>
          </p:txBody>
        </p:sp>
        <p:sp>
          <p:nvSpPr>
            <p:cNvPr id="397" name="이등변 삼각형 72"/>
            <p:cNvSpPr/>
            <p:nvPr/>
          </p:nvSpPr>
          <p:spPr>
            <a:xfrm rot="10800000">
              <a:off x="6939833" y="3688142"/>
              <a:ext cx="108347" cy="133544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9" name="오른쪽 화살표 74"/>
          <p:cNvSpPr/>
          <p:nvPr/>
        </p:nvSpPr>
        <p:spPr>
          <a:xfrm>
            <a:off x="2428874" y="445122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0" name="Oval 48"/>
          <p:cNvSpPr>
            <a:spLocks noChangeArrowheads="1"/>
          </p:cNvSpPr>
          <p:nvPr/>
        </p:nvSpPr>
        <p:spPr>
          <a:xfrm>
            <a:off x="1953320" y="4275100"/>
            <a:ext cx="193139" cy="165614"/>
          </a:xfrm>
          <a:prstGeom prst="ellipse">
            <a:avLst/>
          </a:prstGeom>
          <a:solidFill>
            <a:srgbClr val="00B0D8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77933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1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608485" y="5175708"/>
            <a:ext cx="7920000" cy="133170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403" name="그룹 24"/>
          <p:cNvGrpSpPr/>
          <p:nvPr/>
        </p:nvGrpSpPr>
        <p:grpSpPr>
          <a:xfrm>
            <a:off x="1137895" y="5443022"/>
            <a:ext cx="1880921" cy="926065"/>
            <a:chOff x="918820" y="5260975"/>
            <a:chExt cx="1880921" cy="1096982"/>
          </a:xfrm>
        </p:grpSpPr>
        <p:sp>
          <p:nvSpPr>
            <p:cNvPr id="404" name="직사각형 81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5" name="TextBox 82"/>
            <p:cNvSpPr txBox="1"/>
            <p:nvPr/>
          </p:nvSpPr>
          <p:spPr>
            <a:xfrm>
              <a:off x="1000124" y="5604547"/>
              <a:ext cx="1743075" cy="463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제재대상에서 제외되는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직접 청탁</a:t>
              </a:r>
            </a:p>
          </p:txBody>
        </p:sp>
        <p:sp>
          <p:nvSpPr>
            <p:cNvPr id="406" name="이등변 삼각형 83"/>
            <p:cNvSpPr/>
            <p:nvPr/>
          </p:nvSpPr>
          <p:spPr>
            <a:xfrm flipH="1">
              <a:off x="1746833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7" name="그룹 91"/>
          <p:cNvGrpSpPr/>
          <p:nvPr/>
        </p:nvGrpSpPr>
        <p:grpSpPr>
          <a:xfrm>
            <a:off x="6644641" y="4328963"/>
            <a:ext cx="513080" cy="848031"/>
            <a:chOff x="4648174" y="6121868"/>
            <a:chExt cx="481307" cy="942337"/>
          </a:xfrm>
          <a:solidFill>
            <a:srgbClr val="FCB811"/>
          </a:solidFill>
        </p:grpSpPr>
        <p:sp>
          <p:nvSpPr>
            <p:cNvPr id="408" name="Line 10"/>
            <p:cNvSpPr>
              <a:spLocks noChangeShapeType="1"/>
            </p:cNvSpPr>
            <p:nvPr/>
          </p:nvSpPr>
          <p:spPr>
            <a:xfrm>
              <a:off x="4888828" y="6121868"/>
              <a:ext cx="0" cy="0"/>
            </a:xfrm>
            <a:prstGeom prst="lin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948778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" name="Line 11"/>
            <p:cNvSpPr>
              <a:spLocks noChangeShapeType="1"/>
            </p:cNvSpPr>
            <p:nvPr/>
          </p:nvSpPr>
          <p:spPr>
            <a:xfrm>
              <a:off x="4888828" y="6121868"/>
              <a:ext cx="0" cy="0"/>
            </a:xfrm>
            <a:prstGeom prst="lin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948778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0" name="Freeform 12"/>
            <p:cNvSpPr/>
            <p:nvPr/>
          </p:nvSpPr>
          <p:spPr>
            <a:xfrm>
              <a:off x="4648174" y="6225886"/>
              <a:ext cx="481307" cy="838319"/>
            </a:xfrm>
            <a:custGeom>
              <a:avLst/>
              <a:gdLst>
                <a:gd name="T0" fmla="*/ 924 w 1092"/>
                <a:gd name="T1" fmla="*/ 64 h 1902"/>
                <a:gd name="T2" fmla="*/ 920 w 1092"/>
                <a:gd name="T3" fmla="*/ 52 h 1902"/>
                <a:gd name="T4" fmla="*/ 906 w 1092"/>
                <a:gd name="T5" fmla="*/ 30 h 1902"/>
                <a:gd name="T6" fmla="*/ 888 w 1092"/>
                <a:gd name="T7" fmla="*/ 14 h 1902"/>
                <a:gd name="T8" fmla="*/ 864 w 1092"/>
                <a:gd name="T9" fmla="*/ 4 h 1902"/>
                <a:gd name="T10" fmla="*/ 852 w 1092"/>
                <a:gd name="T11" fmla="*/ 0 h 1902"/>
                <a:gd name="T12" fmla="*/ 840 w 1092"/>
                <a:gd name="T13" fmla="*/ 0 h 1902"/>
                <a:gd name="T14" fmla="*/ 838 w 1092"/>
                <a:gd name="T15" fmla="*/ 0 h 1902"/>
                <a:gd name="T16" fmla="*/ 646 w 1092"/>
                <a:gd name="T17" fmla="*/ 0 h 1902"/>
                <a:gd name="T18" fmla="*/ 402 w 1092"/>
                <a:gd name="T19" fmla="*/ 654 h 1902"/>
                <a:gd name="T20" fmla="*/ 238 w 1092"/>
                <a:gd name="T21" fmla="*/ 0 h 1902"/>
                <a:gd name="T22" fmla="*/ 244 w 1092"/>
                <a:gd name="T23" fmla="*/ 0 h 1902"/>
                <a:gd name="T24" fmla="*/ 232 w 1092"/>
                <a:gd name="T25" fmla="*/ 2 h 1902"/>
                <a:gd name="T26" fmla="*/ 208 w 1092"/>
                <a:gd name="T27" fmla="*/ 12 h 1902"/>
                <a:gd name="T28" fmla="*/ 188 w 1092"/>
                <a:gd name="T29" fmla="*/ 28 h 1902"/>
                <a:gd name="T30" fmla="*/ 174 w 1092"/>
                <a:gd name="T31" fmla="*/ 50 h 1902"/>
                <a:gd name="T32" fmla="*/ 2 w 1092"/>
                <a:gd name="T33" fmla="*/ 732 h 1902"/>
                <a:gd name="T34" fmla="*/ 0 w 1092"/>
                <a:gd name="T35" fmla="*/ 750 h 1902"/>
                <a:gd name="T36" fmla="*/ 6 w 1092"/>
                <a:gd name="T37" fmla="*/ 782 h 1902"/>
                <a:gd name="T38" fmla="*/ 22 w 1092"/>
                <a:gd name="T39" fmla="*/ 810 h 1902"/>
                <a:gd name="T40" fmla="*/ 48 w 1092"/>
                <a:gd name="T41" fmla="*/ 828 h 1902"/>
                <a:gd name="T42" fmla="*/ 64 w 1092"/>
                <a:gd name="T43" fmla="*/ 834 h 1902"/>
                <a:gd name="T44" fmla="*/ 96 w 1092"/>
                <a:gd name="T45" fmla="*/ 836 h 1902"/>
                <a:gd name="T46" fmla="*/ 128 w 1092"/>
                <a:gd name="T47" fmla="*/ 824 h 1902"/>
                <a:gd name="T48" fmla="*/ 150 w 1092"/>
                <a:gd name="T49" fmla="*/ 804 h 1902"/>
                <a:gd name="T50" fmla="*/ 164 w 1092"/>
                <a:gd name="T51" fmla="*/ 774 h 1902"/>
                <a:gd name="T52" fmla="*/ 302 w 1092"/>
                <a:gd name="T53" fmla="*/ 510 h 1902"/>
                <a:gd name="T54" fmla="*/ 302 w 1092"/>
                <a:gd name="T55" fmla="*/ 516 h 1902"/>
                <a:gd name="T56" fmla="*/ 302 w 1092"/>
                <a:gd name="T57" fmla="*/ 1788 h 1902"/>
                <a:gd name="T58" fmla="*/ 306 w 1092"/>
                <a:gd name="T59" fmla="*/ 1814 h 1902"/>
                <a:gd name="T60" fmla="*/ 312 w 1092"/>
                <a:gd name="T61" fmla="*/ 1838 h 1902"/>
                <a:gd name="T62" fmla="*/ 324 w 1092"/>
                <a:gd name="T63" fmla="*/ 1858 h 1902"/>
                <a:gd name="T64" fmla="*/ 356 w 1092"/>
                <a:gd name="T65" fmla="*/ 1886 h 1902"/>
                <a:gd name="T66" fmla="*/ 394 w 1092"/>
                <a:gd name="T67" fmla="*/ 1900 h 1902"/>
                <a:gd name="T68" fmla="*/ 436 w 1092"/>
                <a:gd name="T69" fmla="*/ 1900 h 1902"/>
                <a:gd name="T70" fmla="*/ 476 w 1092"/>
                <a:gd name="T71" fmla="*/ 1884 h 1902"/>
                <a:gd name="T72" fmla="*/ 508 w 1092"/>
                <a:gd name="T73" fmla="*/ 1856 h 1902"/>
                <a:gd name="T74" fmla="*/ 518 w 1092"/>
                <a:gd name="T75" fmla="*/ 1836 h 1902"/>
                <a:gd name="T76" fmla="*/ 526 w 1092"/>
                <a:gd name="T77" fmla="*/ 1814 h 1902"/>
                <a:gd name="T78" fmla="*/ 528 w 1092"/>
                <a:gd name="T79" fmla="*/ 1788 h 1902"/>
                <a:gd name="T80" fmla="*/ 566 w 1092"/>
                <a:gd name="T81" fmla="*/ 924 h 1902"/>
                <a:gd name="T82" fmla="*/ 566 w 1092"/>
                <a:gd name="T83" fmla="*/ 1788 h 1902"/>
                <a:gd name="T84" fmla="*/ 570 w 1092"/>
                <a:gd name="T85" fmla="*/ 1814 h 1902"/>
                <a:gd name="T86" fmla="*/ 576 w 1092"/>
                <a:gd name="T87" fmla="*/ 1836 h 1902"/>
                <a:gd name="T88" fmla="*/ 588 w 1092"/>
                <a:gd name="T89" fmla="*/ 1856 h 1902"/>
                <a:gd name="T90" fmla="*/ 618 w 1092"/>
                <a:gd name="T91" fmla="*/ 1884 h 1902"/>
                <a:gd name="T92" fmla="*/ 658 w 1092"/>
                <a:gd name="T93" fmla="*/ 1900 h 1902"/>
                <a:gd name="T94" fmla="*/ 700 w 1092"/>
                <a:gd name="T95" fmla="*/ 1900 h 1902"/>
                <a:gd name="T96" fmla="*/ 740 w 1092"/>
                <a:gd name="T97" fmla="*/ 1886 h 1902"/>
                <a:gd name="T98" fmla="*/ 772 w 1092"/>
                <a:gd name="T99" fmla="*/ 1858 h 1902"/>
                <a:gd name="T100" fmla="*/ 782 w 1092"/>
                <a:gd name="T101" fmla="*/ 1838 h 1902"/>
                <a:gd name="T102" fmla="*/ 790 w 1092"/>
                <a:gd name="T103" fmla="*/ 1814 h 1902"/>
                <a:gd name="T104" fmla="*/ 792 w 1092"/>
                <a:gd name="T105" fmla="*/ 1788 h 1902"/>
                <a:gd name="T106" fmla="*/ 928 w 1092"/>
                <a:gd name="T107" fmla="*/ 774 h 1902"/>
                <a:gd name="T108" fmla="*/ 932 w 1092"/>
                <a:gd name="T109" fmla="*/ 790 h 1902"/>
                <a:gd name="T110" fmla="*/ 952 w 1092"/>
                <a:gd name="T111" fmla="*/ 816 h 1902"/>
                <a:gd name="T112" fmla="*/ 980 w 1092"/>
                <a:gd name="T113" fmla="*/ 832 h 1902"/>
                <a:gd name="T114" fmla="*/ 1012 w 1092"/>
                <a:gd name="T115" fmla="*/ 836 h 1902"/>
                <a:gd name="T116" fmla="*/ 1028 w 1092"/>
                <a:gd name="T117" fmla="*/ 834 h 1902"/>
                <a:gd name="T118" fmla="*/ 1058 w 1092"/>
                <a:gd name="T119" fmla="*/ 820 h 1902"/>
                <a:gd name="T120" fmla="*/ 1080 w 1092"/>
                <a:gd name="T121" fmla="*/ 796 h 1902"/>
                <a:gd name="T122" fmla="*/ 1090 w 1092"/>
                <a:gd name="T123" fmla="*/ 766 h 1902"/>
                <a:gd name="T124" fmla="*/ 1090 w 1092"/>
                <a:gd name="T125" fmla="*/ 732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92" h="1902">
                  <a:moveTo>
                    <a:pt x="1090" y="732"/>
                  </a:moveTo>
                  <a:lnTo>
                    <a:pt x="924" y="64"/>
                  </a:lnTo>
                  <a:lnTo>
                    <a:pt x="924" y="64"/>
                  </a:lnTo>
                  <a:lnTo>
                    <a:pt x="920" y="52"/>
                  </a:lnTo>
                  <a:lnTo>
                    <a:pt x="914" y="40"/>
                  </a:lnTo>
                  <a:lnTo>
                    <a:pt x="906" y="30"/>
                  </a:lnTo>
                  <a:lnTo>
                    <a:pt x="898" y="20"/>
                  </a:lnTo>
                  <a:lnTo>
                    <a:pt x="888" y="14"/>
                  </a:lnTo>
                  <a:lnTo>
                    <a:pt x="876" y="8"/>
                  </a:lnTo>
                  <a:lnTo>
                    <a:pt x="864" y="4"/>
                  </a:lnTo>
                  <a:lnTo>
                    <a:pt x="852" y="0"/>
                  </a:lnTo>
                  <a:lnTo>
                    <a:pt x="852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646" y="0"/>
                  </a:lnTo>
                  <a:lnTo>
                    <a:pt x="690" y="654"/>
                  </a:lnTo>
                  <a:lnTo>
                    <a:pt x="402" y="654"/>
                  </a:lnTo>
                  <a:lnTo>
                    <a:pt x="446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32" y="2"/>
                  </a:lnTo>
                  <a:lnTo>
                    <a:pt x="220" y="6"/>
                  </a:lnTo>
                  <a:lnTo>
                    <a:pt x="208" y="12"/>
                  </a:lnTo>
                  <a:lnTo>
                    <a:pt x="196" y="20"/>
                  </a:lnTo>
                  <a:lnTo>
                    <a:pt x="188" y="28"/>
                  </a:lnTo>
                  <a:lnTo>
                    <a:pt x="180" y="38"/>
                  </a:lnTo>
                  <a:lnTo>
                    <a:pt x="174" y="50"/>
                  </a:lnTo>
                  <a:lnTo>
                    <a:pt x="168" y="64"/>
                  </a:lnTo>
                  <a:lnTo>
                    <a:pt x="2" y="732"/>
                  </a:lnTo>
                  <a:lnTo>
                    <a:pt x="2" y="732"/>
                  </a:lnTo>
                  <a:lnTo>
                    <a:pt x="0" y="750"/>
                  </a:lnTo>
                  <a:lnTo>
                    <a:pt x="2" y="766"/>
                  </a:lnTo>
                  <a:lnTo>
                    <a:pt x="6" y="782"/>
                  </a:lnTo>
                  <a:lnTo>
                    <a:pt x="12" y="796"/>
                  </a:lnTo>
                  <a:lnTo>
                    <a:pt x="22" y="810"/>
                  </a:lnTo>
                  <a:lnTo>
                    <a:pt x="34" y="820"/>
                  </a:lnTo>
                  <a:lnTo>
                    <a:pt x="48" y="828"/>
                  </a:lnTo>
                  <a:lnTo>
                    <a:pt x="64" y="834"/>
                  </a:lnTo>
                  <a:lnTo>
                    <a:pt x="64" y="834"/>
                  </a:lnTo>
                  <a:lnTo>
                    <a:pt x="80" y="836"/>
                  </a:lnTo>
                  <a:lnTo>
                    <a:pt x="96" y="836"/>
                  </a:lnTo>
                  <a:lnTo>
                    <a:pt x="112" y="832"/>
                  </a:lnTo>
                  <a:lnTo>
                    <a:pt x="128" y="824"/>
                  </a:lnTo>
                  <a:lnTo>
                    <a:pt x="140" y="816"/>
                  </a:lnTo>
                  <a:lnTo>
                    <a:pt x="150" y="804"/>
                  </a:lnTo>
                  <a:lnTo>
                    <a:pt x="160" y="790"/>
                  </a:lnTo>
                  <a:lnTo>
                    <a:pt x="164" y="774"/>
                  </a:lnTo>
                  <a:lnTo>
                    <a:pt x="302" y="220"/>
                  </a:lnTo>
                  <a:lnTo>
                    <a:pt x="302" y="510"/>
                  </a:lnTo>
                  <a:lnTo>
                    <a:pt x="302" y="510"/>
                  </a:lnTo>
                  <a:lnTo>
                    <a:pt x="302" y="516"/>
                  </a:lnTo>
                  <a:lnTo>
                    <a:pt x="302" y="1788"/>
                  </a:lnTo>
                  <a:lnTo>
                    <a:pt x="302" y="1788"/>
                  </a:lnTo>
                  <a:lnTo>
                    <a:pt x="304" y="1802"/>
                  </a:lnTo>
                  <a:lnTo>
                    <a:pt x="306" y="1814"/>
                  </a:lnTo>
                  <a:lnTo>
                    <a:pt x="308" y="1826"/>
                  </a:lnTo>
                  <a:lnTo>
                    <a:pt x="312" y="1838"/>
                  </a:lnTo>
                  <a:lnTo>
                    <a:pt x="318" y="1848"/>
                  </a:lnTo>
                  <a:lnTo>
                    <a:pt x="324" y="1858"/>
                  </a:lnTo>
                  <a:lnTo>
                    <a:pt x="338" y="1874"/>
                  </a:lnTo>
                  <a:lnTo>
                    <a:pt x="356" y="1886"/>
                  </a:lnTo>
                  <a:lnTo>
                    <a:pt x="374" y="1894"/>
                  </a:lnTo>
                  <a:lnTo>
                    <a:pt x="394" y="1900"/>
                  </a:lnTo>
                  <a:lnTo>
                    <a:pt x="416" y="1902"/>
                  </a:lnTo>
                  <a:lnTo>
                    <a:pt x="436" y="1900"/>
                  </a:lnTo>
                  <a:lnTo>
                    <a:pt x="456" y="1894"/>
                  </a:lnTo>
                  <a:lnTo>
                    <a:pt x="476" y="1884"/>
                  </a:lnTo>
                  <a:lnTo>
                    <a:pt x="492" y="1872"/>
                  </a:lnTo>
                  <a:lnTo>
                    <a:pt x="508" y="1856"/>
                  </a:lnTo>
                  <a:lnTo>
                    <a:pt x="514" y="1846"/>
                  </a:lnTo>
                  <a:lnTo>
                    <a:pt x="518" y="1836"/>
                  </a:lnTo>
                  <a:lnTo>
                    <a:pt x="522" y="1826"/>
                  </a:lnTo>
                  <a:lnTo>
                    <a:pt x="526" y="1814"/>
                  </a:lnTo>
                  <a:lnTo>
                    <a:pt x="528" y="1800"/>
                  </a:lnTo>
                  <a:lnTo>
                    <a:pt x="528" y="1788"/>
                  </a:lnTo>
                  <a:lnTo>
                    <a:pt x="528" y="924"/>
                  </a:lnTo>
                  <a:lnTo>
                    <a:pt x="566" y="924"/>
                  </a:lnTo>
                  <a:lnTo>
                    <a:pt x="566" y="1788"/>
                  </a:lnTo>
                  <a:lnTo>
                    <a:pt x="566" y="1788"/>
                  </a:lnTo>
                  <a:lnTo>
                    <a:pt x="568" y="1800"/>
                  </a:lnTo>
                  <a:lnTo>
                    <a:pt x="570" y="1814"/>
                  </a:lnTo>
                  <a:lnTo>
                    <a:pt x="572" y="1826"/>
                  </a:lnTo>
                  <a:lnTo>
                    <a:pt x="576" y="1836"/>
                  </a:lnTo>
                  <a:lnTo>
                    <a:pt x="582" y="1846"/>
                  </a:lnTo>
                  <a:lnTo>
                    <a:pt x="588" y="1856"/>
                  </a:lnTo>
                  <a:lnTo>
                    <a:pt x="602" y="1872"/>
                  </a:lnTo>
                  <a:lnTo>
                    <a:pt x="618" y="1884"/>
                  </a:lnTo>
                  <a:lnTo>
                    <a:pt x="638" y="1894"/>
                  </a:lnTo>
                  <a:lnTo>
                    <a:pt x="658" y="1900"/>
                  </a:lnTo>
                  <a:lnTo>
                    <a:pt x="680" y="1902"/>
                  </a:lnTo>
                  <a:lnTo>
                    <a:pt x="700" y="1900"/>
                  </a:lnTo>
                  <a:lnTo>
                    <a:pt x="722" y="1894"/>
                  </a:lnTo>
                  <a:lnTo>
                    <a:pt x="740" y="1886"/>
                  </a:lnTo>
                  <a:lnTo>
                    <a:pt x="758" y="1874"/>
                  </a:lnTo>
                  <a:lnTo>
                    <a:pt x="772" y="1858"/>
                  </a:lnTo>
                  <a:lnTo>
                    <a:pt x="778" y="1848"/>
                  </a:lnTo>
                  <a:lnTo>
                    <a:pt x="782" y="1838"/>
                  </a:lnTo>
                  <a:lnTo>
                    <a:pt x="788" y="1826"/>
                  </a:lnTo>
                  <a:lnTo>
                    <a:pt x="790" y="1814"/>
                  </a:lnTo>
                  <a:lnTo>
                    <a:pt x="792" y="1802"/>
                  </a:lnTo>
                  <a:lnTo>
                    <a:pt x="792" y="1788"/>
                  </a:lnTo>
                  <a:lnTo>
                    <a:pt x="792" y="232"/>
                  </a:lnTo>
                  <a:lnTo>
                    <a:pt x="928" y="774"/>
                  </a:lnTo>
                  <a:lnTo>
                    <a:pt x="928" y="774"/>
                  </a:lnTo>
                  <a:lnTo>
                    <a:pt x="932" y="790"/>
                  </a:lnTo>
                  <a:lnTo>
                    <a:pt x="942" y="804"/>
                  </a:lnTo>
                  <a:lnTo>
                    <a:pt x="952" y="816"/>
                  </a:lnTo>
                  <a:lnTo>
                    <a:pt x="966" y="824"/>
                  </a:lnTo>
                  <a:lnTo>
                    <a:pt x="980" y="832"/>
                  </a:lnTo>
                  <a:lnTo>
                    <a:pt x="996" y="836"/>
                  </a:lnTo>
                  <a:lnTo>
                    <a:pt x="1012" y="836"/>
                  </a:lnTo>
                  <a:lnTo>
                    <a:pt x="1028" y="834"/>
                  </a:lnTo>
                  <a:lnTo>
                    <a:pt x="1028" y="834"/>
                  </a:lnTo>
                  <a:lnTo>
                    <a:pt x="1044" y="828"/>
                  </a:lnTo>
                  <a:lnTo>
                    <a:pt x="1058" y="820"/>
                  </a:lnTo>
                  <a:lnTo>
                    <a:pt x="1070" y="810"/>
                  </a:lnTo>
                  <a:lnTo>
                    <a:pt x="1080" y="796"/>
                  </a:lnTo>
                  <a:lnTo>
                    <a:pt x="1086" y="782"/>
                  </a:lnTo>
                  <a:lnTo>
                    <a:pt x="1090" y="766"/>
                  </a:lnTo>
                  <a:lnTo>
                    <a:pt x="1092" y="750"/>
                  </a:lnTo>
                  <a:lnTo>
                    <a:pt x="1090" y="732"/>
                  </a:lnTo>
                  <a:lnTo>
                    <a:pt x="1090" y="7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948778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Freeform 13"/>
            <p:cNvSpPr/>
            <p:nvPr/>
          </p:nvSpPr>
          <p:spPr>
            <a:xfrm>
              <a:off x="4832410" y="6225886"/>
              <a:ext cx="112834" cy="50246"/>
            </a:xfrm>
            <a:custGeom>
              <a:avLst/>
              <a:gdLst>
                <a:gd name="T0" fmla="*/ 256 w 256"/>
                <a:gd name="T1" fmla="*/ 102 h 114"/>
                <a:gd name="T2" fmla="*/ 128 w 256"/>
                <a:gd name="T3" fmla="*/ 0 h 114"/>
                <a:gd name="T4" fmla="*/ 128 w 256"/>
                <a:gd name="T5" fmla="*/ 0 h 114"/>
                <a:gd name="T6" fmla="*/ 0 w 256"/>
                <a:gd name="T7" fmla="*/ 102 h 114"/>
                <a:gd name="T8" fmla="*/ 12 w 256"/>
                <a:gd name="T9" fmla="*/ 114 h 114"/>
                <a:gd name="T10" fmla="*/ 126 w 256"/>
                <a:gd name="T11" fmla="*/ 22 h 114"/>
                <a:gd name="T12" fmla="*/ 244 w 256"/>
                <a:gd name="T13" fmla="*/ 114 h 114"/>
                <a:gd name="T14" fmla="*/ 256 w 256"/>
                <a:gd name="T15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114">
                  <a:moveTo>
                    <a:pt x="256" y="102"/>
                  </a:moveTo>
                  <a:lnTo>
                    <a:pt x="128" y="0"/>
                  </a:lnTo>
                  <a:lnTo>
                    <a:pt x="128" y="0"/>
                  </a:lnTo>
                  <a:lnTo>
                    <a:pt x="0" y="102"/>
                  </a:lnTo>
                  <a:lnTo>
                    <a:pt x="12" y="114"/>
                  </a:lnTo>
                  <a:lnTo>
                    <a:pt x="126" y="22"/>
                  </a:lnTo>
                  <a:lnTo>
                    <a:pt x="244" y="114"/>
                  </a:lnTo>
                  <a:lnTo>
                    <a:pt x="25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948778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2" name="Freeform 14"/>
            <p:cNvSpPr/>
            <p:nvPr/>
          </p:nvSpPr>
          <p:spPr>
            <a:xfrm>
              <a:off x="4857092" y="6231176"/>
              <a:ext cx="63469" cy="249468"/>
            </a:xfrm>
            <a:custGeom>
              <a:avLst/>
              <a:gdLst>
                <a:gd name="T0" fmla="*/ 72 w 144"/>
                <a:gd name="T1" fmla="*/ 566 h 566"/>
                <a:gd name="T2" fmla="*/ 144 w 144"/>
                <a:gd name="T3" fmla="*/ 484 h 566"/>
                <a:gd name="T4" fmla="*/ 88 w 144"/>
                <a:gd name="T5" fmla="*/ 82 h 566"/>
                <a:gd name="T6" fmla="*/ 124 w 144"/>
                <a:gd name="T7" fmla="*/ 42 h 566"/>
                <a:gd name="T8" fmla="*/ 72 w 144"/>
                <a:gd name="T9" fmla="*/ 0 h 566"/>
                <a:gd name="T10" fmla="*/ 72 w 144"/>
                <a:gd name="T11" fmla="*/ 0 h 566"/>
                <a:gd name="T12" fmla="*/ 72 w 144"/>
                <a:gd name="T13" fmla="*/ 0 h 566"/>
                <a:gd name="T14" fmla="*/ 72 w 144"/>
                <a:gd name="T15" fmla="*/ 0 h 566"/>
                <a:gd name="T16" fmla="*/ 72 w 144"/>
                <a:gd name="T17" fmla="*/ 0 h 566"/>
                <a:gd name="T18" fmla="*/ 20 w 144"/>
                <a:gd name="T19" fmla="*/ 42 h 566"/>
                <a:gd name="T20" fmla="*/ 56 w 144"/>
                <a:gd name="T21" fmla="*/ 82 h 566"/>
                <a:gd name="T22" fmla="*/ 0 w 144"/>
                <a:gd name="T23" fmla="*/ 484 h 566"/>
                <a:gd name="T24" fmla="*/ 72 w 144"/>
                <a:gd name="T25" fmla="*/ 566 h 566"/>
                <a:gd name="T26" fmla="*/ 72 w 144"/>
                <a:gd name="T27" fmla="*/ 566 h 566"/>
                <a:gd name="T28" fmla="*/ 72 w 144"/>
                <a:gd name="T29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4" h="566">
                  <a:moveTo>
                    <a:pt x="72" y="566"/>
                  </a:moveTo>
                  <a:lnTo>
                    <a:pt x="144" y="484"/>
                  </a:lnTo>
                  <a:lnTo>
                    <a:pt x="88" y="82"/>
                  </a:lnTo>
                  <a:lnTo>
                    <a:pt x="124" y="4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0" y="42"/>
                  </a:lnTo>
                  <a:lnTo>
                    <a:pt x="56" y="82"/>
                  </a:lnTo>
                  <a:lnTo>
                    <a:pt x="0" y="484"/>
                  </a:lnTo>
                  <a:lnTo>
                    <a:pt x="72" y="566"/>
                  </a:lnTo>
                  <a:lnTo>
                    <a:pt x="72" y="566"/>
                  </a:lnTo>
                  <a:lnTo>
                    <a:pt x="72" y="5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948778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3" name="직사각형 95"/>
          <p:cNvSpPr/>
          <p:nvPr/>
        </p:nvSpPr>
        <p:spPr>
          <a:xfrm>
            <a:off x="6825771" y="4247809"/>
            <a:ext cx="158262" cy="141026"/>
          </a:xfrm>
          <a:prstGeom prst="rect">
            <a:avLst/>
          </a:prstGeom>
          <a:solidFill>
            <a:srgbClr val="FCB8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414" name="그룹 75"/>
          <p:cNvGrpSpPr/>
          <p:nvPr/>
        </p:nvGrpSpPr>
        <p:grpSpPr>
          <a:xfrm>
            <a:off x="5472100" y="5404921"/>
            <a:ext cx="3132347" cy="1148278"/>
            <a:chOff x="5305424" y="5443021"/>
            <a:chExt cx="2657476" cy="1148278"/>
          </a:xfrm>
        </p:grpSpPr>
        <p:grpSp>
          <p:nvGrpSpPr>
            <p:cNvPr id="415" name="그룹 27"/>
            <p:cNvGrpSpPr/>
            <p:nvPr/>
          </p:nvGrpSpPr>
          <p:grpSpPr>
            <a:xfrm>
              <a:off x="5305424" y="5443021"/>
              <a:ext cx="2657476" cy="1148278"/>
              <a:chOff x="5882387" y="5260968"/>
              <a:chExt cx="2499714" cy="1132868"/>
            </a:xfrm>
          </p:grpSpPr>
          <p:sp>
            <p:nvSpPr>
              <p:cNvPr id="416" name="직사각형 91"/>
              <p:cNvSpPr/>
              <p:nvPr/>
            </p:nvSpPr>
            <p:spPr>
              <a:xfrm>
                <a:off x="5882387" y="5378942"/>
                <a:ext cx="2499714" cy="1014894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7" name="TextBox 92"/>
              <p:cNvSpPr txBox="1"/>
              <p:nvPr/>
            </p:nvSpPr>
            <p:spPr>
              <a:xfrm>
                <a:off x="6754888" y="5839007"/>
                <a:ext cx="804772" cy="216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년 이하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징역 또는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endPara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8" name="이등변 삼각형 93"/>
              <p:cNvSpPr/>
              <p:nvPr/>
            </p:nvSpPr>
            <p:spPr>
              <a:xfrm flipH="1">
                <a:off x="7010349" y="5260968"/>
                <a:ext cx="164814" cy="181562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9" name="TextBox 94"/>
              <p:cNvSpPr txBox="1"/>
              <p:nvPr/>
            </p:nvSpPr>
            <p:spPr>
              <a:xfrm>
                <a:off x="6173985" y="5676477"/>
                <a:ext cx="1924563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000" b="0" spc="-55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부정청탁에 따라 직무를 수행할 경우 </a:t>
                </a: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20" name="TextBox 96"/>
            <p:cNvSpPr txBox="1"/>
            <p:nvPr/>
          </p:nvSpPr>
          <p:spPr>
            <a:xfrm>
              <a:off x="5638812" y="5673973"/>
              <a:ext cx="1924563" cy="1497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거절하는 의사를 명확히 표시한 경우</a:t>
              </a:r>
              <a:endParaRPr lang="en-US" altLang="ko-KR" sz="1000" b="0" spc="-55">
                <a:solidFill>
                  <a:srgbClr val="4837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1" name="TextBox 97"/>
            <p:cNvSpPr txBox="1"/>
            <p:nvPr/>
          </p:nvSpPr>
          <p:spPr>
            <a:xfrm>
              <a:off x="6200791" y="5832688"/>
              <a:ext cx="804772" cy="2193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징계 및 벌칙 대상에서 제외</a:t>
              </a:r>
            </a:p>
          </p:txBody>
        </p:sp>
      </p:grpSp>
      <p:sp>
        <p:nvSpPr>
          <p:cNvPr id="422" name="Freeform 50"/>
          <p:cNvSpPr/>
          <p:nvPr/>
        </p:nvSpPr>
        <p:spPr>
          <a:xfrm flipH="1">
            <a:off x="1807219" y="4466659"/>
            <a:ext cx="573337" cy="713813"/>
          </a:xfrm>
          <a:custGeom>
            <a:avLst/>
            <a:gdLst>
              <a:gd name="T0" fmla="*/ 153 w 158"/>
              <a:gd name="T1" fmla="*/ 47 h 233"/>
              <a:gd name="T2" fmla="*/ 113 w 158"/>
              <a:gd name="T3" fmla="*/ 2 h 233"/>
              <a:gd name="T4" fmla="*/ 101 w 158"/>
              <a:gd name="T5" fmla="*/ 0 h 233"/>
              <a:gd name="T6" fmla="*/ 101 w 158"/>
              <a:gd name="T7" fmla="*/ 0 h 233"/>
              <a:gd name="T8" fmla="*/ 87 w 158"/>
              <a:gd name="T9" fmla="*/ 0 h 233"/>
              <a:gd name="T10" fmla="*/ 71 w 158"/>
              <a:gd name="T11" fmla="*/ 6 h 233"/>
              <a:gd name="T12" fmla="*/ 71 w 158"/>
              <a:gd name="T13" fmla="*/ 6 h 233"/>
              <a:gd name="T14" fmla="*/ 58 w 158"/>
              <a:gd name="T15" fmla="*/ 19 h 233"/>
              <a:gd name="T16" fmla="*/ 11 w 158"/>
              <a:gd name="T17" fmla="*/ 45 h 233"/>
              <a:gd name="T18" fmla="*/ 1 w 158"/>
              <a:gd name="T19" fmla="*/ 58 h 233"/>
              <a:gd name="T20" fmla="*/ 12 w 158"/>
              <a:gd name="T21" fmla="*/ 68 h 233"/>
              <a:gd name="T22" fmla="*/ 14 w 158"/>
              <a:gd name="T23" fmla="*/ 68 h 233"/>
              <a:gd name="T24" fmla="*/ 62 w 158"/>
              <a:gd name="T25" fmla="*/ 48 h 233"/>
              <a:gd name="T26" fmla="*/ 62 w 158"/>
              <a:gd name="T27" fmla="*/ 89 h 233"/>
              <a:gd name="T28" fmla="*/ 62 w 158"/>
              <a:gd name="T29" fmla="*/ 89 h 233"/>
              <a:gd name="T30" fmla="*/ 62 w 158"/>
              <a:gd name="T31" fmla="*/ 119 h 233"/>
              <a:gd name="T32" fmla="*/ 63 w 158"/>
              <a:gd name="T33" fmla="*/ 219 h 233"/>
              <a:gd name="T34" fmla="*/ 75 w 158"/>
              <a:gd name="T35" fmla="*/ 233 h 233"/>
              <a:gd name="T36" fmla="*/ 77 w 158"/>
              <a:gd name="T37" fmla="*/ 233 h 233"/>
              <a:gd name="T38" fmla="*/ 89 w 158"/>
              <a:gd name="T39" fmla="*/ 219 h 233"/>
              <a:gd name="T40" fmla="*/ 89 w 158"/>
              <a:gd name="T41" fmla="*/ 119 h 233"/>
              <a:gd name="T42" fmla="*/ 99 w 158"/>
              <a:gd name="T43" fmla="*/ 119 h 233"/>
              <a:gd name="T44" fmla="*/ 99 w 158"/>
              <a:gd name="T45" fmla="*/ 219 h 233"/>
              <a:gd name="T46" fmla="*/ 111 w 158"/>
              <a:gd name="T47" fmla="*/ 233 h 233"/>
              <a:gd name="T48" fmla="*/ 113 w 158"/>
              <a:gd name="T49" fmla="*/ 233 h 233"/>
              <a:gd name="T50" fmla="*/ 125 w 158"/>
              <a:gd name="T51" fmla="*/ 219 h 233"/>
              <a:gd name="T52" fmla="*/ 125 w 158"/>
              <a:gd name="T53" fmla="*/ 119 h 233"/>
              <a:gd name="T54" fmla="*/ 126 w 158"/>
              <a:gd name="T55" fmla="*/ 119 h 233"/>
              <a:gd name="T56" fmla="*/ 126 w 158"/>
              <a:gd name="T57" fmla="*/ 114 h 233"/>
              <a:gd name="T58" fmla="*/ 119 w 158"/>
              <a:gd name="T59" fmla="*/ 111 h 233"/>
              <a:gd name="T60" fmla="*/ 118 w 158"/>
              <a:gd name="T61" fmla="*/ 91 h 233"/>
              <a:gd name="T62" fmla="*/ 125 w 158"/>
              <a:gd name="T63" fmla="*/ 79 h 233"/>
              <a:gd name="T64" fmla="*/ 125 w 158"/>
              <a:gd name="T65" fmla="*/ 45 h 233"/>
              <a:gd name="T66" fmla="*/ 125 w 158"/>
              <a:gd name="T67" fmla="*/ 42 h 233"/>
              <a:gd name="T68" fmla="*/ 125 w 158"/>
              <a:gd name="T69" fmla="*/ 39 h 233"/>
              <a:gd name="T70" fmla="*/ 131 w 158"/>
              <a:gd name="T71" fmla="*/ 53 h 233"/>
              <a:gd name="T72" fmla="*/ 125 w 158"/>
              <a:gd name="T73" fmla="*/ 85 h 233"/>
              <a:gd name="T74" fmla="*/ 120 w 158"/>
              <a:gd name="T75" fmla="*/ 93 h 233"/>
              <a:gd name="T76" fmla="*/ 121 w 158"/>
              <a:gd name="T77" fmla="*/ 109 h 233"/>
              <a:gd name="T78" fmla="*/ 126 w 158"/>
              <a:gd name="T79" fmla="*/ 112 h 233"/>
              <a:gd name="T80" fmla="*/ 128 w 158"/>
              <a:gd name="T81" fmla="*/ 112 h 233"/>
              <a:gd name="T82" fmla="*/ 137 w 158"/>
              <a:gd name="T83" fmla="*/ 108 h 233"/>
              <a:gd name="T84" fmla="*/ 153 w 158"/>
              <a:gd name="T85" fmla="*/ 47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33">
                <a:moveTo>
                  <a:pt x="153" y="47"/>
                </a:moveTo>
                <a:cubicBezTo>
                  <a:pt x="149" y="27"/>
                  <a:pt x="134" y="11"/>
                  <a:pt x="113" y="2"/>
                </a:cubicBezTo>
                <a:cubicBezTo>
                  <a:pt x="112" y="1"/>
                  <a:pt x="102" y="0"/>
                  <a:pt x="101" y="0"/>
                </a:cubicBezTo>
                <a:quadBezTo>
                  <a:pt x="101" y="0"/>
                  <a:pt x="101" y="0"/>
                </a:quadBezTo>
                <a:quadBezTo>
                  <a:pt x="87" y="0"/>
                  <a:pt x="87" y="0"/>
                </a:quadBezTo>
                <a:cubicBezTo>
                  <a:pt x="81" y="0"/>
                  <a:pt x="75" y="2"/>
                  <a:pt x="71" y="6"/>
                </a:cubicBezTo>
                <a:quadBezTo>
                  <a:pt x="71" y="6"/>
                  <a:pt x="71" y="6"/>
                </a:quadBezTo>
                <a:cubicBezTo>
                  <a:pt x="66" y="9"/>
                  <a:pt x="62" y="14"/>
                  <a:pt x="58" y="19"/>
                </a:cubicBezTo>
                <a:cubicBezTo>
                  <a:pt x="49" y="29"/>
                  <a:pt x="39" y="42"/>
                  <a:pt x="11" y="45"/>
                </a:cubicBezTo>
                <a:cubicBezTo>
                  <a:pt x="5" y="46"/>
                  <a:pt x="0" y="52"/>
                  <a:pt x="1" y="58"/>
                </a:cubicBezTo>
                <a:cubicBezTo>
                  <a:pt x="2" y="64"/>
                  <a:pt x="7" y="68"/>
                  <a:pt x="12" y="68"/>
                </a:cubicBezTo>
                <a:quadBezTo>
                  <a:pt x="13" y="68"/>
                  <a:pt x="14" y="68"/>
                </a:quadBezTo>
                <a:cubicBezTo>
                  <a:pt x="38" y="65"/>
                  <a:pt x="52" y="57"/>
                  <a:pt x="62" y="48"/>
                </a:cubicBezTo>
                <a:quadBezTo>
                  <a:pt x="62" y="89"/>
                  <a:pt x="62" y="89"/>
                </a:quadBezTo>
                <a:quadBezTo>
                  <a:pt x="62" y="89"/>
                  <a:pt x="62" y="89"/>
                </a:quadBezTo>
                <a:quadBezTo>
                  <a:pt x="62" y="119"/>
                  <a:pt x="62" y="119"/>
                </a:quadBezTo>
                <a:quadBezTo>
                  <a:pt x="63" y="219"/>
                  <a:pt x="63" y="219"/>
                </a:quadBezTo>
                <a:cubicBezTo>
                  <a:pt x="63" y="227"/>
                  <a:pt x="68" y="233"/>
                  <a:pt x="75" y="233"/>
                </a:cubicBezTo>
                <a:quadBezTo>
                  <a:pt x="77" y="233"/>
                  <a:pt x="77" y="233"/>
                </a:quadBezTo>
                <a:cubicBezTo>
                  <a:pt x="83" y="233"/>
                  <a:pt x="89" y="227"/>
                  <a:pt x="89" y="219"/>
                </a:cubicBezTo>
                <a:quadBezTo>
                  <a:pt x="89" y="119"/>
                  <a:pt x="89" y="119"/>
                </a:quadBezTo>
                <a:quadBezTo>
                  <a:pt x="99" y="119"/>
                  <a:pt x="99" y="119"/>
                </a:quadBezTo>
                <a:quadBezTo>
                  <a:pt x="99" y="219"/>
                  <a:pt x="99" y="219"/>
                </a:quadBezTo>
                <a:cubicBezTo>
                  <a:pt x="99" y="227"/>
                  <a:pt x="104" y="233"/>
                  <a:pt x="111" y="233"/>
                </a:cubicBezTo>
                <a:quadBezTo>
                  <a:pt x="113" y="233"/>
                  <a:pt x="113" y="233"/>
                </a:quadBezTo>
                <a:cubicBezTo>
                  <a:pt x="120" y="233"/>
                  <a:pt x="125" y="227"/>
                  <a:pt x="125" y="219"/>
                </a:cubicBezTo>
                <a:quadBezTo>
                  <a:pt x="125" y="119"/>
                  <a:pt x="125" y="119"/>
                </a:quadBezTo>
                <a:quadBezTo>
                  <a:pt x="126" y="119"/>
                  <a:pt x="126" y="119"/>
                </a:quadBezTo>
                <a:quadBezTo>
                  <a:pt x="126" y="114"/>
                  <a:pt x="126" y="114"/>
                </a:quadBezTo>
                <a:cubicBezTo>
                  <a:pt x="123" y="114"/>
                  <a:pt x="121" y="113"/>
                  <a:pt x="119" y="111"/>
                </a:cubicBezTo>
                <a:cubicBezTo>
                  <a:pt x="113" y="106"/>
                  <a:pt x="112" y="97"/>
                  <a:pt x="118" y="91"/>
                </a:cubicBezTo>
                <a:cubicBezTo>
                  <a:pt x="121" y="88"/>
                  <a:pt x="123" y="83"/>
                  <a:pt x="125" y="79"/>
                </a:cubicBezTo>
                <a:quadBezTo>
                  <a:pt x="125" y="45"/>
                  <a:pt x="125" y="45"/>
                </a:quadBezTo>
                <a:quadBezTo>
                  <a:pt x="125" y="42"/>
                  <a:pt x="125" y="42"/>
                </a:quadBezTo>
                <a:quadBezTo>
                  <a:pt x="125" y="39"/>
                  <a:pt x="125" y="39"/>
                </a:quadBezTo>
                <a:cubicBezTo>
                  <a:pt x="128" y="43"/>
                  <a:pt x="130" y="48"/>
                  <a:pt x="131" y="53"/>
                </a:cubicBezTo>
                <a:cubicBezTo>
                  <a:pt x="134" y="63"/>
                  <a:pt x="131" y="75"/>
                  <a:pt x="125" y="85"/>
                </a:cubicBezTo>
                <a:cubicBezTo>
                  <a:pt x="124" y="88"/>
                  <a:pt x="122" y="91"/>
                  <a:pt x="120" y="93"/>
                </a:cubicBezTo>
                <a:cubicBezTo>
                  <a:pt x="115" y="98"/>
                  <a:pt x="116" y="105"/>
                  <a:pt x="121" y="109"/>
                </a:cubicBezTo>
                <a:cubicBezTo>
                  <a:pt x="122" y="110"/>
                  <a:pt x="124" y="111"/>
                  <a:pt x="126" y="112"/>
                </a:cubicBezTo>
                <a:cubicBezTo>
                  <a:pt x="126" y="112"/>
                  <a:pt x="127" y="112"/>
                  <a:pt x="128" y="112"/>
                </a:cubicBezTo>
                <a:cubicBezTo>
                  <a:pt x="131" y="112"/>
                  <a:pt x="135" y="111"/>
                  <a:pt x="137" y="108"/>
                </a:cubicBezTo>
                <a:cubicBezTo>
                  <a:pt x="152" y="91"/>
                  <a:pt x="158" y="68"/>
                  <a:pt x="153" y="47"/>
                </a:cubicBezTo>
                <a:close/>
              </a:path>
            </a:pathLst>
          </a:custGeom>
          <a:solidFill>
            <a:srgbClr val="00B0D8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77933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3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102498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1-2</a:t>
            </a:r>
          </a:p>
        </p:txBody>
      </p:sp>
      <p:sp>
        <p:nvSpPr>
          <p:cNvPr id="483" name="모서리가 둥근 직사각형 126"/>
          <p:cNvSpPr/>
          <p:nvPr/>
        </p:nvSpPr>
        <p:spPr>
          <a:xfrm>
            <a:off x="114300" y="1922722"/>
            <a:ext cx="8886825" cy="103822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4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485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제</a:t>
            </a:r>
            <a:r>
              <a:rPr lang="en-US" altLang="ko-KR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자</a:t>
            </a:r>
            <a:r>
              <a:rPr lang="en-US" altLang="ko-KR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일반인</a:t>
            </a:r>
            <a:r>
              <a:rPr lang="en-US" altLang="ko-KR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를 통한 토지형질변경허가  부정청탁</a:t>
            </a:r>
            <a:endParaRPr lang="ko-KR" altLang="en-US" sz="2000" b="1" spc="-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6" name="TextBox 47"/>
          <p:cNvSpPr txBox="1"/>
          <p:nvPr/>
        </p:nvSpPr>
        <p:spPr>
          <a:xfrm>
            <a:off x="315913" y="1971748"/>
            <a:ext cx="8618537" cy="11715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개발제한구역 내에 토지를 소유하고 있는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00구청 담당공무원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토지형질변경허가 신청을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하였는데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 </a:t>
            </a:r>
            <a:r>
              <a:rPr lang="ko-KR" altLang="en-US" sz="1400">
                <a:latin typeface="+mn-lt"/>
                <a:ea typeface="+mn-ea"/>
                <a:cs typeface="+mn-cs"/>
              </a:rPr>
              <a:t>해당 토지가 개발제한구역법령상 형질변경허가 요건을 갖추지 못했다는 것을 알고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담당공무원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의 지인이자 자신의 친구인 회사원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통하여 허가를 받을 수 있도록 청탁한 경우</a:t>
            </a:r>
            <a:endParaRPr lang="en-US" altLang="ko-KR" sz="1400">
              <a:latin typeface="+mn-lt"/>
              <a:ea typeface="+mn-ea"/>
              <a:cs typeface="+mn-cs"/>
            </a:endParaRPr>
          </a:p>
        </p:txBody>
      </p:sp>
      <p:grpSp>
        <p:nvGrpSpPr>
          <p:cNvPr id="487" name="그룹 123"/>
          <p:cNvGrpSpPr/>
          <p:nvPr/>
        </p:nvGrpSpPr>
        <p:grpSpPr>
          <a:xfrm>
            <a:off x="476253" y="3552831"/>
            <a:ext cx="8667748" cy="2895593"/>
            <a:chOff x="485778" y="3458644"/>
            <a:chExt cx="8667748" cy="2992270"/>
          </a:xfrm>
        </p:grpSpPr>
        <p:sp>
          <p:nvSpPr>
            <p:cNvPr id="488" name="TextBox 99"/>
            <p:cNvSpPr txBox="1"/>
            <p:nvPr/>
          </p:nvSpPr>
          <p:spPr>
            <a:xfrm>
              <a:off x="7987276" y="4266184"/>
              <a:ext cx="470897" cy="517981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4000" b="0" spc="-85">
                  <a:solidFill>
                    <a:srgbClr val="FCB811"/>
                  </a:solidFill>
                  <a:latin typeface="+mn-lt"/>
                  <a:ea typeface="+mn-ea"/>
                  <a:cs typeface="+mn-cs"/>
                </a:rPr>
                <a:t>?</a:t>
              </a:r>
              <a:endParaRPr lang="ko-KR" altLang="en-US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89" name="그룹 28"/>
            <p:cNvGrpSpPr/>
            <p:nvPr/>
          </p:nvGrpSpPr>
          <p:grpSpPr>
            <a:xfrm>
              <a:off x="631508" y="3458644"/>
              <a:ext cx="1628149" cy="671714"/>
              <a:chOff x="428593" y="3060591"/>
              <a:chExt cx="1666066" cy="765625"/>
            </a:xfrm>
          </p:grpSpPr>
          <p:sp>
            <p:nvSpPr>
              <p:cNvPr id="490" name="TextBox 101"/>
              <p:cNvSpPr txBox="1"/>
              <p:nvPr/>
            </p:nvSpPr>
            <p:spPr>
              <a:xfrm>
                <a:off x="428593" y="3060591"/>
                <a:ext cx="1666066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형질변경허가가 날 수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있도록 좀 도와줘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!</a:t>
                </a:r>
                <a:endPara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1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92" name="그룹 30"/>
            <p:cNvGrpSpPr/>
            <p:nvPr/>
          </p:nvGrpSpPr>
          <p:grpSpPr>
            <a:xfrm>
              <a:off x="3883599" y="3527544"/>
              <a:ext cx="1535885" cy="652226"/>
              <a:chOff x="2167030" y="3134366"/>
              <a:chExt cx="1438763" cy="743413"/>
            </a:xfrm>
          </p:grpSpPr>
          <p:sp>
            <p:nvSpPr>
              <p:cNvPr id="493" name="TextBox 104"/>
              <p:cNvSpPr txBox="1"/>
              <p:nvPr/>
            </p:nvSpPr>
            <p:spPr>
              <a:xfrm>
                <a:off x="2167030" y="3134366"/>
                <a:ext cx="1438763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내 친구 허가 신청건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잘 좀 처리 해 주게</a:t>
                </a:r>
                <a:endParaRPr lang="en-US" altLang="ko-KR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4" name="이등변 삼각형 105"/>
              <p:cNvSpPr/>
              <p:nvPr/>
            </p:nvSpPr>
            <p:spPr>
              <a:xfrm rot="10800000">
                <a:off x="2601589" y="3744235"/>
                <a:ext cx="108346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95" name="그룹 37"/>
            <p:cNvGrpSpPr/>
            <p:nvPr/>
          </p:nvGrpSpPr>
          <p:grpSpPr>
            <a:xfrm>
              <a:off x="6749591" y="3468482"/>
              <a:ext cx="1641932" cy="661872"/>
              <a:chOff x="5945739" y="3067051"/>
              <a:chExt cx="1680170" cy="754409"/>
            </a:xfrm>
          </p:grpSpPr>
          <p:sp>
            <p:nvSpPr>
              <p:cNvPr id="496" name="TextBox 107"/>
              <p:cNvSpPr txBox="1"/>
              <p:nvPr/>
            </p:nvSpPr>
            <p:spPr>
              <a:xfrm>
                <a:off x="5945739" y="3067051"/>
                <a:ext cx="1680170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요건이 미비한데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,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어떻게 해야 하지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..</a:t>
                </a:r>
              </a:p>
            </p:txBody>
          </p:sp>
          <p:sp>
            <p:nvSpPr>
              <p:cNvPr id="497" name="이등변 삼각형 108"/>
              <p:cNvSpPr/>
              <p:nvPr/>
            </p:nvSpPr>
            <p:spPr>
              <a:xfrm rot="10800000">
                <a:off x="6988185" y="3687917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99" name="오른쪽 화살표 111"/>
            <p:cNvSpPr/>
            <p:nvPr/>
          </p:nvSpPr>
          <p:spPr>
            <a:xfrm>
              <a:off x="2050218" y="4345937"/>
              <a:ext cx="837731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0" name="그룹 35"/>
            <p:cNvGrpSpPr/>
            <p:nvPr/>
          </p:nvGrpSpPr>
          <p:grpSpPr>
            <a:xfrm>
              <a:off x="774014" y="4157911"/>
              <a:ext cx="508273" cy="948062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501" name="Oval 48"/>
              <p:cNvSpPr>
                <a:spLocks noChangeArrowheads="1"/>
              </p:cNvSpPr>
              <p:nvPr/>
            </p:nvSpPr>
            <p:spPr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2" name="Freeform 51"/>
              <p:cNvSpPr/>
              <p:nvPr/>
            </p:nvSpPr>
            <p:spPr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quadBezTo>
                      <a:pt x="90" y="6"/>
                      <a:pt x="90" y="6"/>
                    </a:quadBezTo>
                    <a:cubicBezTo>
                      <a:pt x="86" y="2"/>
                      <a:pt x="81" y="0"/>
                      <a:pt x="75" y="0"/>
                    </a:cubicBezTo>
                    <a:quadBezTo>
                      <a:pt x="60" y="0"/>
                      <a:pt x="60" y="0"/>
                    </a:quadBezTo>
                    <a:quadBezTo>
                      <a:pt x="59" y="0"/>
                      <a:pt x="58" y="0"/>
                    </a:quad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quadBezTo>
                      <a:pt x="36" y="41"/>
                      <a:pt x="36" y="41"/>
                    </a:quadBezTo>
                    <a:quadBezTo>
                      <a:pt x="36" y="44"/>
                      <a:pt x="36" y="44"/>
                    </a:quadBezTo>
                    <a:quadBezTo>
                      <a:pt x="36" y="89"/>
                      <a:pt x="36" y="89"/>
                    </a:quadBezTo>
                    <a:quadBezTo>
                      <a:pt x="36" y="91"/>
                      <a:pt x="36" y="91"/>
                    </a:quadBezTo>
                    <a:quadBezTo>
                      <a:pt x="36" y="118"/>
                      <a:pt x="36" y="118"/>
                    </a:quadBezTo>
                    <a:quadBezTo>
                      <a:pt x="36" y="219"/>
                      <a:pt x="36" y="219"/>
                    </a:quadBezTo>
                    <a:cubicBezTo>
                      <a:pt x="36" y="227"/>
                      <a:pt x="41" y="233"/>
                      <a:pt x="48" y="233"/>
                    </a:cubicBezTo>
                    <a:quadBezTo>
                      <a:pt x="50" y="233"/>
                      <a:pt x="50" y="233"/>
                    </a:quadBezTo>
                    <a:cubicBezTo>
                      <a:pt x="57" y="233"/>
                      <a:pt x="62" y="227"/>
                      <a:pt x="62" y="219"/>
                    </a:cubicBezTo>
                    <a:quadBezTo>
                      <a:pt x="62" y="119"/>
                      <a:pt x="62" y="119"/>
                    </a:quadBezTo>
                    <a:quadBezTo>
                      <a:pt x="73" y="119"/>
                      <a:pt x="73" y="119"/>
                    </a:quadBezTo>
                    <a:quadBezTo>
                      <a:pt x="73" y="219"/>
                      <a:pt x="73" y="219"/>
                    </a:quadBezTo>
                    <a:cubicBezTo>
                      <a:pt x="73" y="227"/>
                      <a:pt x="78" y="233"/>
                      <a:pt x="85" y="233"/>
                    </a:cubicBezTo>
                    <a:quadBezTo>
                      <a:pt x="87" y="233"/>
                      <a:pt x="87" y="233"/>
                    </a:quadBezTo>
                    <a:cubicBezTo>
                      <a:pt x="94" y="233"/>
                      <a:pt x="99" y="227"/>
                      <a:pt x="99" y="219"/>
                    </a:cubicBezTo>
                    <a:quadBezTo>
                      <a:pt x="99" y="119"/>
                      <a:pt x="99" y="119"/>
                    </a:quadBezTo>
                    <a:quadBezTo>
                      <a:pt x="99" y="89"/>
                      <a:pt x="99" y="89"/>
                    </a:quadBezTo>
                    <a:quadBezTo>
                      <a:pt x="99" y="48"/>
                      <a:pt x="99" y="48"/>
                    </a:quad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03" name="오른쪽 화살표 115"/>
            <p:cNvSpPr/>
            <p:nvPr/>
          </p:nvSpPr>
          <p:spPr>
            <a:xfrm>
              <a:off x="6606831" y="4408613"/>
              <a:ext cx="698123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5" name="그룹 24"/>
            <p:cNvGrpSpPr/>
            <p:nvPr/>
          </p:nvGrpSpPr>
          <p:grpSpPr>
            <a:xfrm>
              <a:off x="485778" y="5363138"/>
              <a:ext cx="1866900" cy="1068075"/>
              <a:chOff x="886924" y="5234823"/>
              <a:chExt cx="2083836" cy="1075314"/>
            </a:xfrm>
          </p:grpSpPr>
          <p:sp>
            <p:nvSpPr>
              <p:cNvPr id="506" name="직사각형 119"/>
              <p:cNvSpPr/>
              <p:nvPr/>
            </p:nvSpPr>
            <p:spPr>
              <a:xfrm>
                <a:off x="886924" y="5408354"/>
                <a:ext cx="2083836" cy="9017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7" name="TextBox 120"/>
              <p:cNvSpPr txBox="1"/>
              <p:nvPr/>
            </p:nvSpPr>
            <p:spPr>
              <a:xfrm>
                <a:off x="1569694" y="5604547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 과태료</a:t>
                </a:r>
              </a:p>
            </p:txBody>
          </p:sp>
          <p:sp>
            <p:nvSpPr>
              <p:cNvPr id="508" name="이등변 삼각형 121"/>
              <p:cNvSpPr/>
              <p:nvPr/>
            </p:nvSpPr>
            <p:spPr>
              <a:xfrm flipH="1">
                <a:off x="1290680" y="5234823"/>
                <a:ext cx="164814" cy="187901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09" name="그룹 26"/>
            <p:cNvGrpSpPr/>
            <p:nvPr/>
          </p:nvGrpSpPr>
          <p:grpSpPr>
            <a:xfrm>
              <a:off x="3409948" y="5352361"/>
              <a:ext cx="2343150" cy="1078868"/>
              <a:chOff x="2494607" y="5228145"/>
              <a:chExt cx="2027199" cy="1063959"/>
            </a:xfrm>
          </p:grpSpPr>
          <p:sp>
            <p:nvSpPr>
              <p:cNvPr id="510" name="직사각형 124"/>
              <p:cNvSpPr/>
              <p:nvPr/>
            </p:nvSpPr>
            <p:spPr>
              <a:xfrm>
                <a:off x="2494607" y="5380531"/>
                <a:ext cx="2027199" cy="911573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1" name="TextBox 127"/>
              <p:cNvSpPr txBox="1"/>
              <p:nvPr/>
            </p:nvSpPr>
            <p:spPr>
              <a:xfrm>
                <a:off x="3118760" y="5513898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1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일반인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</a:t>
                </a: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 </a:t>
                </a:r>
                <a:endParaRPr lang="en-US" altLang="ko-KR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2" name="이등변 삼각형 130"/>
              <p:cNvSpPr/>
              <p:nvPr/>
            </p:nvSpPr>
            <p:spPr>
              <a:xfrm flipH="1">
                <a:off x="3252906" y="522814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13" name="Freeform 50"/>
            <p:cNvSpPr/>
            <p:nvPr/>
          </p:nvSpPr>
          <p:spPr>
            <a:xfrm flipH="1">
              <a:off x="409750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14" name="그룹 91"/>
            <p:cNvGrpSpPr/>
            <p:nvPr/>
          </p:nvGrpSpPr>
          <p:grpSpPr>
            <a:xfrm>
              <a:off x="7444576" y="4220584"/>
              <a:ext cx="650771" cy="881327"/>
              <a:chOff x="4264143" y="6121868"/>
              <a:chExt cx="624685" cy="942337"/>
            </a:xfrm>
            <a:solidFill>
              <a:srgbClr val="FCB811"/>
            </a:solidFill>
          </p:grpSpPr>
          <p:sp>
            <p:nvSpPr>
              <p:cNvPr id="515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6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7" name="Freeform 12"/>
              <p:cNvSpPr/>
              <p:nvPr/>
            </p:nvSpPr>
            <p:spPr>
              <a:xfrm>
                <a:off x="4264143" y="6225886"/>
                <a:ext cx="481304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8" name="Freeform 14"/>
              <p:cNvSpPr/>
              <p:nvPr/>
            </p:nvSpPr>
            <p:spPr>
              <a:xfrm>
                <a:off x="4473059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9" name="그룹 98"/>
            <p:cNvGrpSpPr/>
            <p:nvPr/>
          </p:nvGrpSpPr>
          <p:grpSpPr>
            <a:xfrm>
              <a:off x="4657796" y="4220584"/>
              <a:ext cx="1890693" cy="881327"/>
              <a:chOff x="3130361" y="6121868"/>
              <a:chExt cx="1814883" cy="942337"/>
            </a:xfrm>
            <a:solidFill>
              <a:srgbClr val="FCB811"/>
            </a:solidFill>
          </p:grpSpPr>
          <p:sp>
            <p:nvSpPr>
              <p:cNvPr id="520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1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2" name="Freeform 12"/>
              <p:cNvSpPr/>
              <p:nvPr/>
            </p:nvSpPr>
            <p:spPr>
              <a:xfrm>
                <a:off x="3130361" y="6225886"/>
                <a:ext cx="481299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3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4" name="Freeform 14"/>
              <p:cNvSpPr/>
              <p:nvPr/>
            </p:nvSpPr>
            <p:spPr>
              <a:xfrm>
                <a:off x="3339275" y="6241700"/>
                <a:ext cx="63468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25" name="이등변 삼각형 184"/>
            <p:cNvSpPr/>
            <p:nvPr/>
          </p:nvSpPr>
          <p:spPr>
            <a:xfrm>
              <a:off x="4216372" y="4162408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6" name="직사각형 185"/>
            <p:cNvSpPr/>
            <p:nvPr/>
          </p:nvSpPr>
          <p:spPr>
            <a:xfrm>
              <a:off x="4814529" y="41444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7" name="직사각형 186"/>
            <p:cNvSpPr/>
            <p:nvPr/>
          </p:nvSpPr>
          <p:spPr>
            <a:xfrm>
              <a:off x="761072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28" name="그룹 27"/>
            <p:cNvGrpSpPr/>
            <p:nvPr/>
          </p:nvGrpSpPr>
          <p:grpSpPr>
            <a:xfrm>
              <a:off x="6162672" y="5309371"/>
              <a:ext cx="2990853" cy="1141543"/>
              <a:chOff x="5443685" y="5223597"/>
              <a:chExt cx="3112239" cy="1083676"/>
            </a:xfrm>
          </p:grpSpPr>
          <p:sp>
            <p:nvSpPr>
              <p:cNvPr id="529" name="직사각형 188"/>
              <p:cNvSpPr/>
              <p:nvPr/>
            </p:nvSpPr>
            <p:spPr>
              <a:xfrm>
                <a:off x="5443685" y="5401397"/>
                <a:ext cx="3112238" cy="905876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0" name="TextBox 189"/>
              <p:cNvSpPr txBox="1"/>
              <p:nvPr/>
            </p:nvSpPr>
            <p:spPr>
              <a:xfrm>
                <a:off x="6576723" y="5817627"/>
                <a:ext cx="940759" cy="178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년 이하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징역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또는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endPara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1" name="이등변 삼각형 190"/>
              <p:cNvSpPr/>
              <p:nvPr/>
            </p:nvSpPr>
            <p:spPr>
              <a:xfrm flipH="1">
                <a:off x="7012407" y="5223597"/>
                <a:ext cx="164815" cy="181563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2" name="TextBox 191"/>
              <p:cNvSpPr txBox="1"/>
              <p:nvPr/>
            </p:nvSpPr>
            <p:spPr>
              <a:xfrm>
                <a:off x="6018879" y="5639131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000" b="0" spc="-55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부정청탁에 따라 직무를 수행할 경우 </a:t>
                </a: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3" name="TextBox 192"/>
            <p:cNvSpPr txBox="1"/>
            <p:nvPr/>
          </p:nvSpPr>
          <p:spPr>
            <a:xfrm>
              <a:off x="6684174" y="5599445"/>
              <a:ext cx="1880763" cy="155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거절하는 의사를 명확히 표시한 경우</a:t>
              </a:r>
              <a:endParaRPr lang="en-US" altLang="ko-KR" sz="1000" b="0" spc="-55">
                <a:solidFill>
                  <a:srgbClr val="4837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4" name="직사각형 193"/>
            <p:cNvSpPr/>
            <p:nvPr/>
          </p:nvSpPr>
          <p:spPr>
            <a:xfrm>
              <a:off x="6419850" y="5724770"/>
              <a:ext cx="2339340" cy="3180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징계 및 벌칙 대상에서 제외</a:t>
              </a:r>
            </a:p>
          </p:txBody>
        </p:sp>
        <p:sp>
          <p:nvSpPr>
            <p:cNvPr id="535" name="Freeform 50"/>
            <p:cNvSpPr/>
            <p:nvPr/>
          </p:nvSpPr>
          <p:spPr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6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8" name="그룹 213"/>
          <p:cNvGrpSpPr/>
          <p:nvPr/>
        </p:nvGrpSpPr>
        <p:grpSpPr>
          <a:xfrm>
            <a:off x="804445" y="3152328"/>
            <a:ext cx="7691853" cy="305247"/>
            <a:chOff x="160636" y="2895152"/>
            <a:chExt cx="7680977" cy="305247"/>
          </a:xfrm>
        </p:grpSpPr>
        <p:sp>
          <p:nvSpPr>
            <p:cNvPr id="539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0" name="TextBox 98"/>
            <p:cNvSpPr txBox="1"/>
            <p:nvPr/>
          </p:nvSpPr>
          <p:spPr>
            <a:xfrm>
              <a:off x="385154" y="2923728"/>
              <a:ext cx="1824739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토지소유자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1" name="TextBox 95"/>
            <p:cNvSpPr txBox="1"/>
            <p:nvPr/>
          </p:nvSpPr>
          <p:spPr>
            <a:xfrm>
              <a:off x="3301420" y="2914203"/>
              <a:ext cx="1926151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친구회사원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B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2" name="이등변 삼각형 96"/>
            <p:cNvSpPr/>
            <p:nvPr/>
          </p:nvSpPr>
          <p:spPr>
            <a:xfrm>
              <a:off x="3108033" y="2943219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3" name="TextBox 93"/>
            <p:cNvSpPr txBox="1"/>
            <p:nvPr/>
          </p:nvSpPr>
          <p:spPr>
            <a:xfrm>
              <a:off x="6214686" y="2895152"/>
              <a:ext cx="1626927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00구청 담당공무원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544" name="직사각형 94"/>
            <p:cNvSpPr/>
            <p:nvPr/>
          </p:nvSpPr>
          <p:spPr>
            <a:xfrm>
              <a:off x="5960036" y="2962270"/>
              <a:ext cx="203938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4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102498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1-3</a:t>
            </a:r>
          </a:p>
        </p:txBody>
      </p:sp>
      <p:sp>
        <p:nvSpPr>
          <p:cNvPr id="423" name="TextBox 25"/>
          <p:cNvSpPr txBox="1"/>
          <p:nvPr/>
        </p:nvSpPr>
        <p:spPr>
          <a:xfrm>
            <a:off x="661774" y="1177889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b="0" spc="-94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4" name="TextBox 47"/>
          <p:cNvSpPr txBox="1"/>
          <p:nvPr/>
        </p:nvSpPr>
        <p:spPr>
          <a:xfrm>
            <a:off x="525463" y="1052736"/>
            <a:ext cx="8618537" cy="11715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grpSp>
        <p:nvGrpSpPr>
          <p:cNvPr id="425" name="그룹 123"/>
          <p:cNvGrpSpPr/>
          <p:nvPr/>
        </p:nvGrpSpPr>
        <p:grpSpPr>
          <a:xfrm>
            <a:off x="476255" y="3552831"/>
            <a:ext cx="8667744" cy="2895594"/>
            <a:chOff x="485780" y="3458644"/>
            <a:chExt cx="8667744" cy="2992271"/>
          </a:xfrm>
        </p:grpSpPr>
        <p:sp>
          <p:nvSpPr>
            <p:cNvPr id="426" name="TextBox 99"/>
            <p:cNvSpPr txBox="1"/>
            <p:nvPr/>
          </p:nvSpPr>
          <p:spPr>
            <a:xfrm>
              <a:off x="7987276" y="4266184"/>
              <a:ext cx="470897" cy="517981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4000" b="0" spc="-85">
                  <a:solidFill>
                    <a:srgbClr val="FCB811"/>
                  </a:solidFill>
                  <a:latin typeface="+mn-lt"/>
                  <a:ea typeface="+mn-ea"/>
                  <a:cs typeface="+mn-cs"/>
                </a:rPr>
                <a:t>?</a:t>
              </a:r>
              <a:endParaRPr lang="ko-KR" altLang="en-US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27" name="그룹 28"/>
            <p:cNvGrpSpPr/>
            <p:nvPr/>
          </p:nvGrpSpPr>
          <p:grpSpPr>
            <a:xfrm>
              <a:off x="631511" y="3458644"/>
              <a:ext cx="1628149" cy="671714"/>
              <a:chOff x="428594" y="3060591"/>
              <a:chExt cx="1666066" cy="765625"/>
            </a:xfrm>
          </p:grpSpPr>
          <p:sp>
            <p:nvSpPr>
              <p:cNvPr id="428" name="TextBox 101"/>
              <p:cNvSpPr txBox="1"/>
              <p:nvPr/>
            </p:nvSpPr>
            <p:spPr>
              <a:xfrm>
                <a:off x="428594" y="3060591"/>
                <a:ext cx="1666066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형질변경허가가 날 수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있도록 좀 도와줘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!</a:t>
                </a:r>
                <a:endPara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9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30" name="그룹 30"/>
            <p:cNvGrpSpPr/>
            <p:nvPr/>
          </p:nvGrpSpPr>
          <p:grpSpPr>
            <a:xfrm>
              <a:off x="3883598" y="3527544"/>
              <a:ext cx="1535885" cy="662068"/>
              <a:chOff x="2167030" y="3134366"/>
              <a:chExt cx="1438763" cy="754631"/>
            </a:xfrm>
          </p:grpSpPr>
          <p:sp>
            <p:nvSpPr>
              <p:cNvPr id="431" name="TextBox 104"/>
              <p:cNvSpPr txBox="1"/>
              <p:nvPr/>
            </p:nvSpPr>
            <p:spPr>
              <a:xfrm>
                <a:off x="2167030" y="3134366"/>
                <a:ext cx="1438763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내 친구  허가 신청건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잘 좀 처리 해 주게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432" name="이등변 삼각형 105"/>
              <p:cNvSpPr/>
              <p:nvPr/>
            </p:nvSpPr>
            <p:spPr>
              <a:xfrm rot="10800000">
                <a:off x="2637279" y="3755453"/>
                <a:ext cx="108346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33" name="그룹 37"/>
            <p:cNvGrpSpPr/>
            <p:nvPr/>
          </p:nvGrpSpPr>
          <p:grpSpPr>
            <a:xfrm>
              <a:off x="6749590" y="3468481"/>
              <a:ext cx="1641932" cy="661872"/>
              <a:chOff x="5945739" y="3067051"/>
              <a:chExt cx="1680170" cy="754409"/>
            </a:xfrm>
          </p:grpSpPr>
          <p:sp>
            <p:nvSpPr>
              <p:cNvPr id="434" name="TextBox 107"/>
              <p:cNvSpPr txBox="1"/>
              <p:nvPr/>
            </p:nvSpPr>
            <p:spPr>
              <a:xfrm>
                <a:off x="5945739" y="3067051"/>
                <a:ext cx="1680170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요건이 미비한데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,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어떻게 해야 하지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..</a:t>
                </a:r>
              </a:p>
            </p:txBody>
          </p:sp>
          <p:sp>
            <p:nvSpPr>
              <p:cNvPr id="435" name="이등변 삼각형 108"/>
              <p:cNvSpPr/>
              <p:nvPr/>
            </p:nvSpPr>
            <p:spPr>
              <a:xfrm rot="10800000">
                <a:off x="6988185" y="3687917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37" name="오른쪽 화살표 111"/>
            <p:cNvSpPr/>
            <p:nvPr/>
          </p:nvSpPr>
          <p:spPr>
            <a:xfrm>
              <a:off x="2021643" y="4345936"/>
              <a:ext cx="837731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38" name="그룹 35"/>
            <p:cNvGrpSpPr/>
            <p:nvPr/>
          </p:nvGrpSpPr>
          <p:grpSpPr>
            <a:xfrm>
              <a:off x="774016" y="4157910"/>
              <a:ext cx="508273" cy="948062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439" name="Oval 48"/>
              <p:cNvSpPr>
                <a:spLocks noChangeArrowheads="1"/>
              </p:cNvSpPr>
              <p:nvPr/>
            </p:nvSpPr>
            <p:spPr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0" name="Freeform 51"/>
              <p:cNvSpPr/>
              <p:nvPr/>
            </p:nvSpPr>
            <p:spPr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quadBezTo>
                      <a:pt x="90" y="6"/>
                      <a:pt x="90" y="6"/>
                    </a:quadBezTo>
                    <a:cubicBezTo>
                      <a:pt x="86" y="2"/>
                      <a:pt x="81" y="0"/>
                      <a:pt x="75" y="0"/>
                    </a:cubicBezTo>
                    <a:quadBezTo>
                      <a:pt x="60" y="0"/>
                      <a:pt x="60" y="0"/>
                    </a:quadBezTo>
                    <a:quadBezTo>
                      <a:pt x="59" y="0"/>
                      <a:pt x="58" y="0"/>
                    </a:quad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quadBezTo>
                      <a:pt x="36" y="41"/>
                      <a:pt x="36" y="41"/>
                    </a:quadBezTo>
                    <a:quadBezTo>
                      <a:pt x="36" y="44"/>
                      <a:pt x="36" y="44"/>
                    </a:quadBezTo>
                    <a:quadBezTo>
                      <a:pt x="36" y="89"/>
                      <a:pt x="36" y="89"/>
                    </a:quadBezTo>
                    <a:quadBezTo>
                      <a:pt x="36" y="91"/>
                      <a:pt x="36" y="91"/>
                    </a:quadBezTo>
                    <a:quadBezTo>
                      <a:pt x="36" y="118"/>
                      <a:pt x="36" y="118"/>
                    </a:quadBezTo>
                    <a:quadBezTo>
                      <a:pt x="36" y="219"/>
                      <a:pt x="36" y="219"/>
                    </a:quadBezTo>
                    <a:cubicBezTo>
                      <a:pt x="36" y="227"/>
                      <a:pt x="41" y="233"/>
                      <a:pt x="48" y="233"/>
                    </a:cubicBezTo>
                    <a:quadBezTo>
                      <a:pt x="50" y="233"/>
                      <a:pt x="50" y="233"/>
                    </a:quadBezTo>
                    <a:cubicBezTo>
                      <a:pt x="57" y="233"/>
                      <a:pt x="62" y="227"/>
                      <a:pt x="62" y="219"/>
                    </a:cubicBezTo>
                    <a:quadBezTo>
                      <a:pt x="62" y="119"/>
                      <a:pt x="62" y="119"/>
                    </a:quadBezTo>
                    <a:quadBezTo>
                      <a:pt x="73" y="119"/>
                      <a:pt x="73" y="119"/>
                    </a:quadBezTo>
                    <a:quadBezTo>
                      <a:pt x="73" y="219"/>
                      <a:pt x="73" y="219"/>
                    </a:quadBezTo>
                    <a:cubicBezTo>
                      <a:pt x="73" y="227"/>
                      <a:pt x="78" y="233"/>
                      <a:pt x="85" y="233"/>
                    </a:cubicBezTo>
                    <a:quadBezTo>
                      <a:pt x="87" y="233"/>
                      <a:pt x="87" y="233"/>
                    </a:quadBezTo>
                    <a:cubicBezTo>
                      <a:pt x="94" y="233"/>
                      <a:pt x="99" y="227"/>
                      <a:pt x="99" y="219"/>
                    </a:cubicBezTo>
                    <a:quadBezTo>
                      <a:pt x="99" y="119"/>
                      <a:pt x="99" y="119"/>
                    </a:quadBezTo>
                    <a:quadBezTo>
                      <a:pt x="99" y="89"/>
                      <a:pt x="99" y="89"/>
                    </a:quadBezTo>
                    <a:quadBezTo>
                      <a:pt x="99" y="48"/>
                      <a:pt x="99" y="48"/>
                    </a:quad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41" name="오른쪽 화살표 115"/>
            <p:cNvSpPr/>
            <p:nvPr/>
          </p:nvSpPr>
          <p:spPr>
            <a:xfrm>
              <a:off x="5749581" y="4398769"/>
              <a:ext cx="698123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43" name="그룹 24"/>
            <p:cNvGrpSpPr/>
            <p:nvPr/>
          </p:nvGrpSpPr>
          <p:grpSpPr>
            <a:xfrm>
              <a:off x="485780" y="5353299"/>
              <a:ext cx="1866900" cy="1077921"/>
              <a:chOff x="886924" y="5224911"/>
              <a:chExt cx="2083836" cy="1085226"/>
            </a:xfrm>
          </p:grpSpPr>
          <p:sp>
            <p:nvSpPr>
              <p:cNvPr id="444" name="직사각형 119"/>
              <p:cNvSpPr/>
              <p:nvPr/>
            </p:nvSpPr>
            <p:spPr>
              <a:xfrm>
                <a:off x="886924" y="5408354"/>
                <a:ext cx="2083836" cy="9017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5" name="TextBox 120"/>
              <p:cNvSpPr txBox="1"/>
              <p:nvPr/>
            </p:nvSpPr>
            <p:spPr>
              <a:xfrm>
                <a:off x="1569694" y="5604547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 과태료</a:t>
                </a:r>
              </a:p>
            </p:txBody>
          </p:sp>
          <p:sp>
            <p:nvSpPr>
              <p:cNvPr id="446" name="이등변 삼각형 121"/>
              <p:cNvSpPr/>
              <p:nvPr/>
            </p:nvSpPr>
            <p:spPr>
              <a:xfrm flipH="1">
                <a:off x="1407630" y="5224911"/>
                <a:ext cx="164814" cy="187901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47" name="그룹 26"/>
            <p:cNvGrpSpPr/>
            <p:nvPr/>
          </p:nvGrpSpPr>
          <p:grpSpPr>
            <a:xfrm>
              <a:off x="3409947" y="5332669"/>
              <a:ext cx="2343150" cy="1098555"/>
              <a:chOff x="2494607" y="5208729"/>
              <a:chExt cx="2027199" cy="1083375"/>
            </a:xfrm>
          </p:grpSpPr>
          <p:sp>
            <p:nvSpPr>
              <p:cNvPr id="448" name="직사각형 124"/>
              <p:cNvSpPr/>
              <p:nvPr/>
            </p:nvSpPr>
            <p:spPr>
              <a:xfrm>
                <a:off x="2494607" y="5380531"/>
                <a:ext cx="2027199" cy="911573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9" name="TextBox 127"/>
              <p:cNvSpPr txBox="1"/>
              <p:nvPr/>
            </p:nvSpPr>
            <p:spPr>
              <a:xfrm>
                <a:off x="3118760" y="5513898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1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공직자등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3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</a:t>
                </a: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 </a:t>
                </a:r>
                <a:endParaRPr lang="en-US" altLang="ko-KR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0" name="이등변 삼각형 130"/>
              <p:cNvSpPr/>
              <p:nvPr/>
            </p:nvSpPr>
            <p:spPr>
              <a:xfrm flipH="1">
                <a:off x="3079852" y="5208729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51" name="Freeform 50"/>
            <p:cNvSpPr/>
            <p:nvPr/>
          </p:nvSpPr>
          <p:spPr>
            <a:xfrm flipH="1">
              <a:off x="409750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2" name="그룹 91"/>
            <p:cNvGrpSpPr/>
            <p:nvPr/>
          </p:nvGrpSpPr>
          <p:grpSpPr>
            <a:xfrm>
              <a:off x="7444575" y="4220582"/>
              <a:ext cx="650771" cy="881327"/>
              <a:chOff x="4264143" y="6121868"/>
              <a:chExt cx="624685" cy="942337"/>
            </a:xfrm>
            <a:solidFill>
              <a:srgbClr val="FCB811"/>
            </a:solidFill>
          </p:grpSpPr>
          <p:sp>
            <p:nvSpPr>
              <p:cNvPr id="453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4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5" name="Freeform 12"/>
              <p:cNvSpPr/>
              <p:nvPr/>
            </p:nvSpPr>
            <p:spPr>
              <a:xfrm>
                <a:off x="4264143" y="6225886"/>
                <a:ext cx="481304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6" name="Freeform 14"/>
              <p:cNvSpPr/>
              <p:nvPr/>
            </p:nvSpPr>
            <p:spPr>
              <a:xfrm>
                <a:off x="4473059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57" name="그룹 98"/>
            <p:cNvGrpSpPr/>
            <p:nvPr/>
          </p:nvGrpSpPr>
          <p:grpSpPr>
            <a:xfrm>
              <a:off x="4657795" y="4220582"/>
              <a:ext cx="1890693" cy="881327"/>
              <a:chOff x="3130361" y="6121868"/>
              <a:chExt cx="1814883" cy="942337"/>
            </a:xfrm>
            <a:solidFill>
              <a:srgbClr val="FCB811"/>
            </a:solidFill>
          </p:grpSpPr>
          <p:sp>
            <p:nvSpPr>
              <p:cNvPr id="458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9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0" name="Freeform 12"/>
              <p:cNvSpPr/>
              <p:nvPr/>
            </p:nvSpPr>
            <p:spPr>
              <a:xfrm>
                <a:off x="3130361" y="6225886"/>
                <a:ext cx="481299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1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2" name="Freeform 14"/>
              <p:cNvSpPr/>
              <p:nvPr/>
            </p:nvSpPr>
            <p:spPr>
              <a:xfrm>
                <a:off x="3339275" y="6241700"/>
                <a:ext cx="63468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63" name="이등변 삼각형 184"/>
            <p:cNvSpPr/>
            <p:nvPr/>
          </p:nvSpPr>
          <p:spPr>
            <a:xfrm>
              <a:off x="4216372" y="4162408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4" name="직사각형 185"/>
            <p:cNvSpPr/>
            <p:nvPr/>
          </p:nvSpPr>
          <p:spPr>
            <a:xfrm>
              <a:off x="4814529" y="41444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5" name="직사각형 186"/>
            <p:cNvSpPr/>
            <p:nvPr/>
          </p:nvSpPr>
          <p:spPr>
            <a:xfrm>
              <a:off x="761072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66" name="그룹 27"/>
            <p:cNvGrpSpPr/>
            <p:nvPr/>
          </p:nvGrpSpPr>
          <p:grpSpPr>
            <a:xfrm>
              <a:off x="6162671" y="5309372"/>
              <a:ext cx="2990853" cy="1141543"/>
              <a:chOff x="5443685" y="5223597"/>
              <a:chExt cx="3112239" cy="1083676"/>
            </a:xfrm>
          </p:grpSpPr>
          <p:sp>
            <p:nvSpPr>
              <p:cNvPr id="467" name="직사각형 188"/>
              <p:cNvSpPr/>
              <p:nvPr/>
            </p:nvSpPr>
            <p:spPr>
              <a:xfrm>
                <a:off x="5443685" y="5401397"/>
                <a:ext cx="3112239" cy="905876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8" name="TextBox 189"/>
              <p:cNvSpPr txBox="1"/>
              <p:nvPr/>
            </p:nvSpPr>
            <p:spPr>
              <a:xfrm>
                <a:off x="6576723" y="5817627"/>
                <a:ext cx="940759" cy="178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년 이하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징역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또는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2</a:t>
                </a: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endPara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9" name="이등변 삼각형 190"/>
              <p:cNvSpPr/>
              <p:nvPr/>
            </p:nvSpPr>
            <p:spPr>
              <a:xfrm flipH="1">
                <a:off x="7012407" y="5223597"/>
                <a:ext cx="164815" cy="181563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0" name="TextBox 191"/>
              <p:cNvSpPr txBox="1"/>
              <p:nvPr/>
            </p:nvSpPr>
            <p:spPr>
              <a:xfrm>
                <a:off x="6018879" y="5639131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000" b="0" spc="-55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부정청탁에 따라 직무를 수행할 경우 </a:t>
                </a: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71" name="TextBox 192"/>
            <p:cNvSpPr txBox="1"/>
            <p:nvPr/>
          </p:nvSpPr>
          <p:spPr>
            <a:xfrm>
              <a:off x="6684174" y="5599445"/>
              <a:ext cx="1880763" cy="155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거절하는 의사를 명확히 표시한 경우</a:t>
              </a:r>
              <a:endParaRPr lang="en-US" altLang="ko-KR" sz="1000" b="0" spc="-55">
                <a:solidFill>
                  <a:srgbClr val="4837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2" name="직사각형 193"/>
            <p:cNvSpPr/>
            <p:nvPr/>
          </p:nvSpPr>
          <p:spPr>
            <a:xfrm>
              <a:off x="6419850" y="5724794"/>
              <a:ext cx="2339340" cy="3180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징계 및 벌칙 대상에서 제외</a:t>
              </a:r>
            </a:p>
          </p:txBody>
        </p:sp>
        <p:sp>
          <p:nvSpPr>
            <p:cNvPr id="473" name="Freeform 50"/>
            <p:cNvSpPr/>
            <p:nvPr/>
          </p:nvSpPr>
          <p:spPr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4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6" name="그룹 213"/>
          <p:cNvGrpSpPr/>
          <p:nvPr/>
        </p:nvGrpSpPr>
        <p:grpSpPr>
          <a:xfrm>
            <a:off x="804445" y="3152327"/>
            <a:ext cx="7691853" cy="305248"/>
            <a:chOff x="160636" y="2895151"/>
            <a:chExt cx="7680977" cy="305248"/>
          </a:xfrm>
        </p:grpSpPr>
        <p:sp>
          <p:nvSpPr>
            <p:cNvPr id="477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8" name="TextBox 98"/>
            <p:cNvSpPr txBox="1"/>
            <p:nvPr/>
          </p:nvSpPr>
          <p:spPr>
            <a:xfrm>
              <a:off x="385154" y="2923728"/>
              <a:ext cx="1824739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토지소유자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9" name="TextBox 95"/>
            <p:cNvSpPr txBox="1"/>
            <p:nvPr/>
          </p:nvSpPr>
          <p:spPr>
            <a:xfrm>
              <a:off x="3301420" y="2914200"/>
              <a:ext cx="1926151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과장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80" name="이등변 삼각형 96"/>
            <p:cNvSpPr/>
            <p:nvPr/>
          </p:nvSpPr>
          <p:spPr>
            <a:xfrm>
              <a:off x="2955848" y="2943219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" name="TextBox 93"/>
            <p:cNvSpPr txBox="1"/>
            <p:nvPr/>
          </p:nvSpPr>
          <p:spPr>
            <a:xfrm>
              <a:off x="6214686" y="2895151"/>
              <a:ext cx="1626927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00구청 담당 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482" name="직사각형 94"/>
            <p:cNvSpPr/>
            <p:nvPr/>
          </p:nvSpPr>
          <p:spPr>
            <a:xfrm>
              <a:off x="5960036" y="2962270"/>
              <a:ext cx="203938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83" name="직사각형 110"/>
          <p:cNvSpPr/>
          <p:nvPr/>
        </p:nvSpPr>
        <p:spPr>
          <a:xfrm>
            <a:off x="-1" y="1371179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94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         </a:t>
            </a:r>
            <a:r>
              <a:rPr lang="ko-KR" altLang="en-US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제</a:t>
            </a:r>
            <a:r>
              <a:rPr lang="en-US" altLang="ko-KR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자</a:t>
            </a:r>
            <a:r>
              <a:rPr lang="en-US" altLang="ko-KR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공직자등</a:t>
            </a:r>
            <a:r>
              <a:rPr lang="en-US" altLang="ko-KR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2000" b="1" spc="-85">
                <a:solidFill>
                  <a:schemeClr val="bg1">
                    <a:lumMod val="30000"/>
                  </a:schemeClr>
                </a:solidFill>
                <a:latin typeface="+mn-lt"/>
                <a:ea typeface="+mn-ea"/>
                <a:cs typeface="+mn-cs"/>
              </a:rPr>
              <a:t>를 통한 토지형질변경허가  부정청탁</a:t>
            </a:r>
          </a:p>
        </p:txBody>
      </p:sp>
      <p:pic>
        <p:nvPicPr>
          <p:cNvPr id="48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85" name="모서리가 둥근 직사각형 126"/>
          <p:cNvSpPr/>
          <p:nvPr/>
        </p:nvSpPr>
        <p:spPr>
          <a:xfrm>
            <a:off x="128587" y="1988840"/>
            <a:ext cx="8886825" cy="103822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개발제한구역 내에 토지를 소유하고 있는 </a:t>
            </a:r>
            <a:r>
              <a:rPr lang="en-US" altLang="ko-KR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00구청 담당공무원 </a:t>
            </a:r>
            <a:r>
              <a:rPr lang="en-US" altLang="ko-KR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에게 토지형질변경허가 신청을 하였는데</a:t>
            </a:r>
            <a:r>
              <a:rPr lang="en-US" altLang="ko-KR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해당 토지가 개발제한구역법령상 형질변경허가 요건을 갖추지 못했다는 것을 알고 자신의 친구인 과장 </a:t>
            </a:r>
            <a:r>
              <a:rPr lang="en-US" altLang="ko-KR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통하여 허가를 받을 수 있도록 청탁한 경우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102498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1-4</a:t>
            </a:r>
          </a:p>
        </p:txBody>
      </p:sp>
      <p:sp>
        <p:nvSpPr>
          <p:cNvPr id="607" name="모서리가 둥근 직사각형 126"/>
          <p:cNvSpPr/>
          <p:nvPr/>
        </p:nvSpPr>
        <p:spPr>
          <a:xfrm>
            <a:off x="114300" y="1904999"/>
            <a:ext cx="9029700" cy="1235969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8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609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복수의 제</a:t>
            </a:r>
            <a:r>
              <a:rPr lang="en-US" altLang="ko-KR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자를  통한 토지형질변경허가 부정청탁</a:t>
            </a:r>
            <a:endParaRPr lang="ko-KR" altLang="en-US" sz="2000" b="1" spc="-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0" name="TextBox 47"/>
          <p:cNvSpPr txBox="1"/>
          <p:nvPr/>
        </p:nvSpPr>
        <p:spPr>
          <a:xfrm>
            <a:off x="262731" y="1933462"/>
            <a:ext cx="8618537" cy="11715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개발제한구역 내에 토지를 소유하고 있는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00구청 담당공무원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토지형질변경허가 신청을 하였는데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해당 토지가 개발제한구역법령상 형질변경허가 요건을 갖추지 못했다는 것을 알고 자신의 친구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허가를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받을 수 있도록 도와 달라고 부탁하였음</a:t>
            </a:r>
            <a:r>
              <a:rPr lang="en-US" altLang="ko-KR" sz="1400">
                <a:latin typeface="+mn-lt"/>
                <a:ea typeface="+mn-ea"/>
                <a:cs typeface="+mn-cs"/>
              </a:rPr>
              <a:t>. </a:t>
            </a:r>
            <a:r>
              <a:rPr lang="ko-KR" altLang="en-US" sz="1400">
                <a:latin typeface="+mn-lt"/>
                <a:ea typeface="+mn-ea"/>
                <a:cs typeface="+mn-cs"/>
              </a:rPr>
              <a:t>이에 토지소유자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의 친구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다시 자신의 친구인  공무원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>
                <a:latin typeface="+mn-lt"/>
                <a:ea typeface="+mn-ea"/>
                <a:cs typeface="+mn-cs"/>
              </a:rPr>
              <a:t>D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통하여 허가를 받을 수 있도록 청탁한 경우 </a:t>
            </a:r>
          </a:p>
        </p:txBody>
      </p:sp>
      <p:grpSp>
        <p:nvGrpSpPr>
          <p:cNvPr id="611" name="그룹 123"/>
          <p:cNvGrpSpPr/>
          <p:nvPr/>
        </p:nvGrpSpPr>
        <p:grpSpPr>
          <a:xfrm>
            <a:off x="485775" y="3562350"/>
            <a:ext cx="8658224" cy="2867024"/>
            <a:chOff x="485775" y="3468481"/>
            <a:chExt cx="8658224" cy="2962747"/>
          </a:xfrm>
        </p:grpSpPr>
        <p:sp>
          <p:nvSpPr>
            <p:cNvPr id="612" name="TextBox 99"/>
            <p:cNvSpPr txBox="1"/>
            <p:nvPr/>
          </p:nvSpPr>
          <p:spPr>
            <a:xfrm>
              <a:off x="8225401" y="4029951"/>
              <a:ext cx="470897" cy="517981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4000" b="0" spc="-85">
                  <a:solidFill>
                    <a:srgbClr val="FCB811"/>
                  </a:solidFill>
                  <a:latin typeface="+mn-lt"/>
                  <a:ea typeface="+mn-ea"/>
                  <a:cs typeface="+mn-cs"/>
                </a:rPr>
                <a:t>?</a:t>
              </a:r>
              <a:endParaRPr lang="ko-KR" altLang="en-US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13" name="그룹 28"/>
            <p:cNvGrpSpPr/>
            <p:nvPr/>
          </p:nvGrpSpPr>
          <p:grpSpPr>
            <a:xfrm>
              <a:off x="536256" y="3468486"/>
              <a:ext cx="1628149" cy="661871"/>
              <a:chOff x="331126" y="3071810"/>
              <a:chExt cx="1666066" cy="754406"/>
            </a:xfrm>
          </p:grpSpPr>
          <p:sp>
            <p:nvSpPr>
              <p:cNvPr id="614" name="TextBox 101"/>
              <p:cNvSpPr txBox="1"/>
              <p:nvPr/>
            </p:nvSpPr>
            <p:spPr>
              <a:xfrm>
                <a:off x="331126" y="3071810"/>
                <a:ext cx="1666066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형질변경허가가 날 수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있도록 좀 도와줘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!</a:t>
                </a:r>
                <a:endPara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5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16" name="그룹 30"/>
            <p:cNvGrpSpPr/>
            <p:nvPr/>
          </p:nvGrpSpPr>
          <p:grpSpPr>
            <a:xfrm>
              <a:off x="5169458" y="3468481"/>
              <a:ext cx="1583760" cy="662071"/>
              <a:chOff x="3371606" y="3067051"/>
              <a:chExt cx="1483627" cy="754635"/>
            </a:xfrm>
          </p:grpSpPr>
          <p:sp>
            <p:nvSpPr>
              <p:cNvPr id="617" name="TextBox 104"/>
              <p:cNvSpPr txBox="1"/>
              <p:nvPr/>
            </p:nvSpPr>
            <p:spPr>
              <a:xfrm>
                <a:off x="3371606" y="3067051"/>
                <a:ext cx="1483627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A</a:t>
                </a: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의 허가 신청건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잘 좀 처리 해 주게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618" name="이등변 삼각형 105"/>
              <p:cNvSpPr/>
              <p:nvPr/>
            </p:nvSpPr>
            <p:spPr>
              <a:xfrm rot="10800000">
                <a:off x="4118476" y="3688142"/>
                <a:ext cx="108347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19" name="그룹 37"/>
            <p:cNvGrpSpPr/>
            <p:nvPr/>
          </p:nvGrpSpPr>
          <p:grpSpPr>
            <a:xfrm>
              <a:off x="7111536" y="3468481"/>
              <a:ext cx="1641932" cy="661871"/>
              <a:chOff x="6316116" y="3067051"/>
              <a:chExt cx="1680170" cy="754409"/>
            </a:xfrm>
          </p:grpSpPr>
          <p:sp>
            <p:nvSpPr>
              <p:cNvPr id="620" name="TextBox 107"/>
              <p:cNvSpPr txBox="1"/>
              <p:nvPr/>
            </p:nvSpPr>
            <p:spPr>
              <a:xfrm>
                <a:off x="6316116" y="3067051"/>
                <a:ext cx="1680170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요건이 미비한데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,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어떻게 해야 하지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..</a:t>
                </a:r>
              </a:p>
            </p:txBody>
          </p:sp>
          <p:sp>
            <p:nvSpPr>
              <p:cNvPr id="621" name="이등변 삼각형 108"/>
              <p:cNvSpPr/>
              <p:nvPr/>
            </p:nvSpPr>
            <p:spPr>
              <a:xfrm rot="10800000">
                <a:off x="7397551" y="3687917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23" name="오른쪽 화살표 111"/>
            <p:cNvSpPr/>
            <p:nvPr/>
          </p:nvSpPr>
          <p:spPr>
            <a:xfrm>
              <a:off x="2050218" y="4345937"/>
              <a:ext cx="837731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24" name="그룹 35"/>
            <p:cNvGrpSpPr/>
            <p:nvPr/>
          </p:nvGrpSpPr>
          <p:grpSpPr>
            <a:xfrm>
              <a:off x="774011" y="4157911"/>
              <a:ext cx="508273" cy="948063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625" name="Oval 48"/>
              <p:cNvSpPr>
                <a:spLocks noChangeArrowheads="1"/>
              </p:cNvSpPr>
              <p:nvPr/>
            </p:nvSpPr>
            <p:spPr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6" name="Freeform 51"/>
              <p:cNvSpPr/>
              <p:nvPr/>
            </p:nvSpPr>
            <p:spPr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quadBezTo>
                      <a:pt x="90" y="6"/>
                      <a:pt x="90" y="6"/>
                    </a:quadBezTo>
                    <a:cubicBezTo>
                      <a:pt x="86" y="2"/>
                      <a:pt x="81" y="0"/>
                      <a:pt x="75" y="0"/>
                    </a:cubicBezTo>
                    <a:quadBezTo>
                      <a:pt x="60" y="0"/>
                      <a:pt x="60" y="0"/>
                    </a:quadBezTo>
                    <a:quadBezTo>
                      <a:pt x="59" y="0"/>
                      <a:pt x="58" y="0"/>
                    </a:quad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quadBezTo>
                      <a:pt x="36" y="41"/>
                      <a:pt x="36" y="41"/>
                    </a:quadBezTo>
                    <a:quadBezTo>
                      <a:pt x="36" y="44"/>
                      <a:pt x="36" y="44"/>
                    </a:quadBezTo>
                    <a:quadBezTo>
                      <a:pt x="36" y="89"/>
                      <a:pt x="36" y="89"/>
                    </a:quadBezTo>
                    <a:quadBezTo>
                      <a:pt x="36" y="91"/>
                      <a:pt x="36" y="91"/>
                    </a:quadBezTo>
                    <a:quadBezTo>
                      <a:pt x="36" y="118"/>
                      <a:pt x="36" y="118"/>
                    </a:quadBezTo>
                    <a:quadBezTo>
                      <a:pt x="36" y="219"/>
                      <a:pt x="36" y="219"/>
                    </a:quadBezTo>
                    <a:cubicBezTo>
                      <a:pt x="36" y="227"/>
                      <a:pt x="41" y="233"/>
                      <a:pt x="48" y="233"/>
                    </a:cubicBezTo>
                    <a:quadBezTo>
                      <a:pt x="50" y="233"/>
                      <a:pt x="50" y="233"/>
                    </a:quadBezTo>
                    <a:cubicBezTo>
                      <a:pt x="57" y="233"/>
                      <a:pt x="62" y="227"/>
                      <a:pt x="62" y="219"/>
                    </a:cubicBezTo>
                    <a:quadBezTo>
                      <a:pt x="62" y="119"/>
                      <a:pt x="62" y="119"/>
                    </a:quadBezTo>
                    <a:quadBezTo>
                      <a:pt x="73" y="119"/>
                      <a:pt x="73" y="119"/>
                    </a:quadBezTo>
                    <a:quadBezTo>
                      <a:pt x="73" y="219"/>
                      <a:pt x="73" y="219"/>
                    </a:quadBezTo>
                    <a:cubicBezTo>
                      <a:pt x="73" y="227"/>
                      <a:pt x="78" y="233"/>
                      <a:pt x="85" y="233"/>
                    </a:cubicBezTo>
                    <a:quadBezTo>
                      <a:pt x="87" y="233"/>
                      <a:pt x="87" y="233"/>
                    </a:quadBezTo>
                    <a:cubicBezTo>
                      <a:pt x="94" y="233"/>
                      <a:pt x="99" y="227"/>
                      <a:pt x="99" y="219"/>
                    </a:cubicBezTo>
                    <a:quadBezTo>
                      <a:pt x="99" y="119"/>
                      <a:pt x="99" y="119"/>
                    </a:quadBezTo>
                    <a:quadBezTo>
                      <a:pt x="99" y="89"/>
                      <a:pt x="99" y="89"/>
                    </a:quadBezTo>
                    <a:quadBezTo>
                      <a:pt x="99" y="48"/>
                      <a:pt x="99" y="48"/>
                    </a:quad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27" name="오른쪽 화살표 115"/>
            <p:cNvSpPr/>
            <p:nvPr/>
          </p:nvSpPr>
          <p:spPr>
            <a:xfrm>
              <a:off x="7006881" y="4408613"/>
              <a:ext cx="698123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30" name="그룹 24"/>
            <p:cNvGrpSpPr/>
            <p:nvPr/>
          </p:nvGrpSpPr>
          <p:grpSpPr>
            <a:xfrm>
              <a:off x="485775" y="5389124"/>
              <a:ext cx="1866900" cy="983886"/>
              <a:chOff x="886924" y="5260975"/>
              <a:chExt cx="2083836" cy="990553"/>
            </a:xfrm>
          </p:grpSpPr>
          <p:sp>
            <p:nvSpPr>
              <p:cNvPr id="631" name="직사각형 119"/>
              <p:cNvSpPr/>
              <p:nvPr/>
            </p:nvSpPr>
            <p:spPr>
              <a:xfrm>
                <a:off x="886924" y="5438774"/>
                <a:ext cx="2083836" cy="812754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2" name="TextBox 120"/>
              <p:cNvSpPr txBox="1"/>
              <p:nvPr/>
            </p:nvSpPr>
            <p:spPr>
              <a:xfrm>
                <a:off x="1569694" y="5604547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 과태료</a:t>
                </a:r>
              </a:p>
            </p:txBody>
          </p:sp>
          <p:sp>
            <p:nvSpPr>
              <p:cNvPr id="633" name="이등변 삼각형 121"/>
              <p:cNvSpPr/>
              <p:nvPr/>
            </p:nvSpPr>
            <p:spPr>
              <a:xfrm flipH="1">
                <a:off x="1407630" y="526097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34" name="그룹 26"/>
            <p:cNvGrpSpPr/>
            <p:nvPr/>
          </p:nvGrpSpPr>
          <p:grpSpPr>
            <a:xfrm>
              <a:off x="4417437" y="5421262"/>
              <a:ext cx="1888106" cy="951162"/>
              <a:chOff x="3366247" y="5296095"/>
              <a:chExt cx="1633513" cy="938018"/>
            </a:xfrm>
          </p:grpSpPr>
          <p:sp>
            <p:nvSpPr>
              <p:cNvPr id="635" name="직사각형 124"/>
              <p:cNvSpPr/>
              <p:nvPr/>
            </p:nvSpPr>
            <p:spPr>
              <a:xfrm>
                <a:off x="3366247" y="5438775"/>
                <a:ext cx="1633513" cy="795338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6" name="TextBox 127"/>
              <p:cNvSpPr txBox="1"/>
              <p:nvPr/>
            </p:nvSpPr>
            <p:spPr>
              <a:xfrm>
                <a:off x="3786253" y="5572140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1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공직자등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3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</a:t>
                </a: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 </a:t>
                </a:r>
                <a:endParaRPr lang="en-US" altLang="ko-KR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7" name="이등변 삼각형 130"/>
              <p:cNvSpPr/>
              <p:nvPr/>
            </p:nvSpPr>
            <p:spPr>
              <a:xfrm flipH="1">
                <a:off x="4579649" y="529609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38" name="Freeform 50"/>
            <p:cNvSpPr/>
            <p:nvPr/>
          </p:nvSpPr>
          <p:spPr>
            <a:xfrm flipH="1">
              <a:off x="567865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39" name="그룹 91"/>
            <p:cNvGrpSpPr/>
            <p:nvPr/>
          </p:nvGrpSpPr>
          <p:grpSpPr>
            <a:xfrm>
              <a:off x="7844621" y="4220586"/>
              <a:ext cx="501402" cy="881327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640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1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2" name="Freeform 12"/>
              <p:cNvSpPr/>
              <p:nvPr/>
            </p:nvSpPr>
            <p:spPr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3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4" name="Freeform 14"/>
              <p:cNvSpPr/>
              <p:nvPr/>
            </p:nvSpPr>
            <p:spPr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45" name="그룹 98"/>
            <p:cNvGrpSpPr/>
            <p:nvPr/>
          </p:nvGrpSpPr>
          <p:grpSpPr>
            <a:xfrm>
              <a:off x="6238941" y="4220586"/>
              <a:ext cx="501402" cy="881327"/>
              <a:chOff x="4648174" y="6121868"/>
              <a:chExt cx="481307" cy="942337"/>
            </a:xfrm>
            <a:solidFill>
              <a:srgbClr val="FCB811"/>
            </a:solidFill>
          </p:grpSpPr>
          <p:sp>
            <p:nvSpPr>
              <p:cNvPr id="646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7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8" name="Freeform 12"/>
              <p:cNvSpPr/>
              <p:nvPr/>
            </p:nvSpPr>
            <p:spPr>
              <a:xfrm>
                <a:off x="4648174" y="6225886"/>
                <a:ext cx="481307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9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0" name="Freeform 14"/>
              <p:cNvSpPr/>
              <p:nvPr/>
            </p:nvSpPr>
            <p:spPr>
              <a:xfrm>
                <a:off x="4857092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51" name="이등변 삼각형 183"/>
            <p:cNvSpPr/>
            <p:nvPr/>
          </p:nvSpPr>
          <p:spPr>
            <a:xfrm>
              <a:off x="3935146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2" name="이등변 삼각형 184"/>
            <p:cNvSpPr/>
            <p:nvPr/>
          </p:nvSpPr>
          <p:spPr>
            <a:xfrm>
              <a:off x="5797522" y="4162408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3" name="직사각형 185"/>
            <p:cNvSpPr/>
            <p:nvPr/>
          </p:nvSpPr>
          <p:spPr>
            <a:xfrm>
              <a:off x="6395679" y="4144410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4" name="직사각형 186"/>
            <p:cNvSpPr/>
            <p:nvPr/>
          </p:nvSpPr>
          <p:spPr>
            <a:xfrm>
              <a:off x="801077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55" name="그룹 27"/>
            <p:cNvGrpSpPr/>
            <p:nvPr/>
          </p:nvGrpSpPr>
          <p:grpSpPr>
            <a:xfrm>
              <a:off x="6362692" y="5378270"/>
              <a:ext cx="2781306" cy="1052958"/>
              <a:chOff x="5651829" y="5289005"/>
              <a:chExt cx="2894187" cy="999582"/>
            </a:xfrm>
          </p:grpSpPr>
          <p:sp>
            <p:nvSpPr>
              <p:cNvPr id="656" name="직사각형 188"/>
              <p:cNvSpPr/>
              <p:nvPr/>
            </p:nvSpPr>
            <p:spPr>
              <a:xfrm>
                <a:off x="5651829" y="5466807"/>
                <a:ext cx="2894187" cy="821780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7" name="TextBox 189"/>
              <p:cNvSpPr txBox="1"/>
              <p:nvPr/>
            </p:nvSpPr>
            <p:spPr>
              <a:xfrm>
                <a:off x="6576724" y="5817627"/>
                <a:ext cx="940758" cy="178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1" spc="-102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  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년 이하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징역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또는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2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</a:p>
            </p:txBody>
          </p:sp>
          <p:sp>
            <p:nvSpPr>
              <p:cNvPr id="658" name="이등변 삼각형 190"/>
              <p:cNvSpPr/>
              <p:nvPr/>
            </p:nvSpPr>
            <p:spPr>
              <a:xfrm flipH="1">
                <a:off x="7389047" y="5289005"/>
                <a:ext cx="164815" cy="181563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9" name="TextBox 191"/>
              <p:cNvSpPr txBox="1"/>
              <p:nvPr/>
            </p:nvSpPr>
            <p:spPr>
              <a:xfrm>
                <a:off x="6018879" y="5639131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000" b="0" spc="-55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부정청탁에 따라 직무를 수행할 경우 </a:t>
                </a: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60" name="TextBox 192"/>
            <p:cNvSpPr txBox="1"/>
            <p:nvPr/>
          </p:nvSpPr>
          <p:spPr>
            <a:xfrm>
              <a:off x="6684174" y="5599445"/>
              <a:ext cx="1880763" cy="155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거절하는 의사를 명확히 표시한 경우</a:t>
              </a:r>
              <a:endParaRPr lang="en-US" altLang="ko-KR" sz="1000" b="0" spc="-55">
                <a:solidFill>
                  <a:srgbClr val="4837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1" name="직사각형 193"/>
            <p:cNvSpPr/>
            <p:nvPr/>
          </p:nvSpPr>
          <p:spPr>
            <a:xfrm>
              <a:off x="6664119" y="5724795"/>
              <a:ext cx="2285534" cy="318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징계 및 벌칙 대상에서 제외</a:t>
              </a:r>
            </a:p>
          </p:txBody>
        </p:sp>
        <p:sp>
          <p:nvSpPr>
            <p:cNvPr id="662" name="Freeform 50"/>
            <p:cNvSpPr/>
            <p:nvPr/>
          </p:nvSpPr>
          <p:spPr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3" name="Freeform 50"/>
            <p:cNvSpPr/>
            <p:nvPr/>
          </p:nvSpPr>
          <p:spPr>
            <a:xfrm>
              <a:off x="3725710" y="4345937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4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5" name="오른쪽 화살표 197"/>
            <p:cNvSpPr/>
            <p:nvPr/>
          </p:nvSpPr>
          <p:spPr>
            <a:xfrm>
              <a:off x="4563457" y="4408613"/>
              <a:ext cx="837746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0043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6" name="Freeform 50"/>
            <p:cNvSpPr/>
            <p:nvPr/>
          </p:nvSpPr>
          <p:spPr>
            <a:xfrm flipH="1">
              <a:off x="3167212" y="4345937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7" name="이등변 삼각형 199"/>
            <p:cNvSpPr/>
            <p:nvPr/>
          </p:nvSpPr>
          <p:spPr>
            <a:xfrm>
              <a:off x="3278584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030A0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68" name="그룹 26"/>
            <p:cNvGrpSpPr/>
            <p:nvPr/>
          </p:nvGrpSpPr>
          <p:grpSpPr>
            <a:xfrm>
              <a:off x="2392887" y="5411420"/>
              <a:ext cx="1954741" cy="961005"/>
              <a:chOff x="3361542" y="5286388"/>
              <a:chExt cx="1811960" cy="947725"/>
            </a:xfrm>
          </p:grpSpPr>
          <p:sp>
            <p:nvSpPr>
              <p:cNvPr id="669" name="직사각형 201"/>
              <p:cNvSpPr/>
              <p:nvPr/>
            </p:nvSpPr>
            <p:spPr>
              <a:xfrm>
                <a:off x="3361542" y="5438775"/>
                <a:ext cx="1811960" cy="795338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0" name="TextBox 202"/>
              <p:cNvSpPr txBox="1"/>
              <p:nvPr/>
            </p:nvSpPr>
            <p:spPr>
              <a:xfrm>
                <a:off x="3926343" y="5572140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100" b="0" spc="-103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일반인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천만원 이하</a:t>
                </a: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 </a:t>
                </a:r>
              </a:p>
            </p:txBody>
          </p:sp>
          <p:sp>
            <p:nvSpPr>
              <p:cNvPr id="671" name="이등변 삼각형 203"/>
              <p:cNvSpPr/>
              <p:nvPr/>
            </p:nvSpPr>
            <p:spPr>
              <a:xfrm flipH="1">
                <a:off x="4208728" y="5286388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72" name="그룹 28"/>
            <p:cNvGrpSpPr/>
            <p:nvPr/>
          </p:nvGrpSpPr>
          <p:grpSpPr>
            <a:xfrm>
              <a:off x="2914646" y="3468481"/>
              <a:ext cx="1771650" cy="661871"/>
              <a:chOff x="384466" y="3071810"/>
              <a:chExt cx="1812909" cy="754409"/>
            </a:xfrm>
          </p:grpSpPr>
          <p:sp>
            <p:nvSpPr>
              <p:cNvPr id="673" name="TextBox 205"/>
              <p:cNvSpPr txBox="1"/>
              <p:nvPr/>
            </p:nvSpPr>
            <p:spPr>
              <a:xfrm>
                <a:off x="384465" y="3071810"/>
                <a:ext cx="1812909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내 친구 형질변경허가 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날 수 있게 힘 좀 써 줘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!</a:t>
                </a:r>
                <a:endPara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4" name="이등변 삼각형 206"/>
              <p:cNvSpPr/>
              <p:nvPr/>
            </p:nvSpPr>
            <p:spPr>
              <a:xfrm rot="10800000" flipH="1">
                <a:off x="707811" y="3692676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76" name="그룹 213"/>
          <p:cNvGrpSpPr/>
          <p:nvPr/>
        </p:nvGrpSpPr>
        <p:grpSpPr>
          <a:xfrm>
            <a:off x="632996" y="3161853"/>
            <a:ext cx="8044279" cy="286197"/>
            <a:chOff x="160636" y="2923728"/>
            <a:chExt cx="9114103" cy="286197"/>
          </a:xfrm>
        </p:grpSpPr>
        <p:sp>
          <p:nvSpPr>
            <p:cNvPr id="677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8" name="TextBox 98"/>
            <p:cNvSpPr txBox="1"/>
            <p:nvPr/>
          </p:nvSpPr>
          <p:spPr>
            <a:xfrm>
              <a:off x="385154" y="2923728"/>
              <a:ext cx="1824739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토지소유자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9" name="TextBox 95"/>
            <p:cNvSpPr txBox="1"/>
            <p:nvPr/>
          </p:nvSpPr>
          <p:spPr>
            <a:xfrm>
              <a:off x="5168392" y="2923728"/>
              <a:ext cx="1926151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680" name="이등변 삼각형 96"/>
            <p:cNvSpPr/>
            <p:nvPr/>
          </p:nvSpPr>
          <p:spPr>
            <a:xfrm>
              <a:off x="4963113" y="2971794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1" name="TextBox 93"/>
            <p:cNvSpPr txBox="1"/>
            <p:nvPr/>
          </p:nvSpPr>
          <p:spPr>
            <a:xfrm>
              <a:off x="7647809" y="2923728"/>
              <a:ext cx="1626930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00구청 담당공무원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682" name="직사각형 94"/>
            <p:cNvSpPr/>
            <p:nvPr/>
          </p:nvSpPr>
          <p:spPr>
            <a:xfrm>
              <a:off x="7433764" y="2971795"/>
              <a:ext cx="203939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3" name="TextBox 208"/>
            <p:cNvSpPr txBox="1"/>
            <p:nvPr/>
          </p:nvSpPr>
          <p:spPr>
            <a:xfrm>
              <a:off x="3017808" y="2933253"/>
              <a:ext cx="1267790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친구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B</a:t>
              </a:r>
              <a:endParaRPr lang="ko-KR" altLang="en-US" sz="14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4" name="이등변 삼각형 210"/>
            <p:cNvSpPr/>
            <p:nvPr/>
          </p:nvSpPr>
          <p:spPr>
            <a:xfrm>
              <a:off x="2790158" y="2971799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030A0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8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102498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1-5</a:t>
            </a:r>
          </a:p>
        </p:txBody>
      </p:sp>
      <p:sp>
        <p:nvSpPr>
          <p:cNvPr id="685" name="모서리가 둥근 직사각형 126"/>
          <p:cNvSpPr/>
          <p:nvPr/>
        </p:nvSpPr>
        <p:spPr>
          <a:xfrm>
            <a:off x="171450" y="1685924"/>
            <a:ext cx="8715375" cy="108585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6" name="TextBox 47"/>
          <p:cNvSpPr txBox="1"/>
          <p:nvPr/>
        </p:nvSpPr>
        <p:spPr>
          <a:xfrm>
            <a:off x="428625" y="1664804"/>
            <a:ext cx="8715375" cy="11715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개발제한구역 내에 토지를 소유하고 있는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00구청 담당공무원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토지형질변경허가 신청을하였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는데  해당 토지가 개발제한구역법령상 형질변경허가 요건을 갖추지 못했다는 것을 알고 자신의 친구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통하여 허가를 받을 수 있도록 청탁하였으나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거절하자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다시 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D</a:t>
            </a:r>
            <a:r>
              <a:rPr lang="ko-KR" altLang="en-US" sz="1400">
                <a:latin typeface="+mn-lt"/>
                <a:ea typeface="+mn-ea"/>
                <a:cs typeface="+mn-cs"/>
              </a:rPr>
              <a:t>를</a:t>
            </a:r>
            <a:r>
              <a:rPr lang="en-US" altLang="ko-KR" sz="1400">
                <a:latin typeface="+mn-lt"/>
                <a:ea typeface="+mn-ea"/>
                <a:cs typeface="+mn-cs"/>
              </a:rPr>
              <a:t> </a:t>
            </a:r>
            <a:r>
              <a:rPr lang="ko-KR" altLang="en-US" sz="1400">
                <a:latin typeface="+mn-lt"/>
                <a:ea typeface="+mn-ea"/>
                <a:cs typeface="+mn-cs"/>
              </a:rPr>
              <a:t>통하여 허가를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받을 수 있도록 청탁한 경우 </a:t>
            </a:r>
          </a:p>
        </p:txBody>
      </p:sp>
      <p:pic>
        <p:nvPicPr>
          <p:cNvPr id="687" name="Picture 3" descr="D:\청렴\청탁금지법\교육자료 사진파일\1-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876" y="2800350"/>
            <a:ext cx="8791574" cy="4019550"/>
          </a:xfrm>
          <a:prstGeom prst="rect">
            <a:avLst/>
          </a:prstGeom>
          <a:noFill/>
        </p:spPr>
      </p:pic>
      <p:sp>
        <p:nvSpPr>
          <p:cNvPr id="688" name="TextBox 91"/>
          <p:cNvSpPr txBox="1"/>
          <p:nvPr/>
        </p:nvSpPr>
        <p:spPr>
          <a:xfrm>
            <a:off x="6162676" y="4848225"/>
            <a:ext cx="1539872" cy="211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00구청 담당공무원 </a:t>
            </a:r>
            <a:r>
              <a: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</a:t>
            </a:r>
          </a:p>
        </p:txBody>
      </p:sp>
      <p:sp>
        <p:nvSpPr>
          <p:cNvPr id="689" name="TextBox 92"/>
          <p:cNvSpPr txBox="1"/>
          <p:nvPr/>
        </p:nvSpPr>
        <p:spPr>
          <a:xfrm>
            <a:off x="3390900" y="4181475"/>
            <a:ext cx="1549398" cy="297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공무원 </a:t>
            </a:r>
            <a:r>
              <a: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</a:t>
            </a:r>
          </a:p>
        </p:txBody>
      </p:sp>
      <p:sp>
        <p:nvSpPr>
          <p:cNvPr id="700" name="직사각형 110"/>
          <p:cNvSpPr/>
          <p:nvPr/>
        </p:nvSpPr>
        <p:spPr>
          <a:xfrm>
            <a:off x="-1" y="12239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01" name="TextBox 25"/>
          <p:cNvSpPr txBox="1"/>
          <p:nvPr/>
        </p:nvSpPr>
        <p:spPr>
          <a:xfrm>
            <a:off x="620713" y="1224757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동일한 부정청탁</a:t>
            </a:r>
            <a:endParaRPr lang="ko-KR" altLang="en-US" sz="2000" b="1" spc="-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02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726" name="TextBox 92"/>
          <p:cNvSpPr txBox="1"/>
          <p:nvPr/>
        </p:nvSpPr>
        <p:spPr>
          <a:xfrm>
            <a:off x="3310633" y="5615987"/>
            <a:ext cx="1549398" cy="297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공무원 </a:t>
            </a:r>
            <a:r>
              <a: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</a:t>
            </a:r>
          </a:p>
        </p:txBody>
      </p:sp>
      <p:pic>
        <p:nvPicPr>
          <p:cNvPr id="727" name="그림 72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455876" y="4901344"/>
            <a:ext cx="864096" cy="723900"/>
          </a:xfrm>
          <a:prstGeom prst="rect">
            <a:avLst/>
          </a:prstGeom>
        </p:spPr>
      </p:pic>
      <p:pic>
        <p:nvPicPr>
          <p:cNvPr id="728" name="그림 72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429000"/>
            <a:ext cx="828092" cy="900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964804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2</a:t>
            </a:r>
          </a:p>
        </p:txBody>
      </p:sp>
      <p:sp>
        <p:nvSpPr>
          <p:cNvPr id="483" name="모서리가 둥근 직사각형 126"/>
          <p:cNvSpPr/>
          <p:nvPr/>
        </p:nvSpPr>
        <p:spPr>
          <a:xfrm>
            <a:off x="114300" y="1905000"/>
            <a:ext cx="8898024" cy="94793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4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485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감사대상 부정청탁</a:t>
            </a:r>
          </a:p>
        </p:txBody>
      </p:sp>
      <p:sp>
        <p:nvSpPr>
          <p:cNvPr id="486" name="TextBox 47"/>
          <p:cNvSpPr txBox="1"/>
          <p:nvPr/>
        </p:nvSpPr>
        <p:spPr>
          <a:xfrm>
            <a:off x="315913" y="1971748"/>
            <a:ext cx="8624403" cy="845184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맑은 고딕"/>
                <a:ea typeface="맑은 고딕"/>
                <a:cs typeface="+mn-cs"/>
              </a:rPr>
              <a:t>○○시 감사담당관 소속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C 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공무원이 ○○시에서 ○○재단에 위탁한 사업을 감사하던 중 적발한 부정행위에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맑은 고딕"/>
                <a:ea typeface="맑은 고딕"/>
                <a:cs typeface="+mn-cs"/>
              </a:rPr>
              <a:t>대하여 ○○재단 대표이사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A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가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C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의 직속상관 과장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B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에게 적발을 하지 않도록 부탁하여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B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가 </a:t>
            </a:r>
            <a:r>
              <a:rPr lang="en-US" altLang="ko-KR" sz="1400">
                <a:latin typeface="맑은 고딕"/>
                <a:ea typeface="맑은 고딕"/>
                <a:cs typeface="+mn-cs"/>
              </a:rPr>
              <a:t>C</a:t>
            </a:r>
            <a:r>
              <a:rPr lang="ko-KR" altLang="en-US" sz="1400">
                <a:latin typeface="맑은 고딕"/>
                <a:ea typeface="맑은 고딕"/>
                <a:cs typeface="+mn-cs"/>
              </a:rPr>
              <a:t>에게 적발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맑은 고딕"/>
                <a:ea typeface="맑은 고딕"/>
                <a:cs typeface="+mn-cs"/>
              </a:rPr>
              <a:t>사항을 처리하지 않도록 요구한 경우</a:t>
            </a:r>
          </a:p>
        </p:txBody>
      </p:sp>
      <p:grpSp>
        <p:nvGrpSpPr>
          <p:cNvPr id="487" name="그룹 123"/>
          <p:cNvGrpSpPr/>
          <p:nvPr/>
        </p:nvGrpSpPr>
        <p:grpSpPr>
          <a:xfrm>
            <a:off x="476273" y="3552835"/>
            <a:ext cx="8543884" cy="2895590"/>
            <a:chOff x="485798" y="3458648"/>
            <a:chExt cx="8543884" cy="2992267"/>
          </a:xfrm>
        </p:grpSpPr>
        <p:sp>
          <p:nvSpPr>
            <p:cNvPr id="488" name="TextBox 99"/>
            <p:cNvSpPr txBox="1"/>
            <p:nvPr/>
          </p:nvSpPr>
          <p:spPr>
            <a:xfrm>
              <a:off x="7987276" y="4266184"/>
              <a:ext cx="470897" cy="517981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4000" b="0" spc="-85">
                  <a:solidFill>
                    <a:srgbClr val="FCB811"/>
                  </a:solidFill>
                  <a:latin typeface="+mn-lt"/>
                  <a:ea typeface="+mn-ea"/>
                  <a:cs typeface="+mn-cs"/>
                </a:rPr>
                <a:t>?</a:t>
              </a:r>
              <a:endParaRPr lang="ko-KR" altLang="en-US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89" name="그룹 28"/>
            <p:cNvGrpSpPr/>
            <p:nvPr/>
          </p:nvGrpSpPr>
          <p:grpSpPr>
            <a:xfrm>
              <a:off x="631527" y="3458648"/>
              <a:ext cx="1628149" cy="671712"/>
              <a:chOff x="428592" y="3060592"/>
              <a:chExt cx="1666066" cy="765624"/>
            </a:xfrm>
          </p:grpSpPr>
          <p:sp>
            <p:nvSpPr>
              <p:cNvPr id="490" name="TextBox 101"/>
              <p:cNvSpPr txBox="1"/>
              <p:nvPr/>
            </p:nvSpPr>
            <p:spPr>
              <a:xfrm>
                <a:off x="428592" y="3060592"/>
                <a:ext cx="1666066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적발되지 않도록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해주세요!</a:t>
                </a:r>
              </a:p>
            </p:txBody>
          </p:sp>
          <p:sp>
            <p:nvSpPr>
              <p:cNvPr id="491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92" name="그룹 30"/>
            <p:cNvGrpSpPr/>
            <p:nvPr/>
          </p:nvGrpSpPr>
          <p:grpSpPr>
            <a:xfrm>
              <a:off x="3883584" y="3527538"/>
              <a:ext cx="1535885" cy="652226"/>
              <a:chOff x="2167030" y="3134365"/>
              <a:chExt cx="1438763" cy="743414"/>
            </a:xfrm>
          </p:grpSpPr>
          <p:sp>
            <p:nvSpPr>
              <p:cNvPr id="493" name="TextBox 104"/>
              <p:cNvSpPr txBox="1"/>
              <p:nvPr/>
            </p:nvSpPr>
            <p:spPr>
              <a:xfrm>
                <a:off x="2167030" y="3134365"/>
                <a:ext cx="1438763" cy="618515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적발사항을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제외시켜주게.</a:t>
                </a:r>
              </a:p>
            </p:txBody>
          </p:sp>
          <p:sp>
            <p:nvSpPr>
              <p:cNvPr id="494" name="이등변 삼각형 105"/>
              <p:cNvSpPr/>
              <p:nvPr/>
            </p:nvSpPr>
            <p:spPr>
              <a:xfrm rot="10800000">
                <a:off x="2601589" y="3744235"/>
                <a:ext cx="108346" cy="133544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95" name="그룹 37"/>
            <p:cNvGrpSpPr/>
            <p:nvPr/>
          </p:nvGrpSpPr>
          <p:grpSpPr>
            <a:xfrm>
              <a:off x="6749576" y="3468481"/>
              <a:ext cx="1641932" cy="661872"/>
              <a:chOff x="5945739" y="3067051"/>
              <a:chExt cx="1680170" cy="754409"/>
            </a:xfrm>
          </p:grpSpPr>
          <p:sp>
            <p:nvSpPr>
              <p:cNvPr id="496" name="TextBox 107"/>
              <p:cNvSpPr txBox="1"/>
              <p:nvPr/>
            </p:nvSpPr>
            <p:spPr>
              <a:xfrm>
                <a:off x="5945739" y="3067051"/>
                <a:ext cx="1680170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어떻게 해야 하지</a:t>
                </a:r>
                <a:r>
                  <a:rPr lang="en-US" altLang="ko-KR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..</a:t>
                </a:r>
              </a:p>
            </p:txBody>
          </p:sp>
          <p:sp>
            <p:nvSpPr>
              <p:cNvPr id="497" name="이등변 삼각형 108"/>
              <p:cNvSpPr/>
              <p:nvPr/>
            </p:nvSpPr>
            <p:spPr>
              <a:xfrm rot="10800000">
                <a:off x="6988185" y="3687917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99" name="오른쪽 화살표 111"/>
            <p:cNvSpPr/>
            <p:nvPr/>
          </p:nvSpPr>
          <p:spPr>
            <a:xfrm>
              <a:off x="2050218" y="4345937"/>
              <a:ext cx="837731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0" name="그룹 35"/>
            <p:cNvGrpSpPr/>
            <p:nvPr/>
          </p:nvGrpSpPr>
          <p:grpSpPr>
            <a:xfrm>
              <a:off x="774034" y="4157905"/>
              <a:ext cx="508273" cy="948062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501" name="Oval 48"/>
              <p:cNvSpPr>
                <a:spLocks noChangeArrowheads="1"/>
              </p:cNvSpPr>
              <p:nvPr/>
            </p:nvSpPr>
            <p:spPr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2" name="Freeform 51"/>
              <p:cNvSpPr/>
              <p:nvPr/>
            </p:nvSpPr>
            <p:spPr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quadBezTo>
                      <a:pt x="90" y="6"/>
                      <a:pt x="90" y="6"/>
                    </a:quadBezTo>
                    <a:cubicBezTo>
                      <a:pt x="86" y="2"/>
                      <a:pt x="81" y="0"/>
                      <a:pt x="75" y="0"/>
                    </a:cubicBezTo>
                    <a:quadBezTo>
                      <a:pt x="60" y="0"/>
                      <a:pt x="60" y="0"/>
                    </a:quadBezTo>
                    <a:quadBezTo>
                      <a:pt x="59" y="0"/>
                      <a:pt x="58" y="0"/>
                    </a:quad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quadBezTo>
                      <a:pt x="36" y="41"/>
                      <a:pt x="36" y="41"/>
                    </a:quadBezTo>
                    <a:quadBezTo>
                      <a:pt x="36" y="44"/>
                      <a:pt x="36" y="44"/>
                    </a:quadBezTo>
                    <a:quadBezTo>
                      <a:pt x="36" y="89"/>
                      <a:pt x="36" y="89"/>
                    </a:quadBezTo>
                    <a:quadBezTo>
                      <a:pt x="36" y="91"/>
                      <a:pt x="36" y="91"/>
                    </a:quadBezTo>
                    <a:quadBezTo>
                      <a:pt x="36" y="118"/>
                      <a:pt x="36" y="118"/>
                    </a:quadBezTo>
                    <a:quadBezTo>
                      <a:pt x="36" y="219"/>
                      <a:pt x="36" y="219"/>
                    </a:quadBezTo>
                    <a:cubicBezTo>
                      <a:pt x="36" y="227"/>
                      <a:pt x="41" y="233"/>
                      <a:pt x="48" y="233"/>
                    </a:cubicBezTo>
                    <a:quadBezTo>
                      <a:pt x="50" y="233"/>
                      <a:pt x="50" y="233"/>
                    </a:quadBezTo>
                    <a:cubicBezTo>
                      <a:pt x="57" y="233"/>
                      <a:pt x="62" y="227"/>
                      <a:pt x="62" y="219"/>
                    </a:cubicBezTo>
                    <a:quadBezTo>
                      <a:pt x="62" y="119"/>
                      <a:pt x="62" y="119"/>
                    </a:quadBezTo>
                    <a:quadBezTo>
                      <a:pt x="73" y="119"/>
                      <a:pt x="73" y="119"/>
                    </a:quadBezTo>
                    <a:quadBezTo>
                      <a:pt x="73" y="219"/>
                      <a:pt x="73" y="219"/>
                    </a:quadBezTo>
                    <a:cubicBezTo>
                      <a:pt x="73" y="227"/>
                      <a:pt x="78" y="233"/>
                      <a:pt x="85" y="233"/>
                    </a:cubicBezTo>
                    <a:quadBezTo>
                      <a:pt x="87" y="233"/>
                      <a:pt x="87" y="233"/>
                    </a:quadBezTo>
                    <a:cubicBezTo>
                      <a:pt x="94" y="233"/>
                      <a:pt x="99" y="227"/>
                      <a:pt x="99" y="219"/>
                    </a:cubicBezTo>
                    <a:quadBezTo>
                      <a:pt x="99" y="119"/>
                      <a:pt x="99" y="119"/>
                    </a:quadBezTo>
                    <a:quadBezTo>
                      <a:pt x="99" y="89"/>
                      <a:pt x="99" y="89"/>
                    </a:quadBezTo>
                    <a:quadBezTo>
                      <a:pt x="99" y="48"/>
                      <a:pt x="99" y="48"/>
                    </a:quad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03" name="오른쪽 화살표 115"/>
            <p:cNvSpPr/>
            <p:nvPr/>
          </p:nvSpPr>
          <p:spPr>
            <a:xfrm>
              <a:off x="6606831" y="4408613"/>
              <a:ext cx="698123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5" name="그룹 24"/>
            <p:cNvGrpSpPr/>
            <p:nvPr/>
          </p:nvGrpSpPr>
          <p:grpSpPr>
            <a:xfrm>
              <a:off x="485798" y="5363140"/>
              <a:ext cx="1866900" cy="1068075"/>
              <a:chOff x="886924" y="5234823"/>
              <a:chExt cx="2083836" cy="1075314"/>
            </a:xfrm>
          </p:grpSpPr>
          <p:sp>
            <p:nvSpPr>
              <p:cNvPr id="506" name="직사각형 119"/>
              <p:cNvSpPr/>
              <p:nvPr/>
            </p:nvSpPr>
            <p:spPr>
              <a:xfrm>
                <a:off x="886924" y="5408354"/>
                <a:ext cx="2083836" cy="9017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7" name="TextBox 120"/>
              <p:cNvSpPr txBox="1"/>
              <p:nvPr/>
            </p:nvSpPr>
            <p:spPr>
              <a:xfrm>
                <a:off x="1569694" y="5604545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1천만원 이하 과태료</a:t>
                </a:r>
              </a:p>
            </p:txBody>
          </p:sp>
          <p:sp>
            <p:nvSpPr>
              <p:cNvPr id="508" name="이등변 삼각형 121"/>
              <p:cNvSpPr/>
              <p:nvPr/>
            </p:nvSpPr>
            <p:spPr>
              <a:xfrm flipH="1">
                <a:off x="1290680" y="5234823"/>
                <a:ext cx="164814" cy="187901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09" name="그룹 26"/>
            <p:cNvGrpSpPr/>
            <p:nvPr/>
          </p:nvGrpSpPr>
          <p:grpSpPr>
            <a:xfrm>
              <a:off x="3409933" y="5352358"/>
              <a:ext cx="2343150" cy="1078868"/>
              <a:chOff x="2494607" y="5228145"/>
              <a:chExt cx="2027199" cy="1063959"/>
            </a:xfrm>
          </p:grpSpPr>
          <p:sp>
            <p:nvSpPr>
              <p:cNvPr id="510" name="직사각형 124"/>
              <p:cNvSpPr/>
              <p:nvPr/>
            </p:nvSpPr>
            <p:spPr>
              <a:xfrm>
                <a:off x="2494607" y="5380531"/>
                <a:ext cx="2027199" cy="911573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1" name="TextBox 127"/>
              <p:cNvSpPr txBox="1"/>
              <p:nvPr/>
            </p:nvSpPr>
            <p:spPr>
              <a:xfrm>
                <a:off x="3118760" y="5513898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3천만원 이하</a:t>
                </a:r>
                <a:r>
                  <a:rPr lang="en-US" altLang="ko-KR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 </a:t>
                </a:r>
              </a:p>
            </p:txBody>
          </p:sp>
          <p:sp>
            <p:nvSpPr>
              <p:cNvPr id="512" name="이등변 삼각형 130"/>
              <p:cNvSpPr/>
              <p:nvPr/>
            </p:nvSpPr>
            <p:spPr>
              <a:xfrm flipH="1">
                <a:off x="3252906" y="522814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13" name="Freeform 50"/>
            <p:cNvSpPr/>
            <p:nvPr/>
          </p:nvSpPr>
          <p:spPr>
            <a:xfrm flipH="1">
              <a:off x="409750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14" name="그룹 91"/>
            <p:cNvGrpSpPr/>
            <p:nvPr/>
          </p:nvGrpSpPr>
          <p:grpSpPr>
            <a:xfrm>
              <a:off x="7444561" y="4220584"/>
              <a:ext cx="650771" cy="881327"/>
              <a:chOff x="4264143" y="6121868"/>
              <a:chExt cx="624685" cy="942337"/>
            </a:xfrm>
            <a:solidFill>
              <a:srgbClr val="FCB811"/>
            </a:solidFill>
          </p:grpSpPr>
          <p:sp>
            <p:nvSpPr>
              <p:cNvPr id="515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6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7" name="Freeform 12"/>
              <p:cNvSpPr/>
              <p:nvPr/>
            </p:nvSpPr>
            <p:spPr>
              <a:xfrm>
                <a:off x="4264143" y="6225886"/>
                <a:ext cx="481304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8" name="Freeform 14"/>
              <p:cNvSpPr/>
              <p:nvPr/>
            </p:nvSpPr>
            <p:spPr>
              <a:xfrm>
                <a:off x="4473059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9" name="그룹 98"/>
            <p:cNvGrpSpPr/>
            <p:nvPr/>
          </p:nvGrpSpPr>
          <p:grpSpPr>
            <a:xfrm>
              <a:off x="4657781" y="4220584"/>
              <a:ext cx="1890693" cy="881327"/>
              <a:chOff x="3130361" y="6121868"/>
              <a:chExt cx="1814883" cy="942337"/>
            </a:xfrm>
            <a:solidFill>
              <a:srgbClr val="FCB811"/>
            </a:solidFill>
          </p:grpSpPr>
          <p:sp>
            <p:nvSpPr>
              <p:cNvPr id="520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1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2" name="Freeform 12"/>
              <p:cNvSpPr/>
              <p:nvPr/>
            </p:nvSpPr>
            <p:spPr>
              <a:xfrm>
                <a:off x="3130361" y="6225886"/>
                <a:ext cx="481299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3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4" name="Freeform 14"/>
              <p:cNvSpPr/>
              <p:nvPr/>
            </p:nvSpPr>
            <p:spPr>
              <a:xfrm>
                <a:off x="3339275" y="6241700"/>
                <a:ext cx="63468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25" name="이등변 삼각형 184"/>
            <p:cNvSpPr/>
            <p:nvPr/>
          </p:nvSpPr>
          <p:spPr>
            <a:xfrm>
              <a:off x="4216372" y="4162408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6" name="직사각형 185"/>
            <p:cNvSpPr/>
            <p:nvPr/>
          </p:nvSpPr>
          <p:spPr>
            <a:xfrm>
              <a:off x="4814529" y="41444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7" name="직사각형 186"/>
            <p:cNvSpPr/>
            <p:nvPr/>
          </p:nvSpPr>
          <p:spPr>
            <a:xfrm>
              <a:off x="761072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28" name="그룹 27"/>
            <p:cNvGrpSpPr/>
            <p:nvPr/>
          </p:nvGrpSpPr>
          <p:grpSpPr>
            <a:xfrm>
              <a:off x="6162657" y="5309372"/>
              <a:ext cx="2867025" cy="1141543"/>
              <a:chOff x="5443685" y="5223597"/>
              <a:chExt cx="2983385" cy="1083676"/>
            </a:xfrm>
          </p:grpSpPr>
          <p:sp>
            <p:nvSpPr>
              <p:cNvPr id="529" name="직사각형 188"/>
              <p:cNvSpPr/>
              <p:nvPr/>
            </p:nvSpPr>
            <p:spPr>
              <a:xfrm>
                <a:off x="5443685" y="5401397"/>
                <a:ext cx="2983385" cy="905876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0" name="TextBox 189"/>
              <p:cNvSpPr txBox="1"/>
              <p:nvPr/>
            </p:nvSpPr>
            <p:spPr>
              <a:xfrm>
                <a:off x="6576724" y="5817627"/>
                <a:ext cx="940759" cy="178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년 이하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징역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또는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2</a:t>
                </a:r>
                <a:r>
                  <a:rPr lang="ko-KR" altLang="en-US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300" b="1" spc="-96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endParaRPr lang="ko-KR" altLang="en-US" sz="1300" b="1" spc="-96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1" name="이등변 삼각형 190"/>
              <p:cNvSpPr/>
              <p:nvPr/>
            </p:nvSpPr>
            <p:spPr>
              <a:xfrm flipH="1">
                <a:off x="7012407" y="5223597"/>
                <a:ext cx="164815" cy="181563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2" name="TextBox 191"/>
              <p:cNvSpPr txBox="1"/>
              <p:nvPr/>
            </p:nvSpPr>
            <p:spPr>
              <a:xfrm>
                <a:off x="6018879" y="5639131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000" b="0" spc="-55">
                    <a:solidFill>
                      <a:srgbClr val="483700"/>
                    </a:solidFill>
                    <a:latin typeface="+mn-lt"/>
                    <a:ea typeface="+mn-ea"/>
                    <a:cs typeface="+mn-cs"/>
                  </a:rPr>
                  <a:t>부정청탁에 따라 직무를 수행할 경우 </a:t>
                </a: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3" name="TextBox 192"/>
            <p:cNvSpPr txBox="1"/>
            <p:nvPr/>
          </p:nvSpPr>
          <p:spPr>
            <a:xfrm>
              <a:off x="6684174" y="5599445"/>
              <a:ext cx="1880763" cy="155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거절하는 의사를 명확히 표시한 경우</a:t>
              </a:r>
              <a:endParaRPr lang="en-US" altLang="ko-KR" sz="1000" b="0" spc="-55">
                <a:solidFill>
                  <a:srgbClr val="4837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4" name="직사각형 193"/>
            <p:cNvSpPr/>
            <p:nvPr/>
          </p:nvSpPr>
          <p:spPr>
            <a:xfrm>
              <a:off x="6419850" y="5724770"/>
              <a:ext cx="2339340" cy="3180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징계 및 벌칙 대상에서 제외</a:t>
              </a:r>
            </a:p>
          </p:txBody>
        </p:sp>
        <p:sp>
          <p:nvSpPr>
            <p:cNvPr id="535" name="Freeform 50"/>
            <p:cNvSpPr/>
            <p:nvPr/>
          </p:nvSpPr>
          <p:spPr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6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8" name="그룹 213"/>
          <p:cNvGrpSpPr/>
          <p:nvPr/>
        </p:nvGrpSpPr>
        <p:grpSpPr>
          <a:xfrm>
            <a:off x="804445" y="3152327"/>
            <a:ext cx="7691853" cy="305247"/>
            <a:chOff x="160636" y="2895152"/>
            <a:chExt cx="7680977" cy="305247"/>
          </a:xfrm>
        </p:grpSpPr>
        <p:sp>
          <p:nvSpPr>
            <p:cNvPr id="539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0" name="TextBox 98"/>
            <p:cNvSpPr txBox="1"/>
            <p:nvPr/>
          </p:nvSpPr>
          <p:spPr>
            <a:xfrm>
              <a:off x="385154" y="2923727"/>
              <a:ext cx="1824739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대표이사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41" name="TextBox 95"/>
            <p:cNvSpPr txBox="1"/>
            <p:nvPr/>
          </p:nvSpPr>
          <p:spPr>
            <a:xfrm>
              <a:off x="3301419" y="2914202"/>
              <a:ext cx="1926151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과장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2" name="이등변 삼각형 96"/>
            <p:cNvSpPr/>
            <p:nvPr/>
          </p:nvSpPr>
          <p:spPr>
            <a:xfrm>
              <a:off x="3108033" y="2943219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3" name="TextBox 93"/>
            <p:cNvSpPr txBox="1"/>
            <p:nvPr/>
          </p:nvSpPr>
          <p:spPr>
            <a:xfrm>
              <a:off x="6214686" y="2895152"/>
              <a:ext cx="1626927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담당공무원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544" name="직사각형 94"/>
            <p:cNvSpPr/>
            <p:nvPr/>
          </p:nvSpPr>
          <p:spPr>
            <a:xfrm>
              <a:off x="5960036" y="2962270"/>
              <a:ext cx="203938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4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80964" cy="324035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3</a:t>
            </a:r>
          </a:p>
        </p:txBody>
      </p:sp>
      <p:sp>
        <p:nvSpPr>
          <p:cNvPr id="748" name="모서리가 둥근 직사각형 126"/>
          <p:cNvSpPr/>
          <p:nvPr/>
        </p:nvSpPr>
        <p:spPr>
          <a:xfrm>
            <a:off x="180975" y="1666875"/>
            <a:ext cx="8819517" cy="898029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9" name="직사각형 110"/>
          <p:cNvSpPr/>
          <p:nvPr/>
        </p:nvSpPr>
        <p:spPr>
          <a:xfrm>
            <a:off x="-2" y="11858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50" name="TextBox 25"/>
          <p:cNvSpPr txBox="1"/>
          <p:nvPr/>
        </p:nvSpPr>
        <p:spPr>
          <a:xfrm>
            <a:off x="620712" y="1224757"/>
            <a:ext cx="305593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단속결과 묵인 부정청탁</a:t>
            </a:r>
          </a:p>
        </p:txBody>
      </p:sp>
      <p:sp>
        <p:nvSpPr>
          <p:cNvPr id="751" name="TextBox 47"/>
          <p:cNvSpPr txBox="1"/>
          <p:nvPr/>
        </p:nvSpPr>
        <p:spPr>
          <a:xfrm>
            <a:off x="171450" y="1666948"/>
            <a:ext cx="8820150" cy="952427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00파출소 순경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관할 지역내 음주운전 단속을 하다가 운전중이던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에 대해 호흡기 측정을 하자 운전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면허 정지 수치인 </a:t>
            </a:r>
            <a:r>
              <a:rPr lang="en-US" altLang="ko-KR" sz="1400">
                <a:latin typeface="+mn-lt"/>
                <a:ea typeface="+mn-ea"/>
                <a:cs typeface="+mn-cs"/>
              </a:rPr>
              <a:t>0.08%</a:t>
            </a:r>
            <a:r>
              <a:rPr lang="ko-KR" altLang="en-US" sz="1400">
                <a:latin typeface="+mn-lt"/>
                <a:ea typeface="+mn-ea"/>
                <a:cs typeface="+mn-cs"/>
              </a:rPr>
              <a:t>로 측정되었음</a:t>
            </a:r>
            <a:r>
              <a:rPr lang="en-US" altLang="ko-KR" sz="1400">
                <a:latin typeface="+mn-lt"/>
                <a:ea typeface="+mn-ea"/>
                <a:cs typeface="+mn-cs"/>
              </a:rPr>
              <a:t>. </a:t>
            </a:r>
            <a:r>
              <a:rPr lang="ko-KR" altLang="en-US" sz="1400">
                <a:latin typeface="+mn-lt"/>
                <a:ea typeface="+mn-ea"/>
                <a:cs typeface="+mn-cs"/>
              </a:rPr>
              <a:t>그런데 최근 </a:t>
            </a:r>
            <a:r>
              <a:rPr lang="en-US" altLang="ko-KR" sz="1400">
                <a:latin typeface="+mn-lt"/>
                <a:ea typeface="+mn-ea"/>
                <a:cs typeface="+mn-cs"/>
              </a:rPr>
              <a:t>10</a:t>
            </a:r>
            <a:r>
              <a:rPr lang="ko-KR" altLang="en-US" sz="1400">
                <a:latin typeface="+mn-lt"/>
                <a:ea typeface="+mn-ea"/>
                <a:cs typeface="+mn-cs"/>
              </a:rPr>
              <a:t>년내 </a:t>
            </a:r>
            <a:r>
              <a:rPr lang="en-US" altLang="ko-KR" sz="1400">
                <a:latin typeface="+mn-lt"/>
                <a:ea typeface="+mn-ea"/>
                <a:cs typeface="+mn-cs"/>
              </a:rPr>
              <a:t>2</a:t>
            </a:r>
            <a:r>
              <a:rPr lang="ko-KR" altLang="en-US" sz="1400">
                <a:latin typeface="+mn-lt"/>
                <a:ea typeface="+mn-ea"/>
                <a:cs typeface="+mn-cs"/>
              </a:rPr>
              <a:t>회의 음주운전 전력이 있는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운전면허가 정지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취소되면 가족의 생계를 유지할 수 없으니 적발 사실을 제발 눈감아 달라고 부탁했고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가</a:t>
            </a:r>
            <a:r>
              <a:rPr lang="en-US" altLang="ko-KR" sz="1400">
                <a:latin typeface="+mn-lt"/>
                <a:ea typeface="+mn-ea"/>
                <a:cs typeface="+mn-cs"/>
              </a:rPr>
              <a:t> </a:t>
            </a:r>
            <a:r>
              <a:rPr lang="ko-KR" altLang="en-US" sz="1400">
                <a:latin typeface="+mn-lt"/>
                <a:ea typeface="+mn-ea"/>
                <a:cs typeface="+mn-cs"/>
              </a:rPr>
              <a:t>이를 묵인한 경우</a:t>
            </a:r>
          </a:p>
        </p:txBody>
      </p:sp>
      <p:pic>
        <p:nvPicPr>
          <p:cNvPr id="752" name="Picture 2" descr="D:\청렴\청탁금지법\교육자료 사진파일\10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2875" y="2681287"/>
            <a:ext cx="8934450" cy="3990975"/>
          </a:xfrm>
          <a:prstGeom prst="rect">
            <a:avLst/>
          </a:prstGeom>
          <a:noFill/>
        </p:spPr>
      </p:pic>
      <p:pic>
        <p:nvPicPr>
          <p:cNvPr id="753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754" name="그림 75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524328" y="3254871"/>
            <a:ext cx="1009650" cy="1038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 예외</a:t>
            </a:r>
          </a:p>
        </p:txBody>
      </p:sp>
      <p:pic>
        <p:nvPicPr>
          <p:cNvPr id="46" name="Picture 3" descr="C:\Users\user\Desktop\홍유진2016\기타\참고\파워포인트 참고\서울시 슬로건\slogan_together_GIF\함께서울BI(141014최종_바탕 투명).gif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40352" y="181207"/>
            <a:ext cx="1224136" cy="511489"/>
          </a:xfrm>
          <a:prstGeom prst="rect">
            <a:avLst/>
          </a:prstGeom>
          <a:noFill/>
        </p:spPr>
      </p:pic>
      <p:sp>
        <p:nvSpPr>
          <p:cNvPr id="169" name="TextBox 90"/>
          <p:cNvSpPr txBox="1"/>
          <p:nvPr/>
        </p:nvSpPr>
        <p:spPr>
          <a:xfrm>
            <a:off x="4223792" y="656692"/>
            <a:ext cx="900100" cy="324036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</a:t>
            </a:r>
          </a:p>
        </p:txBody>
      </p:sp>
      <p:pic>
        <p:nvPicPr>
          <p:cNvPr id="759" name="Picture 2" descr="D:\청렴\청탁금지법\교육자료 사진파일\1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825" y="2552699"/>
            <a:ext cx="9020176" cy="4305301"/>
          </a:xfrm>
          <a:prstGeom prst="rect">
            <a:avLst/>
          </a:prstGeom>
          <a:noFill/>
        </p:spPr>
      </p:pic>
      <p:sp>
        <p:nvSpPr>
          <p:cNvPr id="760" name="모서리가 둥근 직사각형 126"/>
          <p:cNvSpPr/>
          <p:nvPr/>
        </p:nvSpPr>
        <p:spPr>
          <a:xfrm>
            <a:off x="114300" y="1638300"/>
            <a:ext cx="9029700" cy="926604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1" name="직사각형 110"/>
          <p:cNvSpPr/>
          <p:nvPr/>
        </p:nvSpPr>
        <p:spPr>
          <a:xfrm>
            <a:off x="-2" y="11858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62" name="TextBox 25"/>
          <p:cNvSpPr txBox="1"/>
          <p:nvPr/>
        </p:nvSpPr>
        <p:spPr>
          <a:xfrm>
            <a:off x="620712" y="1224757"/>
            <a:ext cx="3608388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공개적으로 요구하는 행위 </a:t>
            </a:r>
          </a:p>
        </p:txBody>
      </p:sp>
      <p:sp>
        <p:nvSpPr>
          <p:cNvPr id="763" name="TextBox 47"/>
          <p:cNvSpPr txBox="1"/>
          <p:nvPr/>
        </p:nvSpPr>
        <p:spPr>
          <a:xfrm>
            <a:off x="152399" y="1666948"/>
            <a:ext cx="8991600" cy="969964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민원인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건물을 증축하기 위해  00구청에  증축허가를 신청하였고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자신의 친구인 00구청에 근무하고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있는 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통해 진행상황에 대해 알아봐 달라고 부탁하였음</a:t>
            </a:r>
            <a:r>
              <a:rPr lang="en-US" altLang="ko-KR" sz="1400">
                <a:latin typeface="+mn-lt"/>
                <a:ea typeface="+mn-ea"/>
                <a:cs typeface="+mn-cs"/>
              </a:rPr>
              <a:t>. </a:t>
            </a:r>
            <a:r>
              <a:rPr lang="ko-KR" altLang="en-US" sz="1400">
                <a:latin typeface="+mn-lt"/>
                <a:ea typeface="+mn-ea"/>
                <a:cs typeface="+mn-cs"/>
              </a:rPr>
              <a:t>그후 민원인 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건축법령에 따른 허가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요건을 갖추진 못해 불허가 통지를 받자 00구청 민원실 앞에서 증축허가를 내달라고 피켓팅 시위를 한 경우</a:t>
            </a:r>
          </a:p>
        </p:txBody>
      </p:sp>
      <p:sp>
        <p:nvSpPr>
          <p:cNvPr id="764" name="TextBox 17"/>
          <p:cNvSpPr txBox="1"/>
          <p:nvPr/>
        </p:nvSpPr>
        <p:spPr>
          <a:xfrm>
            <a:off x="6429376" y="4162425"/>
            <a:ext cx="1647824" cy="287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50" b="1" spc="-9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00구청  담당 공무원 </a:t>
            </a:r>
          </a:p>
        </p:txBody>
      </p:sp>
      <p:pic>
        <p:nvPicPr>
          <p:cNvPr id="765" name="Picture 4"/>
          <p:cNvPicPr>
            <a:picLocks noChangeAspect="1" noChangeArrowheads="1"/>
          </p:cNvPicPr>
          <p:nvPr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부정청탁의 금지 예외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4242928" y="656692"/>
            <a:ext cx="844960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2</a:t>
            </a:r>
          </a:p>
        </p:txBody>
      </p:sp>
      <p:sp>
        <p:nvSpPr>
          <p:cNvPr id="483" name="모서리가 둥근 직사각형 126"/>
          <p:cNvSpPr/>
          <p:nvPr/>
        </p:nvSpPr>
        <p:spPr>
          <a:xfrm>
            <a:off x="114300" y="1905000"/>
            <a:ext cx="8898024" cy="1235968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4" name="직사각형 110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485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공익 목적으로 제3자 고충민원 전달</a:t>
            </a:r>
          </a:p>
        </p:txBody>
      </p:sp>
      <p:sp>
        <p:nvSpPr>
          <p:cNvPr id="486" name="TextBox 47"/>
          <p:cNvSpPr txBox="1"/>
          <p:nvPr/>
        </p:nvSpPr>
        <p:spPr>
          <a:xfrm>
            <a:off x="315913" y="1971748"/>
            <a:ext cx="8618537" cy="11715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택시에 블랙박스 장착과 관련하여 재정을 지원하는 「00조례」 개정안이 시행되었으나, 조례개정 시행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이전에 블랙박스를 부착한 택시에 대해서는 재정지원이 되지 않음. 이에 조례개정이 시행되기 이전에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시 정책에 따라 블랙박스를 장착한 택시 운전자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교통위원회 소속 의원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통하여 조례시행 이전에 </a:t>
            </a:r>
          </a:p>
          <a:p>
            <a:pPr>
              <a:lnSpc>
                <a:spcPct val="12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블랙박스를 부착한 사업자들도 동일하게 재정지원을 받을 수 있도록 담당국장</a:t>
            </a:r>
            <a:r>
              <a:rPr lang="en-US" altLang="ko-KR" sz="1400">
                <a:latin typeface="+mn-lt"/>
                <a:ea typeface="+mn-ea"/>
                <a:cs typeface="+mn-cs"/>
              </a:rPr>
              <a:t> C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전달하였음</a:t>
            </a:r>
          </a:p>
        </p:txBody>
      </p:sp>
      <p:grpSp>
        <p:nvGrpSpPr>
          <p:cNvPr id="487" name="그룹 123"/>
          <p:cNvGrpSpPr/>
          <p:nvPr/>
        </p:nvGrpSpPr>
        <p:grpSpPr>
          <a:xfrm>
            <a:off x="396423" y="3789038"/>
            <a:ext cx="8543874" cy="2936058"/>
            <a:chOff x="485806" y="3416829"/>
            <a:chExt cx="8543874" cy="3034086"/>
          </a:xfrm>
        </p:grpSpPr>
        <p:sp>
          <p:nvSpPr>
            <p:cNvPr id="488" name="TextBox 99"/>
            <p:cNvSpPr txBox="1"/>
            <p:nvPr/>
          </p:nvSpPr>
          <p:spPr>
            <a:xfrm>
              <a:off x="7987276" y="4266184"/>
              <a:ext cx="470897" cy="517981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4000" b="0" spc="-85">
                  <a:solidFill>
                    <a:srgbClr val="FCB811"/>
                  </a:solidFill>
                  <a:latin typeface="+mn-lt"/>
                  <a:ea typeface="+mn-ea"/>
                  <a:cs typeface="+mn-cs"/>
                </a:rPr>
                <a:t>?</a:t>
              </a:r>
              <a:endParaRPr lang="ko-KR" altLang="en-US" sz="4000" b="0" spc="-85">
                <a:solidFill>
                  <a:srgbClr val="FCB81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89" name="그룹 28"/>
            <p:cNvGrpSpPr/>
            <p:nvPr/>
          </p:nvGrpSpPr>
          <p:grpSpPr>
            <a:xfrm>
              <a:off x="631536" y="3458645"/>
              <a:ext cx="1628149" cy="671714"/>
              <a:chOff x="428592" y="3060591"/>
              <a:chExt cx="1666066" cy="765625"/>
            </a:xfrm>
          </p:grpSpPr>
          <p:sp>
            <p:nvSpPr>
              <p:cNvPr id="490" name="TextBox 101"/>
              <p:cNvSpPr txBox="1"/>
              <p:nvPr/>
            </p:nvSpPr>
            <p:spPr>
              <a:xfrm>
                <a:off x="428592" y="3060591"/>
                <a:ext cx="1666066" cy="618516"/>
              </a:xfrm>
              <a:prstGeom prst="roundRect">
                <a:avLst>
                  <a:gd name="adj" fmla="val 16667"/>
                </a:avLst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재정지원을 받을 수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6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rPr>
                  <a:t>있도록 해 주세요.</a:t>
                </a:r>
              </a:p>
            </p:txBody>
          </p:sp>
          <p:sp>
            <p:nvSpPr>
              <p:cNvPr id="491" name="이등변 삼각형 102"/>
              <p:cNvSpPr/>
              <p:nvPr/>
            </p:nvSpPr>
            <p:spPr>
              <a:xfrm rot="10800000" flipH="1">
                <a:off x="688316" y="3692673"/>
                <a:ext cx="108347" cy="133543"/>
              </a:xfrm>
              <a:prstGeom prst="triangle">
                <a:avLst>
                  <a:gd name="adj" fmla="val 1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93" name="TextBox 104"/>
            <p:cNvSpPr txBox="1"/>
            <p:nvPr/>
          </p:nvSpPr>
          <p:spPr>
            <a:xfrm>
              <a:off x="3401241" y="3416829"/>
              <a:ext cx="2376264" cy="744122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법 시행 전에 정부 정책에 따라 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블랙박스를 장착한 운전자들도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동일하게 재정지원을 받을 수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있도록 검토해 주게.</a:t>
              </a:r>
            </a:p>
          </p:txBody>
        </p:sp>
        <p:sp>
          <p:nvSpPr>
            <p:cNvPr id="497" name="이등변 삼각형 108"/>
            <p:cNvSpPr/>
            <p:nvPr/>
          </p:nvSpPr>
          <p:spPr>
            <a:xfrm rot="10800000">
              <a:off x="7768310" y="4013192"/>
              <a:ext cx="105881" cy="11716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9" name="오른쪽 화살표 111"/>
            <p:cNvSpPr/>
            <p:nvPr/>
          </p:nvSpPr>
          <p:spPr>
            <a:xfrm>
              <a:off x="2050218" y="4345937"/>
              <a:ext cx="837731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00437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0" name="그룹 35"/>
            <p:cNvGrpSpPr/>
            <p:nvPr/>
          </p:nvGrpSpPr>
          <p:grpSpPr>
            <a:xfrm>
              <a:off x="774042" y="4157911"/>
              <a:ext cx="508273" cy="948062"/>
              <a:chOff x="3665580" y="3838502"/>
              <a:chExt cx="321328" cy="667611"/>
            </a:xfrm>
            <a:solidFill>
              <a:schemeClr val="bg1">
                <a:lumMod val="75000"/>
              </a:schemeClr>
            </a:solidFill>
          </p:grpSpPr>
          <p:sp>
            <p:nvSpPr>
              <p:cNvPr id="501" name="Oval 48"/>
              <p:cNvSpPr>
                <a:spLocks noChangeArrowheads="1"/>
              </p:cNvSpPr>
              <p:nvPr/>
            </p:nvSpPr>
            <p:spPr>
              <a:xfrm>
                <a:off x="3757656" y="3838502"/>
                <a:ext cx="119323" cy="121202"/>
              </a:xfrm>
              <a:prstGeom prst="ellipse">
                <a:avLst/>
              </a:pr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2" name="Freeform 51"/>
              <p:cNvSpPr/>
              <p:nvPr/>
            </p:nvSpPr>
            <p:spPr>
              <a:xfrm>
                <a:off x="3665580" y="3983721"/>
                <a:ext cx="321328" cy="522392"/>
              </a:xfrm>
              <a:custGeom>
                <a:avLst/>
                <a:gdLst>
                  <a:gd name="T0" fmla="*/ 103 w 143"/>
                  <a:gd name="T1" fmla="*/ 19 h 233"/>
                  <a:gd name="T2" fmla="*/ 91 w 143"/>
                  <a:gd name="T3" fmla="*/ 6 h 233"/>
                  <a:gd name="T4" fmla="*/ 90 w 143"/>
                  <a:gd name="T5" fmla="*/ 6 h 233"/>
                  <a:gd name="T6" fmla="*/ 75 w 143"/>
                  <a:gd name="T7" fmla="*/ 0 h 233"/>
                  <a:gd name="T8" fmla="*/ 60 w 143"/>
                  <a:gd name="T9" fmla="*/ 0 h 233"/>
                  <a:gd name="T10" fmla="*/ 58 w 143"/>
                  <a:gd name="T11" fmla="*/ 0 h 233"/>
                  <a:gd name="T12" fmla="*/ 47 w 143"/>
                  <a:gd name="T13" fmla="*/ 2 h 233"/>
                  <a:gd name="T14" fmla="*/ 7 w 143"/>
                  <a:gd name="T15" fmla="*/ 45 h 233"/>
                  <a:gd name="T16" fmla="*/ 10 w 143"/>
                  <a:gd name="T17" fmla="*/ 105 h 233"/>
                  <a:gd name="T18" fmla="*/ 20 w 143"/>
                  <a:gd name="T19" fmla="*/ 111 h 233"/>
                  <a:gd name="T20" fmla="*/ 25 w 143"/>
                  <a:gd name="T21" fmla="*/ 110 h 233"/>
                  <a:gd name="T22" fmla="*/ 30 w 143"/>
                  <a:gd name="T23" fmla="*/ 95 h 233"/>
                  <a:gd name="T24" fmla="*/ 29 w 143"/>
                  <a:gd name="T25" fmla="*/ 53 h 233"/>
                  <a:gd name="T26" fmla="*/ 36 w 143"/>
                  <a:gd name="T27" fmla="*/ 39 h 233"/>
                  <a:gd name="T28" fmla="*/ 36 w 143"/>
                  <a:gd name="T29" fmla="*/ 41 h 233"/>
                  <a:gd name="T30" fmla="*/ 36 w 143"/>
                  <a:gd name="T31" fmla="*/ 44 h 233"/>
                  <a:gd name="T32" fmla="*/ 36 w 143"/>
                  <a:gd name="T33" fmla="*/ 89 h 233"/>
                  <a:gd name="T34" fmla="*/ 36 w 143"/>
                  <a:gd name="T35" fmla="*/ 91 h 233"/>
                  <a:gd name="T36" fmla="*/ 36 w 143"/>
                  <a:gd name="T37" fmla="*/ 118 h 233"/>
                  <a:gd name="T38" fmla="*/ 36 w 143"/>
                  <a:gd name="T39" fmla="*/ 219 h 233"/>
                  <a:gd name="T40" fmla="*/ 48 w 143"/>
                  <a:gd name="T41" fmla="*/ 233 h 233"/>
                  <a:gd name="T42" fmla="*/ 50 w 143"/>
                  <a:gd name="T43" fmla="*/ 233 h 233"/>
                  <a:gd name="T44" fmla="*/ 62 w 143"/>
                  <a:gd name="T45" fmla="*/ 219 h 233"/>
                  <a:gd name="T46" fmla="*/ 62 w 143"/>
                  <a:gd name="T47" fmla="*/ 119 h 233"/>
                  <a:gd name="T48" fmla="*/ 73 w 143"/>
                  <a:gd name="T49" fmla="*/ 119 h 233"/>
                  <a:gd name="T50" fmla="*/ 73 w 143"/>
                  <a:gd name="T51" fmla="*/ 219 h 233"/>
                  <a:gd name="T52" fmla="*/ 85 w 143"/>
                  <a:gd name="T53" fmla="*/ 233 h 233"/>
                  <a:gd name="T54" fmla="*/ 87 w 143"/>
                  <a:gd name="T55" fmla="*/ 233 h 233"/>
                  <a:gd name="T56" fmla="*/ 99 w 143"/>
                  <a:gd name="T57" fmla="*/ 219 h 233"/>
                  <a:gd name="T58" fmla="*/ 99 w 143"/>
                  <a:gd name="T59" fmla="*/ 119 h 233"/>
                  <a:gd name="T60" fmla="*/ 99 w 143"/>
                  <a:gd name="T61" fmla="*/ 89 h 233"/>
                  <a:gd name="T62" fmla="*/ 99 w 143"/>
                  <a:gd name="T63" fmla="*/ 48 h 233"/>
                  <a:gd name="T64" fmla="*/ 141 w 143"/>
                  <a:gd name="T65" fmla="*/ 67 h 233"/>
                  <a:gd name="T66" fmla="*/ 138 w 143"/>
                  <a:gd name="T67" fmla="*/ 59 h 233"/>
                  <a:gd name="T68" fmla="*/ 143 w 143"/>
                  <a:gd name="T69" fmla="*/ 44 h 233"/>
                  <a:gd name="T70" fmla="*/ 103 w 143"/>
                  <a:gd name="T71" fmla="*/ 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3" h="233">
                    <a:moveTo>
                      <a:pt x="103" y="19"/>
                    </a:moveTo>
                    <a:cubicBezTo>
                      <a:pt x="99" y="14"/>
                      <a:pt x="96" y="9"/>
                      <a:pt x="91" y="6"/>
                    </a:cubicBezTo>
                    <a:quadBezTo>
                      <a:pt x="90" y="6"/>
                      <a:pt x="90" y="6"/>
                    </a:quadBezTo>
                    <a:cubicBezTo>
                      <a:pt x="86" y="2"/>
                      <a:pt x="81" y="0"/>
                      <a:pt x="75" y="0"/>
                    </a:cubicBezTo>
                    <a:quadBezTo>
                      <a:pt x="60" y="0"/>
                      <a:pt x="60" y="0"/>
                    </a:quadBezTo>
                    <a:quadBezTo>
                      <a:pt x="59" y="0"/>
                      <a:pt x="58" y="0"/>
                    </a:quadBezTo>
                    <a:cubicBezTo>
                      <a:pt x="57" y="0"/>
                      <a:pt x="48" y="1"/>
                      <a:pt x="47" y="2"/>
                    </a:cubicBezTo>
                    <a:cubicBezTo>
                      <a:pt x="28" y="10"/>
                      <a:pt x="14" y="25"/>
                      <a:pt x="7" y="45"/>
                    </a:cubicBezTo>
                    <a:cubicBezTo>
                      <a:pt x="0" y="66"/>
                      <a:pt x="1" y="90"/>
                      <a:pt x="10" y="105"/>
                    </a:cubicBezTo>
                    <a:cubicBezTo>
                      <a:pt x="12" y="109"/>
                      <a:pt x="16" y="111"/>
                      <a:pt x="20" y="111"/>
                    </a:cubicBezTo>
                    <a:cubicBezTo>
                      <a:pt x="21" y="111"/>
                      <a:pt x="23" y="111"/>
                      <a:pt x="25" y="110"/>
                    </a:cubicBezTo>
                    <a:cubicBezTo>
                      <a:pt x="31" y="107"/>
                      <a:pt x="33" y="100"/>
                      <a:pt x="30" y="95"/>
                    </a:cubicBezTo>
                    <a:cubicBezTo>
                      <a:pt x="25" y="86"/>
                      <a:pt x="23" y="69"/>
                      <a:pt x="29" y="53"/>
                    </a:cubicBezTo>
                    <a:cubicBezTo>
                      <a:pt x="30" y="49"/>
                      <a:pt x="33" y="44"/>
                      <a:pt x="36" y="39"/>
                    </a:cubicBezTo>
                    <a:quadBezTo>
                      <a:pt x="36" y="41"/>
                      <a:pt x="36" y="41"/>
                    </a:quadBezTo>
                    <a:quadBezTo>
                      <a:pt x="36" y="44"/>
                      <a:pt x="36" y="44"/>
                    </a:quadBezTo>
                    <a:quadBezTo>
                      <a:pt x="36" y="89"/>
                      <a:pt x="36" y="89"/>
                    </a:quadBezTo>
                    <a:quadBezTo>
                      <a:pt x="36" y="91"/>
                      <a:pt x="36" y="91"/>
                    </a:quadBezTo>
                    <a:quadBezTo>
                      <a:pt x="36" y="118"/>
                      <a:pt x="36" y="118"/>
                    </a:quadBezTo>
                    <a:quadBezTo>
                      <a:pt x="36" y="219"/>
                      <a:pt x="36" y="219"/>
                    </a:quadBezTo>
                    <a:cubicBezTo>
                      <a:pt x="36" y="227"/>
                      <a:pt x="41" y="233"/>
                      <a:pt x="48" y="233"/>
                    </a:cubicBezTo>
                    <a:quadBezTo>
                      <a:pt x="50" y="233"/>
                      <a:pt x="50" y="233"/>
                    </a:quadBezTo>
                    <a:cubicBezTo>
                      <a:pt x="57" y="233"/>
                      <a:pt x="62" y="227"/>
                      <a:pt x="62" y="219"/>
                    </a:cubicBezTo>
                    <a:quadBezTo>
                      <a:pt x="62" y="119"/>
                      <a:pt x="62" y="119"/>
                    </a:quadBezTo>
                    <a:quadBezTo>
                      <a:pt x="73" y="119"/>
                      <a:pt x="73" y="119"/>
                    </a:quadBezTo>
                    <a:quadBezTo>
                      <a:pt x="73" y="219"/>
                      <a:pt x="73" y="219"/>
                    </a:quadBezTo>
                    <a:cubicBezTo>
                      <a:pt x="73" y="227"/>
                      <a:pt x="78" y="233"/>
                      <a:pt x="85" y="233"/>
                    </a:cubicBezTo>
                    <a:quadBezTo>
                      <a:pt x="87" y="233"/>
                      <a:pt x="87" y="233"/>
                    </a:quadBezTo>
                    <a:cubicBezTo>
                      <a:pt x="94" y="233"/>
                      <a:pt x="99" y="227"/>
                      <a:pt x="99" y="219"/>
                    </a:cubicBezTo>
                    <a:quadBezTo>
                      <a:pt x="99" y="119"/>
                      <a:pt x="99" y="119"/>
                    </a:quadBezTo>
                    <a:quadBezTo>
                      <a:pt x="99" y="89"/>
                      <a:pt x="99" y="89"/>
                    </a:quadBezTo>
                    <a:quadBezTo>
                      <a:pt x="99" y="48"/>
                      <a:pt x="99" y="48"/>
                    </a:quadBezTo>
                    <a:cubicBezTo>
                      <a:pt x="108" y="56"/>
                      <a:pt x="121" y="64"/>
                      <a:pt x="141" y="67"/>
                    </a:cubicBezTo>
                    <a:cubicBezTo>
                      <a:pt x="140" y="65"/>
                      <a:pt x="138" y="62"/>
                      <a:pt x="138" y="59"/>
                    </a:cubicBezTo>
                    <a:cubicBezTo>
                      <a:pt x="137" y="53"/>
                      <a:pt x="139" y="48"/>
                      <a:pt x="143" y="44"/>
                    </a:cubicBezTo>
                    <a:cubicBezTo>
                      <a:pt x="121" y="40"/>
                      <a:pt x="111" y="29"/>
                      <a:pt x="103" y="19"/>
                    </a:cubicBezTo>
                    <a:close/>
                  </a:path>
                </a:pathLst>
              </a:custGeom>
              <a:solidFill>
                <a:srgbClr val="00B0D8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77933C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03" name="오른쪽 화살표 115"/>
            <p:cNvSpPr/>
            <p:nvPr/>
          </p:nvSpPr>
          <p:spPr>
            <a:xfrm>
              <a:off x="6606831" y="4408613"/>
              <a:ext cx="698123" cy="416978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FCB81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05" name="그룹 24"/>
            <p:cNvGrpSpPr/>
            <p:nvPr/>
          </p:nvGrpSpPr>
          <p:grpSpPr>
            <a:xfrm>
              <a:off x="485806" y="5363140"/>
              <a:ext cx="1866900" cy="1068075"/>
              <a:chOff x="886924" y="5234823"/>
              <a:chExt cx="2083836" cy="1075314"/>
            </a:xfrm>
          </p:grpSpPr>
          <p:sp>
            <p:nvSpPr>
              <p:cNvPr id="506" name="직사각형 119"/>
              <p:cNvSpPr/>
              <p:nvPr/>
            </p:nvSpPr>
            <p:spPr>
              <a:xfrm>
                <a:off x="886924" y="5408354"/>
                <a:ext cx="2083836" cy="9017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7" name="TextBox 120"/>
              <p:cNvSpPr txBox="1"/>
              <p:nvPr/>
            </p:nvSpPr>
            <p:spPr>
              <a:xfrm>
                <a:off x="1569694" y="5604547"/>
                <a:ext cx="757601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제재 대상 제외</a:t>
                </a:r>
              </a:p>
            </p:txBody>
          </p:sp>
          <p:sp>
            <p:nvSpPr>
              <p:cNvPr id="508" name="이등변 삼각형 121"/>
              <p:cNvSpPr/>
              <p:nvPr/>
            </p:nvSpPr>
            <p:spPr>
              <a:xfrm flipH="1">
                <a:off x="1290680" y="5234823"/>
                <a:ext cx="164814" cy="187901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09" name="그룹 26"/>
            <p:cNvGrpSpPr/>
            <p:nvPr/>
          </p:nvGrpSpPr>
          <p:grpSpPr>
            <a:xfrm>
              <a:off x="3409931" y="5352361"/>
              <a:ext cx="2343150" cy="1078868"/>
              <a:chOff x="2494607" y="5228145"/>
              <a:chExt cx="2027199" cy="1063959"/>
            </a:xfrm>
          </p:grpSpPr>
          <p:sp>
            <p:nvSpPr>
              <p:cNvPr id="510" name="직사각형 124"/>
              <p:cNvSpPr/>
              <p:nvPr/>
            </p:nvSpPr>
            <p:spPr>
              <a:xfrm>
                <a:off x="2494607" y="5380531"/>
                <a:ext cx="2027199" cy="911573"/>
              </a:xfrm>
              <a:prstGeom prst="rect">
                <a:avLst/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1" name="TextBox 127"/>
              <p:cNvSpPr txBox="1"/>
              <p:nvPr/>
            </p:nvSpPr>
            <p:spPr>
              <a:xfrm>
                <a:off x="3142218" y="5630951"/>
                <a:ext cx="881417" cy="463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1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제재 대상 제외 </a:t>
                </a:r>
              </a:p>
            </p:txBody>
          </p:sp>
          <p:sp>
            <p:nvSpPr>
              <p:cNvPr id="512" name="이등변 삼각형 130"/>
              <p:cNvSpPr/>
              <p:nvPr/>
            </p:nvSpPr>
            <p:spPr>
              <a:xfrm flipH="1">
                <a:off x="3252906" y="522814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43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13" name="Freeform 50"/>
            <p:cNvSpPr/>
            <p:nvPr/>
          </p:nvSpPr>
          <p:spPr>
            <a:xfrm flipH="1">
              <a:off x="4097509" y="4364854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00437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14" name="그룹 91"/>
            <p:cNvGrpSpPr/>
            <p:nvPr/>
          </p:nvGrpSpPr>
          <p:grpSpPr>
            <a:xfrm>
              <a:off x="7444559" y="4220586"/>
              <a:ext cx="650771" cy="881327"/>
              <a:chOff x="4264143" y="6121868"/>
              <a:chExt cx="624685" cy="942337"/>
            </a:xfrm>
            <a:solidFill>
              <a:srgbClr val="FCB811"/>
            </a:solidFill>
          </p:grpSpPr>
          <p:sp>
            <p:nvSpPr>
              <p:cNvPr id="515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6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7" name="Freeform 12"/>
              <p:cNvSpPr/>
              <p:nvPr/>
            </p:nvSpPr>
            <p:spPr>
              <a:xfrm>
                <a:off x="4264143" y="6225886"/>
                <a:ext cx="481304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8" name="Freeform 14"/>
              <p:cNvSpPr/>
              <p:nvPr/>
            </p:nvSpPr>
            <p:spPr>
              <a:xfrm>
                <a:off x="4473059" y="6231176"/>
                <a:ext cx="63469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9" name="그룹 98"/>
            <p:cNvGrpSpPr/>
            <p:nvPr/>
          </p:nvGrpSpPr>
          <p:grpSpPr>
            <a:xfrm>
              <a:off x="4657779" y="4220586"/>
              <a:ext cx="1890693" cy="881327"/>
              <a:chOff x="3130361" y="6121868"/>
              <a:chExt cx="1814883" cy="942337"/>
            </a:xfrm>
            <a:solidFill>
              <a:srgbClr val="FCB811"/>
            </a:solidFill>
          </p:grpSpPr>
          <p:sp>
            <p:nvSpPr>
              <p:cNvPr id="520" name="Line 10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1" name="Line 11"/>
              <p:cNvSpPr>
                <a:spLocks noChangeShapeType="1"/>
              </p:cNvSpPr>
              <p:nvPr/>
            </p:nvSpPr>
            <p:spPr>
              <a:xfrm>
                <a:off x="4888828" y="6121868"/>
                <a:ext cx="0" cy="0"/>
              </a:xfrm>
              <a:prstGeom prst="lin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2" name="Freeform 12"/>
              <p:cNvSpPr/>
              <p:nvPr/>
            </p:nvSpPr>
            <p:spPr>
              <a:xfrm>
                <a:off x="3130361" y="6225886"/>
                <a:ext cx="481299" cy="838319"/>
              </a:xfrm>
              <a:custGeom>
                <a:avLst/>
                <a:gdLst>
                  <a:gd name="T0" fmla="*/ 924 w 1092"/>
                  <a:gd name="T1" fmla="*/ 64 h 1902"/>
                  <a:gd name="T2" fmla="*/ 920 w 1092"/>
                  <a:gd name="T3" fmla="*/ 52 h 1902"/>
                  <a:gd name="T4" fmla="*/ 906 w 1092"/>
                  <a:gd name="T5" fmla="*/ 30 h 1902"/>
                  <a:gd name="T6" fmla="*/ 888 w 1092"/>
                  <a:gd name="T7" fmla="*/ 14 h 1902"/>
                  <a:gd name="T8" fmla="*/ 864 w 1092"/>
                  <a:gd name="T9" fmla="*/ 4 h 1902"/>
                  <a:gd name="T10" fmla="*/ 852 w 1092"/>
                  <a:gd name="T11" fmla="*/ 0 h 1902"/>
                  <a:gd name="T12" fmla="*/ 840 w 1092"/>
                  <a:gd name="T13" fmla="*/ 0 h 1902"/>
                  <a:gd name="T14" fmla="*/ 838 w 1092"/>
                  <a:gd name="T15" fmla="*/ 0 h 1902"/>
                  <a:gd name="T16" fmla="*/ 646 w 1092"/>
                  <a:gd name="T17" fmla="*/ 0 h 1902"/>
                  <a:gd name="T18" fmla="*/ 402 w 1092"/>
                  <a:gd name="T19" fmla="*/ 654 h 1902"/>
                  <a:gd name="T20" fmla="*/ 238 w 1092"/>
                  <a:gd name="T21" fmla="*/ 0 h 1902"/>
                  <a:gd name="T22" fmla="*/ 244 w 1092"/>
                  <a:gd name="T23" fmla="*/ 0 h 1902"/>
                  <a:gd name="T24" fmla="*/ 232 w 1092"/>
                  <a:gd name="T25" fmla="*/ 2 h 1902"/>
                  <a:gd name="T26" fmla="*/ 208 w 1092"/>
                  <a:gd name="T27" fmla="*/ 12 h 1902"/>
                  <a:gd name="T28" fmla="*/ 188 w 1092"/>
                  <a:gd name="T29" fmla="*/ 28 h 1902"/>
                  <a:gd name="T30" fmla="*/ 174 w 1092"/>
                  <a:gd name="T31" fmla="*/ 50 h 1902"/>
                  <a:gd name="T32" fmla="*/ 2 w 1092"/>
                  <a:gd name="T33" fmla="*/ 732 h 1902"/>
                  <a:gd name="T34" fmla="*/ 0 w 1092"/>
                  <a:gd name="T35" fmla="*/ 750 h 1902"/>
                  <a:gd name="T36" fmla="*/ 6 w 1092"/>
                  <a:gd name="T37" fmla="*/ 782 h 1902"/>
                  <a:gd name="T38" fmla="*/ 22 w 1092"/>
                  <a:gd name="T39" fmla="*/ 810 h 1902"/>
                  <a:gd name="T40" fmla="*/ 48 w 1092"/>
                  <a:gd name="T41" fmla="*/ 828 h 1902"/>
                  <a:gd name="T42" fmla="*/ 64 w 1092"/>
                  <a:gd name="T43" fmla="*/ 834 h 1902"/>
                  <a:gd name="T44" fmla="*/ 96 w 1092"/>
                  <a:gd name="T45" fmla="*/ 836 h 1902"/>
                  <a:gd name="T46" fmla="*/ 128 w 1092"/>
                  <a:gd name="T47" fmla="*/ 824 h 1902"/>
                  <a:gd name="T48" fmla="*/ 150 w 1092"/>
                  <a:gd name="T49" fmla="*/ 804 h 1902"/>
                  <a:gd name="T50" fmla="*/ 164 w 1092"/>
                  <a:gd name="T51" fmla="*/ 774 h 1902"/>
                  <a:gd name="T52" fmla="*/ 302 w 1092"/>
                  <a:gd name="T53" fmla="*/ 510 h 1902"/>
                  <a:gd name="T54" fmla="*/ 302 w 1092"/>
                  <a:gd name="T55" fmla="*/ 516 h 1902"/>
                  <a:gd name="T56" fmla="*/ 302 w 1092"/>
                  <a:gd name="T57" fmla="*/ 1788 h 1902"/>
                  <a:gd name="T58" fmla="*/ 306 w 1092"/>
                  <a:gd name="T59" fmla="*/ 1814 h 1902"/>
                  <a:gd name="T60" fmla="*/ 312 w 1092"/>
                  <a:gd name="T61" fmla="*/ 1838 h 1902"/>
                  <a:gd name="T62" fmla="*/ 324 w 1092"/>
                  <a:gd name="T63" fmla="*/ 1858 h 1902"/>
                  <a:gd name="T64" fmla="*/ 356 w 1092"/>
                  <a:gd name="T65" fmla="*/ 1886 h 1902"/>
                  <a:gd name="T66" fmla="*/ 394 w 1092"/>
                  <a:gd name="T67" fmla="*/ 1900 h 1902"/>
                  <a:gd name="T68" fmla="*/ 436 w 1092"/>
                  <a:gd name="T69" fmla="*/ 1900 h 1902"/>
                  <a:gd name="T70" fmla="*/ 476 w 1092"/>
                  <a:gd name="T71" fmla="*/ 1884 h 1902"/>
                  <a:gd name="T72" fmla="*/ 508 w 1092"/>
                  <a:gd name="T73" fmla="*/ 1856 h 1902"/>
                  <a:gd name="T74" fmla="*/ 518 w 1092"/>
                  <a:gd name="T75" fmla="*/ 1836 h 1902"/>
                  <a:gd name="T76" fmla="*/ 526 w 1092"/>
                  <a:gd name="T77" fmla="*/ 1814 h 1902"/>
                  <a:gd name="T78" fmla="*/ 528 w 1092"/>
                  <a:gd name="T79" fmla="*/ 1788 h 1902"/>
                  <a:gd name="T80" fmla="*/ 566 w 1092"/>
                  <a:gd name="T81" fmla="*/ 924 h 1902"/>
                  <a:gd name="T82" fmla="*/ 566 w 1092"/>
                  <a:gd name="T83" fmla="*/ 1788 h 1902"/>
                  <a:gd name="T84" fmla="*/ 570 w 1092"/>
                  <a:gd name="T85" fmla="*/ 1814 h 1902"/>
                  <a:gd name="T86" fmla="*/ 576 w 1092"/>
                  <a:gd name="T87" fmla="*/ 1836 h 1902"/>
                  <a:gd name="T88" fmla="*/ 588 w 1092"/>
                  <a:gd name="T89" fmla="*/ 1856 h 1902"/>
                  <a:gd name="T90" fmla="*/ 618 w 1092"/>
                  <a:gd name="T91" fmla="*/ 1884 h 1902"/>
                  <a:gd name="T92" fmla="*/ 658 w 1092"/>
                  <a:gd name="T93" fmla="*/ 1900 h 1902"/>
                  <a:gd name="T94" fmla="*/ 700 w 1092"/>
                  <a:gd name="T95" fmla="*/ 1900 h 1902"/>
                  <a:gd name="T96" fmla="*/ 740 w 1092"/>
                  <a:gd name="T97" fmla="*/ 1886 h 1902"/>
                  <a:gd name="T98" fmla="*/ 772 w 1092"/>
                  <a:gd name="T99" fmla="*/ 1858 h 1902"/>
                  <a:gd name="T100" fmla="*/ 782 w 1092"/>
                  <a:gd name="T101" fmla="*/ 1838 h 1902"/>
                  <a:gd name="T102" fmla="*/ 790 w 1092"/>
                  <a:gd name="T103" fmla="*/ 1814 h 1902"/>
                  <a:gd name="T104" fmla="*/ 792 w 1092"/>
                  <a:gd name="T105" fmla="*/ 1788 h 1902"/>
                  <a:gd name="T106" fmla="*/ 928 w 1092"/>
                  <a:gd name="T107" fmla="*/ 774 h 1902"/>
                  <a:gd name="T108" fmla="*/ 932 w 1092"/>
                  <a:gd name="T109" fmla="*/ 790 h 1902"/>
                  <a:gd name="T110" fmla="*/ 952 w 1092"/>
                  <a:gd name="T111" fmla="*/ 816 h 1902"/>
                  <a:gd name="T112" fmla="*/ 980 w 1092"/>
                  <a:gd name="T113" fmla="*/ 832 h 1902"/>
                  <a:gd name="T114" fmla="*/ 1012 w 1092"/>
                  <a:gd name="T115" fmla="*/ 836 h 1902"/>
                  <a:gd name="T116" fmla="*/ 1028 w 1092"/>
                  <a:gd name="T117" fmla="*/ 834 h 1902"/>
                  <a:gd name="T118" fmla="*/ 1058 w 1092"/>
                  <a:gd name="T119" fmla="*/ 820 h 1902"/>
                  <a:gd name="T120" fmla="*/ 1080 w 1092"/>
                  <a:gd name="T121" fmla="*/ 796 h 1902"/>
                  <a:gd name="T122" fmla="*/ 1090 w 1092"/>
                  <a:gd name="T123" fmla="*/ 766 h 1902"/>
                  <a:gd name="T124" fmla="*/ 1090 w 1092"/>
                  <a:gd name="T125" fmla="*/ 732 h 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92" h="1902">
                    <a:moveTo>
                      <a:pt x="1090" y="732"/>
                    </a:moveTo>
                    <a:lnTo>
                      <a:pt x="924" y="64"/>
                    </a:lnTo>
                    <a:lnTo>
                      <a:pt x="924" y="64"/>
                    </a:lnTo>
                    <a:lnTo>
                      <a:pt x="920" y="52"/>
                    </a:lnTo>
                    <a:lnTo>
                      <a:pt x="914" y="40"/>
                    </a:lnTo>
                    <a:lnTo>
                      <a:pt x="906" y="30"/>
                    </a:lnTo>
                    <a:lnTo>
                      <a:pt x="898" y="20"/>
                    </a:lnTo>
                    <a:lnTo>
                      <a:pt x="888" y="14"/>
                    </a:lnTo>
                    <a:lnTo>
                      <a:pt x="876" y="8"/>
                    </a:lnTo>
                    <a:lnTo>
                      <a:pt x="864" y="4"/>
                    </a:lnTo>
                    <a:lnTo>
                      <a:pt x="852" y="0"/>
                    </a:lnTo>
                    <a:lnTo>
                      <a:pt x="852" y="0"/>
                    </a:lnTo>
                    <a:lnTo>
                      <a:pt x="840" y="0"/>
                    </a:lnTo>
                    <a:lnTo>
                      <a:pt x="840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838" y="0"/>
                    </a:lnTo>
                    <a:lnTo>
                      <a:pt x="646" y="0"/>
                    </a:lnTo>
                    <a:lnTo>
                      <a:pt x="690" y="654"/>
                    </a:lnTo>
                    <a:lnTo>
                      <a:pt x="402" y="654"/>
                    </a:lnTo>
                    <a:lnTo>
                      <a:pt x="44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2" y="2"/>
                    </a:lnTo>
                    <a:lnTo>
                      <a:pt x="220" y="6"/>
                    </a:lnTo>
                    <a:lnTo>
                      <a:pt x="208" y="12"/>
                    </a:lnTo>
                    <a:lnTo>
                      <a:pt x="196" y="20"/>
                    </a:lnTo>
                    <a:lnTo>
                      <a:pt x="188" y="28"/>
                    </a:lnTo>
                    <a:lnTo>
                      <a:pt x="180" y="38"/>
                    </a:lnTo>
                    <a:lnTo>
                      <a:pt x="174" y="50"/>
                    </a:lnTo>
                    <a:lnTo>
                      <a:pt x="168" y="64"/>
                    </a:lnTo>
                    <a:lnTo>
                      <a:pt x="2" y="732"/>
                    </a:lnTo>
                    <a:lnTo>
                      <a:pt x="2" y="732"/>
                    </a:lnTo>
                    <a:lnTo>
                      <a:pt x="0" y="750"/>
                    </a:lnTo>
                    <a:lnTo>
                      <a:pt x="2" y="766"/>
                    </a:lnTo>
                    <a:lnTo>
                      <a:pt x="6" y="782"/>
                    </a:lnTo>
                    <a:lnTo>
                      <a:pt x="12" y="796"/>
                    </a:lnTo>
                    <a:lnTo>
                      <a:pt x="22" y="810"/>
                    </a:lnTo>
                    <a:lnTo>
                      <a:pt x="34" y="820"/>
                    </a:lnTo>
                    <a:lnTo>
                      <a:pt x="48" y="828"/>
                    </a:lnTo>
                    <a:lnTo>
                      <a:pt x="64" y="834"/>
                    </a:lnTo>
                    <a:lnTo>
                      <a:pt x="64" y="834"/>
                    </a:lnTo>
                    <a:lnTo>
                      <a:pt x="80" y="836"/>
                    </a:lnTo>
                    <a:lnTo>
                      <a:pt x="96" y="836"/>
                    </a:lnTo>
                    <a:lnTo>
                      <a:pt x="112" y="832"/>
                    </a:lnTo>
                    <a:lnTo>
                      <a:pt x="128" y="824"/>
                    </a:lnTo>
                    <a:lnTo>
                      <a:pt x="140" y="816"/>
                    </a:lnTo>
                    <a:lnTo>
                      <a:pt x="150" y="804"/>
                    </a:lnTo>
                    <a:lnTo>
                      <a:pt x="160" y="790"/>
                    </a:lnTo>
                    <a:lnTo>
                      <a:pt x="164" y="774"/>
                    </a:lnTo>
                    <a:lnTo>
                      <a:pt x="302" y="220"/>
                    </a:lnTo>
                    <a:lnTo>
                      <a:pt x="302" y="510"/>
                    </a:lnTo>
                    <a:lnTo>
                      <a:pt x="302" y="510"/>
                    </a:lnTo>
                    <a:lnTo>
                      <a:pt x="302" y="516"/>
                    </a:lnTo>
                    <a:lnTo>
                      <a:pt x="302" y="1788"/>
                    </a:lnTo>
                    <a:lnTo>
                      <a:pt x="302" y="1788"/>
                    </a:lnTo>
                    <a:lnTo>
                      <a:pt x="304" y="1802"/>
                    </a:lnTo>
                    <a:lnTo>
                      <a:pt x="306" y="1814"/>
                    </a:lnTo>
                    <a:lnTo>
                      <a:pt x="308" y="1826"/>
                    </a:lnTo>
                    <a:lnTo>
                      <a:pt x="312" y="1838"/>
                    </a:lnTo>
                    <a:lnTo>
                      <a:pt x="318" y="1848"/>
                    </a:lnTo>
                    <a:lnTo>
                      <a:pt x="324" y="1858"/>
                    </a:lnTo>
                    <a:lnTo>
                      <a:pt x="338" y="1874"/>
                    </a:lnTo>
                    <a:lnTo>
                      <a:pt x="356" y="1886"/>
                    </a:lnTo>
                    <a:lnTo>
                      <a:pt x="374" y="1894"/>
                    </a:lnTo>
                    <a:lnTo>
                      <a:pt x="394" y="1900"/>
                    </a:lnTo>
                    <a:lnTo>
                      <a:pt x="416" y="1902"/>
                    </a:lnTo>
                    <a:lnTo>
                      <a:pt x="436" y="1900"/>
                    </a:lnTo>
                    <a:lnTo>
                      <a:pt x="456" y="1894"/>
                    </a:lnTo>
                    <a:lnTo>
                      <a:pt x="476" y="1884"/>
                    </a:lnTo>
                    <a:lnTo>
                      <a:pt x="492" y="1872"/>
                    </a:lnTo>
                    <a:lnTo>
                      <a:pt x="508" y="1856"/>
                    </a:lnTo>
                    <a:lnTo>
                      <a:pt x="514" y="1846"/>
                    </a:lnTo>
                    <a:lnTo>
                      <a:pt x="518" y="1836"/>
                    </a:lnTo>
                    <a:lnTo>
                      <a:pt x="522" y="1826"/>
                    </a:lnTo>
                    <a:lnTo>
                      <a:pt x="526" y="1814"/>
                    </a:lnTo>
                    <a:lnTo>
                      <a:pt x="528" y="1800"/>
                    </a:lnTo>
                    <a:lnTo>
                      <a:pt x="528" y="1788"/>
                    </a:lnTo>
                    <a:lnTo>
                      <a:pt x="528" y="924"/>
                    </a:lnTo>
                    <a:lnTo>
                      <a:pt x="566" y="924"/>
                    </a:lnTo>
                    <a:lnTo>
                      <a:pt x="566" y="1788"/>
                    </a:lnTo>
                    <a:lnTo>
                      <a:pt x="566" y="1788"/>
                    </a:lnTo>
                    <a:lnTo>
                      <a:pt x="568" y="1800"/>
                    </a:lnTo>
                    <a:lnTo>
                      <a:pt x="570" y="1814"/>
                    </a:lnTo>
                    <a:lnTo>
                      <a:pt x="572" y="1826"/>
                    </a:lnTo>
                    <a:lnTo>
                      <a:pt x="576" y="1836"/>
                    </a:lnTo>
                    <a:lnTo>
                      <a:pt x="582" y="1846"/>
                    </a:lnTo>
                    <a:lnTo>
                      <a:pt x="588" y="1856"/>
                    </a:lnTo>
                    <a:lnTo>
                      <a:pt x="602" y="1872"/>
                    </a:lnTo>
                    <a:lnTo>
                      <a:pt x="618" y="1884"/>
                    </a:lnTo>
                    <a:lnTo>
                      <a:pt x="638" y="1894"/>
                    </a:lnTo>
                    <a:lnTo>
                      <a:pt x="658" y="1900"/>
                    </a:lnTo>
                    <a:lnTo>
                      <a:pt x="680" y="1902"/>
                    </a:lnTo>
                    <a:lnTo>
                      <a:pt x="700" y="1900"/>
                    </a:lnTo>
                    <a:lnTo>
                      <a:pt x="722" y="1894"/>
                    </a:lnTo>
                    <a:lnTo>
                      <a:pt x="740" y="1886"/>
                    </a:lnTo>
                    <a:lnTo>
                      <a:pt x="758" y="1874"/>
                    </a:lnTo>
                    <a:lnTo>
                      <a:pt x="772" y="1858"/>
                    </a:lnTo>
                    <a:lnTo>
                      <a:pt x="778" y="1848"/>
                    </a:lnTo>
                    <a:lnTo>
                      <a:pt x="782" y="1838"/>
                    </a:lnTo>
                    <a:lnTo>
                      <a:pt x="788" y="1826"/>
                    </a:lnTo>
                    <a:lnTo>
                      <a:pt x="790" y="1814"/>
                    </a:lnTo>
                    <a:lnTo>
                      <a:pt x="792" y="1802"/>
                    </a:lnTo>
                    <a:lnTo>
                      <a:pt x="792" y="1788"/>
                    </a:lnTo>
                    <a:lnTo>
                      <a:pt x="792" y="232"/>
                    </a:lnTo>
                    <a:lnTo>
                      <a:pt x="928" y="774"/>
                    </a:lnTo>
                    <a:lnTo>
                      <a:pt x="928" y="774"/>
                    </a:lnTo>
                    <a:lnTo>
                      <a:pt x="932" y="790"/>
                    </a:lnTo>
                    <a:lnTo>
                      <a:pt x="942" y="804"/>
                    </a:lnTo>
                    <a:lnTo>
                      <a:pt x="952" y="816"/>
                    </a:lnTo>
                    <a:lnTo>
                      <a:pt x="966" y="824"/>
                    </a:lnTo>
                    <a:lnTo>
                      <a:pt x="980" y="832"/>
                    </a:lnTo>
                    <a:lnTo>
                      <a:pt x="996" y="836"/>
                    </a:lnTo>
                    <a:lnTo>
                      <a:pt x="1012" y="836"/>
                    </a:lnTo>
                    <a:lnTo>
                      <a:pt x="1028" y="834"/>
                    </a:lnTo>
                    <a:lnTo>
                      <a:pt x="1028" y="834"/>
                    </a:lnTo>
                    <a:lnTo>
                      <a:pt x="1044" y="828"/>
                    </a:lnTo>
                    <a:lnTo>
                      <a:pt x="1058" y="820"/>
                    </a:lnTo>
                    <a:lnTo>
                      <a:pt x="1070" y="810"/>
                    </a:lnTo>
                    <a:lnTo>
                      <a:pt x="1080" y="796"/>
                    </a:lnTo>
                    <a:lnTo>
                      <a:pt x="1086" y="782"/>
                    </a:lnTo>
                    <a:lnTo>
                      <a:pt x="1090" y="766"/>
                    </a:lnTo>
                    <a:lnTo>
                      <a:pt x="1092" y="750"/>
                    </a:lnTo>
                    <a:lnTo>
                      <a:pt x="1090" y="732"/>
                    </a:lnTo>
                    <a:lnTo>
                      <a:pt x="1090" y="7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3" name="Freeform 13"/>
              <p:cNvSpPr/>
              <p:nvPr/>
            </p:nvSpPr>
            <p:spPr>
              <a:xfrm>
                <a:off x="4832410" y="6225886"/>
                <a:ext cx="112834" cy="50246"/>
              </a:xfrm>
              <a:custGeom>
                <a:avLst/>
                <a:gdLst>
                  <a:gd name="T0" fmla="*/ 256 w 256"/>
                  <a:gd name="T1" fmla="*/ 102 h 114"/>
                  <a:gd name="T2" fmla="*/ 128 w 256"/>
                  <a:gd name="T3" fmla="*/ 0 h 114"/>
                  <a:gd name="T4" fmla="*/ 128 w 256"/>
                  <a:gd name="T5" fmla="*/ 0 h 114"/>
                  <a:gd name="T6" fmla="*/ 0 w 256"/>
                  <a:gd name="T7" fmla="*/ 102 h 114"/>
                  <a:gd name="T8" fmla="*/ 12 w 256"/>
                  <a:gd name="T9" fmla="*/ 114 h 114"/>
                  <a:gd name="T10" fmla="*/ 126 w 256"/>
                  <a:gd name="T11" fmla="*/ 22 h 114"/>
                  <a:gd name="T12" fmla="*/ 244 w 256"/>
                  <a:gd name="T13" fmla="*/ 114 h 114"/>
                  <a:gd name="T14" fmla="*/ 256 w 256"/>
                  <a:gd name="T15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6" h="114">
                    <a:moveTo>
                      <a:pt x="256" y="102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0" y="102"/>
                    </a:lnTo>
                    <a:lnTo>
                      <a:pt x="12" y="114"/>
                    </a:lnTo>
                    <a:lnTo>
                      <a:pt x="126" y="22"/>
                    </a:lnTo>
                    <a:lnTo>
                      <a:pt x="244" y="114"/>
                    </a:lnTo>
                    <a:lnTo>
                      <a:pt x="25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4" name="Freeform 14"/>
              <p:cNvSpPr/>
              <p:nvPr/>
            </p:nvSpPr>
            <p:spPr>
              <a:xfrm>
                <a:off x="3339275" y="6241700"/>
                <a:ext cx="63468" cy="249468"/>
              </a:xfrm>
              <a:custGeom>
                <a:avLst/>
                <a:gdLst>
                  <a:gd name="T0" fmla="*/ 72 w 144"/>
                  <a:gd name="T1" fmla="*/ 566 h 566"/>
                  <a:gd name="T2" fmla="*/ 144 w 144"/>
                  <a:gd name="T3" fmla="*/ 484 h 566"/>
                  <a:gd name="T4" fmla="*/ 88 w 144"/>
                  <a:gd name="T5" fmla="*/ 82 h 566"/>
                  <a:gd name="T6" fmla="*/ 124 w 144"/>
                  <a:gd name="T7" fmla="*/ 42 h 566"/>
                  <a:gd name="T8" fmla="*/ 72 w 144"/>
                  <a:gd name="T9" fmla="*/ 0 h 566"/>
                  <a:gd name="T10" fmla="*/ 72 w 144"/>
                  <a:gd name="T11" fmla="*/ 0 h 566"/>
                  <a:gd name="T12" fmla="*/ 72 w 144"/>
                  <a:gd name="T13" fmla="*/ 0 h 566"/>
                  <a:gd name="T14" fmla="*/ 72 w 144"/>
                  <a:gd name="T15" fmla="*/ 0 h 566"/>
                  <a:gd name="T16" fmla="*/ 72 w 144"/>
                  <a:gd name="T17" fmla="*/ 0 h 566"/>
                  <a:gd name="T18" fmla="*/ 20 w 144"/>
                  <a:gd name="T19" fmla="*/ 42 h 566"/>
                  <a:gd name="T20" fmla="*/ 56 w 144"/>
                  <a:gd name="T21" fmla="*/ 82 h 566"/>
                  <a:gd name="T22" fmla="*/ 0 w 144"/>
                  <a:gd name="T23" fmla="*/ 484 h 566"/>
                  <a:gd name="T24" fmla="*/ 72 w 144"/>
                  <a:gd name="T25" fmla="*/ 566 h 566"/>
                  <a:gd name="T26" fmla="*/ 72 w 144"/>
                  <a:gd name="T27" fmla="*/ 566 h 566"/>
                  <a:gd name="T28" fmla="*/ 72 w 144"/>
                  <a:gd name="T29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566">
                    <a:moveTo>
                      <a:pt x="72" y="566"/>
                    </a:moveTo>
                    <a:lnTo>
                      <a:pt x="144" y="484"/>
                    </a:lnTo>
                    <a:lnTo>
                      <a:pt x="88" y="82"/>
                    </a:lnTo>
                    <a:lnTo>
                      <a:pt x="124" y="4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0" y="42"/>
                    </a:lnTo>
                    <a:lnTo>
                      <a:pt x="56" y="82"/>
                    </a:lnTo>
                    <a:lnTo>
                      <a:pt x="0" y="484"/>
                    </a:lnTo>
                    <a:lnTo>
                      <a:pt x="72" y="566"/>
                    </a:lnTo>
                    <a:lnTo>
                      <a:pt x="72" y="566"/>
                    </a:lnTo>
                    <a:lnTo>
                      <a:pt x="72" y="5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solidFill>
                    <a:srgbClr val="948778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25" name="이등변 삼각형 184"/>
            <p:cNvSpPr/>
            <p:nvPr/>
          </p:nvSpPr>
          <p:spPr>
            <a:xfrm>
              <a:off x="4216372" y="4162408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004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6" name="직사각형 185"/>
            <p:cNvSpPr/>
            <p:nvPr/>
          </p:nvSpPr>
          <p:spPr>
            <a:xfrm>
              <a:off x="4814529" y="41444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7" name="직사각형 186"/>
            <p:cNvSpPr/>
            <p:nvPr/>
          </p:nvSpPr>
          <p:spPr>
            <a:xfrm>
              <a:off x="7610726" y="4157911"/>
              <a:ext cx="154660" cy="146563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28" name="그룹 27"/>
            <p:cNvGrpSpPr/>
            <p:nvPr/>
          </p:nvGrpSpPr>
          <p:grpSpPr>
            <a:xfrm>
              <a:off x="6162655" y="5309372"/>
              <a:ext cx="2867025" cy="1141543"/>
              <a:chOff x="5443685" y="5223597"/>
              <a:chExt cx="2983385" cy="1083676"/>
            </a:xfrm>
          </p:grpSpPr>
          <p:sp>
            <p:nvSpPr>
              <p:cNvPr id="529" name="직사각형 188"/>
              <p:cNvSpPr/>
              <p:nvPr/>
            </p:nvSpPr>
            <p:spPr>
              <a:xfrm>
                <a:off x="5443685" y="5401397"/>
                <a:ext cx="2983385" cy="905876"/>
              </a:xfrm>
              <a:prstGeom prst="rect">
                <a:avLst/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1" name="이등변 삼각형 190"/>
              <p:cNvSpPr/>
              <p:nvPr/>
            </p:nvSpPr>
            <p:spPr>
              <a:xfrm flipH="1">
                <a:off x="7012407" y="5223597"/>
                <a:ext cx="164815" cy="181563"/>
              </a:xfrm>
              <a:prstGeom prst="triangle">
                <a:avLst>
                  <a:gd name="adj" fmla="val 50000"/>
                </a:avLst>
              </a:prstGeom>
              <a:solidFill>
                <a:srgbClr val="FCB8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2" name="TextBox 191"/>
              <p:cNvSpPr txBox="1"/>
              <p:nvPr/>
            </p:nvSpPr>
            <p:spPr>
              <a:xfrm>
                <a:off x="6018880" y="5639132"/>
                <a:ext cx="1924564" cy="147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000" b="0" spc="-55">
                  <a:solidFill>
                    <a:srgbClr val="483700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4" name="직사각형 193"/>
            <p:cNvSpPr/>
            <p:nvPr/>
          </p:nvSpPr>
          <p:spPr>
            <a:xfrm>
              <a:off x="6576983" y="5828365"/>
              <a:ext cx="2188856" cy="305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rgbClr val="483700"/>
                  </a:solidFill>
                  <a:latin typeface="+mn-lt"/>
                  <a:ea typeface="+mn-ea"/>
                  <a:cs typeface="+mn-cs"/>
                </a:rPr>
                <a:t>제재 대상 제외</a:t>
              </a:r>
            </a:p>
          </p:txBody>
        </p:sp>
        <p:sp>
          <p:nvSpPr>
            <p:cNvPr id="535" name="Freeform 50"/>
            <p:cNvSpPr/>
            <p:nvPr/>
          </p:nvSpPr>
          <p:spPr>
            <a:xfrm>
              <a:off x="1261443" y="4365623"/>
              <a:ext cx="560289" cy="741840"/>
            </a:xfrm>
            <a:custGeom>
              <a:avLst/>
              <a:gdLst>
                <a:gd name="T0" fmla="*/ 153 w 158"/>
                <a:gd name="T1" fmla="*/ 47 h 233"/>
                <a:gd name="T2" fmla="*/ 113 w 158"/>
                <a:gd name="T3" fmla="*/ 2 h 233"/>
                <a:gd name="T4" fmla="*/ 101 w 158"/>
                <a:gd name="T5" fmla="*/ 0 h 233"/>
                <a:gd name="T6" fmla="*/ 101 w 158"/>
                <a:gd name="T7" fmla="*/ 0 h 233"/>
                <a:gd name="T8" fmla="*/ 87 w 158"/>
                <a:gd name="T9" fmla="*/ 0 h 233"/>
                <a:gd name="T10" fmla="*/ 71 w 158"/>
                <a:gd name="T11" fmla="*/ 6 h 233"/>
                <a:gd name="T12" fmla="*/ 71 w 158"/>
                <a:gd name="T13" fmla="*/ 6 h 233"/>
                <a:gd name="T14" fmla="*/ 58 w 158"/>
                <a:gd name="T15" fmla="*/ 19 h 233"/>
                <a:gd name="T16" fmla="*/ 11 w 158"/>
                <a:gd name="T17" fmla="*/ 45 h 233"/>
                <a:gd name="T18" fmla="*/ 1 w 158"/>
                <a:gd name="T19" fmla="*/ 58 h 233"/>
                <a:gd name="T20" fmla="*/ 12 w 158"/>
                <a:gd name="T21" fmla="*/ 68 h 233"/>
                <a:gd name="T22" fmla="*/ 14 w 158"/>
                <a:gd name="T23" fmla="*/ 68 h 233"/>
                <a:gd name="T24" fmla="*/ 62 w 158"/>
                <a:gd name="T25" fmla="*/ 48 h 233"/>
                <a:gd name="T26" fmla="*/ 62 w 158"/>
                <a:gd name="T27" fmla="*/ 89 h 233"/>
                <a:gd name="T28" fmla="*/ 62 w 158"/>
                <a:gd name="T29" fmla="*/ 89 h 233"/>
                <a:gd name="T30" fmla="*/ 62 w 158"/>
                <a:gd name="T31" fmla="*/ 119 h 233"/>
                <a:gd name="T32" fmla="*/ 63 w 158"/>
                <a:gd name="T33" fmla="*/ 219 h 233"/>
                <a:gd name="T34" fmla="*/ 75 w 158"/>
                <a:gd name="T35" fmla="*/ 233 h 233"/>
                <a:gd name="T36" fmla="*/ 77 w 158"/>
                <a:gd name="T37" fmla="*/ 233 h 233"/>
                <a:gd name="T38" fmla="*/ 89 w 158"/>
                <a:gd name="T39" fmla="*/ 219 h 233"/>
                <a:gd name="T40" fmla="*/ 89 w 158"/>
                <a:gd name="T41" fmla="*/ 119 h 233"/>
                <a:gd name="T42" fmla="*/ 99 w 158"/>
                <a:gd name="T43" fmla="*/ 119 h 233"/>
                <a:gd name="T44" fmla="*/ 99 w 158"/>
                <a:gd name="T45" fmla="*/ 219 h 233"/>
                <a:gd name="T46" fmla="*/ 111 w 158"/>
                <a:gd name="T47" fmla="*/ 233 h 233"/>
                <a:gd name="T48" fmla="*/ 113 w 158"/>
                <a:gd name="T49" fmla="*/ 233 h 233"/>
                <a:gd name="T50" fmla="*/ 125 w 158"/>
                <a:gd name="T51" fmla="*/ 219 h 233"/>
                <a:gd name="T52" fmla="*/ 125 w 158"/>
                <a:gd name="T53" fmla="*/ 119 h 233"/>
                <a:gd name="T54" fmla="*/ 126 w 158"/>
                <a:gd name="T55" fmla="*/ 119 h 233"/>
                <a:gd name="T56" fmla="*/ 126 w 158"/>
                <a:gd name="T57" fmla="*/ 114 h 233"/>
                <a:gd name="T58" fmla="*/ 119 w 158"/>
                <a:gd name="T59" fmla="*/ 111 h 233"/>
                <a:gd name="T60" fmla="*/ 118 w 158"/>
                <a:gd name="T61" fmla="*/ 91 h 233"/>
                <a:gd name="T62" fmla="*/ 125 w 158"/>
                <a:gd name="T63" fmla="*/ 79 h 233"/>
                <a:gd name="T64" fmla="*/ 125 w 158"/>
                <a:gd name="T65" fmla="*/ 45 h 233"/>
                <a:gd name="T66" fmla="*/ 125 w 158"/>
                <a:gd name="T67" fmla="*/ 42 h 233"/>
                <a:gd name="T68" fmla="*/ 125 w 158"/>
                <a:gd name="T69" fmla="*/ 39 h 233"/>
                <a:gd name="T70" fmla="*/ 131 w 158"/>
                <a:gd name="T71" fmla="*/ 53 h 233"/>
                <a:gd name="T72" fmla="*/ 125 w 158"/>
                <a:gd name="T73" fmla="*/ 85 h 233"/>
                <a:gd name="T74" fmla="*/ 120 w 158"/>
                <a:gd name="T75" fmla="*/ 93 h 233"/>
                <a:gd name="T76" fmla="*/ 121 w 158"/>
                <a:gd name="T77" fmla="*/ 109 h 233"/>
                <a:gd name="T78" fmla="*/ 126 w 158"/>
                <a:gd name="T79" fmla="*/ 112 h 233"/>
                <a:gd name="T80" fmla="*/ 128 w 158"/>
                <a:gd name="T81" fmla="*/ 112 h 233"/>
                <a:gd name="T82" fmla="*/ 137 w 158"/>
                <a:gd name="T83" fmla="*/ 108 h 233"/>
                <a:gd name="T84" fmla="*/ 153 w 158"/>
                <a:gd name="T85" fmla="*/ 4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" h="233">
                  <a:moveTo>
                    <a:pt x="153" y="47"/>
                  </a:moveTo>
                  <a:cubicBezTo>
                    <a:pt x="149" y="27"/>
                    <a:pt x="134" y="11"/>
                    <a:pt x="113" y="2"/>
                  </a:cubicBezTo>
                  <a:cubicBezTo>
                    <a:pt x="112" y="1"/>
                    <a:pt x="102" y="0"/>
                    <a:pt x="101" y="0"/>
                  </a:cubicBezTo>
                  <a:quadBezTo>
                    <a:pt x="101" y="0"/>
                    <a:pt x="101" y="0"/>
                  </a:quadBezTo>
                  <a:quadBezTo>
                    <a:pt x="87" y="0"/>
                    <a:pt x="87" y="0"/>
                  </a:quadBezTo>
                  <a:cubicBezTo>
                    <a:pt x="81" y="0"/>
                    <a:pt x="75" y="2"/>
                    <a:pt x="71" y="6"/>
                  </a:cubicBezTo>
                  <a:quadBezTo>
                    <a:pt x="71" y="6"/>
                    <a:pt x="71" y="6"/>
                  </a:quadBezTo>
                  <a:cubicBezTo>
                    <a:pt x="66" y="9"/>
                    <a:pt x="62" y="14"/>
                    <a:pt x="58" y="19"/>
                  </a:cubicBezTo>
                  <a:cubicBezTo>
                    <a:pt x="49" y="29"/>
                    <a:pt x="39" y="42"/>
                    <a:pt x="11" y="45"/>
                  </a:cubicBezTo>
                  <a:cubicBezTo>
                    <a:pt x="5" y="46"/>
                    <a:pt x="0" y="52"/>
                    <a:pt x="1" y="58"/>
                  </a:cubicBezTo>
                  <a:cubicBezTo>
                    <a:pt x="2" y="64"/>
                    <a:pt x="7" y="68"/>
                    <a:pt x="12" y="68"/>
                  </a:cubicBezTo>
                  <a:quadBezTo>
                    <a:pt x="13" y="68"/>
                    <a:pt x="14" y="68"/>
                  </a:quadBezTo>
                  <a:cubicBezTo>
                    <a:pt x="38" y="65"/>
                    <a:pt x="52" y="57"/>
                    <a:pt x="62" y="48"/>
                  </a:cubicBezTo>
                  <a:quadBezTo>
                    <a:pt x="62" y="89"/>
                    <a:pt x="62" y="89"/>
                  </a:quadBezTo>
                  <a:quadBezTo>
                    <a:pt x="62" y="89"/>
                    <a:pt x="62" y="89"/>
                  </a:quadBezTo>
                  <a:quadBezTo>
                    <a:pt x="62" y="119"/>
                    <a:pt x="62" y="119"/>
                  </a:quadBezTo>
                  <a:quadBezTo>
                    <a:pt x="63" y="219"/>
                    <a:pt x="63" y="219"/>
                  </a:quadBezTo>
                  <a:cubicBezTo>
                    <a:pt x="63" y="227"/>
                    <a:pt x="68" y="233"/>
                    <a:pt x="75" y="233"/>
                  </a:cubicBezTo>
                  <a:quadBezTo>
                    <a:pt x="77" y="233"/>
                    <a:pt x="77" y="233"/>
                  </a:quadBezTo>
                  <a:cubicBezTo>
                    <a:pt x="83" y="233"/>
                    <a:pt x="89" y="227"/>
                    <a:pt x="89" y="219"/>
                  </a:cubicBezTo>
                  <a:quadBezTo>
                    <a:pt x="89" y="119"/>
                    <a:pt x="89" y="119"/>
                  </a:quadBezTo>
                  <a:quadBezTo>
                    <a:pt x="99" y="119"/>
                    <a:pt x="99" y="119"/>
                  </a:quadBezTo>
                  <a:quadBezTo>
                    <a:pt x="99" y="219"/>
                    <a:pt x="99" y="219"/>
                  </a:quadBezTo>
                  <a:cubicBezTo>
                    <a:pt x="99" y="227"/>
                    <a:pt x="104" y="233"/>
                    <a:pt x="111" y="233"/>
                  </a:cubicBezTo>
                  <a:quadBezTo>
                    <a:pt x="113" y="233"/>
                    <a:pt x="113" y="233"/>
                  </a:quadBezTo>
                  <a:cubicBezTo>
                    <a:pt x="120" y="233"/>
                    <a:pt x="125" y="227"/>
                    <a:pt x="125" y="219"/>
                  </a:cubicBezTo>
                  <a:quadBezTo>
                    <a:pt x="125" y="119"/>
                    <a:pt x="125" y="119"/>
                  </a:quadBezTo>
                  <a:quadBezTo>
                    <a:pt x="126" y="119"/>
                    <a:pt x="126" y="119"/>
                  </a:quadBezTo>
                  <a:quadBezTo>
                    <a:pt x="126" y="114"/>
                    <a:pt x="126" y="114"/>
                  </a:quadBezTo>
                  <a:cubicBezTo>
                    <a:pt x="123" y="114"/>
                    <a:pt x="121" y="113"/>
                    <a:pt x="119" y="111"/>
                  </a:cubicBezTo>
                  <a:cubicBezTo>
                    <a:pt x="113" y="106"/>
                    <a:pt x="112" y="97"/>
                    <a:pt x="118" y="91"/>
                  </a:cubicBezTo>
                  <a:cubicBezTo>
                    <a:pt x="121" y="88"/>
                    <a:pt x="123" y="83"/>
                    <a:pt x="125" y="79"/>
                  </a:cubicBezTo>
                  <a:quadBezTo>
                    <a:pt x="125" y="45"/>
                    <a:pt x="125" y="45"/>
                  </a:quadBezTo>
                  <a:quadBezTo>
                    <a:pt x="125" y="42"/>
                    <a:pt x="125" y="42"/>
                  </a:quadBezTo>
                  <a:quadBezTo>
                    <a:pt x="125" y="39"/>
                    <a:pt x="125" y="39"/>
                  </a:quadBezTo>
                  <a:cubicBezTo>
                    <a:pt x="128" y="43"/>
                    <a:pt x="130" y="48"/>
                    <a:pt x="131" y="53"/>
                  </a:cubicBezTo>
                  <a:cubicBezTo>
                    <a:pt x="134" y="63"/>
                    <a:pt x="131" y="75"/>
                    <a:pt x="125" y="85"/>
                  </a:cubicBezTo>
                  <a:cubicBezTo>
                    <a:pt x="124" y="88"/>
                    <a:pt x="122" y="91"/>
                    <a:pt x="120" y="93"/>
                  </a:cubicBezTo>
                  <a:cubicBezTo>
                    <a:pt x="115" y="98"/>
                    <a:pt x="116" y="105"/>
                    <a:pt x="121" y="109"/>
                  </a:cubicBezTo>
                  <a:cubicBezTo>
                    <a:pt x="122" y="110"/>
                    <a:pt x="124" y="111"/>
                    <a:pt x="126" y="112"/>
                  </a:cubicBezTo>
                  <a:cubicBezTo>
                    <a:pt x="126" y="112"/>
                    <a:pt x="127" y="112"/>
                    <a:pt x="128" y="112"/>
                  </a:cubicBezTo>
                  <a:cubicBezTo>
                    <a:pt x="131" y="112"/>
                    <a:pt x="135" y="111"/>
                    <a:pt x="137" y="108"/>
                  </a:cubicBezTo>
                  <a:cubicBezTo>
                    <a:pt x="152" y="91"/>
                    <a:pt x="158" y="68"/>
                    <a:pt x="153" y="47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77933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6" name="이등변 삼각형 196"/>
            <p:cNvSpPr/>
            <p:nvPr/>
          </p:nvSpPr>
          <p:spPr>
            <a:xfrm>
              <a:off x="1488003" y="4157911"/>
              <a:ext cx="231989" cy="169704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8" name="그룹 213"/>
          <p:cNvGrpSpPr/>
          <p:nvPr/>
        </p:nvGrpSpPr>
        <p:grpSpPr>
          <a:xfrm>
            <a:off x="726073" y="3429000"/>
            <a:ext cx="7691853" cy="305248"/>
            <a:chOff x="160636" y="2895152"/>
            <a:chExt cx="7680977" cy="305248"/>
          </a:xfrm>
        </p:grpSpPr>
        <p:sp>
          <p:nvSpPr>
            <p:cNvPr id="539" name="타원 97"/>
            <p:cNvSpPr/>
            <p:nvPr/>
          </p:nvSpPr>
          <p:spPr>
            <a:xfrm>
              <a:off x="160636" y="2969639"/>
              <a:ext cx="203939" cy="180000"/>
            </a:xfrm>
            <a:prstGeom prst="ellipse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0" name="TextBox 98"/>
            <p:cNvSpPr txBox="1"/>
            <p:nvPr/>
          </p:nvSpPr>
          <p:spPr>
            <a:xfrm>
              <a:off x="385154" y="2923728"/>
              <a:ext cx="1824739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사업자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41" name="TextBox 95"/>
            <p:cNvSpPr txBox="1"/>
            <p:nvPr/>
          </p:nvSpPr>
          <p:spPr>
            <a:xfrm>
              <a:off x="3301419" y="2914203"/>
              <a:ext cx="1926151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의원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2" name="이등변 삼각형 96"/>
            <p:cNvSpPr/>
            <p:nvPr/>
          </p:nvSpPr>
          <p:spPr>
            <a:xfrm>
              <a:off x="3108033" y="2943219"/>
              <a:ext cx="203939" cy="180000"/>
            </a:xfrm>
            <a:prstGeom prst="triangle">
              <a:avLst>
                <a:gd name="adj" fmla="val 50000"/>
              </a:avLst>
            </a:prstGeom>
            <a:solidFill>
              <a:srgbClr val="004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3" name="TextBox 93"/>
            <p:cNvSpPr txBox="1"/>
            <p:nvPr/>
          </p:nvSpPr>
          <p:spPr>
            <a:xfrm>
              <a:off x="6214686" y="2895152"/>
              <a:ext cx="1626927" cy="276672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담당국장 </a:t>
              </a:r>
              <a:r>
                <a:rPr lang="en-US" altLang="ko-KR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544" name="직사각형 94"/>
            <p:cNvSpPr/>
            <p:nvPr/>
          </p:nvSpPr>
          <p:spPr>
            <a:xfrm>
              <a:off x="5960036" y="2962270"/>
              <a:ext cx="203938" cy="180000"/>
            </a:xfrm>
            <a:prstGeom prst="rect">
              <a:avLst/>
            </a:prstGeom>
            <a:solidFill>
              <a:srgbClr val="FCB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4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546" name="그림 54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7884368" y="4443003"/>
            <a:ext cx="1009650" cy="1038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0" y="5302315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부정청탁 질의 답변</a:t>
            </a:r>
          </a:p>
        </p:txBody>
      </p:sp>
      <p:cxnSp>
        <p:nvCxnSpPr>
          <p:cNvPr id="177" name="직선 연결선 66"/>
          <p:cNvCxnSpPr/>
          <p:nvPr/>
        </p:nvCxnSpPr>
        <p:spPr>
          <a:xfrm>
            <a:off x="347221" y="2564903"/>
            <a:ext cx="84495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/2 액자 44"/>
          <p:cNvSpPr/>
          <p:nvPr/>
        </p:nvSpPr>
        <p:spPr>
          <a:xfrm rot="8065426">
            <a:off x="1479070" y="1969744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6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87" name="TextBox 41"/>
          <p:cNvSpPr txBox="1"/>
          <p:nvPr/>
        </p:nvSpPr>
        <p:spPr>
          <a:xfrm>
            <a:off x="0" y="1694753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193" name="TextBox 42"/>
          <p:cNvSpPr txBox="1"/>
          <p:nvPr/>
        </p:nvSpPr>
        <p:spPr>
          <a:xfrm>
            <a:off x="1763687" y="1772816"/>
            <a:ext cx="2110026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기자 기사 부탁</a:t>
            </a:r>
          </a:p>
        </p:txBody>
      </p: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0" name="직선 연결선 66"/>
          <p:cNvCxnSpPr/>
          <p:nvPr/>
        </p:nvCxnSpPr>
        <p:spPr>
          <a:xfrm>
            <a:off x="346978" y="3609020"/>
            <a:ext cx="8450043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직선 연결선 66"/>
          <p:cNvCxnSpPr/>
          <p:nvPr/>
        </p:nvCxnSpPr>
        <p:spPr>
          <a:xfrm>
            <a:off x="328976" y="4702661"/>
            <a:ext cx="8486047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1/2 액자 44"/>
          <p:cNvSpPr/>
          <p:nvPr/>
        </p:nvSpPr>
        <p:spPr>
          <a:xfrm rot="8065426">
            <a:off x="1495906" y="2994300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6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15" name="TextBox 41"/>
          <p:cNvSpPr txBox="1"/>
          <p:nvPr/>
        </p:nvSpPr>
        <p:spPr>
          <a:xfrm>
            <a:off x="1" y="2738871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216" name="TextBox 42"/>
          <p:cNvSpPr txBox="1"/>
          <p:nvPr/>
        </p:nvSpPr>
        <p:spPr>
          <a:xfrm>
            <a:off x="2533982" y="2810879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      </a:t>
            </a: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새 부서장에게 전출 직원 지도 부탁</a:t>
            </a:r>
          </a:p>
        </p:txBody>
      </p:sp>
      <p:cxnSp>
        <p:nvCxnSpPr>
          <p:cNvPr id="220" name="직선 연결선 66"/>
          <p:cNvCxnSpPr/>
          <p:nvPr/>
        </p:nvCxnSpPr>
        <p:spPr>
          <a:xfrm>
            <a:off x="325013" y="5674770"/>
            <a:ext cx="849397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42"/>
          <p:cNvSpPr txBox="1"/>
          <p:nvPr/>
        </p:nvSpPr>
        <p:spPr>
          <a:xfrm>
            <a:off x="2641994" y="3825044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부정청탁 받고 행하지 않은 경우 거절/신고 안하면 처벌 되는지 </a:t>
            </a:r>
          </a:p>
        </p:txBody>
      </p:sp>
      <p:sp>
        <p:nvSpPr>
          <p:cNvPr id="225" name="TextBox 42"/>
          <p:cNvSpPr txBox="1"/>
          <p:nvPr/>
        </p:nvSpPr>
        <p:spPr>
          <a:xfrm>
            <a:off x="1475656" y="4905164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66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  </a:t>
            </a: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부정청탁했지만 이행 안하면 면책되는지 </a:t>
            </a:r>
          </a:p>
        </p:txBody>
      </p:sp>
      <p:sp>
        <p:nvSpPr>
          <p:cNvPr id="226" name="TextBox 42"/>
          <p:cNvSpPr txBox="1"/>
          <p:nvPr/>
        </p:nvSpPr>
        <p:spPr>
          <a:xfrm>
            <a:off x="7175185" y="4875214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</a:t>
            </a:r>
            <a:r>
              <a:rPr lang="ko-KR" altLang="en-US" sz="2000" b="1" spc="-184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면책 안됨</a:t>
            </a:r>
          </a:p>
        </p:txBody>
      </p:sp>
      <p:sp>
        <p:nvSpPr>
          <p:cNvPr id="227" name="갈매기형 수장 28"/>
          <p:cNvSpPr/>
          <p:nvPr/>
        </p:nvSpPr>
        <p:spPr>
          <a:xfrm>
            <a:off x="6330113" y="5163246"/>
            <a:ext cx="124992" cy="187488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28" name="갈매기형 수장 29"/>
          <p:cNvSpPr/>
          <p:nvPr/>
        </p:nvSpPr>
        <p:spPr>
          <a:xfrm>
            <a:off x="6455105" y="5163246"/>
            <a:ext cx="124992" cy="187488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2" name="TextBox 42"/>
          <p:cNvSpPr txBox="1"/>
          <p:nvPr/>
        </p:nvSpPr>
        <p:spPr>
          <a:xfrm>
            <a:off x="7092280" y="3969060"/>
            <a:ext cx="1296144" cy="474107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                처벌</a:t>
            </a:r>
          </a:p>
        </p:txBody>
      </p:sp>
      <p:sp>
        <p:nvSpPr>
          <p:cNvPr id="233" name="갈매기형 수장 28"/>
          <p:cNvSpPr/>
          <p:nvPr/>
        </p:nvSpPr>
        <p:spPr>
          <a:xfrm>
            <a:off x="7543352" y="4113076"/>
            <a:ext cx="124992" cy="187488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4" name="갈매기형 수장 29"/>
          <p:cNvSpPr/>
          <p:nvPr/>
        </p:nvSpPr>
        <p:spPr>
          <a:xfrm>
            <a:off x="7668344" y="4113076"/>
            <a:ext cx="124992" cy="187488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35" name="그룹 95"/>
          <p:cNvGrpSpPr/>
          <p:nvPr/>
        </p:nvGrpSpPr>
        <p:grpSpPr>
          <a:xfrm>
            <a:off x="7715295" y="1916832"/>
            <a:ext cx="1033168" cy="432048"/>
            <a:chOff x="1339218" y="4479647"/>
            <a:chExt cx="1500713" cy="764066"/>
          </a:xfrm>
        </p:grpSpPr>
        <p:grpSp>
          <p:nvGrpSpPr>
            <p:cNvPr id="236" name="그룹 86"/>
            <p:cNvGrpSpPr/>
            <p:nvPr/>
          </p:nvGrpSpPr>
          <p:grpSpPr>
            <a:xfrm>
              <a:off x="1339218" y="4479647"/>
              <a:ext cx="1500713" cy="764066"/>
              <a:chOff x="1246783" y="4041069"/>
              <a:chExt cx="1800000" cy="690784"/>
            </a:xfrm>
          </p:grpSpPr>
          <p:grpSp>
            <p:nvGrpSpPr>
              <p:cNvPr id="237" name="그룹 87"/>
              <p:cNvGrpSpPr/>
              <p:nvPr/>
            </p:nvGrpSpPr>
            <p:grpSpPr>
              <a:xfrm>
                <a:off x="1295635" y="4041069"/>
                <a:ext cx="1676977" cy="690784"/>
                <a:chOff x="670287" y="1721322"/>
                <a:chExt cx="1676977" cy="690784"/>
              </a:xfrm>
            </p:grpSpPr>
            <p:sp>
              <p:nvSpPr>
                <p:cNvPr id="238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39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40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1" name="직사각형 97"/>
            <p:cNvSpPr/>
            <p:nvPr/>
          </p:nvSpPr>
          <p:spPr>
            <a:xfrm>
              <a:off x="1448200" y="4544941"/>
              <a:ext cx="1339069" cy="66673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  <p:grpSp>
        <p:nvGrpSpPr>
          <p:cNvPr id="242" name="그룹 95"/>
          <p:cNvGrpSpPr/>
          <p:nvPr/>
        </p:nvGrpSpPr>
        <p:grpSpPr>
          <a:xfrm>
            <a:off x="7740351" y="2996952"/>
            <a:ext cx="1033168" cy="432048"/>
            <a:chOff x="1339218" y="4479647"/>
            <a:chExt cx="1500713" cy="764066"/>
          </a:xfrm>
        </p:grpSpPr>
        <p:grpSp>
          <p:nvGrpSpPr>
            <p:cNvPr id="243" name="그룹 86"/>
            <p:cNvGrpSpPr/>
            <p:nvPr/>
          </p:nvGrpSpPr>
          <p:grpSpPr>
            <a:xfrm>
              <a:off x="1339218" y="4479647"/>
              <a:ext cx="1500713" cy="764066"/>
              <a:chOff x="1246783" y="4041068"/>
              <a:chExt cx="1800000" cy="690784"/>
            </a:xfrm>
          </p:grpSpPr>
          <p:grpSp>
            <p:nvGrpSpPr>
              <p:cNvPr id="244" name="그룹 87"/>
              <p:cNvGrpSpPr/>
              <p:nvPr/>
            </p:nvGrpSpPr>
            <p:grpSpPr>
              <a:xfrm>
                <a:off x="1295633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45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6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47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8" name="직사각형 97"/>
            <p:cNvSpPr/>
            <p:nvPr/>
          </p:nvSpPr>
          <p:spPr>
            <a:xfrm>
              <a:off x="1448202" y="4544943"/>
              <a:ext cx="1339069" cy="6657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291636" cy="2694404"/>
            <a:chOff x="1104900" y="0"/>
            <a:chExt cx="8291636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39303" y="1751876"/>
              <a:ext cx="6657233" cy="598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제정 의의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개요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6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 금품등 수수(외부강의)</a:t>
            </a:r>
            <a:endParaRPr lang="ko-KR" altLang="en-US" sz="2300">
              <a:solidFill>
                <a:schemeClr val="accent4">
                  <a:lumMod val="90000"/>
                </a:schemeClr>
              </a:solidFill>
              <a:latin typeface="Arial"/>
              <a:ea typeface="HY견고딕"/>
              <a:cs typeface="Arial"/>
            </a:endParaRP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2" name="TextBox 23"/>
          <p:cNvSpPr txBox="1"/>
          <p:nvPr/>
        </p:nvSpPr>
        <p:spPr>
          <a:xfrm>
            <a:off x="3505322" y="647538"/>
            <a:ext cx="1966777" cy="36919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수수 금지 금품등 </a:t>
            </a:r>
          </a:p>
        </p:txBody>
      </p:sp>
      <p:sp>
        <p:nvSpPr>
          <p:cNvPr id="824" name="모서리가 둥근 직사각형 34"/>
          <p:cNvSpPr/>
          <p:nvPr/>
        </p:nvSpPr>
        <p:spPr>
          <a:xfrm>
            <a:off x="539552" y="1243951"/>
            <a:ext cx="2916324" cy="528865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rgbClr val="1B1760"/>
                </a:solidFill>
                <a:latin typeface="+mn-lt"/>
                <a:ea typeface="+mn-ea"/>
                <a:cs typeface="+mn-cs"/>
              </a:rPr>
              <a:t>'금품등'의 정의</a:t>
            </a:r>
          </a:p>
        </p:txBody>
      </p:sp>
      <p:sp>
        <p:nvSpPr>
          <p:cNvPr id="914" name="모서리가 둥근 직사각형 116"/>
          <p:cNvSpPr/>
          <p:nvPr/>
        </p:nvSpPr>
        <p:spPr>
          <a:xfrm>
            <a:off x="754063" y="2128611"/>
            <a:ext cx="7632000" cy="414000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76200">
            <a:solidFill>
              <a:srgbClr val="CB94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15" name="TextBox 125"/>
          <p:cNvSpPr txBox="1"/>
          <p:nvPr/>
        </p:nvSpPr>
        <p:spPr>
          <a:xfrm>
            <a:off x="970291" y="2317644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anchor="ctr">
            <a:noAutofit/>
          </a:bodyPr>
          <a:lstStyle/>
          <a:p>
            <a:pPr marL="182563">
              <a:lnSpc>
                <a:spcPct val="120000"/>
              </a:lnSpc>
              <a:spcAft>
                <a:spcPct val="12000"/>
              </a:spcAft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금전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유가증권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부동산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물품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숙박권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회원권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입장권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할인권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초대권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</a:t>
            </a:r>
            <a:b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관람권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부동산 등의 사용권 등 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일체의 재산적 이익</a:t>
            </a:r>
          </a:p>
        </p:txBody>
      </p:sp>
      <p:sp>
        <p:nvSpPr>
          <p:cNvPr id="916" name="TextBox 130"/>
          <p:cNvSpPr txBox="1"/>
          <p:nvPr/>
        </p:nvSpPr>
        <p:spPr>
          <a:xfrm>
            <a:off x="970291" y="4932640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anchor="ctr">
            <a:noAutofit/>
          </a:bodyPr>
          <a:lstStyle/>
          <a:p>
            <a:pPr marL="182563">
              <a:lnSpc>
                <a:spcPct val="120000"/>
              </a:lnSpc>
              <a:spcAft>
                <a:spcPct val="12000"/>
              </a:spcAft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채무 면제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취업 제공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이권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利權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부여 등 그 밖의 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유형</a:t>
            </a:r>
            <a:r>
              <a:rPr lang="en-US" altLang="ko-KR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무형의</a:t>
            </a:r>
            <a:r>
              <a:rPr lang="en-US" altLang="ko-KR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경제적 이익</a:t>
            </a:r>
          </a:p>
        </p:txBody>
      </p:sp>
      <p:sp>
        <p:nvSpPr>
          <p:cNvPr id="917" name="TextBox 135"/>
          <p:cNvSpPr txBox="1"/>
          <p:nvPr/>
        </p:nvSpPr>
        <p:spPr>
          <a:xfrm>
            <a:off x="970291" y="3625142"/>
            <a:ext cx="7200000" cy="1152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anchor="ctr">
            <a:noAutofit/>
          </a:bodyPr>
          <a:lstStyle/>
          <a:p>
            <a:pPr marL="182563">
              <a:lnSpc>
                <a:spcPct val="120000"/>
              </a:lnSpc>
              <a:spcAft>
                <a:spcPct val="12000"/>
              </a:spcAft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음식물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주류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골프 등의 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접대</a:t>
            </a:r>
            <a:r>
              <a:rPr lang="en-US" altLang="ko-KR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향응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또는 교통</a:t>
            </a:r>
            <a:r>
              <a:rPr lang="en-US" altLang="ko-KR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600" b="0" spc="-85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숙박 등의 </a:t>
            </a:r>
            <a:r>
              <a:rPr lang="ko-KR" altLang="en-US" b="0" spc="-77">
                <a:solidFill>
                  <a:srgbClr val="423200"/>
                </a:solidFill>
                <a:latin typeface="+mn-lt"/>
                <a:ea typeface="+mn-ea"/>
                <a:cs typeface="+mn-cs"/>
              </a:rPr>
              <a:t>편의 제공 </a:t>
            </a:r>
          </a:p>
        </p:txBody>
      </p:sp>
      <p:sp>
        <p:nvSpPr>
          <p:cNvPr id="918" name="Freeform 9"/>
          <p:cNvSpPr>
            <a:spLocks noEditPoints="1"/>
          </p:cNvSpPr>
          <p:nvPr/>
        </p:nvSpPr>
        <p:spPr>
          <a:xfrm flipH="1">
            <a:off x="6924675" y="3838575"/>
            <a:ext cx="1021697" cy="941388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919" name="그룹 166"/>
          <p:cNvGrpSpPr/>
          <p:nvPr/>
        </p:nvGrpSpPr>
        <p:grpSpPr>
          <a:xfrm>
            <a:off x="7038971" y="2619379"/>
            <a:ext cx="890476" cy="861910"/>
            <a:chOff x="10169546" y="5975891"/>
            <a:chExt cx="858247" cy="704031"/>
          </a:xfrm>
          <a:solidFill>
            <a:srgbClr val="CB940E"/>
          </a:solidFill>
        </p:grpSpPr>
        <p:sp>
          <p:nvSpPr>
            <p:cNvPr id="920" name="Freeform 5"/>
            <p:cNvSpPr/>
            <p:nvPr/>
          </p:nvSpPr>
          <p:spPr>
            <a:xfrm>
              <a:off x="10895511" y="6317771"/>
              <a:ext cx="132282" cy="73731"/>
            </a:xfrm>
            <a:custGeom>
              <a:avLst/>
              <a:gdLst>
                <a:gd name="T0" fmla="*/ 60 w 122"/>
                <a:gd name="T1" fmla="*/ 0 h 68"/>
                <a:gd name="T2" fmla="*/ 60 w 122"/>
                <a:gd name="T3" fmla="*/ 0 h 68"/>
                <a:gd name="T4" fmla="*/ 38 w 122"/>
                <a:gd name="T5" fmla="*/ 2 h 68"/>
                <a:gd name="T6" fmla="*/ 18 w 122"/>
                <a:gd name="T7" fmla="*/ 8 h 68"/>
                <a:gd name="T8" fmla="*/ 10 w 122"/>
                <a:gd name="T9" fmla="*/ 10 h 68"/>
                <a:gd name="T10" fmla="*/ 4 w 122"/>
                <a:gd name="T11" fmla="*/ 14 h 68"/>
                <a:gd name="T12" fmla="*/ 0 w 122"/>
                <a:gd name="T13" fmla="*/ 18 h 68"/>
                <a:gd name="T14" fmla="*/ 0 w 122"/>
                <a:gd name="T15" fmla="*/ 24 h 68"/>
                <a:gd name="T16" fmla="*/ 0 w 122"/>
                <a:gd name="T17" fmla="*/ 46 h 68"/>
                <a:gd name="T18" fmla="*/ 0 w 122"/>
                <a:gd name="T19" fmla="*/ 46 h 68"/>
                <a:gd name="T20" fmla="*/ 0 w 122"/>
                <a:gd name="T21" fmla="*/ 46 h 68"/>
                <a:gd name="T22" fmla="*/ 0 w 122"/>
                <a:gd name="T23" fmla="*/ 50 h 68"/>
                <a:gd name="T24" fmla="*/ 4 w 122"/>
                <a:gd name="T25" fmla="*/ 54 h 68"/>
                <a:gd name="T26" fmla="*/ 10 w 122"/>
                <a:gd name="T27" fmla="*/ 58 h 68"/>
                <a:gd name="T28" fmla="*/ 18 w 122"/>
                <a:gd name="T29" fmla="*/ 62 h 68"/>
                <a:gd name="T30" fmla="*/ 38 w 122"/>
                <a:gd name="T31" fmla="*/ 66 h 68"/>
                <a:gd name="T32" fmla="*/ 60 w 122"/>
                <a:gd name="T33" fmla="*/ 68 h 68"/>
                <a:gd name="T34" fmla="*/ 60 w 122"/>
                <a:gd name="T35" fmla="*/ 68 h 68"/>
                <a:gd name="T36" fmla="*/ 84 w 122"/>
                <a:gd name="T37" fmla="*/ 66 h 68"/>
                <a:gd name="T38" fmla="*/ 104 w 122"/>
                <a:gd name="T39" fmla="*/ 62 h 68"/>
                <a:gd name="T40" fmla="*/ 112 w 122"/>
                <a:gd name="T41" fmla="*/ 58 h 68"/>
                <a:gd name="T42" fmla="*/ 118 w 122"/>
                <a:gd name="T43" fmla="*/ 54 h 68"/>
                <a:gd name="T44" fmla="*/ 120 w 122"/>
                <a:gd name="T45" fmla="*/ 50 h 68"/>
                <a:gd name="T46" fmla="*/ 122 w 122"/>
                <a:gd name="T47" fmla="*/ 46 h 68"/>
                <a:gd name="T48" fmla="*/ 122 w 122"/>
                <a:gd name="T49" fmla="*/ 46 h 68"/>
                <a:gd name="T50" fmla="*/ 122 w 122"/>
                <a:gd name="T51" fmla="*/ 24 h 68"/>
                <a:gd name="T52" fmla="*/ 122 w 122"/>
                <a:gd name="T53" fmla="*/ 24 h 68"/>
                <a:gd name="T54" fmla="*/ 120 w 122"/>
                <a:gd name="T55" fmla="*/ 18 h 68"/>
                <a:gd name="T56" fmla="*/ 118 w 122"/>
                <a:gd name="T57" fmla="*/ 14 h 68"/>
                <a:gd name="T58" fmla="*/ 112 w 122"/>
                <a:gd name="T59" fmla="*/ 10 h 68"/>
                <a:gd name="T60" fmla="*/ 104 w 122"/>
                <a:gd name="T61" fmla="*/ 8 h 68"/>
                <a:gd name="T62" fmla="*/ 84 w 122"/>
                <a:gd name="T63" fmla="*/ 2 h 68"/>
                <a:gd name="T64" fmla="*/ 60 w 122"/>
                <a:gd name="T65" fmla="*/ 0 h 68"/>
                <a:gd name="T66" fmla="*/ 60 w 122"/>
                <a:gd name="T6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68">
                  <a:moveTo>
                    <a:pt x="60" y="0"/>
                  </a:moveTo>
                  <a:lnTo>
                    <a:pt x="60" y="0"/>
                  </a:lnTo>
                  <a:lnTo>
                    <a:pt x="38" y="2"/>
                  </a:lnTo>
                  <a:lnTo>
                    <a:pt x="18" y="8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2"/>
                  </a:lnTo>
                  <a:lnTo>
                    <a:pt x="38" y="66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84" y="66"/>
                  </a:lnTo>
                  <a:lnTo>
                    <a:pt x="104" y="62"/>
                  </a:lnTo>
                  <a:lnTo>
                    <a:pt x="112" y="58"/>
                  </a:lnTo>
                  <a:lnTo>
                    <a:pt x="118" y="54"/>
                  </a:lnTo>
                  <a:lnTo>
                    <a:pt x="120" y="50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24"/>
                  </a:lnTo>
                  <a:lnTo>
                    <a:pt x="122" y="24"/>
                  </a:lnTo>
                  <a:lnTo>
                    <a:pt x="120" y="18"/>
                  </a:lnTo>
                  <a:lnTo>
                    <a:pt x="118" y="14"/>
                  </a:lnTo>
                  <a:lnTo>
                    <a:pt x="112" y="10"/>
                  </a:lnTo>
                  <a:lnTo>
                    <a:pt x="104" y="8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1" name="Freeform 6"/>
            <p:cNvSpPr/>
            <p:nvPr/>
          </p:nvSpPr>
          <p:spPr>
            <a:xfrm>
              <a:off x="10895511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8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8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8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8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8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8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2" name="Freeform 7"/>
            <p:cNvSpPr/>
            <p:nvPr/>
          </p:nvSpPr>
          <p:spPr>
            <a:xfrm>
              <a:off x="10895511" y="6486919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10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8 h 44"/>
                <a:gd name="T22" fmla="*/ 4 w 122"/>
                <a:gd name="T23" fmla="*/ 32 h 44"/>
                <a:gd name="T24" fmla="*/ 10 w 122"/>
                <a:gd name="T25" fmla="*/ 36 h 44"/>
                <a:gd name="T26" fmla="*/ 18 w 122"/>
                <a:gd name="T27" fmla="*/ 38 h 44"/>
                <a:gd name="T28" fmla="*/ 38 w 122"/>
                <a:gd name="T29" fmla="*/ 44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4 h 44"/>
                <a:gd name="T36" fmla="*/ 104 w 122"/>
                <a:gd name="T37" fmla="*/ 38 h 44"/>
                <a:gd name="T38" fmla="*/ 112 w 122"/>
                <a:gd name="T39" fmla="*/ 36 h 44"/>
                <a:gd name="T40" fmla="*/ 118 w 122"/>
                <a:gd name="T41" fmla="*/ 32 h 44"/>
                <a:gd name="T42" fmla="*/ 120 w 122"/>
                <a:gd name="T43" fmla="*/ 28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10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1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8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8" y="32"/>
                  </a:lnTo>
                  <a:lnTo>
                    <a:pt x="120" y="28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10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3" name="Freeform 8"/>
            <p:cNvSpPr/>
            <p:nvPr/>
          </p:nvSpPr>
          <p:spPr>
            <a:xfrm>
              <a:off x="10895511" y="6439211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4" name="Freeform 9"/>
            <p:cNvSpPr/>
            <p:nvPr/>
          </p:nvSpPr>
          <p:spPr>
            <a:xfrm>
              <a:off x="10895511" y="6391502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5" name="Freeform 10"/>
            <p:cNvSpPr/>
            <p:nvPr/>
          </p:nvSpPr>
          <p:spPr>
            <a:xfrm>
              <a:off x="10895511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6" name="Freeform 11"/>
            <p:cNvSpPr/>
            <p:nvPr/>
          </p:nvSpPr>
          <p:spPr>
            <a:xfrm>
              <a:off x="10895511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8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8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8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8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8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8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8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8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7" name="Freeform 12"/>
            <p:cNvSpPr/>
            <p:nvPr/>
          </p:nvSpPr>
          <p:spPr>
            <a:xfrm>
              <a:off x="10739374" y="6463065"/>
              <a:ext cx="132282" cy="71563"/>
            </a:xfrm>
            <a:custGeom>
              <a:avLst/>
              <a:gdLst>
                <a:gd name="T0" fmla="*/ 60 w 122"/>
                <a:gd name="T1" fmla="*/ 0 h 66"/>
                <a:gd name="T2" fmla="*/ 60 w 122"/>
                <a:gd name="T3" fmla="*/ 0 h 66"/>
                <a:gd name="T4" fmla="*/ 36 w 122"/>
                <a:gd name="T5" fmla="*/ 2 h 66"/>
                <a:gd name="T6" fmla="*/ 18 w 122"/>
                <a:gd name="T7" fmla="*/ 6 h 66"/>
                <a:gd name="T8" fmla="*/ 10 w 122"/>
                <a:gd name="T9" fmla="*/ 10 h 66"/>
                <a:gd name="T10" fmla="*/ 4 w 122"/>
                <a:gd name="T11" fmla="*/ 14 h 66"/>
                <a:gd name="T12" fmla="*/ 0 w 122"/>
                <a:gd name="T13" fmla="*/ 18 h 66"/>
                <a:gd name="T14" fmla="*/ 0 w 122"/>
                <a:gd name="T15" fmla="*/ 22 h 66"/>
                <a:gd name="T16" fmla="*/ 0 w 122"/>
                <a:gd name="T17" fmla="*/ 44 h 66"/>
                <a:gd name="T18" fmla="*/ 0 w 122"/>
                <a:gd name="T19" fmla="*/ 44 h 66"/>
                <a:gd name="T20" fmla="*/ 0 w 122"/>
                <a:gd name="T21" fmla="*/ 50 h 66"/>
                <a:gd name="T22" fmla="*/ 4 w 122"/>
                <a:gd name="T23" fmla="*/ 54 h 66"/>
                <a:gd name="T24" fmla="*/ 10 w 122"/>
                <a:gd name="T25" fmla="*/ 58 h 66"/>
                <a:gd name="T26" fmla="*/ 18 w 122"/>
                <a:gd name="T27" fmla="*/ 60 h 66"/>
                <a:gd name="T28" fmla="*/ 36 w 122"/>
                <a:gd name="T29" fmla="*/ 66 h 66"/>
                <a:gd name="T30" fmla="*/ 60 w 122"/>
                <a:gd name="T31" fmla="*/ 66 h 66"/>
                <a:gd name="T32" fmla="*/ 60 w 122"/>
                <a:gd name="T33" fmla="*/ 66 h 66"/>
                <a:gd name="T34" fmla="*/ 84 w 122"/>
                <a:gd name="T35" fmla="*/ 66 h 66"/>
                <a:gd name="T36" fmla="*/ 104 w 122"/>
                <a:gd name="T37" fmla="*/ 60 h 66"/>
                <a:gd name="T38" fmla="*/ 112 w 122"/>
                <a:gd name="T39" fmla="*/ 58 h 66"/>
                <a:gd name="T40" fmla="*/ 116 w 122"/>
                <a:gd name="T41" fmla="*/ 54 h 66"/>
                <a:gd name="T42" fmla="*/ 120 w 122"/>
                <a:gd name="T43" fmla="*/ 50 h 66"/>
                <a:gd name="T44" fmla="*/ 122 w 122"/>
                <a:gd name="T45" fmla="*/ 44 h 66"/>
                <a:gd name="T46" fmla="*/ 122 w 122"/>
                <a:gd name="T47" fmla="*/ 22 h 66"/>
                <a:gd name="T48" fmla="*/ 122 w 122"/>
                <a:gd name="T49" fmla="*/ 22 h 66"/>
                <a:gd name="T50" fmla="*/ 120 w 122"/>
                <a:gd name="T51" fmla="*/ 18 h 66"/>
                <a:gd name="T52" fmla="*/ 116 w 122"/>
                <a:gd name="T53" fmla="*/ 14 h 66"/>
                <a:gd name="T54" fmla="*/ 112 w 122"/>
                <a:gd name="T55" fmla="*/ 10 h 66"/>
                <a:gd name="T56" fmla="*/ 104 w 122"/>
                <a:gd name="T57" fmla="*/ 6 h 66"/>
                <a:gd name="T58" fmla="*/ 84 w 122"/>
                <a:gd name="T59" fmla="*/ 2 h 66"/>
                <a:gd name="T60" fmla="*/ 60 w 122"/>
                <a:gd name="T61" fmla="*/ 0 h 66"/>
                <a:gd name="T62" fmla="*/ 60 w 122"/>
                <a:gd name="T6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66">
                  <a:moveTo>
                    <a:pt x="60" y="0"/>
                  </a:moveTo>
                  <a:lnTo>
                    <a:pt x="60" y="0"/>
                  </a:lnTo>
                  <a:lnTo>
                    <a:pt x="36" y="2"/>
                  </a:lnTo>
                  <a:lnTo>
                    <a:pt x="18" y="6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4" y="54"/>
                  </a:lnTo>
                  <a:lnTo>
                    <a:pt x="10" y="58"/>
                  </a:lnTo>
                  <a:lnTo>
                    <a:pt x="18" y="60"/>
                  </a:lnTo>
                  <a:lnTo>
                    <a:pt x="36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84" y="66"/>
                  </a:lnTo>
                  <a:lnTo>
                    <a:pt x="104" y="60"/>
                  </a:lnTo>
                  <a:lnTo>
                    <a:pt x="112" y="58"/>
                  </a:lnTo>
                  <a:lnTo>
                    <a:pt x="116" y="54"/>
                  </a:lnTo>
                  <a:lnTo>
                    <a:pt x="120" y="50"/>
                  </a:lnTo>
                  <a:lnTo>
                    <a:pt x="122" y="44"/>
                  </a:lnTo>
                  <a:lnTo>
                    <a:pt x="122" y="22"/>
                  </a:lnTo>
                  <a:lnTo>
                    <a:pt x="122" y="22"/>
                  </a:lnTo>
                  <a:lnTo>
                    <a:pt x="120" y="18"/>
                  </a:lnTo>
                  <a:lnTo>
                    <a:pt x="116" y="14"/>
                  </a:lnTo>
                  <a:lnTo>
                    <a:pt x="112" y="10"/>
                  </a:lnTo>
                  <a:lnTo>
                    <a:pt x="104" y="6"/>
                  </a:lnTo>
                  <a:lnTo>
                    <a:pt x="8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8" name="Freeform 13"/>
            <p:cNvSpPr/>
            <p:nvPr/>
          </p:nvSpPr>
          <p:spPr>
            <a:xfrm>
              <a:off x="10739374" y="6534628"/>
              <a:ext cx="132282" cy="49877"/>
            </a:xfrm>
            <a:custGeom>
              <a:avLst/>
              <a:gdLst>
                <a:gd name="T0" fmla="*/ 60 w 122"/>
                <a:gd name="T1" fmla="*/ 24 h 46"/>
                <a:gd name="T2" fmla="*/ 60 w 122"/>
                <a:gd name="T3" fmla="*/ 24 h 46"/>
                <a:gd name="T4" fmla="*/ 36 w 122"/>
                <a:gd name="T5" fmla="*/ 22 h 46"/>
                <a:gd name="T6" fmla="*/ 18 w 122"/>
                <a:gd name="T7" fmla="*/ 16 h 46"/>
                <a:gd name="T8" fmla="*/ 10 w 122"/>
                <a:gd name="T9" fmla="*/ 14 h 46"/>
                <a:gd name="T10" fmla="*/ 4 w 122"/>
                <a:gd name="T11" fmla="*/ 10 h 46"/>
                <a:gd name="T12" fmla="*/ 0 w 122"/>
                <a:gd name="T13" fmla="*/ 6 h 46"/>
                <a:gd name="T14" fmla="*/ 0 w 122"/>
                <a:gd name="T15" fmla="*/ 0 h 46"/>
                <a:gd name="T16" fmla="*/ 0 w 122"/>
                <a:gd name="T17" fmla="*/ 24 h 46"/>
                <a:gd name="T18" fmla="*/ 0 w 122"/>
                <a:gd name="T19" fmla="*/ 24 h 46"/>
                <a:gd name="T20" fmla="*/ 0 w 122"/>
                <a:gd name="T21" fmla="*/ 28 h 46"/>
                <a:gd name="T22" fmla="*/ 4 w 122"/>
                <a:gd name="T23" fmla="*/ 32 h 46"/>
                <a:gd name="T24" fmla="*/ 10 w 122"/>
                <a:gd name="T25" fmla="*/ 36 h 46"/>
                <a:gd name="T26" fmla="*/ 18 w 122"/>
                <a:gd name="T27" fmla="*/ 38 h 46"/>
                <a:gd name="T28" fmla="*/ 36 w 122"/>
                <a:gd name="T29" fmla="*/ 44 h 46"/>
                <a:gd name="T30" fmla="*/ 60 w 122"/>
                <a:gd name="T31" fmla="*/ 46 h 46"/>
                <a:gd name="T32" fmla="*/ 60 w 122"/>
                <a:gd name="T33" fmla="*/ 46 h 46"/>
                <a:gd name="T34" fmla="*/ 84 w 122"/>
                <a:gd name="T35" fmla="*/ 44 h 46"/>
                <a:gd name="T36" fmla="*/ 104 w 122"/>
                <a:gd name="T37" fmla="*/ 38 h 46"/>
                <a:gd name="T38" fmla="*/ 112 w 122"/>
                <a:gd name="T39" fmla="*/ 36 h 46"/>
                <a:gd name="T40" fmla="*/ 116 w 122"/>
                <a:gd name="T41" fmla="*/ 32 h 46"/>
                <a:gd name="T42" fmla="*/ 120 w 122"/>
                <a:gd name="T43" fmla="*/ 28 h 46"/>
                <a:gd name="T44" fmla="*/ 122 w 122"/>
                <a:gd name="T45" fmla="*/ 24 h 46"/>
                <a:gd name="T46" fmla="*/ 122 w 122"/>
                <a:gd name="T47" fmla="*/ 0 h 46"/>
                <a:gd name="T48" fmla="*/ 122 w 122"/>
                <a:gd name="T49" fmla="*/ 0 h 46"/>
                <a:gd name="T50" fmla="*/ 120 w 122"/>
                <a:gd name="T51" fmla="*/ 6 h 46"/>
                <a:gd name="T52" fmla="*/ 116 w 122"/>
                <a:gd name="T53" fmla="*/ 10 h 46"/>
                <a:gd name="T54" fmla="*/ 112 w 122"/>
                <a:gd name="T55" fmla="*/ 14 h 46"/>
                <a:gd name="T56" fmla="*/ 104 w 122"/>
                <a:gd name="T57" fmla="*/ 16 h 46"/>
                <a:gd name="T58" fmla="*/ 84 w 122"/>
                <a:gd name="T59" fmla="*/ 22 h 46"/>
                <a:gd name="T60" fmla="*/ 60 w 122"/>
                <a:gd name="T61" fmla="*/ 24 h 46"/>
                <a:gd name="T62" fmla="*/ 60 w 122"/>
                <a:gd name="T6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6">
                  <a:moveTo>
                    <a:pt x="60" y="24"/>
                  </a:moveTo>
                  <a:lnTo>
                    <a:pt x="60" y="24"/>
                  </a:lnTo>
                  <a:lnTo>
                    <a:pt x="36" y="22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4" y="32"/>
                  </a:lnTo>
                  <a:lnTo>
                    <a:pt x="10" y="36"/>
                  </a:lnTo>
                  <a:lnTo>
                    <a:pt x="18" y="38"/>
                  </a:lnTo>
                  <a:lnTo>
                    <a:pt x="36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84" y="44"/>
                  </a:lnTo>
                  <a:lnTo>
                    <a:pt x="104" y="38"/>
                  </a:lnTo>
                  <a:lnTo>
                    <a:pt x="112" y="36"/>
                  </a:lnTo>
                  <a:lnTo>
                    <a:pt x="116" y="32"/>
                  </a:lnTo>
                  <a:lnTo>
                    <a:pt x="120" y="28"/>
                  </a:lnTo>
                  <a:lnTo>
                    <a:pt x="122" y="2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6"/>
                  </a:lnTo>
                  <a:lnTo>
                    <a:pt x="84" y="22"/>
                  </a:lnTo>
                  <a:lnTo>
                    <a:pt x="60" y="24"/>
                  </a:lnTo>
                  <a:lnTo>
                    <a:pt x="60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9" name="Freeform 14"/>
            <p:cNvSpPr/>
            <p:nvPr/>
          </p:nvSpPr>
          <p:spPr>
            <a:xfrm>
              <a:off x="10739374" y="6584505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0" name="Freeform 15"/>
            <p:cNvSpPr/>
            <p:nvPr/>
          </p:nvSpPr>
          <p:spPr>
            <a:xfrm>
              <a:off x="10739374" y="6632213"/>
              <a:ext cx="132282" cy="47709"/>
            </a:xfrm>
            <a:custGeom>
              <a:avLst/>
              <a:gdLst>
                <a:gd name="T0" fmla="*/ 60 w 122"/>
                <a:gd name="T1" fmla="*/ 22 h 44"/>
                <a:gd name="T2" fmla="*/ 60 w 122"/>
                <a:gd name="T3" fmla="*/ 22 h 44"/>
                <a:gd name="T4" fmla="*/ 36 w 122"/>
                <a:gd name="T5" fmla="*/ 20 h 44"/>
                <a:gd name="T6" fmla="*/ 18 w 122"/>
                <a:gd name="T7" fmla="*/ 16 h 44"/>
                <a:gd name="T8" fmla="*/ 10 w 122"/>
                <a:gd name="T9" fmla="*/ 12 h 44"/>
                <a:gd name="T10" fmla="*/ 4 w 122"/>
                <a:gd name="T11" fmla="*/ 8 h 44"/>
                <a:gd name="T12" fmla="*/ 0 w 122"/>
                <a:gd name="T13" fmla="*/ 4 h 44"/>
                <a:gd name="T14" fmla="*/ 0 w 122"/>
                <a:gd name="T15" fmla="*/ 0 h 44"/>
                <a:gd name="T16" fmla="*/ 0 w 122"/>
                <a:gd name="T17" fmla="*/ 22 h 44"/>
                <a:gd name="T18" fmla="*/ 0 w 122"/>
                <a:gd name="T19" fmla="*/ 22 h 44"/>
                <a:gd name="T20" fmla="*/ 0 w 122"/>
                <a:gd name="T21" fmla="*/ 26 h 44"/>
                <a:gd name="T22" fmla="*/ 4 w 122"/>
                <a:gd name="T23" fmla="*/ 30 h 44"/>
                <a:gd name="T24" fmla="*/ 10 w 122"/>
                <a:gd name="T25" fmla="*/ 34 h 44"/>
                <a:gd name="T26" fmla="*/ 18 w 122"/>
                <a:gd name="T27" fmla="*/ 38 h 44"/>
                <a:gd name="T28" fmla="*/ 36 w 122"/>
                <a:gd name="T29" fmla="*/ 42 h 44"/>
                <a:gd name="T30" fmla="*/ 60 w 122"/>
                <a:gd name="T31" fmla="*/ 44 h 44"/>
                <a:gd name="T32" fmla="*/ 60 w 122"/>
                <a:gd name="T33" fmla="*/ 44 h 44"/>
                <a:gd name="T34" fmla="*/ 84 w 122"/>
                <a:gd name="T35" fmla="*/ 42 h 44"/>
                <a:gd name="T36" fmla="*/ 104 w 122"/>
                <a:gd name="T37" fmla="*/ 38 h 44"/>
                <a:gd name="T38" fmla="*/ 112 w 122"/>
                <a:gd name="T39" fmla="*/ 34 h 44"/>
                <a:gd name="T40" fmla="*/ 116 w 122"/>
                <a:gd name="T41" fmla="*/ 30 h 44"/>
                <a:gd name="T42" fmla="*/ 120 w 122"/>
                <a:gd name="T43" fmla="*/ 26 h 44"/>
                <a:gd name="T44" fmla="*/ 122 w 122"/>
                <a:gd name="T45" fmla="*/ 22 h 44"/>
                <a:gd name="T46" fmla="*/ 122 w 122"/>
                <a:gd name="T47" fmla="*/ 0 h 44"/>
                <a:gd name="T48" fmla="*/ 122 w 122"/>
                <a:gd name="T49" fmla="*/ 0 h 44"/>
                <a:gd name="T50" fmla="*/ 120 w 122"/>
                <a:gd name="T51" fmla="*/ 4 h 44"/>
                <a:gd name="T52" fmla="*/ 116 w 122"/>
                <a:gd name="T53" fmla="*/ 8 h 44"/>
                <a:gd name="T54" fmla="*/ 112 w 122"/>
                <a:gd name="T55" fmla="*/ 12 h 44"/>
                <a:gd name="T56" fmla="*/ 104 w 122"/>
                <a:gd name="T57" fmla="*/ 16 h 44"/>
                <a:gd name="T58" fmla="*/ 84 w 122"/>
                <a:gd name="T59" fmla="*/ 20 h 44"/>
                <a:gd name="T60" fmla="*/ 60 w 122"/>
                <a:gd name="T61" fmla="*/ 22 h 44"/>
                <a:gd name="T62" fmla="*/ 60 w 122"/>
                <a:gd name="T6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44">
                  <a:moveTo>
                    <a:pt x="60" y="22"/>
                  </a:moveTo>
                  <a:lnTo>
                    <a:pt x="60" y="22"/>
                  </a:lnTo>
                  <a:lnTo>
                    <a:pt x="36" y="20"/>
                  </a:lnTo>
                  <a:lnTo>
                    <a:pt x="18" y="16"/>
                  </a:lnTo>
                  <a:lnTo>
                    <a:pt x="10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8" y="38"/>
                  </a:lnTo>
                  <a:lnTo>
                    <a:pt x="36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84" y="42"/>
                  </a:lnTo>
                  <a:lnTo>
                    <a:pt x="104" y="38"/>
                  </a:lnTo>
                  <a:lnTo>
                    <a:pt x="112" y="34"/>
                  </a:lnTo>
                  <a:lnTo>
                    <a:pt x="116" y="30"/>
                  </a:lnTo>
                  <a:lnTo>
                    <a:pt x="120" y="26"/>
                  </a:lnTo>
                  <a:lnTo>
                    <a:pt x="122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0" y="4"/>
                  </a:lnTo>
                  <a:lnTo>
                    <a:pt x="116" y="8"/>
                  </a:lnTo>
                  <a:lnTo>
                    <a:pt x="112" y="12"/>
                  </a:lnTo>
                  <a:lnTo>
                    <a:pt x="104" y="16"/>
                  </a:lnTo>
                  <a:lnTo>
                    <a:pt x="84" y="20"/>
                  </a:lnTo>
                  <a:lnTo>
                    <a:pt x="60" y="22"/>
                  </a:lnTo>
                  <a:lnTo>
                    <a:pt x="60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1" name="Freeform 16"/>
            <p:cNvSpPr/>
            <p:nvPr/>
          </p:nvSpPr>
          <p:spPr>
            <a:xfrm>
              <a:off x="10169546" y="6145556"/>
              <a:ext cx="659244" cy="518287"/>
            </a:xfrm>
            <a:custGeom>
              <a:avLst/>
              <a:gdLst>
                <a:gd name="T0" fmla="*/ 608 w 608"/>
                <a:gd name="T1" fmla="*/ 278 h 478"/>
                <a:gd name="T2" fmla="*/ 608 w 608"/>
                <a:gd name="T3" fmla="*/ 278 h 478"/>
                <a:gd name="T4" fmla="*/ 598 w 608"/>
                <a:gd name="T5" fmla="*/ 254 h 478"/>
                <a:gd name="T6" fmla="*/ 586 w 608"/>
                <a:gd name="T7" fmla="*/ 226 h 478"/>
                <a:gd name="T8" fmla="*/ 568 w 608"/>
                <a:gd name="T9" fmla="*/ 196 h 478"/>
                <a:gd name="T10" fmla="*/ 546 w 608"/>
                <a:gd name="T11" fmla="*/ 162 h 478"/>
                <a:gd name="T12" fmla="*/ 518 w 608"/>
                <a:gd name="T13" fmla="*/ 126 h 478"/>
                <a:gd name="T14" fmla="*/ 486 w 608"/>
                <a:gd name="T15" fmla="*/ 86 h 478"/>
                <a:gd name="T16" fmla="*/ 446 w 608"/>
                <a:gd name="T17" fmla="*/ 44 h 478"/>
                <a:gd name="T18" fmla="*/ 400 w 608"/>
                <a:gd name="T19" fmla="*/ 2 h 478"/>
                <a:gd name="T20" fmla="*/ 400 w 608"/>
                <a:gd name="T21" fmla="*/ 0 h 478"/>
                <a:gd name="T22" fmla="*/ 400 w 608"/>
                <a:gd name="T23" fmla="*/ 0 h 478"/>
                <a:gd name="T24" fmla="*/ 222 w 608"/>
                <a:gd name="T25" fmla="*/ 0 h 478"/>
                <a:gd name="T26" fmla="*/ 222 w 608"/>
                <a:gd name="T27" fmla="*/ 0 h 478"/>
                <a:gd name="T28" fmla="*/ 222 w 608"/>
                <a:gd name="T29" fmla="*/ 2 h 478"/>
                <a:gd name="T30" fmla="*/ 222 w 608"/>
                <a:gd name="T31" fmla="*/ 2 h 478"/>
                <a:gd name="T32" fmla="*/ 180 w 608"/>
                <a:gd name="T33" fmla="*/ 40 h 478"/>
                <a:gd name="T34" fmla="*/ 144 w 608"/>
                <a:gd name="T35" fmla="*/ 78 h 478"/>
                <a:gd name="T36" fmla="*/ 112 w 608"/>
                <a:gd name="T37" fmla="*/ 114 h 478"/>
                <a:gd name="T38" fmla="*/ 86 w 608"/>
                <a:gd name="T39" fmla="*/ 148 h 478"/>
                <a:gd name="T40" fmla="*/ 64 w 608"/>
                <a:gd name="T41" fmla="*/ 180 h 478"/>
                <a:gd name="T42" fmla="*/ 46 w 608"/>
                <a:gd name="T43" fmla="*/ 208 h 478"/>
                <a:gd name="T44" fmla="*/ 32 w 608"/>
                <a:gd name="T45" fmla="*/ 236 h 478"/>
                <a:gd name="T46" fmla="*/ 22 w 608"/>
                <a:gd name="T47" fmla="*/ 260 h 478"/>
                <a:gd name="T48" fmla="*/ 12 w 608"/>
                <a:gd name="T49" fmla="*/ 282 h 478"/>
                <a:gd name="T50" fmla="*/ 8 w 608"/>
                <a:gd name="T51" fmla="*/ 302 h 478"/>
                <a:gd name="T52" fmla="*/ 2 w 608"/>
                <a:gd name="T53" fmla="*/ 332 h 478"/>
                <a:gd name="T54" fmla="*/ 0 w 608"/>
                <a:gd name="T55" fmla="*/ 350 h 478"/>
                <a:gd name="T56" fmla="*/ 0 w 608"/>
                <a:gd name="T57" fmla="*/ 356 h 478"/>
                <a:gd name="T58" fmla="*/ 0 w 608"/>
                <a:gd name="T59" fmla="*/ 356 h 478"/>
                <a:gd name="T60" fmla="*/ 0 w 608"/>
                <a:gd name="T61" fmla="*/ 368 h 478"/>
                <a:gd name="T62" fmla="*/ 2 w 608"/>
                <a:gd name="T63" fmla="*/ 382 h 478"/>
                <a:gd name="T64" fmla="*/ 6 w 608"/>
                <a:gd name="T65" fmla="*/ 392 h 478"/>
                <a:gd name="T66" fmla="*/ 10 w 608"/>
                <a:gd name="T67" fmla="*/ 404 h 478"/>
                <a:gd name="T68" fmla="*/ 22 w 608"/>
                <a:gd name="T69" fmla="*/ 424 h 478"/>
                <a:gd name="T70" fmla="*/ 36 w 608"/>
                <a:gd name="T71" fmla="*/ 442 h 478"/>
                <a:gd name="T72" fmla="*/ 54 w 608"/>
                <a:gd name="T73" fmla="*/ 458 h 478"/>
                <a:gd name="T74" fmla="*/ 74 w 608"/>
                <a:gd name="T75" fmla="*/ 468 h 478"/>
                <a:gd name="T76" fmla="*/ 86 w 608"/>
                <a:gd name="T77" fmla="*/ 474 h 478"/>
                <a:gd name="T78" fmla="*/ 98 w 608"/>
                <a:gd name="T79" fmla="*/ 476 h 478"/>
                <a:gd name="T80" fmla="*/ 110 w 608"/>
                <a:gd name="T81" fmla="*/ 478 h 478"/>
                <a:gd name="T82" fmla="*/ 122 w 608"/>
                <a:gd name="T83" fmla="*/ 478 h 478"/>
                <a:gd name="T84" fmla="*/ 500 w 608"/>
                <a:gd name="T85" fmla="*/ 478 h 478"/>
                <a:gd name="T86" fmla="*/ 500 w 608"/>
                <a:gd name="T87" fmla="*/ 478 h 478"/>
                <a:gd name="T88" fmla="*/ 512 w 608"/>
                <a:gd name="T89" fmla="*/ 478 h 478"/>
                <a:gd name="T90" fmla="*/ 512 w 608"/>
                <a:gd name="T91" fmla="*/ 344 h 478"/>
                <a:gd name="T92" fmla="*/ 512 w 608"/>
                <a:gd name="T93" fmla="*/ 322 h 478"/>
                <a:gd name="T94" fmla="*/ 512 w 608"/>
                <a:gd name="T95" fmla="*/ 322 h 478"/>
                <a:gd name="T96" fmla="*/ 514 w 608"/>
                <a:gd name="T97" fmla="*/ 312 h 478"/>
                <a:gd name="T98" fmla="*/ 518 w 608"/>
                <a:gd name="T99" fmla="*/ 302 h 478"/>
                <a:gd name="T100" fmla="*/ 528 w 608"/>
                <a:gd name="T101" fmla="*/ 294 h 478"/>
                <a:gd name="T102" fmla="*/ 538 w 608"/>
                <a:gd name="T103" fmla="*/ 288 h 478"/>
                <a:gd name="T104" fmla="*/ 552 w 608"/>
                <a:gd name="T105" fmla="*/ 284 h 478"/>
                <a:gd name="T106" fmla="*/ 566 w 608"/>
                <a:gd name="T107" fmla="*/ 280 h 478"/>
                <a:gd name="T108" fmla="*/ 580 w 608"/>
                <a:gd name="T109" fmla="*/ 278 h 478"/>
                <a:gd name="T110" fmla="*/ 594 w 608"/>
                <a:gd name="T111" fmla="*/ 278 h 478"/>
                <a:gd name="T112" fmla="*/ 594 w 608"/>
                <a:gd name="T113" fmla="*/ 278 h 478"/>
                <a:gd name="T114" fmla="*/ 608 w 608"/>
                <a:gd name="T115" fmla="*/ 278 h 478"/>
                <a:gd name="T116" fmla="*/ 608 w 608"/>
                <a:gd name="T117" fmla="*/ 2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8" h="478">
                  <a:moveTo>
                    <a:pt x="608" y="278"/>
                  </a:moveTo>
                  <a:lnTo>
                    <a:pt x="608" y="278"/>
                  </a:lnTo>
                  <a:lnTo>
                    <a:pt x="598" y="254"/>
                  </a:lnTo>
                  <a:lnTo>
                    <a:pt x="586" y="226"/>
                  </a:lnTo>
                  <a:lnTo>
                    <a:pt x="568" y="196"/>
                  </a:lnTo>
                  <a:lnTo>
                    <a:pt x="546" y="162"/>
                  </a:lnTo>
                  <a:lnTo>
                    <a:pt x="518" y="126"/>
                  </a:lnTo>
                  <a:lnTo>
                    <a:pt x="486" y="86"/>
                  </a:lnTo>
                  <a:lnTo>
                    <a:pt x="446" y="44"/>
                  </a:lnTo>
                  <a:lnTo>
                    <a:pt x="400" y="2"/>
                  </a:lnTo>
                  <a:lnTo>
                    <a:pt x="400" y="0"/>
                  </a:lnTo>
                  <a:lnTo>
                    <a:pt x="40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180" y="40"/>
                  </a:lnTo>
                  <a:lnTo>
                    <a:pt x="144" y="78"/>
                  </a:lnTo>
                  <a:lnTo>
                    <a:pt x="112" y="114"/>
                  </a:lnTo>
                  <a:lnTo>
                    <a:pt x="86" y="148"/>
                  </a:lnTo>
                  <a:lnTo>
                    <a:pt x="64" y="180"/>
                  </a:lnTo>
                  <a:lnTo>
                    <a:pt x="46" y="208"/>
                  </a:lnTo>
                  <a:lnTo>
                    <a:pt x="32" y="236"/>
                  </a:lnTo>
                  <a:lnTo>
                    <a:pt x="22" y="260"/>
                  </a:lnTo>
                  <a:lnTo>
                    <a:pt x="12" y="282"/>
                  </a:lnTo>
                  <a:lnTo>
                    <a:pt x="8" y="302"/>
                  </a:lnTo>
                  <a:lnTo>
                    <a:pt x="2" y="332"/>
                  </a:lnTo>
                  <a:lnTo>
                    <a:pt x="0" y="350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68"/>
                  </a:lnTo>
                  <a:lnTo>
                    <a:pt x="2" y="382"/>
                  </a:lnTo>
                  <a:lnTo>
                    <a:pt x="6" y="392"/>
                  </a:lnTo>
                  <a:lnTo>
                    <a:pt x="10" y="404"/>
                  </a:lnTo>
                  <a:lnTo>
                    <a:pt x="22" y="424"/>
                  </a:lnTo>
                  <a:lnTo>
                    <a:pt x="36" y="442"/>
                  </a:lnTo>
                  <a:lnTo>
                    <a:pt x="54" y="458"/>
                  </a:lnTo>
                  <a:lnTo>
                    <a:pt x="74" y="468"/>
                  </a:lnTo>
                  <a:lnTo>
                    <a:pt x="86" y="474"/>
                  </a:lnTo>
                  <a:lnTo>
                    <a:pt x="98" y="476"/>
                  </a:lnTo>
                  <a:lnTo>
                    <a:pt x="110" y="478"/>
                  </a:lnTo>
                  <a:lnTo>
                    <a:pt x="122" y="478"/>
                  </a:lnTo>
                  <a:lnTo>
                    <a:pt x="500" y="478"/>
                  </a:lnTo>
                  <a:lnTo>
                    <a:pt x="500" y="478"/>
                  </a:lnTo>
                  <a:lnTo>
                    <a:pt x="512" y="478"/>
                  </a:lnTo>
                  <a:lnTo>
                    <a:pt x="512" y="344"/>
                  </a:lnTo>
                  <a:lnTo>
                    <a:pt x="512" y="322"/>
                  </a:lnTo>
                  <a:lnTo>
                    <a:pt x="512" y="322"/>
                  </a:lnTo>
                  <a:lnTo>
                    <a:pt x="514" y="312"/>
                  </a:lnTo>
                  <a:lnTo>
                    <a:pt x="518" y="302"/>
                  </a:lnTo>
                  <a:lnTo>
                    <a:pt x="528" y="294"/>
                  </a:lnTo>
                  <a:lnTo>
                    <a:pt x="538" y="288"/>
                  </a:lnTo>
                  <a:lnTo>
                    <a:pt x="552" y="284"/>
                  </a:lnTo>
                  <a:lnTo>
                    <a:pt x="566" y="280"/>
                  </a:lnTo>
                  <a:lnTo>
                    <a:pt x="580" y="278"/>
                  </a:lnTo>
                  <a:lnTo>
                    <a:pt x="594" y="278"/>
                  </a:lnTo>
                  <a:lnTo>
                    <a:pt x="594" y="278"/>
                  </a:lnTo>
                  <a:lnTo>
                    <a:pt x="608" y="278"/>
                  </a:lnTo>
                  <a:lnTo>
                    <a:pt x="608" y="2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2" name="Freeform 17"/>
            <p:cNvSpPr/>
            <p:nvPr/>
          </p:nvSpPr>
          <p:spPr>
            <a:xfrm>
              <a:off x="10331684" y="5975891"/>
              <a:ext cx="331790" cy="145294"/>
            </a:xfrm>
            <a:custGeom>
              <a:avLst/>
              <a:gdLst>
                <a:gd name="T0" fmla="*/ 152 w 306"/>
                <a:gd name="T1" fmla="*/ 134 h 134"/>
                <a:gd name="T2" fmla="*/ 152 w 306"/>
                <a:gd name="T3" fmla="*/ 134 h 134"/>
                <a:gd name="T4" fmla="*/ 154 w 306"/>
                <a:gd name="T5" fmla="*/ 134 h 134"/>
                <a:gd name="T6" fmla="*/ 154 w 306"/>
                <a:gd name="T7" fmla="*/ 134 h 134"/>
                <a:gd name="T8" fmla="*/ 154 w 306"/>
                <a:gd name="T9" fmla="*/ 134 h 134"/>
                <a:gd name="T10" fmla="*/ 242 w 306"/>
                <a:gd name="T11" fmla="*/ 134 h 134"/>
                <a:gd name="T12" fmla="*/ 242 w 306"/>
                <a:gd name="T13" fmla="*/ 134 h 134"/>
                <a:gd name="T14" fmla="*/ 256 w 306"/>
                <a:gd name="T15" fmla="*/ 120 h 134"/>
                <a:gd name="T16" fmla="*/ 270 w 306"/>
                <a:gd name="T17" fmla="*/ 104 h 134"/>
                <a:gd name="T18" fmla="*/ 284 w 306"/>
                <a:gd name="T19" fmla="*/ 86 h 134"/>
                <a:gd name="T20" fmla="*/ 296 w 306"/>
                <a:gd name="T21" fmla="*/ 66 h 134"/>
                <a:gd name="T22" fmla="*/ 304 w 306"/>
                <a:gd name="T23" fmla="*/ 48 h 134"/>
                <a:gd name="T24" fmla="*/ 306 w 306"/>
                <a:gd name="T25" fmla="*/ 40 h 134"/>
                <a:gd name="T26" fmla="*/ 306 w 306"/>
                <a:gd name="T27" fmla="*/ 32 h 134"/>
                <a:gd name="T28" fmla="*/ 302 w 306"/>
                <a:gd name="T29" fmla="*/ 26 h 134"/>
                <a:gd name="T30" fmla="*/ 298 w 306"/>
                <a:gd name="T31" fmla="*/ 22 h 134"/>
                <a:gd name="T32" fmla="*/ 298 w 306"/>
                <a:gd name="T33" fmla="*/ 22 h 134"/>
                <a:gd name="T34" fmla="*/ 280 w 306"/>
                <a:gd name="T35" fmla="*/ 14 h 134"/>
                <a:gd name="T36" fmla="*/ 262 w 306"/>
                <a:gd name="T37" fmla="*/ 8 h 134"/>
                <a:gd name="T38" fmla="*/ 246 w 306"/>
                <a:gd name="T39" fmla="*/ 2 h 134"/>
                <a:gd name="T40" fmla="*/ 232 w 306"/>
                <a:gd name="T41" fmla="*/ 0 h 134"/>
                <a:gd name="T42" fmla="*/ 232 w 306"/>
                <a:gd name="T43" fmla="*/ 0 h 134"/>
                <a:gd name="T44" fmla="*/ 222 w 306"/>
                <a:gd name="T45" fmla="*/ 2 h 134"/>
                <a:gd name="T46" fmla="*/ 214 w 306"/>
                <a:gd name="T47" fmla="*/ 4 h 134"/>
                <a:gd name="T48" fmla="*/ 196 w 306"/>
                <a:gd name="T49" fmla="*/ 12 h 134"/>
                <a:gd name="T50" fmla="*/ 176 w 306"/>
                <a:gd name="T51" fmla="*/ 20 h 134"/>
                <a:gd name="T52" fmla="*/ 166 w 306"/>
                <a:gd name="T53" fmla="*/ 22 h 134"/>
                <a:gd name="T54" fmla="*/ 154 w 306"/>
                <a:gd name="T55" fmla="*/ 22 h 134"/>
                <a:gd name="T56" fmla="*/ 154 w 306"/>
                <a:gd name="T57" fmla="*/ 22 h 134"/>
                <a:gd name="T58" fmla="*/ 142 w 306"/>
                <a:gd name="T59" fmla="*/ 22 h 134"/>
                <a:gd name="T60" fmla="*/ 130 w 306"/>
                <a:gd name="T61" fmla="*/ 20 h 134"/>
                <a:gd name="T62" fmla="*/ 110 w 306"/>
                <a:gd name="T63" fmla="*/ 12 h 134"/>
                <a:gd name="T64" fmla="*/ 92 w 306"/>
                <a:gd name="T65" fmla="*/ 4 h 134"/>
                <a:gd name="T66" fmla="*/ 84 w 306"/>
                <a:gd name="T67" fmla="*/ 2 h 134"/>
                <a:gd name="T68" fmla="*/ 74 w 306"/>
                <a:gd name="T69" fmla="*/ 0 h 134"/>
                <a:gd name="T70" fmla="*/ 74 w 306"/>
                <a:gd name="T71" fmla="*/ 0 h 134"/>
                <a:gd name="T72" fmla="*/ 60 w 306"/>
                <a:gd name="T73" fmla="*/ 2 h 134"/>
                <a:gd name="T74" fmla="*/ 44 w 306"/>
                <a:gd name="T75" fmla="*/ 8 h 134"/>
                <a:gd name="T76" fmla="*/ 26 w 306"/>
                <a:gd name="T77" fmla="*/ 14 h 134"/>
                <a:gd name="T78" fmla="*/ 8 w 306"/>
                <a:gd name="T79" fmla="*/ 22 h 134"/>
                <a:gd name="T80" fmla="*/ 8 w 306"/>
                <a:gd name="T81" fmla="*/ 22 h 134"/>
                <a:gd name="T82" fmla="*/ 4 w 306"/>
                <a:gd name="T83" fmla="*/ 26 h 134"/>
                <a:gd name="T84" fmla="*/ 0 w 306"/>
                <a:gd name="T85" fmla="*/ 32 h 134"/>
                <a:gd name="T86" fmla="*/ 0 w 306"/>
                <a:gd name="T87" fmla="*/ 40 h 134"/>
                <a:gd name="T88" fmla="*/ 2 w 306"/>
                <a:gd name="T89" fmla="*/ 48 h 134"/>
                <a:gd name="T90" fmla="*/ 10 w 306"/>
                <a:gd name="T91" fmla="*/ 66 h 134"/>
                <a:gd name="T92" fmla="*/ 22 w 306"/>
                <a:gd name="T93" fmla="*/ 86 h 134"/>
                <a:gd name="T94" fmla="*/ 36 w 306"/>
                <a:gd name="T95" fmla="*/ 104 h 134"/>
                <a:gd name="T96" fmla="*/ 50 w 306"/>
                <a:gd name="T97" fmla="*/ 120 h 134"/>
                <a:gd name="T98" fmla="*/ 64 w 306"/>
                <a:gd name="T99" fmla="*/ 134 h 134"/>
                <a:gd name="T100" fmla="*/ 152 w 306"/>
                <a:gd name="T101" fmla="*/ 134 h 134"/>
                <a:gd name="T102" fmla="*/ 152 w 306"/>
                <a:gd name="T10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" h="134">
                  <a:moveTo>
                    <a:pt x="152" y="134"/>
                  </a:moveTo>
                  <a:lnTo>
                    <a:pt x="152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242" y="134"/>
                  </a:lnTo>
                  <a:lnTo>
                    <a:pt x="242" y="134"/>
                  </a:lnTo>
                  <a:lnTo>
                    <a:pt x="256" y="120"/>
                  </a:lnTo>
                  <a:lnTo>
                    <a:pt x="270" y="104"/>
                  </a:lnTo>
                  <a:lnTo>
                    <a:pt x="284" y="86"/>
                  </a:lnTo>
                  <a:lnTo>
                    <a:pt x="296" y="66"/>
                  </a:lnTo>
                  <a:lnTo>
                    <a:pt x="304" y="48"/>
                  </a:lnTo>
                  <a:lnTo>
                    <a:pt x="306" y="40"/>
                  </a:lnTo>
                  <a:lnTo>
                    <a:pt x="306" y="32"/>
                  </a:lnTo>
                  <a:lnTo>
                    <a:pt x="302" y="26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80" y="14"/>
                  </a:lnTo>
                  <a:lnTo>
                    <a:pt x="262" y="8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2" y="2"/>
                  </a:lnTo>
                  <a:lnTo>
                    <a:pt x="214" y="4"/>
                  </a:lnTo>
                  <a:lnTo>
                    <a:pt x="196" y="12"/>
                  </a:lnTo>
                  <a:lnTo>
                    <a:pt x="176" y="20"/>
                  </a:lnTo>
                  <a:lnTo>
                    <a:pt x="166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2" y="22"/>
                  </a:lnTo>
                  <a:lnTo>
                    <a:pt x="130" y="20"/>
                  </a:lnTo>
                  <a:lnTo>
                    <a:pt x="110" y="12"/>
                  </a:lnTo>
                  <a:lnTo>
                    <a:pt x="92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4" y="8"/>
                  </a:lnTo>
                  <a:lnTo>
                    <a:pt x="26" y="1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10" y="66"/>
                  </a:lnTo>
                  <a:lnTo>
                    <a:pt x="22" y="86"/>
                  </a:lnTo>
                  <a:lnTo>
                    <a:pt x="36" y="104"/>
                  </a:lnTo>
                  <a:lnTo>
                    <a:pt x="50" y="120"/>
                  </a:lnTo>
                  <a:lnTo>
                    <a:pt x="64" y="134"/>
                  </a:lnTo>
                  <a:lnTo>
                    <a:pt x="152" y="134"/>
                  </a:lnTo>
                  <a:lnTo>
                    <a:pt x="152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33" name="그룹 180"/>
          <p:cNvGrpSpPr/>
          <p:nvPr/>
        </p:nvGrpSpPr>
        <p:grpSpPr>
          <a:xfrm>
            <a:off x="7086600" y="5324476"/>
            <a:ext cx="944125" cy="756956"/>
            <a:chOff x="9651274" y="6224550"/>
            <a:chExt cx="808299" cy="633450"/>
          </a:xfrm>
          <a:solidFill>
            <a:srgbClr val="CB940E"/>
          </a:solidFill>
        </p:grpSpPr>
        <p:sp>
          <p:nvSpPr>
            <p:cNvPr id="934" name="Freeform 5"/>
            <p:cNvSpPr>
              <a:spLocks noEditPoints="1"/>
            </p:cNvSpPr>
            <p:nvPr/>
          </p:nvSpPr>
          <p:spPr>
            <a:xfrm>
              <a:off x="9651274" y="6224550"/>
              <a:ext cx="808299" cy="633450"/>
            </a:xfrm>
            <a:custGeom>
              <a:avLst/>
              <a:gdLst>
                <a:gd name="T0" fmla="*/ 569 w 809"/>
                <a:gd name="T1" fmla="*/ 366 h 634"/>
                <a:gd name="T2" fmla="*/ 582 w 809"/>
                <a:gd name="T3" fmla="*/ 297 h 634"/>
                <a:gd name="T4" fmla="*/ 569 w 809"/>
                <a:gd name="T5" fmla="*/ 227 h 634"/>
                <a:gd name="T6" fmla="*/ 551 w 809"/>
                <a:gd name="T7" fmla="*/ 189 h 634"/>
                <a:gd name="T8" fmla="*/ 515 w 809"/>
                <a:gd name="T9" fmla="*/ 146 h 634"/>
                <a:gd name="T10" fmla="*/ 470 w 809"/>
                <a:gd name="T11" fmla="*/ 117 h 634"/>
                <a:gd name="T12" fmla="*/ 0 w 809"/>
                <a:gd name="T13" fmla="*/ 0 h 634"/>
                <a:gd name="T14" fmla="*/ 452 w 809"/>
                <a:gd name="T15" fmla="*/ 486 h 634"/>
                <a:gd name="T16" fmla="*/ 474 w 809"/>
                <a:gd name="T17" fmla="*/ 477 h 634"/>
                <a:gd name="T18" fmla="*/ 501 w 809"/>
                <a:gd name="T19" fmla="*/ 459 h 634"/>
                <a:gd name="T20" fmla="*/ 809 w 809"/>
                <a:gd name="T21" fmla="*/ 558 h 634"/>
                <a:gd name="T22" fmla="*/ 38 w 809"/>
                <a:gd name="T23" fmla="*/ 596 h 634"/>
                <a:gd name="T24" fmla="*/ 413 w 809"/>
                <a:gd name="T25" fmla="*/ 99 h 634"/>
                <a:gd name="T26" fmla="*/ 396 w 809"/>
                <a:gd name="T27" fmla="*/ 70 h 634"/>
                <a:gd name="T28" fmla="*/ 346 w 809"/>
                <a:gd name="T29" fmla="*/ 99 h 634"/>
                <a:gd name="T30" fmla="*/ 312 w 809"/>
                <a:gd name="T31" fmla="*/ 108 h 634"/>
                <a:gd name="T32" fmla="*/ 290 w 809"/>
                <a:gd name="T33" fmla="*/ 117 h 634"/>
                <a:gd name="T34" fmla="*/ 56 w 809"/>
                <a:gd name="T35" fmla="*/ 155 h 634"/>
                <a:gd name="T36" fmla="*/ 234 w 809"/>
                <a:gd name="T37" fmla="*/ 164 h 634"/>
                <a:gd name="T38" fmla="*/ 56 w 809"/>
                <a:gd name="T39" fmla="*/ 184 h 634"/>
                <a:gd name="T40" fmla="*/ 204 w 809"/>
                <a:gd name="T41" fmla="*/ 211 h 634"/>
                <a:gd name="T42" fmla="*/ 196 w 809"/>
                <a:gd name="T43" fmla="*/ 232 h 634"/>
                <a:gd name="T44" fmla="*/ 56 w 809"/>
                <a:gd name="T45" fmla="*/ 270 h 634"/>
                <a:gd name="T46" fmla="*/ 182 w 809"/>
                <a:gd name="T47" fmla="*/ 297 h 634"/>
                <a:gd name="T48" fmla="*/ 184 w 809"/>
                <a:gd name="T49" fmla="*/ 326 h 634"/>
                <a:gd name="T50" fmla="*/ 56 w 809"/>
                <a:gd name="T51" fmla="*/ 355 h 634"/>
                <a:gd name="T52" fmla="*/ 202 w 809"/>
                <a:gd name="T53" fmla="*/ 382 h 634"/>
                <a:gd name="T54" fmla="*/ 220 w 809"/>
                <a:gd name="T55" fmla="*/ 411 h 634"/>
                <a:gd name="T56" fmla="*/ 245 w 809"/>
                <a:gd name="T57" fmla="*/ 441 h 634"/>
                <a:gd name="T58" fmla="*/ 283 w 809"/>
                <a:gd name="T59" fmla="*/ 470 h 634"/>
                <a:gd name="T60" fmla="*/ 353 w 809"/>
                <a:gd name="T61" fmla="*/ 497 h 634"/>
                <a:gd name="T62" fmla="*/ 382 w 809"/>
                <a:gd name="T63" fmla="*/ 499 h 634"/>
                <a:gd name="T64" fmla="*/ 413 w 809"/>
                <a:gd name="T65" fmla="*/ 497 h 634"/>
                <a:gd name="T66" fmla="*/ 413 w 809"/>
                <a:gd name="T67" fmla="*/ 434 h 634"/>
                <a:gd name="T68" fmla="*/ 346 w 809"/>
                <a:gd name="T69" fmla="*/ 432 h 634"/>
                <a:gd name="T70" fmla="*/ 306 w 809"/>
                <a:gd name="T71" fmla="*/ 416 h 634"/>
                <a:gd name="T72" fmla="*/ 413 w 809"/>
                <a:gd name="T73" fmla="*/ 355 h 634"/>
                <a:gd name="T74" fmla="*/ 254 w 809"/>
                <a:gd name="T75" fmla="*/ 355 h 634"/>
                <a:gd name="T76" fmla="*/ 245 w 809"/>
                <a:gd name="T77" fmla="*/ 317 h 634"/>
                <a:gd name="T78" fmla="*/ 247 w 809"/>
                <a:gd name="T79" fmla="*/ 261 h 634"/>
                <a:gd name="T80" fmla="*/ 249 w 809"/>
                <a:gd name="T81" fmla="*/ 252 h 634"/>
                <a:gd name="T82" fmla="*/ 258 w 809"/>
                <a:gd name="T83" fmla="*/ 232 h 634"/>
                <a:gd name="T84" fmla="*/ 319 w 809"/>
                <a:gd name="T85" fmla="*/ 173 h 634"/>
                <a:gd name="T86" fmla="*/ 339 w 809"/>
                <a:gd name="T87" fmla="*/ 164 h 634"/>
                <a:gd name="T88" fmla="*/ 382 w 809"/>
                <a:gd name="T89" fmla="*/ 157 h 634"/>
                <a:gd name="T90" fmla="*/ 413 w 809"/>
                <a:gd name="T91" fmla="*/ 162 h 634"/>
                <a:gd name="T92" fmla="*/ 452 w 809"/>
                <a:gd name="T93" fmla="*/ 175 h 634"/>
                <a:gd name="T94" fmla="*/ 440 w 809"/>
                <a:gd name="T95" fmla="*/ 427 h 634"/>
                <a:gd name="T96" fmla="*/ 508 w 809"/>
                <a:gd name="T97" fmla="*/ 362 h 634"/>
                <a:gd name="T98" fmla="*/ 515 w 809"/>
                <a:gd name="T99" fmla="*/ 250 h 634"/>
                <a:gd name="T100" fmla="*/ 524 w 809"/>
                <a:gd name="T101" fmla="*/ 299 h 634"/>
                <a:gd name="T102" fmla="*/ 515 w 809"/>
                <a:gd name="T103" fmla="*/ 34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634">
                  <a:moveTo>
                    <a:pt x="560" y="389"/>
                  </a:moveTo>
                  <a:lnTo>
                    <a:pt x="560" y="389"/>
                  </a:lnTo>
                  <a:lnTo>
                    <a:pt x="569" y="366"/>
                  </a:lnTo>
                  <a:lnTo>
                    <a:pt x="575" y="344"/>
                  </a:lnTo>
                  <a:lnTo>
                    <a:pt x="580" y="319"/>
                  </a:lnTo>
                  <a:lnTo>
                    <a:pt x="582" y="297"/>
                  </a:lnTo>
                  <a:lnTo>
                    <a:pt x="580" y="274"/>
                  </a:lnTo>
                  <a:lnTo>
                    <a:pt x="575" y="250"/>
                  </a:lnTo>
                  <a:lnTo>
                    <a:pt x="569" y="227"/>
                  </a:lnTo>
                  <a:lnTo>
                    <a:pt x="560" y="207"/>
                  </a:lnTo>
                  <a:lnTo>
                    <a:pt x="560" y="207"/>
                  </a:lnTo>
                  <a:lnTo>
                    <a:pt x="551" y="189"/>
                  </a:lnTo>
                  <a:lnTo>
                    <a:pt x="539" y="173"/>
                  </a:lnTo>
                  <a:lnTo>
                    <a:pt x="528" y="160"/>
                  </a:lnTo>
                  <a:lnTo>
                    <a:pt x="515" y="146"/>
                  </a:lnTo>
                  <a:lnTo>
                    <a:pt x="501" y="135"/>
                  </a:lnTo>
                  <a:lnTo>
                    <a:pt x="485" y="124"/>
                  </a:lnTo>
                  <a:lnTo>
                    <a:pt x="470" y="117"/>
                  </a:lnTo>
                  <a:lnTo>
                    <a:pt x="452" y="108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634"/>
                  </a:lnTo>
                  <a:lnTo>
                    <a:pt x="452" y="634"/>
                  </a:lnTo>
                  <a:lnTo>
                    <a:pt x="452" y="486"/>
                  </a:lnTo>
                  <a:lnTo>
                    <a:pt x="452" y="486"/>
                  </a:lnTo>
                  <a:lnTo>
                    <a:pt x="463" y="481"/>
                  </a:lnTo>
                  <a:lnTo>
                    <a:pt x="474" y="477"/>
                  </a:lnTo>
                  <a:lnTo>
                    <a:pt x="474" y="477"/>
                  </a:lnTo>
                  <a:lnTo>
                    <a:pt x="488" y="468"/>
                  </a:lnTo>
                  <a:lnTo>
                    <a:pt x="501" y="459"/>
                  </a:lnTo>
                  <a:lnTo>
                    <a:pt x="526" y="436"/>
                  </a:lnTo>
                  <a:lnTo>
                    <a:pt x="775" y="607"/>
                  </a:lnTo>
                  <a:lnTo>
                    <a:pt x="809" y="558"/>
                  </a:lnTo>
                  <a:lnTo>
                    <a:pt x="560" y="389"/>
                  </a:lnTo>
                  <a:close/>
                  <a:moveTo>
                    <a:pt x="413" y="596"/>
                  </a:moveTo>
                  <a:lnTo>
                    <a:pt x="38" y="596"/>
                  </a:lnTo>
                  <a:lnTo>
                    <a:pt x="38" y="38"/>
                  </a:lnTo>
                  <a:lnTo>
                    <a:pt x="413" y="38"/>
                  </a:lnTo>
                  <a:lnTo>
                    <a:pt x="413" y="99"/>
                  </a:lnTo>
                  <a:lnTo>
                    <a:pt x="413" y="99"/>
                  </a:lnTo>
                  <a:lnTo>
                    <a:pt x="396" y="97"/>
                  </a:lnTo>
                  <a:lnTo>
                    <a:pt x="396" y="70"/>
                  </a:lnTo>
                  <a:lnTo>
                    <a:pt x="56" y="70"/>
                  </a:lnTo>
                  <a:lnTo>
                    <a:pt x="56" y="99"/>
                  </a:lnTo>
                  <a:lnTo>
                    <a:pt x="346" y="99"/>
                  </a:lnTo>
                  <a:lnTo>
                    <a:pt x="346" y="99"/>
                  </a:lnTo>
                  <a:lnTo>
                    <a:pt x="328" y="101"/>
                  </a:lnTo>
                  <a:lnTo>
                    <a:pt x="312" y="108"/>
                  </a:lnTo>
                  <a:lnTo>
                    <a:pt x="312" y="108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74" y="126"/>
                  </a:lnTo>
                  <a:lnTo>
                    <a:pt x="56" y="126"/>
                  </a:lnTo>
                  <a:lnTo>
                    <a:pt x="56" y="155"/>
                  </a:lnTo>
                  <a:lnTo>
                    <a:pt x="243" y="155"/>
                  </a:lnTo>
                  <a:lnTo>
                    <a:pt x="243" y="155"/>
                  </a:lnTo>
                  <a:lnTo>
                    <a:pt x="234" y="164"/>
                  </a:lnTo>
                  <a:lnTo>
                    <a:pt x="234" y="164"/>
                  </a:lnTo>
                  <a:lnTo>
                    <a:pt x="220" y="184"/>
                  </a:lnTo>
                  <a:lnTo>
                    <a:pt x="56" y="184"/>
                  </a:lnTo>
                  <a:lnTo>
                    <a:pt x="56" y="211"/>
                  </a:lnTo>
                  <a:lnTo>
                    <a:pt x="204" y="211"/>
                  </a:lnTo>
                  <a:lnTo>
                    <a:pt x="204" y="211"/>
                  </a:lnTo>
                  <a:lnTo>
                    <a:pt x="200" y="223"/>
                  </a:lnTo>
                  <a:lnTo>
                    <a:pt x="200" y="223"/>
                  </a:lnTo>
                  <a:lnTo>
                    <a:pt x="196" y="232"/>
                  </a:lnTo>
                  <a:lnTo>
                    <a:pt x="191" y="241"/>
                  </a:lnTo>
                  <a:lnTo>
                    <a:pt x="56" y="241"/>
                  </a:lnTo>
                  <a:lnTo>
                    <a:pt x="56" y="270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82" y="297"/>
                  </a:lnTo>
                  <a:lnTo>
                    <a:pt x="56" y="297"/>
                  </a:lnTo>
                  <a:lnTo>
                    <a:pt x="56" y="326"/>
                  </a:lnTo>
                  <a:lnTo>
                    <a:pt x="184" y="326"/>
                  </a:lnTo>
                  <a:lnTo>
                    <a:pt x="184" y="326"/>
                  </a:lnTo>
                  <a:lnTo>
                    <a:pt x="191" y="355"/>
                  </a:lnTo>
                  <a:lnTo>
                    <a:pt x="56" y="355"/>
                  </a:lnTo>
                  <a:lnTo>
                    <a:pt x="56" y="382"/>
                  </a:lnTo>
                  <a:lnTo>
                    <a:pt x="200" y="382"/>
                  </a:lnTo>
                  <a:lnTo>
                    <a:pt x="202" y="382"/>
                  </a:lnTo>
                  <a:lnTo>
                    <a:pt x="202" y="382"/>
                  </a:lnTo>
                  <a:lnTo>
                    <a:pt x="211" y="400"/>
                  </a:lnTo>
                  <a:lnTo>
                    <a:pt x="220" y="411"/>
                  </a:lnTo>
                  <a:lnTo>
                    <a:pt x="56" y="411"/>
                  </a:lnTo>
                  <a:lnTo>
                    <a:pt x="56" y="441"/>
                  </a:lnTo>
                  <a:lnTo>
                    <a:pt x="245" y="441"/>
                  </a:lnTo>
                  <a:lnTo>
                    <a:pt x="245" y="441"/>
                  </a:lnTo>
                  <a:lnTo>
                    <a:pt x="263" y="454"/>
                  </a:lnTo>
                  <a:lnTo>
                    <a:pt x="283" y="470"/>
                  </a:lnTo>
                  <a:lnTo>
                    <a:pt x="56" y="470"/>
                  </a:lnTo>
                  <a:lnTo>
                    <a:pt x="56" y="497"/>
                  </a:lnTo>
                  <a:lnTo>
                    <a:pt x="353" y="497"/>
                  </a:lnTo>
                  <a:lnTo>
                    <a:pt x="353" y="497"/>
                  </a:lnTo>
                  <a:lnTo>
                    <a:pt x="382" y="499"/>
                  </a:lnTo>
                  <a:lnTo>
                    <a:pt x="382" y="499"/>
                  </a:lnTo>
                  <a:lnTo>
                    <a:pt x="387" y="499"/>
                  </a:lnTo>
                  <a:lnTo>
                    <a:pt x="387" y="499"/>
                  </a:lnTo>
                  <a:lnTo>
                    <a:pt x="413" y="497"/>
                  </a:lnTo>
                  <a:lnTo>
                    <a:pt x="413" y="596"/>
                  </a:lnTo>
                  <a:lnTo>
                    <a:pt x="413" y="596"/>
                  </a:lnTo>
                  <a:close/>
                  <a:moveTo>
                    <a:pt x="413" y="434"/>
                  </a:moveTo>
                  <a:lnTo>
                    <a:pt x="413" y="432"/>
                  </a:lnTo>
                  <a:lnTo>
                    <a:pt x="346" y="432"/>
                  </a:lnTo>
                  <a:lnTo>
                    <a:pt x="346" y="432"/>
                  </a:lnTo>
                  <a:lnTo>
                    <a:pt x="333" y="429"/>
                  </a:lnTo>
                  <a:lnTo>
                    <a:pt x="319" y="423"/>
                  </a:lnTo>
                  <a:lnTo>
                    <a:pt x="306" y="416"/>
                  </a:lnTo>
                  <a:lnTo>
                    <a:pt x="294" y="402"/>
                  </a:lnTo>
                  <a:lnTo>
                    <a:pt x="413" y="402"/>
                  </a:lnTo>
                  <a:lnTo>
                    <a:pt x="413" y="355"/>
                  </a:lnTo>
                  <a:lnTo>
                    <a:pt x="396" y="355"/>
                  </a:lnTo>
                  <a:lnTo>
                    <a:pt x="254" y="355"/>
                  </a:lnTo>
                  <a:lnTo>
                    <a:pt x="254" y="355"/>
                  </a:lnTo>
                  <a:lnTo>
                    <a:pt x="245" y="326"/>
                  </a:lnTo>
                  <a:lnTo>
                    <a:pt x="245" y="326"/>
                  </a:lnTo>
                  <a:lnTo>
                    <a:pt x="245" y="317"/>
                  </a:lnTo>
                  <a:lnTo>
                    <a:pt x="413" y="317"/>
                  </a:lnTo>
                  <a:lnTo>
                    <a:pt x="413" y="261"/>
                  </a:lnTo>
                  <a:lnTo>
                    <a:pt x="247" y="261"/>
                  </a:lnTo>
                  <a:lnTo>
                    <a:pt x="247" y="261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4" y="241"/>
                  </a:lnTo>
                  <a:lnTo>
                    <a:pt x="254" y="241"/>
                  </a:lnTo>
                  <a:lnTo>
                    <a:pt x="258" y="232"/>
                  </a:lnTo>
                  <a:lnTo>
                    <a:pt x="413" y="232"/>
                  </a:lnTo>
                  <a:lnTo>
                    <a:pt x="413" y="173"/>
                  </a:lnTo>
                  <a:lnTo>
                    <a:pt x="319" y="173"/>
                  </a:lnTo>
                  <a:lnTo>
                    <a:pt x="319" y="173"/>
                  </a:lnTo>
                  <a:lnTo>
                    <a:pt x="326" y="171"/>
                  </a:lnTo>
                  <a:lnTo>
                    <a:pt x="339" y="164"/>
                  </a:lnTo>
                  <a:lnTo>
                    <a:pt x="357" y="160"/>
                  </a:lnTo>
                  <a:lnTo>
                    <a:pt x="382" y="157"/>
                  </a:lnTo>
                  <a:lnTo>
                    <a:pt x="382" y="157"/>
                  </a:lnTo>
                  <a:lnTo>
                    <a:pt x="398" y="157"/>
                  </a:lnTo>
                  <a:lnTo>
                    <a:pt x="413" y="162"/>
                  </a:lnTo>
                  <a:lnTo>
                    <a:pt x="413" y="162"/>
                  </a:lnTo>
                  <a:lnTo>
                    <a:pt x="434" y="166"/>
                  </a:lnTo>
                  <a:lnTo>
                    <a:pt x="443" y="171"/>
                  </a:lnTo>
                  <a:lnTo>
                    <a:pt x="452" y="175"/>
                  </a:lnTo>
                  <a:lnTo>
                    <a:pt x="452" y="420"/>
                  </a:lnTo>
                  <a:lnTo>
                    <a:pt x="452" y="420"/>
                  </a:lnTo>
                  <a:lnTo>
                    <a:pt x="440" y="427"/>
                  </a:lnTo>
                  <a:lnTo>
                    <a:pt x="413" y="434"/>
                  </a:lnTo>
                  <a:lnTo>
                    <a:pt x="413" y="434"/>
                  </a:lnTo>
                  <a:close/>
                  <a:moveTo>
                    <a:pt x="508" y="362"/>
                  </a:moveTo>
                  <a:lnTo>
                    <a:pt x="508" y="234"/>
                  </a:lnTo>
                  <a:lnTo>
                    <a:pt x="508" y="234"/>
                  </a:lnTo>
                  <a:lnTo>
                    <a:pt x="515" y="250"/>
                  </a:lnTo>
                  <a:lnTo>
                    <a:pt x="519" y="265"/>
                  </a:lnTo>
                  <a:lnTo>
                    <a:pt x="524" y="283"/>
                  </a:lnTo>
                  <a:lnTo>
                    <a:pt x="524" y="299"/>
                  </a:lnTo>
                  <a:lnTo>
                    <a:pt x="521" y="315"/>
                  </a:lnTo>
                  <a:lnTo>
                    <a:pt x="519" y="330"/>
                  </a:lnTo>
                  <a:lnTo>
                    <a:pt x="515" y="346"/>
                  </a:lnTo>
                  <a:lnTo>
                    <a:pt x="508" y="362"/>
                  </a:lnTo>
                  <a:lnTo>
                    <a:pt x="508" y="3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5" name="Rectangle 6"/>
            <p:cNvSpPr>
              <a:spLocks noChangeArrowheads="1"/>
            </p:cNvSpPr>
            <p:nvPr/>
          </p:nvSpPr>
          <p:spPr>
            <a:xfrm>
              <a:off x="9707225" y="6750094"/>
              <a:ext cx="339705" cy="28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936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2" name="TextBox 23"/>
          <p:cNvSpPr txBox="1"/>
          <p:nvPr/>
        </p:nvSpPr>
        <p:spPr>
          <a:xfrm>
            <a:off x="3505322" y="647538"/>
            <a:ext cx="1066677" cy="36919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적용기준</a:t>
            </a:r>
          </a:p>
        </p:txBody>
      </p:sp>
      <p:sp>
        <p:nvSpPr>
          <p:cNvPr id="824" name="모서리가 둥근 직사각형 34"/>
          <p:cNvSpPr/>
          <p:nvPr/>
        </p:nvSpPr>
        <p:spPr>
          <a:xfrm>
            <a:off x="539552" y="1243951"/>
            <a:ext cx="5580620" cy="528865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rgbClr val="1B1760"/>
                </a:solidFill>
                <a:latin typeface="+mn-lt"/>
                <a:ea typeface="+mn-ea"/>
                <a:cs typeface="+mn-cs"/>
              </a:rPr>
              <a:t>공직자등과 배우자의 금품등 수수 금지 기준</a:t>
            </a:r>
          </a:p>
        </p:txBody>
      </p:sp>
      <p:grpSp>
        <p:nvGrpSpPr>
          <p:cNvPr id="825" name="그룹 112"/>
          <p:cNvGrpSpPr/>
          <p:nvPr/>
        </p:nvGrpSpPr>
        <p:grpSpPr>
          <a:xfrm>
            <a:off x="611188" y="1376364"/>
            <a:ext cx="7946998" cy="4481511"/>
            <a:chOff x="611188" y="1376363"/>
            <a:chExt cx="7946998" cy="4745037"/>
          </a:xfrm>
        </p:grpSpPr>
        <p:grpSp>
          <p:nvGrpSpPr>
            <p:cNvPr id="826" name="그룹 86"/>
            <p:cNvGrpSpPr/>
            <p:nvPr/>
          </p:nvGrpSpPr>
          <p:grpSpPr>
            <a:xfrm>
              <a:off x="3835971" y="2431563"/>
              <a:ext cx="1444026" cy="1174801"/>
              <a:chOff x="4612800" y="5367858"/>
              <a:chExt cx="918446" cy="747211"/>
            </a:xfrm>
          </p:grpSpPr>
          <p:sp>
            <p:nvSpPr>
              <p:cNvPr id="827" name="Freeform 6"/>
              <p:cNvSpPr/>
              <p:nvPr/>
            </p:nvSpPr>
            <p:spPr>
              <a:xfrm>
                <a:off x="5110940" y="5402884"/>
                <a:ext cx="420306" cy="626568"/>
              </a:xfrm>
              <a:custGeom>
                <a:avLst/>
                <a:gdLst>
                  <a:gd name="T0" fmla="*/ 14 w 216"/>
                  <a:gd name="T1" fmla="*/ 134 h 322"/>
                  <a:gd name="T2" fmla="*/ 10 w 216"/>
                  <a:gd name="T3" fmla="*/ 146 h 322"/>
                  <a:gd name="T4" fmla="*/ 8 w 216"/>
                  <a:gd name="T5" fmla="*/ 152 h 322"/>
                  <a:gd name="T6" fmla="*/ 46 w 216"/>
                  <a:gd name="T7" fmla="*/ 166 h 322"/>
                  <a:gd name="T8" fmla="*/ 46 w 216"/>
                  <a:gd name="T9" fmla="*/ 180 h 322"/>
                  <a:gd name="T10" fmla="*/ 30 w 216"/>
                  <a:gd name="T11" fmla="*/ 190 h 322"/>
                  <a:gd name="T12" fmla="*/ 26 w 216"/>
                  <a:gd name="T13" fmla="*/ 200 h 322"/>
                  <a:gd name="T14" fmla="*/ 44 w 216"/>
                  <a:gd name="T15" fmla="*/ 210 h 322"/>
                  <a:gd name="T16" fmla="*/ 62 w 216"/>
                  <a:gd name="T17" fmla="*/ 226 h 322"/>
                  <a:gd name="T18" fmla="*/ 70 w 216"/>
                  <a:gd name="T19" fmla="*/ 238 h 322"/>
                  <a:gd name="T20" fmla="*/ 70 w 216"/>
                  <a:gd name="T21" fmla="*/ 246 h 322"/>
                  <a:gd name="T22" fmla="*/ 86 w 216"/>
                  <a:gd name="T23" fmla="*/ 304 h 322"/>
                  <a:gd name="T24" fmla="*/ 216 w 216"/>
                  <a:gd name="T25" fmla="*/ 322 h 322"/>
                  <a:gd name="T26" fmla="*/ 212 w 216"/>
                  <a:gd name="T27" fmla="*/ 244 h 322"/>
                  <a:gd name="T28" fmla="*/ 206 w 216"/>
                  <a:gd name="T29" fmla="*/ 234 h 322"/>
                  <a:gd name="T30" fmla="*/ 196 w 216"/>
                  <a:gd name="T31" fmla="*/ 224 h 322"/>
                  <a:gd name="T32" fmla="*/ 192 w 216"/>
                  <a:gd name="T33" fmla="*/ 224 h 322"/>
                  <a:gd name="T34" fmla="*/ 166 w 216"/>
                  <a:gd name="T35" fmla="*/ 216 h 322"/>
                  <a:gd name="T36" fmla="*/ 160 w 216"/>
                  <a:gd name="T37" fmla="*/ 212 h 322"/>
                  <a:gd name="T38" fmla="*/ 140 w 216"/>
                  <a:gd name="T39" fmla="*/ 202 h 322"/>
                  <a:gd name="T40" fmla="*/ 134 w 216"/>
                  <a:gd name="T41" fmla="*/ 198 h 322"/>
                  <a:gd name="T42" fmla="*/ 130 w 216"/>
                  <a:gd name="T43" fmla="*/ 190 h 322"/>
                  <a:gd name="T44" fmla="*/ 116 w 216"/>
                  <a:gd name="T45" fmla="*/ 180 h 322"/>
                  <a:gd name="T46" fmla="*/ 146 w 216"/>
                  <a:gd name="T47" fmla="*/ 156 h 322"/>
                  <a:gd name="T48" fmla="*/ 154 w 216"/>
                  <a:gd name="T49" fmla="*/ 152 h 322"/>
                  <a:gd name="T50" fmla="*/ 150 w 216"/>
                  <a:gd name="T51" fmla="*/ 146 h 322"/>
                  <a:gd name="T52" fmla="*/ 146 w 216"/>
                  <a:gd name="T53" fmla="*/ 134 h 322"/>
                  <a:gd name="T54" fmla="*/ 152 w 216"/>
                  <a:gd name="T55" fmla="*/ 140 h 322"/>
                  <a:gd name="T56" fmla="*/ 162 w 216"/>
                  <a:gd name="T57" fmla="*/ 148 h 322"/>
                  <a:gd name="T58" fmla="*/ 156 w 216"/>
                  <a:gd name="T59" fmla="*/ 138 h 322"/>
                  <a:gd name="T60" fmla="*/ 150 w 216"/>
                  <a:gd name="T61" fmla="*/ 118 h 322"/>
                  <a:gd name="T62" fmla="*/ 144 w 216"/>
                  <a:gd name="T63" fmla="*/ 90 h 322"/>
                  <a:gd name="T64" fmla="*/ 140 w 216"/>
                  <a:gd name="T65" fmla="*/ 66 h 322"/>
                  <a:gd name="T66" fmla="*/ 134 w 216"/>
                  <a:gd name="T67" fmla="*/ 36 h 322"/>
                  <a:gd name="T68" fmla="*/ 128 w 216"/>
                  <a:gd name="T69" fmla="*/ 24 h 322"/>
                  <a:gd name="T70" fmla="*/ 118 w 216"/>
                  <a:gd name="T71" fmla="*/ 14 h 322"/>
                  <a:gd name="T72" fmla="*/ 104 w 216"/>
                  <a:gd name="T73" fmla="*/ 6 h 322"/>
                  <a:gd name="T74" fmla="*/ 82 w 216"/>
                  <a:gd name="T75" fmla="*/ 0 h 322"/>
                  <a:gd name="T76" fmla="*/ 80 w 216"/>
                  <a:gd name="T77" fmla="*/ 0 h 322"/>
                  <a:gd name="T78" fmla="*/ 80 w 216"/>
                  <a:gd name="T79" fmla="*/ 0 h 322"/>
                  <a:gd name="T80" fmla="*/ 68 w 216"/>
                  <a:gd name="T81" fmla="*/ 2 h 322"/>
                  <a:gd name="T82" fmla="*/ 44 w 216"/>
                  <a:gd name="T83" fmla="*/ 14 h 322"/>
                  <a:gd name="T84" fmla="*/ 38 w 216"/>
                  <a:gd name="T85" fmla="*/ 18 h 322"/>
                  <a:gd name="T86" fmla="*/ 28 w 216"/>
                  <a:gd name="T87" fmla="*/ 36 h 322"/>
                  <a:gd name="T88" fmla="*/ 24 w 216"/>
                  <a:gd name="T89" fmla="*/ 48 h 322"/>
                  <a:gd name="T90" fmla="*/ 18 w 216"/>
                  <a:gd name="T91" fmla="*/ 90 h 322"/>
                  <a:gd name="T92" fmla="*/ 16 w 216"/>
                  <a:gd name="T93" fmla="*/ 102 h 322"/>
                  <a:gd name="T94" fmla="*/ 12 w 216"/>
                  <a:gd name="T95" fmla="*/ 120 h 322"/>
                  <a:gd name="T96" fmla="*/ 0 w 216"/>
                  <a:gd name="T97" fmla="*/ 148 h 322"/>
                  <a:gd name="T98" fmla="*/ 4 w 216"/>
                  <a:gd name="T99" fmla="*/ 146 h 322"/>
                  <a:gd name="T100" fmla="*/ 14 w 216"/>
                  <a:gd name="T101" fmla="*/ 13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6" h="322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46"/>
                    </a:lnTo>
                    <a:lnTo>
                      <a:pt x="10" y="146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16" y="156"/>
                    </a:lnTo>
                    <a:lnTo>
                      <a:pt x="46" y="166"/>
                    </a:lnTo>
                    <a:lnTo>
                      <a:pt x="46" y="180"/>
                    </a:lnTo>
                    <a:lnTo>
                      <a:pt x="46" y="180"/>
                    </a:lnTo>
                    <a:lnTo>
                      <a:pt x="38" y="184"/>
                    </a:lnTo>
                    <a:lnTo>
                      <a:pt x="30" y="190"/>
                    </a:lnTo>
                    <a:lnTo>
                      <a:pt x="30" y="190"/>
                    </a:lnTo>
                    <a:lnTo>
                      <a:pt x="26" y="200"/>
                    </a:lnTo>
                    <a:lnTo>
                      <a:pt x="26" y="200"/>
                    </a:lnTo>
                    <a:lnTo>
                      <a:pt x="44" y="210"/>
                    </a:lnTo>
                    <a:lnTo>
                      <a:pt x="58" y="220"/>
                    </a:lnTo>
                    <a:lnTo>
                      <a:pt x="62" y="226"/>
                    </a:lnTo>
                    <a:lnTo>
                      <a:pt x="66" y="232"/>
                    </a:lnTo>
                    <a:lnTo>
                      <a:pt x="70" y="23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78" y="280"/>
                    </a:lnTo>
                    <a:lnTo>
                      <a:pt x="86" y="304"/>
                    </a:lnTo>
                    <a:lnTo>
                      <a:pt x="88" y="322"/>
                    </a:lnTo>
                    <a:lnTo>
                      <a:pt x="216" y="322"/>
                    </a:lnTo>
                    <a:lnTo>
                      <a:pt x="216" y="322"/>
                    </a:lnTo>
                    <a:lnTo>
                      <a:pt x="212" y="244"/>
                    </a:lnTo>
                    <a:lnTo>
                      <a:pt x="212" y="244"/>
                    </a:lnTo>
                    <a:lnTo>
                      <a:pt x="206" y="234"/>
                    </a:lnTo>
                    <a:lnTo>
                      <a:pt x="200" y="228"/>
                    </a:lnTo>
                    <a:lnTo>
                      <a:pt x="196" y="224"/>
                    </a:lnTo>
                    <a:lnTo>
                      <a:pt x="192" y="224"/>
                    </a:lnTo>
                    <a:lnTo>
                      <a:pt x="192" y="224"/>
                    </a:lnTo>
                    <a:lnTo>
                      <a:pt x="174" y="218"/>
                    </a:lnTo>
                    <a:lnTo>
                      <a:pt x="166" y="216"/>
                    </a:lnTo>
                    <a:lnTo>
                      <a:pt x="160" y="212"/>
                    </a:lnTo>
                    <a:lnTo>
                      <a:pt x="160" y="212"/>
                    </a:lnTo>
                    <a:lnTo>
                      <a:pt x="150" y="208"/>
                    </a:lnTo>
                    <a:lnTo>
                      <a:pt x="140" y="202"/>
                    </a:lnTo>
                    <a:lnTo>
                      <a:pt x="140" y="202"/>
                    </a:lnTo>
                    <a:lnTo>
                      <a:pt x="134" y="198"/>
                    </a:lnTo>
                    <a:lnTo>
                      <a:pt x="130" y="190"/>
                    </a:lnTo>
                    <a:lnTo>
                      <a:pt x="130" y="190"/>
                    </a:lnTo>
                    <a:lnTo>
                      <a:pt x="124" y="184"/>
                    </a:lnTo>
                    <a:lnTo>
                      <a:pt x="116" y="180"/>
                    </a:lnTo>
                    <a:lnTo>
                      <a:pt x="116" y="166"/>
                    </a:lnTo>
                    <a:lnTo>
                      <a:pt x="146" y="156"/>
                    </a:lnTo>
                    <a:lnTo>
                      <a:pt x="146" y="156"/>
                    </a:lnTo>
                    <a:lnTo>
                      <a:pt x="154" y="152"/>
                    </a:lnTo>
                    <a:lnTo>
                      <a:pt x="154" y="152"/>
                    </a:lnTo>
                    <a:lnTo>
                      <a:pt x="150" y="146"/>
                    </a:lnTo>
                    <a:lnTo>
                      <a:pt x="150" y="146"/>
                    </a:lnTo>
                    <a:lnTo>
                      <a:pt x="146" y="134"/>
                    </a:lnTo>
                    <a:lnTo>
                      <a:pt x="146" y="134"/>
                    </a:lnTo>
                    <a:lnTo>
                      <a:pt x="152" y="140"/>
                    </a:lnTo>
                    <a:lnTo>
                      <a:pt x="158" y="146"/>
                    </a:lnTo>
                    <a:lnTo>
                      <a:pt x="162" y="148"/>
                    </a:lnTo>
                    <a:lnTo>
                      <a:pt x="162" y="148"/>
                    </a:lnTo>
                    <a:lnTo>
                      <a:pt x="156" y="138"/>
                    </a:lnTo>
                    <a:lnTo>
                      <a:pt x="150" y="118"/>
                    </a:lnTo>
                    <a:lnTo>
                      <a:pt x="150" y="118"/>
                    </a:lnTo>
                    <a:lnTo>
                      <a:pt x="146" y="100"/>
                    </a:lnTo>
                    <a:lnTo>
                      <a:pt x="144" y="90"/>
                    </a:lnTo>
                    <a:lnTo>
                      <a:pt x="144" y="90"/>
                    </a:lnTo>
                    <a:lnTo>
                      <a:pt x="140" y="66"/>
                    </a:lnTo>
                    <a:lnTo>
                      <a:pt x="138" y="48"/>
                    </a:lnTo>
                    <a:lnTo>
                      <a:pt x="134" y="36"/>
                    </a:lnTo>
                    <a:lnTo>
                      <a:pt x="134" y="36"/>
                    </a:lnTo>
                    <a:lnTo>
                      <a:pt x="128" y="24"/>
                    </a:lnTo>
                    <a:lnTo>
                      <a:pt x="124" y="18"/>
                    </a:lnTo>
                    <a:lnTo>
                      <a:pt x="118" y="14"/>
                    </a:lnTo>
                    <a:lnTo>
                      <a:pt x="118" y="14"/>
                    </a:lnTo>
                    <a:lnTo>
                      <a:pt x="104" y="6"/>
                    </a:lnTo>
                    <a:lnTo>
                      <a:pt x="94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8" y="2"/>
                    </a:lnTo>
                    <a:lnTo>
                      <a:pt x="58" y="6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4" y="48"/>
                    </a:lnTo>
                    <a:lnTo>
                      <a:pt x="22" y="66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16" y="102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6" y="138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4" y="146"/>
                    </a:lnTo>
                    <a:lnTo>
                      <a:pt x="10" y="140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</a:path>
                </a:pathLst>
              </a:custGeom>
              <a:solidFill>
                <a:srgbClr val="745800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28" name="Freeform 8"/>
              <p:cNvSpPr/>
              <p:nvPr/>
            </p:nvSpPr>
            <p:spPr>
              <a:xfrm>
                <a:off x="4612800" y="5367858"/>
                <a:ext cx="657701" cy="747211"/>
              </a:xfrm>
              <a:custGeom>
                <a:avLst/>
                <a:gdLst>
                  <a:gd name="T0" fmla="*/ 338 w 338"/>
                  <a:gd name="T1" fmla="*/ 384 h 384"/>
                  <a:gd name="T2" fmla="*/ 334 w 338"/>
                  <a:gd name="T3" fmla="*/ 356 h 384"/>
                  <a:gd name="T4" fmla="*/ 312 w 338"/>
                  <a:gd name="T5" fmla="*/ 264 h 384"/>
                  <a:gd name="T6" fmla="*/ 310 w 338"/>
                  <a:gd name="T7" fmla="*/ 260 h 384"/>
                  <a:gd name="T8" fmla="*/ 304 w 338"/>
                  <a:gd name="T9" fmla="*/ 248 h 384"/>
                  <a:gd name="T10" fmla="*/ 280 w 338"/>
                  <a:gd name="T11" fmla="*/ 234 h 384"/>
                  <a:gd name="T12" fmla="*/ 256 w 338"/>
                  <a:gd name="T13" fmla="*/ 226 h 384"/>
                  <a:gd name="T14" fmla="*/ 232 w 338"/>
                  <a:gd name="T15" fmla="*/ 216 h 384"/>
                  <a:gd name="T16" fmla="*/ 222 w 338"/>
                  <a:gd name="T17" fmla="*/ 210 h 384"/>
                  <a:gd name="T18" fmla="*/ 220 w 338"/>
                  <a:gd name="T19" fmla="*/ 202 h 384"/>
                  <a:gd name="T20" fmla="*/ 208 w 338"/>
                  <a:gd name="T21" fmla="*/ 194 h 384"/>
                  <a:gd name="T22" fmla="*/ 206 w 338"/>
                  <a:gd name="T23" fmla="*/ 178 h 384"/>
                  <a:gd name="T24" fmla="*/ 212 w 338"/>
                  <a:gd name="T25" fmla="*/ 176 h 384"/>
                  <a:gd name="T26" fmla="*/ 218 w 338"/>
                  <a:gd name="T27" fmla="*/ 160 h 384"/>
                  <a:gd name="T28" fmla="*/ 220 w 338"/>
                  <a:gd name="T29" fmla="*/ 146 h 384"/>
                  <a:gd name="T30" fmla="*/ 222 w 338"/>
                  <a:gd name="T31" fmla="*/ 146 h 384"/>
                  <a:gd name="T32" fmla="*/ 230 w 338"/>
                  <a:gd name="T33" fmla="*/ 138 h 384"/>
                  <a:gd name="T34" fmla="*/ 234 w 338"/>
                  <a:gd name="T35" fmla="*/ 128 h 384"/>
                  <a:gd name="T36" fmla="*/ 238 w 338"/>
                  <a:gd name="T37" fmla="*/ 112 h 384"/>
                  <a:gd name="T38" fmla="*/ 236 w 338"/>
                  <a:gd name="T39" fmla="*/ 102 h 384"/>
                  <a:gd name="T40" fmla="*/ 228 w 338"/>
                  <a:gd name="T41" fmla="*/ 100 h 384"/>
                  <a:gd name="T42" fmla="*/ 230 w 338"/>
                  <a:gd name="T43" fmla="*/ 82 h 384"/>
                  <a:gd name="T44" fmla="*/ 228 w 338"/>
                  <a:gd name="T45" fmla="*/ 44 h 384"/>
                  <a:gd name="T46" fmla="*/ 226 w 338"/>
                  <a:gd name="T47" fmla="*/ 32 h 384"/>
                  <a:gd name="T48" fmla="*/ 216 w 338"/>
                  <a:gd name="T49" fmla="*/ 16 h 384"/>
                  <a:gd name="T50" fmla="*/ 200 w 338"/>
                  <a:gd name="T51" fmla="*/ 6 h 384"/>
                  <a:gd name="T52" fmla="*/ 170 w 338"/>
                  <a:gd name="T53" fmla="*/ 0 h 384"/>
                  <a:gd name="T54" fmla="*/ 138 w 338"/>
                  <a:gd name="T55" fmla="*/ 6 h 384"/>
                  <a:gd name="T56" fmla="*/ 128 w 338"/>
                  <a:gd name="T57" fmla="*/ 12 h 384"/>
                  <a:gd name="T58" fmla="*/ 128 w 338"/>
                  <a:gd name="T59" fmla="*/ 18 h 384"/>
                  <a:gd name="T60" fmla="*/ 122 w 338"/>
                  <a:gd name="T61" fmla="*/ 18 h 384"/>
                  <a:gd name="T62" fmla="*/ 114 w 338"/>
                  <a:gd name="T63" fmla="*/ 22 h 384"/>
                  <a:gd name="T64" fmla="*/ 106 w 338"/>
                  <a:gd name="T65" fmla="*/ 36 h 384"/>
                  <a:gd name="T66" fmla="*/ 104 w 338"/>
                  <a:gd name="T67" fmla="*/ 72 h 384"/>
                  <a:gd name="T68" fmla="*/ 110 w 338"/>
                  <a:gd name="T69" fmla="*/ 102 h 384"/>
                  <a:gd name="T70" fmla="*/ 106 w 338"/>
                  <a:gd name="T71" fmla="*/ 104 h 384"/>
                  <a:gd name="T72" fmla="*/ 104 w 338"/>
                  <a:gd name="T73" fmla="*/ 116 h 384"/>
                  <a:gd name="T74" fmla="*/ 108 w 338"/>
                  <a:gd name="T75" fmla="*/ 132 h 384"/>
                  <a:gd name="T76" fmla="*/ 110 w 338"/>
                  <a:gd name="T77" fmla="*/ 142 h 384"/>
                  <a:gd name="T78" fmla="*/ 116 w 338"/>
                  <a:gd name="T79" fmla="*/ 146 h 384"/>
                  <a:gd name="T80" fmla="*/ 118 w 338"/>
                  <a:gd name="T81" fmla="*/ 146 h 384"/>
                  <a:gd name="T82" fmla="*/ 122 w 338"/>
                  <a:gd name="T83" fmla="*/ 164 h 384"/>
                  <a:gd name="T84" fmla="*/ 132 w 338"/>
                  <a:gd name="T85" fmla="*/ 178 h 384"/>
                  <a:gd name="T86" fmla="*/ 134 w 338"/>
                  <a:gd name="T87" fmla="*/ 178 h 384"/>
                  <a:gd name="T88" fmla="*/ 134 w 338"/>
                  <a:gd name="T89" fmla="*/ 194 h 384"/>
                  <a:gd name="T90" fmla="*/ 122 w 338"/>
                  <a:gd name="T91" fmla="*/ 196 h 384"/>
                  <a:gd name="T92" fmla="*/ 120 w 338"/>
                  <a:gd name="T93" fmla="*/ 208 h 384"/>
                  <a:gd name="T94" fmla="*/ 104 w 338"/>
                  <a:gd name="T95" fmla="*/ 216 h 384"/>
                  <a:gd name="T96" fmla="*/ 88 w 338"/>
                  <a:gd name="T97" fmla="*/ 224 h 384"/>
                  <a:gd name="T98" fmla="*/ 46 w 338"/>
                  <a:gd name="T99" fmla="*/ 246 h 384"/>
                  <a:gd name="T100" fmla="*/ 30 w 338"/>
                  <a:gd name="T101" fmla="*/ 260 h 384"/>
                  <a:gd name="T102" fmla="*/ 22 w 338"/>
                  <a:gd name="T103" fmla="*/ 276 h 384"/>
                  <a:gd name="T104" fmla="*/ 8 w 338"/>
                  <a:gd name="T105" fmla="*/ 338 h 384"/>
                  <a:gd name="T106" fmla="*/ 338 w 338"/>
                  <a:gd name="T107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38" h="384">
                    <a:moveTo>
                      <a:pt x="338" y="384"/>
                    </a:moveTo>
                    <a:lnTo>
                      <a:pt x="338" y="384"/>
                    </a:lnTo>
                    <a:lnTo>
                      <a:pt x="336" y="372"/>
                    </a:lnTo>
                    <a:lnTo>
                      <a:pt x="334" y="356"/>
                    </a:lnTo>
                    <a:lnTo>
                      <a:pt x="324" y="316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0" y="260"/>
                    </a:lnTo>
                    <a:lnTo>
                      <a:pt x="308" y="254"/>
                    </a:lnTo>
                    <a:lnTo>
                      <a:pt x="304" y="248"/>
                    </a:lnTo>
                    <a:lnTo>
                      <a:pt x="298" y="244"/>
                    </a:lnTo>
                    <a:lnTo>
                      <a:pt x="280" y="234"/>
                    </a:lnTo>
                    <a:lnTo>
                      <a:pt x="256" y="226"/>
                    </a:lnTo>
                    <a:lnTo>
                      <a:pt x="256" y="226"/>
                    </a:lnTo>
                    <a:lnTo>
                      <a:pt x="242" y="220"/>
                    </a:lnTo>
                    <a:lnTo>
                      <a:pt x="232" y="216"/>
                    </a:lnTo>
                    <a:lnTo>
                      <a:pt x="222" y="210"/>
                    </a:lnTo>
                    <a:lnTo>
                      <a:pt x="222" y="210"/>
                    </a:lnTo>
                    <a:lnTo>
                      <a:pt x="220" y="206"/>
                    </a:lnTo>
                    <a:lnTo>
                      <a:pt x="220" y="202"/>
                    </a:lnTo>
                    <a:lnTo>
                      <a:pt x="220" y="196"/>
                    </a:lnTo>
                    <a:lnTo>
                      <a:pt x="208" y="194"/>
                    </a:lnTo>
                    <a:lnTo>
                      <a:pt x="208" y="194"/>
                    </a:lnTo>
                    <a:lnTo>
                      <a:pt x="206" y="178"/>
                    </a:lnTo>
                    <a:lnTo>
                      <a:pt x="206" y="178"/>
                    </a:lnTo>
                    <a:lnTo>
                      <a:pt x="212" y="176"/>
                    </a:lnTo>
                    <a:lnTo>
                      <a:pt x="214" y="170"/>
                    </a:lnTo>
                    <a:lnTo>
                      <a:pt x="218" y="160"/>
                    </a:lnTo>
                    <a:lnTo>
                      <a:pt x="220" y="150"/>
                    </a:lnTo>
                    <a:lnTo>
                      <a:pt x="220" y="146"/>
                    </a:lnTo>
                    <a:lnTo>
                      <a:pt x="220" y="146"/>
                    </a:lnTo>
                    <a:lnTo>
                      <a:pt x="222" y="146"/>
                    </a:lnTo>
                    <a:lnTo>
                      <a:pt x="226" y="144"/>
                    </a:lnTo>
                    <a:lnTo>
                      <a:pt x="230" y="138"/>
                    </a:lnTo>
                    <a:lnTo>
                      <a:pt x="234" y="128"/>
                    </a:lnTo>
                    <a:lnTo>
                      <a:pt x="234" y="128"/>
                    </a:lnTo>
                    <a:lnTo>
                      <a:pt x="236" y="118"/>
                    </a:lnTo>
                    <a:lnTo>
                      <a:pt x="238" y="112"/>
                    </a:lnTo>
                    <a:lnTo>
                      <a:pt x="236" y="106"/>
                    </a:lnTo>
                    <a:lnTo>
                      <a:pt x="236" y="102"/>
                    </a:lnTo>
                    <a:lnTo>
                      <a:pt x="230" y="100"/>
                    </a:lnTo>
                    <a:lnTo>
                      <a:pt x="228" y="100"/>
                    </a:lnTo>
                    <a:lnTo>
                      <a:pt x="228" y="100"/>
                    </a:lnTo>
                    <a:lnTo>
                      <a:pt x="230" y="82"/>
                    </a:lnTo>
                    <a:lnTo>
                      <a:pt x="230" y="64"/>
                    </a:lnTo>
                    <a:lnTo>
                      <a:pt x="228" y="44"/>
                    </a:lnTo>
                    <a:lnTo>
                      <a:pt x="228" y="44"/>
                    </a:lnTo>
                    <a:lnTo>
                      <a:pt x="226" y="32"/>
                    </a:lnTo>
                    <a:lnTo>
                      <a:pt x="222" y="24"/>
                    </a:lnTo>
                    <a:lnTo>
                      <a:pt x="216" y="16"/>
                    </a:lnTo>
                    <a:lnTo>
                      <a:pt x="208" y="10"/>
                    </a:lnTo>
                    <a:lnTo>
                      <a:pt x="200" y="6"/>
                    </a:lnTo>
                    <a:lnTo>
                      <a:pt x="190" y="4"/>
                    </a:lnTo>
                    <a:lnTo>
                      <a:pt x="170" y="0"/>
                    </a:lnTo>
                    <a:lnTo>
                      <a:pt x="152" y="2"/>
                    </a:lnTo>
                    <a:lnTo>
                      <a:pt x="138" y="6"/>
                    </a:lnTo>
                    <a:lnTo>
                      <a:pt x="132" y="8"/>
                    </a:lnTo>
                    <a:lnTo>
                      <a:pt x="128" y="12"/>
                    </a:lnTo>
                    <a:lnTo>
                      <a:pt x="126" y="16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2" y="18"/>
                    </a:lnTo>
                    <a:lnTo>
                      <a:pt x="118" y="20"/>
                    </a:lnTo>
                    <a:lnTo>
                      <a:pt x="114" y="22"/>
                    </a:lnTo>
                    <a:lnTo>
                      <a:pt x="112" y="26"/>
                    </a:lnTo>
                    <a:lnTo>
                      <a:pt x="106" y="36"/>
                    </a:lnTo>
                    <a:lnTo>
                      <a:pt x="104" y="48"/>
                    </a:lnTo>
                    <a:lnTo>
                      <a:pt x="104" y="72"/>
                    </a:lnTo>
                    <a:lnTo>
                      <a:pt x="104" y="84"/>
                    </a:lnTo>
                    <a:lnTo>
                      <a:pt x="110" y="102"/>
                    </a:lnTo>
                    <a:lnTo>
                      <a:pt x="110" y="102"/>
                    </a:lnTo>
                    <a:lnTo>
                      <a:pt x="106" y="104"/>
                    </a:lnTo>
                    <a:lnTo>
                      <a:pt x="104" y="108"/>
                    </a:lnTo>
                    <a:lnTo>
                      <a:pt x="104" y="116"/>
                    </a:lnTo>
                    <a:lnTo>
                      <a:pt x="106" y="124"/>
                    </a:lnTo>
                    <a:lnTo>
                      <a:pt x="108" y="132"/>
                    </a:lnTo>
                    <a:lnTo>
                      <a:pt x="108" y="132"/>
                    </a:lnTo>
                    <a:lnTo>
                      <a:pt x="110" y="142"/>
                    </a:lnTo>
                    <a:lnTo>
                      <a:pt x="114" y="146"/>
                    </a:lnTo>
                    <a:lnTo>
                      <a:pt x="116" y="146"/>
                    </a:lnTo>
                    <a:lnTo>
                      <a:pt x="118" y="146"/>
                    </a:lnTo>
                    <a:lnTo>
                      <a:pt x="118" y="146"/>
                    </a:lnTo>
                    <a:lnTo>
                      <a:pt x="120" y="156"/>
                    </a:lnTo>
                    <a:lnTo>
                      <a:pt x="122" y="164"/>
                    </a:lnTo>
                    <a:lnTo>
                      <a:pt x="126" y="174"/>
                    </a:lnTo>
                    <a:lnTo>
                      <a:pt x="132" y="178"/>
                    </a:lnTo>
                    <a:lnTo>
                      <a:pt x="134" y="178"/>
                    </a:lnTo>
                    <a:lnTo>
                      <a:pt x="134" y="178"/>
                    </a:lnTo>
                    <a:lnTo>
                      <a:pt x="136" y="192"/>
                    </a:lnTo>
                    <a:lnTo>
                      <a:pt x="134" y="194"/>
                    </a:lnTo>
                    <a:lnTo>
                      <a:pt x="122" y="196"/>
                    </a:lnTo>
                    <a:lnTo>
                      <a:pt x="122" y="196"/>
                    </a:lnTo>
                    <a:lnTo>
                      <a:pt x="122" y="204"/>
                    </a:lnTo>
                    <a:lnTo>
                      <a:pt x="120" y="208"/>
                    </a:lnTo>
                    <a:lnTo>
                      <a:pt x="120" y="208"/>
                    </a:lnTo>
                    <a:lnTo>
                      <a:pt x="104" y="216"/>
                    </a:lnTo>
                    <a:lnTo>
                      <a:pt x="88" y="224"/>
                    </a:lnTo>
                    <a:lnTo>
                      <a:pt x="88" y="224"/>
                    </a:lnTo>
                    <a:lnTo>
                      <a:pt x="66" y="234"/>
                    </a:lnTo>
                    <a:lnTo>
                      <a:pt x="46" y="246"/>
                    </a:lnTo>
                    <a:lnTo>
                      <a:pt x="38" y="252"/>
                    </a:lnTo>
                    <a:lnTo>
                      <a:pt x="30" y="260"/>
                    </a:lnTo>
                    <a:lnTo>
                      <a:pt x="26" y="268"/>
                    </a:lnTo>
                    <a:lnTo>
                      <a:pt x="22" y="276"/>
                    </a:lnTo>
                    <a:lnTo>
                      <a:pt x="22" y="276"/>
                    </a:lnTo>
                    <a:lnTo>
                      <a:pt x="8" y="338"/>
                    </a:lnTo>
                    <a:lnTo>
                      <a:pt x="0" y="384"/>
                    </a:lnTo>
                    <a:lnTo>
                      <a:pt x="338" y="384"/>
                    </a:lnTo>
                    <a:lnTo>
                      <a:pt x="338" y="384"/>
                    </a:lnTo>
                    <a:close/>
                  </a:path>
                </a:pathLst>
              </a:custGeom>
              <a:solidFill>
                <a:srgbClr val="B98503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829" name="왼쪽/오른쪽 화살표 118"/>
            <p:cNvSpPr/>
            <p:nvPr/>
          </p:nvSpPr>
          <p:spPr>
            <a:xfrm>
              <a:off x="611188" y="3617195"/>
              <a:ext cx="7921625" cy="757468"/>
            </a:xfrm>
            <a:prstGeom prst="leftRightArrow">
              <a:avLst>
                <a:gd name="adj1" fmla="val 56707"/>
                <a:gd name="adj2" fmla="val 38264"/>
              </a:avLst>
            </a:prstGeom>
            <a:gradFill>
              <a:gsLst>
                <a:gs pos="100000">
                  <a:srgbClr val="FCB811"/>
                </a:gs>
                <a:gs pos="53000">
                  <a:srgbClr val="FCB811">
                    <a:alpha val="95000"/>
                  </a:srgbClr>
                </a:gs>
                <a:gs pos="0">
                  <a:srgbClr val="FCB81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1" name="TextBox 232"/>
            <p:cNvSpPr txBox="1"/>
            <p:nvPr/>
          </p:nvSpPr>
          <p:spPr>
            <a:xfrm>
              <a:off x="925516" y="1376363"/>
              <a:ext cx="2614082" cy="342899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b="0" spc="-149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5" name="타원 120"/>
            <p:cNvSpPr/>
            <p:nvPr/>
          </p:nvSpPr>
          <p:spPr>
            <a:xfrm>
              <a:off x="3843171" y="3415927"/>
              <a:ext cx="1578635" cy="15786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36" name="그룹 30"/>
            <p:cNvGrpSpPr/>
            <p:nvPr/>
          </p:nvGrpSpPr>
          <p:grpSpPr>
            <a:xfrm>
              <a:off x="3816348" y="4071714"/>
              <a:ext cx="1524001" cy="734136"/>
              <a:chOff x="4041099" y="3600749"/>
              <a:chExt cx="866718" cy="417513"/>
            </a:xfrm>
            <a:solidFill>
              <a:srgbClr val="FCB811"/>
            </a:solidFill>
          </p:grpSpPr>
          <p:sp>
            <p:nvSpPr>
              <p:cNvPr id="837" name="Rectangle 9"/>
              <p:cNvSpPr>
                <a:spLocks noChangeArrowheads="1"/>
              </p:cNvSpPr>
              <p:nvPr/>
            </p:nvSpPr>
            <p:spPr>
              <a:xfrm>
                <a:off x="4041099" y="3615037"/>
                <a:ext cx="128531" cy="246063"/>
              </a:xfrm>
              <a:prstGeom prst="rect">
                <a:avLst/>
              </a:prstGeom>
              <a:solidFill>
                <a:srgbClr val="A2C32B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38" name="Freeform 10"/>
              <p:cNvSpPr/>
              <p:nvPr/>
            </p:nvSpPr>
            <p:spPr>
              <a:xfrm>
                <a:off x="4460142" y="3703937"/>
                <a:ext cx="447675" cy="314325"/>
              </a:xfrm>
              <a:custGeom>
                <a:avLst/>
                <a:gdLst>
                  <a:gd name="T0" fmla="*/ 915 w 936"/>
                  <a:gd name="T1" fmla="*/ 125 h 655"/>
                  <a:gd name="T2" fmla="*/ 915 w 936"/>
                  <a:gd name="T3" fmla="*/ 125 h 655"/>
                  <a:gd name="T4" fmla="*/ 912 w 936"/>
                  <a:gd name="T5" fmla="*/ 123 h 655"/>
                  <a:gd name="T6" fmla="*/ 907 w 936"/>
                  <a:gd name="T7" fmla="*/ 121 h 655"/>
                  <a:gd name="T8" fmla="*/ 445 w 936"/>
                  <a:gd name="T9" fmla="*/ 0 h 655"/>
                  <a:gd name="T10" fmla="*/ 445 w 936"/>
                  <a:gd name="T11" fmla="*/ 0 h 655"/>
                  <a:gd name="T12" fmla="*/ 398 w 936"/>
                  <a:gd name="T13" fmla="*/ 47 h 655"/>
                  <a:gd name="T14" fmla="*/ 445 w 936"/>
                  <a:gd name="T15" fmla="*/ 94 h 655"/>
                  <a:gd name="T16" fmla="*/ 655 w 936"/>
                  <a:gd name="T17" fmla="*/ 164 h 655"/>
                  <a:gd name="T18" fmla="*/ 538 w 936"/>
                  <a:gd name="T19" fmla="*/ 176 h 655"/>
                  <a:gd name="T20" fmla="*/ 117 w 936"/>
                  <a:gd name="T21" fmla="*/ 176 h 655"/>
                  <a:gd name="T22" fmla="*/ 70 w 936"/>
                  <a:gd name="T23" fmla="*/ 223 h 655"/>
                  <a:gd name="T24" fmla="*/ 117 w 936"/>
                  <a:gd name="T25" fmla="*/ 269 h 655"/>
                  <a:gd name="T26" fmla="*/ 468 w 936"/>
                  <a:gd name="T27" fmla="*/ 269 h 655"/>
                  <a:gd name="T28" fmla="*/ 468 w 936"/>
                  <a:gd name="T29" fmla="*/ 305 h 655"/>
                  <a:gd name="T30" fmla="*/ 47 w 936"/>
                  <a:gd name="T31" fmla="*/ 305 h 655"/>
                  <a:gd name="T32" fmla="*/ 0 w 936"/>
                  <a:gd name="T33" fmla="*/ 351 h 655"/>
                  <a:gd name="T34" fmla="*/ 47 w 936"/>
                  <a:gd name="T35" fmla="*/ 398 h 655"/>
                  <a:gd name="T36" fmla="*/ 468 w 936"/>
                  <a:gd name="T37" fmla="*/ 398 h 655"/>
                  <a:gd name="T38" fmla="*/ 468 w 936"/>
                  <a:gd name="T39" fmla="*/ 433 h 655"/>
                  <a:gd name="T40" fmla="*/ 117 w 936"/>
                  <a:gd name="T41" fmla="*/ 433 h 655"/>
                  <a:gd name="T42" fmla="*/ 70 w 936"/>
                  <a:gd name="T43" fmla="*/ 480 h 655"/>
                  <a:gd name="T44" fmla="*/ 117 w 936"/>
                  <a:gd name="T45" fmla="*/ 527 h 655"/>
                  <a:gd name="T46" fmla="*/ 468 w 936"/>
                  <a:gd name="T47" fmla="*/ 527 h 655"/>
                  <a:gd name="T48" fmla="*/ 468 w 936"/>
                  <a:gd name="T49" fmla="*/ 562 h 655"/>
                  <a:gd name="T50" fmla="*/ 234 w 936"/>
                  <a:gd name="T51" fmla="*/ 562 h 655"/>
                  <a:gd name="T52" fmla="*/ 187 w 936"/>
                  <a:gd name="T53" fmla="*/ 609 h 655"/>
                  <a:gd name="T54" fmla="*/ 234 w 936"/>
                  <a:gd name="T55" fmla="*/ 655 h 655"/>
                  <a:gd name="T56" fmla="*/ 554 w 936"/>
                  <a:gd name="T57" fmla="*/ 655 h 655"/>
                  <a:gd name="T58" fmla="*/ 554 w 936"/>
                  <a:gd name="T59" fmla="*/ 655 h 655"/>
                  <a:gd name="T60" fmla="*/ 915 w 936"/>
                  <a:gd name="T61" fmla="*/ 531 h 655"/>
                  <a:gd name="T62" fmla="*/ 915 w 936"/>
                  <a:gd name="T63" fmla="*/ 531 h 655"/>
                  <a:gd name="T64" fmla="*/ 936 w 936"/>
                  <a:gd name="T65" fmla="*/ 492 h 655"/>
                  <a:gd name="T66" fmla="*/ 936 w 936"/>
                  <a:gd name="T67" fmla="*/ 164 h 655"/>
                  <a:gd name="T68" fmla="*/ 915 w 936"/>
                  <a:gd name="T69" fmla="*/ 12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36" h="655">
                    <a:moveTo>
                      <a:pt x="915" y="125"/>
                    </a:moveTo>
                    <a:quadBezTo>
                      <a:pt x="915" y="125"/>
                      <a:pt x="915" y="125"/>
                    </a:quadBezTo>
                    <a:cubicBezTo>
                      <a:pt x="915" y="125"/>
                      <a:pt x="914" y="124"/>
                      <a:pt x="912" y="123"/>
                    </a:cubicBezTo>
                    <a:cubicBezTo>
                      <a:pt x="910" y="122"/>
                      <a:pt x="909" y="121"/>
                      <a:pt x="907" y="121"/>
                    </a:cubicBezTo>
                    <a:cubicBezTo>
                      <a:pt x="864" y="99"/>
                      <a:pt x="654" y="0"/>
                      <a:pt x="445" y="0"/>
                    </a:cubicBezTo>
                    <a:quadBezTo>
                      <a:pt x="445" y="0"/>
                      <a:pt x="445" y="0"/>
                    </a:quadBezTo>
                    <a:cubicBezTo>
                      <a:pt x="419" y="0"/>
                      <a:pt x="398" y="21"/>
                      <a:pt x="398" y="47"/>
                    </a:cubicBezTo>
                    <a:cubicBezTo>
                      <a:pt x="398" y="73"/>
                      <a:pt x="419" y="94"/>
                      <a:pt x="445" y="94"/>
                    </a:cubicBezTo>
                    <a:cubicBezTo>
                      <a:pt x="562" y="94"/>
                      <a:pt x="655" y="164"/>
                      <a:pt x="655" y="164"/>
                    </a:cubicBezTo>
                    <a:cubicBezTo>
                      <a:pt x="621" y="177"/>
                      <a:pt x="538" y="176"/>
                      <a:pt x="538" y="176"/>
                    </a:cubicBezTo>
                    <a:quadBezTo>
                      <a:pt x="117" y="176"/>
                      <a:pt x="117" y="176"/>
                    </a:quadBezTo>
                    <a:cubicBezTo>
                      <a:pt x="91" y="176"/>
                      <a:pt x="70" y="197"/>
                      <a:pt x="70" y="223"/>
                    </a:cubicBezTo>
                    <a:cubicBezTo>
                      <a:pt x="70" y="248"/>
                      <a:pt x="91" y="269"/>
                      <a:pt x="117" y="269"/>
                    </a:cubicBezTo>
                    <a:quadBezTo>
                      <a:pt x="468" y="269"/>
                      <a:pt x="468" y="269"/>
                    </a:quadBezTo>
                    <a:quadBezTo>
                      <a:pt x="468" y="305"/>
                      <a:pt x="468" y="305"/>
                    </a:quadBezTo>
                    <a:quadBezTo>
                      <a:pt x="47" y="305"/>
                      <a:pt x="47" y="305"/>
                    </a:quadBezTo>
                    <a:cubicBezTo>
                      <a:pt x="21" y="305"/>
                      <a:pt x="0" y="325"/>
                      <a:pt x="0" y="351"/>
                    </a:cubicBezTo>
                    <a:cubicBezTo>
                      <a:pt x="0" y="377"/>
                      <a:pt x="21" y="398"/>
                      <a:pt x="47" y="398"/>
                    </a:cubicBezTo>
                    <a:quadBezTo>
                      <a:pt x="468" y="398"/>
                      <a:pt x="468" y="398"/>
                    </a:quadBezTo>
                    <a:quadBezTo>
                      <a:pt x="468" y="433"/>
                      <a:pt x="468" y="433"/>
                    </a:quadBezTo>
                    <a:quadBezTo>
                      <a:pt x="117" y="433"/>
                      <a:pt x="117" y="433"/>
                    </a:quadBezTo>
                    <a:cubicBezTo>
                      <a:pt x="91" y="433"/>
                      <a:pt x="70" y="454"/>
                      <a:pt x="70" y="480"/>
                    </a:cubicBezTo>
                    <a:cubicBezTo>
                      <a:pt x="70" y="506"/>
                      <a:pt x="91" y="527"/>
                      <a:pt x="117" y="527"/>
                    </a:cubicBezTo>
                    <a:quadBezTo>
                      <a:pt x="468" y="527"/>
                      <a:pt x="468" y="527"/>
                    </a:quadBezTo>
                    <a:quadBezTo>
                      <a:pt x="468" y="562"/>
                      <a:pt x="468" y="562"/>
                    </a:quadBezTo>
                    <a:quadBezTo>
                      <a:pt x="234" y="562"/>
                      <a:pt x="234" y="562"/>
                    </a:quadBezTo>
                    <a:cubicBezTo>
                      <a:pt x="208" y="562"/>
                      <a:pt x="187" y="583"/>
                      <a:pt x="187" y="609"/>
                    </a:cubicBezTo>
                    <a:cubicBezTo>
                      <a:pt x="187" y="635"/>
                      <a:pt x="208" y="655"/>
                      <a:pt x="234" y="655"/>
                    </a:cubicBezTo>
                    <a:quadBezTo>
                      <a:pt x="554" y="655"/>
                      <a:pt x="554" y="655"/>
                    </a:quadBezTo>
                    <a:quadBezTo>
                      <a:pt x="554" y="655"/>
                      <a:pt x="554" y="655"/>
                    </a:quadBezTo>
                    <a:cubicBezTo>
                      <a:pt x="753" y="652"/>
                      <a:pt x="827" y="586"/>
                      <a:pt x="915" y="531"/>
                    </a:cubicBezTo>
                    <a:quadBezTo>
                      <a:pt x="915" y="531"/>
                      <a:pt x="915" y="531"/>
                    </a:quadBezTo>
                    <a:cubicBezTo>
                      <a:pt x="928" y="523"/>
                      <a:pt x="936" y="508"/>
                      <a:pt x="936" y="492"/>
                    </a:cubicBezTo>
                    <a:quadBezTo>
                      <a:pt x="936" y="164"/>
                      <a:pt x="936" y="164"/>
                    </a:quadBezTo>
                    <a:cubicBezTo>
                      <a:pt x="936" y="148"/>
                      <a:pt x="928" y="133"/>
                      <a:pt x="915" y="125"/>
                    </a:cubicBezTo>
                    <a:close/>
                  </a:path>
                </a:pathLst>
              </a:custGeom>
              <a:solidFill>
                <a:srgbClr val="A2C32B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39" name="Freeform 11"/>
              <p:cNvSpPr/>
              <p:nvPr/>
            </p:nvSpPr>
            <p:spPr>
              <a:xfrm>
                <a:off x="4190267" y="3600749"/>
                <a:ext cx="436563" cy="288925"/>
              </a:xfrm>
              <a:custGeom>
                <a:avLst/>
                <a:gdLst>
                  <a:gd name="T0" fmla="*/ 515 w 913"/>
                  <a:gd name="T1" fmla="*/ 568 h 604"/>
                  <a:gd name="T2" fmla="*/ 547 w 913"/>
                  <a:gd name="T3" fmla="*/ 498 h 604"/>
                  <a:gd name="T4" fmla="*/ 164 w 913"/>
                  <a:gd name="T5" fmla="*/ 498 h 604"/>
                  <a:gd name="T6" fmla="*/ 164 w 913"/>
                  <a:gd name="T7" fmla="*/ 147 h 604"/>
                  <a:gd name="T8" fmla="*/ 244 w 913"/>
                  <a:gd name="T9" fmla="*/ 147 h 604"/>
                  <a:gd name="T10" fmla="*/ 341 w 913"/>
                  <a:gd name="T11" fmla="*/ 247 h 604"/>
                  <a:gd name="T12" fmla="*/ 375 w 913"/>
                  <a:gd name="T13" fmla="*/ 261 h 604"/>
                  <a:gd name="T14" fmla="*/ 375 w 913"/>
                  <a:gd name="T15" fmla="*/ 261 h 604"/>
                  <a:gd name="T16" fmla="*/ 422 w 913"/>
                  <a:gd name="T17" fmla="*/ 215 h 604"/>
                  <a:gd name="T18" fmla="*/ 416 w 913"/>
                  <a:gd name="T19" fmla="*/ 192 h 604"/>
                  <a:gd name="T20" fmla="*/ 398 w 913"/>
                  <a:gd name="T21" fmla="*/ 147 h 604"/>
                  <a:gd name="T22" fmla="*/ 866 w 913"/>
                  <a:gd name="T23" fmla="*/ 147 h 604"/>
                  <a:gd name="T24" fmla="*/ 866 w 913"/>
                  <a:gd name="T25" fmla="*/ 346 h 604"/>
                  <a:gd name="T26" fmla="*/ 913 w 913"/>
                  <a:gd name="T27" fmla="*/ 346 h 604"/>
                  <a:gd name="T28" fmla="*/ 913 w 913"/>
                  <a:gd name="T29" fmla="*/ 100 h 604"/>
                  <a:gd name="T30" fmla="*/ 375 w 913"/>
                  <a:gd name="T31" fmla="*/ 100 h 604"/>
                  <a:gd name="T32" fmla="*/ 305 w 913"/>
                  <a:gd name="T33" fmla="*/ 10 h 604"/>
                  <a:gd name="T34" fmla="*/ 256 w 913"/>
                  <a:gd name="T35" fmla="*/ 0 h 604"/>
                  <a:gd name="T36" fmla="*/ 204 w 913"/>
                  <a:gd name="T37" fmla="*/ 5 h 604"/>
                  <a:gd name="T38" fmla="*/ 0 w 913"/>
                  <a:gd name="T39" fmla="*/ 64 h 604"/>
                  <a:gd name="T40" fmla="*/ 0 w 913"/>
                  <a:gd name="T41" fmla="*/ 504 h 604"/>
                  <a:gd name="T42" fmla="*/ 305 w 913"/>
                  <a:gd name="T43" fmla="*/ 604 h 604"/>
                  <a:gd name="T44" fmla="*/ 523 w 913"/>
                  <a:gd name="T45" fmla="*/ 604 h 604"/>
                  <a:gd name="T46" fmla="*/ 515 w 913"/>
                  <a:gd name="T47" fmla="*/ 568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3" h="604">
                    <a:moveTo>
                      <a:pt x="515" y="568"/>
                    </a:moveTo>
                    <a:cubicBezTo>
                      <a:pt x="515" y="540"/>
                      <a:pt x="528" y="515"/>
                      <a:pt x="547" y="498"/>
                    </a:cubicBezTo>
                    <a:quadBezTo>
                      <a:pt x="164" y="498"/>
                      <a:pt x="164" y="498"/>
                    </a:quadBezTo>
                    <a:quadBezTo>
                      <a:pt x="164" y="147"/>
                      <a:pt x="164" y="147"/>
                    </a:quadBezTo>
                    <a:quadBezTo>
                      <a:pt x="244" y="147"/>
                      <a:pt x="244" y="147"/>
                    </a:quadBezTo>
                    <a:cubicBezTo>
                      <a:pt x="273" y="176"/>
                      <a:pt x="308" y="213"/>
                      <a:pt x="341" y="247"/>
                    </a:cubicBezTo>
                    <a:cubicBezTo>
                      <a:pt x="350" y="257"/>
                      <a:pt x="362" y="261"/>
                      <a:pt x="375" y="261"/>
                    </a:cubicBezTo>
                    <a:quadBezTo>
                      <a:pt x="375" y="261"/>
                      <a:pt x="375" y="261"/>
                    </a:quadBezTo>
                    <a:cubicBezTo>
                      <a:pt x="401" y="261"/>
                      <a:pt x="422" y="241"/>
                      <a:pt x="422" y="215"/>
                    </a:cubicBezTo>
                    <a:cubicBezTo>
                      <a:pt x="422" y="207"/>
                      <a:pt x="420" y="199"/>
                      <a:pt x="416" y="192"/>
                    </a:cubicBezTo>
                    <a:cubicBezTo>
                      <a:pt x="412" y="180"/>
                      <a:pt x="405" y="164"/>
                      <a:pt x="398" y="147"/>
                    </a:cubicBezTo>
                    <a:quadBezTo>
                      <a:pt x="866" y="147"/>
                      <a:pt x="866" y="147"/>
                    </a:quadBezTo>
                    <a:quadBezTo>
                      <a:pt x="866" y="346"/>
                      <a:pt x="866" y="346"/>
                    </a:quadBezTo>
                    <a:quadBezTo>
                      <a:pt x="913" y="346"/>
                      <a:pt x="913" y="346"/>
                    </a:quadBezTo>
                    <a:quadBezTo>
                      <a:pt x="913" y="100"/>
                      <a:pt x="913" y="100"/>
                    </a:quadBezTo>
                    <a:quadBezTo>
                      <a:pt x="375" y="100"/>
                      <a:pt x="375" y="100"/>
                    </a:quadBezTo>
                    <a:cubicBezTo>
                      <a:pt x="355" y="62"/>
                      <a:pt x="330" y="25"/>
                      <a:pt x="305" y="10"/>
                    </a:cubicBezTo>
                    <a:cubicBezTo>
                      <a:pt x="293" y="3"/>
                      <a:pt x="278" y="0"/>
                      <a:pt x="256" y="0"/>
                    </a:cubicBezTo>
                    <a:cubicBezTo>
                      <a:pt x="232" y="0"/>
                      <a:pt x="207" y="4"/>
                      <a:pt x="204" y="5"/>
                    </a:cubicBezTo>
                    <a:cubicBezTo>
                      <a:pt x="200" y="5"/>
                      <a:pt x="67" y="39"/>
                      <a:pt x="0" y="64"/>
                    </a:cubicBezTo>
                    <a:quadBezTo>
                      <a:pt x="0" y="504"/>
                      <a:pt x="0" y="504"/>
                    </a:quadBezTo>
                    <a:cubicBezTo>
                      <a:pt x="56" y="534"/>
                      <a:pt x="198" y="604"/>
                      <a:pt x="305" y="604"/>
                    </a:cubicBezTo>
                    <a:quadBezTo>
                      <a:pt x="523" y="604"/>
                      <a:pt x="523" y="604"/>
                    </a:quadBezTo>
                    <a:cubicBezTo>
                      <a:pt x="518" y="593"/>
                      <a:pt x="515" y="581"/>
                      <a:pt x="515" y="568"/>
                    </a:cubicBezTo>
                    <a:close/>
                  </a:path>
                </a:pathLst>
              </a:custGeom>
              <a:solidFill>
                <a:srgbClr val="A2C32B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840" name="도넛 125"/>
            <p:cNvSpPr/>
            <p:nvPr/>
          </p:nvSpPr>
          <p:spPr>
            <a:xfrm>
              <a:off x="3638877" y="3211633"/>
              <a:ext cx="1987223" cy="1987224"/>
            </a:xfrm>
            <a:prstGeom prst="donut">
              <a:avLst>
                <a:gd name="adj" fmla="val 12866"/>
              </a:avLst>
            </a:prstGeom>
            <a:solidFill>
              <a:srgbClr val="FCB811"/>
            </a:solidFill>
            <a:ln>
              <a:noFill/>
            </a:ln>
            <a:effectLst>
              <a:outerShdw blurRad="127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006CB6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1" name="TextBox 130"/>
            <p:cNvSpPr txBox="1"/>
            <p:nvPr/>
          </p:nvSpPr>
          <p:spPr>
            <a:xfrm>
              <a:off x="4419464" y="4233115"/>
              <a:ext cx="196226" cy="224260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149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￦</a:t>
              </a:r>
            </a:p>
          </p:txBody>
        </p:sp>
        <p:sp>
          <p:nvSpPr>
            <p:cNvPr id="842" name="TextBox 135"/>
            <p:cNvSpPr txBox="1"/>
            <p:nvPr/>
          </p:nvSpPr>
          <p:spPr>
            <a:xfrm>
              <a:off x="3299150" y="1911963"/>
              <a:ext cx="882326" cy="342899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rPr>
                <a:t>공직자등 </a:t>
              </a:r>
              <a:endParaRPr lang="ko-KR" altLang="en-US" sz="1200" b="0" spc="-7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3" name="TextBox 140"/>
            <p:cNvSpPr txBox="1"/>
            <p:nvPr/>
          </p:nvSpPr>
          <p:spPr>
            <a:xfrm>
              <a:off x="5032642" y="1911963"/>
              <a:ext cx="894505" cy="342899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rPr>
                <a:t>배우자</a:t>
              </a:r>
              <a:endParaRPr lang="ko-KR" altLang="en-US" sz="1200" b="0" spc="-7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4" name="자유형 141"/>
            <p:cNvSpPr/>
            <p:nvPr/>
          </p:nvSpPr>
          <p:spPr>
            <a:xfrm>
              <a:off x="3397250" y="2237888"/>
              <a:ext cx="946150" cy="374650"/>
            </a:xfrm>
            <a:custGeom>
              <a:avLst/>
              <a:gdLst>
                <a:gd name="connsiteX0" fmla="*/ 0 w 946150"/>
                <a:gd name="connsiteY0" fmla="*/ 0 h 374650"/>
                <a:gd name="connsiteX1" fmla="*/ 635000 w 946150"/>
                <a:gd name="connsiteY1" fmla="*/ 0 h 374650"/>
                <a:gd name="connsiteX2" fmla="*/ 946150 w 946150"/>
                <a:gd name="connsiteY2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50" h="374650">
                  <a:moveTo>
                    <a:pt x="0" y="0"/>
                  </a:moveTo>
                  <a:lnTo>
                    <a:pt x="635000" y="0"/>
                  </a:lnTo>
                  <a:lnTo>
                    <a:pt x="946150" y="374650"/>
                  </a:lnTo>
                </a:path>
              </a:pathLst>
            </a:custGeom>
            <a:noFill/>
            <a:ln>
              <a:solidFill>
                <a:srgbClr val="B985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5" name="자유형 142"/>
            <p:cNvSpPr/>
            <p:nvPr/>
          </p:nvSpPr>
          <p:spPr>
            <a:xfrm flipH="1">
              <a:off x="4780581" y="2237888"/>
              <a:ext cx="1042369" cy="412750"/>
            </a:xfrm>
            <a:custGeom>
              <a:avLst/>
              <a:gdLst>
                <a:gd name="connsiteX0" fmla="*/ 0 w 946150"/>
                <a:gd name="connsiteY0" fmla="*/ 0 h 374650"/>
                <a:gd name="connsiteX1" fmla="*/ 635000 w 946150"/>
                <a:gd name="connsiteY1" fmla="*/ 0 h 374650"/>
                <a:gd name="connsiteX2" fmla="*/ 946150 w 946150"/>
                <a:gd name="connsiteY2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50" h="374650">
                  <a:moveTo>
                    <a:pt x="0" y="0"/>
                  </a:moveTo>
                  <a:lnTo>
                    <a:pt x="635000" y="0"/>
                  </a:lnTo>
                  <a:lnTo>
                    <a:pt x="946150" y="374650"/>
                  </a:lnTo>
                </a:path>
              </a:pathLst>
            </a:custGeom>
            <a:noFill/>
            <a:ln>
              <a:solidFill>
                <a:srgbClr val="745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46" name="그룹 26"/>
            <p:cNvGrpSpPr/>
            <p:nvPr/>
          </p:nvGrpSpPr>
          <p:grpSpPr>
            <a:xfrm>
              <a:off x="1065215" y="4447958"/>
              <a:ext cx="1914201" cy="1673442"/>
              <a:chOff x="1065218" y="4575445"/>
              <a:chExt cx="1914201" cy="1336670"/>
            </a:xfrm>
          </p:grpSpPr>
          <p:cxnSp>
            <p:nvCxnSpPr>
              <p:cNvPr id="847" name="직선 연결선 217"/>
              <p:cNvCxnSpPr/>
              <p:nvPr/>
            </p:nvCxnSpPr>
            <p:spPr>
              <a:xfrm>
                <a:off x="2094230" y="5761648"/>
                <a:ext cx="434023" cy="0"/>
              </a:xfrm>
              <a:prstGeom prst="line">
                <a:avLst/>
              </a:prstGeom>
              <a:ln w="31750" cap="rnd">
                <a:solidFill>
                  <a:srgbClr val="A2C32B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8" name="TextBox 218"/>
              <p:cNvSpPr txBox="1"/>
              <p:nvPr/>
            </p:nvSpPr>
            <p:spPr>
              <a:xfrm>
                <a:off x="1065218" y="4575445"/>
                <a:ext cx="1914201" cy="809355"/>
              </a:xfrm>
              <a:prstGeom prst="rect">
                <a:avLst/>
              </a:prstGeom>
              <a:noFill/>
            </p:spPr>
            <p:txBody>
              <a:bodyPr wrap="none" anchor="t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직무관련성이 있는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금품등 수수시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수수금액의</a:t>
                </a:r>
                <a:r>
                  <a:rPr lang="en-US" altLang="ko-KR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2~5</a:t>
                </a:r>
                <a:r>
                  <a:rPr lang="ko-KR" altLang="en-US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배 과태료 부과 </a:t>
                </a:r>
              </a:p>
            </p:txBody>
          </p:sp>
          <p:grpSp>
            <p:nvGrpSpPr>
              <p:cNvPr id="849" name="그룹 125"/>
              <p:cNvGrpSpPr/>
              <p:nvPr/>
            </p:nvGrpSpPr>
            <p:grpSpPr>
              <a:xfrm>
                <a:off x="1151510" y="562317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850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1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2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3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54" name="그룹 130"/>
              <p:cNvGrpSpPr/>
              <p:nvPr/>
            </p:nvGrpSpPr>
            <p:grpSpPr>
              <a:xfrm>
                <a:off x="1517270" y="562317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855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6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7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8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859" name="TextBox 163"/>
            <p:cNvSpPr txBox="1"/>
            <p:nvPr/>
          </p:nvSpPr>
          <p:spPr>
            <a:xfrm>
              <a:off x="4228256" y="3650179"/>
              <a:ext cx="802116" cy="212914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75">
                  <a:solidFill>
                    <a:srgbClr val="5C4600"/>
                  </a:solidFill>
                  <a:latin typeface="+mn-lt"/>
                  <a:ea typeface="+mn-ea"/>
                  <a:cs typeface="+mn-cs"/>
                </a:rPr>
                <a:t>100 </a:t>
              </a:r>
              <a:r>
                <a:rPr lang="ko-KR" altLang="en-US" sz="1400" b="0" spc="-75">
                  <a:solidFill>
                    <a:srgbClr val="5C4600"/>
                  </a:solidFill>
                  <a:latin typeface="+mn-lt"/>
                  <a:ea typeface="+mn-ea"/>
                  <a:cs typeface="+mn-cs"/>
                </a:rPr>
                <a:t>만원 기준</a:t>
              </a:r>
              <a:endParaRPr lang="ko-KR" altLang="en-US" sz="1200" b="0" spc="-77">
                <a:solidFill>
                  <a:srgbClr val="5C46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0" name="타원 164"/>
            <p:cNvSpPr/>
            <p:nvPr/>
          </p:nvSpPr>
          <p:spPr>
            <a:xfrm>
              <a:off x="1193800" y="3881903"/>
              <a:ext cx="1524000" cy="118110"/>
            </a:xfrm>
            <a:prstGeom prst="ellipse">
              <a:avLst/>
            </a:prstGeom>
            <a:solidFill>
              <a:srgbClr val="745800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1" name="TextBox 165"/>
            <p:cNvSpPr txBox="1"/>
            <p:nvPr/>
          </p:nvSpPr>
          <p:spPr>
            <a:xfrm>
              <a:off x="5137419" y="2231919"/>
              <a:ext cx="896670" cy="436182"/>
            </a:xfrm>
            <a:prstGeom prst="rect">
              <a:avLst/>
            </a:prstGeom>
            <a:noFill/>
          </p:spPr>
          <p:txBody>
            <a:bodyPr wrap="none" anchor="t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100" b="0" spc="-8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직무관련성이</a:t>
              </a:r>
              <a:r>
                <a:rPr lang="en-US" altLang="ko-KR" sz="1100" b="0" spc="-8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100" b="0" spc="-8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100" b="0" spc="-8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있는 경우만</a:t>
              </a:r>
              <a:endParaRPr lang="ko-KR" altLang="en-US" sz="1050" b="0" spc="-78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62" name="그룹 27"/>
            <p:cNvGrpSpPr/>
            <p:nvPr/>
          </p:nvGrpSpPr>
          <p:grpSpPr>
            <a:xfrm>
              <a:off x="6178669" y="4417478"/>
              <a:ext cx="2379517" cy="1703922"/>
              <a:chOff x="6178672" y="4544965"/>
              <a:chExt cx="2379517" cy="1353198"/>
            </a:xfrm>
          </p:grpSpPr>
          <p:sp>
            <p:nvSpPr>
              <p:cNvPr id="863" name="TextBox 199"/>
              <p:cNvSpPr txBox="1"/>
              <p:nvPr/>
            </p:nvSpPr>
            <p:spPr>
              <a:xfrm>
                <a:off x="6923405" y="4544965"/>
                <a:ext cx="1206499" cy="1006840"/>
              </a:xfrm>
              <a:prstGeom prst="rect">
                <a:avLst/>
              </a:prstGeom>
              <a:noFill/>
            </p:spPr>
            <p:txBody>
              <a:bodyPr wrap="none" anchor="t">
                <a:noAutofit/>
              </a:bodyPr>
              <a:lstStyle/>
              <a:p>
                <a:pPr algn="r"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직무관련성과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관계없이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8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형사처벌</a:t>
                </a:r>
              </a:p>
              <a:p>
                <a:pPr algn="r"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(3</a:t>
                </a: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년 이하 징역 또는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3</a:t>
                </a:r>
                <a:r>
                  <a:rPr lang="ko-KR" altLang="en-US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천만원 이하 벌금</a:t>
                </a:r>
                <a:r>
                  <a:rPr lang="en-US" altLang="ko-KR" sz="1400" b="0" spc="-75">
                    <a:solidFill>
                      <a:srgbClr val="5C4600"/>
                    </a:solidFill>
                    <a:latin typeface="+mn-lt"/>
                    <a:ea typeface="+mn-ea"/>
                    <a:cs typeface="+mn-cs"/>
                  </a:rPr>
                  <a:t>)</a:t>
                </a:r>
                <a:endParaRPr lang="ko-KR" altLang="en-US" sz="1400" b="0" spc="-75">
                  <a:solidFill>
                    <a:srgbClr val="5C46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864" name="그룹 135"/>
              <p:cNvGrpSpPr/>
              <p:nvPr/>
            </p:nvGrpSpPr>
            <p:grpSpPr>
              <a:xfrm>
                <a:off x="7559932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865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66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67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68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9" name="Freeform 5"/>
              <p:cNvSpPr>
                <a:spLocks noEditPoints="1"/>
              </p:cNvSpPr>
              <p:nvPr/>
            </p:nvSpPr>
            <p:spPr>
              <a:xfrm>
                <a:off x="6178672" y="5600090"/>
                <a:ext cx="482594" cy="298073"/>
              </a:xfrm>
              <a:custGeom>
                <a:avLst/>
                <a:gdLst>
                  <a:gd name="T0" fmla="*/ 113 w 201"/>
                  <a:gd name="T1" fmla="*/ 22 h 123"/>
                  <a:gd name="T2" fmla="*/ 98 w 201"/>
                  <a:gd name="T3" fmla="*/ 16 h 123"/>
                  <a:gd name="T4" fmla="*/ 96 w 201"/>
                  <a:gd name="T5" fmla="*/ 16 h 123"/>
                  <a:gd name="T6" fmla="*/ 81 w 201"/>
                  <a:gd name="T7" fmla="*/ 21 h 123"/>
                  <a:gd name="T8" fmla="*/ 78 w 201"/>
                  <a:gd name="T9" fmla="*/ 23 h 123"/>
                  <a:gd name="T10" fmla="*/ 73 w 201"/>
                  <a:gd name="T11" fmla="*/ 34 h 123"/>
                  <a:gd name="T12" fmla="*/ 74 w 201"/>
                  <a:gd name="T13" fmla="*/ 37 h 123"/>
                  <a:gd name="T14" fmla="*/ 87 w 201"/>
                  <a:gd name="T15" fmla="*/ 52 h 123"/>
                  <a:gd name="T16" fmla="*/ 87 w 201"/>
                  <a:gd name="T17" fmla="*/ 55 h 123"/>
                  <a:gd name="T18" fmla="*/ 81 w 201"/>
                  <a:gd name="T19" fmla="*/ 69 h 123"/>
                  <a:gd name="T20" fmla="*/ 81 w 201"/>
                  <a:gd name="T21" fmla="*/ 73 h 123"/>
                  <a:gd name="T22" fmla="*/ 82 w 201"/>
                  <a:gd name="T23" fmla="*/ 101 h 123"/>
                  <a:gd name="T24" fmla="*/ 50 w 201"/>
                  <a:gd name="T25" fmla="*/ 121 h 123"/>
                  <a:gd name="T26" fmla="*/ 8 w 201"/>
                  <a:gd name="T27" fmla="*/ 95 h 123"/>
                  <a:gd name="T28" fmla="*/ 28 w 201"/>
                  <a:gd name="T29" fmla="*/ 51 h 123"/>
                  <a:gd name="T30" fmla="*/ 30 w 201"/>
                  <a:gd name="T31" fmla="*/ 49 h 123"/>
                  <a:gd name="T32" fmla="*/ 36 w 201"/>
                  <a:gd name="T33" fmla="*/ 34 h 123"/>
                  <a:gd name="T34" fmla="*/ 39 w 201"/>
                  <a:gd name="T35" fmla="*/ 32 h 123"/>
                  <a:gd name="T36" fmla="*/ 63 w 201"/>
                  <a:gd name="T37" fmla="*/ 32 h 123"/>
                  <a:gd name="T38" fmla="*/ 64 w 201"/>
                  <a:gd name="T39" fmla="*/ 30 h 123"/>
                  <a:gd name="T40" fmla="*/ 71 w 201"/>
                  <a:gd name="T41" fmla="*/ 13 h 123"/>
                  <a:gd name="T42" fmla="*/ 73 w 201"/>
                  <a:gd name="T43" fmla="*/ 11 h 123"/>
                  <a:gd name="T44" fmla="*/ 93 w 201"/>
                  <a:gd name="T45" fmla="*/ 4 h 123"/>
                  <a:gd name="T46" fmla="*/ 96 w 201"/>
                  <a:gd name="T47" fmla="*/ 4 h 123"/>
                  <a:gd name="T48" fmla="*/ 116 w 201"/>
                  <a:gd name="T49" fmla="*/ 12 h 123"/>
                  <a:gd name="T50" fmla="*/ 119 w 201"/>
                  <a:gd name="T51" fmla="*/ 12 h 123"/>
                  <a:gd name="T52" fmla="*/ 142 w 201"/>
                  <a:gd name="T53" fmla="*/ 0 h 123"/>
                  <a:gd name="T54" fmla="*/ 144 w 201"/>
                  <a:gd name="T55" fmla="*/ 1 h 123"/>
                  <a:gd name="T56" fmla="*/ 155 w 201"/>
                  <a:gd name="T57" fmla="*/ 11 h 123"/>
                  <a:gd name="T58" fmla="*/ 159 w 201"/>
                  <a:gd name="T59" fmla="*/ 12 h 123"/>
                  <a:gd name="T60" fmla="*/ 184 w 201"/>
                  <a:gd name="T61" fmla="*/ 18 h 123"/>
                  <a:gd name="T62" fmla="*/ 200 w 201"/>
                  <a:gd name="T63" fmla="*/ 52 h 123"/>
                  <a:gd name="T64" fmla="*/ 158 w 201"/>
                  <a:gd name="T65" fmla="*/ 90 h 123"/>
                  <a:gd name="T66" fmla="*/ 124 w 201"/>
                  <a:gd name="T67" fmla="*/ 57 h 123"/>
                  <a:gd name="T68" fmla="*/ 121 w 201"/>
                  <a:gd name="T69" fmla="*/ 52 h 123"/>
                  <a:gd name="T70" fmla="*/ 110 w 201"/>
                  <a:gd name="T71" fmla="*/ 43 h 123"/>
                  <a:gd name="T72" fmla="*/ 109 w 201"/>
                  <a:gd name="T73" fmla="*/ 40 h 123"/>
                  <a:gd name="T74" fmla="*/ 112 w 201"/>
                  <a:gd name="T75" fmla="*/ 25 h 123"/>
                  <a:gd name="T76" fmla="*/ 113 w 201"/>
                  <a:gd name="T77" fmla="*/ 22 h 123"/>
                  <a:gd name="T78" fmla="*/ 146 w 201"/>
                  <a:gd name="T79" fmla="*/ 80 h 123"/>
                  <a:gd name="T80" fmla="*/ 162 w 201"/>
                  <a:gd name="T81" fmla="*/ 82 h 123"/>
                  <a:gd name="T82" fmla="*/ 192 w 201"/>
                  <a:gd name="T83" fmla="*/ 55 h 123"/>
                  <a:gd name="T84" fmla="*/ 162 w 201"/>
                  <a:gd name="T85" fmla="*/ 19 h 123"/>
                  <a:gd name="T86" fmla="*/ 131 w 201"/>
                  <a:gd name="T87" fmla="*/ 48 h 123"/>
                  <a:gd name="T88" fmla="*/ 146 w 201"/>
                  <a:gd name="T89" fmla="*/ 80 h 123"/>
                  <a:gd name="T90" fmla="*/ 56 w 201"/>
                  <a:gd name="T91" fmla="*/ 59 h 123"/>
                  <a:gd name="T92" fmla="*/ 32 w 201"/>
                  <a:gd name="T93" fmla="*/ 57 h 123"/>
                  <a:gd name="T94" fmla="*/ 14 w 201"/>
                  <a:gd name="T95" fmla="*/ 92 h 123"/>
                  <a:gd name="T96" fmla="*/ 62 w 201"/>
                  <a:gd name="T97" fmla="*/ 112 h 123"/>
                  <a:gd name="T98" fmla="*/ 76 w 201"/>
                  <a:gd name="T99" fmla="*/ 82 h 123"/>
                  <a:gd name="T100" fmla="*/ 56 w 201"/>
                  <a:gd name="T101" fmla="*/ 59 h 123"/>
                  <a:gd name="T102" fmla="*/ 85 w 201"/>
                  <a:gd name="T103" fmla="*/ 10 h 123"/>
                  <a:gd name="T104" fmla="*/ 75 w 201"/>
                  <a:gd name="T105" fmla="*/ 14 h 123"/>
                  <a:gd name="T106" fmla="*/ 76 w 201"/>
                  <a:gd name="T107" fmla="*/ 18 h 123"/>
                  <a:gd name="T108" fmla="*/ 87 w 201"/>
                  <a:gd name="T109" fmla="*/ 16 h 123"/>
                  <a:gd name="T110" fmla="*/ 85 w 201"/>
                  <a:gd name="T111" fmla="*/ 10 h 123"/>
                  <a:gd name="T112" fmla="*/ 88 w 201"/>
                  <a:gd name="T113" fmla="*/ 15 h 123"/>
                  <a:gd name="T114" fmla="*/ 98 w 201"/>
                  <a:gd name="T115" fmla="*/ 11 h 123"/>
                  <a:gd name="T116" fmla="*/ 97 w 201"/>
                  <a:gd name="T117" fmla="*/ 7 h 123"/>
                  <a:gd name="T118" fmla="*/ 86 w 201"/>
                  <a:gd name="T119" fmla="*/ 9 h 123"/>
                  <a:gd name="T120" fmla="*/ 88 w 201"/>
                  <a:gd name="T121" fmla="*/ 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1" h="123">
                    <a:moveTo>
                      <a:pt x="113" y="22"/>
                    </a:moveTo>
                    <a:cubicBezTo>
                      <a:pt x="108" y="20"/>
                      <a:pt x="103" y="18"/>
                      <a:pt x="98" y="16"/>
                    </a:cubicBezTo>
                    <a:quadBezTo>
                      <a:pt x="97" y="16"/>
                      <a:pt x="96" y="16"/>
                    </a:quadBezTo>
                    <a:cubicBezTo>
                      <a:pt x="92" y="20"/>
                      <a:pt x="86" y="21"/>
                      <a:pt x="81" y="21"/>
                    </a:cubicBezTo>
                    <a:cubicBezTo>
                      <a:pt x="79" y="22"/>
                      <a:pt x="78" y="22"/>
                      <a:pt x="78" y="23"/>
                    </a:cubicBezTo>
                    <a:cubicBezTo>
                      <a:pt x="77" y="27"/>
                      <a:pt x="75" y="31"/>
                      <a:pt x="73" y="34"/>
                    </a:cubicBezTo>
                    <a:quadBezTo>
                      <a:pt x="73" y="36"/>
                      <a:pt x="74" y="37"/>
                    </a:quadBezTo>
                    <a:cubicBezTo>
                      <a:pt x="80" y="41"/>
                      <a:pt x="84" y="46"/>
                      <a:pt x="87" y="52"/>
                    </a:cubicBezTo>
                    <a:cubicBezTo>
                      <a:pt x="87" y="53"/>
                      <a:pt x="87" y="54"/>
                      <a:pt x="87" y="55"/>
                    </a:cubicBezTo>
                    <a:cubicBezTo>
                      <a:pt x="85" y="59"/>
                      <a:pt x="83" y="64"/>
                      <a:pt x="81" y="69"/>
                    </a:cubicBezTo>
                    <a:cubicBezTo>
                      <a:pt x="80" y="70"/>
                      <a:pt x="80" y="71"/>
                      <a:pt x="81" y="73"/>
                    </a:cubicBezTo>
                    <a:cubicBezTo>
                      <a:pt x="85" y="82"/>
                      <a:pt x="86" y="91"/>
                      <a:pt x="82" y="101"/>
                    </a:cubicBezTo>
                    <a:cubicBezTo>
                      <a:pt x="75" y="114"/>
                      <a:pt x="64" y="120"/>
                      <a:pt x="50" y="121"/>
                    </a:cubicBezTo>
                    <a:cubicBezTo>
                      <a:pt x="32" y="123"/>
                      <a:pt x="15" y="112"/>
                      <a:pt x="8" y="95"/>
                    </a:cubicBezTo>
                    <a:cubicBezTo>
                      <a:pt x="0" y="78"/>
                      <a:pt x="10" y="56"/>
                      <a:pt x="28" y="51"/>
                    </a:cubicBezTo>
                    <a:cubicBezTo>
                      <a:pt x="29" y="50"/>
                      <a:pt x="30" y="50"/>
                      <a:pt x="30" y="49"/>
                    </a:cubicBezTo>
                    <a:cubicBezTo>
                      <a:pt x="32" y="44"/>
                      <a:pt x="34" y="39"/>
                      <a:pt x="36" y="34"/>
                    </a:cubicBezTo>
                    <a:cubicBezTo>
                      <a:pt x="37" y="33"/>
                      <a:pt x="38" y="32"/>
                      <a:pt x="39" y="32"/>
                    </a:cubicBezTo>
                    <a:cubicBezTo>
                      <a:pt x="47" y="30"/>
                      <a:pt x="55" y="30"/>
                      <a:pt x="63" y="32"/>
                    </a:cubicBezTo>
                    <a:quadBezTo>
                      <a:pt x="64" y="31"/>
                      <a:pt x="64" y="30"/>
                    </a:quadBezTo>
                    <a:cubicBezTo>
                      <a:pt x="67" y="24"/>
                      <a:pt x="69" y="18"/>
                      <a:pt x="71" y="13"/>
                    </a:cubicBezTo>
                    <a:cubicBezTo>
                      <a:pt x="72" y="12"/>
                      <a:pt x="72" y="11"/>
                      <a:pt x="73" y="11"/>
                    </a:cubicBezTo>
                    <a:cubicBezTo>
                      <a:pt x="80" y="9"/>
                      <a:pt x="86" y="6"/>
                      <a:pt x="93" y="4"/>
                    </a:cubicBezTo>
                    <a:cubicBezTo>
                      <a:pt x="94" y="4"/>
                      <a:pt x="95" y="4"/>
                      <a:pt x="96" y="4"/>
                    </a:cubicBezTo>
                    <a:cubicBezTo>
                      <a:pt x="103" y="7"/>
                      <a:pt x="110" y="10"/>
                      <a:pt x="116" y="12"/>
                    </a:cubicBezTo>
                    <a:quadBezTo>
                      <a:pt x="118" y="13"/>
                      <a:pt x="119" y="12"/>
                    </a:quadBezTo>
                    <a:cubicBezTo>
                      <a:pt x="125" y="5"/>
                      <a:pt x="133" y="2"/>
                      <a:pt x="142" y="0"/>
                    </a:cubicBezTo>
                    <a:cubicBezTo>
                      <a:pt x="143" y="0"/>
                      <a:pt x="144" y="1"/>
                      <a:pt x="144" y="1"/>
                    </a:cubicBezTo>
                    <a:cubicBezTo>
                      <a:pt x="148" y="4"/>
                      <a:pt x="151" y="7"/>
                      <a:pt x="155" y="11"/>
                    </a:cubicBezTo>
                    <a:cubicBezTo>
                      <a:pt x="156" y="12"/>
                      <a:pt x="157" y="12"/>
                      <a:pt x="159" y="12"/>
                    </a:cubicBezTo>
                    <a:cubicBezTo>
                      <a:pt x="168" y="12"/>
                      <a:pt x="177" y="13"/>
                      <a:pt x="184" y="18"/>
                    </a:cubicBezTo>
                    <a:cubicBezTo>
                      <a:pt x="197" y="26"/>
                      <a:pt x="201" y="38"/>
                      <a:pt x="200" y="52"/>
                    </a:cubicBezTo>
                    <a:cubicBezTo>
                      <a:pt x="198" y="73"/>
                      <a:pt x="180" y="89"/>
                      <a:pt x="158" y="90"/>
                    </a:cubicBezTo>
                    <a:cubicBezTo>
                      <a:pt x="140" y="90"/>
                      <a:pt x="125" y="75"/>
                      <a:pt x="124" y="57"/>
                    </a:cubicBezTo>
                    <a:cubicBezTo>
                      <a:pt x="123" y="55"/>
                      <a:pt x="123" y="53"/>
                      <a:pt x="121" y="52"/>
                    </a:cubicBezTo>
                    <a:cubicBezTo>
                      <a:pt x="117" y="49"/>
                      <a:pt x="114" y="46"/>
                      <a:pt x="110" y="43"/>
                    </a:cubicBezTo>
                    <a:cubicBezTo>
                      <a:pt x="109" y="42"/>
                      <a:pt x="109" y="41"/>
                      <a:pt x="109" y="40"/>
                    </a:cubicBezTo>
                    <a:cubicBezTo>
                      <a:pt x="109" y="35"/>
                      <a:pt x="110" y="30"/>
                      <a:pt x="112" y="25"/>
                    </a:cubicBezTo>
                    <a:cubicBezTo>
                      <a:pt x="112" y="24"/>
                      <a:pt x="112" y="23"/>
                      <a:pt x="113" y="22"/>
                    </a:cubicBezTo>
                    <a:close/>
                    <a:moveTo>
                      <a:pt x="146" y="80"/>
                    </a:moveTo>
                    <a:cubicBezTo>
                      <a:pt x="152" y="82"/>
                      <a:pt x="157" y="83"/>
                      <a:pt x="162" y="82"/>
                    </a:cubicBezTo>
                    <a:cubicBezTo>
                      <a:pt x="177" y="81"/>
                      <a:pt x="189" y="70"/>
                      <a:pt x="192" y="55"/>
                    </a:cubicBezTo>
                    <a:cubicBezTo>
                      <a:pt x="197" y="36"/>
                      <a:pt x="182" y="18"/>
                      <a:pt x="162" y="19"/>
                    </a:cubicBezTo>
                    <a:cubicBezTo>
                      <a:pt x="147" y="21"/>
                      <a:pt x="134" y="33"/>
                      <a:pt x="131" y="48"/>
                    </a:cubicBezTo>
                    <a:cubicBezTo>
                      <a:pt x="128" y="62"/>
                      <a:pt x="135" y="75"/>
                      <a:pt x="146" y="80"/>
                    </a:cubicBezTo>
                    <a:close/>
                    <a:moveTo>
                      <a:pt x="56" y="59"/>
                    </a:moveTo>
                    <a:cubicBezTo>
                      <a:pt x="48" y="55"/>
                      <a:pt x="40" y="55"/>
                      <a:pt x="32" y="57"/>
                    </a:cubicBezTo>
                    <a:cubicBezTo>
                      <a:pt x="17" y="62"/>
                      <a:pt x="9" y="77"/>
                      <a:pt x="14" y="92"/>
                    </a:cubicBezTo>
                    <a:cubicBezTo>
                      <a:pt x="20" y="111"/>
                      <a:pt x="44" y="121"/>
                      <a:pt x="62" y="112"/>
                    </a:cubicBezTo>
                    <a:cubicBezTo>
                      <a:pt x="73" y="106"/>
                      <a:pt x="79" y="94"/>
                      <a:pt x="76" y="82"/>
                    </a:cubicBezTo>
                    <a:cubicBezTo>
                      <a:pt x="74" y="70"/>
                      <a:pt x="66" y="63"/>
                      <a:pt x="56" y="59"/>
                    </a:cubicBezTo>
                    <a:close/>
                    <a:moveTo>
                      <a:pt x="85" y="10"/>
                    </a:moveTo>
                    <a:cubicBezTo>
                      <a:pt x="81" y="10"/>
                      <a:pt x="77" y="11"/>
                      <a:pt x="75" y="14"/>
                    </a:cubicBezTo>
                    <a:cubicBezTo>
                      <a:pt x="73" y="16"/>
                      <a:pt x="74" y="17"/>
                      <a:pt x="76" y="18"/>
                    </a:cubicBezTo>
                    <a:cubicBezTo>
                      <a:pt x="79" y="20"/>
                      <a:pt x="85" y="18"/>
                      <a:pt x="87" y="16"/>
                    </a:cubicBezTo>
                    <a:cubicBezTo>
                      <a:pt x="83" y="15"/>
                      <a:pt x="82" y="13"/>
                      <a:pt x="85" y="10"/>
                    </a:cubicBezTo>
                    <a:close/>
                    <a:moveTo>
                      <a:pt x="88" y="15"/>
                    </a:moveTo>
                    <a:cubicBezTo>
                      <a:pt x="92" y="15"/>
                      <a:pt x="95" y="14"/>
                      <a:pt x="98" y="11"/>
                    </a:cubicBezTo>
                    <a:cubicBezTo>
                      <a:pt x="99" y="9"/>
                      <a:pt x="99" y="8"/>
                      <a:pt x="97" y="7"/>
                    </a:cubicBezTo>
                    <a:cubicBezTo>
                      <a:pt x="94" y="6"/>
                      <a:pt x="88" y="7"/>
                      <a:pt x="86" y="9"/>
                    </a:cubicBezTo>
                    <a:cubicBezTo>
                      <a:pt x="89" y="10"/>
                      <a:pt x="90" y="12"/>
                      <a:pt x="88" y="15"/>
                    </a:cubicBezTo>
                    <a:close/>
                  </a:path>
                </a:pathLst>
              </a:custGeom>
              <a:solidFill>
                <a:srgbClr val="745800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870" name="그룹 144"/>
              <p:cNvGrpSpPr/>
              <p:nvPr/>
            </p:nvGrpSpPr>
            <p:grpSpPr>
              <a:xfrm>
                <a:off x="7164645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871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2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3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4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75" name="직선 연결선 203"/>
              <p:cNvCxnSpPr/>
              <p:nvPr/>
            </p:nvCxnSpPr>
            <p:spPr>
              <a:xfrm>
                <a:off x="8124166" y="5693946"/>
                <a:ext cx="434023" cy="0"/>
              </a:xfrm>
              <a:prstGeom prst="line">
                <a:avLst/>
              </a:prstGeom>
              <a:ln w="31750" cap="rnd">
                <a:solidFill>
                  <a:srgbClr val="A2C32B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76" name="그룹 101"/>
              <p:cNvGrpSpPr/>
              <p:nvPr/>
            </p:nvGrpSpPr>
            <p:grpSpPr>
              <a:xfrm>
                <a:off x="6748720" y="5593961"/>
                <a:ext cx="448690" cy="288944"/>
                <a:chOff x="3402974" y="5205999"/>
                <a:chExt cx="898284" cy="578469"/>
              </a:xfrm>
              <a:solidFill>
                <a:srgbClr val="98B628"/>
              </a:solidFill>
            </p:grpSpPr>
            <p:sp>
              <p:nvSpPr>
                <p:cNvPr id="877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8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9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80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>
                    <a:lnSpc>
                      <a:spcPct val="130000"/>
                    </a:lnSpc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881" name="TextBox 167"/>
            <p:cNvSpPr txBox="1"/>
            <p:nvPr/>
          </p:nvSpPr>
          <p:spPr>
            <a:xfrm>
              <a:off x="4228256" y="3868075"/>
              <a:ext cx="802116" cy="145423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050" b="0" spc="-78">
                  <a:solidFill>
                    <a:srgbClr val="5C4600"/>
                  </a:solidFill>
                  <a:latin typeface="+mn-lt"/>
                  <a:ea typeface="+mn-ea"/>
                  <a:cs typeface="+mn-cs"/>
                </a:rPr>
                <a:t>대가성 여부 불문</a:t>
              </a:r>
              <a:endParaRPr lang="ko-KR" altLang="en-US" sz="1000" b="0" spc="-85">
                <a:solidFill>
                  <a:srgbClr val="5C46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2" name="타원 168"/>
            <p:cNvSpPr/>
            <p:nvPr/>
          </p:nvSpPr>
          <p:spPr>
            <a:xfrm>
              <a:off x="6546850" y="3881903"/>
              <a:ext cx="1555750" cy="111760"/>
            </a:xfrm>
            <a:prstGeom prst="ellipse">
              <a:avLst/>
            </a:prstGeom>
            <a:solidFill>
              <a:srgbClr val="745800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83" name="그룹 31"/>
            <p:cNvGrpSpPr/>
            <p:nvPr/>
          </p:nvGrpSpPr>
          <p:grpSpPr>
            <a:xfrm>
              <a:off x="6378570" y="1691034"/>
              <a:ext cx="1940224" cy="2273245"/>
              <a:chOff x="6378574" y="1913771"/>
              <a:chExt cx="1940224" cy="2273245"/>
            </a:xfrm>
          </p:grpSpPr>
          <p:sp>
            <p:nvSpPr>
              <p:cNvPr id="884" name="TextBox 180"/>
              <p:cNvSpPr txBox="1"/>
              <p:nvPr/>
            </p:nvSpPr>
            <p:spPr>
              <a:xfrm>
                <a:off x="6482862" y="304604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200" b="0" spc="-77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매 회계연도</a:t>
                </a:r>
              </a:p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300 </a:t>
                </a:r>
                <a:r>
                  <a:rPr lang="ko-KR" altLang="en-US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8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초과</a:t>
                </a:r>
              </a:p>
            </p:txBody>
          </p:sp>
          <p:sp>
            <p:nvSpPr>
              <p:cNvPr id="885" name="직각 삼각형 181"/>
              <p:cNvSpPr/>
              <p:nvPr/>
            </p:nvSpPr>
            <p:spPr>
              <a:xfrm rot="16200000" flipH="1">
                <a:off x="75438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86" name="Picture 3"/>
              <p:cNvPicPr>
                <a:picLocks noChangeAspect="1" noChangeArrowheads="1"/>
              </p:cNvPicPr>
              <p:nvPr/>
            </p:nvPicPr>
            <p:blipFill rotWithShape="1">
              <a:blip r:embed="rId2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5400000">
                <a:off x="5297832" y="2994514"/>
                <a:ext cx="2273245" cy="11176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887" name="TextBox 183"/>
              <p:cNvSpPr txBox="1"/>
              <p:nvPr/>
            </p:nvSpPr>
            <p:spPr>
              <a:xfrm>
                <a:off x="6482862" y="227769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200" b="0" spc="-77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ko-KR" altLang="en-US" sz="1200" b="0" spc="-77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회</a:t>
                </a: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100 </a:t>
                </a:r>
                <a:r>
                  <a:rPr lang="ko-KR" altLang="en-US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8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초과</a:t>
                </a:r>
              </a:p>
            </p:txBody>
          </p:sp>
          <p:grpSp>
            <p:nvGrpSpPr>
              <p:cNvPr id="888" name="그룹 142"/>
              <p:cNvGrpSpPr/>
              <p:nvPr/>
            </p:nvGrpSpPr>
            <p:grpSpPr>
              <a:xfrm>
                <a:off x="7429730" y="2367525"/>
                <a:ext cx="889069" cy="572535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889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0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1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2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93" name="그룹 111"/>
              <p:cNvGrpSpPr/>
              <p:nvPr/>
            </p:nvGrpSpPr>
            <p:grpSpPr>
              <a:xfrm>
                <a:off x="7429730" y="3051918"/>
                <a:ext cx="889069" cy="699537"/>
                <a:chOff x="3402974" y="5205999"/>
                <a:chExt cx="898284" cy="706786"/>
              </a:xfrm>
              <a:solidFill>
                <a:schemeClr val="bg1"/>
              </a:solidFill>
            </p:grpSpPr>
            <p:sp>
              <p:nvSpPr>
                <p:cNvPr id="894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5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6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7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8" name="Freeform 5"/>
                <p:cNvSpPr/>
                <p:nvPr/>
              </p:nvSpPr>
              <p:spPr>
                <a:xfrm>
                  <a:off x="3402974" y="5516520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9" name="Freeform 6"/>
                <p:cNvSpPr/>
                <p:nvPr/>
              </p:nvSpPr>
              <p:spPr>
                <a:xfrm>
                  <a:off x="3402974" y="5558567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00" name="Freeform 7"/>
                <p:cNvSpPr/>
                <p:nvPr/>
              </p:nvSpPr>
              <p:spPr>
                <a:xfrm>
                  <a:off x="3402974" y="5601890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901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16200000">
                <a:off x="7212299" y="2949053"/>
                <a:ext cx="1820054" cy="7484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cxnSp>
            <p:nvCxnSpPr>
              <p:cNvPr id="902" name="직선 연결선 187"/>
              <p:cNvCxnSpPr/>
              <p:nvPr/>
            </p:nvCxnSpPr>
            <p:spPr>
              <a:xfrm>
                <a:off x="6575273" y="3030539"/>
                <a:ext cx="124650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3" name="그룹 29"/>
            <p:cNvGrpSpPr/>
            <p:nvPr/>
          </p:nvGrpSpPr>
          <p:grpSpPr>
            <a:xfrm>
              <a:off x="1027350" y="2648694"/>
              <a:ext cx="1931436" cy="1300519"/>
              <a:chOff x="1027353" y="2871431"/>
              <a:chExt cx="1931436" cy="1300519"/>
            </a:xfrm>
          </p:grpSpPr>
          <p:sp>
            <p:nvSpPr>
              <p:cNvPr id="904" name="TextBox 171"/>
              <p:cNvSpPr txBox="1"/>
              <p:nvPr/>
            </p:nvSpPr>
            <p:spPr>
              <a:xfrm>
                <a:off x="1099039" y="3046047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100 </a:t>
                </a:r>
                <a:r>
                  <a:rPr lang="ko-KR" altLang="en-US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  <a: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8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8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이하</a:t>
                </a:r>
              </a:p>
            </p:txBody>
          </p:sp>
          <p:sp>
            <p:nvSpPr>
              <p:cNvPr id="905" name="직각 삼각형 172"/>
              <p:cNvSpPr/>
              <p:nvPr/>
            </p:nvSpPr>
            <p:spPr>
              <a:xfrm rot="5400000">
                <a:off x="13081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906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5400000">
                <a:off x="53565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907" name="그룹 53"/>
              <p:cNvGrpSpPr/>
              <p:nvPr/>
            </p:nvGrpSpPr>
            <p:grpSpPr>
              <a:xfrm>
                <a:off x="2069720" y="3203820"/>
                <a:ext cx="889069" cy="572534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908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09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10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11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912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16200000">
                <a:off x="220824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</p:grpSp>
      </p:grpSp>
      <p:sp>
        <p:nvSpPr>
          <p:cNvPr id="913" name="모서리가 둥근 직사각형 111"/>
          <p:cNvSpPr/>
          <p:nvPr/>
        </p:nvSpPr>
        <p:spPr>
          <a:xfrm>
            <a:off x="314324" y="5876925"/>
            <a:ext cx="8553450" cy="67627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CB8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수수 금지 금품등을 공직자등</a:t>
            </a:r>
            <a:r>
              <a:rPr lang="en-US" altLang="ko-KR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또는 그 배우자</a:t>
            </a:r>
            <a:r>
              <a:rPr lang="en-US" altLang="ko-KR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에게 제공한 자도 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공직자등과 동일한 수준으로 제재</a:t>
            </a:r>
          </a:p>
        </p:txBody>
      </p:sp>
      <p:pic>
        <p:nvPicPr>
          <p:cNvPr id="914" name="Picture 4"/>
          <p:cNvPicPr>
            <a:picLocks noChangeAspect="1" noChangeArrowheads="1"/>
          </p:cNvPicPr>
          <p:nvPr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2" name="TextBox 23"/>
          <p:cNvSpPr txBox="1"/>
          <p:nvPr/>
        </p:nvSpPr>
        <p:spPr>
          <a:xfrm>
            <a:off x="3505322" y="647538"/>
            <a:ext cx="1066678" cy="405198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예외사유 </a:t>
            </a:r>
          </a:p>
        </p:txBody>
      </p:sp>
      <p:sp>
        <p:nvSpPr>
          <p:cNvPr id="824" name="모서리가 둥근 직사각형 34"/>
          <p:cNvSpPr/>
          <p:nvPr/>
        </p:nvSpPr>
        <p:spPr>
          <a:xfrm>
            <a:off x="539552" y="1243951"/>
            <a:ext cx="4248472" cy="492861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49">
                <a:solidFill>
                  <a:srgbClr val="1B1760"/>
                </a:solidFill>
                <a:latin typeface="+mn-lt"/>
                <a:ea typeface="+mn-ea"/>
                <a:cs typeface="+mn-cs"/>
              </a:rPr>
              <a:t>예외적으로 허용되는 금품등 </a:t>
            </a:r>
          </a:p>
        </p:txBody>
      </p:sp>
      <p:grpSp>
        <p:nvGrpSpPr>
          <p:cNvPr id="936" name="그룹 88"/>
          <p:cNvGrpSpPr/>
          <p:nvPr/>
        </p:nvGrpSpPr>
        <p:grpSpPr>
          <a:xfrm>
            <a:off x="354013" y="1901825"/>
            <a:ext cx="8435559" cy="4803539"/>
            <a:chOff x="354013" y="1901825"/>
            <a:chExt cx="8435559" cy="4803539"/>
          </a:xfrm>
        </p:grpSpPr>
        <p:grpSp>
          <p:nvGrpSpPr>
            <p:cNvPr id="937" name="그룹 47"/>
            <p:cNvGrpSpPr/>
            <p:nvPr/>
          </p:nvGrpSpPr>
          <p:grpSpPr>
            <a:xfrm>
              <a:off x="354013" y="1901825"/>
              <a:ext cx="6301959" cy="4803539"/>
              <a:chOff x="611188" y="2540000"/>
              <a:chExt cx="6301959" cy="4803539"/>
            </a:xfrm>
          </p:grpSpPr>
          <p:sp>
            <p:nvSpPr>
              <p:cNvPr id="938" name="TextBox 62"/>
              <p:cNvSpPr txBox="1"/>
              <p:nvPr/>
            </p:nvSpPr>
            <p:spPr>
              <a:xfrm>
                <a:off x="611188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 marL="182563" indent="-1588"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공공기관이 소속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파견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공직자등에게 지급하거나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상급 공직자등이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위로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격려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포상 등의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목적으로 하급 공직자등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에게 제공하는 금품등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39" name="TextBox 64"/>
              <p:cNvSpPr txBox="1"/>
              <p:nvPr/>
            </p:nvSpPr>
            <p:spPr>
              <a:xfrm>
                <a:off x="2743831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원활한 직무수행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,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사교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의례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, 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부조의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목적으로 제공되는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음식물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경조사비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선물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등으로서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대통령령으로 정하는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가액 범위 안의 금품등</a:t>
                </a:r>
              </a:p>
            </p:txBody>
          </p:sp>
          <p:sp>
            <p:nvSpPr>
              <p:cNvPr id="940" name="TextBox 65"/>
              <p:cNvSpPr txBox="1"/>
              <p:nvPr/>
            </p:nvSpPr>
            <p:spPr>
              <a:xfrm>
                <a:off x="4876475" y="2540000"/>
                <a:ext cx="2032325" cy="2268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사적 거래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(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증여는 제외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)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로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인</a:t>
                </a:r>
                <a:r>
                  <a:rPr lang="ko-KR" altLang="en-US" sz="135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한 채무의 이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행 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정당한 권원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(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權原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)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에 의하여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제공되는 금품등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1" name="TextBox 74"/>
              <p:cNvSpPr txBox="1"/>
              <p:nvPr/>
            </p:nvSpPr>
            <p:spPr>
              <a:xfrm>
                <a:off x="611188" y="4931271"/>
                <a:ext cx="2057747" cy="2412268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공직자등과 관련된 단체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등이 정하는 기준에 따라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구성원에게 제공하는 금품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등 및 장기적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지속적인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친분관계를 맺고 있는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자가 질병 등으로 어려운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처지에 있는공직자등에게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제공하는 금품등</a:t>
                </a:r>
              </a:p>
            </p:txBody>
          </p:sp>
          <p:sp>
            <p:nvSpPr>
              <p:cNvPr id="942" name="TextBox 75"/>
              <p:cNvSpPr txBox="1"/>
              <p:nvPr/>
            </p:nvSpPr>
            <p:spPr>
              <a:xfrm>
                <a:off x="2743831" y="4878513"/>
                <a:ext cx="2085344" cy="246502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공직자등의 직무와 관련된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공식적인 행사에서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주최자가 참석자에게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통상적인 범위에서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일률적으로 제공하는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교통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, 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숙박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, 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음식물 등의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금품등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3" name="TextBox 76"/>
              <p:cNvSpPr txBox="1"/>
              <p:nvPr/>
            </p:nvSpPr>
            <p:spPr>
              <a:xfrm>
                <a:off x="4876475" y="4878513"/>
                <a:ext cx="2004928" cy="246502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EAB200"/>
                </a:solidFill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000" b="0" spc="-10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불특정 다수인에게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배포하기 위한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기념품 또는 홍보용품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등이나 경연</a:t>
                </a:r>
                <a:r>
                  <a:rPr lang="en-US" altLang="ko-KR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 ·</a:t>
                </a: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추첨을 통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하여 받는 보상 또는 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350" b="0" spc="-9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상품 등</a:t>
                </a: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lnSpc>
                    <a:spcPct val="13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400" b="0" spc="-102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4" name="TextBox 77"/>
              <p:cNvSpPr txBox="1"/>
              <p:nvPr/>
            </p:nvSpPr>
            <p:spPr>
              <a:xfrm>
                <a:off x="617246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1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5" name="TextBox 78"/>
              <p:cNvSpPr txBox="1"/>
              <p:nvPr/>
            </p:nvSpPr>
            <p:spPr>
              <a:xfrm>
                <a:off x="2746836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2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6" name="TextBox 79"/>
              <p:cNvSpPr txBox="1"/>
              <p:nvPr/>
            </p:nvSpPr>
            <p:spPr>
              <a:xfrm>
                <a:off x="4879147" y="2544408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3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7" name="TextBox 80"/>
              <p:cNvSpPr txBox="1"/>
              <p:nvPr/>
            </p:nvSpPr>
            <p:spPr>
              <a:xfrm>
                <a:off x="617246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5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8" name="TextBox 81"/>
              <p:cNvSpPr txBox="1"/>
              <p:nvPr/>
            </p:nvSpPr>
            <p:spPr>
              <a:xfrm>
                <a:off x="2746836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6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9" name="TextBox 82"/>
              <p:cNvSpPr txBox="1"/>
              <p:nvPr/>
            </p:nvSpPr>
            <p:spPr>
              <a:xfrm>
                <a:off x="4879147" y="4878033"/>
                <a:ext cx="2034000" cy="224117"/>
              </a:xfrm>
              <a:prstGeom prst="rect">
                <a:avLst/>
              </a:prstGeom>
              <a:solidFill>
                <a:srgbClr val="FCB811"/>
              </a:solidFill>
              <a:ln w="635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>
                    <a:latin typeface="+mn-lt"/>
                    <a:ea typeface="+mn-ea"/>
                    <a:cs typeface="+mn-cs"/>
                  </a:rPr>
                  <a:t>7</a:t>
                </a: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950" name="TextBox 84"/>
            <p:cNvSpPr txBox="1"/>
            <p:nvPr/>
          </p:nvSpPr>
          <p:spPr>
            <a:xfrm>
              <a:off x="6752900" y="1911350"/>
              <a:ext cx="2032325" cy="22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EAB200"/>
              </a:solidFill>
            </a:ln>
          </p:spPr>
          <p:txBody>
            <a:bodyPr wrap="none" anchor="ctr">
              <a:noAutofit/>
            </a:bodyPr>
            <a:lstStyle/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공직자등의</a:t>
              </a: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친족</a:t>
              </a:r>
              <a:r>
                <a:rPr lang="en-US" altLang="ko-KR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민법 제</a:t>
              </a:r>
              <a:r>
                <a:rPr lang="en-US" altLang="ko-KR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777</a:t>
              </a: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조</a:t>
              </a:r>
              <a:r>
                <a:rPr lang="en-US" altLang="ko-KR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)</a:t>
              </a: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이</a:t>
              </a: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350" b="0" spc="-99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제공하는 금품등</a:t>
              </a: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700" b="0" spc="-10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※ </a:t>
              </a:r>
              <a:r>
                <a:rPr lang="ko-KR" altLang="en-US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친족의 범위 </a:t>
              </a: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: 8</a:t>
              </a:r>
              <a:r>
                <a:rPr lang="ko-KR" altLang="en-US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촌 이내 혈족</a:t>
              </a: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,</a:t>
              </a: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ko-KR" altLang="en-US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촌 이내 인척</a:t>
              </a:r>
              <a:r>
                <a:rPr lang="en-US" altLang="ko-KR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sz="1100" b="0" spc="-103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배우자</a:t>
              </a: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100" b="0" spc="-10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100" b="0" spc="-10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100" b="0" spc="-10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51" name="TextBox 85"/>
            <p:cNvSpPr txBox="1"/>
            <p:nvPr/>
          </p:nvSpPr>
          <p:spPr>
            <a:xfrm>
              <a:off x="6752900" y="4249863"/>
              <a:ext cx="2031568" cy="2419497"/>
            </a:xfrm>
            <a:prstGeom prst="rect">
              <a:avLst/>
            </a:prstGeom>
            <a:solidFill>
              <a:srgbClr val="FCB811"/>
            </a:solidFill>
            <a:ln w="6350">
              <a:solidFill>
                <a:srgbClr val="EAB200"/>
              </a:solidFill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000" b="0" spc="-10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그 밖에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 다른 법령</a:t>
              </a:r>
              <a:r>
                <a:rPr lang="en-US" altLang="ko-KR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기준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 또는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사회상규에 따라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허용되는 금품등</a:t>
              </a:r>
            </a:p>
            <a:p>
              <a:pPr algn="ctr">
                <a:lnSpc>
                  <a:spcPct val="13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ex) </a:t>
              </a:r>
              <a:r>
                <a:rPr lang="ko-KR" altLang="en-US" sz="1600" b="1" spc="-100">
                  <a:solidFill>
                    <a:schemeClr val="tx2"/>
                  </a:solidFill>
                  <a:latin typeface="+mn-lt"/>
                  <a:ea typeface="+mn-ea"/>
                  <a:cs typeface="+mn-cs"/>
                </a:rPr>
                <a:t>애인선물</a:t>
              </a:r>
            </a:p>
          </p:txBody>
        </p:sp>
        <p:sp>
          <p:nvSpPr>
            <p:cNvPr id="952" name="TextBox 86"/>
            <p:cNvSpPr txBox="1"/>
            <p:nvPr/>
          </p:nvSpPr>
          <p:spPr>
            <a:xfrm>
              <a:off x="6755572" y="1915758"/>
              <a:ext cx="2034000" cy="224117"/>
            </a:xfrm>
            <a:prstGeom prst="rect">
              <a:avLst/>
            </a:prstGeom>
            <a:solidFill>
              <a:srgbClr val="FCB811"/>
            </a:solidFill>
            <a:ln w="6350">
              <a:noFill/>
            </a:ln>
          </p:spPr>
          <p:txBody>
            <a:bodyPr wrap="none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latin typeface="+mn-lt"/>
                  <a:ea typeface="+mn-ea"/>
                  <a:cs typeface="+mn-cs"/>
                </a:rPr>
                <a:t>4</a:t>
              </a: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53" name="TextBox 87"/>
            <p:cNvSpPr txBox="1"/>
            <p:nvPr/>
          </p:nvSpPr>
          <p:spPr>
            <a:xfrm>
              <a:off x="6755572" y="4249383"/>
              <a:ext cx="2034000" cy="224117"/>
            </a:xfrm>
            <a:prstGeom prst="rect">
              <a:avLst/>
            </a:prstGeom>
            <a:solidFill>
              <a:srgbClr val="FCB811"/>
            </a:solidFill>
            <a:ln w="6350">
              <a:noFill/>
            </a:ln>
          </p:spPr>
          <p:txBody>
            <a:bodyPr wrap="none" anchor="ctr">
              <a:noAutofit/>
            </a:bodyPr>
            <a:lstStyle/>
            <a:p>
              <a:pPr algn="l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>
                  <a:latin typeface="+mn-lt"/>
                  <a:ea typeface="+mn-ea"/>
                  <a:cs typeface="+mn-cs"/>
                </a:rPr>
                <a:t>8</a:t>
              </a: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95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4" name="모서리가 둥근 직사각형 34"/>
          <p:cNvSpPr/>
          <p:nvPr/>
        </p:nvSpPr>
        <p:spPr>
          <a:xfrm>
            <a:off x="539552" y="1243951"/>
            <a:ext cx="2808312" cy="492861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49">
                <a:solidFill>
                  <a:srgbClr val="1B1760"/>
                </a:solidFill>
                <a:latin typeface="+mn-lt"/>
                <a:ea typeface="+mn-ea"/>
                <a:cs typeface="+mn-cs"/>
              </a:rPr>
              <a:t>금지․허용 금품 등</a:t>
            </a:r>
          </a:p>
        </p:txBody>
      </p:sp>
      <p:pic>
        <p:nvPicPr>
          <p:cNvPr id="95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956" name="TextBox 10"/>
          <p:cNvSpPr txBox="1"/>
          <p:nvPr/>
        </p:nvSpPr>
        <p:spPr>
          <a:xfrm>
            <a:off x="896944" y="1877256"/>
            <a:ext cx="6294431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/>
            </a:pPr>
            <a:r>
              <a:rPr lang="ko-KR" altLang="en-US" sz="2000" spc="-144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사교</a:t>
            </a:r>
            <a:r>
              <a:rPr lang="en-US" altLang="ko-KR" sz="2000" spc="-144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000" spc="-144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의례 등 목적으로 제공되는 음식물</a:t>
            </a:r>
            <a:r>
              <a:rPr lang="en-US" altLang="ko-KR" sz="2000" spc="-144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000" spc="-144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선물 등 가액기준 </a:t>
            </a:r>
            <a:r>
              <a:rPr lang="en-US" altLang="ko-KR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법 제</a:t>
            </a:r>
            <a:r>
              <a:rPr lang="en-US" altLang="ko-KR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8</a:t>
            </a:r>
            <a:r>
              <a:rPr lang="ko-KR" altLang="en-US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조 제</a:t>
            </a:r>
            <a:r>
              <a:rPr lang="en-US" altLang="ko-KR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항 제</a:t>
            </a:r>
            <a:r>
              <a:rPr lang="en-US" altLang="ko-KR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2</a:t>
            </a:r>
            <a:r>
              <a:rPr lang="ko-KR" altLang="en-US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호</a:t>
            </a:r>
            <a:r>
              <a:rPr lang="en-US" altLang="ko-KR" sz="1600" spc="-149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rPr>
              <a:t>)</a:t>
            </a:r>
            <a:endParaRPr lang="ko-KR" altLang="en-US" sz="3200" spc="-132">
              <a:solidFill>
                <a:prstClr val="black">
                  <a:lumMod val="85000"/>
                  <a:lumOff val="1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0" name="모서리가 둥근 직사각형 21"/>
          <p:cNvSpPr/>
          <p:nvPr/>
        </p:nvSpPr>
        <p:spPr>
          <a:xfrm>
            <a:off x="971600" y="2334965"/>
            <a:ext cx="7128792" cy="806003"/>
          </a:xfrm>
          <a:prstGeom prst="roundRect">
            <a:avLst>
              <a:gd name="adj" fmla="val 3252"/>
            </a:avLst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  <a:defRPr lang="ko-KR" altLang="en-US"/>
            </a:pPr>
            <a:r>
              <a:rPr lang="ko-KR" altLang="en-US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원활한 직무수행</a:t>
            </a:r>
            <a:r>
              <a:rPr lang="en-US" altLang="ko-KR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사교</a:t>
            </a:r>
            <a:r>
              <a:rPr lang="en-US" altLang="ko-KR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의례</a:t>
            </a:r>
            <a:r>
              <a:rPr lang="en-US" altLang="ko-KR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2000" b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부조 목적</a:t>
            </a:r>
            <a:r>
              <a:rPr lang="ko-KR" altLang="en-US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으로 제공되는</a:t>
            </a:r>
          </a:p>
          <a:p>
            <a:pPr algn="ctr">
              <a:lnSpc>
                <a:spcPct val="100000"/>
              </a:lnSpc>
              <a:defRPr lang="ko-KR" altLang="en-US"/>
            </a:pPr>
            <a:r>
              <a:rPr lang="ko-KR" altLang="en-US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가액범위 안의 음식물</a:t>
            </a:r>
            <a:r>
              <a:rPr lang="en-US" altLang="ko-KR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선물</a:t>
            </a:r>
            <a:r>
              <a:rPr lang="en-US" altLang="ko-KR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경조사비 예외적 허용</a:t>
            </a:r>
          </a:p>
        </p:txBody>
      </p:sp>
      <p:sp>
        <p:nvSpPr>
          <p:cNvPr id="961" name="모서리가 둥근 직사각형 34"/>
          <p:cNvSpPr/>
          <p:nvPr/>
        </p:nvSpPr>
        <p:spPr>
          <a:xfrm>
            <a:off x="971600" y="3453508"/>
            <a:ext cx="1944216" cy="432016"/>
          </a:xfrm>
          <a:prstGeom prst="roundRect">
            <a:avLst>
              <a:gd name="adj" fmla="val 50000"/>
            </a:avLst>
          </a:prstGeom>
          <a:solidFill>
            <a:srgbClr val="00ACD3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>
                <a:solidFill>
                  <a:prstClr val="white"/>
                </a:solidFill>
                <a:latin typeface="+mn-lt"/>
                <a:ea typeface="+mn-ea"/>
                <a:cs typeface="+mn-cs"/>
              </a:rPr>
              <a:t>음식물</a:t>
            </a:r>
          </a:p>
        </p:txBody>
      </p:sp>
      <p:sp>
        <p:nvSpPr>
          <p:cNvPr id="962" name="모서리가 둥근 직사각형 35"/>
          <p:cNvSpPr/>
          <p:nvPr/>
        </p:nvSpPr>
        <p:spPr>
          <a:xfrm>
            <a:off x="3623641" y="3453508"/>
            <a:ext cx="1835825" cy="432016"/>
          </a:xfrm>
          <a:prstGeom prst="roundRect">
            <a:avLst>
              <a:gd name="adj" fmla="val 50000"/>
            </a:avLst>
          </a:prstGeom>
          <a:solidFill>
            <a:srgbClr val="004676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>
                <a:solidFill>
                  <a:prstClr val="white"/>
                </a:solidFill>
                <a:latin typeface="+mn-lt"/>
                <a:ea typeface="+mn-ea"/>
                <a:cs typeface="+mn-cs"/>
              </a:rPr>
              <a:t>선  물</a:t>
            </a:r>
          </a:p>
        </p:txBody>
      </p:sp>
      <p:sp>
        <p:nvSpPr>
          <p:cNvPr id="963" name="모서리가 둥근 직사각형 36"/>
          <p:cNvSpPr/>
          <p:nvPr/>
        </p:nvSpPr>
        <p:spPr>
          <a:xfrm>
            <a:off x="6255254" y="3453508"/>
            <a:ext cx="1835825" cy="432016"/>
          </a:xfrm>
          <a:prstGeom prst="roundRect">
            <a:avLst>
              <a:gd name="adj" fmla="val 50000"/>
            </a:avLst>
          </a:prstGeom>
          <a:solidFill>
            <a:srgbClr val="FCB81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 lang="ko-KR" altLang="en-US"/>
            </a:pPr>
            <a:r>
              <a:rPr lang="ko-KR" altLang="en-US" sz="2400">
                <a:solidFill>
                  <a:prstClr val="white"/>
                </a:solidFill>
                <a:latin typeface="+mn-lt"/>
                <a:ea typeface="+mn-ea"/>
                <a:cs typeface="+mn-cs"/>
              </a:rPr>
              <a:t>경조사비</a:t>
            </a:r>
          </a:p>
        </p:txBody>
      </p:sp>
      <p:sp>
        <p:nvSpPr>
          <p:cNvPr id="964" name="TextBox 42"/>
          <p:cNvSpPr txBox="1"/>
          <p:nvPr/>
        </p:nvSpPr>
        <p:spPr>
          <a:xfrm>
            <a:off x="3617704" y="4005064"/>
            <a:ext cx="1851168" cy="432048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004676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en-US" altLang="ko-KR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5</a:t>
            </a:r>
            <a:r>
              <a:rPr lang="ko-KR" altLang="en-US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만원</a:t>
            </a:r>
            <a:endParaRPr lang="en-US" altLang="ko-KR" sz="2400" spc="-52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5" name="TextBox 43"/>
          <p:cNvSpPr txBox="1"/>
          <p:nvPr/>
        </p:nvSpPr>
        <p:spPr>
          <a:xfrm>
            <a:off x="972358" y="4005064"/>
            <a:ext cx="2015466" cy="432048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00ACD3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en-US" altLang="ko-KR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만원</a:t>
            </a:r>
            <a:endParaRPr lang="en-US" altLang="ko-KR" sz="2400" spc="-52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6" name="TextBox 44"/>
          <p:cNvSpPr txBox="1"/>
          <p:nvPr/>
        </p:nvSpPr>
        <p:spPr>
          <a:xfrm>
            <a:off x="6242622" y="4005064"/>
            <a:ext cx="1851168" cy="432048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CB811"/>
            </a:solidFill>
          </a:ln>
        </p:spPr>
        <p:txBody>
          <a:bodyPr wrap="none" anchor="ctr">
            <a:noAutofit/>
          </a:bodyPr>
          <a:lstStyle/>
          <a:p>
            <a:pPr algn="ctr">
              <a:defRPr lang="ko-KR" altLang="en-US"/>
            </a:pPr>
            <a:r>
              <a:rPr lang="en-US" altLang="ko-KR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10</a:t>
            </a:r>
            <a:r>
              <a:rPr lang="ko-KR" altLang="en-US" sz="2400" spc="-52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만원</a:t>
            </a:r>
            <a:endParaRPr lang="en-US" altLang="ko-KR" sz="2400" spc="-52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7" name="TextBox 45"/>
          <p:cNvSpPr txBox="1"/>
          <p:nvPr/>
        </p:nvSpPr>
        <p:spPr>
          <a:xfrm>
            <a:off x="974164" y="4581128"/>
            <a:ext cx="2049664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제공자와 공직자가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함께 하는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latin typeface="+mn-lt"/>
                <a:ea typeface="+mn-ea"/>
                <a:cs typeface="+mn-cs"/>
              </a:rPr>
              <a:t>식사</a:t>
            </a:r>
            <a:r>
              <a:rPr lang="en-US" altLang="ko-KR" sz="1700" spc="-73">
                <a:latin typeface="+mn-lt"/>
                <a:ea typeface="+mn-ea"/>
                <a:cs typeface="+mn-cs"/>
              </a:rPr>
              <a:t>, </a:t>
            </a:r>
            <a:r>
              <a:rPr lang="ko-KR" altLang="en-US" sz="1700" spc="-73">
                <a:latin typeface="+mn-lt"/>
                <a:ea typeface="+mn-ea"/>
                <a:cs typeface="+mn-cs"/>
              </a:rPr>
              <a:t>다과</a:t>
            </a:r>
            <a:r>
              <a:rPr lang="en-US" altLang="ko-KR" sz="1700" spc="-73">
                <a:latin typeface="+mn-lt"/>
                <a:ea typeface="+mn-ea"/>
                <a:cs typeface="+mn-cs"/>
              </a:rPr>
              <a:t>, </a:t>
            </a:r>
            <a:r>
              <a:rPr lang="ko-KR" altLang="en-US" sz="1700" spc="-73">
                <a:latin typeface="+mn-lt"/>
                <a:ea typeface="+mn-ea"/>
                <a:cs typeface="+mn-cs"/>
              </a:rPr>
              <a:t>주류</a:t>
            </a:r>
            <a:r>
              <a:rPr lang="en-US" altLang="ko-KR" sz="1700" spc="-73">
                <a:latin typeface="+mn-lt"/>
                <a:ea typeface="+mn-ea"/>
                <a:cs typeface="+mn-cs"/>
              </a:rPr>
              <a:t>,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latin typeface="+mn-lt"/>
                <a:ea typeface="+mn-ea"/>
                <a:cs typeface="+mn-cs"/>
              </a:rPr>
              <a:t>음료 등</a:t>
            </a:r>
            <a:endParaRPr lang="en-US" altLang="ko-KR" sz="1700" spc="-73">
              <a:latin typeface="+mn-lt"/>
              <a:ea typeface="+mn-ea"/>
              <a:cs typeface="+mn-cs"/>
            </a:endParaRPr>
          </a:p>
        </p:txBody>
      </p:sp>
      <p:sp>
        <p:nvSpPr>
          <p:cNvPr id="968" name="TextBox 37"/>
          <p:cNvSpPr txBox="1"/>
          <p:nvPr/>
        </p:nvSpPr>
        <p:spPr>
          <a:xfrm>
            <a:off x="3624544" y="4581128"/>
            <a:ext cx="1845895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금전 및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음식물을 제외한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일체의 물품</a:t>
            </a:r>
            <a:endParaRPr lang="en-US" altLang="ko-KR" sz="1700" spc="-73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9" name="TextBox 38"/>
          <p:cNvSpPr txBox="1"/>
          <p:nvPr/>
        </p:nvSpPr>
        <p:spPr>
          <a:xfrm>
            <a:off x="6156176" y="4581128"/>
            <a:ext cx="2052228" cy="1846184"/>
          </a:xfrm>
          <a:prstGeom prst="roundRect">
            <a:avLst>
              <a:gd name="adj" fmla="val 11975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txBody>
          <a:bodyPr wrap="square" lIns="46800" rIns="46800" anchor="ctr">
            <a:noAutofit/>
          </a:bodyPr>
          <a:lstStyle/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latin typeface="+mn-lt"/>
                <a:ea typeface="+mn-ea"/>
                <a:cs typeface="+mn-cs"/>
              </a:rPr>
              <a:t>축의금</a:t>
            </a:r>
            <a:r>
              <a:rPr lang="en-US" altLang="ko-KR" sz="1700" spc="-73">
                <a:latin typeface="+mn-lt"/>
                <a:ea typeface="+mn-ea"/>
                <a:cs typeface="+mn-cs"/>
              </a:rPr>
              <a:t>, </a:t>
            </a:r>
            <a:r>
              <a:rPr lang="ko-KR" altLang="en-US" sz="1700" spc="-73">
                <a:latin typeface="+mn-lt"/>
                <a:ea typeface="+mn-ea"/>
                <a:cs typeface="+mn-cs"/>
              </a:rPr>
              <a:t>조의금 등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각종 부조금</a:t>
            </a:r>
            <a:r>
              <a:rPr lang="ko-KR" altLang="en-US" sz="1700" spc="-73">
                <a:latin typeface="+mn-lt"/>
                <a:ea typeface="+mn-ea"/>
                <a:cs typeface="+mn-cs"/>
              </a:rPr>
              <a:t>과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latin typeface="+mn-lt"/>
                <a:ea typeface="+mn-ea"/>
                <a:cs typeface="+mn-cs"/>
              </a:rPr>
              <a:t>화환</a:t>
            </a:r>
            <a:r>
              <a:rPr lang="en-US" altLang="ko-KR" sz="1700" spc="-73">
                <a:latin typeface="+mn-lt"/>
                <a:ea typeface="+mn-ea"/>
                <a:cs typeface="+mn-cs"/>
              </a:rPr>
              <a:t>·</a:t>
            </a:r>
            <a:r>
              <a:rPr lang="ko-KR" altLang="en-US" sz="1700" spc="-73">
                <a:latin typeface="+mn-lt"/>
                <a:ea typeface="+mn-ea"/>
                <a:cs typeface="+mn-cs"/>
              </a:rPr>
              <a:t>조화 등</a:t>
            </a:r>
          </a:p>
          <a:p>
            <a:pPr algn="ctr">
              <a:lnSpc>
                <a:spcPct val="120000"/>
              </a:lnSpc>
              <a:defRPr lang="ko-KR" altLang="en-US"/>
            </a:pP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부조금을 대신하는 선물</a:t>
            </a:r>
            <a:r>
              <a:rPr lang="en-US" altLang="ko-KR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700" spc="-73">
                <a:solidFill>
                  <a:srgbClr val="0070C0"/>
                </a:solidFill>
                <a:latin typeface="+mn-lt"/>
                <a:ea typeface="+mn-ea"/>
                <a:cs typeface="+mn-cs"/>
              </a:rPr>
              <a:t>음식물</a:t>
            </a:r>
            <a:endParaRPr lang="en-US" altLang="ko-KR" sz="1700" spc="-73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0" name="Freeform 5"/>
          <p:cNvSpPr/>
          <p:nvPr/>
        </p:nvSpPr>
        <p:spPr>
          <a:xfrm>
            <a:off x="731199" y="1990513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2" name="TextBox 23"/>
          <p:cNvSpPr txBox="1"/>
          <p:nvPr/>
        </p:nvSpPr>
        <p:spPr>
          <a:xfrm>
            <a:off x="3505322" y="656692"/>
            <a:ext cx="4019006" cy="39604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직무 관련 외부강의 등 사례금 수수 제한</a:t>
            </a:r>
          </a:p>
        </p:txBody>
      </p:sp>
      <p:grpSp>
        <p:nvGrpSpPr>
          <p:cNvPr id="995" name="그룹 55"/>
          <p:cNvGrpSpPr/>
          <p:nvPr/>
        </p:nvGrpSpPr>
        <p:grpSpPr>
          <a:xfrm>
            <a:off x="915983" y="1921350"/>
            <a:ext cx="7264087" cy="1775073"/>
            <a:chOff x="944558" y="2502375"/>
            <a:chExt cx="7264087" cy="1775073"/>
          </a:xfrm>
        </p:grpSpPr>
        <p:sp>
          <p:nvSpPr>
            <p:cNvPr id="996" name="U자형 화살표 8"/>
            <p:cNvSpPr/>
            <p:nvPr/>
          </p:nvSpPr>
          <p:spPr>
            <a:xfrm rot="16200000" flipV="1">
              <a:off x="4836936" y="712328"/>
              <a:ext cx="1266544" cy="5476875"/>
            </a:xfrm>
            <a:prstGeom prst="uturnArrow">
              <a:avLst>
                <a:gd name="adj1" fmla="val 21186"/>
                <a:gd name="adj2" fmla="val 20232"/>
                <a:gd name="adj3" fmla="val 23093"/>
                <a:gd name="adj4" fmla="val 43750"/>
                <a:gd name="adj5" fmla="val 100000"/>
              </a:avLst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7" name="TextBox 34"/>
            <p:cNvSpPr txBox="1"/>
            <p:nvPr/>
          </p:nvSpPr>
          <p:spPr>
            <a:xfrm>
              <a:off x="5933288" y="3673314"/>
              <a:ext cx="1723662" cy="604134"/>
            </a:xfrm>
            <a:prstGeom prst="rect">
              <a:avLst/>
            </a:prstGeom>
            <a:gradFill>
              <a:gsLst>
                <a:gs pos="0">
                  <a:srgbClr val="FCB811"/>
                </a:gs>
                <a:gs pos="100000">
                  <a:srgbClr val="CD9303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소속기관장에게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사전 신고 의무화</a:t>
              </a:r>
            </a:p>
          </p:txBody>
        </p:sp>
        <p:sp>
          <p:nvSpPr>
            <p:cNvPr id="998" name="Freeform 5"/>
            <p:cNvSpPr/>
            <p:nvPr/>
          </p:nvSpPr>
          <p:spPr>
            <a:xfrm>
              <a:off x="6583891" y="2843916"/>
              <a:ext cx="948479" cy="839181"/>
            </a:xfrm>
            <a:custGeom>
              <a:avLst/>
              <a:gdLst>
                <a:gd name="T0" fmla="*/ 407 w 1024"/>
                <a:gd name="T1" fmla="*/ 495 h 906"/>
                <a:gd name="T2" fmla="*/ 384 w 1024"/>
                <a:gd name="T3" fmla="*/ 468 h 906"/>
                <a:gd name="T4" fmla="*/ 356 w 1024"/>
                <a:gd name="T5" fmla="*/ 425 h 906"/>
                <a:gd name="T6" fmla="*/ 326 w 1024"/>
                <a:gd name="T7" fmla="*/ 360 h 906"/>
                <a:gd name="T8" fmla="*/ 309 w 1024"/>
                <a:gd name="T9" fmla="*/ 308 h 906"/>
                <a:gd name="T10" fmla="*/ 300 w 1024"/>
                <a:gd name="T11" fmla="*/ 258 h 906"/>
                <a:gd name="T12" fmla="*/ 299 w 1024"/>
                <a:gd name="T13" fmla="*/ 226 h 906"/>
                <a:gd name="T14" fmla="*/ 307 w 1024"/>
                <a:gd name="T15" fmla="*/ 164 h 906"/>
                <a:gd name="T16" fmla="*/ 332 w 1024"/>
                <a:gd name="T17" fmla="*/ 105 h 906"/>
                <a:gd name="T18" fmla="*/ 373 w 1024"/>
                <a:gd name="T19" fmla="*/ 56 h 906"/>
                <a:gd name="T20" fmla="*/ 425 w 1024"/>
                <a:gd name="T21" fmla="*/ 19 h 906"/>
                <a:gd name="T22" fmla="*/ 490 w 1024"/>
                <a:gd name="T23" fmla="*/ 1 h 906"/>
                <a:gd name="T24" fmla="*/ 532 w 1024"/>
                <a:gd name="T25" fmla="*/ 1 h 906"/>
                <a:gd name="T26" fmla="*/ 588 w 1024"/>
                <a:gd name="T27" fmla="*/ 17 h 906"/>
                <a:gd name="T28" fmla="*/ 640 w 1024"/>
                <a:gd name="T29" fmla="*/ 49 h 906"/>
                <a:gd name="T30" fmla="*/ 682 w 1024"/>
                <a:gd name="T31" fmla="*/ 99 h 906"/>
                <a:gd name="T32" fmla="*/ 711 w 1024"/>
                <a:gd name="T33" fmla="*/ 159 h 906"/>
                <a:gd name="T34" fmla="*/ 722 w 1024"/>
                <a:gd name="T35" fmla="*/ 233 h 906"/>
                <a:gd name="T36" fmla="*/ 720 w 1024"/>
                <a:gd name="T37" fmla="*/ 267 h 906"/>
                <a:gd name="T38" fmla="*/ 709 w 1024"/>
                <a:gd name="T39" fmla="*/ 321 h 906"/>
                <a:gd name="T40" fmla="*/ 689 w 1024"/>
                <a:gd name="T41" fmla="*/ 373 h 906"/>
                <a:gd name="T42" fmla="*/ 663 w 1024"/>
                <a:gd name="T43" fmla="*/ 425 h 906"/>
                <a:gd name="T44" fmla="*/ 629 w 1024"/>
                <a:gd name="T45" fmla="*/ 470 h 906"/>
                <a:gd name="T46" fmla="*/ 605 w 1024"/>
                <a:gd name="T47" fmla="*/ 496 h 906"/>
                <a:gd name="T48" fmla="*/ 584 w 1024"/>
                <a:gd name="T49" fmla="*/ 515 h 906"/>
                <a:gd name="T50" fmla="*/ 590 w 1024"/>
                <a:gd name="T51" fmla="*/ 537 h 906"/>
                <a:gd name="T52" fmla="*/ 611 w 1024"/>
                <a:gd name="T53" fmla="*/ 567 h 906"/>
                <a:gd name="T54" fmla="*/ 646 w 1024"/>
                <a:gd name="T55" fmla="*/ 591 h 906"/>
                <a:gd name="T56" fmla="*/ 695 w 1024"/>
                <a:gd name="T57" fmla="*/ 612 h 906"/>
                <a:gd name="T58" fmla="*/ 840 w 1024"/>
                <a:gd name="T59" fmla="*/ 654 h 906"/>
                <a:gd name="T60" fmla="*/ 901 w 1024"/>
                <a:gd name="T61" fmla="*/ 672 h 906"/>
                <a:gd name="T62" fmla="*/ 966 w 1024"/>
                <a:gd name="T63" fmla="*/ 707 h 906"/>
                <a:gd name="T64" fmla="*/ 1002 w 1024"/>
                <a:gd name="T65" fmla="*/ 749 h 906"/>
                <a:gd name="T66" fmla="*/ 1010 w 1024"/>
                <a:gd name="T67" fmla="*/ 764 h 906"/>
                <a:gd name="T68" fmla="*/ 1022 w 1024"/>
                <a:gd name="T69" fmla="*/ 810 h 906"/>
                <a:gd name="T70" fmla="*/ 1023 w 1024"/>
                <a:gd name="T71" fmla="*/ 888 h 906"/>
                <a:gd name="T72" fmla="*/ 4 w 1024"/>
                <a:gd name="T73" fmla="*/ 906 h 906"/>
                <a:gd name="T74" fmla="*/ 2 w 1024"/>
                <a:gd name="T75" fmla="*/ 875 h 906"/>
                <a:gd name="T76" fmla="*/ 0 w 1024"/>
                <a:gd name="T77" fmla="*/ 805 h 906"/>
                <a:gd name="T78" fmla="*/ 7 w 1024"/>
                <a:gd name="T79" fmla="*/ 764 h 906"/>
                <a:gd name="T80" fmla="*/ 22 w 1024"/>
                <a:gd name="T81" fmla="*/ 734 h 906"/>
                <a:gd name="T82" fmla="*/ 65 w 1024"/>
                <a:gd name="T83" fmla="*/ 694 h 906"/>
                <a:gd name="T84" fmla="*/ 139 w 1024"/>
                <a:gd name="T85" fmla="*/ 663 h 906"/>
                <a:gd name="T86" fmla="*/ 222 w 1024"/>
                <a:gd name="T87" fmla="*/ 639 h 906"/>
                <a:gd name="T88" fmla="*/ 339 w 1024"/>
                <a:gd name="T89" fmla="*/ 602 h 906"/>
                <a:gd name="T90" fmla="*/ 379 w 1024"/>
                <a:gd name="T91" fmla="*/ 582 h 906"/>
                <a:gd name="T92" fmla="*/ 407 w 1024"/>
                <a:gd name="T93" fmla="*/ 560 h 906"/>
                <a:gd name="T94" fmla="*/ 426 w 1024"/>
                <a:gd name="T95" fmla="*/ 529 h 906"/>
                <a:gd name="T96" fmla="*/ 423 w 1024"/>
                <a:gd name="T97" fmla="*/ 51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4" h="906">
                  <a:moveTo>
                    <a:pt x="421" y="507"/>
                  </a:moveTo>
                  <a:lnTo>
                    <a:pt x="421" y="507"/>
                  </a:lnTo>
                  <a:lnTo>
                    <a:pt x="407" y="495"/>
                  </a:lnTo>
                  <a:lnTo>
                    <a:pt x="395" y="481"/>
                  </a:lnTo>
                  <a:lnTo>
                    <a:pt x="395" y="481"/>
                  </a:lnTo>
                  <a:lnTo>
                    <a:pt x="384" y="468"/>
                  </a:lnTo>
                  <a:lnTo>
                    <a:pt x="375" y="454"/>
                  </a:lnTo>
                  <a:lnTo>
                    <a:pt x="366" y="440"/>
                  </a:lnTo>
                  <a:lnTo>
                    <a:pt x="356" y="425"/>
                  </a:lnTo>
                  <a:lnTo>
                    <a:pt x="347" y="409"/>
                  </a:lnTo>
                  <a:lnTo>
                    <a:pt x="339" y="393"/>
                  </a:lnTo>
                  <a:lnTo>
                    <a:pt x="326" y="360"/>
                  </a:lnTo>
                  <a:lnTo>
                    <a:pt x="320" y="342"/>
                  </a:lnTo>
                  <a:lnTo>
                    <a:pt x="314" y="325"/>
                  </a:lnTo>
                  <a:lnTo>
                    <a:pt x="309" y="308"/>
                  </a:lnTo>
                  <a:lnTo>
                    <a:pt x="306" y="292"/>
                  </a:lnTo>
                  <a:lnTo>
                    <a:pt x="303" y="275"/>
                  </a:lnTo>
                  <a:lnTo>
                    <a:pt x="300" y="258"/>
                  </a:lnTo>
                  <a:lnTo>
                    <a:pt x="299" y="242"/>
                  </a:lnTo>
                  <a:lnTo>
                    <a:pt x="299" y="226"/>
                  </a:lnTo>
                  <a:lnTo>
                    <a:pt x="299" y="226"/>
                  </a:lnTo>
                  <a:lnTo>
                    <a:pt x="300" y="205"/>
                  </a:lnTo>
                  <a:lnTo>
                    <a:pt x="303" y="184"/>
                  </a:lnTo>
                  <a:lnTo>
                    <a:pt x="307" y="164"/>
                  </a:lnTo>
                  <a:lnTo>
                    <a:pt x="314" y="144"/>
                  </a:lnTo>
                  <a:lnTo>
                    <a:pt x="323" y="125"/>
                  </a:lnTo>
                  <a:lnTo>
                    <a:pt x="332" y="105"/>
                  </a:lnTo>
                  <a:lnTo>
                    <a:pt x="345" y="88"/>
                  </a:lnTo>
                  <a:lnTo>
                    <a:pt x="358" y="71"/>
                  </a:lnTo>
                  <a:lnTo>
                    <a:pt x="373" y="56"/>
                  </a:lnTo>
                  <a:lnTo>
                    <a:pt x="389" y="42"/>
                  </a:lnTo>
                  <a:lnTo>
                    <a:pt x="407" y="30"/>
                  </a:lnTo>
                  <a:lnTo>
                    <a:pt x="425" y="19"/>
                  </a:lnTo>
                  <a:lnTo>
                    <a:pt x="446" y="11"/>
                  </a:lnTo>
                  <a:lnTo>
                    <a:pt x="468" y="5"/>
                  </a:lnTo>
                  <a:lnTo>
                    <a:pt x="490" y="1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532" y="1"/>
                  </a:lnTo>
                  <a:lnTo>
                    <a:pt x="551" y="5"/>
                  </a:lnTo>
                  <a:lnTo>
                    <a:pt x="570" y="9"/>
                  </a:lnTo>
                  <a:lnTo>
                    <a:pt x="588" y="17"/>
                  </a:lnTo>
                  <a:lnTo>
                    <a:pt x="607" y="26"/>
                  </a:lnTo>
                  <a:lnTo>
                    <a:pt x="624" y="37"/>
                  </a:lnTo>
                  <a:lnTo>
                    <a:pt x="640" y="49"/>
                  </a:lnTo>
                  <a:lnTo>
                    <a:pt x="656" y="64"/>
                  </a:lnTo>
                  <a:lnTo>
                    <a:pt x="670" y="80"/>
                  </a:lnTo>
                  <a:lnTo>
                    <a:pt x="682" y="99"/>
                  </a:lnTo>
                  <a:lnTo>
                    <a:pt x="694" y="117"/>
                  </a:lnTo>
                  <a:lnTo>
                    <a:pt x="704" y="137"/>
                  </a:lnTo>
                  <a:lnTo>
                    <a:pt x="711" y="159"/>
                  </a:lnTo>
                  <a:lnTo>
                    <a:pt x="717" y="183"/>
                  </a:lnTo>
                  <a:lnTo>
                    <a:pt x="721" y="207"/>
                  </a:lnTo>
                  <a:lnTo>
                    <a:pt x="722" y="233"/>
                  </a:lnTo>
                  <a:lnTo>
                    <a:pt x="722" y="233"/>
                  </a:lnTo>
                  <a:lnTo>
                    <a:pt x="721" y="250"/>
                  </a:lnTo>
                  <a:lnTo>
                    <a:pt x="720" y="267"/>
                  </a:lnTo>
                  <a:lnTo>
                    <a:pt x="717" y="284"/>
                  </a:lnTo>
                  <a:lnTo>
                    <a:pt x="713" y="302"/>
                  </a:lnTo>
                  <a:lnTo>
                    <a:pt x="709" y="321"/>
                  </a:lnTo>
                  <a:lnTo>
                    <a:pt x="703" y="338"/>
                  </a:lnTo>
                  <a:lnTo>
                    <a:pt x="696" y="356"/>
                  </a:lnTo>
                  <a:lnTo>
                    <a:pt x="689" y="373"/>
                  </a:lnTo>
                  <a:lnTo>
                    <a:pt x="681" y="391"/>
                  </a:lnTo>
                  <a:lnTo>
                    <a:pt x="672" y="408"/>
                  </a:lnTo>
                  <a:lnTo>
                    <a:pt x="663" y="425"/>
                  </a:lnTo>
                  <a:lnTo>
                    <a:pt x="652" y="440"/>
                  </a:lnTo>
                  <a:lnTo>
                    <a:pt x="641" y="456"/>
                  </a:lnTo>
                  <a:lnTo>
                    <a:pt x="629" y="470"/>
                  </a:lnTo>
                  <a:lnTo>
                    <a:pt x="618" y="483"/>
                  </a:lnTo>
                  <a:lnTo>
                    <a:pt x="605" y="496"/>
                  </a:lnTo>
                  <a:lnTo>
                    <a:pt x="605" y="496"/>
                  </a:lnTo>
                  <a:lnTo>
                    <a:pt x="598" y="503"/>
                  </a:lnTo>
                  <a:lnTo>
                    <a:pt x="592" y="509"/>
                  </a:lnTo>
                  <a:lnTo>
                    <a:pt x="584" y="515"/>
                  </a:lnTo>
                  <a:lnTo>
                    <a:pt x="586" y="526"/>
                  </a:lnTo>
                  <a:lnTo>
                    <a:pt x="586" y="526"/>
                  </a:lnTo>
                  <a:lnTo>
                    <a:pt x="590" y="537"/>
                  </a:lnTo>
                  <a:lnTo>
                    <a:pt x="595" y="547"/>
                  </a:lnTo>
                  <a:lnTo>
                    <a:pt x="602" y="558"/>
                  </a:lnTo>
                  <a:lnTo>
                    <a:pt x="611" y="567"/>
                  </a:lnTo>
                  <a:lnTo>
                    <a:pt x="620" y="575"/>
                  </a:lnTo>
                  <a:lnTo>
                    <a:pt x="633" y="583"/>
                  </a:lnTo>
                  <a:lnTo>
                    <a:pt x="646" y="591"/>
                  </a:lnTo>
                  <a:lnTo>
                    <a:pt x="660" y="598"/>
                  </a:lnTo>
                  <a:lnTo>
                    <a:pt x="676" y="605"/>
                  </a:lnTo>
                  <a:lnTo>
                    <a:pt x="695" y="612"/>
                  </a:lnTo>
                  <a:lnTo>
                    <a:pt x="736" y="625"/>
                  </a:lnTo>
                  <a:lnTo>
                    <a:pt x="784" y="639"/>
                  </a:lnTo>
                  <a:lnTo>
                    <a:pt x="840" y="654"/>
                  </a:lnTo>
                  <a:lnTo>
                    <a:pt x="873" y="663"/>
                  </a:lnTo>
                  <a:lnTo>
                    <a:pt x="873" y="663"/>
                  </a:lnTo>
                  <a:lnTo>
                    <a:pt x="901" y="672"/>
                  </a:lnTo>
                  <a:lnTo>
                    <a:pt x="927" y="683"/>
                  </a:lnTo>
                  <a:lnTo>
                    <a:pt x="947" y="694"/>
                  </a:lnTo>
                  <a:lnTo>
                    <a:pt x="966" y="707"/>
                  </a:lnTo>
                  <a:lnTo>
                    <a:pt x="980" y="720"/>
                  </a:lnTo>
                  <a:lnTo>
                    <a:pt x="993" y="734"/>
                  </a:lnTo>
                  <a:lnTo>
                    <a:pt x="1002" y="749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6" y="779"/>
                  </a:lnTo>
                  <a:lnTo>
                    <a:pt x="1019" y="794"/>
                  </a:lnTo>
                  <a:lnTo>
                    <a:pt x="1022" y="810"/>
                  </a:lnTo>
                  <a:lnTo>
                    <a:pt x="1023" y="826"/>
                  </a:lnTo>
                  <a:lnTo>
                    <a:pt x="1024" y="857"/>
                  </a:lnTo>
                  <a:lnTo>
                    <a:pt x="1023" y="888"/>
                  </a:lnTo>
                  <a:lnTo>
                    <a:pt x="1023" y="888"/>
                  </a:lnTo>
                  <a:lnTo>
                    <a:pt x="1021" y="906"/>
                  </a:lnTo>
                  <a:lnTo>
                    <a:pt x="4" y="906"/>
                  </a:lnTo>
                  <a:lnTo>
                    <a:pt x="4" y="906"/>
                  </a:lnTo>
                  <a:lnTo>
                    <a:pt x="2" y="875"/>
                  </a:lnTo>
                  <a:lnTo>
                    <a:pt x="2" y="875"/>
                  </a:lnTo>
                  <a:lnTo>
                    <a:pt x="0" y="848"/>
                  </a:lnTo>
                  <a:lnTo>
                    <a:pt x="0" y="819"/>
                  </a:lnTo>
                  <a:lnTo>
                    <a:pt x="0" y="805"/>
                  </a:lnTo>
                  <a:lnTo>
                    <a:pt x="1" y="791"/>
                  </a:lnTo>
                  <a:lnTo>
                    <a:pt x="3" y="778"/>
                  </a:lnTo>
                  <a:lnTo>
                    <a:pt x="7" y="764"/>
                  </a:lnTo>
                  <a:lnTo>
                    <a:pt x="7" y="764"/>
                  </a:lnTo>
                  <a:lnTo>
                    <a:pt x="14" y="748"/>
                  </a:lnTo>
                  <a:lnTo>
                    <a:pt x="22" y="734"/>
                  </a:lnTo>
                  <a:lnTo>
                    <a:pt x="33" y="719"/>
                  </a:lnTo>
                  <a:lnTo>
                    <a:pt x="47" y="707"/>
                  </a:lnTo>
                  <a:lnTo>
                    <a:pt x="65" y="694"/>
                  </a:lnTo>
                  <a:lnTo>
                    <a:pt x="86" y="683"/>
                  </a:lnTo>
                  <a:lnTo>
                    <a:pt x="110" y="672"/>
                  </a:lnTo>
                  <a:lnTo>
                    <a:pt x="139" y="663"/>
                  </a:lnTo>
                  <a:lnTo>
                    <a:pt x="171" y="654"/>
                  </a:lnTo>
                  <a:lnTo>
                    <a:pt x="171" y="654"/>
                  </a:lnTo>
                  <a:lnTo>
                    <a:pt x="222" y="639"/>
                  </a:lnTo>
                  <a:lnTo>
                    <a:pt x="267" y="627"/>
                  </a:lnTo>
                  <a:lnTo>
                    <a:pt x="306" y="615"/>
                  </a:lnTo>
                  <a:lnTo>
                    <a:pt x="339" y="602"/>
                  </a:lnTo>
                  <a:lnTo>
                    <a:pt x="354" y="596"/>
                  </a:lnTo>
                  <a:lnTo>
                    <a:pt x="367" y="589"/>
                  </a:lnTo>
                  <a:lnTo>
                    <a:pt x="379" y="582"/>
                  </a:lnTo>
                  <a:lnTo>
                    <a:pt x="390" y="575"/>
                  </a:lnTo>
                  <a:lnTo>
                    <a:pt x="399" y="568"/>
                  </a:lnTo>
                  <a:lnTo>
                    <a:pt x="407" y="560"/>
                  </a:lnTo>
                  <a:lnTo>
                    <a:pt x="413" y="551"/>
                  </a:lnTo>
                  <a:lnTo>
                    <a:pt x="418" y="542"/>
                  </a:lnTo>
                  <a:lnTo>
                    <a:pt x="426" y="529"/>
                  </a:lnTo>
                  <a:lnTo>
                    <a:pt x="426" y="513"/>
                  </a:lnTo>
                  <a:lnTo>
                    <a:pt x="426" y="513"/>
                  </a:lnTo>
                  <a:lnTo>
                    <a:pt x="423" y="511"/>
                  </a:lnTo>
                  <a:lnTo>
                    <a:pt x="421" y="507"/>
                  </a:lnTo>
                  <a:lnTo>
                    <a:pt x="421" y="507"/>
                  </a:lnTo>
                  <a:close/>
                </a:path>
              </a:pathLst>
            </a:custGeom>
            <a:gradFill>
              <a:gsLst>
                <a:gs pos="0">
                  <a:srgbClr val="FCB811"/>
                </a:gs>
                <a:gs pos="100000">
                  <a:srgbClr val="CD9303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99" name="그룹 37"/>
            <p:cNvGrpSpPr/>
            <p:nvPr/>
          </p:nvGrpSpPr>
          <p:grpSpPr>
            <a:xfrm>
              <a:off x="944558" y="2701241"/>
              <a:ext cx="2085350" cy="1576118"/>
              <a:chOff x="944558" y="2701241"/>
              <a:chExt cx="2085350" cy="1576118"/>
            </a:xfrm>
          </p:grpSpPr>
          <p:sp>
            <p:nvSpPr>
              <p:cNvPr id="1000" name="TextBox 32"/>
              <p:cNvSpPr txBox="1"/>
              <p:nvPr/>
            </p:nvSpPr>
            <p:spPr>
              <a:xfrm>
                <a:off x="944558" y="3673306"/>
                <a:ext cx="2085350" cy="604053"/>
              </a:xfrm>
              <a:prstGeom prst="rect">
                <a:avLst/>
              </a:prstGeom>
              <a:gradFill flip="none" rotWithShape="1">
                <a:gsLst>
                  <a:gs pos="0">
                    <a:srgbClr val="92AF27"/>
                  </a:gs>
                  <a:gs pos="100000">
                    <a:srgbClr val="789020"/>
                  </a:gs>
                </a:gsLst>
                <a:lin ang="5400000" scaled="1"/>
                <a:tileRect/>
              </a:gradFill>
              <a:ln w="25400"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직무 관련</a:t>
                </a:r>
                <a:r>
                  <a:rPr lang="en-US" altLang="ko-KR" sz="1600" b="0" spc="-1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sz="1600" b="0" spc="-1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ko-KR" altLang="en-US" sz="1600" b="0" spc="-10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외부강의등 사례금</a:t>
                </a:r>
                <a:r>
                  <a:rPr lang="en-US" altLang="ko-KR" sz="1600" b="0" spc="-10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ko-KR" altLang="en-US" sz="1600" b="0" spc="-10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제한</a:t>
                </a:r>
                <a:endParaRPr lang="ko-KR" altLang="en-US" sz="2000" b="0" spc="-104">
                  <a:solidFill>
                    <a:srgbClr val="FFFF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001" name="그룹 64"/>
              <p:cNvGrpSpPr/>
              <p:nvPr/>
            </p:nvGrpSpPr>
            <p:grpSpPr>
              <a:xfrm>
                <a:off x="1368038" y="2701241"/>
                <a:ext cx="1214059" cy="983333"/>
                <a:chOff x="5132388" y="3895725"/>
                <a:chExt cx="701675" cy="568325"/>
              </a:xfrm>
              <a:solidFill>
                <a:srgbClr val="92AF27"/>
              </a:solidFill>
            </p:grpSpPr>
            <p:sp>
              <p:nvSpPr>
                <p:cNvPr id="1002" name="Rectangle 75"/>
                <p:cNvSpPr>
                  <a:spLocks noChangeArrowheads="1"/>
                </p:cNvSpPr>
                <p:nvPr/>
              </p:nvSpPr>
              <p:spPr>
                <a:xfrm>
                  <a:off x="5383213" y="3978275"/>
                  <a:ext cx="368300" cy="16192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</p:spPr>
              <p:txBody>
                <a:bodyPr wrap="none" anchor="ctr">
                  <a:noAutofit/>
                </a:bodyPr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Freeform 76"/>
                <p:cNvSpPr/>
                <p:nvPr/>
              </p:nvSpPr>
              <p:spPr>
                <a:xfrm>
                  <a:off x="5205413" y="3895725"/>
                  <a:ext cx="628650" cy="523875"/>
                </a:xfrm>
                <a:custGeom>
                  <a:avLst/>
                  <a:gdLst>
                    <a:gd name="T0" fmla="*/ 384 w 396"/>
                    <a:gd name="T1" fmla="*/ 0 h 330"/>
                    <a:gd name="T2" fmla="*/ 12 w 396"/>
                    <a:gd name="T3" fmla="*/ 0 h 330"/>
                    <a:gd name="T4" fmla="*/ 12 w 396"/>
                    <a:gd name="T5" fmla="*/ 0 h 330"/>
                    <a:gd name="T6" fmla="*/ 8 w 396"/>
                    <a:gd name="T7" fmla="*/ 2 h 330"/>
                    <a:gd name="T8" fmla="*/ 4 w 396"/>
                    <a:gd name="T9" fmla="*/ 4 h 330"/>
                    <a:gd name="T10" fmla="*/ 2 w 396"/>
                    <a:gd name="T11" fmla="*/ 8 h 330"/>
                    <a:gd name="T12" fmla="*/ 0 w 396"/>
                    <a:gd name="T13" fmla="*/ 12 h 330"/>
                    <a:gd name="T14" fmla="*/ 0 w 396"/>
                    <a:gd name="T15" fmla="*/ 88 h 330"/>
                    <a:gd name="T16" fmla="*/ 0 w 396"/>
                    <a:gd name="T17" fmla="*/ 88 h 330"/>
                    <a:gd name="T18" fmla="*/ 12 w 396"/>
                    <a:gd name="T19" fmla="*/ 84 h 330"/>
                    <a:gd name="T20" fmla="*/ 24 w 396"/>
                    <a:gd name="T21" fmla="*/ 82 h 330"/>
                    <a:gd name="T22" fmla="*/ 24 w 396"/>
                    <a:gd name="T23" fmla="*/ 24 h 330"/>
                    <a:gd name="T24" fmla="*/ 372 w 396"/>
                    <a:gd name="T25" fmla="*/ 24 h 330"/>
                    <a:gd name="T26" fmla="*/ 372 w 396"/>
                    <a:gd name="T27" fmla="*/ 306 h 330"/>
                    <a:gd name="T28" fmla="*/ 102 w 396"/>
                    <a:gd name="T29" fmla="*/ 306 h 330"/>
                    <a:gd name="T30" fmla="*/ 102 w 396"/>
                    <a:gd name="T31" fmla="*/ 330 h 330"/>
                    <a:gd name="T32" fmla="*/ 384 w 396"/>
                    <a:gd name="T33" fmla="*/ 330 h 330"/>
                    <a:gd name="T34" fmla="*/ 384 w 396"/>
                    <a:gd name="T35" fmla="*/ 330 h 330"/>
                    <a:gd name="T36" fmla="*/ 388 w 396"/>
                    <a:gd name="T37" fmla="*/ 328 h 330"/>
                    <a:gd name="T38" fmla="*/ 392 w 396"/>
                    <a:gd name="T39" fmla="*/ 326 h 330"/>
                    <a:gd name="T40" fmla="*/ 394 w 396"/>
                    <a:gd name="T41" fmla="*/ 322 h 330"/>
                    <a:gd name="T42" fmla="*/ 396 w 396"/>
                    <a:gd name="T43" fmla="*/ 318 h 330"/>
                    <a:gd name="T44" fmla="*/ 396 w 396"/>
                    <a:gd name="T45" fmla="*/ 12 h 330"/>
                    <a:gd name="T46" fmla="*/ 396 w 396"/>
                    <a:gd name="T47" fmla="*/ 12 h 330"/>
                    <a:gd name="T48" fmla="*/ 394 w 396"/>
                    <a:gd name="T49" fmla="*/ 8 h 330"/>
                    <a:gd name="T50" fmla="*/ 392 w 396"/>
                    <a:gd name="T51" fmla="*/ 4 h 330"/>
                    <a:gd name="T52" fmla="*/ 388 w 396"/>
                    <a:gd name="T53" fmla="*/ 2 h 330"/>
                    <a:gd name="T54" fmla="*/ 384 w 396"/>
                    <a:gd name="T55" fmla="*/ 0 h 330"/>
                    <a:gd name="T56" fmla="*/ 384 w 396"/>
                    <a:gd name="T57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96" h="330">
                      <a:moveTo>
                        <a:pt x="384" y="0"/>
                      </a:move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4"/>
                      </a:lnTo>
                      <a:lnTo>
                        <a:pt x="2" y="8"/>
                      </a:lnTo>
                      <a:lnTo>
                        <a:pt x="0" y="12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2" y="84"/>
                      </a:lnTo>
                      <a:lnTo>
                        <a:pt x="24" y="82"/>
                      </a:lnTo>
                      <a:lnTo>
                        <a:pt x="24" y="24"/>
                      </a:lnTo>
                      <a:lnTo>
                        <a:pt x="372" y="24"/>
                      </a:lnTo>
                      <a:lnTo>
                        <a:pt x="372" y="306"/>
                      </a:lnTo>
                      <a:lnTo>
                        <a:pt x="102" y="306"/>
                      </a:lnTo>
                      <a:lnTo>
                        <a:pt x="102" y="330"/>
                      </a:lnTo>
                      <a:lnTo>
                        <a:pt x="384" y="330"/>
                      </a:lnTo>
                      <a:lnTo>
                        <a:pt x="384" y="330"/>
                      </a:lnTo>
                      <a:lnTo>
                        <a:pt x="388" y="328"/>
                      </a:lnTo>
                      <a:lnTo>
                        <a:pt x="392" y="326"/>
                      </a:lnTo>
                      <a:lnTo>
                        <a:pt x="394" y="322"/>
                      </a:lnTo>
                      <a:lnTo>
                        <a:pt x="396" y="318"/>
                      </a:lnTo>
                      <a:lnTo>
                        <a:pt x="396" y="12"/>
                      </a:lnTo>
                      <a:lnTo>
                        <a:pt x="396" y="12"/>
                      </a:lnTo>
                      <a:lnTo>
                        <a:pt x="394" y="8"/>
                      </a:lnTo>
                      <a:lnTo>
                        <a:pt x="392" y="4"/>
                      </a:lnTo>
                      <a:lnTo>
                        <a:pt x="388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</p:spPr>
              <p:txBody>
                <a:bodyPr wrap="none" anchor="ctr">
                  <a:noAutofit/>
                </a:bodyPr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Freeform 77"/>
                <p:cNvSpPr/>
                <p:nvPr/>
              </p:nvSpPr>
              <p:spPr>
                <a:xfrm>
                  <a:off x="5180013" y="4048125"/>
                  <a:ext cx="149225" cy="152400"/>
                </a:xfrm>
                <a:custGeom>
                  <a:avLst/>
                  <a:gdLst>
                    <a:gd name="T0" fmla="*/ 46 w 94"/>
                    <a:gd name="T1" fmla="*/ 0 h 96"/>
                    <a:gd name="T2" fmla="*/ 46 w 94"/>
                    <a:gd name="T3" fmla="*/ 0 h 96"/>
                    <a:gd name="T4" fmla="*/ 56 w 94"/>
                    <a:gd name="T5" fmla="*/ 2 h 96"/>
                    <a:gd name="T6" fmla="*/ 66 w 94"/>
                    <a:gd name="T7" fmla="*/ 4 h 96"/>
                    <a:gd name="T8" fmla="*/ 74 w 94"/>
                    <a:gd name="T9" fmla="*/ 8 h 96"/>
                    <a:gd name="T10" fmla="*/ 80 w 94"/>
                    <a:gd name="T11" fmla="*/ 14 h 96"/>
                    <a:gd name="T12" fmla="*/ 86 w 94"/>
                    <a:gd name="T13" fmla="*/ 22 h 96"/>
                    <a:gd name="T14" fmla="*/ 90 w 94"/>
                    <a:gd name="T15" fmla="*/ 30 h 96"/>
                    <a:gd name="T16" fmla="*/ 94 w 94"/>
                    <a:gd name="T17" fmla="*/ 38 h 96"/>
                    <a:gd name="T18" fmla="*/ 94 w 94"/>
                    <a:gd name="T19" fmla="*/ 48 h 96"/>
                    <a:gd name="T20" fmla="*/ 94 w 94"/>
                    <a:gd name="T21" fmla="*/ 48 h 96"/>
                    <a:gd name="T22" fmla="*/ 94 w 94"/>
                    <a:gd name="T23" fmla="*/ 58 h 96"/>
                    <a:gd name="T24" fmla="*/ 90 w 94"/>
                    <a:gd name="T25" fmla="*/ 66 h 96"/>
                    <a:gd name="T26" fmla="*/ 86 w 94"/>
                    <a:gd name="T27" fmla="*/ 76 h 96"/>
                    <a:gd name="T28" fmla="*/ 80 w 94"/>
                    <a:gd name="T29" fmla="*/ 82 h 96"/>
                    <a:gd name="T30" fmla="*/ 74 w 94"/>
                    <a:gd name="T31" fmla="*/ 88 h 96"/>
                    <a:gd name="T32" fmla="*/ 66 w 94"/>
                    <a:gd name="T33" fmla="*/ 92 h 96"/>
                    <a:gd name="T34" fmla="*/ 56 w 94"/>
                    <a:gd name="T35" fmla="*/ 96 h 96"/>
                    <a:gd name="T36" fmla="*/ 46 w 94"/>
                    <a:gd name="T37" fmla="*/ 96 h 96"/>
                    <a:gd name="T38" fmla="*/ 46 w 94"/>
                    <a:gd name="T39" fmla="*/ 96 h 96"/>
                    <a:gd name="T40" fmla="*/ 38 w 94"/>
                    <a:gd name="T41" fmla="*/ 96 h 96"/>
                    <a:gd name="T42" fmla="*/ 28 w 94"/>
                    <a:gd name="T43" fmla="*/ 92 h 96"/>
                    <a:gd name="T44" fmla="*/ 20 w 94"/>
                    <a:gd name="T45" fmla="*/ 88 h 96"/>
                    <a:gd name="T46" fmla="*/ 14 w 94"/>
                    <a:gd name="T47" fmla="*/ 82 h 96"/>
                    <a:gd name="T48" fmla="*/ 8 w 94"/>
                    <a:gd name="T49" fmla="*/ 76 h 96"/>
                    <a:gd name="T50" fmla="*/ 4 w 94"/>
                    <a:gd name="T51" fmla="*/ 66 h 96"/>
                    <a:gd name="T52" fmla="*/ 0 w 94"/>
                    <a:gd name="T53" fmla="*/ 58 h 96"/>
                    <a:gd name="T54" fmla="*/ 0 w 94"/>
                    <a:gd name="T55" fmla="*/ 48 h 96"/>
                    <a:gd name="T56" fmla="*/ 0 w 94"/>
                    <a:gd name="T57" fmla="*/ 48 h 96"/>
                    <a:gd name="T58" fmla="*/ 0 w 94"/>
                    <a:gd name="T59" fmla="*/ 38 h 96"/>
                    <a:gd name="T60" fmla="*/ 4 w 94"/>
                    <a:gd name="T61" fmla="*/ 30 h 96"/>
                    <a:gd name="T62" fmla="*/ 8 w 94"/>
                    <a:gd name="T63" fmla="*/ 22 h 96"/>
                    <a:gd name="T64" fmla="*/ 14 w 94"/>
                    <a:gd name="T65" fmla="*/ 14 h 96"/>
                    <a:gd name="T66" fmla="*/ 20 w 94"/>
                    <a:gd name="T67" fmla="*/ 8 h 96"/>
                    <a:gd name="T68" fmla="*/ 28 w 94"/>
                    <a:gd name="T69" fmla="*/ 4 h 96"/>
                    <a:gd name="T70" fmla="*/ 38 w 94"/>
                    <a:gd name="T71" fmla="*/ 2 h 96"/>
                    <a:gd name="T72" fmla="*/ 46 w 94"/>
                    <a:gd name="T73" fmla="*/ 0 h 96"/>
                    <a:gd name="T74" fmla="*/ 46 w 94"/>
                    <a:gd name="T75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6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56" y="2"/>
                      </a:lnTo>
                      <a:lnTo>
                        <a:pt x="66" y="4"/>
                      </a:lnTo>
                      <a:lnTo>
                        <a:pt x="74" y="8"/>
                      </a:lnTo>
                      <a:lnTo>
                        <a:pt x="80" y="14"/>
                      </a:lnTo>
                      <a:lnTo>
                        <a:pt x="86" y="22"/>
                      </a:lnTo>
                      <a:lnTo>
                        <a:pt x="90" y="30"/>
                      </a:lnTo>
                      <a:lnTo>
                        <a:pt x="94" y="38"/>
                      </a:lnTo>
                      <a:lnTo>
                        <a:pt x="94" y="48"/>
                      </a:lnTo>
                      <a:lnTo>
                        <a:pt x="94" y="48"/>
                      </a:lnTo>
                      <a:lnTo>
                        <a:pt x="94" y="58"/>
                      </a:lnTo>
                      <a:lnTo>
                        <a:pt x="90" y="66"/>
                      </a:lnTo>
                      <a:lnTo>
                        <a:pt x="86" y="76"/>
                      </a:lnTo>
                      <a:lnTo>
                        <a:pt x="80" y="82"/>
                      </a:lnTo>
                      <a:lnTo>
                        <a:pt x="74" y="88"/>
                      </a:lnTo>
                      <a:lnTo>
                        <a:pt x="66" y="92"/>
                      </a:lnTo>
                      <a:lnTo>
                        <a:pt x="56" y="96"/>
                      </a:lnTo>
                      <a:lnTo>
                        <a:pt x="46" y="96"/>
                      </a:lnTo>
                      <a:lnTo>
                        <a:pt x="46" y="96"/>
                      </a:lnTo>
                      <a:lnTo>
                        <a:pt x="38" y="96"/>
                      </a:lnTo>
                      <a:lnTo>
                        <a:pt x="28" y="92"/>
                      </a:lnTo>
                      <a:lnTo>
                        <a:pt x="20" y="88"/>
                      </a:lnTo>
                      <a:lnTo>
                        <a:pt x="14" y="82"/>
                      </a:lnTo>
                      <a:lnTo>
                        <a:pt x="8" y="76"/>
                      </a:lnTo>
                      <a:lnTo>
                        <a:pt x="4" y="66"/>
                      </a:lnTo>
                      <a:lnTo>
                        <a:pt x="0" y="5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38"/>
                      </a:lnTo>
                      <a:lnTo>
                        <a:pt x="4" y="30"/>
                      </a:lnTo>
                      <a:lnTo>
                        <a:pt x="8" y="22"/>
                      </a:lnTo>
                      <a:lnTo>
                        <a:pt x="14" y="14"/>
                      </a:lnTo>
                      <a:lnTo>
                        <a:pt x="20" y="8"/>
                      </a:lnTo>
                      <a:lnTo>
                        <a:pt x="28" y="4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</p:spPr>
              <p:txBody>
                <a:bodyPr wrap="none" anchor="ctr">
                  <a:noAutofit/>
                </a:bodyPr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Freeform 78"/>
                <p:cNvSpPr/>
                <p:nvPr/>
              </p:nvSpPr>
              <p:spPr>
                <a:xfrm>
                  <a:off x="5132388" y="4159250"/>
                  <a:ext cx="466725" cy="304800"/>
                </a:xfrm>
                <a:custGeom>
                  <a:avLst/>
                  <a:gdLst>
                    <a:gd name="T0" fmla="*/ 274 w 294"/>
                    <a:gd name="T1" fmla="*/ 46 h 192"/>
                    <a:gd name="T2" fmla="*/ 270 w 294"/>
                    <a:gd name="T3" fmla="*/ 46 h 192"/>
                    <a:gd name="T4" fmla="*/ 290 w 294"/>
                    <a:gd name="T5" fmla="*/ 14 h 192"/>
                    <a:gd name="T6" fmla="*/ 290 w 294"/>
                    <a:gd name="T7" fmla="*/ 14 h 192"/>
                    <a:gd name="T8" fmla="*/ 292 w 294"/>
                    <a:gd name="T9" fmla="*/ 10 h 192"/>
                    <a:gd name="T10" fmla="*/ 292 w 294"/>
                    <a:gd name="T11" fmla="*/ 8 h 192"/>
                    <a:gd name="T12" fmla="*/ 290 w 294"/>
                    <a:gd name="T13" fmla="*/ 4 h 192"/>
                    <a:gd name="T14" fmla="*/ 288 w 294"/>
                    <a:gd name="T15" fmla="*/ 2 h 192"/>
                    <a:gd name="T16" fmla="*/ 288 w 294"/>
                    <a:gd name="T17" fmla="*/ 2 h 192"/>
                    <a:gd name="T18" fmla="*/ 286 w 294"/>
                    <a:gd name="T19" fmla="*/ 0 h 192"/>
                    <a:gd name="T20" fmla="*/ 282 w 294"/>
                    <a:gd name="T21" fmla="*/ 2 h 192"/>
                    <a:gd name="T22" fmla="*/ 280 w 294"/>
                    <a:gd name="T23" fmla="*/ 2 h 192"/>
                    <a:gd name="T24" fmla="*/ 278 w 294"/>
                    <a:gd name="T25" fmla="*/ 4 h 192"/>
                    <a:gd name="T26" fmla="*/ 252 w 294"/>
                    <a:gd name="T27" fmla="*/ 46 h 192"/>
                    <a:gd name="T28" fmla="*/ 18 w 294"/>
                    <a:gd name="T29" fmla="*/ 46 h 192"/>
                    <a:gd name="T30" fmla="*/ 18 w 294"/>
                    <a:gd name="T31" fmla="*/ 46 h 192"/>
                    <a:gd name="T32" fmla="*/ 10 w 294"/>
                    <a:gd name="T33" fmla="*/ 46 h 192"/>
                    <a:gd name="T34" fmla="*/ 4 w 294"/>
                    <a:gd name="T35" fmla="*/ 50 h 192"/>
                    <a:gd name="T36" fmla="*/ 0 w 294"/>
                    <a:gd name="T37" fmla="*/ 56 h 192"/>
                    <a:gd name="T38" fmla="*/ 0 w 294"/>
                    <a:gd name="T39" fmla="*/ 64 h 192"/>
                    <a:gd name="T40" fmla="*/ 0 w 294"/>
                    <a:gd name="T41" fmla="*/ 192 h 192"/>
                    <a:gd name="T42" fmla="*/ 132 w 294"/>
                    <a:gd name="T43" fmla="*/ 192 h 192"/>
                    <a:gd name="T44" fmla="*/ 132 w 294"/>
                    <a:gd name="T45" fmla="*/ 86 h 192"/>
                    <a:gd name="T46" fmla="*/ 274 w 294"/>
                    <a:gd name="T47" fmla="*/ 86 h 192"/>
                    <a:gd name="T48" fmla="*/ 274 w 294"/>
                    <a:gd name="T49" fmla="*/ 86 h 192"/>
                    <a:gd name="T50" fmla="*/ 282 w 294"/>
                    <a:gd name="T51" fmla="*/ 84 h 192"/>
                    <a:gd name="T52" fmla="*/ 288 w 294"/>
                    <a:gd name="T53" fmla="*/ 80 h 192"/>
                    <a:gd name="T54" fmla="*/ 292 w 294"/>
                    <a:gd name="T55" fmla="*/ 74 h 192"/>
                    <a:gd name="T56" fmla="*/ 294 w 294"/>
                    <a:gd name="T57" fmla="*/ 66 h 192"/>
                    <a:gd name="T58" fmla="*/ 294 w 294"/>
                    <a:gd name="T59" fmla="*/ 66 h 192"/>
                    <a:gd name="T60" fmla="*/ 292 w 294"/>
                    <a:gd name="T61" fmla="*/ 58 h 192"/>
                    <a:gd name="T62" fmla="*/ 288 w 294"/>
                    <a:gd name="T63" fmla="*/ 52 h 192"/>
                    <a:gd name="T64" fmla="*/ 282 w 294"/>
                    <a:gd name="T65" fmla="*/ 48 h 192"/>
                    <a:gd name="T66" fmla="*/ 274 w 294"/>
                    <a:gd name="T67" fmla="*/ 46 h 192"/>
                    <a:gd name="T68" fmla="*/ 274 w 294"/>
                    <a:gd name="T69" fmla="*/ 46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4" h="192">
                      <a:moveTo>
                        <a:pt x="274" y="46"/>
                      </a:moveTo>
                      <a:lnTo>
                        <a:pt x="270" y="46"/>
                      </a:lnTo>
                      <a:lnTo>
                        <a:pt x="290" y="14"/>
                      </a:lnTo>
                      <a:lnTo>
                        <a:pt x="290" y="14"/>
                      </a:lnTo>
                      <a:lnTo>
                        <a:pt x="292" y="10"/>
                      </a:lnTo>
                      <a:lnTo>
                        <a:pt x="292" y="8"/>
                      </a:lnTo>
                      <a:lnTo>
                        <a:pt x="290" y="4"/>
                      </a:lnTo>
                      <a:lnTo>
                        <a:pt x="288" y="2"/>
                      </a:lnTo>
                      <a:lnTo>
                        <a:pt x="288" y="2"/>
                      </a:lnTo>
                      <a:lnTo>
                        <a:pt x="286" y="0"/>
                      </a:lnTo>
                      <a:lnTo>
                        <a:pt x="282" y="2"/>
                      </a:lnTo>
                      <a:lnTo>
                        <a:pt x="280" y="2"/>
                      </a:lnTo>
                      <a:lnTo>
                        <a:pt x="278" y="4"/>
                      </a:lnTo>
                      <a:lnTo>
                        <a:pt x="252" y="46"/>
                      </a:lnTo>
                      <a:lnTo>
                        <a:pt x="18" y="46"/>
                      </a:lnTo>
                      <a:lnTo>
                        <a:pt x="18" y="46"/>
                      </a:lnTo>
                      <a:lnTo>
                        <a:pt x="10" y="46"/>
                      </a:lnTo>
                      <a:lnTo>
                        <a:pt x="4" y="50"/>
                      </a:lnTo>
                      <a:lnTo>
                        <a:pt x="0" y="56"/>
                      </a:lnTo>
                      <a:lnTo>
                        <a:pt x="0" y="64"/>
                      </a:lnTo>
                      <a:lnTo>
                        <a:pt x="0" y="192"/>
                      </a:lnTo>
                      <a:lnTo>
                        <a:pt x="132" y="192"/>
                      </a:lnTo>
                      <a:lnTo>
                        <a:pt x="132" y="86"/>
                      </a:lnTo>
                      <a:lnTo>
                        <a:pt x="274" y="86"/>
                      </a:lnTo>
                      <a:lnTo>
                        <a:pt x="274" y="86"/>
                      </a:lnTo>
                      <a:lnTo>
                        <a:pt x="282" y="84"/>
                      </a:lnTo>
                      <a:lnTo>
                        <a:pt x="288" y="80"/>
                      </a:lnTo>
                      <a:lnTo>
                        <a:pt x="292" y="74"/>
                      </a:lnTo>
                      <a:lnTo>
                        <a:pt x="294" y="66"/>
                      </a:lnTo>
                      <a:lnTo>
                        <a:pt x="294" y="66"/>
                      </a:lnTo>
                      <a:lnTo>
                        <a:pt x="292" y="58"/>
                      </a:lnTo>
                      <a:lnTo>
                        <a:pt x="288" y="52"/>
                      </a:lnTo>
                      <a:lnTo>
                        <a:pt x="282" y="48"/>
                      </a:lnTo>
                      <a:lnTo>
                        <a:pt x="274" y="46"/>
                      </a:lnTo>
                      <a:lnTo>
                        <a:pt x="274" y="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2AF27"/>
                    </a:gs>
                    <a:gs pos="100000">
                      <a:srgbClr val="789020"/>
                    </a:gs>
                  </a:gsLst>
                  <a:lin ang="5400000" scaled="1"/>
                  <a:tileRect/>
                </a:gradFill>
                <a:ln w="25400">
                  <a:noFill/>
                </a:ln>
              </p:spPr>
              <p:txBody>
                <a:bodyPr wrap="none" anchor="ctr">
                  <a:noAutofit/>
                </a:bodyPr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006" name="TextBox 82"/>
            <p:cNvSpPr txBox="1"/>
            <p:nvPr/>
          </p:nvSpPr>
          <p:spPr>
            <a:xfrm>
              <a:off x="4172139" y="3820887"/>
              <a:ext cx="677171" cy="267133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사전신고</a:t>
              </a:r>
              <a:endParaRPr lang="ko-KR" altLang="en-US" sz="2000" b="0" spc="-104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07" name="그룹 35"/>
            <p:cNvGrpSpPr/>
            <p:nvPr/>
          </p:nvGrpSpPr>
          <p:grpSpPr>
            <a:xfrm>
              <a:off x="6106357" y="3015925"/>
              <a:ext cx="468927" cy="555937"/>
              <a:chOff x="5764779" y="3161323"/>
              <a:chExt cx="387544" cy="459452"/>
            </a:xfrm>
          </p:grpSpPr>
          <p:sp>
            <p:nvSpPr>
              <p:cNvPr id="1008" name="Freeform 17"/>
              <p:cNvSpPr>
                <a:spLocks noEditPoints="1"/>
              </p:cNvSpPr>
              <p:nvPr/>
            </p:nvSpPr>
            <p:spPr>
              <a:xfrm>
                <a:off x="5764779" y="3161323"/>
                <a:ext cx="370082" cy="459452"/>
              </a:xfrm>
              <a:custGeom>
                <a:avLst/>
                <a:gdLst>
                  <a:gd name="T0" fmla="*/ 124 w 646"/>
                  <a:gd name="T1" fmla="*/ 172 h 802"/>
                  <a:gd name="T2" fmla="*/ 108 w 646"/>
                  <a:gd name="T3" fmla="*/ 178 h 802"/>
                  <a:gd name="T4" fmla="*/ 124 w 646"/>
                  <a:gd name="T5" fmla="*/ 172 h 802"/>
                  <a:gd name="T6" fmla="*/ 108 w 646"/>
                  <a:gd name="T7" fmla="*/ 178 h 802"/>
                  <a:gd name="T8" fmla="*/ 56 w 646"/>
                  <a:gd name="T9" fmla="*/ 174 h 802"/>
                  <a:gd name="T10" fmla="*/ 56 w 646"/>
                  <a:gd name="T11" fmla="*/ 174 h 802"/>
                  <a:gd name="T12" fmla="*/ 66 w 646"/>
                  <a:gd name="T13" fmla="*/ 168 h 802"/>
                  <a:gd name="T14" fmla="*/ 310 w 646"/>
                  <a:gd name="T15" fmla="*/ 542 h 802"/>
                  <a:gd name="T16" fmla="*/ 82 w 646"/>
                  <a:gd name="T17" fmla="*/ 172 h 802"/>
                  <a:gd name="T18" fmla="*/ 310 w 646"/>
                  <a:gd name="T19" fmla="*/ 618 h 802"/>
                  <a:gd name="T20" fmla="*/ 200 w 646"/>
                  <a:gd name="T21" fmla="*/ 484 h 802"/>
                  <a:gd name="T22" fmla="*/ 72 w 646"/>
                  <a:gd name="T23" fmla="*/ 178 h 802"/>
                  <a:gd name="T24" fmla="*/ 32 w 646"/>
                  <a:gd name="T25" fmla="*/ 154 h 802"/>
                  <a:gd name="T26" fmla="*/ 48 w 646"/>
                  <a:gd name="T27" fmla="*/ 162 h 802"/>
                  <a:gd name="T28" fmla="*/ 52 w 646"/>
                  <a:gd name="T29" fmla="*/ 162 h 802"/>
                  <a:gd name="T30" fmla="*/ 54 w 646"/>
                  <a:gd name="T31" fmla="*/ 166 h 802"/>
                  <a:gd name="T32" fmla="*/ 56 w 646"/>
                  <a:gd name="T33" fmla="*/ 174 h 802"/>
                  <a:gd name="T34" fmla="*/ 66 w 646"/>
                  <a:gd name="T35" fmla="*/ 168 h 802"/>
                  <a:gd name="T36" fmla="*/ 76 w 646"/>
                  <a:gd name="T37" fmla="*/ 174 h 802"/>
                  <a:gd name="T38" fmla="*/ 82 w 646"/>
                  <a:gd name="T39" fmla="*/ 172 h 802"/>
                  <a:gd name="T40" fmla="*/ 96 w 646"/>
                  <a:gd name="T41" fmla="*/ 172 h 802"/>
                  <a:gd name="T42" fmla="*/ 112 w 646"/>
                  <a:gd name="T43" fmla="*/ 170 h 802"/>
                  <a:gd name="T44" fmla="*/ 128 w 646"/>
                  <a:gd name="T45" fmla="*/ 166 h 802"/>
                  <a:gd name="T46" fmla="*/ 130 w 646"/>
                  <a:gd name="T47" fmla="*/ 162 h 802"/>
                  <a:gd name="T48" fmla="*/ 146 w 646"/>
                  <a:gd name="T49" fmla="*/ 152 h 802"/>
                  <a:gd name="T50" fmla="*/ 152 w 646"/>
                  <a:gd name="T51" fmla="*/ 154 h 802"/>
                  <a:gd name="T52" fmla="*/ 164 w 646"/>
                  <a:gd name="T53" fmla="*/ 140 h 802"/>
                  <a:gd name="T54" fmla="*/ 174 w 646"/>
                  <a:gd name="T55" fmla="*/ 124 h 802"/>
                  <a:gd name="T56" fmla="*/ 178 w 646"/>
                  <a:gd name="T57" fmla="*/ 108 h 802"/>
                  <a:gd name="T58" fmla="*/ 180 w 646"/>
                  <a:gd name="T59" fmla="*/ 90 h 802"/>
                  <a:gd name="T60" fmla="*/ 174 w 646"/>
                  <a:gd name="T61" fmla="*/ 68 h 802"/>
                  <a:gd name="T62" fmla="*/ 172 w 646"/>
                  <a:gd name="T63" fmla="*/ 54 h 802"/>
                  <a:gd name="T64" fmla="*/ 164 w 646"/>
                  <a:gd name="T65" fmla="*/ 44 h 802"/>
                  <a:gd name="T66" fmla="*/ 154 w 646"/>
                  <a:gd name="T67" fmla="*/ 32 h 802"/>
                  <a:gd name="T68" fmla="*/ 140 w 646"/>
                  <a:gd name="T69" fmla="*/ 16 h 802"/>
                  <a:gd name="T70" fmla="*/ 130 w 646"/>
                  <a:gd name="T71" fmla="*/ 18 h 802"/>
                  <a:gd name="T72" fmla="*/ 126 w 646"/>
                  <a:gd name="T73" fmla="*/ 16 h 802"/>
                  <a:gd name="T74" fmla="*/ 124 w 646"/>
                  <a:gd name="T75" fmla="*/ 6 h 802"/>
                  <a:gd name="T76" fmla="*/ 102 w 646"/>
                  <a:gd name="T77" fmla="*/ 4 h 802"/>
                  <a:gd name="T78" fmla="*/ 84 w 646"/>
                  <a:gd name="T79" fmla="*/ 8 h 802"/>
                  <a:gd name="T80" fmla="*/ 62 w 646"/>
                  <a:gd name="T81" fmla="*/ 12 h 802"/>
                  <a:gd name="T82" fmla="*/ 50 w 646"/>
                  <a:gd name="T83" fmla="*/ 16 h 802"/>
                  <a:gd name="T84" fmla="*/ 40 w 646"/>
                  <a:gd name="T85" fmla="*/ 14 h 802"/>
                  <a:gd name="T86" fmla="*/ 30 w 646"/>
                  <a:gd name="T87" fmla="*/ 26 h 802"/>
                  <a:gd name="T88" fmla="*/ 26 w 646"/>
                  <a:gd name="T89" fmla="*/ 28 h 802"/>
                  <a:gd name="T90" fmla="*/ 16 w 646"/>
                  <a:gd name="T91" fmla="*/ 46 h 802"/>
                  <a:gd name="T92" fmla="*/ 6 w 646"/>
                  <a:gd name="T93" fmla="*/ 58 h 802"/>
                  <a:gd name="T94" fmla="*/ 4 w 646"/>
                  <a:gd name="T95" fmla="*/ 76 h 802"/>
                  <a:gd name="T96" fmla="*/ 8 w 646"/>
                  <a:gd name="T97" fmla="*/ 96 h 802"/>
                  <a:gd name="T98" fmla="*/ 12 w 646"/>
                  <a:gd name="T99" fmla="*/ 116 h 802"/>
                  <a:gd name="T100" fmla="*/ 14 w 646"/>
                  <a:gd name="T101" fmla="*/ 128 h 802"/>
                  <a:gd name="T102" fmla="*/ 14 w 646"/>
                  <a:gd name="T103" fmla="*/ 136 h 802"/>
                  <a:gd name="T104" fmla="*/ 98 w 646"/>
                  <a:gd name="T105" fmla="*/ 170 h 802"/>
                  <a:gd name="T106" fmla="*/ 114 w 646"/>
                  <a:gd name="T107" fmla="*/ 168 h 802"/>
                  <a:gd name="T108" fmla="*/ 76 w 646"/>
                  <a:gd name="T109" fmla="*/ 74 h 802"/>
                  <a:gd name="T110" fmla="*/ 182 w 646"/>
                  <a:gd name="T111" fmla="*/ 148 h 802"/>
                  <a:gd name="T112" fmla="*/ 128 w 646"/>
                  <a:gd name="T113" fmla="*/ 746 h 802"/>
                  <a:gd name="T114" fmla="*/ 640 w 646"/>
                  <a:gd name="T115" fmla="*/ 746 h 802"/>
                  <a:gd name="T116" fmla="*/ 158 w 646"/>
                  <a:gd name="T117" fmla="*/ 172 h 802"/>
                  <a:gd name="T118" fmla="*/ 124 w 646"/>
                  <a:gd name="T119" fmla="*/ 192 h 802"/>
                  <a:gd name="T120" fmla="*/ 80 w 646"/>
                  <a:gd name="T121" fmla="*/ 196 h 802"/>
                  <a:gd name="T122" fmla="*/ 40 w 646"/>
                  <a:gd name="T123" fmla="*/ 184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6" h="802"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8" y="166"/>
                    </a:move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28" y="166"/>
                    </a:lnTo>
                    <a:lnTo>
                      <a:pt x="128" y="166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54" y="166"/>
                    </a:move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6"/>
                    </a:lnTo>
                    <a:lnTo>
                      <a:pt x="54" y="166"/>
                    </a:lnTo>
                    <a:close/>
                    <a:moveTo>
                      <a:pt x="66" y="168"/>
                    </a:move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close/>
                    <a:moveTo>
                      <a:pt x="200" y="560"/>
                    </a:moveTo>
                    <a:lnTo>
                      <a:pt x="310" y="560"/>
                    </a:lnTo>
                    <a:lnTo>
                      <a:pt x="310" y="542"/>
                    </a:lnTo>
                    <a:lnTo>
                      <a:pt x="200" y="542"/>
                    </a:lnTo>
                    <a:lnTo>
                      <a:pt x="200" y="560"/>
                    </a:lnTo>
                    <a:close/>
                    <a:moveTo>
                      <a:pt x="82" y="172"/>
                    </a:moveTo>
                    <a:lnTo>
                      <a:pt x="82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close/>
                    <a:moveTo>
                      <a:pt x="352" y="632"/>
                    </a:moveTo>
                    <a:lnTo>
                      <a:pt x="534" y="632"/>
                    </a:lnTo>
                    <a:lnTo>
                      <a:pt x="534" y="422"/>
                    </a:lnTo>
                    <a:lnTo>
                      <a:pt x="352" y="422"/>
                    </a:lnTo>
                    <a:lnTo>
                      <a:pt x="352" y="632"/>
                    </a:lnTo>
                    <a:close/>
                    <a:moveTo>
                      <a:pt x="200" y="440"/>
                    </a:moveTo>
                    <a:lnTo>
                      <a:pt x="310" y="440"/>
                    </a:lnTo>
                    <a:lnTo>
                      <a:pt x="310" y="422"/>
                    </a:lnTo>
                    <a:lnTo>
                      <a:pt x="200" y="422"/>
                    </a:lnTo>
                    <a:lnTo>
                      <a:pt x="200" y="440"/>
                    </a:lnTo>
                    <a:close/>
                    <a:moveTo>
                      <a:pt x="200" y="618"/>
                    </a:moveTo>
                    <a:lnTo>
                      <a:pt x="310" y="618"/>
                    </a:lnTo>
                    <a:lnTo>
                      <a:pt x="310" y="600"/>
                    </a:lnTo>
                    <a:lnTo>
                      <a:pt x="200" y="600"/>
                    </a:lnTo>
                    <a:lnTo>
                      <a:pt x="200" y="618"/>
                    </a:lnTo>
                    <a:close/>
                    <a:moveTo>
                      <a:pt x="200" y="676"/>
                    </a:moveTo>
                    <a:lnTo>
                      <a:pt x="310" y="676"/>
                    </a:lnTo>
                    <a:lnTo>
                      <a:pt x="310" y="658"/>
                    </a:lnTo>
                    <a:lnTo>
                      <a:pt x="200" y="658"/>
                    </a:lnTo>
                    <a:lnTo>
                      <a:pt x="200" y="676"/>
                    </a:lnTo>
                    <a:close/>
                    <a:moveTo>
                      <a:pt x="200" y="502"/>
                    </a:moveTo>
                    <a:lnTo>
                      <a:pt x="310" y="502"/>
                    </a:lnTo>
                    <a:lnTo>
                      <a:pt x="310" y="484"/>
                    </a:lnTo>
                    <a:lnTo>
                      <a:pt x="200" y="484"/>
                    </a:lnTo>
                    <a:lnTo>
                      <a:pt x="200" y="502"/>
                    </a:lnTo>
                    <a:close/>
                    <a:moveTo>
                      <a:pt x="90" y="180"/>
                    </a:move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close/>
                    <a:moveTo>
                      <a:pt x="72" y="178"/>
                    </a:move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close/>
                    <a:moveTo>
                      <a:pt x="26" y="148"/>
                    </a:moveTo>
                    <a:lnTo>
                      <a:pt x="26" y="148"/>
                    </a:lnTo>
                    <a:lnTo>
                      <a:pt x="24" y="152"/>
                    </a:lnTo>
                    <a:lnTo>
                      <a:pt x="26" y="154"/>
                    </a:lnTo>
                    <a:lnTo>
                      <a:pt x="28" y="154"/>
                    </a:lnTo>
                    <a:lnTo>
                      <a:pt x="32" y="154"/>
                    </a:lnTo>
                    <a:lnTo>
                      <a:pt x="32" y="154"/>
                    </a:lnTo>
                    <a:lnTo>
                      <a:pt x="36" y="152"/>
                    </a:lnTo>
                    <a:lnTo>
                      <a:pt x="38" y="152"/>
                    </a:lnTo>
                    <a:lnTo>
                      <a:pt x="40" y="156"/>
                    </a:lnTo>
                    <a:lnTo>
                      <a:pt x="40" y="160"/>
                    </a:lnTo>
                    <a:lnTo>
                      <a:pt x="40" y="160"/>
                    </a:lnTo>
                    <a:lnTo>
                      <a:pt x="40" y="164"/>
                    </a:lnTo>
                    <a:lnTo>
                      <a:pt x="40" y="166"/>
                    </a:lnTo>
                    <a:lnTo>
                      <a:pt x="42" y="166"/>
                    </a:lnTo>
                    <a:lnTo>
                      <a:pt x="46" y="164"/>
                    </a:lnTo>
                    <a:lnTo>
                      <a:pt x="46" y="164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72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60" y="172"/>
                    </a:lnTo>
                    <a:lnTo>
                      <a:pt x="60" y="172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8" y="170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70" y="178"/>
                    </a:lnTo>
                    <a:lnTo>
                      <a:pt x="72" y="178"/>
                    </a:lnTo>
                    <a:lnTo>
                      <a:pt x="74" y="178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78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4" y="172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8" y="180"/>
                    </a:lnTo>
                    <a:lnTo>
                      <a:pt x="90" y="180"/>
                    </a:lnTo>
                    <a:lnTo>
                      <a:pt x="92" y="178"/>
                    </a:lnTo>
                    <a:lnTo>
                      <a:pt x="94" y="176"/>
                    </a:lnTo>
                    <a:lnTo>
                      <a:pt x="94" y="176"/>
                    </a:lnTo>
                    <a:lnTo>
                      <a:pt x="96" y="172"/>
                    </a:lnTo>
                    <a:lnTo>
                      <a:pt x="98" y="170"/>
                    </a:lnTo>
                    <a:lnTo>
                      <a:pt x="100" y="17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10" y="176"/>
                    </a:lnTo>
                    <a:lnTo>
                      <a:pt x="110" y="174"/>
                    </a:lnTo>
                    <a:lnTo>
                      <a:pt x="110" y="174"/>
                    </a:lnTo>
                    <a:lnTo>
                      <a:pt x="112" y="170"/>
                    </a:lnTo>
                    <a:lnTo>
                      <a:pt x="114" y="168"/>
                    </a:lnTo>
                    <a:lnTo>
                      <a:pt x="116" y="168"/>
                    </a:lnTo>
                    <a:lnTo>
                      <a:pt x="120" y="170"/>
                    </a:lnTo>
                    <a:lnTo>
                      <a:pt x="120" y="170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6" y="172"/>
                    </a:lnTo>
                    <a:lnTo>
                      <a:pt x="126" y="168"/>
                    </a:lnTo>
                    <a:lnTo>
                      <a:pt x="126" y="168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4" y="164"/>
                    </a:lnTo>
                    <a:lnTo>
                      <a:pt x="134" y="164"/>
                    </a:lnTo>
                    <a:lnTo>
                      <a:pt x="138" y="166"/>
                    </a:lnTo>
                    <a:lnTo>
                      <a:pt x="140" y="164"/>
                    </a:lnTo>
                    <a:lnTo>
                      <a:pt x="140" y="164"/>
                    </a:lnTo>
                    <a:lnTo>
                      <a:pt x="142" y="162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40" y="156"/>
                    </a:lnTo>
                    <a:lnTo>
                      <a:pt x="142" y="154"/>
                    </a:lnTo>
                    <a:lnTo>
                      <a:pt x="144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4" y="152"/>
                    </a:lnTo>
                    <a:lnTo>
                      <a:pt x="152" y="148"/>
                    </a:lnTo>
                    <a:lnTo>
                      <a:pt x="152" y="148"/>
                    </a:lnTo>
                    <a:lnTo>
                      <a:pt x="152" y="144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64" y="140"/>
                    </a:lnTo>
                    <a:lnTo>
                      <a:pt x="166" y="138"/>
                    </a:lnTo>
                    <a:lnTo>
                      <a:pt x="166" y="138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162" y="130"/>
                    </a:lnTo>
                    <a:lnTo>
                      <a:pt x="164" y="126"/>
                    </a:lnTo>
                    <a:lnTo>
                      <a:pt x="164" y="126"/>
                    </a:lnTo>
                    <a:lnTo>
                      <a:pt x="168" y="126"/>
                    </a:lnTo>
                    <a:lnTo>
                      <a:pt x="168" y="126"/>
                    </a:lnTo>
                    <a:lnTo>
                      <a:pt x="172" y="124"/>
                    </a:lnTo>
                    <a:lnTo>
                      <a:pt x="174" y="124"/>
                    </a:lnTo>
                    <a:lnTo>
                      <a:pt x="174" y="124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2" y="118"/>
                    </a:lnTo>
                    <a:lnTo>
                      <a:pt x="172" y="118"/>
                    </a:lnTo>
                    <a:lnTo>
                      <a:pt x="170" y="116"/>
                    </a:lnTo>
                    <a:lnTo>
                      <a:pt x="170" y="116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4" y="110"/>
                    </a:lnTo>
                    <a:lnTo>
                      <a:pt x="178" y="108"/>
                    </a:lnTo>
                    <a:lnTo>
                      <a:pt x="178" y="108"/>
                    </a:lnTo>
                    <a:lnTo>
                      <a:pt x="178" y="106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72" y="100"/>
                    </a:lnTo>
                    <a:lnTo>
                      <a:pt x="172" y="98"/>
                    </a:lnTo>
                    <a:lnTo>
                      <a:pt x="172" y="96"/>
                    </a:lnTo>
                    <a:lnTo>
                      <a:pt x="176" y="94"/>
                    </a:lnTo>
                    <a:lnTo>
                      <a:pt x="176" y="94"/>
                    </a:lnTo>
                    <a:lnTo>
                      <a:pt x="178" y="92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78" y="88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2" y="84"/>
                    </a:lnTo>
                    <a:lnTo>
                      <a:pt x="170" y="82"/>
                    </a:lnTo>
                    <a:lnTo>
                      <a:pt x="172" y="78"/>
                    </a:lnTo>
                    <a:lnTo>
                      <a:pt x="174" y="76"/>
                    </a:lnTo>
                    <a:lnTo>
                      <a:pt x="174" y="76"/>
                    </a:lnTo>
                    <a:lnTo>
                      <a:pt x="178" y="72"/>
                    </a:lnTo>
                    <a:lnTo>
                      <a:pt x="178" y="70"/>
                    </a:lnTo>
                    <a:lnTo>
                      <a:pt x="178" y="70"/>
                    </a:lnTo>
                    <a:lnTo>
                      <a:pt x="174" y="68"/>
                    </a:lnTo>
                    <a:lnTo>
                      <a:pt x="174" y="68"/>
                    </a:lnTo>
                    <a:lnTo>
                      <a:pt x="170" y="68"/>
                    </a:lnTo>
                    <a:lnTo>
                      <a:pt x="168" y="66"/>
                    </a:lnTo>
                    <a:lnTo>
                      <a:pt x="168" y="64"/>
                    </a:lnTo>
                    <a:lnTo>
                      <a:pt x="168" y="60"/>
                    </a:lnTo>
                    <a:lnTo>
                      <a:pt x="168" y="60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2" y="58"/>
                    </a:lnTo>
                    <a:lnTo>
                      <a:pt x="172" y="58"/>
                    </a:lnTo>
                    <a:lnTo>
                      <a:pt x="172" y="56"/>
                    </a:lnTo>
                    <a:lnTo>
                      <a:pt x="172" y="54"/>
                    </a:lnTo>
                    <a:lnTo>
                      <a:pt x="170" y="52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4" y="52"/>
                    </a:lnTo>
                    <a:lnTo>
                      <a:pt x="162" y="50"/>
                    </a:lnTo>
                    <a:lnTo>
                      <a:pt x="162" y="48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2"/>
                    </a:lnTo>
                    <a:lnTo>
                      <a:pt x="164" y="42"/>
                    </a:lnTo>
                    <a:lnTo>
                      <a:pt x="166" y="40"/>
                    </a:lnTo>
                    <a:lnTo>
                      <a:pt x="164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56" y="38"/>
                    </a:lnTo>
                    <a:lnTo>
                      <a:pt x="154" y="38"/>
                    </a:lnTo>
                    <a:lnTo>
                      <a:pt x="152" y="34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28"/>
                    </a:lnTo>
                    <a:lnTo>
                      <a:pt x="154" y="26"/>
                    </a:lnTo>
                    <a:lnTo>
                      <a:pt x="152" y="26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4" y="28"/>
                    </a:lnTo>
                    <a:lnTo>
                      <a:pt x="140" y="26"/>
                    </a:lnTo>
                    <a:lnTo>
                      <a:pt x="140" y="24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40" y="1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8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6" y="10"/>
                    </a:lnTo>
                    <a:lnTo>
                      <a:pt x="112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8" y="0"/>
                    </a:lnTo>
                    <a:lnTo>
                      <a:pt x="104" y="2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0" y="8"/>
                    </a:lnTo>
                    <a:lnTo>
                      <a:pt x="98" y="8"/>
                    </a:lnTo>
                    <a:lnTo>
                      <a:pt x="96" y="6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2" y="0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78" y="8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70" y="2"/>
                    </a:lnTo>
                    <a:lnTo>
                      <a:pt x="68" y="6"/>
                    </a:lnTo>
                    <a:lnTo>
                      <a:pt x="68" y="6"/>
                    </a:lnTo>
                    <a:lnTo>
                      <a:pt x="68" y="10"/>
                    </a:lnTo>
                    <a:lnTo>
                      <a:pt x="64" y="12"/>
                    </a:lnTo>
                    <a:lnTo>
                      <a:pt x="62" y="12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6" y="6"/>
                    </a:lnTo>
                    <a:lnTo>
                      <a:pt x="54" y="6"/>
                    </a:lnTo>
                    <a:lnTo>
                      <a:pt x="52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4"/>
                    </a:lnTo>
                    <a:lnTo>
                      <a:pt x="38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8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4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6" y="40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6" y="46"/>
                    </a:lnTo>
                    <a:lnTo>
                      <a:pt x="16" y="46"/>
                    </a:lnTo>
                    <a:lnTo>
                      <a:pt x="18" y="5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8" y="54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0" y="68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74"/>
                    </a:lnTo>
                    <a:lnTo>
                      <a:pt x="4" y="76"/>
                    </a:lnTo>
                    <a:lnTo>
                      <a:pt x="4" y="76"/>
                    </a:lnTo>
                    <a:lnTo>
                      <a:pt x="8" y="80"/>
                    </a:lnTo>
                    <a:lnTo>
                      <a:pt x="8" y="82"/>
                    </a:lnTo>
                    <a:lnTo>
                      <a:pt x="6" y="84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0" y="88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8" y="98"/>
                    </a:lnTo>
                    <a:lnTo>
                      <a:pt x="8" y="100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2" y="106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6" y="110"/>
                    </a:lnTo>
                    <a:lnTo>
                      <a:pt x="6" y="110"/>
                    </a:lnTo>
                    <a:lnTo>
                      <a:pt x="10" y="112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0" y="118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10" y="120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6" y="124"/>
                    </a:lnTo>
                    <a:lnTo>
                      <a:pt x="6" y="126"/>
                    </a:lnTo>
                    <a:lnTo>
                      <a:pt x="8" y="12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4" y="128"/>
                    </a:lnTo>
                    <a:lnTo>
                      <a:pt x="16" y="128"/>
                    </a:lnTo>
                    <a:lnTo>
                      <a:pt x="18" y="130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6"/>
                    </a:lnTo>
                    <a:lnTo>
                      <a:pt x="16" y="136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20" y="140"/>
                    </a:lnTo>
                    <a:lnTo>
                      <a:pt x="20" y="140"/>
                    </a:lnTo>
                    <a:lnTo>
                      <a:pt x="24" y="140"/>
                    </a:lnTo>
                    <a:lnTo>
                      <a:pt x="26" y="142"/>
                    </a:lnTo>
                    <a:lnTo>
                      <a:pt x="26" y="144"/>
                    </a:lnTo>
                    <a:lnTo>
                      <a:pt x="26" y="148"/>
                    </a:lnTo>
                    <a:lnTo>
                      <a:pt x="26" y="148"/>
                    </a:lnTo>
                    <a:close/>
                    <a:moveTo>
                      <a:pt x="98" y="170"/>
                    </a:move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close/>
                    <a:moveTo>
                      <a:pt x="114" y="168"/>
                    </a:moveTo>
                    <a:lnTo>
                      <a:pt x="114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4" y="168"/>
                    </a:lnTo>
                    <a:lnTo>
                      <a:pt x="114" y="168"/>
                    </a:lnTo>
                    <a:close/>
                    <a:moveTo>
                      <a:pt x="76" y="74"/>
                    </a:moveTo>
                    <a:lnTo>
                      <a:pt x="90" y="46"/>
                    </a:lnTo>
                    <a:lnTo>
                      <a:pt x="104" y="74"/>
                    </a:lnTo>
                    <a:lnTo>
                      <a:pt x="136" y="80"/>
                    </a:lnTo>
                    <a:lnTo>
                      <a:pt x="112" y="102"/>
                    </a:lnTo>
                    <a:lnTo>
                      <a:pt x="118" y="134"/>
                    </a:lnTo>
                    <a:lnTo>
                      <a:pt x="90" y="118"/>
                    </a:lnTo>
                    <a:lnTo>
                      <a:pt x="62" y="134"/>
                    </a:lnTo>
                    <a:lnTo>
                      <a:pt x="66" y="102"/>
                    </a:lnTo>
                    <a:lnTo>
                      <a:pt x="44" y="80"/>
                    </a:lnTo>
                    <a:lnTo>
                      <a:pt x="76" y="74"/>
                    </a:lnTo>
                    <a:close/>
                    <a:moveTo>
                      <a:pt x="194" y="118"/>
                    </a:moveTo>
                    <a:lnTo>
                      <a:pt x="194" y="118"/>
                    </a:lnTo>
                    <a:lnTo>
                      <a:pt x="192" y="120"/>
                    </a:lnTo>
                    <a:lnTo>
                      <a:pt x="192" y="120"/>
                    </a:lnTo>
                    <a:lnTo>
                      <a:pt x="192" y="126"/>
                    </a:lnTo>
                    <a:lnTo>
                      <a:pt x="192" y="130"/>
                    </a:lnTo>
                    <a:lnTo>
                      <a:pt x="192" y="130"/>
                    </a:lnTo>
                    <a:lnTo>
                      <a:pt x="190" y="134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76" y="154"/>
                    </a:lnTo>
                    <a:lnTo>
                      <a:pt x="176" y="172"/>
                    </a:lnTo>
                    <a:lnTo>
                      <a:pt x="600" y="172"/>
                    </a:lnTo>
                    <a:lnTo>
                      <a:pt x="600" y="710"/>
                    </a:lnTo>
                    <a:lnTo>
                      <a:pt x="600" y="710"/>
                    </a:lnTo>
                    <a:lnTo>
                      <a:pt x="598" y="722"/>
                    </a:lnTo>
                    <a:lnTo>
                      <a:pt x="592" y="734"/>
                    </a:lnTo>
                    <a:lnTo>
                      <a:pt x="588" y="740"/>
                    </a:lnTo>
                    <a:lnTo>
                      <a:pt x="584" y="744"/>
                    </a:lnTo>
                    <a:lnTo>
                      <a:pt x="580" y="746"/>
                    </a:lnTo>
                    <a:lnTo>
                      <a:pt x="574" y="746"/>
                    </a:lnTo>
                    <a:lnTo>
                      <a:pt x="128" y="746"/>
                    </a:lnTo>
                    <a:lnTo>
                      <a:pt x="128" y="370"/>
                    </a:lnTo>
                    <a:lnTo>
                      <a:pt x="88" y="346"/>
                    </a:lnTo>
                    <a:lnTo>
                      <a:pt x="82" y="350"/>
                    </a:lnTo>
                    <a:lnTo>
                      <a:pt x="82" y="802"/>
                    </a:lnTo>
                    <a:lnTo>
                      <a:pt x="574" y="802"/>
                    </a:lnTo>
                    <a:lnTo>
                      <a:pt x="574" y="802"/>
                    </a:lnTo>
                    <a:lnTo>
                      <a:pt x="588" y="800"/>
                    </a:lnTo>
                    <a:lnTo>
                      <a:pt x="600" y="794"/>
                    </a:lnTo>
                    <a:lnTo>
                      <a:pt x="612" y="786"/>
                    </a:lnTo>
                    <a:lnTo>
                      <a:pt x="624" y="774"/>
                    </a:lnTo>
                    <a:lnTo>
                      <a:pt x="632" y="760"/>
                    </a:lnTo>
                    <a:lnTo>
                      <a:pt x="640" y="746"/>
                    </a:lnTo>
                    <a:lnTo>
                      <a:pt x="644" y="728"/>
                    </a:lnTo>
                    <a:lnTo>
                      <a:pt x="646" y="710"/>
                    </a:lnTo>
                    <a:lnTo>
                      <a:pt x="646" y="118"/>
                    </a:lnTo>
                    <a:lnTo>
                      <a:pt x="194" y="118"/>
                    </a:lnTo>
                    <a:close/>
                    <a:moveTo>
                      <a:pt x="218" y="362"/>
                    </a:moveTo>
                    <a:lnTo>
                      <a:pt x="502" y="362"/>
                    </a:lnTo>
                    <a:lnTo>
                      <a:pt x="502" y="326"/>
                    </a:lnTo>
                    <a:lnTo>
                      <a:pt x="218" y="326"/>
                    </a:lnTo>
                    <a:lnTo>
                      <a:pt x="218" y="362"/>
                    </a:lnTo>
                    <a:close/>
                    <a:moveTo>
                      <a:pt x="158" y="366"/>
                    </a:move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6" y="176"/>
                    </a:lnTo>
                    <a:lnTo>
                      <a:pt x="156" y="176"/>
                    </a:lnTo>
                    <a:lnTo>
                      <a:pt x="148" y="182"/>
                    </a:lnTo>
                    <a:lnTo>
                      <a:pt x="140" y="184"/>
                    </a:lnTo>
                    <a:lnTo>
                      <a:pt x="140" y="184"/>
                    </a:lnTo>
                    <a:lnTo>
                      <a:pt x="140" y="186"/>
                    </a:lnTo>
                    <a:lnTo>
                      <a:pt x="140" y="186"/>
                    </a:lnTo>
                    <a:lnTo>
                      <a:pt x="132" y="190"/>
                    </a:lnTo>
                    <a:lnTo>
                      <a:pt x="124" y="192"/>
                    </a:lnTo>
                    <a:lnTo>
                      <a:pt x="124" y="192"/>
                    </a:lnTo>
                    <a:lnTo>
                      <a:pt x="122" y="192"/>
                    </a:lnTo>
                    <a:lnTo>
                      <a:pt x="122" y="192"/>
                    </a:lnTo>
                    <a:lnTo>
                      <a:pt x="114" y="196"/>
                    </a:lnTo>
                    <a:lnTo>
                      <a:pt x="108" y="196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8"/>
                    </a:lnTo>
                    <a:lnTo>
                      <a:pt x="90" y="198"/>
                    </a:lnTo>
                    <a:lnTo>
                      <a:pt x="90" y="198"/>
                    </a:lnTo>
                    <a:lnTo>
                      <a:pt x="86" y="198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2" y="198"/>
                    </a:lnTo>
                    <a:lnTo>
                      <a:pt x="72" y="198"/>
                    </a:lnTo>
                    <a:lnTo>
                      <a:pt x="66" y="196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56" y="192"/>
                    </a:lnTo>
                    <a:lnTo>
                      <a:pt x="56" y="192"/>
                    </a:lnTo>
                    <a:lnTo>
                      <a:pt x="48" y="19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32" y="182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366"/>
                    </a:lnTo>
                    <a:lnTo>
                      <a:pt x="88" y="324"/>
                    </a:lnTo>
                    <a:lnTo>
                      <a:pt x="158" y="36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09" name="Freeform 17"/>
              <p:cNvSpPr>
                <a:spLocks noEditPoints="1"/>
              </p:cNvSpPr>
              <p:nvPr/>
            </p:nvSpPr>
            <p:spPr>
              <a:xfrm>
                <a:off x="5782241" y="3161323"/>
                <a:ext cx="370082" cy="459452"/>
              </a:xfrm>
              <a:custGeom>
                <a:avLst/>
                <a:gdLst>
                  <a:gd name="T0" fmla="*/ 124 w 646"/>
                  <a:gd name="T1" fmla="*/ 172 h 802"/>
                  <a:gd name="T2" fmla="*/ 108 w 646"/>
                  <a:gd name="T3" fmla="*/ 178 h 802"/>
                  <a:gd name="T4" fmla="*/ 124 w 646"/>
                  <a:gd name="T5" fmla="*/ 172 h 802"/>
                  <a:gd name="T6" fmla="*/ 108 w 646"/>
                  <a:gd name="T7" fmla="*/ 178 h 802"/>
                  <a:gd name="T8" fmla="*/ 56 w 646"/>
                  <a:gd name="T9" fmla="*/ 174 h 802"/>
                  <a:gd name="T10" fmla="*/ 56 w 646"/>
                  <a:gd name="T11" fmla="*/ 174 h 802"/>
                  <a:gd name="T12" fmla="*/ 66 w 646"/>
                  <a:gd name="T13" fmla="*/ 168 h 802"/>
                  <a:gd name="T14" fmla="*/ 310 w 646"/>
                  <a:gd name="T15" fmla="*/ 542 h 802"/>
                  <a:gd name="T16" fmla="*/ 82 w 646"/>
                  <a:gd name="T17" fmla="*/ 172 h 802"/>
                  <a:gd name="T18" fmla="*/ 310 w 646"/>
                  <a:gd name="T19" fmla="*/ 618 h 802"/>
                  <a:gd name="T20" fmla="*/ 200 w 646"/>
                  <a:gd name="T21" fmla="*/ 484 h 802"/>
                  <a:gd name="T22" fmla="*/ 72 w 646"/>
                  <a:gd name="T23" fmla="*/ 178 h 802"/>
                  <a:gd name="T24" fmla="*/ 32 w 646"/>
                  <a:gd name="T25" fmla="*/ 154 h 802"/>
                  <a:gd name="T26" fmla="*/ 48 w 646"/>
                  <a:gd name="T27" fmla="*/ 162 h 802"/>
                  <a:gd name="T28" fmla="*/ 52 w 646"/>
                  <a:gd name="T29" fmla="*/ 162 h 802"/>
                  <a:gd name="T30" fmla="*/ 54 w 646"/>
                  <a:gd name="T31" fmla="*/ 166 h 802"/>
                  <a:gd name="T32" fmla="*/ 56 w 646"/>
                  <a:gd name="T33" fmla="*/ 174 h 802"/>
                  <a:gd name="T34" fmla="*/ 66 w 646"/>
                  <a:gd name="T35" fmla="*/ 168 h 802"/>
                  <a:gd name="T36" fmla="*/ 76 w 646"/>
                  <a:gd name="T37" fmla="*/ 174 h 802"/>
                  <a:gd name="T38" fmla="*/ 82 w 646"/>
                  <a:gd name="T39" fmla="*/ 172 h 802"/>
                  <a:gd name="T40" fmla="*/ 96 w 646"/>
                  <a:gd name="T41" fmla="*/ 172 h 802"/>
                  <a:gd name="T42" fmla="*/ 112 w 646"/>
                  <a:gd name="T43" fmla="*/ 170 h 802"/>
                  <a:gd name="T44" fmla="*/ 128 w 646"/>
                  <a:gd name="T45" fmla="*/ 166 h 802"/>
                  <a:gd name="T46" fmla="*/ 130 w 646"/>
                  <a:gd name="T47" fmla="*/ 162 h 802"/>
                  <a:gd name="T48" fmla="*/ 146 w 646"/>
                  <a:gd name="T49" fmla="*/ 152 h 802"/>
                  <a:gd name="T50" fmla="*/ 152 w 646"/>
                  <a:gd name="T51" fmla="*/ 154 h 802"/>
                  <a:gd name="T52" fmla="*/ 164 w 646"/>
                  <a:gd name="T53" fmla="*/ 140 h 802"/>
                  <a:gd name="T54" fmla="*/ 174 w 646"/>
                  <a:gd name="T55" fmla="*/ 124 h 802"/>
                  <a:gd name="T56" fmla="*/ 178 w 646"/>
                  <a:gd name="T57" fmla="*/ 108 h 802"/>
                  <a:gd name="T58" fmla="*/ 180 w 646"/>
                  <a:gd name="T59" fmla="*/ 90 h 802"/>
                  <a:gd name="T60" fmla="*/ 174 w 646"/>
                  <a:gd name="T61" fmla="*/ 68 h 802"/>
                  <a:gd name="T62" fmla="*/ 172 w 646"/>
                  <a:gd name="T63" fmla="*/ 54 h 802"/>
                  <a:gd name="T64" fmla="*/ 164 w 646"/>
                  <a:gd name="T65" fmla="*/ 44 h 802"/>
                  <a:gd name="T66" fmla="*/ 154 w 646"/>
                  <a:gd name="T67" fmla="*/ 32 h 802"/>
                  <a:gd name="T68" fmla="*/ 140 w 646"/>
                  <a:gd name="T69" fmla="*/ 16 h 802"/>
                  <a:gd name="T70" fmla="*/ 130 w 646"/>
                  <a:gd name="T71" fmla="*/ 18 h 802"/>
                  <a:gd name="T72" fmla="*/ 126 w 646"/>
                  <a:gd name="T73" fmla="*/ 16 h 802"/>
                  <a:gd name="T74" fmla="*/ 124 w 646"/>
                  <a:gd name="T75" fmla="*/ 6 h 802"/>
                  <a:gd name="T76" fmla="*/ 102 w 646"/>
                  <a:gd name="T77" fmla="*/ 4 h 802"/>
                  <a:gd name="T78" fmla="*/ 84 w 646"/>
                  <a:gd name="T79" fmla="*/ 8 h 802"/>
                  <a:gd name="T80" fmla="*/ 62 w 646"/>
                  <a:gd name="T81" fmla="*/ 12 h 802"/>
                  <a:gd name="T82" fmla="*/ 50 w 646"/>
                  <a:gd name="T83" fmla="*/ 16 h 802"/>
                  <a:gd name="T84" fmla="*/ 40 w 646"/>
                  <a:gd name="T85" fmla="*/ 14 h 802"/>
                  <a:gd name="T86" fmla="*/ 30 w 646"/>
                  <a:gd name="T87" fmla="*/ 26 h 802"/>
                  <a:gd name="T88" fmla="*/ 26 w 646"/>
                  <a:gd name="T89" fmla="*/ 28 h 802"/>
                  <a:gd name="T90" fmla="*/ 16 w 646"/>
                  <a:gd name="T91" fmla="*/ 46 h 802"/>
                  <a:gd name="T92" fmla="*/ 6 w 646"/>
                  <a:gd name="T93" fmla="*/ 58 h 802"/>
                  <a:gd name="T94" fmla="*/ 4 w 646"/>
                  <a:gd name="T95" fmla="*/ 76 h 802"/>
                  <a:gd name="T96" fmla="*/ 8 w 646"/>
                  <a:gd name="T97" fmla="*/ 96 h 802"/>
                  <a:gd name="T98" fmla="*/ 12 w 646"/>
                  <a:gd name="T99" fmla="*/ 116 h 802"/>
                  <a:gd name="T100" fmla="*/ 14 w 646"/>
                  <a:gd name="T101" fmla="*/ 128 h 802"/>
                  <a:gd name="T102" fmla="*/ 14 w 646"/>
                  <a:gd name="T103" fmla="*/ 136 h 802"/>
                  <a:gd name="T104" fmla="*/ 98 w 646"/>
                  <a:gd name="T105" fmla="*/ 170 h 802"/>
                  <a:gd name="T106" fmla="*/ 114 w 646"/>
                  <a:gd name="T107" fmla="*/ 168 h 802"/>
                  <a:gd name="T108" fmla="*/ 76 w 646"/>
                  <a:gd name="T109" fmla="*/ 74 h 802"/>
                  <a:gd name="T110" fmla="*/ 182 w 646"/>
                  <a:gd name="T111" fmla="*/ 148 h 802"/>
                  <a:gd name="T112" fmla="*/ 128 w 646"/>
                  <a:gd name="T113" fmla="*/ 746 h 802"/>
                  <a:gd name="T114" fmla="*/ 640 w 646"/>
                  <a:gd name="T115" fmla="*/ 746 h 802"/>
                  <a:gd name="T116" fmla="*/ 158 w 646"/>
                  <a:gd name="T117" fmla="*/ 172 h 802"/>
                  <a:gd name="T118" fmla="*/ 124 w 646"/>
                  <a:gd name="T119" fmla="*/ 192 h 802"/>
                  <a:gd name="T120" fmla="*/ 80 w 646"/>
                  <a:gd name="T121" fmla="*/ 196 h 802"/>
                  <a:gd name="T122" fmla="*/ 40 w 646"/>
                  <a:gd name="T123" fmla="*/ 184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46" h="802"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4" y="172"/>
                    </a:move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close/>
                    <a:moveTo>
                      <a:pt x="128" y="166"/>
                    </a:move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28" y="166"/>
                    </a:lnTo>
                    <a:lnTo>
                      <a:pt x="128" y="166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108" y="178"/>
                    </a:move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close/>
                    <a:moveTo>
                      <a:pt x="56" y="174"/>
                    </a:move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close/>
                    <a:moveTo>
                      <a:pt x="54" y="166"/>
                    </a:move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6"/>
                    </a:lnTo>
                    <a:lnTo>
                      <a:pt x="54" y="166"/>
                    </a:lnTo>
                    <a:close/>
                    <a:moveTo>
                      <a:pt x="66" y="168"/>
                    </a:move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close/>
                    <a:moveTo>
                      <a:pt x="200" y="560"/>
                    </a:moveTo>
                    <a:lnTo>
                      <a:pt x="310" y="560"/>
                    </a:lnTo>
                    <a:lnTo>
                      <a:pt x="310" y="542"/>
                    </a:lnTo>
                    <a:lnTo>
                      <a:pt x="200" y="542"/>
                    </a:lnTo>
                    <a:lnTo>
                      <a:pt x="200" y="560"/>
                    </a:lnTo>
                    <a:close/>
                    <a:moveTo>
                      <a:pt x="82" y="172"/>
                    </a:moveTo>
                    <a:lnTo>
                      <a:pt x="82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close/>
                    <a:moveTo>
                      <a:pt x="352" y="632"/>
                    </a:moveTo>
                    <a:lnTo>
                      <a:pt x="534" y="632"/>
                    </a:lnTo>
                    <a:lnTo>
                      <a:pt x="534" y="422"/>
                    </a:lnTo>
                    <a:lnTo>
                      <a:pt x="352" y="422"/>
                    </a:lnTo>
                    <a:lnTo>
                      <a:pt x="352" y="632"/>
                    </a:lnTo>
                    <a:close/>
                    <a:moveTo>
                      <a:pt x="200" y="440"/>
                    </a:moveTo>
                    <a:lnTo>
                      <a:pt x="310" y="440"/>
                    </a:lnTo>
                    <a:lnTo>
                      <a:pt x="310" y="422"/>
                    </a:lnTo>
                    <a:lnTo>
                      <a:pt x="200" y="422"/>
                    </a:lnTo>
                    <a:lnTo>
                      <a:pt x="200" y="440"/>
                    </a:lnTo>
                    <a:close/>
                    <a:moveTo>
                      <a:pt x="200" y="618"/>
                    </a:moveTo>
                    <a:lnTo>
                      <a:pt x="310" y="618"/>
                    </a:lnTo>
                    <a:lnTo>
                      <a:pt x="310" y="600"/>
                    </a:lnTo>
                    <a:lnTo>
                      <a:pt x="200" y="600"/>
                    </a:lnTo>
                    <a:lnTo>
                      <a:pt x="200" y="618"/>
                    </a:lnTo>
                    <a:close/>
                    <a:moveTo>
                      <a:pt x="200" y="676"/>
                    </a:moveTo>
                    <a:lnTo>
                      <a:pt x="310" y="676"/>
                    </a:lnTo>
                    <a:lnTo>
                      <a:pt x="310" y="658"/>
                    </a:lnTo>
                    <a:lnTo>
                      <a:pt x="200" y="658"/>
                    </a:lnTo>
                    <a:lnTo>
                      <a:pt x="200" y="676"/>
                    </a:lnTo>
                    <a:close/>
                    <a:moveTo>
                      <a:pt x="200" y="502"/>
                    </a:moveTo>
                    <a:lnTo>
                      <a:pt x="310" y="502"/>
                    </a:lnTo>
                    <a:lnTo>
                      <a:pt x="310" y="484"/>
                    </a:lnTo>
                    <a:lnTo>
                      <a:pt x="200" y="484"/>
                    </a:lnTo>
                    <a:lnTo>
                      <a:pt x="200" y="502"/>
                    </a:lnTo>
                    <a:close/>
                    <a:moveTo>
                      <a:pt x="90" y="180"/>
                    </a:move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lnTo>
                      <a:pt x="90" y="180"/>
                    </a:lnTo>
                    <a:close/>
                    <a:moveTo>
                      <a:pt x="72" y="178"/>
                    </a:move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lnTo>
                      <a:pt x="72" y="178"/>
                    </a:lnTo>
                    <a:close/>
                    <a:moveTo>
                      <a:pt x="26" y="148"/>
                    </a:moveTo>
                    <a:lnTo>
                      <a:pt x="26" y="148"/>
                    </a:lnTo>
                    <a:lnTo>
                      <a:pt x="24" y="152"/>
                    </a:lnTo>
                    <a:lnTo>
                      <a:pt x="26" y="154"/>
                    </a:lnTo>
                    <a:lnTo>
                      <a:pt x="28" y="154"/>
                    </a:lnTo>
                    <a:lnTo>
                      <a:pt x="32" y="154"/>
                    </a:lnTo>
                    <a:lnTo>
                      <a:pt x="32" y="154"/>
                    </a:lnTo>
                    <a:lnTo>
                      <a:pt x="36" y="152"/>
                    </a:lnTo>
                    <a:lnTo>
                      <a:pt x="38" y="152"/>
                    </a:lnTo>
                    <a:lnTo>
                      <a:pt x="40" y="156"/>
                    </a:lnTo>
                    <a:lnTo>
                      <a:pt x="40" y="160"/>
                    </a:lnTo>
                    <a:lnTo>
                      <a:pt x="40" y="160"/>
                    </a:lnTo>
                    <a:lnTo>
                      <a:pt x="40" y="164"/>
                    </a:lnTo>
                    <a:lnTo>
                      <a:pt x="40" y="166"/>
                    </a:lnTo>
                    <a:lnTo>
                      <a:pt x="42" y="166"/>
                    </a:lnTo>
                    <a:lnTo>
                      <a:pt x="46" y="164"/>
                    </a:lnTo>
                    <a:lnTo>
                      <a:pt x="46" y="164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0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4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6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4" y="172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56" y="174"/>
                    </a:lnTo>
                    <a:lnTo>
                      <a:pt x="60" y="172"/>
                    </a:lnTo>
                    <a:lnTo>
                      <a:pt x="60" y="172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8" y="170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70" y="178"/>
                    </a:lnTo>
                    <a:lnTo>
                      <a:pt x="72" y="178"/>
                    </a:lnTo>
                    <a:lnTo>
                      <a:pt x="74" y="178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78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0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4" y="172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8" y="180"/>
                    </a:lnTo>
                    <a:lnTo>
                      <a:pt x="90" y="180"/>
                    </a:lnTo>
                    <a:lnTo>
                      <a:pt x="92" y="178"/>
                    </a:lnTo>
                    <a:lnTo>
                      <a:pt x="94" y="176"/>
                    </a:lnTo>
                    <a:lnTo>
                      <a:pt x="94" y="176"/>
                    </a:lnTo>
                    <a:lnTo>
                      <a:pt x="96" y="172"/>
                    </a:lnTo>
                    <a:lnTo>
                      <a:pt x="98" y="170"/>
                    </a:lnTo>
                    <a:lnTo>
                      <a:pt x="100" y="17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08" y="178"/>
                    </a:lnTo>
                    <a:lnTo>
                      <a:pt x="110" y="176"/>
                    </a:lnTo>
                    <a:lnTo>
                      <a:pt x="110" y="174"/>
                    </a:lnTo>
                    <a:lnTo>
                      <a:pt x="110" y="174"/>
                    </a:lnTo>
                    <a:lnTo>
                      <a:pt x="112" y="170"/>
                    </a:lnTo>
                    <a:lnTo>
                      <a:pt x="114" y="168"/>
                    </a:lnTo>
                    <a:lnTo>
                      <a:pt x="116" y="168"/>
                    </a:lnTo>
                    <a:lnTo>
                      <a:pt x="120" y="170"/>
                    </a:lnTo>
                    <a:lnTo>
                      <a:pt x="120" y="170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6" y="172"/>
                    </a:lnTo>
                    <a:lnTo>
                      <a:pt x="126" y="168"/>
                    </a:lnTo>
                    <a:lnTo>
                      <a:pt x="126" y="168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6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28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0" y="162"/>
                    </a:lnTo>
                    <a:lnTo>
                      <a:pt x="134" y="164"/>
                    </a:lnTo>
                    <a:lnTo>
                      <a:pt x="134" y="164"/>
                    </a:lnTo>
                    <a:lnTo>
                      <a:pt x="138" y="166"/>
                    </a:lnTo>
                    <a:lnTo>
                      <a:pt x="140" y="164"/>
                    </a:lnTo>
                    <a:lnTo>
                      <a:pt x="140" y="164"/>
                    </a:lnTo>
                    <a:lnTo>
                      <a:pt x="142" y="162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40" y="156"/>
                    </a:lnTo>
                    <a:lnTo>
                      <a:pt x="142" y="154"/>
                    </a:lnTo>
                    <a:lnTo>
                      <a:pt x="144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48" y="154"/>
                    </a:lnTo>
                    <a:lnTo>
                      <a:pt x="148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0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2" y="154"/>
                    </a:lnTo>
                    <a:lnTo>
                      <a:pt x="154" y="152"/>
                    </a:lnTo>
                    <a:lnTo>
                      <a:pt x="152" y="148"/>
                    </a:lnTo>
                    <a:lnTo>
                      <a:pt x="152" y="148"/>
                    </a:lnTo>
                    <a:lnTo>
                      <a:pt x="152" y="144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64" y="140"/>
                    </a:lnTo>
                    <a:lnTo>
                      <a:pt x="166" y="138"/>
                    </a:lnTo>
                    <a:lnTo>
                      <a:pt x="166" y="138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162" y="130"/>
                    </a:lnTo>
                    <a:lnTo>
                      <a:pt x="164" y="126"/>
                    </a:lnTo>
                    <a:lnTo>
                      <a:pt x="164" y="126"/>
                    </a:lnTo>
                    <a:lnTo>
                      <a:pt x="168" y="126"/>
                    </a:lnTo>
                    <a:lnTo>
                      <a:pt x="168" y="126"/>
                    </a:lnTo>
                    <a:lnTo>
                      <a:pt x="172" y="124"/>
                    </a:lnTo>
                    <a:lnTo>
                      <a:pt x="174" y="124"/>
                    </a:lnTo>
                    <a:lnTo>
                      <a:pt x="174" y="124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4" y="122"/>
                    </a:lnTo>
                    <a:lnTo>
                      <a:pt x="172" y="118"/>
                    </a:lnTo>
                    <a:lnTo>
                      <a:pt x="172" y="118"/>
                    </a:lnTo>
                    <a:lnTo>
                      <a:pt x="170" y="116"/>
                    </a:lnTo>
                    <a:lnTo>
                      <a:pt x="170" y="116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4" y="110"/>
                    </a:lnTo>
                    <a:lnTo>
                      <a:pt x="178" y="108"/>
                    </a:lnTo>
                    <a:lnTo>
                      <a:pt x="178" y="108"/>
                    </a:lnTo>
                    <a:lnTo>
                      <a:pt x="178" y="106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72" y="100"/>
                    </a:lnTo>
                    <a:lnTo>
                      <a:pt x="172" y="98"/>
                    </a:lnTo>
                    <a:lnTo>
                      <a:pt x="172" y="96"/>
                    </a:lnTo>
                    <a:lnTo>
                      <a:pt x="176" y="94"/>
                    </a:lnTo>
                    <a:lnTo>
                      <a:pt x="176" y="94"/>
                    </a:lnTo>
                    <a:lnTo>
                      <a:pt x="178" y="92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78" y="88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2" y="84"/>
                    </a:lnTo>
                    <a:lnTo>
                      <a:pt x="170" y="82"/>
                    </a:lnTo>
                    <a:lnTo>
                      <a:pt x="172" y="78"/>
                    </a:lnTo>
                    <a:lnTo>
                      <a:pt x="174" y="76"/>
                    </a:lnTo>
                    <a:lnTo>
                      <a:pt x="174" y="76"/>
                    </a:lnTo>
                    <a:lnTo>
                      <a:pt x="178" y="72"/>
                    </a:lnTo>
                    <a:lnTo>
                      <a:pt x="178" y="70"/>
                    </a:lnTo>
                    <a:lnTo>
                      <a:pt x="178" y="70"/>
                    </a:lnTo>
                    <a:lnTo>
                      <a:pt x="174" y="68"/>
                    </a:lnTo>
                    <a:lnTo>
                      <a:pt x="174" y="68"/>
                    </a:lnTo>
                    <a:lnTo>
                      <a:pt x="170" y="68"/>
                    </a:lnTo>
                    <a:lnTo>
                      <a:pt x="168" y="66"/>
                    </a:lnTo>
                    <a:lnTo>
                      <a:pt x="168" y="64"/>
                    </a:lnTo>
                    <a:lnTo>
                      <a:pt x="168" y="60"/>
                    </a:lnTo>
                    <a:lnTo>
                      <a:pt x="168" y="60"/>
                    </a:lnTo>
                    <a:lnTo>
                      <a:pt x="170" y="60"/>
                    </a:lnTo>
                    <a:lnTo>
                      <a:pt x="170" y="60"/>
                    </a:lnTo>
                    <a:lnTo>
                      <a:pt x="172" y="58"/>
                    </a:lnTo>
                    <a:lnTo>
                      <a:pt x="172" y="58"/>
                    </a:lnTo>
                    <a:lnTo>
                      <a:pt x="172" y="56"/>
                    </a:lnTo>
                    <a:lnTo>
                      <a:pt x="172" y="54"/>
                    </a:lnTo>
                    <a:lnTo>
                      <a:pt x="170" y="52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4" y="52"/>
                    </a:lnTo>
                    <a:lnTo>
                      <a:pt x="162" y="50"/>
                    </a:lnTo>
                    <a:lnTo>
                      <a:pt x="162" y="48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2" y="46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4"/>
                    </a:lnTo>
                    <a:lnTo>
                      <a:pt x="164" y="42"/>
                    </a:lnTo>
                    <a:lnTo>
                      <a:pt x="164" y="42"/>
                    </a:lnTo>
                    <a:lnTo>
                      <a:pt x="166" y="40"/>
                    </a:lnTo>
                    <a:lnTo>
                      <a:pt x="164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56" y="38"/>
                    </a:lnTo>
                    <a:lnTo>
                      <a:pt x="154" y="38"/>
                    </a:lnTo>
                    <a:lnTo>
                      <a:pt x="152" y="34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28"/>
                    </a:lnTo>
                    <a:lnTo>
                      <a:pt x="154" y="26"/>
                    </a:lnTo>
                    <a:lnTo>
                      <a:pt x="152" y="26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4" y="28"/>
                    </a:lnTo>
                    <a:lnTo>
                      <a:pt x="140" y="26"/>
                    </a:lnTo>
                    <a:lnTo>
                      <a:pt x="140" y="24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40" y="1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2" y="16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8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6" y="10"/>
                    </a:lnTo>
                    <a:lnTo>
                      <a:pt x="112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8" y="0"/>
                    </a:lnTo>
                    <a:lnTo>
                      <a:pt x="104" y="2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0" y="8"/>
                    </a:lnTo>
                    <a:lnTo>
                      <a:pt x="98" y="8"/>
                    </a:lnTo>
                    <a:lnTo>
                      <a:pt x="96" y="6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2" y="0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4" y="8"/>
                    </a:lnTo>
                    <a:lnTo>
                      <a:pt x="82" y="8"/>
                    </a:lnTo>
                    <a:lnTo>
                      <a:pt x="78" y="8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70" y="2"/>
                    </a:lnTo>
                    <a:lnTo>
                      <a:pt x="68" y="6"/>
                    </a:lnTo>
                    <a:lnTo>
                      <a:pt x="68" y="6"/>
                    </a:lnTo>
                    <a:lnTo>
                      <a:pt x="68" y="10"/>
                    </a:lnTo>
                    <a:lnTo>
                      <a:pt x="64" y="12"/>
                    </a:lnTo>
                    <a:lnTo>
                      <a:pt x="62" y="12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6" y="6"/>
                    </a:lnTo>
                    <a:lnTo>
                      <a:pt x="54" y="6"/>
                    </a:lnTo>
                    <a:lnTo>
                      <a:pt x="52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38" y="24"/>
                    </a:lnTo>
                    <a:lnTo>
                      <a:pt x="38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8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8" y="36"/>
                    </a:lnTo>
                    <a:lnTo>
                      <a:pt x="26" y="38"/>
                    </a:lnTo>
                    <a:lnTo>
                      <a:pt x="24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16" y="40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6" y="46"/>
                    </a:lnTo>
                    <a:lnTo>
                      <a:pt x="16" y="46"/>
                    </a:lnTo>
                    <a:lnTo>
                      <a:pt x="18" y="5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8" y="54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0" y="68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74"/>
                    </a:lnTo>
                    <a:lnTo>
                      <a:pt x="4" y="76"/>
                    </a:lnTo>
                    <a:lnTo>
                      <a:pt x="4" y="76"/>
                    </a:lnTo>
                    <a:lnTo>
                      <a:pt x="8" y="80"/>
                    </a:lnTo>
                    <a:lnTo>
                      <a:pt x="8" y="82"/>
                    </a:lnTo>
                    <a:lnTo>
                      <a:pt x="6" y="84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0" y="88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8" y="98"/>
                    </a:lnTo>
                    <a:lnTo>
                      <a:pt x="8" y="100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2" y="106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6" y="110"/>
                    </a:lnTo>
                    <a:lnTo>
                      <a:pt x="6" y="110"/>
                    </a:lnTo>
                    <a:lnTo>
                      <a:pt x="10" y="112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0" y="118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10" y="120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6" y="124"/>
                    </a:lnTo>
                    <a:lnTo>
                      <a:pt x="6" y="126"/>
                    </a:lnTo>
                    <a:lnTo>
                      <a:pt x="8" y="12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4" y="128"/>
                    </a:lnTo>
                    <a:lnTo>
                      <a:pt x="16" y="128"/>
                    </a:lnTo>
                    <a:lnTo>
                      <a:pt x="18" y="130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4"/>
                    </a:lnTo>
                    <a:lnTo>
                      <a:pt x="16" y="136"/>
                    </a:lnTo>
                    <a:lnTo>
                      <a:pt x="16" y="136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20" y="140"/>
                    </a:lnTo>
                    <a:lnTo>
                      <a:pt x="20" y="140"/>
                    </a:lnTo>
                    <a:lnTo>
                      <a:pt x="24" y="140"/>
                    </a:lnTo>
                    <a:lnTo>
                      <a:pt x="26" y="142"/>
                    </a:lnTo>
                    <a:lnTo>
                      <a:pt x="26" y="144"/>
                    </a:lnTo>
                    <a:lnTo>
                      <a:pt x="26" y="148"/>
                    </a:lnTo>
                    <a:lnTo>
                      <a:pt x="26" y="148"/>
                    </a:lnTo>
                    <a:close/>
                    <a:moveTo>
                      <a:pt x="98" y="170"/>
                    </a:move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lnTo>
                      <a:pt x="98" y="170"/>
                    </a:lnTo>
                    <a:close/>
                    <a:moveTo>
                      <a:pt x="114" y="168"/>
                    </a:moveTo>
                    <a:lnTo>
                      <a:pt x="114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4" y="168"/>
                    </a:lnTo>
                    <a:lnTo>
                      <a:pt x="114" y="168"/>
                    </a:lnTo>
                    <a:close/>
                    <a:moveTo>
                      <a:pt x="76" y="74"/>
                    </a:moveTo>
                    <a:lnTo>
                      <a:pt x="90" y="46"/>
                    </a:lnTo>
                    <a:lnTo>
                      <a:pt x="104" y="74"/>
                    </a:lnTo>
                    <a:lnTo>
                      <a:pt x="136" y="80"/>
                    </a:lnTo>
                    <a:lnTo>
                      <a:pt x="112" y="102"/>
                    </a:lnTo>
                    <a:lnTo>
                      <a:pt x="118" y="134"/>
                    </a:lnTo>
                    <a:lnTo>
                      <a:pt x="90" y="118"/>
                    </a:lnTo>
                    <a:lnTo>
                      <a:pt x="62" y="134"/>
                    </a:lnTo>
                    <a:lnTo>
                      <a:pt x="66" y="102"/>
                    </a:lnTo>
                    <a:lnTo>
                      <a:pt x="44" y="80"/>
                    </a:lnTo>
                    <a:lnTo>
                      <a:pt x="76" y="74"/>
                    </a:lnTo>
                    <a:close/>
                    <a:moveTo>
                      <a:pt x="194" y="118"/>
                    </a:moveTo>
                    <a:lnTo>
                      <a:pt x="194" y="118"/>
                    </a:lnTo>
                    <a:lnTo>
                      <a:pt x="192" y="120"/>
                    </a:lnTo>
                    <a:lnTo>
                      <a:pt x="192" y="120"/>
                    </a:lnTo>
                    <a:lnTo>
                      <a:pt x="192" y="126"/>
                    </a:lnTo>
                    <a:lnTo>
                      <a:pt x="192" y="130"/>
                    </a:lnTo>
                    <a:lnTo>
                      <a:pt x="192" y="130"/>
                    </a:lnTo>
                    <a:lnTo>
                      <a:pt x="190" y="134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76" y="154"/>
                    </a:lnTo>
                    <a:lnTo>
                      <a:pt x="176" y="172"/>
                    </a:lnTo>
                    <a:lnTo>
                      <a:pt x="600" y="172"/>
                    </a:lnTo>
                    <a:lnTo>
                      <a:pt x="600" y="710"/>
                    </a:lnTo>
                    <a:lnTo>
                      <a:pt x="600" y="710"/>
                    </a:lnTo>
                    <a:lnTo>
                      <a:pt x="598" y="722"/>
                    </a:lnTo>
                    <a:lnTo>
                      <a:pt x="592" y="734"/>
                    </a:lnTo>
                    <a:lnTo>
                      <a:pt x="588" y="740"/>
                    </a:lnTo>
                    <a:lnTo>
                      <a:pt x="584" y="744"/>
                    </a:lnTo>
                    <a:lnTo>
                      <a:pt x="580" y="746"/>
                    </a:lnTo>
                    <a:lnTo>
                      <a:pt x="574" y="746"/>
                    </a:lnTo>
                    <a:lnTo>
                      <a:pt x="128" y="746"/>
                    </a:lnTo>
                    <a:lnTo>
                      <a:pt x="128" y="370"/>
                    </a:lnTo>
                    <a:lnTo>
                      <a:pt x="88" y="346"/>
                    </a:lnTo>
                    <a:lnTo>
                      <a:pt x="82" y="350"/>
                    </a:lnTo>
                    <a:lnTo>
                      <a:pt x="82" y="802"/>
                    </a:lnTo>
                    <a:lnTo>
                      <a:pt x="574" y="802"/>
                    </a:lnTo>
                    <a:lnTo>
                      <a:pt x="574" y="802"/>
                    </a:lnTo>
                    <a:lnTo>
                      <a:pt x="588" y="800"/>
                    </a:lnTo>
                    <a:lnTo>
                      <a:pt x="600" y="794"/>
                    </a:lnTo>
                    <a:lnTo>
                      <a:pt x="612" y="786"/>
                    </a:lnTo>
                    <a:lnTo>
                      <a:pt x="624" y="774"/>
                    </a:lnTo>
                    <a:lnTo>
                      <a:pt x="632" y="760"/>
                    </a:lnTo>
                    <a:lnTo>
                      <a:pt x="640" y="746"/>
                    </a:lnTo>
                    <a:lnTo>
                      <a:pt x="644" y="728"/>
                    </a:lnTo>
                    <a:lnTo>
                      <a:pt x="646" y="710"/>
                    </a:lnTo>
                    <a:lnTo>
                      <a:pt x="646" y="118"/>
                    </a:lnTo>
                    <a:lnTo>
                      <a:pt x="194" y="118"/>
                    </a:lnTo>
                    <a:close/>
                    <a:moveTo>
                      <a:pt x="218" y="362"/>
                    </a:moveTo>
                    <a:lnTo>
                      <a:pt x="502" y="362"/>
                    </a:lnTo>
                    <a:lnTo>
                      <a:pt x="502" y="326"/>
                    </a:lnTo>
                    <a:lnTo>
                      <a:pt x="218" y="326"/>
                    </a:lnTo>
                    <a:lnTo>
                      <a:pt x="218" y="362"/>
                    </a:lnTo>
                    <a:close/>
                    <a:moveTo>
                      <a:pt x="158" y="366"/>
                    </a:move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8" y="172"/>
                    </a:lnTo>
                    <a:lnTo>
                      <a:pt x="156" y="176"/>
                    </a:lnTo>
                    <a:lnTo>
                      <a:pt x="156" y="176"/>
                    </a:lnTo>
                    <a:lnTo>
                      <a:pt x="148" y="182"/>
                    </a:lnTo>
                    <a:lnTo>
                      <a:pt x="140" y="184"/>
                    </a:lnTo>
                    <a:lnTo>
                      <a:pt x="140" y="184"/>
                    </a:lnTo>
                    <a:lnTo>
                      <a:pt x="140" y="186"/>
                    </a:lnTo>
                    <a:lnTo>
                      <a:pt x="140" y="186"/>
                    </a:lnTo>
                    <a:lnTo>
                      <a:pt x="132" y="190"/>
                    </a:lnTo>
                    <a:lnTo>
                      <a:pt x="124" y="192"/>
                    </a:lnTo>
                    <a:lnTo>
                      <a:pt x="124" y="192"/>
                    </a:lnTo>
                    <a:lnTo>
                      <a:pt x="122" y="192"/>
                    </a:lnTo>
                    <a:lnTo>
                      <a:pt x="122" y="192"/>
                    </a:lnTo>
                    <a:lnTo>
                      <a:pt x="114" y="196"/>
                    </a:lnTo>
                    <a:lnTo>
                      <a:pt x="108" y="196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8"/>
                    </a:lnTo>
                    <a:lnTo>
                      <a:pt x="90" y="198"/>
                    </a:lnTo>
                    <a:lnTo>
                      <a:pt x="90" y="198"/>
                    </a:lnTo>
                    <a:lnTo>
                      <a:pt x="86" y="198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2" y="198"/>
                    </a:lnTo>
                    <a:lnTo>
                      <a:pt x="72" y="198"/>
                    </a:lnTo>
                    <a:lnTo>
                      <a:pt x="66" y="196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56" y="192"/>
                    </a:lnTo>
                    <a:lnTo>
                      <a:pt x="56" y="192"/>
                    </a:lnTo>
                    <a:lnTo>
                      <a:pt x="48" y="19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32" y="182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366"/>
                    </a:lnTo>
                    <a:lnTo>
                      <a:pt x="88" y="324"/>
                    </a:lnTo>
                    <a:lnTo>
                      <a:pt x="158" y="366"/>
                    </a:lnTo>
                    <a:close/>
                  </a:path>
                </a:pathLst>
              </a:custGeom>
              <a:solidFill>
                <a:srgbClr val="E7A603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10" name="TextBox 51"/>
            <p:cNvSpPr txBox="1"/>
            <p:nvPr/>
          </p:nvSpPr>
          <p:spPr>
            <a:xfrm>
              <a:off x="3531870" y="2503170"/>
              <a:ext cx="2042160" cy="871783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공정한 직무수행을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저해할 우려가 있는 경우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600" b="0" spc="-100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외부강의등 제한 가능</a:t>
              </a:r>
            </a:p>
          </p:txBody>
        </p:sp>
        <p:sp>
          <p:nvSpPr>
            <p:cNvPr id="1011" name="사다리꼴 6"/>
            <p:cNvSpPr/>
            <p:nvPr/>
          </p:nvSpPr>
          <p:spPr>
            <a:xfrm rot="5400000">
              <a:off x="5240120" y="2838131"/>
              <a:ext cx="872331" cy="200819"/>
            </a:xfrm>
            <a:custGeom>
              <a:avLst/>
              <a:gdLst>
                <a:gd name="connsiteX0" fmla="*/ 0 w 605631"/>
                <a:gd name="connsiteY0" fmla="*/ 200819 h 200819"/>
                <a:gd name="connsiteX1" fmla="*/ 170668 w 605631"/>
                <a:gd name="connsiteY1" fmla="*/ 0 h 200819"/>
                <a:gd name="connsiteX2" fmla="*/ 434963 w 605631"/>
                <a:gd name="connsiteY2" fmla="*/ 0 h 200819"/>
                <a:gd name="connsiteX3" fmla="*/ 605631 w 605631"/>
                <a:gd name="connsiteY3" fmla="*/ 200819 h 200819"/>
                <a:gd name="connsiteX4" fmla="*/ 0 w 605631"/>
                <a:gd name="connsiteY4" fmla="*/ 200819 h 200819"/>
                <a:gd name="connsiteX0" fmla="*/ 0 w 872331"/>
                <a:gd name="connsiteY0" fmla="*/ 200819 h 200819"/>
                <a:gd name="connsiteX1" fmla="*/ 437368 w 872331"/>
                <a:gd name="connsiteY1" fmla="*/ 0 h 200819"/>
                <a:gd name="connsiteX2" fmla="*/ 701663 w 872331"/>
                <a:gd name="connsiteY2" fmla="*/ 0 h 200819"/>
                <a:gd name="connsiteX3" fmla="*/ 872331 w 872331"/>
                <a:gd name="connsiteY3" fmla="*/ 200819 h 200819"/>
                <a:gd name="connsiteX4" fmla="*/ 0 w 872331"/>
                <a:gd name="connsiteY4" fmla="*/ 200819 h 20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31" h="200819">
                  <a:moveTo>
                    <a:pt x="0" y="200819"/>
                  </a:moveTo>
                  <a:lnTo>
                    <a:pt x="437368" y="0"/>
                  </a:lnTo>
                  <a:lnTo>
                    <a:pt x="701663" y="0"/>
                  </a:lnTo>
                  <a:lnTo>
                    <a:pt x="872331" y="200819"/>
                  </a:lnTo>
                  <a:lnTo>
                    <a:pt x="0" y="200819"/>
                  </a:lnTo>
                  <a:close/>
                </a:path>
              </a:pathLst>
            </a:custGeom>
            <a:gradFill>
              <a:gsLst>
                <a:gs pos="0">
                  <a:srgbClr val="BCBCBC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2" name="직사각형 7"/>
            <p:cNvSpPr/>
            <p:nvPr/>
          </p:nvSpPr>
          <p:spPr>
            <a:xfrm>
              <a:off x="5596255" y="3686810"/>
              <a:ext cx="335280" cy="556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3" name="이등변 삼각형 33"/>
            <p:cNvSpPr/>
            <p:nvPr/>
          </p:nvSpPr>
          <p:spPr>
            <a:xfrm rot="5400000">
              <a:off x="5487198" y="3807619"/>
              <a:ext cx="507036" cy="289254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14" name="그룹 61"/>
          <p:cNvGrpSpPr/>
          <p:nvPr/>
        </p:nvGrpSpPr>
        <p:grpSpPr>
          <a:xfrm>
            <a:off x="702943" y="3979546"/>
            <a:ext cx="8225539" cy="2257766"/>
            <a:chOff x="922019" y="3970021"/>
            <a:chExt cx="7934325" cy="2259330"/>
          </a:xfrm>
        </p:grpSpPr>
        <p:grpSp>
          <p:nvGrpSpPr>
            <p:cNvPr id="1015" name="그룹 36"/>
            <p:cNvGrpSpPr/>
            <p:nvPr/>
          </p:nvGrpSpPr>
          <p:grpSpPr>
            <a:xfrm>
              <a:off x="922019" y="3970021"/>
              <a:ext cx="7934325" cy="2259330"/>
              <a:chOff x="923924" y="4429125"/>
              <a:chExt cx="7934325" cy="2326005"/>
            </a:xfrm>
          </p:grpSpPr>
          <p:sp>
            <p:nvSpPr>
              <p:cNvPr id="1016" name="TextBox 75"/>
              <p:cNvSpPr txBox="1"/>
              <p:nvPr/>
            </p:nvSpPr>
            <p:spPr>
              <a:xfrm>
                <a:off x="923924" y="4707255"/>
                <a:ext cx="7934325" cy="2047875"/>
              </a:xfrm>
              <a:prstGeom prst="rect">
                <a:avLst/>
              </a:prstGeom>
              <a:solidFill>
                <a:schemeClr val="bg2"/>
              </a:solidFill>
              <a:ln w="25400">
                <a:noFill/>
              </a:ln>
            </p:spPr>
            <p:txBody>
              <a:bodyPr wrap="none" anchor="ctr">
                <a:noAutofit/>
              </a:bodyPr>
              <a:lstStyle/>
              <a:p>
                <a:pPr marL="85725" algn="l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600" b="0" spc="-68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      직무 관련 외부강의등을 할 경우 소속기관장에게 사전 신고 의무화</a:t>
                </a:r>
              </a:p>
              <a:p>
                <a:pPr marL="85725" algn="l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600" b="0" spc="-68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        </a:t>
                </a:r>
                <a:r>
                  <a:rPr lang="ko-KR" altLang="en-US" sz="1600" b="0" spc="-68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사전 신고 의무 불이행 시 징계처분 대상</a:t>
                </a:r>
              </a:p>
              <a:p>
                <a:pPr marL="85725" algn="l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600" b="0" spc="-68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  <a:p>
                <a:pPr marL="85725" algn="l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600" b="0" spc="-68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      외부강의등의 대가로서 대통령령으로 정하는 금액을 초과하는 사례금 수수 금지</a:t>
                </a:r>
                <a:r>
                  <a:rPr lang="en-US" altLang="ko-KR" b="0" spc="-5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/>
                </a:r>
                <a:br>
                  <a:rPr lang="en-US" altLang="ko-KR" b="0" spc="-5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altLang="ko-KR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rPr>
                  <a:t>        </a:t>
                </a:r>
                <a:r>
                  <a:rPr lang="en-US" altLang="ko-KR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 </a:t>
                </a:r>
                <a:r>
                  <a:rPr lang="ko-KR" altLang="en-US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기준 금액 초과 사례금 수수시 소속기관장에게 신고</a:t>
                </a:r>
                <a:r>
                  <a:rPr lang="en-US" altLang="ko-KR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, </a:t>
                </a:r>
                <a:r>
                  <a:rPr lang="ko-KR" altLang="en-US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제공자에게 초과금액 지체없이 반환</a:t>
                </a:r>
              </a:p>
              <a:p>
                <a:pPr marL="85725" algn="l">
                  <a:lnSpc>
                    <a:spcPct val="12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         </a:t>
                </a:r>
                <a:r>
                  <a:rPr lang="ko-KR" altLang="en-US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신고 및 반환 조치 미 이행시 </a:t>
                </a:r>
                <a:r>
                  <a:rPr lang="en-US" altLang="ko-KR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500</a:t>
                </a:r>
                <a:r>
                  <a:rPr lang="ko-KR" altLang="en-US" sz="1500" b="0" spc="-65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/>
                  </a:rPr>
                  <a:t>만원 이하의 과태료 부과</a:t>
                </a:r>
                <a:endParaRPr lang="ko-KR" altLang="en-US" sz="1500" b="0" spc="-65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17" name="이등변 삼각형 38"/>
              <p:cNvSpPr/>
              <p:nvPr/>
            </p:nvSpPr>
            <p:spPr>
              <a:xfrm>
                <a:off x="2465070" y="4429125"/>
                <a:ext cx="266700" cy="352426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 w="25400">
                <a:noFill/>
              </a:ln>
            </p:spPr>
            <p:txBody>
              <a:bodyPr wrap="none" anchor="ctr">
                <a:noAutofit/>
              </a:bodyPr>
              <a:lstStyle/>
              <a:p>
                <a:pPr marL="85725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018" name="그룹 59"/>
            <p:cNvGrpSpPr/>
            <p:nvPr/>
          </p:nvGrpSpPr>
          <p:grpSpPr>
            <a:xfrm>
              <a:off x="1011238" y="4419600"/>
              <a:ext cx="289995" cy="243919"/>
              <a:chOff x="858838" y="4981575"/>
              <a:chExt cx="289995" cy="243919"/>
            </a:xfrm>
          </p:grpSpPr>
          <p:sp>
            <p:nvSpPr>
              <p:cNvPr id="1019" name="Freeform 5"/>
              <p:cNvSpPr/>
              <p:nvPr/>
            </p:nvSpPr>
            <p:spPr>
              <a:xfrm>
                <a:off x="1016443" y="4981575"/>
                <a:ext cx="132390" cy="142343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20" name="Freeform 6"/>
              <p:cNvSpPr/>
              <p:nvPr/>
            </p:nvSpPr>
            <p:spPr>
              <a:xfrm>
                <a:off x="858838" y="4984251"/>
                <a:ext cx="240205" cy="24124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quadBezTo>
                      <a:pt x="361" y="271"/>
                      <a:pt x="362" y="272"/>
                    </a:quad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021" name="그룹 65"/>
            <p:cNvGrpSpPr/>
            <p:nvPr/>
          </p:nvGrpSpPr>
          <p:grpSpPr>
            <a:xfrm>
              <a:off x="1011238" y="5248275"/>
              <a:ext cx="289995" cy="243919"/>
              <a:chOff x="858838" y="4991100"/>
              <a:chExt cx="289995" cy="243919"/>
            </a:xfrm>
          </p:grpSpPr>
          <p:sp>
            <p:nvSpPr>
              <p:cNvPr id="1022" name="Freeform 5"/>
              <p:cNvSpPr/>
              <p:nvPr/>
            </p:nvSpPr>
            <p:spPr>
              <a:xfrm>
                <a:off x="1016443" y="4991100"/>
                <a:ext cx="132390" cy="142343"/>
              </a:xfrm>
              <a:custGeom>
                <a:avLst/>
                <a:gdLst>
                  <a:gd name="T0" fmla="*/ 97 w 280"/>
                  <a:gd name="T1" fmla="*/ 277 h 302"/>
                  <a:gd name="T2" fmla="*/ 6 w 280"/>
                  <a:gd name="T3" fmla="*/ 183 h 302"/>
                  <a:gd name="T4" fmla="*/ 19 w 280"/>
                  <a:gd name="T5" fmla="*/ 104 h 302"/>
                  <a:gd name="T6" fmla="*/ 91 w 280"/>
                  <a:gd name="T7" fmla="*/ 36 h 302"/>
                  <a:gd name="T8" fmla="*/ 262 w 280"/>
                  <a:gd name="T9" fmla="*/ 109 h 302"/>
                  <a:gd name="T10" fmla="*/ 261 w 280"/>
                  <a:gd name="T11" fmla="*/ 189 h 302"/>
                  <a:gd name="T12" fmla="*/ 259 w 280"/>
                  <a:gd name="T13" fmla="*/ 196 h 302"/>
                  <a:gd name="T14" fmla="*/ 264 w 280"/>
                  <a:gd name="T15" fmla="*/ 196 h 302"/>
                  <a:gd name="T16" fmla="*/ 174 w 280"/>
                  <a:gd name="T17" fmla="*/ 276 h 302"/>
                  <a:gd name="T18" fmla="*/ 153 w 280"/>
                  <a:gd name="T19" fmla="*/ 282 h 302"/>
                  <a:gd name="T20" fmla="*/ 119 w 280"/>
                  <a:gd name="T21" fmla="*/ 275 h 302"/>
                  <a:gd name="T22" fmla="*/ 97 w 280"/>
                  <a:gd name="T23" fmla="*/ 27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0" h="302">
                    <a:moveTo>
                      <a:pt x="97" y="277"/>
                    </a:moveTo>
                    <a:cubicBezTo>
                      <a:pt x="82" y="300"/>
                      <a:pt x="6" y="183"/>
                      <a:pt x="6" y="183"/>
                    </a:cubicBezTo>
                    <a:cubicBezTo>
                      <a:pt x="0" y="165"/>
                      <a:pt x="18" y="103"/>
                      <a:pt x="19" y="104"/>
                    </a:cubicBezTo>
                    <a:cubicBezTo>
                      <a:pt x="13" y="89"/>
                      <a:pt x="74" y="31"/>
                      <a:pt x="91" y="36"/>
                    </a:cubicBezTo>
                    <a:cubicBezTo>
                      <a:pt x="90" y="0"/>
                      <a:pt x="271" y="41"/>
                      <a:pt x="262" y="109"/>
                    </a:cubicBezTo>
                    <a:cubicBezTo>
                      <a:pt x="270" y="112"/>
                      <a:pt x="280" y="194"/>
                      <a:pt x="261" y="189"/>
                    </a:cubicBezTo>
                    <a:cubicBezTo>
                      <a:pt x="258" y="191"/>
                      <a:pt x="257" y="194"/>
                      <a:pt x="259" y="196"/>
                    </a:cubicBezTo>
                    <a:cubicBezTo>
                      <a:pt x="260" y="194"/>
                      <a:pt x="262" y="194"/>
                      <a:pt x="264" y="196"/>
                    </a:cubicBezTo>
                    <a:cubicBezTo>
                      <a:pt x="249" y="215"/>
                      <a:pt x="189" y="302"/>
                      <a:pt x="174" y="276"/>
                    </a:cubicBezTo>
                    <a:cubicBezTo>
                      <a:pt x="170" y="284"/>
                      <a:pt x="155" y="276"/>
                      <a:pt x="153" y="282"/>
                    </a:cubicBezTo>
                    <a:cubicBezTo>
                      <a:pt x="154" y="282"/>
                      <a:pt x="117" y="279"/>
                      <a:pt x="119" y="275"/>
                    </a:cubicBezTo>
                    <a:cubicBezTo>
                      <a:pt x="120" y="275"/>
                      <a:pt x="102" y="278"/>
                      <a:pt x="97" y="277"/>
                    </a:cubicBezTo>
                  </a:path>
                </a:pathLst>
              </a:custGeom>
              <a:solidFill>
                <a:srgbClr val="FCB811"/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23" name="Freeform 6"/>
              <p:cNvSpPr/>
              <p:nvPr/>
            </p:nvSpPr>
            <p:spPr>
              <a:xfrm>
                <a:off x="858838" y="4993776"/>
                <a:ext cx="240205" cy="241243"/>
              </a:xfrm>
              <a:custGeom>
                <a:avLst/>
                <a:gdLst>
                  <a:gd name="T0" fmla="*/ 140 w 389"/>
                  <a:gd name="T1" fmla="*/ 377 h 392"/>
                  <a:gd name="T2" fmla="*/ 24 w 389"/>
                  <a:gd name="T3" fmla="*/ 262 h 392"/>
                  <a:gd name="T4" fmla="*/ 22 w 389"/>
                  <a:gd name="T5" fmla="*/ 172 h 392"/>
                  <a:gd name="T6" fmla="*/ 76 w 389"/>
                  <a:gd name="T7" fmla="*/ 95 h 392"/>
                  <a:gd name="T8" fmla="*/ 164 w 389"/>
                  <a:gd name="T9" fmla="*/ 42 h 392"/>
                  <a:gd name="T10" fmla="*/ 175 w 389"/>
                  <a:gd name="T11" fmla="*/ 43 h 392"/>
                  <a:gd name="T12" fmla="*/ 179 w 389"/>
                  <a:gd name="T13" fmla="*/ 45 h 392"/>
                  <a:gd name="T14" fmla="*/ 180 w 389"/>
                  <a:gd name="T15" fmla="*/ 44 h 392"/>
                  <a:gd name="T16" fmla="*/ 328 w 389"/>
                  <a:gd name="T17" fmla="*/ 100 h 392"/>
                  <a:gd name="T18" fmla="*/ 359 w 389"/>
                  <a:gd name="T19" fmla="*/ 143 h 392"/>
                  <a:gd name="T20" fmla="*/ 362 w 389"/>
                  <a:gd name="T21" fmla="*/ 178 h 392"/>
                  <a:gd name="T22" fmla="*/ 358 w 389"/>
                  <a:gd name="T23" fmla="*/ 260 h 392"/>
                  <a:gd name="T24" fmla="*/ 355 w 389"/>
                  <a:gd name="T25" fmla="*/ 270 h 392"/>
                  <a:gd name="T26" fmla="*/ 362 w 389"/>
                  <a:gd name="T27" fmla="*/ 270 h 392"/>
                  <a:gd name="T28" fmla="*/ 362 w 389"/>
                  <a:gd name="T29" fmla="*/ 272 h 392"/>
                  <a:gd name="T30" fmla="*/ 314 w 389"/>
                  <a:gd name="T31" fmla="*/ 344 h 392"/>
                  <a:gd name="T32" fmla="*/ 313 w 389"/>
                  <a:gd name="T33" fmla="*/ 342 h 392"/>
                  <a:gd name="T34" fmla="*/ 300 w 389"/>
                  <a:gd name="T35" fmla="*/ 346 h 392"/>
                  <a:gd name="T36" fmla="*/ 281 w 389"/>
                  <a:gd name="T37" fmla="*/ 357 h 392"/>
                  <a:gd name="T38" fmla="*/ 242 w 389"/>
                  <a:gd name="T39" fmla="*/ 376 h 392"/>
                  <a:gd name="T40" fmla="*/ 234 w 389"/>
                  <a:gd name="T41" fmla="*/ 380 h 392"/>
                  <a:gd name="T42" fmla="*/ 213 w 389"/>
                  <a:gd name="T43" fmla="*/ 377 h 392"/>
                  <a:gd name="T44" fmla="*/ 169 w 389"/>
                  <a:gd name="T45" fmla="*/ 374 h 392"/>
                  <a:gd name="T46" fmla="*/ 160 w 389"/>
                  <a:gd name="T47" fmla="*/ 374 h 392"/>
                  <a:gd name="T48" fmla="*/ 140 w 389"/>
                  <a:gd name="T49" fmla="*/ 37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9" h="392">
                    <a:moveTo>
                      <a:pt x="140" y="377"/>
                    </a:moveTo>
                    <a:cubicBezTo>
                      <a:pt x="130" y="392"/>
                      <a:pt x="0" y="275"/>
                      <a:pt x="24" y="262"/>
                    </a:cubicBezTo>
                    <a:cubicBezTo>
                      <a:pt x="4" y="256"/>
                      <a:pt x="22" y="182"/>
                      <a:pt x="22" y="172"/>
                    </a:cubicBezTo>
                    <a:cubicBezTo>
                      <a:pt x="21" y="162"/>
                      <a:pt x="64" y="90"/>
                      <a:pt x="76" y="95"/>
                    </a:cubicBezTo>
                    <a:cubicBezTo>
                      <a:pt x="83" y="63"/>
                      <a:pt x="159" y="60"/>
                      <a:pt x="164" y="42"/>
                    </a:cubicBezTo>
                    <a:cubicBezTo>
                      <a:pt x="165" y="41"/>
                      <a:pt x="172" y="42"/>
                      <a:pt x="175" y="43"/>
                    </a:cubicBezTo>
                    <a:cubicBezTo>
                      <a:pt x="174" y="44"/>
                      <a:pt x="183" y="30"/>
                      <a:pt x="179" y="45"/>
                    </a:cubicBezTo>
                    <a:cubicBezTo>
                      <a:pt x="179" y="44"/>
                      <a:pt x="180" y="44"/>
                      <a:pt x="180" y="44"/>
                    </a:cubicBezTo>
                    <a:cubicBezTo>
                      <a:pt x="192" y="0"/>
                      <a:pt x="321" y="102"/>
                      <a:pt x="328" y="100"/>
                    </a:cubicBezTo>
                    <a:cubicBezTo>
                      <a:pt x="327" y="109"/>
                      <a:pt x="358" y="126"/>
                      <a:pt x="359" y="143"/>
                    </a:cubicBezTo>
                    <a:cubicBezTo>
                      <a:pt x="360" y="148"/>
                      <a:pt x="363" y="171"/>
                      <a:pt x="362" y="178"/>
                    </a:cubicBezTo>
                    <a:cubicBezTo>
                      <a:pt x="389" y="187"/>
                      <a:pt x="366" y="262"/>
                      <a:pt x="358" y="260"/>
                    </a:cubicBezTo>
                    <a:cubicBezTo>
                      <a:pt x="358" y="262"/>
                      <a:pt x="356" y="268"/>
                      <a:pt x="355" y="270"/>
                    </a:cubicBezTo>
                    <a:cubicBezTo>
                      <a:pt x="356" y="267"/>
                      <a:pt x="358" y="267"/>
                      <a:pt x="362" y="270"/>
                    </a:cubicBezTo>
                    <a:quadBezTo>
                      <a:pt x="361" y="271"/>
                      <a:pt x="362" y="272"/>
                    </a:quadBezTo>
                    <a:cubicBezTo>
                      <a:pt x="355" y="271"/>
                      <a:pt x="314" y="341"/>
                      <a:pt x="314" y="344"/>
                    </a:cubicBezTo>
                    <a:cubicBezTo>
                      <a:pt x="311" y="343"/>
                      <a:pt x="311" y="342"/>
                      <a:pt x="313" y="342"/>
                    </a:cubicBezTo>
                    <a:cubicBezTo>
                      <a:pt x="301" y="342"/>
                      <a:pt x="310" y="349"/>
                      <a:pt x="300" y="346"/>
                    </a:cubicBezTo>
                    <a:cubicBezTo>
                      <a:pt x="298" y="354"/>
                      <a:pt x="291" y="362"/>
                      <a:pt x="281" y="357"/>
                    </a:cubicBezTo>
                    <a:cubicBezTo>
                      <a:pt x="280" y="359"/>
                      <a:pt x="240" y="390"/>
                      <a:pt x="242" y="376"/>
                    </a:cubicBezTo>
                    <a:cubicBezTo>
                      <a:pt x="240" y="380"/>
                      <a:pt x="234" y="392"/>
                      <a:pt x="234" y="380"/>
                    </a:cubicBezTo>
                    <a:cubicBezTo>
                      <a:pt x="232" y="380"/>
                      <a:pt x="209" y="387"/>
                      <a:pt x="213" y="377"/>
                    </a:cubicBezTo>
                    <a:cubicBezTo>
                      <a:pt x="200" y="376"/>
                      <a:pt x="186" y="377"/>
                      <a:pt x="169" y="374"/>
                    </a:cubicBezTo>
                    <a:cubicBezTo>
                      <a:pt x="167" y="384"/>
                      <a:pt x="160" y="379"/>
                      <a:pt x="160" y="374"/>
                    </a:cubicBezTo>
                    <a:cubicBezTo>
                      <a:pt x="154" y="373"/>
                      <a:pt x="145" y="378"/>
                      <a:pt x="140" y="377"/>
                    </a:cubicBezTo>
                  </a:path>
                </a:pathLst>
              </a:custGeom>
              <a:solidFill>
                <a:srgbClr val="78902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 sz="1600"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2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822" name="TextBox 23"/>
          <p:cNvSpPr txBox="1"/>
          <p:nvPr/>
        </p:nvSpPr>
        <p:spPr>
          <a:xfrm>
            <a:off x="3505322" y="656692"/>
            <a:ext cx="4019006" cy="396044"/>
          </a:xfrm>
          <a:prstGeom prst="rect">
            <a:avLst/>
          </a:prstGeom>
          <a:solidFill>
            <a:srgbClr val="B98503"/>
          </a:solidFill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수수 금지 금품등 제공에 대한 대응조치 </a:t>
            </a:r>
          </a:p>
        </p:txBody>
      </p:sp>
      <p:sp>
        <p:nvSpPr>
          <p:cNvPr id="954" name="아래쪽 화살표 246"/>
          <p:cNvSpPr/>
          <p:nvPr/>
        </p:nvSpPr>
        <p:spPr>
          <a:xfrm rot="16200000">
            <a:off x="1345502" y="3435895"/>
            <a:ext cx="4605974" cy="1000128"/>
          </a:xfrm>
          <a:custGeom>
            <a:avLst/>
            <a:gdLst>
              <a:gd name="connsiteX0" fmla="*/ 0 w 4580212"/>
              <a:gd name="connsiteY0" fmla="*/ 964683 h 1929365"/>
              <a:gd name="connsiteX1" fmla="*/ 1145053 w 4580212"/>
              <a:gd name="connsiteY1" fmla="*/ 964683 h 1929365"/>
              <a:gd name="connsiteX2" fmla="*/ 1145053 w 4580212"/>
              <a:gd name="connsiteY2" fmla="*/ 0 h 1929365"/>
              <a:gd name="connsiteX3" fmla="*/ 3435159 w 4580212"/>
              <a:gd name="connsiteY3" fmla="*/ 0 h 1929365"/>
              <a:gd name="connsiteX4" fmla="*/ 3435159 w 4580212"/>
              <a:gd name="connsiteY4" fmla="*/ 964683 h 1929365"/>
              <a:gd name="connsiteX5" fmla="*/ 4580212 w 4580212"/>
              <a:gd name="connsiteY5" fmla="*/ 964683 h 1929365"/>
              <a:gd name="connsiteX6" fmla="*/ 2290106 w 4580212"/>
              <a:gd name="connsiteY6" fmla="*/ 1929365 h 1929365"/>
              <a:gd name="connsiteX7" fmla="*/ 0 w 4580212"/>
              <a:gd name="connsiteY7" fmla="*/ 964683 h 1929365"/>
              <a:gd name="connsiteX0" fmla="*/ 2817347 w 7397559"/>
              <a:gd name="connsiteY0" fmla="*/ 3208011 h 4172693"/>
              <a:gd name="connsiteX1" fmla="*/ 3962400 w 7397559"/>
              <a:gd name="connsiteY1" fmla="*/ 3208011 h 4172693"/>
              <a:gd name="connsiteX2" fmla="*/ 0 w 7397559"/>
              <a:gd name="connsiteY2" fmla="*/ 0 h 4172693"/>
              <a:gd name="connsiteX3" fmla="*/ 6252506 w 7397559"/>
              <a:gd name="connsiteY3" fmla="*/ 2243328 h 4172693"/>
              <a:gd name="connsiteX4" fmla="*/ 6252506 w 7397559"/>
              <a:gd name="connsiteY4" fmla="*/ 3208011 h 4172693"/>
              <a:gd name="connsiteX5" fmla="*/ 7397559 w 7397559"/>
              <a:gd name="connsiteY5" fmla="*/ 3208011 h 4172693"/>
              <a:gd name="connsiteX6" fmla="*/ 5107453 w 7397559"/>
              <a:gd name="connsiteY6" fmla="*/ 4172693 h 4172693"/>
              <a:gd name="connsiteX7" fmla="*/ 2817347 w 7397559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962400 w 10105178"/>
              <a:gd name="connsiteY1" fmla="*/ 3208011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2817347 w 10105178"/>
              <a:gd name="connsiteY0" fmla="*/ 3208011 h 4172693"/>
              <a:gd name="connsiteX1" fmla="*/ 3608832 w 10105178"/>
              <a:gd name="connsiteY1" fmla="*/ 3183627 h 4172693"/>
              <a:gd name="connsiteX2" fmla="*/ 0 w 10105178"/>
              <a:gd name="connsiteY2" fmla="*/ 0 h 4172693"/>
              <a:gd name="connsiteX3" fmla="*/ 10105178 w 10105178"/>
              <a:gd name="connsiteY3" fmla="*/ 12192 h 4172693"/>
              <a:gd name="connsiteX4" fmla="*/ 6252506 w 10105178"/>
              <a:gd name="connsiteY4" fmla="*/ 3208011 h 4172693"/>
              <a:gd name="connsiteX5" fmla="*/ 7397559 w 10105178"/>
              <a:gd name="connsiteY5" fmla="*/ 3208011 h 4172693"/>
              <a:gd name="connsiteX6" fmla="*/ 5107453 w 10105178"/>
              <a:gd name="connsiteY6" fmla="*/ 4172693 h 4172693"/>
              <a:gd name="connsiteX7" fmla="*/ 2817347 w 10105178"/>
              <a:gd name="connsiteY7" fmla="*/ 3208011 h 4172693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1348762"/>
              <a:gd name="connsiteY0" fmla="*/ 3305547 h 4270229"/>
              <a:gd name="connsiteX1" fmla="*/ 4852416 w 11348762"/>
              <a:gd name="connsiteY1" fmla="*/ 3281163 h 4270229"/>
              <a:gd name="connsiteX2" fmla="*/ 0 w 11348762"/>
              <a:gd name="connsiteY2" fmla="*/ 0 h 4270229"/>
              <a:gd name="connsiteX3" fmla="*/ 11348762 w 11348762"/>
              <a:gd name="connsiteY3" fmla="*/ 109728 h 4270229"/>
              <a:gd name="connsiteX4" fmla="*/ 7496090 w 11348762"/>
              <a:gd name="connsiteY4" fmla="*/ 3305547 h 4270229"/>
              <a:gd name="connsiteX5" fmla="*/ 8641143 w 11348762"/>
              <a:gd name="connsiteY5" fmla="*/ 3305547 h 4270229"/>
              <a:gd name="connsiteX6" fmla="*/ 6351037 w 11348762"/>
              <a:gd name="connsiteY6" fmla="*/ 4270229 h 4270229"/>
              <a:gd name="connsiteX7" fmla="*/ 4060931 w 11348762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496090 w 12653306"/>
              <a:gd name="connsiteY4" fmla="*/ 3305547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  <a:gd name="connsiteX0" fmla="*/ 4060931 w 12653306"/>
              <a:gd name="connsiteY0" fmla="*/ 3305547 h 4270229"/>
              <a:gd name="connsiteX1" fmla="*/ 4852416 w 12653306"/>
              <a:gd name="connsiteY1" fmla="*/ 3281163 h 4270229"/>
              <a:gd name="connsiteX2" fmla="*/ 0 w 12653306"/>
              <a:gd name="connsiteY2" fmla="*/ 0 h 4270229"/>
              <a:gd name="connsiteX3" fmla="*/ 12653306 w 12653306"/>
              <a:gd name="connsiteY3" fmla="*/ 109728 h 4270229"/>
              <a:gd name="connsiteX4" fmla="*/ 7764314 w 12653306"/>
              <a:gd name="connsiteY4" fmla="*/ 3293355 h 4270229"/>
              <a:gd name="connsiteX5" fmla="*/ 8641143 w 12653306"/>
              <a:gd name="connsiteY5" fmla="*/ 3305547 h 4270229"/>
              <a:gd name="connsiteX6" fmla="*/ 6351037 w 12653306"/>
              <a:gd name="connsiteY6" fmla="*/ 4270229 h 4270229"/>
              <a:gd name="connsiteX7" fmla="*/ 4060931 w 12653306"/>
              <a:gd name="connsiteY7" fmla="*/ 3305547 h 42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53306" h="4270229">
                <a:moveTo>
                  <a:pt x="4060931" y="3305547"/>
                </a:moveTo>
                <a:lnTo>
                  <a:pt x="4852416" y="3281163"/>
                </a:lnTo>
                <a:cubicBezTo>
                  <a:pt x="3580384" y="1626610"/>
                  <a:pt x="2125472" y="654809"/>
                  <a:pt x="0" y="0"/>
                </a:cubicBezTo>
                <a:lnTo>
                  <a:pt x="12653306" y="109728"/>
                </a:lnTo>
                <a:cubicBezTo>
                  <a:pt x="10958618" y="638553"/>
                  <a:pt x="8922554" y="1801362"/>
                  <a:pt x="7764314" y="3293355"/>
                </a:cubicBezTo>
                <a:lnTo>
                  <a:pt x="8641143" y="3305547"/>
                </a:lnTo>
                <a:lnTo>
                  <a:pt x="6351037" y="4270229"/>
                </a:lnTo>
                <a:lnTo>
                  <a:pt x="4060931" y="33055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75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55" name="직사각형 60"/>
          <p:cNvSpPr/>
          <p:nvPr/>
        </p:nvSpPr>
        <p:spPr>
          <a:xfrm>
            <a:off x="943193" y="1414533"/>
            <a:ext cx="1632341" cy="379209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56" name="TextBox 61"/>
          <p:cNvSpPr txBox="1"/>
          <p:nvPr/>
        </p:nvSpPr>
        <p:spPr>
          <a:xfrm>
            <a:off x="652057" y="3000340"/>
            <a:ext cx="2470292" cy="85731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수수 금지 금품등을 받거나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제공의 약속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의사표시를 받은 경우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000" b="0" spc="-75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000" b="0" spc="-75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배우자의 금품등 수수 사실을 안 경우</a:t>
            </a:r>
            <a:r>
              <a:rPr lang="en-US" altLang="ko-KR" sz="1000" b="0" spc="-75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소속기관장에게</a:t>
            </a:r>
            <a:r>
              <a:rPr lang="en-US" altLang="ko-KR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지체 없이 신고</a:t>
            </a:r>
            <a:endParaRPr lang="en-US" altLang="ko-KR" sz="1400" b="0" spc="-75">
              <a:solidFill>
                <a:srgbClr val="FCB81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5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>
            <a:off x="387763" y="2860092"/>
            <a:ext cx="2737005" cy="10548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58" name="Freeform 5"/>
          <p:cNvSpPr/>
          <p:nvPr/>
        </p:nvSpPr>
        <p:spPr>
          <a:xfrm>
            <a:off x="1260099" y="1918214"/>
            <a:ext cx="997681" cy="941968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59" name="TextBox 64"/>
          <p:cNvSpPr txBox="1"/>
          <p:nvPr/>
        </p:nvSpPr>
        <p:spPr>
          <a:xfrm>
            <a:off x="1336513" y="1456978"/>
            <a:ext cx="823941" cy="294318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5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</a:t>
            </a:r>
          </a:p>
        </p:txBody>
      </p:sp>
      <p:sp>
        <p:nvSpPr>
          <p:cNvPr id="960" name="TextBox 66"/>
          <p:cNvSpPr txBox="1"/>
          <p:nvPr/>
        </p:nvSpPr>
        <p:spPr>
          <a:xfrm>
            <a:off x="652057" y="4131321"/>
            <a:ext cx="2422667" cy="49931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수수 금지 금품등을 제공자에게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반환</a:t>
            </a: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혹은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거부 의사 표시</a:t>
            </a:r>
            <a:endParaRPr lang="en-US" altLang="ko-KR" sz="1400" b="0" spc="-75">
              <a:solidFill>
                <a:srgbClr val="92D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61" name="TextBox 67"/>
          <p:cNvSpPr txBox="1"/>
          <p:nvPr/>
        </p:nvSpPr>
        <p:spPr>
          <a:xfrm>
            <a:off x="652057" y="4903606"/>
            <a:ext cx="2422667" cy="70780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받은 금품등이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멸실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부패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변질 우려 등이 있는 경우</a:t>
            </a: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소속기관장에게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인도</a:t>
            </a:r>
            <a:endParaRPr lang="en-US" altLang="ko-KR" sz="1400" b="0" spc="-75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62" name="그룹 68"/>
          <p:cNvGrpSpPr/>
          <p:nvPr/>
        </p:nvGrpSpPr>
        <p:grpSpPr>
          <a:xfrm>
            <a:off x="1577521" y="3814997"/>
            <a:ext cx="377851" cy="356751"/>
            <a:chOff x="5361132" y="3865676"/>
            <a:chExt cx="415636" cy="415636"/>
          </a:xfrm>
        </p:grpSpPr>
        <p:sp>
          <p:nvSpPr>
            <p:cNvPr id="963" name="타원 69"/>
            <p:cNvSpPr/>
            <p:nvPr/>
          </p:nvSpPr>
          <p:spPr>
            <a:xfrm>
              <a:off x="5361132" y="3865676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4" name="십자형 70"/>
            <p:cNvSpPr/>
            <p:nvPr/>
          </p:nvSpPr>
          <p:spPr>
            <a:xfrm>
              <a:off x="5442999" y="3947544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65" name="그룹 71"/>
          <p:cNvGrpSpPr/>
          <p:nvPr/>
        </p:nvGrpSpPr>
        <p:grpSpPr>
          <a:xfrm>
            <a:off x="1577521" y="4596275"/>
            <a:ext cx="377851" cy="356751"/>
            <a:chOff x="5361132" y="3876773"/>
            <a:chExt cx="415636" cy="415636"/>
          </a:xfrm>
        </p:grpSpPr>
        <p:sp>
          <p:nvSpPr>
            <p:cNvPr id="966" name="타원 72"/>
            <p:cNvSpPr/>
            <p:nvPr/>
          </p:nvSpPr>
          <p:spPr>
            <a:xfrm>
              <a:off x="5361132" y="3876773"/>
              <a:ext cx="415636" cy="4156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7" name="십자형 73"/>
            <p:cNvSpPr/>
            <p:nvPr/>
          </p:nvSpPr>
          <p:spPr>
            <a:xfrm>
              <a:off x="5442999" y="3958641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68" name="직사각형 25"/>
          <p:cNvSpPr/>
          <p:nvPr/>
        </p:nvSpPr>
        <p:spPr>
          <a:xfrm>
            <a:off x="4290951" y="1414533"/>
            <a:ext cx="1632341" cy="379209"/>
          </a:xfrm>
          <a:prstGeom prst="rect">
            <a:avLst/>
          </a:prstGeom>
          <a:solidFill>
            <a:srgbClr val="789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969" name="TextBox 28"/>
          <p:cNvSpPr txBox="1"/>
          <p:nvPr/>
        </p:nvSpPr>
        <p:spPr>
          <a:xfrm>
            <a:off x="4169142" y="3967018"/>
            <a:ext cx="2023038" cy="68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수사 필요성 있을 경우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수사기관에 통보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0" name="TextBox 29"/>
          <p:cNvSpPr txBox="1"/>
          <p:nvPr/>
        </p:nvSpPr>
        <p:spPr>
          <a:xfrm>
            <a:off x="4150092" y="3003481"/>
            <a:ext cx="2042088" cy="68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수수 금지 금품등에 대해</a:t>
            </a:r>
            <a: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반환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인도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또는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거부 의사 표시 요구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1" name="TextBox 31"/>
          <p:cNvSpPr txBox="1"/>
          <p:nvPr/>
        </p:nvSpPr>
        <p:spPr>
          <a:xfrm>
            <a:off x="6461955" y="3619723"/>
            <a:ext cx="1980000" cy="2268000"/>
          </a:xfrm>
          <a:prstGeom prst="roundRect">
            <a:avLst>
              <a:gd name="adj" fmla="val 6481"/>
            </a:avLst>
          </a:prstGeom>
          <a:gradFill>
            <a:gsLst>
              <a:gs pos="0">
                <a:srgbClr val="A6C62F"/>
              </a:gs>
              <a:gs pos="100000">
                <a:srgbClr val="92AF27"/>
              </a:gs>
            </a:gsLst>
            <a:lin ang="5400000" scaled="1"/>
          </a:gradFill>
          <a:ln>
            <a:noFill/>
          </a:ln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>
              <a:latin typeface="+mn-lt"/>
              <a:ea typeface="+mn-ea"/>
              <a:cs typeface="+mn-cs"/>
            </a:endParaRPr>
          </a:p>
        </p:txBody>
      </p:sp>
      <p:pic>
        <p:nvPicPr>
          <p:cNvPr id="972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>
            <a:off x="3696748" y="2860092"/>
            <a:ext cx="2737005" cy="10548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73" name="TextBox 36"/>
          <p:cNvSpPr txBox="1"/>
          <p:nvPr/>
        </p:nvSpPr>
        <p:spPr>
          <a:xfrm>
            <a:off x="4684272" y="1456978"/>
            <a:ext cx="823941" cy="294318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600" b="0" spc="-5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소속기관장</a:t>
            </a:r>
          </a:p>
        </p:txBody>
      </p:sp>
      <p:sp>
        <p:nvSpPr>
          <p:cNvPr id="974" name="Freeform 5"/>
          <p:cNvSpPr/>
          <p:nvPr/>
        </p:nvSpPr>
        <p:spPr>
          <a:xfrm>
            <a:off x="4572000" y="1918214"/>
            <a:ext cx="997681" cy="941968"/>
          </a:xfrm>
          <a:custGeom>
            <a:avLst/>
            <a:gdLst>
              <a:gd name="T0" fmla="*/ 522 w 716"/>
              <a:gd name="T1" fmla="*/ 458 h 716"/>
              <a:gd name="T2" fmla="*/ 400 w 716"/>
              <a:gd name="T3" fmla="*/ 688 h 716"/>
              <a:gd name="T4" fmla="*/ 390 w 716"/>
              <a:gd name="T5" fmla="*/ 444 h 716"/>
              <a:gd name="T6" fmla="*/ 384 w 716"/>
              <a:gd name="T7" fmla="*/ 432 h 716"/>
              <a:gd name="T8" fmla="*/ 412 w 716"/>
              <a:gd name="T9" fmla="*/ 424 h 716"/>
              <a:gd name="T10" fmla="*/ 440 w 716"/>
              <a:gd name="T11" fmla="*/ 366 h 716"/>
              <a:gd name="T12" fmla="*/ 456 w 716"/>
              <a:gd name="T13" fmla="*/ 340 h 716"/>
              <a:gd name="T14" fmla="*/ 472 w 716"/>
              <a:gd name="T15" fmla="*/ 298 h 716"/>
              <a:gd name="T16" fmla="*/ 476 w 716"/>
              <a:gd name="T17" fmla="*/ 284 h 716"/>
              <a:gd name="T18" fmla="*/ 486 w 716"/>
              <a:gd name="T19" fmla="*/ 280 h 716"/>
              <a:gd name="T20" fmla="*/ 496 w 716"/>
              <a:gd name="T21" fmla="*/ 260 h 716"/>
              <a:gd name="T22" fmla="*/ 500 w 716"/>
              <a:gd name="T23" fmla="*/ 206 h 716"/>
              <a:gd name="T24" fmla="*/ 494 w 716"/>
              <a:gd name="T25" fmla="*/ 196 h 716"/>
              <a:gd name="T26" fmla="*/ 492 w 716"/>
              <a:gd name="T27" fmla="*/ 186 h 716"/>
              <a:gd name="T28" fmla="*/ 494 w 716"/>
              <a:gd name="T29" fmla="*/ 142 h 716"/>
              <a:gd name="T30" fmla="*/ 486 w 716"/>
              <a:gd name="T31" fmla="*/ 110 h 716"/>
              <a:gd name="T32" fmla="*/ 486 w 716"/>
              <a:gd name="T33" fmla="*/ 94 h 716"/>
              <a:gd name="T34" fmla="*/ 476 w 716"/>
              <a:gd name="T35" fmla="*/ 62 h 716"/>
              <a:gd name="T36" fmla="*/ 434 w 716"/>
              <a:gd name="T37" fmla="*/ 22 h 716"/>
              <a:gd name="T38" fmla="*/ 414 w 716"/>
              <a:gd name="T39" fmla="*/ 10 h 716"/>
              <a:gd name="T40" fmla="*/ 356 w 716"/>
              <a:gd name="T41" fmla="*/ 0 h 716"/>
              <a:gd name="T42" fmla="*/ 296 w 716"/>
              <a:gd name="T43" fmla="*/ 12 h 716"/>
              <a:gd name="T44" fmla="*/ 280 w 716"/>
              <a:gd name="T45" fmla="*/ 18 h 716"/>
              <a:gd name="T46" fmla="*/ 256 w 716"/>
              <a:gd name="T47" fmla="*/ 20 h 716"/>
              <a:gd name="T48" fmla="*/ 244 w 716"/>
              <a:gd name="T49" fmla="*/ 38 h 716"/>
              <a:gd name="T50" fmla="*/ 246 w 716"/>
              <a:gd name="T51" fmla="*/ 64 h 716"/>
              <a:gd name="T52" fmla="*/ 238 w 716"/>
              <a:gd name="T53" fmla="*/ 74 h 716"/>
              <a:gd name="T54" fmla="*/ 226 w 716"/>
              <a:gd name="T55" fmla="*/ 118 h 716"/>
              <a:gd name="T56" fmla="*/ 222 w 716"/>
              <a:gd name="T57" fmla="*/ 154 h 716"/>
              <a:gd name="T58" fmla="*/ 226 w 716"/>
              <a:gd name="T59" fmla="*/ 192 h 716"/>
              <a:gd name="T60" fmla="*/ 216 w 716"/>
              <a:gd name="T61" fmla="*/ 206 h 716"/>
              <a:gd name="T62" fmla="*/ 218 w 716"/>
              <a:gd name="T63" fmla="*/ 248 h 716"/>
              <a:gd name="T64" fmla="*/ 228 w 716"/>
              <a:gd name="T65" fmla="*/ 280 h 716"/>
              <a:gd name="T66" fmla="*/ 236 w 716"/>
              <a:gd name="T67" fmla="*/ 284 h 716"/>
              <a:gd name="T68" fmla="*/ 242 w 716"/>
              <a:gd name="T69" fmla="*/ 282 h 716"/>
              <a:gd name="T70" fmla="*/ 254 w 716"/>
              <a:gd name="T71" fmla="*/ 328 h 716"/>
              <a:gd name="T72" fmla="*/ 276 w 716"/>
              <a:gd name="T73" fmla="*/ 366 h 716"/>
              <a:gd name="T74" fmla="*/ 298 w 716"/>
              <a:gd name="T75" fmla="*/ 420 h 716"/>
              <a:gd name="T76" fmla="*/ 334 w 716"/>
              <a:gd name="T77" fmla="*/ 432 h 716"/>
              <a:gd name="T78" fmla="*/ 326 w 716"/>
              <a:gd name="T79" fmla="*/ 444 h 716"/>
              <a:gd name="T80" fmla="*/ 270 w 716"/>
              <a:gd name="T81" fmla="*/ 412 h 716"/>
              <a:gd name="T82" fmla="*/ 192 w 716"/>
              <a:gd name="T83" fmla="*/ 458 h 716"/>
              <a:gd name="T84" fmla="*/ 112 w 716"/>
              <a:gd name="T85" fmla="*/ 500 h 716"/>
              <a:gd name="T86" fmla="*/ 58 w 716"/>
              <a:gd name="T87" fmla="*/ 546 h 716"/>
              <a:gd name="T88" fmla="*/ 24 w 716"/>
              <a:gd name="T89" fmla="*/ 604 h 716"/>
              <a:gd name="T90" fmla="*/ 2 w 716"/>
              <a:gd name="T91" fmla="*/ 688 h 716"/>
              <a:gd name="T92" fmla="*/ 716 w 716"/>
              <a:gd name="T93" fmla="*/ 716 h 716"/>
              <a:gd name="T94" fmla="*/ 698 w 716"/>
              <a:gd name="T95" fmla="*/ 622 h 716"/>
              <a:gd name="T96" fmla="*/ 672 w 716"/>
              <a:gd name="T97" fmla="*/ 566 h 716"/>
              <a:gd name="T98" fmla="*/ 624 w 716"/>
              <a:gd name="T99" fmla="*/ 514 h 716"/>
              <a:gd name="T100" fmla="*/ 582 w 716"/>
              <a:gd name="T101" fmla="*/ 48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716">
                <a:moveTo>
                  <a:pt x="582" y="488"/>
                </a:moveTo>
                <a:lnTo>
                  <a:pt x="582" y="488"/>
                </a:lnTo>
                <a:lnTo>
                  <a:pt x="522" y="458"/>
                </a:lnTo>
                <a:lnTo>
                  <a:pt x="478" y="432"/>
                </a:lnTo>
                <a:lnTo>
                  <a:pt x="444" y="412"/>
                </a:lnTo>
                <a:lnTo>
                  <a:pt x="400" y="688"/>
                </a:lnTo>
                <a:lnTo>
                  <a:pt x="372" y="484"/>
                </a:lnTo>
                <a:lnTo>
                  <a:pt x="390" y="444"/>
                </a:lnTo>
                <a:lnTo>
                  <a:pt x="390" y="444"/>
                </a:lnTo>
                <a:lnTo>
                  <a:pt x="390" y="440"/>
                </a:lnTo>
                <a:lnTo>
                  <a:pt x="390" y="438"/>
                </a:lnTo>
                <a:lnTo>
                  <a:pt x="384" y="432"/>
                </a:lnTo>
                <a:lnTo>
                  <a:pt x="384" y="432"/>
                </a:lnTo>
                <a:lnTo>
                  <a:pt x="398" y="430"/>
                </a:lnTo>
                <a:lnTo>
                  <a:pt x="412" y="424"/>
                </a:lnTo>
                <a:lnTo>
                  <a:pt x="426" y="416"/>
                </a:lnTo>
                <a:lnTo>
                  <a:pt x="440" y="408"/>
                </a:lnTo>
                <a:lnTo>
                  <a:pt x="440" y="366"/>
                </a:lnTo>
                <a:lnTo>
                  <a:pt x="440" y="366"/>
                </a:lnTo>
                <a:lnTo>
                  <a:pt x="446" y="360"/>
                </a:lnTo>
                <a:lnTo>
                  <a:pt x="456" y="340"/>
                </a:lnTo>
                <a:lnTo>
                  <a:pt x="462" y="328"/>
                </a:lnTo>
                <a:lnTo>
                  <a:pt x="468" y="314"/>
                </a:lnTo>
                <a:lnTo>
                  <a:pt x="472" y="298"/>
                </a:lnTo>
                <a:lnTo>
                  <a:pt x="474" y="282"/>
                </a:lnTo>
                <a:lnTo>
                  <a:pt x="474" y="282"/>
                </a:lnTo>
                <a:lnTo>
                  <a:pt x="476" y="284"/>
                </a:lnTo>
                <a:lnTo>
                  <a:pt x="480" y="284"/>
                </a:lnTo>
                <a:lnTo>
                  <a:pt x="486" y="280"/>
                </a:lnTo>
                <a:lnTo>
                  <a:pt x="486" y="280"/>
                </a:lnTo>
                <a:lnTo>
                  <a:pt x="488" y="280"/>
                </a:lnTo>
                <a:lnTo>
                  <a:pt x="492" y="270"/>
                </a:lnTo>
                <a:lnTo>
                  <a:pt x="496" y="260"/>
                </a:lnTo>
                <a:lnTo>
                  <a:pt x="498" y="248"/>
                </a:lnTo>
                <a:lnTo>
                  <a:pt x="498" y="228"/>
                </a:lnTo>
                <a:lnTo>
                  <a:pt x="500" y="206"/>
                </a:lnTo>
                <a:lnTo>
                  <a:pt x="500" y="206"/>
                </a:lnTo>
                <a:lnTo>
                  <a:pt x="496" y="200"/>
                </a:lnTo>
                <a:lnTo>
                  <a:pt x="494" y="196"/>
                </a:lnTo>
                <a:lnTo>
                  <a:pt x="490" y="192"/>
                </a:lnTo>
                <a:lnTo>
                  <a:pt x="490" y="192"/>
                </a:lnTo>
                <a:lnTo>
                  <a:pt x="492" y="186"/>
                </a:lnTo>
                <a:lnTo>
                  <a:pt x="494" y="170"/>
                </a:lnTo>
                <a:lnTo>
                  <a:pt x="494" y="156"/>
                </a:lnTo>
                <a:lnTo>
                  <a:pt x="494" y="142"/>
                </a:lnTo>
                <a:lnTo>
                  <a:pt x="492" y="128"/>
                </a:lnTo>
                <a:lnTo>
                  <a:pt x="486" y="110"/>
                </a:lnTo>
                <a:lnTo>
                  <a:pt x="486" y="110"/>
                </a:lnTo>
                <a:lnTo>
                  <a:pt x="486" y="102"/>
                </a:lnTo>
                <a:lnTo>
                  <a:pt x="486" y="102"/>
                </a:lnTo>
                <a:lnTo>
                  <a:pt x="486" y="94"/>
                </a:lnTo>
                <a:lnTo>
                  <a:pt x="486" y="86"/>
                </a:lnTo>
                <a:lnTo>
                  <a:pt x="482" y="74"/>
                </a:lnTo>
                <a:lnTo>
                  <a:pt x="476" y="62"/>
                </a:lnTo>
                <a:lnTo>
                  <a:pt x="466" y="50"/>
                </a:lnTo>
                <a:lnTo>
                  <a:pt x="454" y="36"/>
                </a:lnTo>
                <a:lnTo>
                  <a:pt x="434" y="22"/>
                </a:lnTo>
                <a:lnTo>
                  <a:pt x="434" y="22"/>
                </a:lnTo>
                <a:lnTo>
                  <a:pt x="426" y="16"/>
                </a:lnTo>
                <a:lnTo>
                  <a:pt x="414" y="10"/>
                </a:lnTo>
                <a:lnTo>
                  <a:pt x="400" y="6"/>
                </a:lnTo>
                <a:lnTo>
                  <a:pt x="380" y="0"/>
                </a:lnTo>
                <a:lnTo>
                  <a:pt x="356" y="0"/>
                </a:lnTo>
                <a:lnTo>
                  <a:pt x="328" y="2"/>
                </a:lnTo>
                <a:lnTo>
                  <a:pt x="314" y="6"/>
                </a:lnTo>
                <a:lnTo>
                  <a:pt x="296" y="12"/>
                </a:lnTo>
                <a:lnTo>
                  <a:pt x="296" y="12"/>
                </a:lnTo>
                <a:lnTo>
                  <a:pt x="292" y="14"/>
                </a:lnTo>
                <a:lnTo>
                  <a:pt x="280" y="18"/>
                </a:lnTo>
                <a:lnTo>
                  <a:pt x="272" y="20"/>
                </a:lnTo>
                <a:lnTo>
                  <a:pt x="264" y="20"/>
                </a:lnTo>
                <a:lnTo>
                  <a:pt x="256" y="20"/>
                </a:lnTo>
                <a:lnTo>
                  <a:pt x="250" y="16"/>
                </a:lnTo>
                <a:lnTo>
                  <a:pt x="250" y="16"/>
                </a:lnTo>
                <a:lnTo>
                  <a:pt x="244" y="38"/>
                </a:lnTo>
                <a:lnTo>
                  <a:pt x="242" y="54"/>
                </a:lnTo>
                <a:lnTo>
                  <a:pt x="244" y="60"/>
                </a:lnTo>
                <a:lnTo>
                  <a:pt x="246" y="64"/>
                </a:lnTo>
                <a:lnTo>
                  <a:pt x="246" y="64"/>
                </a:lnTo>
                <a:lnTo>
                  <a:pt x="244" y="66"/>
                </a:lnTo>
                <a:lnTo>
                  <a:pt x="238" y="74"/>
                </a:lnTo>
                <a:lnTo>
                  <a:pt x="232" y="90"/>
                </a:lnTo>
                <a:lnTo>
                  <a:pt x="226" y="118"/>
                </a:lnTo>
                <a:lnTo>
                  <a:pt x="226" y="118"/>
                </a:lnTo>
                <a:lnTo>
                  <a:pt x="226" y="128"/>
                </a:lnTo>
                <a:lnTo>
                  <a:pt x="226" y="128"/>
                </a:lnTo>
                <a:lnTo>
                  <a:pt x="222" y="154"/>
                </a:lnTo>
                <a:lnTo>
                  <a:pt x="224" y="174"/>
                </a:lnTo>
                <a:lnTo>
                  <a:pt x="226" y="192"/>
                </a:lnTo>
                <a:lnTo>
                  <a:pt x="226" y="192"/>
                </a:lnTo>
                <a:lnTo>
                  <a:pt x="222" y="196"/>
                </a:lnTo>
                <a:lnTo>
                  <a:pt x="220" y="200"/>
                </a:lnTo>
                <a:lnTo>
                  <a:pt x="216" y="206"/>
                </a:lnTo>
                <a:lnTo>
                  <a:pt x="216" y="206"/>
                </a:lnTo>
                <a:lnTo>
                  <a:pt x="218" y="228"/>
                </a:lnTo>
                <a:lnTo>
                  <a:pt x="218" y="248"/>
                </a:lnTo>
                <a:lnTo>
                  <a:pt x="220" y="260"/>
                </a:lnTo>
                <a:lnTo>
                  <a:pt x="224" y="270"/>
                </a:lnTo>
                <a:lnTo>
                  <a:pt x="228" y="280"/>
                </a:lnTo>
                <a:lnTo>
                  <a:pt x="230" y="280"/>
                </a:lnTo>
                <a:lnTo>
                  <a:pt x="230" y="280"/>
                </a:lnTo>
                <a:lnTo>
                  <a:pt x="236" y="284"/>
                </a:lnTo>
                <a:lnTo>
                  <a:pt x="240" y="284"/>
                </a:lnTo>
                <a:lnTo>
                  <a:pt x="242" y="282"/>
                </a:lnTo>
                <a:lnTo>
                  <a:pt x="242" y="282"/>
                </a:lnTo>
                <a:lnTo>
                  <a:pt x="244" y="298"/>
                </a:lnTo>
                <a:lnTo>
                  <a:pt x="248" y="314"/>
                </a:lnTo>
                <a:lnTo>
                  <a:pt x="254" y="328"/>
                </a:lnTo>
                <a:lnTo>
                  <a:pt x="260" y="340"/>
                </a:lnTo>
                <a:lnTo>
                  <a:pt x="270" y="360"/>
                </a:lnTo>
                <a:lnTo>
                  <a:pt x="276" y="366"/>
                </a:lnTo>
                <a:lnTo>
                  <a:pt x="276" y="408"/>
                </a:lnTo>
                <a:lnTo>
                  <a:pt x="276" y="408"/>
                </a:lnTo>
                <a:lnTo>
                  <a:pt x="298" y="420"/>
                </a:lnTo>
                <a:lnTo>
                  <a:pt x="314" y="426"/>
                </a:lnTo>
                <a:lnTo>
                  <a:pt x="334" y="432"/>
                </a:lnTo>
                <a:lnTo>
                  <a:pt x="334" y="432"/>
                </a:lnTo>
                <a:lnTo>
                  <a:pt x="328" y="436"/>
                </a:lnTo>
                <a:lnTo>
                  <a:pt x="326" y="440"/>
                </a:lnTo>
                <a:lnTo>
                  <a:pt x="326" y="444"/>
                </a:lnTo>
                <a:lnTo>
                  <a:pt x="344" y="484"/>
                </a:lnTo>
                <a:lnTo>
                  <a:pt x="314" y="692"/>
                </a:lnTo>
                <a:lnTo>
                  <a:pt x="270" y="412"/>
                </a:lnTo>
                <a:lnTo>
                  <a:pt x="270" y="412"/>
                </a:lnTo>
                <a:lnTo>
                  <a:pt x="236" y="434"/>
                </a:lnTo>
                <a:lnTo>
                  <a:pt x="192" y="458"/>
                </a:lnTo>
                <a:lnTo>
                  <a:pt x="134" y="488"/>
                </a:lnTo>
                <a:lnTo>
                  <a:pt x="134" y="488"/>
                </a:lnTo>
                <a:lnTo>
                  <a:pt x="112" y="500"/>
                </a:lnTo>
                <a:lnTo>
                  <a:pt x="92" y="514"/>
                </a:lnTo>
                <a:lnTo>
                  <a:pt x="74" y="530"/>
                </a:lnTo>
                <a:lnTo>
                  <a:pt x="58" y="546"/>
                </a:lnTo>
                <a:lnTo>
                  <a:pt x="44" y="566"/>
                </a:lnTo>
                <a:lnTo>
                  <a:pt x="34" y="584"/>
                </a:lnTo>
                <a:lnTo>
                  <a:pt x="24" y="604"/>
                </a:lnTo>
                <a:lnTo>
                  <a:pt x="18" y="622"/>
                </a:lnTo>
                <a:lnTo>
                  <a:pt x="8" y="658"/>
                </a:lnTo>
                <a:lnTo>
                  <a:pt x="2" y="688"/>
                </a:lnTo>
                <a:lnTo>
                  <a:pt x="0" y="716"/>
                </a:lnTo>
                <a:lnTo>
                  <a:pt x="716" y="716"/>
                </a:lnTo>
                <a:lnTo>
                  <a:pt x="716" y="716"/>
                </a:lnTo>
                <a:lnTo>
                  <a:pt x="714" y="688"/>
                </a:lnTo>
                <a:lnTo>
                  <a:pt x="708" y="658"/>
                </a:lnTo>
                <a:lnTo>
                  <a:pt x="698" y="622"/>
                </a:lnTo>
                <a:lnTo>
                  <a:pt x="692" y="604"/>
                </a:lnTo>
                <a:lnTo>
                  <a:pt x="682" y="584"/>
                </a:lnTo>
                <a:lnTo>
                  <a:pt x="672" y="566"/>
                </a:lnTo>
                <a:lnTo>
                  <a:pt x="658" y="546"/>
                </a:lnTo>
                <a:lnTo>
                  <a:pt x="642" y="530"/>
                </a:lnTo>
                <a:lnTo>
                  <a:pt x="624" y="514"/>
                </a:lnTo>
                <a:lnTo>
                  <a:pt x="604" y="500"/>
                </a:lnTo>
                <a:lnTo>
                  <a:pt x="582" y="488"/>
                </a:lnTo>
                <a:lnTo>
                  <a:pt x="582" y="488"/>
                </a:lnTo>
                <a:close/>
              </a:path>
            </a:pathLst>
          </a:custGeom>
          <a:gradFill flip="none" rotWithShape="1">
            <a:gsLst>
              <a:gs pos="100000">
                <a:srgbClr val="9AB929"/>
              </a:gs>
              <a:gs pos="0">
                <a:srgbClr val="B2D23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75" name="그룹 41"/>
          <p:cNvGrpSpPr/>
          <p:nvPr/>
        </p:nvGrpSpPr>
        <p:grpSpPr>
          <a:xfrm>
            <a:off x="4886726" y="3653214"/>
            <a:ext cx="377851" cy="356751"/>
            <a:chOff x="5361132" y="3865676"/>
            <a:chExt cx="415636" cy="415636"/>
          </a:xfrm>
        </p:grpSpPr>
        <p:sp>
          <p:nvSpPr>
            <p:cNvPr id="976" name="타원 42"/>
            <p:cNvSpPr/>
            <p:nvPr/>
          </p:nvSpPr>
          <p:spPr>
            <a:xfrm>
              <a:off x="5361132" y="3865676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7" name="십자형 43"/>
            <p:cNvSpPr/>
            <p:nvPr/>
          </p:nvSpPr>
          <p:spPr>
            <a:xfrm>
              <a:off x="5442999" y="3947543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978" name="직선 연결선 48"/>
          <p:cNvCxnSpPr/>
          <p:nvPr/>
        </p:nvCxnSpPr>
        <p:spPr>
          <a:xfrm>
            <a:off x="5918275" y="1580323"/>
            <a:ext cx="1414800" cy="0"/>
          </a:xfrm>
          <a:prstGeom prst="line">
            <a:avLst/>
          </a:prstGeom>
          <a:ln w="28575" cap="rnd">
            <a:solidFill>
              <a:srgbClr val="78902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9" name="TextBox 65"/>
          <p:cNvSpPr txBox="1"/>
          <p:nvPr/>
        </p:nvSpPr>
        <p:spPr>
          <a:xfrm>
            <a:off x="6525104" y="3665116"/>
            <a:ext cx="1872000" cy="46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직무 참여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일시정지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0" name="TextBox 77"/>
          <p:cNvSpPr txBox="1"/>
          <p:nvPr/>
        </p:nvSpPr>
        <p:spPr>
          <a:xfrm>
            <a:off x="6525104" y="4178320"/>
            <a:ext cx="1872000" cy="46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직무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대리자의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지정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1" name="TextBox 78"/>
          <p:cNvSpPr txBox="1"/>
          <p:nvPr/>
        </p:nvSpPr>
        <p:spPr>
          <a:xfrm>
            <a:off x="6525104" y="5548773"/>
            <a:ext cx="1872000" cy="28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전보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2" name="TextBox 79"/>
          <p:cNvSpPr txBox="1"/>
          <p:nvPr/>
        </p:nvSpPr>
        <p:spPr>
          <a:xfrm>
            <a:off x="587090" y="5624204"/>
            <a:ext cx="2361310" cy="432866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marL="152400" indent="-15240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※ </a:t>
            </a:r>
            <a:r>
              <a:rPr lang="ko-KR" altLang="en-US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신고</a:t>
            </a: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인도는 감독기관</a:t>
            </a: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감사원</a:t>
            </a: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수사기관</a:t>
            </a:r>
            <a: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ko-KR" altLang="en-US" sz="1100" b="0" spc="-7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또는 국민권익위원회에도 가능</a:t>
            </a:r>
            <a:endParaRPr lang="en-US" altLang="ko-KR" sz="1100" b="0" spc="-7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3" name="TextBox 81"/>
          <p:cNvSpPr txBox="1"/>
          <p:nvPr/>
        </p:nvSpPr>
        <p:spPr>
          <a:xfrm>
            <a:off x="4169142" y="4935130"/>
            <a:ext cx="2023038" cy="68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9AB929"/>
            </a:solidFill>
          </a:ln>
        </p:spPr>
        <p:txBody>
          <a:bodyPr wrap="none" anchor="ctr">
            <a:noAutofit/>
          </a:bodyPr>
          <a:lstStyle/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과태료 부과대상인 경우</a:t>
            </a:r>
          </a:p>
          <a:p>
            <a:pPr algn="ctr">
              <a:lnSpc>
                <a:spcPct val="11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관할법원에 위반사실 통보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84" name="그룹 82"/>
          <p:cNvGrpSpPr/>
          <p:nvPr/>
        </p:nvGrpSpPr>
        <p:grpSpPr>
          <a:xfrm>
            <a:off x="4886726" y="4610737"/>
            <a:ext cx="377851" cy="356751"/>
            <a:chOff x="5361132" y="3954452"/>
            <a:chExt cx="415636" cy="415636"/>
          </a:xfrm>
        </p:grpSpPr>
        <p:sp>
          <p:nvSpPr>
            <p:cNvPr id="985" name="타원 83"/>
            <p:cNvSpPr/>
            <p:nvPr/>
          </p:nvSpPr>
          <p:spPr>
            <a:xfrm>
              <a:off x="5361132" y="3954452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6" name="십자형 84"/>
            <p:cNvSpPr/>
            <p:nvPr/>
          </p:nvSpPr>
          <p:spPr>
            <a:xfrm>
              <a:off x="5442999" y="403632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7" name="모서리가 둥근 직사각형 85"/>
          <p:cNvSpPr/>
          <p:nvPr/>
        </p:nvSpPr>
        <p:spPr>
          <a:xfrm>
            <a:off x="414750" y="6019871"/>
            <a:ext cx="8048625" cy="6667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CB8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공직자등이 </a:t>
            </a:r>
            <a:r>
              <a:rPr lang="ko-KR" altLang="en-US" b="0" spc="-149">
                <a:solidFill>
                  <a:srgbClr val="1E40EA"/>
                </a:solidFill>
                <a:latin typeface="+mn-lt"/>
                <a:ea typeface="+mn-ea"/>
                <a:cs typeface="+mn-cs"/>
              </a:rPr>
              <a:t>지체 없이 신고</a:t>
            </a: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하거나 금품등을 </a:t>
            </a:r>
            <a:r>
              <a:rPr lang="ko-KR" altLang="en-US" b="0" spc="-149">
                <a:solidFill>
                  <a:srgbClr val="1E40EA"/>
                </a:solidFill>
                <a:latin typeface="+mn-lt"/>
                <a:ea typeface="+mn-ea"/>
                <a:cs typeface="+mn-cs"/>
              </a:rPr>
              <a:t>반환</a:t>
            </a:r>
            <a:r>
              <a:rPr lang="en-US" altLang="ko-KR" b="0" spc="-149">
                <a:solidFill>
                  <a:srgbClr val="1E40EA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b="0" spc="-149">
                <a:solidFill>
                  <a:srgbClr val="1E40EA"/>
                </a:solidFill>
                <a:latin typeface="+mn-lt"/>
                <a:ea typeface="+mn-ea"/>
                <a:cs typeface="+mn-cs"/>
              </a:rPr>
              <a:t>인도</a:t>
            </a: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한 경우 </a:t>
            </a:r>
          </a:p>
          <a:p>
            <a:pPr lvl="0"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형사처벌 </a:t>
            </a: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∙</a:t>
            </a:r>
            <a:r>
              <a:rPr lang="ko-KR" altLang="en-US" b="0" spc="-149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과태료 부과 대상에서 제외</a:t>
            </a:r>
          </a:p>
        </p:txBody>
      </p:sp>
      <p:sp>
        <p:nvSpPr>
          <p:cNvPr id="988" name="TextBox 80"/>
          <p:cNvSpPr txBox="1"/>
          <p:nvPr/>
        </p:nvSpPr>
        <p:spPr>
          <a:xfrm>
            <a:off x="6264188" y="3004134"/>
            <a:ext cx="2382251" cy="514800"/>
          </a:xfrm>
          <a:prstGeom prst="roundRect">
            <a:avLst>
              <a:gd name="adj" fmla="val 20838"/>
            </a:avLst>
          </a:prstGeom>
          <a:gradFill>
            <a:gsLst>
              <a:gs pos="0">
                <a:srgbClr val="A6C62F"/>
              </a:gs>
              <a:gs pos="100000">
                <a:srgbClr val="92AF27"/>
              </a:gs>
            </a:gsLst>
            <a:lin ang="5400000" scaled="1"/>
          </a:gradFill>
          <a:ln>
            <a:noFill/>
          </a:ln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en-US" altLang="ko-KR">
              <a:latin typeface="+mn-lt"/>
              <a:ea typeface="+mn-ea"/>
              <a:cs typeface="+mn-cs"/>
            </a:endParaRPr>
          </a:p>
        </p:txBody>
      </p:sp>
      <p:grpSp>
        <p:nvGrpSpPr>
          <p:cNvPr id="989" name="그룹 86"/>
          <p:cNvGrpSpPr/>
          <p:nvPr/>
        </p:nvGrpSpPr>
        <p:grpSpPr>
          <a:xfrm>
            <a:off x="6348330" y="2990503"/>
            <a:ext cx="2231982" cy="540254"/>
            <a:chOff x="6324104" y="1418807"/>
            <a:chExt cx="1984332" cy="540254"/>
          </a:xfrm>
        </p:grpSpPr>
        <p:sp>
          <p:nvSpPr>
            <p:cNvPr id="990" name="TextBox 37"/>
            <p:cNvSpPr txBox="1"/>
            <p:nvPr/>
          </p:nvSpPr>
          <p:spPr>
            <a:xfrm>
              <a:off x="6904300" y="1418807"/>
              <a:ext cx="823941" cy="294318"/>
            </a:xfrm>
            <a:prstGeom prst="rect">
              <a:avLst/>
            </a:prstGeom>
            <a:noFill/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600" b="0" spc="-5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조치사항</a:t>
              </a:r>
            </a:p>
          </p:txBody>
        </p:sp>
        <p:sp>
          <p:nvSpPr>
            <p:cNvPr id="991" name="TextBox 44"/>
            <p:cNvSpPr txBox="1"/>
            <p:nvPr/>
          </p:nvSpPr>
          <p:spPr>
            <a:xfrm>
              <a:off x="6324104" y="1678800"/>
              <a:ext cx="1984332" cy="2802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수수 금지 금품등을 받은</a:t>
              </a:r>
              <a:r>
                <a:rPr lang="en-US" altLang="ko-KR" sz="1200" b="0" spc="-65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200" b="0" spc="-65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공직자등</a:t>
              </a:r>
              <a:endParaRPr lang="en-US" altLang="ko-KR" sz="1400" b="0" spc="-75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992" name="직선 연결선 87"/>
          <p:cNvCxnSpPr/>
          <p:nvPr/>
        </p:nvCxnSpPr>
        <p:spPr>
          <a:xfrm rot="16200000">
            <a:off x="6639739" y="2284128"/>
            <a:ext cx="1404000" cy="0"/>
          </a:xfrm>
          <a:prstGeom prst="line">
            <a:avLst/>
          </a:prstGeom>
          <a:ln w="28575" cap="rnd">
            <a:solidFill>
              <a:srgbClr val="789020"/>
            </a:solidFill>
            <a:prstDash val="sysDot"/>
            <a:round/>
            <a:head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" name="TextBox 68"/>
          <p:cNvSpPr txBox="1"/>
          <p:nvPr/>
        </p:nvSpPr>
        <p:spPr>
          <a:xfrm>
            <a:off x="6525104" y="4692670"/>
            <a:ext cx="1872000" cy="468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직무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공동수행자의</a:t>
            </a:r>
            <a:r>
              <a:rPr lang="en-US" altLang="ko-KR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지정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4" name="TextBox 71"/>
          <p:cNvSpPr txBox="1"/>
          <p:nvPr/>
        </p:nvSpPr>
        <p:spPr>
          <a:xfrm>
            <a:off x="6525104" y="5205873"/>
            <a:ext cx="1872000" cy="288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789020"/>
                </a:solidFill>
                <a:latin typeface="+mn-lt"/>
                <a:ea typeface="+mn-ea"/>
                <a:cs typeface="+mn-cs"/>
              </a:rPr>
              <a:t>사무분장의 변경</a:t>
            </a:r>
            <a:endParaRPr lang="en-US" altLang="ko-KR" sz="1400" b="0" spc="-75">
              <a:solidFill>
                <a:srgbClr val="78902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95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위반행위 신고 및 처리</a:t>
            </a:r>
          </a:p>
        </p:txBody>
      </p:sp>
      <p:sp>
        <p:nvSpPr>
          <p:cNvPr id="317" name="TextBox 47"/>
          <p:cNvSpPr txBox="1"/>
          <p:nvPr/>
        </p:nvSpPr>
        <p:spPr>
          <a:xfrm>
            <a:off x="477838" y="1800299"/>
            <a:ext cx="7837487" cy="45052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marL="0" algn="l" defTabSz="871874" eaLnBrk="1" latinLnBrk="1" hangingPunct="1">
              <a:lnSpc>
                <a:spcPct val="100000"/>
              </a:lnSpc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 b="0" i="0" spc="-102">
              <a:solidFill>
                <a:srgbClr val="595959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19" name="TextBox 56"/>
          <p:cNvSpPr txBox="1"/>
          <p:nvPr/>
        </p:nvSpPr>
        <p:spPr>
          <a:xfrm>
            <a:off x="589766" y="1393913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청탁금지법 위반사례 발견시 신고</a:t>
            </a:r>
            <a:r>
              <a:rPr lang="en-US" altLang="ko-KR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2200" b="1" spc="-13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처리 과정</a:t>
            </a:r>
          </a:p>
        </p:txBody>
      </p:sp>
      <p:sp>
        <p:nvSpPr>
          <p:cNvPr id="356" name="Freeform 5"/>
          <p:cNvSpPr/>
          <p:nvPr/>
        </p:nvSpPr>
        <p:spPr>
          <a:xfrm>
            <a:off x="419823" y="150400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71874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grpSp>
        <p:nvGrpSpPr>
          <p:cNvPr id="359" name="그룹 24"/>
          <p:cNvGrpSpPr/>
          <p:nvPr/>
        </p:nvGrpSpPr>
        <p:grpSpPr>
          <a:xfrm>
            <a:off x="2103977" y="3327400"/>
            <a:ext cx="1193138" cy="628650"/>
            <a:chOff x="2103977" y="3327400"/>
            <a:chExt cx="1193138" cy="628650"/>
          </a:xfrm>
        </p:grpSpPr>
        <p:sp>
          <p:nvSpPr>
            <p:cNvPr id="360" name="오른쪽 화살표 27"/>
            <p:cNvSpPr/>
            <p:nvPr/>
          </p:nvSpPr>
          <p:spPr>
            <a:xfrm>
              <a:off x="2103977" y="3327400"/>
              <a:ext cx="1193138" cy="62865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A2C32B"/>
                </a:gs>
                <a:gs pos="100000">
                  <a:srgbClr val="78902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1" name="TextBox 29"/>
            <p:cNvSpPr txBox="1"/>
            <p:nvPr/>
          </p:nvSpPr>
          <p:spPr>
            <a:xfrm>
              <a:off x="2522989" y="3508645"/>
              <a:ext cx="414570" cy="252971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신고</a:t>
              </a:r>
              <a:endParaRPr lang="en-US" altLang="ko-KR" sz="1400" b="0" spc="-102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2" name="그룹 30"/>
          <p:cNvGrpSpPr/>
          <p:nvPr/>
        </p:nvGrpSpPr>
        <p:grpSpPr>
          <a:xfrm>
            <a:off x="1181098" y="4223015"/>
            <a:ext cx="2995248" cy="2266325"/>
            <a:chOff x="1181098" y="4223015"/>
            <a:chExt cx="2995248" cy="2266325"/>
          </a:xfrm>
        </p:grpSpPr>
        <p:sp>
          <p:nvSpPr>
            <p:cNvPr id="363" name="U자형 화살표 36"/>
            <p:cNvSpPr/>
            <p:nvPr/>
          </p:nvSpPr>
          <p:spPr>
            <a:xfrm rot="10800000">
              <a:off x="1181098" y="4223015"/>
              <a:ext cx="2995248" cy="2014272"/>
            </a:xfrm>
            <a:prstGeom prst="uturnArrow">
              <a:avLst>
                <a:gd name="adj1" fmla="val 15776"/>
                <a:gd name="adj2" fmla="val 15539"/>
                <a:gd name="adj3" fmla="val 16961"/>
                <a:gd name="adj4" fmla="val 26117"/>
                <a:gd name="adj5" fmla="val 85855"/>
              </a:avLst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4" name="TextBox 39"/>
            <p:cNvSpPr txBox="1"/>
            <p:nvPr/>
          </p:nvSpPr>
          <p:spPr>
            <a:xfrm>
              <a:off x="1864042" y="5841268"/>
              <a:ext cx="1855694" cy="648072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결과를</a:t>
              </a:r>
            </a:p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신고자에게</a:t>
              </a:r>
              <a:r>
                <a:rPr lang="en-US" altLang="ko-KR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통보</a:t>
              </a:r>
              <a:endParaRPr lang="en-US" altLang="ko-KR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5" name="타원 54"/>
          <p:cNvSpPr/>
          <p:nvPr/>
        </p:nvSpPr>
        <p:spPr>
          <a:xfrm>
            <a:off x="834164" y="2928485"/>
            <a:ext cx="1378857" cy="1378857"/>
          </a:xfrm>
          <a:prstGeom prst="ellipse">
            <a:avLst/>
          </a:prstGeom>
          <a:solidFill>
            <a:schemeClr val="bg1"/>
          </a:solidFill>
          <a:ln w="15875">
            <a:solidFill>
              <a:srgbClr val="A2C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66" name="TextBox 31"/>
          <p:cNvSpPr txBox="1"/>
          <p:nvPr/>
        </p:nvSpPr>
        <p:spPr>
          <a:xfrm>
            <a:off x="1127007" y="2220280"/>
            <a:ext cx="850165" cy="585630"/>
          </a:xfrm>
          <a:prstGeom prst="rect">
            <a:avLst/>
          </a:prstGeom>
          <a:noFill/>
          <a:ln w="25400">
            <a:noFill/>
          </a:ln>
        </p:spPr>
        <p:txBody>
          <a:bodyPr wrap="none" anchor="t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위반행위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신고자</a:t>
            </a:r>
            <a:endParaRPr lang="en-US" altLang="ko-KR" b="0" spc="-94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7" name="Freeform 5"/>
          <p:cNvSpPr/>
          <p:nvPr/>
        </p:nvSpPr>
        <p:spPr>
          <a:xfrm>
            <a:off x="1119370" y="3194506"/>
            <a:ext cx="802229" cy="709784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68" name="TextBox 53"/>
          <p:cNvSpPr txBox="1"/>
          <p:nvPr/>
        </p:nvSpPr>
        <p:spPr>
          <a:xfrm>
            <a:off x="663942" y="3898484"/>
            <a:ext cx="1737698" cy="551492"/>
          </a:xfrm>
          <a:prstGeom prst="rect">
            <a:avLst/>
          </a:prstGeom>
          <a:gradFill>
            <a:gsLst>
              <a:gs pos="0">
                <a:srgbClr val="A2C32B"/>
              </a:gs>
              <a:gs pos="100000">
                <a:srgbClr val="789020"/>
              </a:gs>
            </a:gsLst>
            <a:lin ang="5400000" scaled="1"/>
          </a:gradFill>
          <a:ln w="25400"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누구나 신고 가능</a:t>
            </a:r>
            <a:endParaRPr lang="en-US" altLang="ko-KR" sz="1400" b="0" spc="-102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69" name="그룹 40"/>
          <p:cNvGrpSpPr/>
          <p:nvPr/>
        </p:nvGrpSpPr>
        <p:grpSpPr>
          <a:xfrm>
            <a:off x="4638822" y="3327400"/>
            <a:ext cx="2476353" cy="628650"/>
            <a:chOff x="4638822" y="3327400"/>
            <a:chExt cx="2522583" cy="628650"/>
          </a:xfrm>
        </p:grpSpPr>
        <p:sp>
          <p:nvSpPr>
            <p:cNvPr id="370" name="오른쪽 화살표 55"/>
            <p:cNvSpPr/>
            <p:nvPr/>
          </p:nvSpPr>
          <p:spPr>
            <a:xfrm>
              <a:off x="4638822" y="3327400"/>
              <a:ext cx="2522583" cy="62865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TextBox 56"/>
            <p:cNvSpPr txBox="1"/>
            <p:nvPr/>
          </p:nvSpPr>
          <p:spPr>
            <a:xfrm>
              <a:off x="5321735" y="3530597"/>
              <a:ext cx="1075289" cy="20906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처리  </a:t>
              </a:r>
              <a:r>
                <a:rPr lang="ko-KR" altLang="en-US" sz="12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징계 처분 등</a:t>
              </a:r>
              <a:endParaRPr lang="en-US" altLang="ko-KR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2" name="그룹 28"/>
          <p:cNvGrpSpPr/>
          <p:nvPr/>
        </p:nvGrpSpPr>
        <p:grpSpPr>
          <a:xfrm>
            <a:off x="2418069" y="2014540"/>
            <a:ext cx="3311776" cy="3265818"/>
            <a:chOff x="2418069" y="2014540"/>
            <a:chExt cx="3311776" cy="3265818"/>
          </a:xfrm>
        </p:grpSpPr>
        <p:sp>
          <p:nvSpPr>
            <p:cNvPr id="373" name="타원 25"/>
            <p:cNvSpPr/>
            <p:nvPr/>
          </p:nvSpPr>
          <p:spPr>
            <a:xfrm>
              <a:off x="3374408" y="2861810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C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TextBox 32"/>
            <p:cNvSpPr txBox="1"/>
            <p:nvPr/>
          </p:nvSpPr>
          <p:spPr>
            <a:xfrm>
              <a:off x="3521505" y="2014540"/>
              <a:ext cx="1131570" cy="33057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신고접수기관</a:t>
              </a:r>
              <a:endParaRPr lang="en-US" altLang="ko-KR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5" name="Freeform 5"/>
            <p:cNvSpPr/>
            <p:nvPr/>
          </p:nvSpPr>
          <p:spPr>
            <a:xfrm>
              <a:off x="3669432" y="3083717"/>
              <a:ext cx="830900" cy="830900"/>
            </a:xfrm>
            <a:custGeom>
              <a:avLst/>
              <a:gdLst>
                <a:gd name="T0" fmla="*/ 522 w 716"/>
                <a:gd name="T1" fmla="*/ 458 h 716"/>
                <a:gd name="T2" fmla="*/ 400 w 716"/>
                <a:gd name="T3" fmla="*/ 688 h 716"/>
                <a:gd name="T4" fmla="*/ 390 w 716"/>
                <a:gd name="T5" fmla="*/ 444 h 716"/>
                <a:gd name="T6" fmla="*/ 384 w 716"/>
                <a:gd name="T7" fmla="*/ 432 h 716"/>
                <a:gd name="T8" fmla="*/ 412 w 716"/>
                <a:gd name="T9" fmla="*/ 424 h 716"/>
                <a:gd name="T10" fmla="*/ 440 w 716"/>
                <a:gd name="T11" fmla="*/ 366 h 716"/>
                <a:gd name="T12" fmla="*/ 456 w 716"/>
                <a:gd name="T13" fmla="*/ 340 h 716"/>
                <a:gd name="T14" fmla="*/ 472 w 716"/>
                <a:gd name="T15" fmla="*/ 298 h 716"/>
                <a:gd name="T16" fmla="*/ 476 w 716"/>
                <a:gd name="T17" fmla="*/ 284 h 716"/>
                <a:gd name="T18" fmla="*/ 486 w 716"/>
                <a:gd name="T19" fmla="*/ 280 h 716"/>
                <a:gd name="T20" fmla="*/ 496 w 716"/>
                <a:gd name="T21" fmla="*/ 260 h 716"/>
                <a:gd name="T22" fmla="*/ 500 w 716"/>
                <a:gd name="T23" fmla="*/ 206 h 716"/>
                <a:gd name="T24" fmla="*/ 494 w 716"/>
                <a:gd name="T25" fmla="*/ 196 h 716"/>
                <a:gd name="T26" fmla="*/ 492 w 716"/>
                <a:gd name="T27" fmla="*/ 186 h 716"/>
                <a:gd name="T28" fmla="*/ 494 w 716"/>
                <a:gd name="T29" fmla="*/ 142 h 716"/>
                <a:gd name="T30" fmla="*/ 486 w 716"/>
                <a:gd name="T31" fmla="*/ 110 h 716"/>
                <a:gd name="T32" fmla="*/ 486 w 716"/>
                <a:gd name="T33" fmla="*/ 94 h 716"/>
                <a:gd name="T34" fmla="*/ 476 w 716"/>
                <a:gd name="T35" fmla="*/ 62 h 716"/>
                <a:gd name="T36" fmla="*/ 434 w 716"/>
                <a:gd name="T37" fmla="*/ 22 h 716"/>
                <a:gd name="T38" fmla="*/ 414 w 716"/>
                <a:gd name="T39" fmla="*/ 10 h 716"/>
                <a:gd name="T40" fmla="*/ 356 w 716"/>
                <a:gd name="T41" fmla="*/ 0 h 716"/>
                <a:gd name="T42" fmla="*/ 296 w 716"/>
                <a:gd name="T43" fmla="*/ 12 h 716"/>
                <a:gd name="T44" fmla="*/ 280 w 716"/>
                <a:gd name="T45" fmla="*/ 18 h 716"/>
                <a:gd name="T46" fmla="*/ 256 w 716"/>
                <a:gd name="T47" fmla="*/ 20 h 716"/>
                <a:gd name="T48" fmla="*/ 244 w 716"/>
                <a:gd name="T49" fmla="*/ 38 h 716"/>
                <a:gd name="T50" fmla="*/ 246 w 716"/>
                <a:gd name="T51" fmla="*/ 64 h 716"/>
                <a:gd name="T52" fmla="*/ 238 w 716"/>
                <a:gd name="T53" fmla="*/ 74 h 716"/>
                <a:gd name="T54" fmla="*/ 226 w 716"/>
                <a:gd name="T55" fmla="*/ 118 h 716"/>
                <a:gd name="T56" fmla="*/ 222 w 716"/>
                <a:gd name="T57" fmla="*/ 154 h 716"/>
                <a:gd name="T58" fmla="*/ 226 w 716"/>
                <a:gd name="T59" fmla="*/ 192 h 716"/>
                <a:gd name="T60" fmla="*/ 216 w 716"/>
                <a:gd name="T61" fmla="*/ 206 h 716"/>
                <a:gd name="T62" fmla="*/ 218 w 716"/>
                <a:gd name="T63" fmla="*/ 248 h 716"/>
                <a:gd name="T64" fmla="*/ 228 w 716"/>
                <a:gd name="T65" fmla="*/ 280 h 716"/>
                <a:gd name="T66" fmla="*/ 236 w 716"/>
                <a:gd name="T67" fmla="*/ 284 h 716"/>
                <a:gd name="T68" fmla="*/ 242 w 716"/>
                <a:gd name="T69" fmla="*/ 282 h 716"/>
                <a:gd name="T70" fmla="*/ 254 w 716"/>
                <a:gd name="T71" fmla="*/ 328 h 716"/>
                <a:gd name="T72" fmla="*/ 276 w 716"/>
                <a:gd name="T73" fmla="*/ 366 h 716"/>
                <a:gd name="T74" fmla="*/ 298 w 716"/>
                <a:gd name="T75" fmla="*/ 420 h 716"/>
                <a:gd name="T76" fmla="*/ 334 w 716"/>
                <a:gd name="T77" fmla="*/ 432 h 716"/>
                <a:gd name="T78" fmla="*/ 326 w 716"/>
                <a:gd name="T79" fmla="*/ 444 h 716"/>
                <a:gd name="T80" fmla="*/ 270 w 716"/>
                <a:gd name="T81" fmla="*/ 412 h 716"/>
                <a:gd name="T82" fmla="*/ 192 w 716"/>
                <a:gd name="T83" fmla="*/ 458 h 716"/>
                <a:gd name="T84" fmla="*/ 112 w 716"/>
                <a:gd name="T85" fmla="*/ 500 h 716"/>
                <a:gd name="T86" fmla="*/ 58 w 716"/>
                <a:gd name="T87" fmla="*/ 546 h 716"/>
                <a:gd name="T88" fmla="*/ 24 w 716"/>
                <a:gd name="T89" fmla="*/ 604 h 716"/>
                <a:gd name="T90" fmla="*/ 2 w 716"/>
                <a:gd name="T91" fmla="*/ 688 h 716"/>
                <a:gd name="T92" fmla="*/ 716 w 716"/>
                <a:gd name="T93" fmla="*/ 716 h 716"/>
                <a:gd name="T94" fmla="*/ 698 w 716"/>
                <a:gd name="T95" fmla="*/ 622 h 716"/>
                <a:gd name="T96" fmla="*/ 672 w 716"/>
                <a:gd name="T97" fmla="*/ 566 h 716"/>
                <a:gd name="T98" fmla="*/ 624 w 716"/>
                <a:gd name="T99" fmla="*/ 514 h 716"/>
                <a:gd name="T100" fmla="*/ 582 w 716"/>
                <a:gd name="T101" fmla="*/ 488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6" h="716">
                  <a:moveTo>
                    <a:pt x="582" y="488"/>
                  </a:moveTo>
                  <a:lnTo>
                    <a:pt x="582" y="488"/>
                  </a:lnTo>
                  <a:lnTo>
                    <a:pt x="522" y="458"/>
                  </a:lnTo>
                  <a:lnTo>
                    <a:pt x="478" y="432"/>
                  </a:lnTo>
                  <a:lnTo>
                    <a:pt x="444" y="412"/>
                  </a:lnTo>
                  <a:lnTo>
                    <a:pt x="400" y="688"/>
                  </a:lnTo>
                  <a:lnTo>
                    <a:pt x="372" y="484"/>
                  </a:lnTo>
                  <a:lnTo>
                    <a:pt x="390" y="444"/>
                  </a:lnTo>
                  <a:lnTo>
                    <a:pt x="390" y="444"/>
                  </a:lnTo>
                  <a:lnTo>
                    <a:pt x="390" y="440"/>
                  </a:lnTo>
                  <a:lnTo>
                    <a:pt x="390" y="438"/>
                  </a:lnTo>
                  <a:lnTo>
                    <a:pt x="384" y="432"/>
                  </a:lnTo>
                  <a:lnTo>
                    <a:pt x="384" y="432"/>
                  </a:lnTo>
                  <a:lnTo>
                    <a:pt x="398" y="430"/>
                  </a:lnTo>
                  <a:lnTo>
                    <a:pt x="412" y="424"/>
                  </a:lnTo>
                  <a:lnTo>
                    <a:pt x="426" y="416"/>
                  </a:lnTo>
                  <a:lnTo>
                    <a:pt x="440" y="408"/>
                  </a:lnTo>
                  <a:lnTo>
                    <a:pt x="440" y="366"/>
                  </a:lnTo>
                  <a:lnTo>
                    <a:pt x="440" y="366"/>
                  </a:lnTo>
                  <a:lnTo>
                    <a:pt x="446" y="360"/>
                  </a:lnTo>
                  <a:lnTo>
                    <a:pt x="456" y="340"/>
                  </a:lnTo>
                  <a:lnTo>
                    <a:pt x="462" y="328"/>
                  </a:lnTo>
                  <a:lnTo>
                    <a:pt x="468" y="314"/>
                  </a:lnTo>
                  <a:lnTo>
                    <a:pt x="472" y="298"/>
                  </a:lnTo>
                  <a:lnTo>
                    <a:pt x="474" y="282"/>
                  </a:lnTo>
                  <a:lnTo>
                    <a:pt x="474" y="282"/>
                  </a:lnTo>
                  <a:lnTo>
                    <a:pt x="476" y="284"/>
                  </a:lnTo>
                  <a:lnTo>
                    <a:pt x="480" y="284"/>
                  </a:lnTo>
                  <a:lnTo>
                    <a:pt x="486" y="280"/>
                  </a:lnTo>
                  <a:lnTo>
                    <a:pt x="486" y="280"/>
                  </a:lnTo>
                  <a:lnTo>
                    <a:pt x="488" y="280"/>
                  </a:lnTo>
                  <a:lnTo>
                    <a:pt x="492" y="270"/>
                  </a:lnTo>
                  <a:lnTo>
                    <a:pt x="496" y="260"/>
                  </a:lnTo>
                  <a:lnTo>
                    <a:pt x="498" y="248"/>
                  </a:lnTo>
                  <a:lnTo>
                    <a:pt x="498" y="228"/>
                  </a:lnTo>
                  <a:lnTo>
                    <a:pt x="500" y="206"/>
                  </a:lnTo>
                  <a:lnTo>
                    <a:pt x="500" y="206"/>
                  </a:lnTo>
                  <a:lnTo>
                    <a:pt x="496" y="200"/>
                  </a:lnTo>
                  <a:lnTo>
                    <a:pt x="494" y="196"/>
                  </a:lnTo>
                  <a:lnTo>
                    <a:pt x="490" y="192"/>
                  </a:lnTo>
                  <a:lnTo>
                    <a:pt x="490" y="192"/>
                  </a:lnTo>
                  <a:lnTo>
                    <a:pt x="492" y="186"/>
                  </a:lnTo>
                  <a:lnTo>
                    <a:pt x="494" y="170"/>
                  </a:lnTo>
                  <a:lnTo>
                    <a:pt x="494" y="156"/>
                  </a:lnTo>
                  <a:lnTo>
                    <a:pt x="494" y="142"/>
                  </a:lnTo>
                  <a:lnTo>
                    <a:pt x="492" y="128"/>
                  </a:lnTo>
                  <a:lnTo>
                    <a:pt x="486" y="110"/>
                  </a:lnTo>
                  <a:lnTo>
                    <a:pt x="486" y="110"/>
                  </a:lnTo>
                  <a:lnTo>
                    <a:pt x="486" y="102"/>
                  </a:lnTo>
                  <a:lnTo>
                    <a:pt x="486" y="102"/>
                  </a:lnTo>
                  <a:lnTo>
                    <a:pt x="486" y="94"/>
                  </a:lnTo>
                  <a:lnTo>
                    <a:pt x="486" y="86"/>
                  </a:lnTo>
                  <a:lnTo>
                    <a:pt x="482" y="74"/>
                  </a:lnTo>
                  <a:lnTo>
                    <a:pt x="476" y="62"/>
                  </a:lnTo>
                  <a:lnTo>
                    <a:pt x="466" y="50"/>
                  </a:lnTo>
                  <a:lnTo>
                    <a:pt x="454" y="36"/>
                  </a:lnTo>
                  <a:lnTo>
                    <a:pt x="434" y="22"/>
                  </a:lnTo>
                  <a:lnTo>
                    <a:pt x="434" y="22"/>
                  </a:lnTo>
                  <a:lnTo>
                    <a:pt x="426" y="16"/>
                  </a:lnTo>
                  <a:lnTo>
                    <a:pt x="414" y="10"/>
                  </a:lnTo>
                  <a:lnTo>
                    <a:pt x="400" y="6"/>
                  </a:lnTo>
                  <a:lnTo>
                    <a:pt x="380" y="0"/>
                  </a:lnTo>
                  <a:lnTo>
                    <a:pt x="356" y="0"/>
                  </a:lnTo>
                  <a:lnTo>
                    <a:pt x="328" y="2"/>
                  </a:lnTo>
                  <a:lnTo>
                    <a:pt x="314" y="6"/>
                  </a:lnTo>
                  <a:lnTo>
                    <a:pt x="296" y="12"/>
                  </a:lnTo>
                  <a:lnTo>
                    <a:pt x="296" y="12"/>
                  </a:lnTo>
                  <a:lnTo>
                    <a:pt x="292" y="14"/>
                  </a:lnTo>
                  <a:lnTo>
                    <a:pt x="280" y="18"/>
                  </a:lnTo>
                  <a:lnTo>
                    <a:pt x="272" y="20"/>
                  </a:lnTo>
                  <a:lnTo>
                    <a:pt x="264" y="20"/>
                  </a:lnTo>
                  <a:lnTo>
                    <a:pt x="256" y="20"/>
                  </a:lnTo>
                  <a:lnTo>
                    <a:pt x="250" y="16"/>
                  </a:lnTo>
                  <a:lnTo>
                    <a:pt x="250" y="16"/>
                  </a:lnTo>
                  <a:lnTo>
                    <a:pt x="244" y="38"/>
                  </a:lnTo>
                  <a:lnTo>
                    <a:pt x="242" y="54"/>
                  </a:lnTo>
                  <a:lnTo>
                    <a:pt x="244" y="60"/>
                  </a:lnTo>
                  <a:lnTo>
                    <a:pt x="246" y="64"/>
                  </a:lnTo>
                  <a:lnTo>
                    <a:pt x="246" y="64"/>
                  </a:lnTo>
                  <a:lnTo>
                    <a:pt x="244" y="66"/>
                  </a:lnTo>
                  <a:lnTo>
                    <a:pt x="238" y="74"/>
                  </a:lnTo>
                  <a:lnTo>
                    <a:pt x="232" y="90"/>
                  </a:lnTo>
                  <a:lnTo>
                    <a:pt x="226" y="118"/>
                  </a:lnTo>
                  <a:lnTo>
                    <a:pt x="226" y="118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2" y="154"/>
                  </a:lnTo>
                  <a:lnTo>
                    <a:pt x="224" y="174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2" y="196"/>
                  </a:lnTo>
                  <a:lnTo>
                    <a:pt x="220" y="200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228"/>
                  </a:lnTo>
                  <a:lnTo>
                    <a:pt x="218" y="248"/>
                  </a:lnTo>
                  <a:lnTo>
                    <a:pt x="220" y="260"/>
                  </a:lnTo>
                  <a:lnTo>
                    <a:pt x="224" y="270"/>
                  </a:lnTo>
                  <a:lnTo>
                    <a:pt x="228" y="280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36" y="284"/>
                  </a:lnTo>
                  <a:lnTo>
                    <a:pt x="240" y="284"/>
                  </a:lnTo>
                  <a:lnTo>
                    <a:pt x="242" y="282"/>
                  </a:lnTo>
                  <a:lnTo>
                    <a:pt x="242" y="282"/>
                  </a:lnTo>
                  <a:lnTo>
                    <a:pt x="244" y="298"/>
                  </a:lnTo>
                  <a:lnTo>
                    <a:pt x="248" y="314"/>
                  </a:lnTo>
                  <a:lnTo>
                    <a:pt x="254" y="328"/>
                  </a:lnTo>
                  <a:lnTo>
                    <a:pt x="260" y="340"/>
                  </a:lnTo>
                  <a:lnTo>
                    <a:pt x="270" y="360"/>
                  </a:lnTo>
                  <a:lnTo>
                    <a:pt x="276" y="366"/>
                  </a:lnTo>
                  <a:lnTo>
                    <a:pt x="276" y="408"/>
                  </a:lnTo>
                  <a:lnTo>
                    <a:pt x="276" y="408"/>
                  </a:lnTo>
                  <a:lnTo>
                    <a:pt x="298" y="420"/>
                  </a:lnTo>
                  <a:lnTo>
                    <a:pt x="314" y="426"/>
                  </a:lnTo>
                  <a:lnTo>
                    <a:pt x="334" y="432"/>
                  </a:lnTo>
                  <a:lnTo>
                    <a:pt x="334" y="432"/>
                  </a:lnTo>
                  <a:lnTo>
                    <a:pt x="328" y="436"/>
                  </a:lnTo>
                  <a:lnTo>
                    <a:pt x="326" y="440"/>
                  </a:lnTo>
                  <a:lnTo>
                    <a:pt x="326" y="444"/>
                  </a:lnTo>
                  <a:lnTo>
                    <a:pt x="344" y="484"/>
                  </a:lnTo>
                  <a:lnTo>
                    <a:pt x="314" y="692"/>
                  </a:lnTo>
                  <a:lnTo>
                    <a:pt x="270" y="412"/>
                  </a:lnTo>
                  <a:lnTo>
                    <a:pt x="270" y="412"/>
                  </a:lnTo>
                  <a:lnTo>
                    <a:pt x="236" y="434"/>
                  </a:lnTo>
                  <a:lnTo>
                    <a:pt x="192" y="458"/>
                  </a:lnTo>
                  <a:lnTo>
                    <a:pt x="134" y="488"/>
                  </a:lnTo>
                  <a:lnTo>
                    <a:pt x="134" y="488"/>
                  </a:lnTo>
                  <a:lnTo>
                    <a:pt x="112" y="500"/>
                  </a:lnTo>
                  <a:lnTo>
                    <a:pt x="92" y="514"/>
                  </a:lnTo>
                  <a:lnTo>
                    <a:pt x="74" y="530"/>
                  </a:lnTo>
                  <a:lnTo>
                    <a:pt x="58" y="546"/>
                  </a:lnTo>
                  <a:lnTo>
                    <a:pt x="44" y="566"/>
                  </a:lnTo>
                  <a:lnTo>
                    <a:pt x="34" y="584"/>
                  </a:lnTo>
                  <a:lnTo>
                    <a:pt x="24" y="604"/>
                  </a:lnTo>
                  <a:lnTo>
                    <a:pt x="18" y="622"/>
                  </a:lnTo>
                  <a:lnTo>
                    <a:pt x="8" y="658"/>
                  </a:lnTo>
                  <a:lnTo>
                    <a:pt x="2" y="688"/>
                  </a:lnTo>
                  <a:lnTo>
                    <a:pt x="0" y="716"/>
                  </a:lnTo>
                  <a:lnTo>
                    <a:pt x="716" y="716"/>
                  </a:lnTo>
                  <a:lnTo>
                    <a:pt x="716" y="716"/>
                  </a:lnTo>
                  <a:lnTo>
                    <a:pt x="714" y="688"/>
                  </a:lnTo>
                  <a:lnTo>
                    <a:pt x="708" y="658"/>
                  </a:lnTo>
                  <a:lnTo>
                    <a:pt x="698" y="622"/>
                  </a:lnTo>
                  <a:lnTo>
                    <a:pt x="692" y="604"/>
                  </a:lnTo>
                  <a:lnTo>
                    <a:pt x="682" y="584"/>
                  </a:lnTo>
                  <a:lnTo>
                    <a:pt x="672" y="566"/>
                  </a:lnTo>
                  <a:lnTo>
                    <a:pt x="658" y="546"/>
                  </a:lnTo>
                  <a:lnTo>
                    <a:pt x="642" y="530"/>
                  </a:lnTo>
                  <a:lnTo>
                    <a:pt x="624" y="514"/>
                  </a:lnTo>
                  <a:lnTo>
                    <a:pt x="604" y="500"/>
                  </a:lnTo>
                  <a:lnTo>
                    <a:pt x="582" y="488"/>
                  </a:lnTo>
                  <a:lnTo>
                    <a:pt x="582" y="488"/>
                  </a:lnTo>
                  <a:close/>
                </a:path>
              </a:pathLst>
            </a:cu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6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>
              <a:off x="2418069" y="5145176"/>
              <a:ext cx="3311776" cy="13518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377" name="직사각형 1"/>
            <p:cNvSpPr/>
            <p:nvPr/>
          </p:nvSpPr>
          <p:spPr>
            <a:xfrm>
              <a:off x="3212709" y="4403725"/>
              <a:ext cx="1699260" cy="739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" name="TextBox 66"/>
            <p:cNvSpPr txBox="1"/>
            <p:nvPr/>
          </p:nvSpPr>
          <p:spPr>
            <a:xfrm>
              <a:off x="3029575" y="2354447"/>
              <a:ext cx="2117653" cy="391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해당 공공기관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감독기관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감사원</a:t>
              </a:r>
            </a:p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수사기관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국민권익위원회</a:t>
              </a:r>
              <a:endPara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9" name="TextBox 67"/>
            <p:cNvSpPr txBox="1"/>
            <p:nvPr/>
          </p:nvSpPr>
          <p:spPr>
            <a:xfrm>
              <a:off x="3210169" y="4489548"/>
              <a:ext cx="1739900" cy="312600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조사기관</a:t>
              </a:r>
              <a:endParaRPr lang="en-US" altLang="ko-KR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0" name="TextBox 34"/>
            <p:cNvSpPr txBox="1"/>
            <p:nvPr/>
          </p:nvSpPr>
          <p:spPr>
            <a:xfrm>
              <a:off x="3211054" y="3898484"/>
              <a:ext cx="1737698" cy="551492"/>
            </a:xfrm>
            <a:prstGeom prst="rect">
              <a:avLst/>
            </a:prstGeom>
            <a:gradFill>
              <a:gsLst>
                <a:gs pos="0">
                  <a:srgbClr val="006CB6"/>
                </a:gs>
                <a:gs pos="100000">
                  <a:srgbClr val="004370"/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신고내용에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대하여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조사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·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감사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또는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수사</a:t>
              </a: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1" name="TextBox 68"/>
            <p:cNvSpPr txBox="1"/>
            <p:nvPr/>
          </p:nvSpPr>
          <p:spPr>
            <a:xfrm>
              <a:off x="2923692" y="4863477"/>
              <a:ext cx="2329418" cy="20110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1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해당 공공기관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감독기관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감사원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| </a:t>
              </a: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수사기관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382" name="그룹 42"/>
          <p:cNvGrpSpPr/>
          <p:nvPr/>
        </p:nvGrpSpPr>
        <p:grpSpPr>
          <a:xfrm>
            <a:off x="5590866" y="3797300"/>
            <a:ext cx="2658271" cy="2374901"/>
            <a:chOff x="5590866" y="3797300"/>
            <a:chExt cx="2658271" cy="2127112"/>
          </a:xfrm>
        </p:grpSpPr>
        <p:sp>
          <p:nvSpPr>
            <p:cNvPr id="383" name="U자형 화살표 71"/>
            <p:cNvSpPr/>
            <p:nvPr/>
          </p:nvSpPr>
          <p:spPr>
            <a:xfrm rot="10800000" flipH="1">
              <a:off x="5855676" y="3797300"/>
              <a:ext cx="2393461" cy="2001836"/>
            </a:xfrm>
            <a:prstGeom prst="uturnArrow">
              <a:avLst>
                <a:gd name="adj1" fmla="val 14696"/>
                <a:gd name="adj2" fmla="val 14221"/>
                <a:gd name="adj3" fmla="val 14326"/>
                <a:gd name="adj4" fmla="val 37655"/>
                <a:gd name="adj5" fmla="val 47149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4" name="TextBox 63"/>
            <p:cNvSpPr txBox="1"/>
            <p:nvPr/>
          </p:nvSpPr>
          <p:spPr>
            <a:xfrm>
              <a:off x="5591293" y="4287324"/>
              <a:ext cx="1296793" cy="534494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공소 제기 또는</a:t>
              </a:r>
              <a: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과태료 부과 요청 </a:t>
              </a:r>
              <a:endParaRPr lang="en-US" altLang="ko-KR" sz="12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5" name="직각 삼각형 35"/>
            <p:cNvSpPr/>
            <p:nvPr/>
          </p:nvSpPr>
          <p:spPr>
            <a:xfrm>
              <a:off x="6184106" y="4195885"/>
              <a:ext cx="53280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직각 삼각형 69"/>
            <p:cNvSpPr/>
            <p:nvPr/>
          </p:nvSpPr>
          <p:spPr>
            <a:xfrm flipH="1">
              <a:off x="5590866" y="4195885"/>
              <a:ext cx="269390" cy="90488"/>
            </a:xfrm>
            <a:prstGeom prst="rtTriangle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200" b="0" spc="-1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7" name="TextBox 70"/>
            <p:cNvSpPr txBox="1"/>
            <p:nvPr/>
          </p:nvSpPr>
          <p:spPr>
            <a:xfrm>
              <a:off x="6491337" y="5466770"/>
              <a:ext cx="1224843" cy="45764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관할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법원</a:t>
              </a:r>
              <a:endParaRPr lang="en-US" altLang="ko-KR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88" name="그룹 43"/>
          <p:cNvGrpSpPr/>
          <p:nvPr/>
        </p:nvGrpSpPr>
        <p:grpSpPr>
          <a:xfrm>
            <a:off x="7019440" y="2220280"/>
            <a:ext cx="1737698" cy="2597905"/>
            <a:chOff x="7019440" y="2220280"/>
            <a:chExt cx="1737698" cy="2597905"/>
          </a:xfrm>
        </p:grpSpPr>
        <p:sp>
          <p:nvSpPr>
            <p:cNvPr id="389" name="타원 26"/>
            <p:cNvSpPr/>
            <p:nvPr/>
          </p:nvSpPr>
          <p:spPr>
            <a:xfrm>
              <a:off x="7161133" y="2928485"/>
              <a:ext cx="1378857" cy="137885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0" name="TextBox 33"/>
            <p:cNvSpPr txBox="1"/>
            <p:nvPr/>
          </p:nvSpPr>
          <p:spPr>
            <a:xfrm>
              <a:off x="7412594" y="2220280"/>
              <a:ext cx="850165" cy="58563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anchor="t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위반</a:t>
              </a:r>
              <a:r>
                <a:rPr lang="en-US" altLang="ko-KR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/>
              </a:r>
              <a:br>
                <a:rPr lang="en-US" altLang="ko-KR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b="0" spc="-94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행위자</a:t>
              </a:r>
              <a:endParaRPr lang="en-US" altLang="ko-KR" b="0" spc="-94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1" name="Freeform 8"/>
            <p:cNvSpPr/>
            <p:nvPr/>
          </p:nvSpPr>
          <p:spPr>
            <a:xfrm>
              <a:off x="7475707" y="3132820"/>
              <a:ext cx="750468" cy="852602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2" name="TextBox 57"/>
            <p:cNvSpPr txBox="1"/>
            <p:nvPr/>
          </p:nvSpPr>
          <p:spPr>
            <a:xfrm>
              <a:off x="7019440" y="3898484"/>
              <a:ext cx="1737698" cy="543976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처분 대상자</a:t>
              </a: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3" name="TextBox 72"/>
            <p:cNvSpPr txBox="1"/>
            <p:nvPr/>
          </p:nvSpPr>
          <p:spPr>
            <a:xfrm>
              <a:off x="7022426" y="4489548"/>
              <a:ext cx="1734711" cy="328637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 w="25400">
              <a:noFill/>
            </a:ln>
          </p:spPr>
          <p:txBody>
            <a:bodyPr wrap="none" anchor="ctr">
              <a:noAutofit/>
            </a:bodyPr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형사처벌  </a:t>
              </a:r>
              <a:r>
                <a:rPr lang="en-US" altLang="ko-KR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|  </a:t>
              </a:r>
              <a:r>
                <a:rPr lang="ko-KR" altLang="en-US" sz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과태료 부과</a:t>
              </a:r>
              <a:endParaRPr lang="en-US" altLang="ko-KR" sz="12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39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위반행위에 대한 제재</a:t>
            </a:r>
          </a:p>
        </p:txBody>
      </p:sp>
      <p:sp>
        <p:nvSpPr>
          <p:cNvPr id="317" name="TextBox 47"/>
          <p:cNvSpPr txBox="1"/>
          <p:nvPr/>
        </p:nvSpPr>
        <p:spPr>
          <a:xfrm>
            <a:off x="477838" y="1800299"/>
            <a:ext cx="7837487" cy="45052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marL="0" algn="l" defTabSz="885826" eaLnBrk="1" latinLnBrk="1" hangingPunct="1">
              <a:lnSpc>
                <a:spcPct val="100000"/>
              </a:lnSpc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 b="0" i="0" spc="-102">
              <a:solidFill>
                <a:srgbClr val="595959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19" name="TextBox 56"/>
          <p:cNvSpPr txBox="1"/>
          <p:nvPr/>
        </p:nvSpPr>
        <p:spPr>
          <a:xfrm>
            <a:off x="589766" y="1393913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marL="0" lvl="0" algn="l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i="0" spc="-137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금품등 수수 금지에 따른 제재 수준</a:t>
            </a:r>
            <a:r>
              <a:rPr lang="ko-KR" altLang="en-US" sz="2200" b="0" i="0" spc="-137">
                <a:solidFill>
                  <a:srgbClr val="262626"/>
                </a:solidFill>
                <a:latin typeface="Calibri"/>
                <a:ea typeface="맑은 고딕"/>
                <a:cs typeface="맑은 고딕"/>
              </a:rPr>
              <a:t> </a:t>
            </a:r>
          </a:p>
        </p:txBody>
      </p:sp>
      <p:sp>
        <p:nvSpPr>
          <p:cNvPr id="356" name="Freeform 5"/>
          <p:cNvSpPr/>
          <p:nvPr/>
        </p:nvSpPr>
        <p:spPr>
          <a:xfrm>
            <a:off x="419823" y="1504008"/>
            <a:ext cx="132389" cy="142342"/>
          </a:xfrm>
          <a:custGeom>
            <a:avLst/>
            <a:gdLst>
              <a:gd name="T0" fmla="*/ 97 w 280"/>
              <a:gd name="T1" fmla="*/ 277 h 302"/>
              <a:gd name="T2" fmla="*/ 6 w 280"/>
              <a:gd name="T3" fmla="*/ 183 h 302"/>
              <a:gd name="T4" fmla="*/ 19 w 280"/>
              <a:gd name="T5" fmla="*/ 104 h 302"/>
              <a:gd name="T6" fmla="*/ 91 w 280"/>
              <a:gd name="T7" fmla="*/ 36 h 302"/>
              <a:gd name="T8" fmla="*/ 262 w 280"/>
              <a:gd name="T9" fmla="*/ 109 h 302"/>
              <a:gd name="T10" fmla="*/ 261 w 280"/>
              <a:gd name="T11" fmla="*/ 189 h 302"/>
              <a:gd name="T12" fmla="*/ 259 w 280"/>
              <a:gd name="T13" fmla="*/ 196 h 302"/>
              <a:gd name="T14" fmla="*/ 264 w 280"/>
              <a:gd name="T15" fmla="*/ 196 h 302"/>
              <a:gd name="T16" fmla="*/ 174 w 280"/>
              <a:gd name="T17" fmla="*/ 276 h 302"/>
              <a:gd name="T18" fmla="*/ 153 w 280"/>
              <a:gd name="T19" fmla="*/ 282 h 302"/>
              <a:gd name="T20" fmla="*/ 119 w 280"/>
              <a:gd name="T21" fmla="*/ 275 h 302"/>
              <a:gd name="T22" fmla="*/ 97 w 280"/>
              <a:gd name="T23" fmla="*/ 277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302">
                <a:moveTo>
                  <a:pt x="97" y="277"/>
                </a:moveTo>
                <a:cubicBezTo>
                  <a:pt x="82" y="300"/>
                  <a:pt x="6" y="183"/>
                  <a:pt x="6" y="183"/>
                </a:cubicBezTo>
                <a:cubicBezTo>
                  <a:pt x="0" y="165"/>
                  <a:pt x="18" y="103"/>
                  <a:pt x="19" y="104"/>
                </a:cubicBezTo>
                <a:cubicBezTo>
                  <a:pt x="13" y="89"/>
                  <a:pt x="74" y="31"/>
                  <a:pt x="91" y="36"/>
                </a:cubicBezTo>
                <a:cubicBezTo>
                  <a:pt x="90" y="0"/>
                  <a:pt x="271" y="41"/>
                  <a:pt x="262" y="109"/>
                </a:cubicBezTo>
                <a:cubicBezTo>
                  <a:pt x="270" y="112"/>
                  <a:pt x="280" y="194"/>
                  <a:pt x="261" y="189"/>
                </a:cubicBezTo>
                <a:cubicBezTo>
                  <a:pt x="258" y="191"/>
                  <a:pt x="257" y="194"/>
                  <a:pt x="259" y="196"/>
                </a:cubicBezTo>
                <a:cubicBezTo>
                  <a:pt x="260" y="194"/>
                  <a:pt x="262" y="194"/>
                  <a:pt x="264" y="196"/>
                </a:cubicBezTo>
                <a:cubicBezTo>
                  <a:pt x="249" y="215"/>
                  <a:pt x="189" y="302"/>
                  <a:pt x="174" y="276"/>
                </a:cubicBezTo>
                <a:cubicBezTo>
                  <a:pt x="170" y="284"/>
                  <a:pt x="155" y="276"/>
                  <a:pt x="153" y="282"/>
                </a:cubicBezTo>
                <a:cubicBezTo>
                  <a:pt x="154" y="282"/>
                  <a:pt x="117" y="279"/>
                  <a:pt x="119" y="275"/>
                </a:cubicBezTo>
                <a:cubicBezTo>
                  <a:pt x="120" y="275"/>
                  <a:pt x="102" y="278"/>
                  <a:pt x="97" y="277"/>
                </a:cubicBezTo>
              </a:path>
            </a:pathLst>
          </a:custGeom>
          <a:solidFill>
            <a:srgbClr val="FCB811">
              <a:alpha val="100000"/>
            </a:srgb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marL="0" lvl="0" algn="l" defTabSz="885826" eaLnBrk="1" latinLnBrk="1" hangingPunct="1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 b="0" i="0">
              <a:solidFill>
                <a:srgbClr val="000000"/>
              </a:solidFill>
              <a:latin typeface="Calibri"/>
              <a:ea typeface="맑은 고딕"/>
              <a:cs typeface="맑은 고딕"/>
            </a:endParaRPr>
          </a:p>
        </p:txBody>
      </p:sp>
      <p:sp>
        <p:nvSpPr>
          <p:cNvPr id="359" name="Text Box 28"/>
          <p:cNvSpPr txBox="1">
            <a:spLocks noChangeArrowheads="1"/>
          </p:cNvSpPr>
          <p:nvPr/>
        </p:nvSpPr>
        <p:spPr>
          <a:xfrm>
            <a:off x="577850" y="2221227"/>
            <a:ext cx="1698625" cy="369332"/>
          </a:xfrm>
          <a:prstGeom prst="rect">
            <a:avLst/>
          </a:prstGeom>
          <a:noFill/>
          <a:ln w="9525" algn="ctr">
            <a:noFill/>
            <a:miter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defRPr lang="ko-KR">
                <a:latin typeface="+mn-lt"/>
                <a:ea typeface="+mn-ea"/>
                <a:cs typeface="+mn-cs"/>
              </a:defRPr>
            </a:pPr>
            <a:endParaRPr lang="ko-KR" altLang="en-US" sz="1800">
              <a:solidFill>
                <a:schemeClr val="bg1"/>
              </a:solidFill>
              <a:sym typeface="Wingdings"/>
            </a:endParaRPr>
          </a:p>
        </p:txBody>
      </p:sp>
      <p:cxnSp>
        <p:nvCxnSpPr>
          <p:cNvPr id="360" name="직선 연결선 78"/>
          <p:cNvCxnSpPr/>
          <p:nvPr/>
        </p:nvCxnSpPr>
        <p:spPr>
          <a:xfrm>
            <a:off x="6367463" y="6129572"/>
            <a:ext cx="0" cy="728428"/>
          </a:xfrm>
          <a:prstGeom prst="line">
            <a:avLst/>
          </a:prstGeom>
          <a:ln w="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1" name="직사각형 66"/>
          <p:cNvSpPr/>
          <p:nvPr/>
        </p:nvSpPr>
        <p:spPr>
          <a:xfrm>
            <a:off x="1201738" y="1966913"/>
            <a:ext cx="2520000" cy="401637"/>
          </a:xfrm>
          <a:prstGeom prst="rect">
            <a:avLst/>
          </a:prstGeom>
          <a:gradFill flip="none" rotWithShape="1">
            <a:gsLst>
              <a:gs pos="0">
                <a:srgbClr val="0064A8"/>
              </a:gs>
              <a:gs pos="100000">
                <a:srgbClr val="006CB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>
                <a:latin typeface="+mn-lt"/>
                <a:ea typeface="+mn-ea"/>
                <a:cs typeface="+mn-cs"/>
              </a:rPr>
              <a:t>위반행위</a:t>
            </a:r>
          </a:p>
        </p:txBody>
      </p:sp>
      <p:sp>
        <p:nvSpPr>
          <p:cNvPr id="362" name="직사각형 75"/>
          <p:cNvSpPr/>
          <p:nvPr/>
        </p:nvSpPr>
        <p:spPr>
          <a:xfrm>
            <a:off x="5724049" y="1992313"/>
            <a:ext cx="2520000" cy="401637"/>
          </a:xfrm>
          <a:prstGeom prst="rect">
            <a:avLst/>
          </a:prstGeom>
          <a:solidFill>
            <a:schemeClr val="accent3">
              <a:lumMod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제재수준</a:t>
            </a:r>
          </a:p>
        </p:txBody>
      </p:sp>
      <p:grpSp>
        <p:nvGrpSpPr>
          <p:cNvPr id="363" name="그룹 76"/>
          <p:cNvGrpSpPr/>
          <p:nvPr/>
        </p:nvGrpSpPr>
        <p:grpSpPr>
          <a:xfrm>
            <a:off x="411163" y="3878262"/>
            <a:ext cx="4160837" cy="1160462"/>
            <a:chOff x="3449638" y="868363"/>
            <a:chExt cx="2829150" cy="849150"/>
          </a:xfrm>
        </p:grpSpPr>
        <p:sp>
          <p:nvSpPr>
            <p:cNvPr id="364" name="TextBox 77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5" name="TextBox 79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직무와 관련하여 1회 100만원 이하의</a:t>
              </a:r>
            </a:p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금품등을 수수한 공직자등</a:t>
              </a:r>
            </a:p>
          </p:txBody>
        </p:sp>
      </p:grpSp>
      <p:grpSp>
        <p:nvGrpSpPr>
          <p:cNvPr id="366" name="그룹 111"/>
          <p:cNvGrpSpPr/>
          <p:nvPr/>
        </p:nvGrpSpPr>
        <p:grpSpPr>
          <a:xfrm>
            <a:off x="411163" y="2516187"/>
            <a:ext cx="4160837" cy="1217612"/>
            <a:chOff x="3449638" y="868363"/>
            <a:chExt cx="2829150" cy="849150"/>
          </a:xfrm>
        </p:grpSpPr>
        <p:sp>
          <p:nvSpPr>
            <p:cNvPr id="367" name="TextBox 112"/>
            <p:cNvSpPr txBox="1"/>
            <p:nvPr/>
          </p:nvSpPr>
          <p:spPr>
            <a:xfrm>
              <a:off x="3506788" y="92551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8" name="TextBox 113"/>
            <p:cNvSpPr txBox="1"/>
            <p:nvPr/>
          </p:nvSpPr>
          <p:spPr>
            <a:xfrm>
              <a:off x="3449638" y="868363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직무 관련 여부 관계없이 1회 100만원</a:t>
              </a:r>
            </a:p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(매회계연도 300만원)을 초과하는 금품 수수</a:t>
              </a:r>
            </a:p>
          </p:txBody>
        </p:sp>
      </p:grpSp>
      <p:grpSp>
        <p:nvGrpSpPr>
          <p:cNvPr id="369" name="그룹 92"/>
          <p:cNvGrpSpPr/>
          <p:nvPr/>
        </p:nvGrpSpPr>
        <p:grpSpPr>
          <a:xfrm>
            <a:off x="420688" y="5181702"/>
            <a:ext cx="4151311" cy="1172957"/>
            <a:chOff x="3411492" y="1463362"/>
            <a:chExt cx="2821520" cy="852199"/>
          </a:xfrm>
        </p:grpSpPr>
        <p:sp>
          <p:nvSpPr>
            <p:cNvPr id="370" name="TextBox 93"/>
            <p:cNvSpPr txBox="1"/>
            <p:nvPr/>
          </p:nvSpPr>
          <p:spPr>
            <a:xfrm>
              <a:off x="3461013" y="1463362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rgbClr val="0060A8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TextBox 94"/>
            <p:cNvSpPr txBox="1"/>
            <p:nvPr/>
          </p:nvSpPr>
          <p:spPr>
            <a:xfrm>
              <a:off x="3411492" y="1523562"/>
              <a:ext cx="2772000" cy="792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006CB6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59">
                  <a:solidFill>
                    <a:srgbClr val="0060A8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 외부강의등 초과사례금을 수수 후 </a:t>
              </a:r>
            </a:p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6">
                      <a:lumMod val="30000"/>
                    </a:schemeClr>
                  </a:solidFill>
                  <a:latin typeface="+mn-lt"/>
                  <a:ea typeface="+mn-ea"/>
                  <a:cs typeface="+mn-cs"/>
                </a:rPr>
                <a:t>신고 및 반환을 하지 아니한 공직자 등</a:t>
              </a:r>
            </a:p>
          </p:txBody>
        </p:sp>
      </p:grpSp>
      <p:grpSp>
        <p:nvGrpSpPr>
          <p:cNvPr id="372" name="그룹 128"/>
          <p:cNvGrpSpPr/>
          <p:nvPr/>
        </p:nvGrpSpPr>
        <p:grpSpPr>
          <a:xfrm>
            <a:off x="5256076" y="2551906"/>
            <a:ext cx="3506923" cy="1169987"/>
            <a:chOff x="5354637" y="2609056"/>
            <a:chExt cx="3532188" cy="827087"/>
          </a:xfrm>
        </p:grpSpPr>
        <p:sp>
          <p:nvSpPr>
            <p:cNvPr id="373" name="TextBox 126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TextBox 127"/>
            <p:cNvSpPr txBox="1"/>
            <p:nvPr/>
          </p:nvSpPr>
          <p:spPr>
            <a:xfrm>
              <a:off x="5354637" y="2609056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3년 이하 징역 3천만원</a:t>
              </a:r>
              <a:r>
                <a:rPr lang="en-US" altLang="ko-KR" sz="1700" b="0" spc="-56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700" b="0" spc="-56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이하 벌금</a:t>
              </a:r>
            </a:p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(몰수․추징 대상)</a:t>
              </a:r>
            </a:p>
          </p:txBody>
        </p:sp>
      </p:grpSp>
      <p:grpSp>
        <p:nvGrpSpPr>
          <p:cNvPr id="375" name="그룹 132"/>
          <p:cNvGrpSpPr/>
          <p:nvPr/>
        </p:nvGrpSpPr>
        <p:grpSpPr>
          <a:xfrm>
            <a:off x="5256074" y="5209381"/>
            <a:ext cx="3602176" cy="1169988"/>
            <a:chOff x="5354637" y="2609055"/>
            <a:chExt cx="3532188" cy="827088"/>
          </a:xfrm>
        </p:grpSpPr>
        <p:sp>
          <p:nvSpPr>
            <p:cNvPr id="376" name="TextBox 133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7" name="TextBox 134"/>
            <p:cNvSpPr txBox="1"/>
            <p:nvPr/>
          </p:nvSpPr>
          <p:spPr>
            <a:xfrm>
              <a:off x="5354637" y="2609055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b="0" spc="-59">
                  <a:solidFill>
                    <a:srgbClr val="004370"/>
                  </a:solidFill>
                  <a:latin typeface="+mn-lt"/>
                  <a:ea typeface="+mn-ea"/>
                  <a:cs typeface="+mn-cs"/>
                </a:rPr>
                <a:t>500만원 이하 과태료</a:t>
              </a:r>
            </a:p>
          </p:txBody>
        </p:sp>
      </p:grpSp>
      <p:grpSp>
        <p:nvGrpSpPr>
          <p:cNvPr id="378" name="그룹 138"/>
          <p:cNvGrpSpPr/>
          <p:nvPr/>
        </p:nvGrpSpPr>
        <p:grpSpPr>
          <a:xfrm>
            <a:off x="5256076" y="3847304"/>
            <a:ext cx="3564075" cy="1169988"/>
            <a:chOff x="5354637" y="2609055"/>
            <a:chExt cx="3532188" cy="827088"/>
          </a:xfrm>
        </p:grpSpPr>
        <p:sp>
          <p:nvSpPr>
            <p:cNvPr id="379" name="TextBox 139"/>
            <p:cNvSpPr txBox="1"/>
            <p:nvPr/>
          </p:nvSpPr>
          <p:spPr>
            <a:xfrm>
              <a:off x="5425990" y="2664721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rgbClr val="A6C62F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75">
                <a:solidFill>
                  <a:srgbClr val="00437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0" name="TextBox 140"/>
            <p:cNvSpPr txBox="1"/>
            <p:nvPr/>
          </p:nvSpPr>
          <p:spPr>
            <a:xfrm>
              <a:off x="5354637" y="2609055"/>
              <a:ext cx="3460835" cy="77142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5875">
              <a:solidFill>
                <a:srgbClr val="A6C62F"/>
              </a:solidFill>
            </a:ln>
            <a:effectLst/>
          </p:spPr>
          <p:txBody>
            <a:bodyPr wrap="none" anchor="ctr">
              <a:noAutofit/>
            </a:bodyPr>
            <a:lstStyle/>
            <a:p>
              <a:pPr algn="ctr">
                <a:lnSpc>
                  <a:spcPct val="12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700" b="0" spc="-56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수수금액의 2배 이상 5배 이하 과태료</a:t>
              </a:r>
            </a:p>
          </p:txBody>
        </p:sp>
      </p:grpSp>
      <p:sp>
        <p:nvSpPr>
          <p:cNvPr id="381" name="오른쪽 화살표 147"/>
          <p:cNvSpPr/>
          <p:nvPr/>
        </p:nvSpPr>
        <p:spPr>
          <a:xfrm>
            <a:off x="4714875" y="3032615"/>
            <a:ext cx="366346" cy="16119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82" name="오른쪽 화살표 147"/>
          <p:cNvSpPr/>
          <p:nvPr/>
        </p:nvSpPr>
        <p:spPr>
          <a:xfrm>
            <a:off x="4762499" y="4385165"/>
            <a:ext cx="366346" cy="16119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383" name="오른쪽 화살표 147"/>
          <p:cNvSpPr/>
          <p:nvPr/>
        </p:nvSpPr>
        <p:spPr>
          <a:xfrm>
            <a:off x="4733924" y="5737715"/>
            <a:ext cx="366346" cy="16119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pic>
        <p:nvPicPr>
          <p:cNvPr id="38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44960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</a:t>
            </a:r>
          </a:p>
        </p:txBody>
      </p:sp>
      <p:sp>
        <p:nvSpPr>
          <p:cNvPr id="713" name="모서리가 둥근 직사각형 53"/>
          <p:cNvSpPr/>
          <p:nvPr/>
        </p:nvSpPr>
        <p:spPr>
          <a:xfrm>
            <a:off x="228600" y="2028824"/>
            <a:ext cx="8915400" cy="1184152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4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15" name="TextBox 59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회계연도 관련 사례</a:t>
            </a:r>
          </a:p>
        </p:txBody>
      </p:sp>
      <p:sp>
        <p:nvSpPr>
          <p:cNvPr id="716" name="TextBox 60"/>
          <p:cNvSpPr txBox="1"/>
          <p:nvPr/>
        </p:nvSpPr>
        <p:spPr>
          <a:xfrm>
            <a:off x="325439" y="2133674"/>
            <a:ext cx="8342312" cy="9238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서울시 ○○구청 세무과 지방세 담당 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평소 친분이 있는 세무사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로부터 작년 </a:t>
            </a:r>
            <a:r>
              <a:rPr lang="en-US" altLang="ko-KR" sz="1400">
                <a:latin typeface="+mn-lt"/>
                <a:ea typeface="+mn-ea"/>
                <a:cs typeface="+mn-cs"/>
              </a:rPr>
              <a:t>3</a:t>
            </a:r>
            <a:r>
              <a:rPr lang="ko-KR" altLang="en-US" sz="1400">
                <a:latin typeface="+mn-lt"/>
                <a:ea typeface="+mn-ea"/>
                <a:cs typeface="+mn-cs"/>
              </a:rPr>
              <a:t>월부터 </a:t>
            </a:r>
            <a:r>
              <a:rPr lang="en-US" altLang="ko-KR" sz="1400">
                <a:latin typeface="+mn-lt"/>
                <a:ea typeface="+mn-ea"/>
                <a:cs typeface="+mn-cs"/>
              </a:rPr>
              <a:t>12</a:t>
            </a:r>
            <a:r>
              <a:rPr lang="ko-KR" altLang="en-US" sz="1400">
                <a:latin typeface="+mn-lt"/>
                <a:ea typeface="+mn-ea"/>
                <a:cs typeface="+mn-cs"/>
              </a:rPr>
              <a:t>월까지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합계 </a:t>
            </a:r>
            <a:r>
              <a:rPr lang="en-US" altLang="ko-KR" sz="1400">
                <a:latin typeface="+mn-lt"/>
                <a:ea typeface="+mn-ea"/>
                <a:cs typeface="+mn-cs"/>
              </a:rPr>
              <a:t>350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 상당의 금품 등을 받은 경우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150">
                <a:latin typeface="+mn-lt"/>
                <a:ea typeface="+mn-ea"/>
                <a:cs typeface="+mn-cs"/>
              </a:rPr>
              <a:t>(</a:t>
            </a:r>
            <a:r>
              <a:rPr lang="ko-KR" altLang="en-US" sz="1150">
                <a:latin typeface="+mn-lt"/>
                <a:ea typeface="+mn-ea"/>
                <a:cs typeface="+mn-cs"/>
              </a:rPr>
              <a:t>세무사 </a:t>
            </a:r>
            <a:r>
              <a:rPr lang="en-US" altLang="ko-KR" sz="1150">
                <a:latin typeface="+mn-lt"/>
                <a:ea typeface="+mn-ea"/>
                <a:cs typeface="+mn-cs"/>
              </a:rPr>
              <a:t>B</a:t>
            </a:r>
            <a:r>
              <a:rPr lang="ko-KR" altLang="en-US" sz="1150">
                <a:latin typeface="+mn-lt"/>
                <a:ea typeface="+mn-ea"/>
                <a:cs typeface="+mn-cs"/>
              </a:rPr>
              <a:t>는 공무원 </a:t>
            </a:r>
            <a:r>
              <a:rPr lang="en-US" altLang="ko-KR" sz="1150">
                <a:latin typeface="+mn-lt"/>
                <a:ea typeface="+mn-ea"/>
                <a:cs typeface="+mn-cs"/>
              </a:rPr>
              <a:t>A</a:t>
            </a:r>
            <a:r>
              <a:rPr lang="ko-KR" altLang="en-US" sz="1150">
                <a:latin typeface="+mn-lt"/>
                <a:ea typeface="+mn-ea"/>
                <a:cs typeface="+mn-cs"/>
              </a:rPr>
              <a:t>가 근무하는 ○○구청에서 관련 업무를 한 적이 없고 향후에도 그러한 계획이 없으며 어떤 청탁도 하지 않았음</a:t>
            </a:r>
            <a:r>
              <a:rPr lang="en-US" altLang="ko-KR" sz="1150">
                <a:latin typeface="+mn-lt"/>
                <a:ea typeface="+mn-ea"/>
                <a:cs typeface="+mn-cs"/>
              </a:rPr>
              <a:t>)</a:t>
            </a:r>
            <a:endParaRPr lang="ko-KR" altLang="en-US" sz="1150">
              <a:latin typeface="+mn-lt"/>
              <a:ea typeface="+mn-ea"/>
              <a:cs typeface="+mn-cs"/>
            </a:endParaRPr>
          </a:p>
        </p:txBody>
      </p:sp>
      <p:sp>
        <p:nvSpPr>
          <p:cNvPr id="717" name="TextBox 61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718" name="TextBox 62"/>
          <p:cNvSpPr txBox="1"/>
          <p:nvPr/>
        </p:nvSpPr>
        <p:spPr>
          <a:xfrm>
            <a:off x="1723938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세무사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</a:t>
            </a:r>
            <a:endParaRPr lang="ko-KR" altLang="en-US" sz="1200" b="0" spc="-1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9" name="오른쪽 화살표 63"/>
          <p:cNvSpPr/>
          <p:nvPr/>
        </p:nvSpPr>
        <p:spPr>
          <a:xfrm>
            <a:off x="2438399" y="447027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20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246535" y="5118558"/>
            <a:ext cx="8640000" cy="14527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21" name="TextBox 65"/>
          <p:cNvSpPr txBox="1"/>
          <p:nvPr/>
        </p:nvSpPr>
        <p:spPr>
          <a:xfrm>
            <a:off x="6546812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지방세 담당 공무원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</a:t>
            </a:r>
            <a:endParaRPr lang="ko-KR" altLang="en-US" sz="1200" b="0" spc="-1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2" name="Freeform 8"/>
          <p:cNvSpPr/>
          <p:nvPr/>
        </p:nvSpPr>
        <p:spPr>
          <a:xfrm>
            <a:off x="6426774" y="3946038"/>
            <a:ext cx="1033200" cy="1173600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23" name="TextBox 68"/>
          <p:cNvSpPr txBox="1"/>
          <p:nvPr/>
        </p:nvSpPr>
        <p:spPr>
          <a:xfrm>
            <a:off x="3518388" y="3404335"/>
            <a:ext cx="1844187" cy="771012"/>
          </a:xfrm>
          <a:prstGeom prst="rect">
            <a:avLst/>
          </a:prstGeom>
          <a:solidFill>
            <a:srgbClr val="98B628"/>
          </a:solidFill>
          <a:ln>
            <a:noFill/>
          </a:ln>
        </p:spPr>
        <p:txBody>
          <a:bodyPr wrap="none" anchor="ctr">
            <a:noAutofit/>
          </a:bodyPr>
          <a:lstStyle/>
          <a:p>
            <a:pPr>
              <a:lnSpc>
                <a:spcPct val="9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100" b="0" spc="-81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100" b="0" spc="-81">
                <a:solidFill>
                  <a:schemeClr val="bg1"/>
                </a:solidFill>
                <a:latin typeface="+mn-lt"/>
                <a:ea typeface="+mn-ea"/>
                <a:cs typeface="+mn-cs"/>
              </a:rPr>
              <a:t>월부터 </a:t>
            </a:r>
            <a:r>
              <a:rPr lang="en-US" altLang="ko-KR" sz="1100" b="0" spc="-81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ko-KR" altLang="en-US" sz="1100" b="0" spc="-81">
                <a:solidFill>
                  <a:schemeClr val="bg1"/>
                </a:solidFill>
                <a:latin typeface="+mn-lt"/>
                <a:ea typeface="+mn-ea"/>
                <a:cs typeface="+mn-cs"/>
              </a:rPr>
              <a:t>월 까지</a:t>
            </a:r>
          </a:p>
          <a:p>
            <a:pPr>
              <a:lnSpc>
                <a:spcPct val="9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75">
                <a:solidFill>
                  <a:srgbClr val="FFFF00"/>
                </a:solidFill>
                <a:latin typeface="+mn-lt"/>
                <a:ea typeface="+mn-ea"/>
                <a:cs typeface="+mn-cs"/>
              </a:rPr>
              <a:t>합계 </a:t>
            </a:r>
            <a:r>
              <a:rPr lang="en-US" altLang="ko-KR" sz="1400" b="0" spc="-75">
                <a:solidFill>
                  <a:srgbClr val="FFFF00"/>
                </a:solidFill>
                <a:latin typeface="+mn-lt"/>
                <a:ea typeface="+mn-ea"/>
                <a:cs typeface="+mn-cs"/>
              </a:rPr>
              <a:t>350</a:t>
            </a:r>
            <a:r>
              <a:rPr lang="ko-KR" altLang="en-US" sz="1400" b="0" spc="-75">
                <a:solidFill>
                  <a:srgbClr val="FFFF00"/>
                </a:solidFill>
                <a:latin typeface="+mn-lt"/>
                <a:ea typeface="+mn-ea"/>
                <a:cs typeface="+mn-cs"/>
              </a:rPr>
              <a:t>만원</a:t>
            </a:r>
          </a:p>
        </p:txBody>
      </p:sp>
      <p:sp>
        <p:nvSpPr>
          <p:cNvPr id="724" name="직각 삼각형 69"/>
          <p:cNvSpPr/>
          <p:nvPr/>
        </p:nvSpPr>
        <p:spPr>
          <a:xfrm rot="5400000">
            <a:off x="4108450" y="4174638"/>
            <a:ext cx="355600" cy="355600"/>
          </a:xfrm>
          <a:prstGeom prst="rtTriangle">
            <a:avLst/>
          </a:prstGeom>
          <a:gradFill flip="none" rotWithShape="1">
            <a:gsLst>
              <a:gs pos="100000">
                <a:srgbClr val="B2D234"/>
              </a:gs>
              <a:gs pos="510">
                <a:srgbClr val="7D962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pic>
        <p:nvPicPr>
          <p:cNvPr id="72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 rot="5400000">
            <a:off x="2955002" y="3721420"/>
            <a:ext cx="1055234" cy="71832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726" name="그룹 53"/>
          <p:cNvGrpSpPr/>
          <p:nvPr/>
        </p:nvGrpSpPr>
        <p:grpSpPr>
          <a:xfrm>
            <a:off x="4622420" y="3562121"/>
            <a:ext cx="889069" cy="572536"/>
            <a:chOff x="3402974" y="5205999"/>
            <a:chExt cx="898284" cy="578469"/>
          </a:xfrm>
          <a:solidFill>
            <a:schemeClr val="bg1"/>
          </a:solidFill>
        </p:grpSpPr>
        <p:sp>
          <p:nvSpPr>
            <p:cNvPr id="727" name="Freeform 5"/>
            <p:cNvSpPr/>
            <p:nvPr/>
          </p:nvSpPr>
          <p:spPr>
            <a:xfrm>
              <a:off x="3402974" y="5388204"/>
              <a:ext cx="898284" cy="309621"/>
            </a:xfrm>
            <a:custGeom>
              <a:avLst/>
              <a:gdLst>
                <a:gd name="T0" fmla="*/ 234 w 705"/>
                <a:gd name="T1" fmla="*/ 227 h 243"/>
                <a:gd name="T2" fmla="*/ 17 w 705"/>
                <a:gd name="T3" fmla="*/ 118 h 243"/>
                <a:gd name="T4" fmla="*/ 0 w 705"/>
                <a:gd name="T5" fmla="*/ 125 h 243"/>
                <a:gd name="T6" fmla="*/ 234 w 705"/>
                <a:gd name="T7" fmla="*/ 243 h 243"/>
                <a:gd name="T8" fmla="*/ 705 w 705"/>
                <a:gd name="T9" fmla="*/ 9 h 243"/>
                <a:gd name="T10" fmla="*/ 688 w 705"/>
                <a:gd name="T11" fmla="*/ 0 h 243"/>
                <a:gd name="T12" fmla="*/ 234 w 705"/>
                <a:gd name="T13" fmla="*/ 22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3">
                  <a:moveTo>
                    <a:pt x="234" y="227"/>
                  </a:moveTo>
                  <a:lnTo>
                    <a:pt x="17" y="118"/>
                  </a:lnTo>
                  <a:lnTo>
                    <a:pt x="0" y="125"/>
                  </a:lnTo>
                  <a:lnTo>
                    <a:pt x="234" y="243"/>
                  </a:lnTo>
                  <a:lnTo>
                    <a:pt x="705" y="9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8" name="Freeform 6"/>
            <p:cNvSpPr/>
            <p:nvPr/>
          </p:nvSpPr>
          <p:spPr>
            <a:xfrm>
              <a:off x="3402974" y="5430251"/>
              <a:ext cx="898284" cy="310895"/>
            </a:xfrm>
            <a:custGeom>
              <a:avLst/>
              <a:gdLst>
                <a:gd name="T0" fmla="*/ 234 w 705"/>
                <a:gd name="T1" fmla="*/ 227 h 244"/>
                <a:gd name="T2" fmla="*/ 17 w 705"/>
                <a:gd name="T3" fmla="*/ 119 h 244"/>
                <a:gd name="T4" fmla="*/ 0 w 705"/>
                <a:gd name="T5" fmla="*/ 126 h 244"/>
                <a:gd name="T6" fmla="*/ 234 w 705"/>
                <a:gd name="T7" fmla="*/ 244 h 244"/>
                <a:gd name="T8" fmla="*/ 705 w 705"/>
                <a:gd name="T9" fmla="*/ 10 h 244"/>
                <a:gd name="T10" fmla="*/ 688 w 705"/>
                <a:gd name="T11" fmla="*/ 0 h 244"/>
                <a:gd name="T12" fmla="*/ 234 w 705"/>
                <a:gd name="T13" fmla="*/ 22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4">
                  <a:moveTo>
                    <a:pt x="234" y="227"/>
                  </a:moveTo>
                  <a:lnTo>
                    <a:pt x="17" y="119"/>
                  </a:lnTo>
                  <a:lnTo>
                    <a:pt x="0" y="126"/>
                  </a:lnTo>
                  <a:lnTo>
                    <a:pt x="234" y="244"/>
                  </a:lnTo>
                  <a:lnTo>
                    <a:pt x="705" y="10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9" name="Freeform 7"/>
            <p:cNvSpPr/>
            <p:nvPr/>
          </p:nvSpPr>
          <p:spPr>
            <a:xfrm>
              <a:off x="3402974" y="5473573"/>
              <a:ext cx="898284" cy="310895"/>
            </a:xfrm>
            <a:custGeom>
              <a:avLst/>
              <a:gdLst>
                <a:gd name="T0" fmla="*/ 234 w 705"/>
                <a:gd name="T1" fmla="*/ 227 h 244"/>
                <a:gd name="T2" fmla="*/ 17 w 705"/>
                <a:gd name="T3" fmla="*/ 118 h 244"/>
                <a:gd name="T4" fmla="*/ 0 w 705"/>
                <a:gd name="T5" fmla="*/ 126 h 244"/>
                <a:gd name="T6" fmla="*/ 234 w 705"/>
                <a:gd name="T7" fmla="*/ 244 h 244"/>
                <a:gd name="T8" fmla="*/ 705 w 705"/>
                <a:gd name="T9" fmla="*/ 8 h 244"/>
                <a:gd name="T10" fmla="*/ 688 w 705"/>
                <a:gd name="T11" fmla="*/ 0 h 244"/>
                <a:gd name="T12" fmla="*/ 234 w 705"/>
                <a:gd name="T13" fmla="*/ 22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244">
                  <a:moveTo>
                    <a:pt x="234" y="227"/>
                  </a:moveTo>
                  <a:lnTo>
                    <a:pt x="17" y="118"/>
                  </a:lnTo>
                  <a:lnTo>
                    <a:pt x="0" y="126"/>
                  </a:lnTo>
                  <a:lnTo>
                    <a:pt x="234" y="244"/>
                  </a:lnTo>
                  <a:lnTo>
                    <a:pt x="705" y="8"/>
                  </a:lnTo>
                  <a:lnTo>
                    <a:pt x="688" y="0"/>
                  </a:lnTo>
                  <a:lnTo>
                    <a:pt x="234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0" name="Freeform 8"/>
            <p:cNvSpPr>
              <a:spLocks noEditPoints="1"/>
            </p:cNvSpPr>
            <p:nvPr/>
          </p:nvSpPr>
          <p:spPr>
            <a:xfrm>
              <a:off x="3402974" y="5205999"/>
              <a:ext cx="898284" cy="449779"/>
            </a:xfrm>
            <a:custGeom>
              <a:avLst/>
              <a:gdLst>
                <a:gd name="T0" fmla="*/ 471 w 705"/>
                <a:gd name="T1" fmla="*/ 0 h 353"/>
                <a:gd name="T2" fmla="*/ 0 w 705"/>
                <a:gd name="T3" fmla="*/ 236 h 353"/>
                <a:gd name="T4" fmla="*/ 234 w 705"/>
                <a:gd name="T5" fmla="*/ 353 h 353"/>
                <a:gd name="T6" fmla="*/ 705 w 705"/>
                <a:gd name="T7" fmla="*/ 118 h 353"/>
                <a:gd name="T8" fmla="*/ 471 w 705"/>
                <a:gd name="T9" fmla="*/ 0 h 353"/>
                <a:gd name="T10" fmla="*/ 411 w 705"/>
                <a:gd name="T11" fmla="*/ 206 h 353"/>
                <a:gd name="T12" fmla="*/ 411 w 705"/>
                <a:gd name="T13" fmla="*/ 206 h 353"/>
                <a:gd name="T14" fmla="*/ 398 w 705"/>
                <a:gd name="T15" fmla="*/ 212 h 353"/>
                <a:gd name="T16" fmla="*/ 384 w 705"/>
                <a:gd name="T17" fmla="*/ 216 h 353"/>
                <a:gd name="T18" fmla="*/ 368 w 705"/>
                <a:gd name="T19" fmla="*/ 218 h 353"/>
                <a:gd name="T20" fmla="*/ 353 w 705"/>
                <a:gd name="T21" fmla="*/ 219 h 353"/>
                <a:gd name="T22" fmla="*/ 338 w 705"/>
                <a:gd name="T23" fmla="*/ 218 h 353"/>
                <a:gd name="T24" fmla="*/ 321 w 705"/>
                <a:gd name="T25" fmla="*/ 216 h 353"/>
                <a:gd name="T26" fmla="*/ 308 w 705"/>
                <a:gd name="T27" fmla="*/ 212 h 353"/>
                <a:gd name="T28" fmla="*/ 294 w 705"/>
                <a:gd name="T29" fmla="*/ 206 h 353"/>
                <a:gd name="T30" fmla="*/ 294 w 705"/>
                <a:gd name="T31" fmla="*/ 206 h 353"/>
                <a:gd name="T32" fmla="*/ 283 w 705"/>
                <a:gd name="T33" fmla="*/ 201 h 353"/>
                <a:gd name="T34" fmla="*/ 276 w 705"/>
                <a:gd name="T35" fmla="*/ 193 h 353"/>
                <a:gd name="T36" fmla="*/ 270 w 705"/>
                <a:gd name="T37" fmla="*/ 186 h 353"/>
                <a:gd name="T38" fmla="*/ 270 w 705"/>
                <a:gd name="T39" fmla="*/ 176 h 353"/>
                <a:gd name="T40" fmla="*/ 270 w 705"/>
                <a:gd name="T41" fmla="*/ 169 h 353"/>
                <a:gd name="T42" fmla="*/ 276 w 705"/>
                <a:gd name="T43" fmla="*/ 161 h 353"/>
                <a:gd name="T44" fmla="*/ 283 w 705"/>
                <a:gd name="T45" fmla="*/ 154 h 353"/>
                <a:gd name="T46" fmla="*/ 294 w 705"/>
                <a:gd name="T47" fmla="*/ 148 h 353"/>
                <a:gd name="T48" fmla="*/ 294 w 705"/>
                <a:gd name="T49" fmla="*/ 148 h 353"/>
                <a:gd name="T50" fmla="*/ 308 w 705"/>
                <a:gd name="T51" fmla="*/ 143 h 353"/>
                <a:gd name="T52" fmla="*/ 321 w 705"/>
                <a:gd name="T53" fmla="*/ 139 h 353"/>
                <a:gd name="T54" fmla="*/ 338 w 705"/>
                <a:gd name="T55" fmla="*/ 137 h 353"/>
                <a:gd name="T56" fmla="*/ 353 w 705"/>
                <a:gd name="T57" fmla="*/ 135 h 353"/>
                <a:gd name="T58" fmla="*/ 368 w 705"/>
                <a:gd name="T59" fmla="*/ 137 h 353"/>
                <a:gd name="T60" fmla="*/ 384 w 705"/>
                <a:gd name="T61" fmla="*/ 139 h 353"/>
                <a:gd name="T62" fmla="*/ 398 w 705"/>
                <a:gd name="T63" fmla="*/ 143 h 353"/>
                <a:gd name="T64" fmla="*/ 411 w 705"/>
                <a:gd name="T65" fmla="*/ 148 h 353"/>
                <a:gd name="T66" fmla="*/ 411 w 705"/>
                <a:gd name="T67" fmla="*/ 148 h 353"/>
                <a:gd name="T68" fmla="*/ 422 w 705"/>
                <a:gd name="T69" fmla="*/ 154 h 353"/>
                <a:gd name="T70" fmla="*/ 429 w 705"/>
                <a:gd name="T71" fmla="*/ 161 h 353"/>
                <a:gd name="T72" fmla="*/ 435 w 705"/>
                <a:gd name="T73" fmla="*/ 169 h 353"/>
                <a:gd name="T74" fmla="*/ 435 w 705"/>
                <a:gd name="T75" fmla="*/ 176 h 353"/>
                <a:gd name="T76" fmla="*/ 435 w 705"/>
                <a:gd name="T77" fmla="*/ 186 h 353"/>
                <a:gd name="T78" fmla="*/ 429 w 705"/>
                <a:gd name="T79" fmla="*/ 193 h 353"/>
                <a:gd name="T80" fmla="*/ 422 w 705"/>
                <a:gd name="T81" fmla="*/ 201 h 353"/>
                <a:gd name="T82" fmla="*/ 411 w 705"/>
                <a:gd name="T83" fmla="*/ 206 h 353"/>
                <a:gd name="T84" fmla="*/ 411 w 705"/>
                <a:gd name="T85" fmla="*/ 20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5" h="353">
                  <a:moveTo>
                    <a:pt x="471" y="0"/>
                  </a:moveTo>
                  <a:lnTo>
                    <a:pt x="0" y="236"/>
                  </a:lnTo>
                  <a:lnTo>
                    <a:pt x="234" y="353"/>
                  </a:lnTo>
                  <a:lnTo>
                    <a:pt x="705" y="118"/>
                  </a:lnTo>
                  <a:lnTo>
                    <a:pt x="471" y="0"/>
                  </a:lnTo>
                  <a:close/>
                  <a:moveTo>
                    <a:pt x="411" y="206"/>
                  </a:moveTo>
                  <a:lnTo>
                    <a:pt x="411" y="206"/>
                  </a:lnTo>
                  <a:lnTo>
                    <a:pt x="398" y="212"/>
                  </a:lnTo>
                  <a:lnTo>
                    <a:pt x="384" y="216"/>
                  </a:lnTo>
                  <a:lnTo>
                    <a:pt x="368" y="218"/>
                  </a:lnTo>
                  <a:lnTo>
                    <a:pt x="353" y="219"/>
                  </a:lnTo>
                  <a:lnTo>
                    <a:pt x="338" y="218"/>
                  </a:lnTo>
                  <a:lnTo>
                    <a:pt x="321" y="216"/>
                  </a:lnTo>
                  <a:lnTo>
                    <a:pt x="308" y="212"/>
                  </a:lnTo>
                  <a:lnTo>
                    <a:pt x="294" y="206"/>
                  </a:lnTo>
                  <a:lnTo>
                    <a:pt x="294" y="206"/>
                  </a:lnTo>
                  <a:lnTo>
                    <a:pt x="283" y="201"/>
                  </a:lnTo>
                  <a:lnTo>
                    <a:pt x="276" y="193"/>
                  </a:lnTo>
                  <a:lnTo>
                    <a:pt x="270" y="186"/>
                  </a:lnTo>
                  <a:lnTo>
                    <a:pt x="270" y="176"/>
                  </a:lnTo>
                  <a:lnTo>
                    <a:pt x="270" y="169"/>
                  </a:lnTo>
                  <a:lnTo>
                    <a:pt x="276" y="161"/>
                  </a:lnTo>
                  <a:lnTo>
                    <a:pt x="283" y="154"/>
                  </a:lnTo>
                  <a:lnTo>
                    <a:pt x="294" y="148"/>
                  </a:lnTo>
                  <a:lnTo>
                    <a:pt x="294" y="148"/>
                  </a:lnTo>
                  <a:lnTo>
                    <a:pt x="308" y="143"/>
                  </a:lnTo>
                  <a:lnTo>
                    <a:pt x="321" y="139"/>
                  </a:lnTo>
                  <a:lnTo>
                    <a:pt x="338" y="137"/>
                  </a:lnTo>
                  <a:lnTo>
                    <a:pt x="353" y="135"/>
                  </a:lnTo>
                  <a:lnTo>
                    <a:pt x="368" y="137"/>
                  </a:lnTo>
                  <a:lnTo>
                    <a:pt x="384" y="139"/>
                  </a:lnTo>
                  <a:lnTo>
                    <a:pt x="398" y="143"/>
                  </a:lnTo>
                  <a:lnTo>
                    <a:pt x="411" y="148"/>
                  </a:lnTo>
                  <a:lnTo>
                    <a:pt x="411" y="148"/>
                  </a:lnTo>
                  <a:lnTo>
                    <a:pt x="422" y="154"/>
                  </a:lnTo>
                  <a:lnTo>
                    <a:pt x="429" y="161"/>
                  </a:lnTo>
                  <a:lnTo>
                    <a:pt x="435" y="169"/>
                  </a:lnTo>
                  <a:lnTo>
                    <a:pt x="435" y="176"/>
                  </a:lnTo>
                  <a:lnTo>
                    <a:pt x="435" y="186"/>
                  </a:lnTo>
                  <a:lnTo>
                    <a:pt x="429" y="193"/>
                  </a:lnTo>
                  <a:lnTo>
                    <a:pt x="422" y="201"/>
                  </a:lnTo>
                  <a:lnTo>
                    <a:pt x="411" y="206"/>
                  </a:lnTo>
                  <a:lnTo>
                    <a:pt x="411" y="2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73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 rot="16200000">
            <a:off x="4875242" y="3721420"/>
            <a:ext cx="1055234" cy="718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32" name="Freeform 5"/>
          <p:cNvSpPr/>
          <p:nvPr/>
        </p:nvSpPr>
        <p:spPr>
          <a:xfrm>
            <a:off x="1609724" y="4181475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733" name="그룹 24"/>
          <p:cNvGrpSpPr/>
          <p:nvPr/>
        </p:nvGrpSpPr>
        <p:grpSpPr>
          <a:xfrm>
            <a:off x="1162050" y="5443022"/>
            <a:ext cx="1885949" cy="967303"/>
            <a:chOff x="914400" y="5260975"/>
            <a:chExt cx="1885949" cy="1096982"/>
          </a:xfrm>
        </p:grpSpPr>
        <p:sp>
          <p:nvSpPr>
            <p:cNvPr id="734" name="직사각형 79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5" name="TextBox 80"/>
            <p:cNvSpPr txBox="1"/>
            <p:nvPr/>
          </p:nvSpPr>
          <p:spPr>
            <a:xfrm>
              <a:off x="914400" y="5428990"/>
              <a:ext cx="1885949" cy="9289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년 이하 징역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또는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천만원 이하 벌금</a:t>
              </a:r>
            </a:p>
          </p:txBody>
        </p:sp>
        <p:sp>
          <p:nvSpPr>
            <p:cNvPr id="736" name="이등변 삼각형 81"/>
            <p:cNvSpPr/>
            <p:nvPr/>
          </p:nvSpPr>
          <p:spPr>
            <a:xfrm flipH="1">
              <a:off x="177540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37" name="그룹 52"/>
          <p:cNvGrpSpPr/>
          <p:nvPr/>
        </p:nvGrpSpPr>
        <p:grpSpPr>
          <a:xfrm>
            <a:off x="5981700" y="5443022"/>
            <a:ext cx="1885341" cy="960097"/>
            <a:chOff x="5686425" y="5443022"/>
            <a:chExt cx="1885341" cy="960097"/>
          </a:xfrm>
        </p:grpSpPr>
        <p:grpSp>
          <p:nvGrpSpPr>
            <p:cNvPr id="738" name="그룹 24"/>
            <p:cNvGrpSpPr/>
            <p:nvPr/>
          </p:nvGrpSpPr>
          <p:grpSpPr>
            <a:xfrm>
              <a:off x="5690845" y="5443022"/>
              <a:ext cx="1880921" cy="960097"/>
              <a:chOff x="918820" y="5260975"/>
              <a:chExt cx="1880921" cy="1137295"/>
            </a:xfrm>
          </p:grpSpPr>
          <p:sp>
            <p:nvSpPr>
              <p:cNvPr id="739" name="직사각형 83"/>
              <p:cNvSpPr/>
              <p:nvPr/>
            </p:nvSpPr>
            <p:spPr>
              <a:xfrm>
                <a:off x="918820" y="5438774"/>
                <a:ext cx="1880921" cy="959496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0" name="이등변 삼각형 84"/>
              <p:cNvSpPr/>
              <p:nvPr/>
            </p:nvSpPr>
            <p:spPr>
              <a:xfrm flipH="1">
                <a:off x="1784933" y="526097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741" name="TextBox 85"/>
            <p:cNvSpPr txBox="1"/>
            <p:nvPr/>
          </p:nvSpPr>
          <p:spPr>
            <a:xfrm>
              <a:off x="5686425" y="5591176"/>
              <a:ext cx="1876425" cy="809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년 이하 징역  또는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천만원 이하 벌금</a:t>
              </a:r>
            </a:p>
          </p:txBody>
        </p:sp>
      </p:grpSp>
      <p:pic>
        <p:nvPicPr>
          <p:cNvPr id="742" name="Picture 4"/>
          <p:cNvPicPr>
            <a:picLocks noChangeAspect="1" noChangeArrowheads="1"/>
          </p:cNvPicPr>
          <p:nvPr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44960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2</a:t>
            </a:r>
          </a:p>
        </p:txBody>
      </p:sp>
      <p:sp>
        <p:nvSpPr>
          <p:cNvPr id="742" name="모서리가 둥근 직사각형 69"/>
          <p:cNvSpPr/>
          <p:nvPr/>
        </p:nvSpPr>
        <p:spPr>
          <a:xfrm>
            <a:off x="161925" y="2066924"/>
            <a:ext cx="8982075" cy="1110048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3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44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1</a:t>
            </a: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회 관련 사례</a:t>
            </a:r>
          </a:p>
        </p:txBody>
      </p:sp>
      <p:sp>
        <p:nvSpPr>
          <p:cNvPr id="745" name="TextBox 26"/>
          <p:cNvSpPr txBox="1"/>
          <p:nvPr/>
        </p:nvSpPr>
        <p:spPr>
          <a:xfrm>
            <a:off x="209874" y="2096852"/>
            <a:ext cx="8724251" cy="93337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○○담당관 과장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해당 공공기관 서울 소재 사무소장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관련 업무를 하고 있는 ◇◇회계법인의  대표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함께 식사를 한 후 대표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식사비용 </a:t>
            </a:r>
            <a:r>
              <a:rPr lang="en-US" altLang="ko-KR" sz="1400">
                <a:latin typeface="+mn-lt"/>
                <a:ea typeface="+mn-ea"/>
                <a:cs typeface="+mn-cs"/>
              </a:rPr>
              <a:t>60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만원을 계산하였고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같은 날 </a:t>
            </a:r>
            <a:r>
              <a:rPr lang="en-US" altLang="ko-KR" sz="1400">
                <a:latin typeface="+mn-lt"/>
                <a:ea typeface="+mn-ea"/>
                <a:cs typeface="+mn-cs"/>
              </a:rPr>
              <a:t>A, 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대표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함께 술을 마시고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대표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술값으로 </a:t>
            </a:r>
            <a:r>
              <a:rPr lang="en-US" altLang="ko-KR" sz="1400">
                <a:latin typeface="+mn-lt"/>
                <a:ea typeface="+mn-ea"/>
                <a:cs typeface="+mn-cs"/>
              </a:rPr>
              <a:t>300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만원을 계산하였음</a:t>
            </a:r>
          </a:p>
        </p:txBody>
      </p:sp>
      <p:sp>
        <p:nvSpPr>
          <p:cNvPr id="746" name="TextBox 27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747" name="TextBox 28"/>
          <p:cNvSpPr txBox="1"/>
          <p:nvPr/>
        </p:nvSpPr>
        <p:spPr>
          <a:xfrm>
            <a:off x="1504863" y="5121287"/>
            <a:ext cx="1247862" cy="1650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◇◇회계법인 대표 </a:t>
            </a:r>
            <a:r>
              <a:rPr lang="en-US" altLang="ko-KR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C</a:t>
            </a:r>
            <a:endParaRPr lang="ko-KR" altLang="en-US" sz="1200" b="0" spc="-10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8" name="오른쪽 화살표 29"/>
          <p:cNvSpPr/>
          <p:nvPr/>
        </p:nvSpPr>
        <p:spPr>
          <a:xfrm>
            <a:off x="2438399" y="4483574"/>
            <a:ext cx="4000514" cy="334672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49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341785" y="5030736"/>
            <a:ext cx="9000000" cy="12622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50" name="TextBox 31"/>
          <p:cNvSpPr txBox="1"/>
          <p:nvPr/>
        </p:nvSpPr>
        <p:spPr>
          <a:xfrm>
            <a:off x="6775412" y="5121287"/>
            <a:ext cx="777232" cy="160285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과장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A, </a:t>
            </a: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사무소장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</a:t>
            </a:r>
            <a:endParaRPr lang="ko-KR" altLang="en-US" sz="1200" b="0" spc="-1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1" name="Freeform 8"/>
          <p:cNvSpPr/>
          <p:nvPr/>
        </p:nvSpPr>
        <p:spPr>
          <a:xfrm>
            <a:off x="6426774" y="4062185"/>
            <a:ext cx="1033200" cy="978931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pic>
        <p:nvPicPr>
          <p:cNvPr id="752" name="Picture 3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930"/>
          <a:stretch>
            <a:fillRect/>
          </a:stretch>
        </p:blipFill>
        <p:spPr>
          <a:xfrm rot="5400000">
            <a:off x="3042520" y="3538652"/>
            <a:ext cx="880199" cy="71832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753" name="그룹 34"/>
          <p:cNvGrpSpPr/>
          <p:nvPr/>
        </p:nvGrpSpPr>
        <p:grpSpPr>
          <a:xfrm>
            <a:off x="2676525" y="3420219"/>
            <a:ext cx="1939616" cy="880199"/>
            <a:chOff x="3438525" y="3229719"/>
            <a:chExt cx="1939616" cy="1055234"/>
          </a:xfrm>
        </p:grpSpPr>
        <p:grpSp>
          <p:nvGrpSpPr>
            <p:cNvPr id="754" name="그룹 55"/>
            <p:cNvGrpSpPr/>
            <p:nvPr/>
          </p:nvGrpSpPr>
          <p:grpSpPr>
            <a:xfrm>
              <a:off x="3438525" y="3404335"/>
              <a:ext cx="1939616" cy="771012"/>
              <a:chOff x="3438525" y="3404335"/>
              <a:chExt cx="1939616" cy="771012"/>
            </a:xfrm>
          </p:grpSpPr>
          <p:sp>
            <p:nvSpPr>
              <p:cNvPr id="755" name="TextBox 37"/>
              <p:cNvSpPr txBox="1"/>
              <p:nvPr/>
            </p:nvSpPr>
            <p:spPr>
              <a:xfrm>
                <a:off x="3438525" y="3404335"/>
                <a:ext cx="1680064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       </a:t>
                </a:r>
                <a:r>
                  <a:rPr lang="en-US" altLang="ko-KR" sz="1400" b="0" spc="-7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ko-KR" altLang="en-US" sz="1400" b="0" spc="-7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차</a:t>
                </a:r>
              </a:p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식사  60만원</a:t>
                </a:r>
              </a:p>
            </p:txBody>
          </p:sp>
          <p:grpSp>
            <p:nvGrpSpPr>
              <p:cNvPr id="756" name="그룹 53"/>
              <p:cNvGrpSpPr/>
              <p:nvPr/>
            </p:nvGrpSpPr>
            <p:grpSpPr>
              <a:xfrm>
                <a:off x="4489070" y="3562121"/>
                <a:ext cx="889071" cy="572536"/>
                <a:chOff x="3402974" y="5205999"/>
                <a:chExt cx="898286" cy="578469"/>
              </a:xfrm>
              <a:solidFill>
                <a:schemeClr val="bg1"/>
              </a:solidFill>
            </p:grpSpPr>
            <p:sp>
              <p:nvSpPr>
                <p:cNvPr id="757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Freeform 7"/>
                <p:cNvSpPr/>
                <p:nvPr/>
              </p:nvSpPr>
              <p:spPr>
                <a:xfrm>
                  <a:off x="3402975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60" name="Freeform 8"/>
                <p:cNvSpPr>
                  <a:spLocks noEditPoints="1"/>
                </p:cNvSpPr>
                <p:nvPr/>
              </p:nvSpPr>
              <p:spPr>
                <a:xfrm>
                  <a:off x="3402976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61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762" name="그룹 24"/>
          <p:cNvGrpSpPr/>
          <p:nvPr/>
        </p:nvGrpSpPr>
        <p:grpSpPr>
          <a:xfrm>
            <a:off x="1175994" y="5361644"/>
            <a:ext cx="1910106" cy="772456"/>
            <a:chOff x="787528" y="5260975"/>
            <a:chExt cx="1548816" cy="1096982"/>
          </a:xfrm>
        </p:grpSpPr>
        <p:sp>
          <p:nvSpPr>
            <p:cNvPr id="763" name="직사각형 44"/>
            <p:cNvSpPr/>
            <p:nvPr/>
          </p:nvSpPr>
          <p:spPr>
            <a:xfrm>
              <a:off x="787528" y="5438774"/>
              <a:ext cx="1548816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4" name="TextBox 45"/>
            <p:cNvSpPr txBox="1"/>
            <p:nvPr/>
          </p:nvSpPr>
          <p:spPr>
            <a:xfrm>
              <a:off x="986461" y="5536849"/>
              <a:ext cx="1172240" cy="7399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년 이하 징역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또는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천만원 이하 벌금</a:t>
              </a:r>
            </a:p>
          </p:txBody>
        </p:sp>
        <p:sp>
          <p:nvSpPr>
            <p:cNvPr id="765" name="이등변 삼각형 46"/>
            <p:cNvSpPr/>
            <p:nvPr/>
          </p:nvSpPr>
          <p:spPr>
            <a:xfrm flipH="1">
              <a:off x="1475762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66" name="그룹 68"/>
          <p:cNvGrpSpPr/>
          <p:nvPr/>
        </p:nvGrpSpPr>
        <p:grpSpPr>
          <a:xfrm>
            <a:off x="6252820" y="5361644"/>
            <a:ext cx="1880921" cy="772456"/>
            <a:chOff x="6024220" y="4980644"/>
            <a:chExt cx="1880921" cy="772456"/>
          </a:xfrm>
        </p:grpSpPr>
        <p:grpSp>
          <p:nvGrpSpPr>
            <p:cNvPr id="767" name="그룹 24"/>
            <p:cNvGrpSpPr/>
            <p:nvPr/>
          </p:nvGrpSpPr>
          <p:grpSpPr>
            <a:xfrm>
              <a:off x="6024220" y="4980644"/>
              <a:ext cx="1880921" cy="772456"/>
              <a:chOff x="918820" y="5260975"/>
              <a:chExt cx="1880921" cy="1096982"/>
            </a:xfrm>
          </p:grpSpPr>
          <p:sp>
            <p:nvSpPr>
              <p:cNvPr id="768" name="직사각형 48"/>
              <p:cNvSpPr/>
              <p:nvPr/>
            </p:nvSpPr>
            <p:spPr>
              <a:xfrm>
                <a:off x="918820" y="5438774"/>
                <a:ext cx="1880921" cy="9191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9" name="이등변 삼각형 49"/>
              <p:cNvSpPr/>
              <p:nvPr/>
            </p:nvSpPr>
            <p:spPr>
              <a:xfrm flipH="1">
                <a:off x="1794458" y="526097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770" name="TextBox 50"/>
            <p:cNvSpPr txBox="1"/>
            <p:nvPr/>
          </p:nvSpPr>
          <p:spPr>
            <a:xfrm>
              <a:off x="6599564" y="5168585"/>
              <a:ext cx="757602" cy="3265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년 이하 징역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또는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천만원 이하 벌금</a:t>
              </a:r>
            </a:p>
          </p:txBody>
        </p:sp>
      </p:grpSp>
      <p:grpSp>
        <p:nvGrpSpPr>
          <p:cNvPr id="771" name="그룹 51"/>
          <p:cNvGrpSpPr/>
          <p:nvPr/>
        </p:nvGrpSpPr>
        <p:grpSpPr>
          <a:xfrm>
            <a:off x="4632814" y="3418639"/>
            <a:ext cx="1859750" cy="880199"/>
            <a:chOff x="3518389" y="3229719"/>
            <a:chExt cx="1859750" cy="1055234"/>
          </a:xfrm>
        </p:grpSpPr>
        <p:grpSp>
          <p:nvGrpSpPr>
            <p:cNvPr id="772" name="그룹 55"/>
            <p:cNvGrpSpPr/>
            <p:nvPr/>
          </p:nvGrpSpPr>
          <p:grpSpPr>
            <a:xfrm>
              <a:off x="3518389" y="3404335"/>
              <a:ext cx="1859750" cy="771012"/>
              <a:chOff x="3518389" y="3404335"/>
              <a:chExt cx="1859750" cy="771012"/>
            </a:xfrm>
          </p:grpSpPr>
          <p:sp>
            <p:nvSpPr>
              <p:cNvPr id="773" name="TextBox 54"/>
              <p:cNvSpPr txBox="1"/>
              <p:nvPr/>
            </p:nvSpPr>
            <p:spPr>
              <a:xfrm>
                <a:off x="3518389" y="3404335"/>
                <a:ext cx="1600200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      </a:t>
                </a:r>
                <a:r>
                  <a:rPr lang="en-US" altLang="ko-KR" sz="1400" b="0" spc="-7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ko-KR" altLang="en-US" sz="1400" b="0" spc="-75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차</a:t>
                </a:r>
              </a:p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술 </a:t>
                </a: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300</a:t>
                </a: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</a:p>
            </p:txBody>
          </p:sp>
          <p:grpSp>
            <p:nvGrpSpPr>
              <p:cNvPr id="774" name="그룹 53"/>
              <p:cNvGrpSpPr/>
              <p:nvPr/>
            </p:nvGrpSpPr>
            <p:grpSpPr>
              <a:xfrm>
                <a:off x="4489070" y="3562123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775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78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79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780" name="Freeform 8"/>
          <p:cNvSpPr/>
          <p:nvPr/>
        </p:nvSpPr>
        <p:spPr>
          <a:xfrm>
            <a:off x="6922074" y="4054240"/>
            <a:ext cx="1033200" cy="978931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81" name="Freeform 9"/>
          <p:cNvSpPr>
            <a:spLocks noEditPoints="1"/>
          </p:cNvSpPr>
          <p:nvPr/>
        </p:nvSpPr>
        <p:spPr>
          <a:xfrm flipH="1">
            <a:off x="1428747" y="3859647"/>
            <a:ext cx="990601" cy="897791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782" name="Freeform 5"/>
          <p:cNvSpPr/>
          <p:nvPr/>
        </p:nvSpPr>
        <p:spPr>
          <a:xfrm>
            <a:off x="1619249" y="4248954"/>
            <a:ext cx="1000125" cy="784710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783" name="그룹 63"/>
          <p:cNvGrpSpPr/>
          <p:nvPr/>
        </p:nvGrpSpPr>
        <p:grpSpPr>
          <a:xfrm>
            <a:off x="4291000" y="4226515"/>
            <a:ext cx="377851" cy="315176"/>
            <a:chOff x="5361132" y="3843482"/>
            <a:chExt cx="415636" cy="415636"/>
          </a:xfrm>
        </p:grpSpPr>
        <p:sp>
          <p:nvSpPr>
            <p:cNvPr id="784" name="타원 64"/>
            <p:cNvSpPr/>
            <p:nvPr/>
          </p:nvSpPr>
          <p:spPr>
            <a:xfrm>
              <a:off x="5361132" y="3843482"/>
              <a:ext cx="415636" cy="415636"/>
            </a:xfrm>
            <a:prstGeom prst="ellipse">
              <a:avLst/>
            </a:prstGeom>
            <a:gradFill flip="none" rotWithShape="1">
              <a:gsLst>
                <a:gs pos="100000">
                  <a:srgbClr val="9AB929"/>
                </a:gs>
                <a:gs pos="0">
                  <a:srgbClr val="B2D23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5" name="십자형 65"/>
            <p:cNvSpPr/>
            <p:nvPr/>
          </p:nvSpPr>
          <p:spPr>
            <a:xfrm>
              <a:off x="5443000" y="3925350"/>
              <a:ext cx="251901" cy="251901"/>
            </a:xfrm>
            <a:prstGeom prst="plus">
              <a:avLst>
                <a:gd name="adj" fmla="val 343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78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44960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3</a:t>
            </a:r>
          </a:p>
        </p:txBody>
      </p:sp>
      <p:sp>
        <p:nvSpPr>
          <p:cNvPr id="917" name="모서리가 둥근 직사각형 60"/>
          <p:cNvSpPr/>
          <p:nvPr/>
        </p:nvSpPr>
        <p:spPr>
          <a:xfrm>
            <a:off x="161925" y="2038349"/>
            <a:ext cx="8864661" cy="1138623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18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19" name="TextBox 25"/>
          <p:cNvSpPr txBox="1"/>
          <p:nvPr/>
        </p:nvSpPr>
        <p:spPr>
          <a:xfrm>
            <a:off x="611188" y="1405732"/>
            <a:ext cx="329406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직무관련성 없는 금품 수수</a:t>
            </a:r>
            <a:r>
              <a:rPr lang="ko-KR" altLang="en-US" sz="2000" b="1" spc="-85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(유의) </a:t>
            </a:r>
          </a:p>
        </p:txBody>
      </p:sp>
      <p:sp>
        <p:nvSpPr>
          <p:cNvPr id="920" name="TextBox 26"/>
          <p:cNvSpPr txBox="1"/>
          <p:nvPr/>
        </p:nvSpPr>
        <p:spPr>
          <a:xfrm>
            <a:off x="277813" y="2057473"/>
            <a:ext cx="8370887" cy="9810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건설 관련 서울시 ○○과 과장인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고향에서 개인 병원을 운영하는 의사 친구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로부터 직원들 격려를 위해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맛있는 것을 사 주라고 하면서 </a:t>
            </a:r>
            <a:r>
              <a:rPr lang="en-US" altLang="ko-KR" sz="1400">
                <a:latin typeface="+mn-lt"/>
                <a:ea typeface="+mn-ea"/>
                <a:cs typeface="+mn-cs"/>
              </a:rPr>
              <a:t>150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만원을 받았고</a:t>
            </a:r>
            <a:r>
              <a:rPr lang="en-US" altLang="ko-KR" sz="1400">
                <a:latin typeface="+mn-lt"/>
                <a:ea typeface="+mn-ea"/>
                <a:cs typeface="+mn-cs"/>
              </a:rPr>
              <a:t>, 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실제 이 돈을 직원들 격려금으로 전액 사용한 경우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>
                <a:latin typeface="+mn-lt"/>
                <a:ea typeface="+mn-ea"/>
                <a:cs typeface="+mn-cs"/>
              </a:rPr>
              <a:t>(A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아무런 직무 관련이 없음</a:t>
            </a:r>
            <a:r>
              <a:rPr lang="en-US" altLang="ko-KR" sz="1400">
                <a:latin typeface="+mn-lt"/>
                <a:ea typeface="+mn-ea"/>
                <a:cs typeface="+mn-cs"/>
              </a:rPr>
              <a:t>) </a:t>
            </a: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921" name="TextBox 27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922" name="TextBox 28"/>
          <p:cNvSpPr txBox="1"/>
          <p:nvPr/>
        </p:nvSpPr>
        <p:spPr>
          <a:xfrm>
            <a:off x="1714412" y="5234801"/>
            <a:ext cx="914487" cy="261124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의사인 친구 </a:t>
            </a:r>
            <a:r>
              <a:rPr lang="en-US" altLang="ko-KR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B</a:t>
            </a:r>
            <a:endParaRPr lang="ko-KR" altLang="en-US" sz="1200" b="0" spc="-10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3" name="오른쪽 화살표 29"/>
          <p:cNvSpPr/>
          <p:nvPr/>
        </p:nvSpPr>
        <p:spPr>
          <a:xfrm>
            <a:off x="2438399" y="447027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2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370360" y="5147133"/>
            <a:ext cx="8640000" cy="145276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25" name="그룹 24"/>
          <p:cNvGrpSpPr/>
          <p:nvPr/>
        </p:nvGrpSpPr>
        <p:grpSpPr>
          <a:xfrm>
            <a:off x="1004544" y="5490647"/>
            <a:ext cx="2091081" cy="926065"/>
            <a:chOff x="918820" y="5260975"/>
            <a:chExt cx="1880921" cy="1096982"/>
          </a:xfrm>
        </p:grpSpPr>
        <p:sp>
          <p:nvSpPr>
            <p:cNvPr id="926" name="직사각형 33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7" name="이등변 삼각형 35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8" name="그룹 45"/>
          <p:cNvGrpSpPr/>
          <p:nvPr/>
        </p:nvGrpSpPr>
        <p:grpSpPr>
          <a:xfrm>
            <a:off x="3351453" y="3229719"/>
            <a:ext cx="2083836" cy="1300519"/>
            <a:chOff x="874953" y="2871431"/>
            <a:chExt cx="2083836" cy="1300519"/>
          </a:xfrm>
        </p:grpSpPr>
        <p:sp>
          <p:nvSpPr>
            <p:cNvPr id="929" name="TextBox 46"/>
            <p:cNvSpPr txBox="1"/>
            <p:nvPr/>
          </p:nvSpPr>
          <p:spPr>
            <a:xfrm>
              <a:off x="942975" y="3046047"/>
              <a:ext cx="1756264" cy="771012"/>
            </a:xfrm>
            <a:prstGeom prst="rect">
              <a:avLst/>
            </a:prstGeom>
            <a:solidFill>
              <a:srgbClr val="98B628"/>
            </a:solidFill>
            <a:ln>
              <a:noFill/>
            </a:ln>
          </p:spPr>
          <p:txBody>
            <a:bodyPr wrap="none" anchor="ctr">
              <a:noAutofit/>
            </a:bodyPr>
            <a:lstStyle/>
            <a:p>
              <a:pPr>
                <a:lnSpc>
                  <a:spcPct val="9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격려금</a:t>
              </a:r>
            </a:p>
            <a:p>
              <a:pPr>
                <a:lnSpc>
                  <a:spcPct val="9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150</a:t>
              </a: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만원</a:t>
              </a:r>
            </a:p>
          </p:txBody>
        </p:sp>
        <p:sp>
          <p:nvSpPr>
            <p:cNvPr id="930" name="직각 삼각형 47"/>
            <p:cNvSpPr/>
            <p:nvPr/>
          </p:nvSpPr>
          <p:spPr>
            <a:xfrm rot="5400000">
              <a:off x="1689100" y="3816350"/>
              <a:ext cx="355600" cy="355600"/>
            </a:xfrm>
            <a:prstGeom prst="rtTriangle">
              <a:avLst/>
            </a:prstGeom>
            <a:gradFill flip="none" rotWithShape="1">
              <a:gsLst>
                <a:gs pos="100000">
                  <a:srgbClr val="B2D234"/>
                </a:gs>
                <a:gs pos="510">
                  <a:srgbClr val="7D962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931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5400000">
              <a:off x="38325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  <p:grpSp>
          <p:nvGrpSpPr>
            <p:cNvPr id="932" name="그룹 53"/>
            <p:cNvGrpSpPr/>
            <p:nvPr/>
          </p:nvGrpSpPr>
          <p:grpSpPr>
            <a:xfrm>
              <a:off x="2069720" y="3203835"/>
              <a:ext cx="889069" cy="572536"/>
              <a:chOff x="3402974" y="5205999"/>
              <a:chExt cx="898284" cy="578469"/>
            </a:xfrm>
            <a:solidFill>
              <a:schemeClr val="bg1"/>
            </a:solidFill>
          </p:grpSpPr>
          <p:sp>
            <p:nvSpPr>
              <p:cNvPr id="933" name="Freeform 5"/>
              <p:cNvSpPr/>
              <p:nvPr/>
            </p:nvSpPr>
            <p:spPr>
              <a:xfrm>
                <a:off x="3402974" y="5388204"/>
                <a:ext cx="898284" cy="309621"/>
              </a:xfrm>
              <a:custGeom>
                <a:avLst/>
                <a:gdLst>
                  <a:gd name="T0" fmla="*/ 234 w 705"/>
                  <a:gd name="T1" fmla="*/ 227 h 243"/>
                  <a:gd name="T2" fmla="*/ 17 w 705"/>
                  <a:gd name="T3" fmla="*/ 118 h 243"/>
                  <a:gd name="T4" fmla="*/ 0 w 705"/>
                  <a:gd name="T5" fmla="*/ 125 h 243"/>
                  <a:gd name="T6" fmla="*/ 234 w 705"/>
                  <a:gd name="T7" fmla="*/ 243 h 243"/>
                  <a:gd name="T8" fmla="*/ 705 w 705"/>
                  <a:gd name="T9" fmla="*/ 9 h 243"/>
                  <a:gd name="T10" fmla="*/ 688 w 705"/>
                  <a:gd name="T11" fmla="*/ 0 h 243"/>
                  <a:gd name="T12" fmla="*/ 234 w 705"/>
                  <a:gd name="T13" fmla="*/ 22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3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5"/>
                    </a:lnTo>
                    <a:lnTo>
                      <a:pt x="234" y="243"/>
                    </a:lnTo>
                    <a:lnTo>
                      <a:pt x="705" y="9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34" name="Freeform 6"/>
              <p:cNvSpPr/>
              <p:nvPr/>
            </p:nvSpPr>
            <p:spPr>
              <a:xfrm>
                <a:off x="3402974" y="5430251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9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10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9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10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35" name="Freeform 7"/>
              <p:cNvSpPr/>
              <p:nvPr/>
            </p:nvSpPr>
            <p:spPr>
              <a:xfrm>
                <a:off x="3402974" y="5473573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8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8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8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36" name="Freeform 8"/>
              <p:cNvSpPr>
                <a:spLocks noEditPoints="1"/>
              </p:cNvSpPr>
              <p:nvPr/>
            </p:nvSpPr>
            <p:spPr>
              <a:xfrm>
                <a:off x="3402974" y="5205999"/>
                <a:ext cx="898284" cy="449779"/>
              </a:xfrm>
              <a:custGeom>
                <a:avLst/>
                <a:gdLst>
                  <a:gd name="T0" fmla="*/ 471 w 705"/>
                  <a:gd name="T1" fmla="*/ 0 h 353"/>
                  <a:gd name="T2" fmla="*/ 0 w 705"/>
                  <a:gd name="T3" fmla="*/ 236 h 353"/>
                  <a:gd name="T4" fmla="*/ 234 w 705"/>
                  <a:gd name="T5" fmla="*/ 353 h 353"/>
                  <a:gd name="T6" fmla="*/ 705 w 705"/>
                  <a:gd name="T7" fmla="*/ 118 h 353"/>
                  <a:gd name="T8" fmla="*/ 471 w 705"/>
                  <a:gd name="T9" fmla="*/ 0 h 353"/>
                  <a:gd name="T10" fmla="*/ 411 w 705"/>
                  <a:gd name="T11" fmla="*/ 206 h 353"/>
                  <a:gd name="T12" fmla="*/ 411 w 705"/>
                  <a:gd name="T13" fmla="*/ 206 h 353"/>
                  <a:gd name="T14" fmla="*/ 398 w 705"/>
                  <a:gd name="T15" fmla="*/ 212 h 353"/>
                  <a:gd name="T16" fmla="*/ 384 w 705"/>
                  <a:gd name="T17" fmla="*/ 216 h 353"/>
                  <a:gd name="T18" fmla="*/ 368 w 705"/>
                  <a:gd name="T19" fmla="*/ 218 h 353"/>
                  <a:gd name="T20" fmla="*/ 353 w 705"/>
                  <a:gd name="T21" fmla="*/ 219 h 353"/>
                  <a:gd name="T22" fmla="*/ 338 w 705"/>
                  <a:gd name="T23" fmla="*/ 218 h 353"/>
                  <a:gd name="T24" fmla="*/ 321 w 705"/>
                  <a:gd name="T25" fmla="*/ 216 h 353"/>
                  <a:gd name="T26" fmla="*/ 308 w 705"/>
                  <a:gd name="T27" fmla="*/ 212 h 353"/>
                  <a:gd name="T28" fmla="*/ 294 w 705"/>
                  <a:gd name="T29" fmla="*/ 206 h 353"/>
                  <a:gd name="T30" fmla="*/ 294 w 705"/>
                  <a:gd name="T31" fmla="*/ 206 h 353"/>
                  <a:gd name="T32" fmla="*/ 283 w 705"/>
                  <a:gd name="T33" fmla="*/ 201 h 353"/>
                  <a:gd name="T34" fmla="*/ 276 w 705"/>
                  <a:gd name="T35" fmla="*/ 193 h 353"/>
                  <a:gd name="T36" fmla="*/ 270 w 705"/>
                  <a:gd name="T37" fmla="*/ 186 h 353"/>
                  <a:gd name="T38" fmla="*/ 270 w 705"/>
                  <a:gd name="T39" fmla="*/ 176 h 353"/>
                  <a:gd name="T40" fmla="*/ 270 w 705"/>
                  <a:gd name="T41" fmla="*/ 169 h 353"/>
                  <a:gd name="T42" fmla="*/ 276 w 705"/>
                  <a:gd name="T43" fmla="*/ 161 h 353"/>
                  <a:gd name="T44" fmla="*/ 283 w 705"/>
                  <a:gd name="T45" fmla="*/ 154 h 353"/>
                  <a:gd name="T46" fmla="*/ 294 w 705"/>
                  <a:gd name="T47" fmla="*/ 148 h 353"/>
                  <a:gd name="T48" fmla="*/ 294 w 705"/>
                  <a:gd name="T49" fmla="*/ 148 h 353"/>
                  <a:gd name="T50" fmla="*/ 308 w 705"/>
                  <a:gd name="T51" fmla="*/ 143 h 353"/>
                  <a:gd name="T52" fmla="*/ 321 w 705"/>
                  <a:gd name="T53" fmla="*/ 139 h 353"/>
                  <a:gd name="T54" fmla="*/ 338 w 705"/>
                  <a:gd name="T55" fmla="*/ 137 h 353"/>
                  <a:gd name="T56" fmla="*/ 353 w 705"/>
                  <a:gd name="T57" fmla="*/ 135 h 353"/>
                  <a:gd name="T58" fmla="*/ 368 w 705"/>
                  <a:gd name="T59" fmla="*/ 137 h 353"/>
                  <a:gd name="T60" fmla="*/ 384 w 705"/>
                  <a:gd name="T61" fmla="*/ 139 h 353"/>
                  <a:gd name="T62" fmla="*/ 398 w 705"/>
                  <a:gd name="T63" fmla="*/ 143 h 353"/>
                  <a:gd name="T64" fmla="*/ 411 w 705"/>
                  <a:gd name="T65" fmla="*/ 148 h 353"/>
                  <a:gd name="T66" fmla="*/ 411 w 705"/>
                  <a:gd name="T67" fmla="*/ 148 h 353"/>
                  <a:gd name="T68" fmla="*/ 422 w 705"/>
                  <a:gd name="T69" fmla="*/ 154 h 353"/>
                  <a:gd name="T70" fmla="*/ 429 w 705"/>
                  <a:gd name="T71" fmla="*/ 161 h 353"/>
                  <a:gd name="T72" fmla="*/ 435 w 705"/>
                  <a:gd name="T73" fmla="*/ 169 h 353"/>
                  <a:gd name="T74" fmla="*/ 435 w 705"/>
                  <a:gd name="T75" fmla="*/ 176 h 353"/>
                  <a:gd name="T76" fmla="*/ 435 w 705"/>
                  <a:gd name="T77" fmla="*/ 186 h 353"/>
                  <a:gd name="T78" fmla="*/ 429 w 705"/>
                  <a:gd name="T79" fmla="*/ 193 h 353"/>
                  <a:gd name="T80" fmla="*/ 422 w 705"/>
                  <a:gd name="T81" fmla="*/ 201 h 353"/>
                  <a:gd name="T82" fmla="*/ 411 w 705"/>
                  <a:gd name="T83" fmla="*/ 206 h 353"/>
                  <a:gd name="T84" fmla="*/ 411 w 705"/>
                  <a:gd name="T85" fmla="*/ 20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05" h="353">
                    <a:moveTo>
                      <a:pt x="471" y="0"/>
                    </a:moveTo>
                    <a:lnTo>
                      <a:pt x="0" y="236"/>
                    </a:lnTo>
                    <a:lnTo>
                      <a:pt x="234" y="353"/>
                    </a:lnTo>
                    <a:lnTo>
                      <a:pt x="705" y="118"/>
                    </a:lnTo>
                    <a:lnTo>
                      <a:pt x="471" y="0"/>
                    </a:lnTo>
                    <a:close/>
                    <a:moveTo>
                      <a:pt x="411" y="206"/>
                    </a:moveTo>
                    <a:lnTo>
                      <a:pt x="411" y="206"/>
                    </a:lnTo>
                    <a:lnTo>
                      <a:pt x="398" y="212"/>
                    </a:lnTo>
                    <a:lnTo>
                      <a:pt x="384" y="216"/>
                    </a:lnTo>
                    <a:lnTo>
                      <a:pt x="368" y="218"/>
                    </a:lnTo>
                    <a:lnTo>
                      <a:pt x="353" y="219"/>
                    </a:lnTo>
                    <a:lnTo>
                      <a:pt x="338" y="218"/>
                    </a:lnTo>
                    <a:lnTo>
                      <a:pt x="321" y="216"/>
                    </a:lnTo>
                    <a:lnTo>
                      <a:pt x="308" y="212"/>
                    </a:lnTo>
                    <a:lnTo>
                      <a:pt x="294" y="206"/>
                    </a:lnTo>
                    <a:lnTo>
                      <a:pt x="294" y="206"/>
                    </a:lnTo>
                    <a:lnTo>
                      <a:pt x="283" y="201"/>
                    </a:lnTo>
                    <a:lnTo>
                      <a:pt x="276" y="193"/>
                    </a:lnTo>
                    <a:lnTo>
                      <a:pt x="270" y="186"/>
                    </a:lnTo>
                    <a:lnTo>
                      <a:pt x="270" y="176"/>
                    </a:lnTo>
                    <a:lnTo>
                      <a:pt x="270" y="169"/>
                    </a:lnTo>
                    <a:lnTo>
                      <a:pt x="276" y="161"/>
                    </a:lnTo>
                    <a:lnTo>
                      <a:pt x="283" y="154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308" y="143"/>
                    </a:lnTo>
                    <a:lnTo>
                      <a:pt x="321" y="139"/>
                    </a:lnTo>
                    <a:lnTo>
                      <a:pt x="338" y="137"/>
                    </a:lnTo>
                    <a:lnTo>
                      <a:pt x="353" y="135"/>
                    </a:lnTo>
                    <a:lnTo>
                      <a:pt x="368" y="137"/>
                    </a:lnTo>
                    <a:lnTo>
                      <a:pt x="384" y="139"/>
                    </a:lnTo>
                    <a:lnTo>
                      <a:pt x="398" y="143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22" y="154"/>
                    </a:lnTo>
                    <a:lnTo>
                      <a:pt x="429" y="161"/>
                    </a:lnTo>
                    <a:lnTo>
                      <a:pt x="435" y="169"/>
                    </a:lnTo>
                    <a:lnTo>
                      <a:pt x="435" y="176"/>
                    </a:lnTo>
                    <a:lnTo>
                      <a:pt x="435" y="186"/>
                    </a:lnTo>
                    <a:lnTo>
                      <a:pt x="429" y="193"/>
                    </a:lnTo>
                    <a:lnTo>
                      <a:pt x="422" y="201"/>
                    </a:lnTo>
                    <a:lnTo>
                      <a:pt x="411" y="206"/>
                    </a:lnTo>
                    <a:lnTo>
                      <a:pt x="411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937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220824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938" name="TextBox 61"/>
          <p:cNvSpPr txBox="1"/>
          <p:nvPr/>
        </p:nvSpPr>
        <p:spPr>
          <a:xfrm>
            <a:off x="1190626" y="5667375"/>
            <a:ext cx="1752599" cy="714375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marL="342900" indent="-342900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년이하 징역 </a:t>
            </a: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pPr marL="342900" indent="-342900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천만원 이하 벌금</a:t>
            </a:r>
            <a:endParaRPr lang="en-US" altLang="ko-KR" sz="1400" spc="-102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9" name="Freeform 5"/>
          <p:cNvSpPr/>
          <p:nvPr/>
        </p:nvSpPr>
        <p:spPr>
          <a:xfrm>
            <a:off x="1616075" y="4199569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940" name="그룹 79"/>
          <p:cNvGrpSpPr/>
          <p:nvPr/>
        </p:nvGrpSpPr>
        <p:grpSpPr>
          <a:xfrm>
            <a:off x="6715127" y="3961979"/>
            <a:ext cx="1228724" cy="1546646"/>
            <a:chOff x="6648452" y="3714329"/>
            <a:chExt cx="1228724" cy="1546646"/>
          </a:xfrm>
        </p:grpSpPr>
        <p:sp>
          <p:nvSpPr>
            <p:cNvPr id="941" name="TextBox 64"/>
            <p:cNvSpPr txBox="1"/>
            <p:nvPr/>
          </p:nvSpPr>
          <p:spPr>
            <a:xfrm>
              <a:off x="6648452" y="4913260"/>
              <a:ext cx="1228724" cy="34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○○과장 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942" name="Freeform 8"/>
            <p:cNvSpPr/>
            <p:nvPr/>
          </p:nvSpPr>
          <p:spPr>
            <a:xfrm>
              <a:off x="6742413" y="3714329"/>
              <a:ext cx="1033200" cy="1173600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43" name="그룹 24"/>
          <p:cNvGrpSpPr/>
          <p:nvPr/>
        </p:nvGrpSpPr>
        <p:grpSpPr>
          <a:xfrm>
            <a:off x="6271869" y="5462072"/>
            <a:ext cx="2091081" cy="926065"/>
            <a:chOff x="918820" y="5260975"/>
            <a:chExt cx="1880921" cy="1096982"/>
          </a:xfrm>
        </p:grpSpPr>
        <p:sp>
          <p:nvSpPr>
            <p:cNvPr id="944" name="직사각형 70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5" name="이등변 삼각형 71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46" name="TextBox 72"/>
          <p:cNvSpPr txBox="1"/>
          <p:nvPr/>
        </p:nvSpPr>
        <p:spPr>
          <a:xfrm>
            <a:off x="6457951" y="5657850"/>
            <a:ext cx="1752599" cy="714375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marL="342900" indent="-342900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년이하 징역 </a:t>
            </a: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pPr marL="342900" indent="-342900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40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천만원 이하 벌금</a:t>
            </a:r>
            <a:endParaRPr lang="en-US" altLang="ko-KR" sz="1400" spc="-102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47" name="Picture 4"/>
          <p:cNvPicPr>
            <a:picLocks noChangeAspect="1" noChangeArrowheads="1"/>
          </p:cNvPicPr>
          <p:nvPr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44960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4</a:t>
            </a:r>
          </a:p>
        </p:txBody>
      </p:sp>
      <p:sp>
        <p:nvSpPr>
          <p:cNvPr id="980" name="모서리가 둥근 직사각형 69"/>
          <p:cNvSpPr/>
          <p:nvPr/>
        </p:nvSpPr>
        <p:spPr>
          <a:xfrm>
            <a:off x="161925" y="2102928"/>
            <a:ext cx="8982075" cy="1110048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1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982" name="TextBox 25"/>
          <p:cNvSpPr txBox="1"/>
          <p:nvPr/>
        </p:nvSpPr>
        <p:spPr>
          <a:xfrm>
            <a:off x="611187" y="1405732"/>
            <a:ext cx="3189287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수수 금품의 불우이웃 성금 사용</a:t>
            </a:r>
            <a:r>
              <a:rPr lang="ko-KR" altLang="en-US" sz="2000" b="1" spc="-85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(유의)</a:t>
            </a:r>
          </a:p>
        </p:txBody>
      </p:sp>
      <p:sp>
        <p:nvSpPr>
          <p:cNvPr id="983" name="TextBox 26"/>
          <p:cNvSpPr txBox="1"/>
          <p:nvPr/>
        </p:nvSpPr>
        <p:spPr>
          <a:xfrm>
            <a:off x="209874" y="2168860"/>
            <a:ext cx="8724251" cy="98100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○○초등학교 </a:t>
            </a:r>
            <a:r>
              <a:rPr lang="en-US" altLang="ko-KR" sz="1400">
                <a:latin typeface="+mn-lt"/>
                <a:ea typeface="+mn-ea"/>
                <a:cs typeface="+mn-cs"/>
              </a:rPr>
              <a:t>1</a:t>
            </a:r>
            <a:r>
              <a:rPr lang="ko-KR" altLang="en-US" sz="1400">
                <a:latin typeface="+mn-lt"/>
                <a:ea typeface="+mn-ea"/>
                <a:cs typeface="+mn-cs"/>
              </a:rPr>
              <a:t>학년 </a:t>
            </a:r>
            <a:r>
              <a:rPr lang="en-US" altLang="ko-KR" sz="1400">
                <a:latin typeface="+mn-lt"/>
                <a:ea typeface="+mn-ea"/>
                <a:cs typeface="+mn-cs"/>
              </a:rPr>
              <a:t>1</a:t>
            </a:r>
            <a:r>
              <a:rPr lang="ko-KR" altLang="en-US" sz="1400">
                <a:latin typeface="+mn-lt"/>
                <a:ea typeface="+mn-ea"/>
                <a:cs typeface="+mn-cs"/>
              </a:rPr>
              <a:t>반에 재학 중인 학생의 아버지인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1</a:t>
            </a:r>
            <a:r>
              <a:rPr lang="ko-KR" altLang="en-US" sz="1400">
                <a:latin typeface="+mn-lt"/>
                <a:ea typeface="+mn-ea"/>
                <a:cs typeface="+mn-cs"/>
              </a:rPr>
              <a:t>학년 </a:t>
            </a:r>
            <a:r>
              <a:rPr lang="en-US" altLang="ko-KR" sz="1400">
                <a:latin typeface="+mn-lt"/>
                <a:ea typeface="+mn-ea"/>
                <a:cs typeface="+mn-cs"/>
              </a:rPr>
              <a:t>1</a:t>
            </a:r>
            <a:r>
              <a:rPr lang="ko-KR" altLang="en-US" sz="1400">
                <a:latin typeface="+mn-lt"/>
                <a:ea typeface="+mn-ea"/>
                <a:cs typeface="+mn-cs"/>
              </a:rPr>
              <a:t>반 담임선생님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좋은 일에 사용하라고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하며 다른 동료 교사들이 있는 자리에서 </a:t>
            </a:r>
            <a:r>
              <a:rPr lang="en-US" altLang="ko-KR" sz="1400">
                <a:latin typeface="+mn-lt"/>
                <a:ea typeface="+mn-ea"/>
                <a:cs typeface="+mn-cs"/>
              </a:rPr>
              <a:t>50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만원을 주었는데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교사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</a:t>
            </a:r>
            <a:r>
              <a:rPr lang="en-US" altLang="ko-KR" sz="1400">
                <a:latin typeface="+mn-lt"/>
                <a:ea typeface="+mn-ea"/>
                <a:cs typeface="+mn-cs"/>
              </a:rPr>
              <a:t>50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만원을 개인적인 용도로 사용하지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않고 불우이웃 성금으로 낸 경우</a:t>
            </a:r>
          </a:p>
        </p:txBody>
      </p:sp>
      <p:pic>
        <p:nvPicPr>
          <p:cNvPr id="98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341785" y="5030736"/>
            <a:ext cx="9000000" cy="126228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85" name="그룹 75"/>
          <p:cNvGrpSpPr/>
          <p:nvPr/>
        </p:nvGrpSpPr>
        <p:grpSpPr>
          <a:xfrm>
            <a:off x="296863" y="3258294"/>
            <a:ext cx="7856536" cy="2904381"/>
            <a:chOff x="611188" y="3229719"/>
            <a:chExt cx="7856536" cy="2904381"/>
          </a:xfrm>
        </p:grpSpPr>
        <p:sp>
          <p:nvSpPr>
            <p:cNvPr id="986" name="TextBox 27"/>
            <p:cNvSpPr txBox="1"/>
            <p:nvPr/>
          </p:nvSpPr>
          <p:spPr>
            <a:xfrm>
              <a:off x="611188" y="4510623"/>
              <a:ext cx="7837487" cy="578886"/>
            </a:xfrm>
            <a:prstGeom prst="rect">
              <a:avLst/>
            </a:prstGeom>
            <a:noFill/>
          </p:spPr>
          <p:txBody>
            <a:bodyPr wrap="none" anchor="t">
              <a:noAutofit/>
            </a:bodyPr>
            <a:lstStyle/>
            <a:p>
              <a:pPr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 sz="14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7" name="TextBox 28"/>
            <p:cNvSpPr txBox="1"/>
            <p:nvPr/>
          </p:nvSpPr>
          <p:spPr>
            <a:xfrm>
              <a:off x="1504863" y="5121287"/>
              <a:ext cx="1247862" cy="165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>
                  <a:solidFill>
                    <a:srgbClr val="404040"/>
                  </a:solidFill>
                  <a:latin typeface="+mn-lt"/>
                  <a:ea typeface="+mn-ea"/>
                  <a:cs typeface="+mn-cs"/>
                </a:rPr>
                <a:t>학부모 </a:t>
              </a:r>
              <a:r>
                <a:rPr lang="en-US" altLang="ko-KR" sz="1200">
                  <a:solidFill>
                    <a:srgbClr val="404040"/>
                  </a:solidFill>
                  <a:latin typeface="+mn-lt"/>
                  <a:ea typeface="+mn-ea"/>
                  <a:cs typeface="+mn-cs"/>
                </a:rPr>
                <a:t>B</a:t>
              </a:r>
              <a:endParaRPr lang="ko-KR" altLang="en-US" sz="1200" b="0" spc="-100">
                <a:solidFill>
                  <a:srgbClr val="40404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8" name="오른쪽 화살표 29"/>
            <p:cNvSpPr/>
            <p:nvPr/>
          </p:nvSpPr>
          <p:spPr>
            <a:xfrm>
              <a:off x="5781674" y="4454999"/>
              <a:ext cx="1562101" cy="334672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0043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00B0F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9" name="TextBox 31"/>
            <p:cNvSpPr txBox="1"/>
            <p:nvPr/>
          </p:nvSpPr>
          <p:spPr>
            <a:xfrm>
              <a:off x="4718012" y="5178437"/>
              <a:ext cx="777232" cy="1602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교사  </a:t>
              </a:r>
              <a:r>
                <a:rPr lang="en-US" altLang="ko-KR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A</a:t>
              </a:r>
              <a:endPara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0" name="Freeform 8"/>
            <p:cNvSpPr/>
            <p:nvPr/>
          </p:nvSpPr>
          <p:spPr>
            <a:xfrm>
              <a:off x="4578924" y="4062185"/>
              <a:ext cx="1033200" cy="97893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91" name="그룹 24"/>
            <p:cNvGrpSpPr/>
            <p:nvPr/>
          </p:nvGrpSpPr>
          <p:grpSpPr>
            <a:xfrm>
              <a:off x="1175994" y="5361644"/>
              <a:ext cx="1910106" cy="772456"/>
              <a:chOff x="787528" y="5260975"/>
              <a:chExt cx="1548816" cy="1096982"/>
            </a:xfrm>
          </p:grpSpPr>
          <p:sp>
            <p:nvSpPr>
              <p:cNvPr id="992" name="직사각형 44"/>
              <p:cNvSpPr/>
              <p:nvPr/>
            </p:nvSpPr>
            <p:spPr>
              <a:xfrm>
                <a:off x="787528" y="5438774"/>
                <a:ext cx="1548816" cy="919183"/>
              </a:xfrm>
              <a:prstGeom prst="rect">
                <a:avLst/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93" name="TextBox 45"/>
              <p:cNvSpPr txBox="1"/>
              <p:nvPr/>
            </p:nvSpPr>
            <p:spPr>
              <a:xfrm>
                <a:off x="986459" y="5536850"/>
                <a:ext cx="1172240" cy="7399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100</a:t>
                </a: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  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~ 250</a:t>
                </a: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</a:t>
                </a:r>
              </a:p>
            </p:txBody>
          </p:sp>
          <p:sp>
            <p:nvSpPr>
              <p:cNvPr id="994" name="이등변 삼각형 46"/>
              <p:cNvSpPr/>
              <p:nvPr/>
            </p:nvSpPr>
            <p:spPr>
              <a:xfrm flipH="1">
                <a:off x="1475762" y="5260975"/>
                <a:ext cx="164814" cy="181563"/>
              </a:xfrm>
              <a:prstGeom prst="triangle">
                <a:avLst>
                  <a:gd name="adj" fmla="val 50000"/>
                </a:avLst>
              </a:prstGeom>
              <a:solidFill>
                <a:srgbClr val="00B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95" name="그룹 68"/>
            <p:cNvGrpSpPr/>
            <p:nvPr/>
          </p:nvGrpSpPr>
          <p:grpSpPr>
            <a:xfrm>
              <a:off x="4147795" y="5333069"/>
              <a:ext cx="1880921" cy="772456"/>
              <a:chOff x="6024220" y="4980644"/>
              <a:chExt cx="1880921" cy="772456"/>
            </a:xfrm>
          </p:grpSpPr>
          <p:grpSp>
            <p:nvGrpSpPr>
              <p:cNvPr id="996" name="그룹 24"/>
              <p:cNvGrpSpPr/>
              <p:nvPr/>
            </p:nvGrpSpPr>
            <p:grpSpPr>
              <a:xfrm>
                <a:off x="6024220" y="4980644"/>
                <a:ext cx="1880921" cy="772456"/>
                <a:chOff x="918820" y="5260975"/>
                <a:chExt cx="1880921" cy="1096982"/>
              </a:xfrm>
            </p:grpSpPr>
            <p:sp>
              <p:nvSpPr>
                <p:cNvPr id="997" name="직사각형 48"/>
                <p:cNvSpPr/>
                <p:nvPr/>
              </p:nvSpPr>
              <p:spPr>
                <a:xfrm>
                  <a:off x="918820" y="5438774"/>
                  <a:ext cx="1880921" cy="919183"/>
                </a:xfrm>
                <a:prstGeom prst="rect">
                  <a:avLst/>
                </a:prstGeom>
                <a:solidFill>
                  <a:srgbClr val="00B0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이등변 삼각형 49"/>
                <p:cNvSpPr/>
                <p:nvPr/>
              </p:nvSpPr>
              <p:spPr>
                <a:xfrm flipH="1">
                  <a:off x="1794458" y="5260975"/>
                  <a:ext cx="164814" cy="1815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B0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99" name="TextBox 50"/>
              <p:cNvSpPr txBox="1"/>
              <p:nvPr/>
            </p:nvSpPr>
            <p:spPr>
              <a:xfrm>
                <a:off x="6067425" y="5092385"/>
                <a:ext cx="1771649" cy="4987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100</a:t>
                </a: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 </a:t>
                </a:r>
                <a:r>
                  <a:rPr lang="en-US" altLang="ko-KR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~ 250</a:t>
                </a: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</a:p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102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과태료</a:t>
                </a:r>
              </a:p>
            </p:txBody>
          </p:sp>
        </p:grpSp>
        <p:sp>
          <p:nvSpPr>
            <p:cNvPr id="1000" name="Freeform 9"/>
            <p:cNvSpPr>
              <a:spLocks noEditPoints="1"/>
            </p:cNvSpPr>
            <p:nvPr/>
          </p:nvSpPr>
          <p:spPr>
            <a:xfrm flipH="1">
              <a:off x="7429497" y="4116822"/>
              <a:ext cx="990601" cy="897791"/>
            </a:xfrm>
            <a:custGeom>
              <a:avLst/>
              <a:gdLst>
                <a:gd name="T0" fmla="*/ 1590 w 1965"/>
                <a:gd name="T1" fmla="*/ 674 h 1865"/>
                <a:gd name="T2" fmla="*/ 1283 w 1965"/>
                <a:gd name="T3" fmla="*/ 590 h 1865"/>
                <a:gd name="T4" fmla="*/ 790 w 1965"/>
                <a:gd name="T5" fmla="*/ 75 h 1865"/>
                <a:gd name="T6" fmla="*/ 743 w 1965"/>
                <a:gd name="T7" fmla="*/ 4 h 1865"/>
                <a:gd name="T8" fmla="*/ 13 w 1965"/>
                <a:gd name="T9" fmla="*/ 39 h 1865"/>
                <a:gd name="T10" fmla="*/ 1965 w 1965"/>
                <a:gd name="T11" fmla="*/ 1013 h 1865"/>
                <a:gd name="T12" fmla="*/ 187 w 1965"/>
                <a:gd name="T13" fmla="*/ 1333 h 1865"/>
                <a:gd name="T14" fmla="*/ 75 w 1965"/>
                <a:gd name="T15" fmla="*/ 1355 h 1865"/>
                <a:gd name="T16" fmla="*/ 54 w 1965"/>
                <a:gd name="T17" fmla="*/ 1157 h 1865"/>
                <a:gd name="T18" fmla="*/ 174 w 1965"/>
                <a:gd name="T19" fmla="*/ 1140 h 1865"/>
                <a:gd name="T20" fmla="*/ 185 w 1965"/>
                <a:gd name="T21" fmla="*/ 1073 h 1865"/>
                <a:gd name="T22" fmla="*/ 63 w 1965"/>
                <a:gd name="T23" fmla="*/ 1082 h 1865"/>
                <a:gd name="T24" fmla="*/ 60 w 1965"/>
                <a:gd name="T25" fmla="*/ 877 h 1865"/>
                <a:gd name="T26" fmla="*/ 183 w 1965"/>
                <a:gd name="T27" fmla="*/ 880 h 1865"/>
                <a:gd name="T28" fmla="*/ 177 w 1965"/>
                <a:gd name="T29" fmla="*/ 814 h 1865"/>
                <a:gd name="T30" fmla="*/ 55 w 1965"/>
                <a:gd name="T31" fmla="*/ 804 h 1865"/>
                <a:gd name="T32" fmla="*/ 71 w 1965"/>
                <a:gd name="T33" fmla="*/ 601 h 1865"/>
                <a:gd name="T34" fmla="*/ 187 w 1965"/>
                <a:gd name="T35" fmla="*/ 624 h 1865"/>
                <a:gd name="T36" fmla="*/ 164 w 1965"/>
                <a:gd name="T37" fmla="*/ 549 h 1865"/>
                <a:gd name="T38" fmla="*/ 54 w 1965"/>
                <a:gd name="T39" fmla="*/ 355 h 1865"/>
                <a:gd name="T40" fmla="*/ 164 w 1965"/>
                <a:gd name="T41" fmla="*/ 332 h 1865"/>
                <a:gd name="T42" fmla="*/ 187 w 1965"/>
                <a:gd name="T43" fmla="*/ 257 h 1865"/>
                <a:gd name="T44" fmla="*/ 71 w 1965"/>
                <a:gd name="T45" fmla="*/ 280 h 1865"/>
                <a:gd name="T46" fmla="*/ 55 w 1965"/>
                <a:gd name="T47" fmla="*/ 78 h 1865"/>
                <a:gd name="T48" fmla="*/ 177 w 1965"/>
                <a:gd name="T49" fmla="*/ 67 h 1865"/>
                <a:gd name="T50" fmla="*/ 366 w 1965"/>
                <a:gd name="T51" fmla="*/ 1345 h 1865"/>
                <a:gd name="T52" fmla="*/ 243 w 1965"/>
                <a:gd name="T53" fmla="*/ 1349 h 1865"/>
                <a:gd name="T54" fmla="*/ 246 w 1965"/>
                <a:gd name="T55" fmla="*/ 1142 h 1865"/>
                <a:gd name="T56" fmla="*/ 368 w 1965"/>
                <a:gd name="T57" fmla="*/ 1153 h 1865"/>
                <a:gd name="T58" fmla="*/ 357 w 1965"/>
                <a:gd name="T59" fmla="*/ 1086 h 1865"/>
                <a:gd name="T60" fmla="*/ 237 w 1965"/>
                <a:gd name="T61" fmla="*/ 1068 h 1865"/>
                <a:gd name="T62" fmla="*/ 259 w 1965"/>
                <a:gd name="T63" fmla="*/ 869 h 1865"/>
                <a:gd name="T64" fmla="*/ 370 w 1965"/>
                <a:gd name="T65" fmla="*/ 1064 h 1865"/>
                <a:gd name="T66" fmla="*/ 259 w 1965"/>
                <a:gd name="T67" fmla="*/ 818 h 1865"/>
                <a:gd name="T68" fmla="*/ 237 w 1965"/>
                <a:gd name="T69" fmla="*/ 624 h 1865"/>
                <a:gd name="T70" fmla="*/ 353 w 1965"/>
                <a:gd name="T71" fmla="*/ 601 h 1865"/>
                <a:gd name="T72" fmla="*/ 370 w 1965"/>
                <a:gd name="T73" fmla="*/ 530 h 1865"/>
                <a:gd name="T74" fmla="*/ 250 w 1965"/>
                <a:gd name="T75" fmla="*/ 548 h 1865"/>
                <a:gd name="T76" fmla="*/ 240 w 1965"/>
                <a:gd name="T77" fmla="*/ 342 h 1865"/>
                <a:gd name="T78" fmla="*/ 364 w 1965"/>
                <a:gd name="T79" fmla="*/ 338 h 1865"/>
                <a:gd name="T80" fmla="*/ 364 w 1965"/>
                <a:gd name="T81" fmla="*/ 274 h 1865"/>
                <a:gd name="T82" fmla="*/ 240 w 1965"/>
                <a:gd name="T83" fmla="*/ 270 h 1865"/>
                <a:gd name="T84" fmla="*/ 250 w 1965"/>
                <a:gd name="T85" fmla="*/ 65 h 1865"/>
                <a:gd name="T86" fmla="*/ 370 w 1965"/>
                <a:gd name="T87" fmla="*/ 82 h 1865"/>
                <a:gd name="T88" fmla="*/ 621 w 1965"/>
                <a:gd name="T89" fmla="*/ 63 h 1865"/>
                <a:gd name="T90" fmla="*/ 736 w 1965"/>
                <a:gd name="T91" fmla="*/ 86 h 1865"/>
                <a:gd name="T92" fmla="*/ 626 w 1965"/>
                <a:gd name="T93" fmla="*/ 280 h 1865"/>
                <a:gd name="T94" fmla="*/ 603 w 1965"/>
                <a:gd name="T95" fmla="*/ 355 h 1865"/>
                <a:gd name="T96" fmla="*/ 715 w 1965"/>
                <a:gd name="T97" fmla="*/ 332 h 1865"/>
                <a:gd name="T98" fmla="*/ 736 w 1965"/>
                <a:gd name="T99" fmla="*/ 530 h 1865"/>
                <a:gd name="T100" fmla="*/ 616 w 1965"/>
                <a:gd name="T101" fmla="*/ 548 h 1865"/>
                <a:gd name="T102" fmla="*/ 422 w 1965"/>
                <a:gd name="T103" fmla="*/ 78 h 1865"/>
                <a:gd name="T104" fmla="*/ 544 w 1965"/>
                <a:gd name="T105" fmla="*/ 67 h 1865"/>
                <a:gd name="T106" fmla="*/ 547 w 1965"/>
                <a:gd name="T107" fmla="*/ 274 h 1865"/>
                <a:gd name="T108" fmla="*/ 424 w 1965"/>
                <a:gd name="T109" fmla="*/ 270 h 1865"/>
                <a:gd name="T110" fmla="*/ 429 w 1965"/>
                <a:gd name="T111" fmla="*/ 336 h 1865"/>
                <a:gd name="T112" fmla="*/ 551 w 1965"/>
                <a:gd name="T113" fmla="*/ 346 h 1865"/>
                <a:gd name="T114" fmla="*/ 536 w 1965"/>
                <a:gd name="T115" fmla="*/ 549 h 1865"/>
                <a:gd name="T116" fmla="*/ 420 w 1965"/>
                <a:gd name="T117" fmla="*/ 526 h 1865"/>
                <a:gd name="T118" fmla="*/ 1825 w 1965"/>
                <a:gd name="T119" fmla="*/ 1335 h 1865"/>
                <a:gd name="T120" fmla="*/ 1681 w 1965"/>
                <a:gd name="T121" fmla="*/ 1096 h 1865"/>
                <a:gd name="T122" fmla="*/ 1825 w 1965"/>
                <a:gd name="T123" fmla="*/ 1067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5" h="1865">
                  <a:moveTo>
                    <a:pt x="1931" y="930"/>
                  </a:moveTo>
                  <a:lnTo>
                    <a:pt x="1931" y="930"/>
                  </a:lnTo>
                  <a:lnTo>
                    <a:pt x="1788" y="820"/>
                  </a:lnTo>
                  <a:lnTo>
                    <a:pt x="1684" y="738"/>
                  </a:lnTo>
                  <a:lnTo>
                    <a:pt x="1620" y="687"/>
                  </a:lnTo>
                  <a:lnTo>
                    <a:pt x="1620" y="687"/>
                  </a:lnTo>
                  <a:lnTo>
                    <a:pt x="1613" y="682"/>
                  </a:lnTo>
                  <a:lnTo>
                    <a:pt x="1607" y="679"/>
                  </a:lnTo>
                  <a:lnTo>
                    <a:pt x="1601" y="676"/>
                  </a:lnTo>
                  <a:lnTo>
                    <a:pt x="1595" y="675"/>
                  </a:lnTo>
                  <a:lnTo>
                    <a:pt x="1590" y="674"/>
                  </a:lnTo>
                  <a:lnTo>
                    <a:pt x="1584" y="674"/>
                  </a:lnTo>
                  <a:lnTo>
                    <a:pt x="1574" y="676"/>
                  </a:lnTo>
                  <a:lnTo>
                    <a:pt x="1567" y="679"/>
                  </a:lnTo>
                  <a:lnTo>
                    <a:pt x="1561" y="683"/>
                  </a:lnTo>
                  <a:lnTo>
                    <a:pt x="1554" y="687"/>
                  </a:lnTo>
                  <a:lnTo>
                    <a:pt x="1289" y="870"/>
                  </a:lnTo>
                  <a:lnTo>
                    <a:pt x="1289" y="616"/>
                  </a:lnTo>
                  <a:lnTo>
                    <a:pt x="1289" y="616"/>
                  </a:lnTo>
                  <a:lnTo>
                    <a:pt x="1289" y="608"/>
                  </a:lnTo>
                  <a:lnTo>
                    <a:pt x="1288" y="600"/>
                  </a:lnTo>
                  <a:lnTo>
                    <a:pt x="1283" y="590"/>
                  </a:lnTo>
                  <a:lnTo>
                    <a:pt x="1280" y="585"/>
                  </a:lnTo>
                  <a:lnTo>
                    <a:pt x="1277" y="581"/>
                  </a:lnTo>
                  <a:lnTo>
                    <a:pt x="1272" y="576"/>
                  </a:lnTo>
                  <a:lnTo>
                    <a:pt x="1267" y="572"/>
                  </a:lnTo>
                  <a:lnTo>
                    <a:pt x="1260" y="569"/>
                  </a:lnTo>
                  <a:lnTo>
                    <a:pt x="1251" y="567"/>
                  </a:lnTo>
                  <a:lnTo>
                    <a:pt x="1242" y="564"/>
                  </a:lnTo>
                  <a:lnTo>
                    <a:pt x="1231" y="563"/>
                  </a:lnTo>
                  <a:lnTo>
                    <a:pt x="790" y="563"/>
                  </a:lnTo>
                  <a:lnTo>
                    <a:pt x="790" y="75"/>
                  </a:lnTo>
                  <a:lnTo>
                    <a:pt x="790" y="75"/>
                  </a:lnTo>
                  <a:lnTo>
                    <a:pt x="790" y="72"/>
                  </a:lnTo>
                  <a:lnTo>
                    <a:pt x="789" y="64"/>
                  </a:lnTo>
                  <a:lnTo>
                    <a:pt x="787" y="52"/>
                  </a:lnTo>
                  <a:lnTo>
                    <a:pt x="785" y="45"/>
                  </a:lnTo>
                  <a:lnTo>
                    <a:pt x="783" y="38"/>
                  </a:lnTo>
                  <a:lnTo>
                    <a:pt x="779" y="31"/>
                  </a:lnTo>
                  <a:lnTo>
                    <a:pt x="775" y="25"/>
                  </a:lnTo>
                  <a:lnTo>
                    <a:pt x="768" y="18"/>
                  </a:lnTo>
                  <a:lnTo>
                    <a:pt x="761" y="12"/>
                  </a:lnTo>
                  <a:lnTo>
                    <a:pt x="753" y="7"/>
                  </a:lnTo>
                  <a:lnTo>
                    <a:pt x="743" y="4"/>
                  </a:lnTo>
                  <a:lnTo>
                    <a:pt x="731" y="1"/>
                  </a:lnTo>
                  <a:lnTo>
                    <a:pt x="71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9" y="1"/>
                  </a:lnTo>
                  <a:lnTo>
                    <a:pt x="49" y="4"/>
                  </a:lnTo>
                  <a:lnTo>
                    <a:pt x="39" y="9"/>
                  </a:lnTo>
                  <a:lnTo>
                    <a:pt x="31" y="16"/>
                  </a:lnTo>
                  <a:lnTo>
                    <a:pt x="25" y="23"/>
                  </a:lnTo>
                  <a:lnTo>
                    <a:pt x="19" y="31"/>
                  </a:lnTo>
                  <a:lnTo>
                    <a:pt x="13" y="39"/>
                  </a:lnTo>
                  <a:lnTo>
                    <a:pt x="10" y="49"/>
                  </a:lnTo>
                  <a:lnTo>
                    <a:pt x="7" y="57"/>
                  </a:lnTo>
                  <a:lnTo>
                    <a:pt x="4" y="66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96"/>
                  </a:lnTo>
                  <a:lnTo>
                    <a:pt x="0" y="1865"/>
                  </a:lnTo>
                  <a:lnTo>
                    <a:pt x="1965" y="1865"/>
                  </a:lnTo>
                  <a:lnTo>
                    <a:pt x="1965" y="1865"/>
                  </a:lnTo>
                  <a:lnTo>
                    <a:pt x="1965" y="1013"/>
                  </a:lnTo>
                  <a:lnTo>
                    <a:pt x="1965" y="1013"/>
                  </a:lnTo>
                  <a:lnTo>
                    <a:pt x="1965" y="1003"/>
                  </a:lnTo>
                  <a:lnTo>
                    <a:pt x="1964" y="992"/>
                  </a:lnTo>
                  <a:lnTo>
                    <a:pt x="1962" y="983"/>
                  </a:lnTo>
                  <a:lnTo>
                    <a:pt x="1960" y="975"/>
                  </a:lnTo>
                  <a:lnTo>
                    <a:pt x="1954" y="961"/>
                  </a:lnTo>
                  <a:lnTo>
                    <a:pt x="1947" y="949"/>
                  </a:lnTo>
                  <a:lnTo>
                    <a:pt x="1941" y="941"/>
                  </a:lnTo>
                  <a:lnTo>
                    <a:pt x="1936" y="935"/>
                  </a:lnTo>
                  <a:lnTo>
                    <a:pt x="1931" y="930"/>
                  </a:lnTo>
                  <a:lnTo>
                    <a:pt x="1931" y="930"/>
                  </a:lnTo>
                  <a:close/>
                  <a:moveTo>
                    <a:pt x="187" y="1333"/>
                  </a:moveTo>
                  <a:lnTo>
                    <a:pt x="187" y="1333"/>
                  </a:lnTo>
                  <a:lnTo>
                    <a:pt x="186" y="1337"/>
                  </a:lnTo>
                  <a:lnTo>
                    <a:pt x="185" y="1342"/>
                  </a:lnTo>
                  <a:lnTo>
                    <a:pt x="183" y="1345"/>
                  </a:lnTo>
                  <a:lnTo>
                    <a:pt x="180" y="1349"/>
                  </a:lnTo>
                  <a:lnTo>
                    <a:pt x="177" y="1352"/>
                  </a:lnTo>
                  <a:lnTo>
                    <a:pt x="174" y="1354"/>
                  </a:lnTo>
                  <a:lnTo>
                    <a:pt x="170" y="1355"/>
                  </a:lnTo>
                  <a:lnTo>
                    <a:pt x="164" y="1355"/>
                  </a:lnTo>
                  <a:lnTo>
                    <a:pt x="75" y="1355"/>
                  </a:lnTo>
                  <a:lnTo>
                    <a:pt x="75" y="1355"/>
                  </a:lnTo>
                  <a:lnTo>
                    <a:pt x="71" y="1355"/>
                  </a:lnTo>
                  <a:lnTo>
                    <a:pt x="67" y="1354"/>
                  </a:lnTo>
                  <a:lnTo>
                    <a:pt x="63" y="1352"/>
                  </a:lnTo>
                  <a:lnTo>
                    <a:pt x="60" y="1349"/>
                  </a:lnTo>
                  <a:lnTo>
                    <a:pt x="57" y="1345"/>
                  </a:lnTo>
                  <a:lnTo>
                    <a:pt x="55" y="1342"/>
                  </a:lnTo>
                  <a:lnTo>
                    <a:pt x="54" y="1337"/>
                  </a:lnTo>
                  <a:lnTo>
                    <a:pt x="54" y="1333"/>
                  </a:lnTo>
                  <a:lnTo>
                    <a:pt x="54" y="1162"/>
                  </a:lnTo>
                  <a:lnTo>
                    <a:pt x="54" y="1162"/>
                  </a:lnTo>
                  <a:lnTo>
                    <a:pt x="54" y="1157"/>
                  </a:lnTo>
                  <a:lnTo>
                    <a:pt x="55" y="1153"/>
                  </a:lnTo>
                  <a:lnTo>
                    <a:pt x="57" y="1149"/>
                  </a:lnTo>
                  <a:lnTo>
                    <a:pt x="60" y="1145"/>
                  </a:lnTo>
                  <a:lnTo>
                    <a:pt x="63" y="1142"/>
                  </a:lnTo>
                  <a:lnTo>
                    <a:pt x="67" y="1140"/>
                  </a:lnTo>
                  <a:lnTo>
                    <a:pt x="71" y="1138"/>
                  </a:lnTo>
                  <a:lnTo>
                    <a:pt x="75" y="1138"/>
                  </a:lnTo>
                  <a:lnTo>
                    <a:pt x="164" y="1138"/>
                  </a:lnTo>
                  <a:lnTo>
                    <a:pt x="164" y="1138"/>
                  </a:lnTo>
                  <a:lnTo>
                    <a:pt x="170" y="1138"/>
                  </a:lnTo>
                  <a:lnTo>
                    <a:pt x="174" y="1140"/>
                  </a:lnTo>
                  <a:lnTo>
                    <a:pt x="177" y="1142"/>
                  </a:lnTo>
                  <a:lnTo>
                    <a:pt x="180" y="1145"/>
                  </a:lnTo>
                  <a:lnTo>
                    <a:pt x="183" y="1149"/>
                  </a:lnTo>
                  <a:lnTo>
                    <a:pt x="185" y="1153"/>
                  </a:lnTo>
                  <a:lnTo>
                    <a:pt x="186" y="1157"/>
                  </a:lnTo>
                  <a:lnTo>
                    <a:pt x="187" y="1162"/>
                  </a:lnTo>
                  <a:lnTo>
                    <a:pt x="187" y="1333"/>
                  </a:lnTo>
                  <a:close/>
                  <a:moveTo>
                    <a:pt x="187" y="1064"/>
                  </a:moveTo>
                  <a:lnTo>
                    <a:pt x="187" y="1064"/>
                  </a:lnTo>
                  <a:lnTo>
                    <a:pt x="186" y="1068"/>
                  </a:lnTo>
                  <a:lnTo>
                    <a:pt x="185" y="1073"/>
                  </a:lnTo>
                  <a:lnTo>
                    <a:pt x="183" y="1076"/>
                  </a:lnTo>
                  <a:lnTo>
                    <a:pt x="180" y="1080"/>
                  </a:lnTo>
                  <a:lnTo>
                    <a:pt x="177" y="1082"/>
                  </a:lnTo>
                  <a:lnTo>
                    <a:pt x="174" y="1086"/>
                  </a:lnTo>
                  <a:lnTo>
                    <a:pt x="170" y="1087"/>
                  </a:lnTo>
                  <a:lnTo>
                    <a:pt x="164" y="1087"/>
                  </a:lnTo>
                  <a:lnTo>
                    <a:pt x="75" y="1087"/>
                  </a:lnTo>
                  <a:lnTo>
                    <a:pt x="75" y="1087"/>
                  </a:lnTo>
                  <a:lnTo>
                    <a:pt x="71" y="1087"/>
                  </a:lnTo>
                  <a:lnTo>
                    <a:pt x="67" y="1086"/>
                  </a:lnTo>
                  <a:lnTo>
                    <a:pt x="63" y="1082"/>
                  </a:lnTo>
                  <a:lnTo>
                    <a:pt x="60" y="1080"/>
                  </a:lnTo>
                  <a:lnTo>
                    <a:pt x="57" y="1076"/>
                  </a:lnTo>
                  <a:lnTo>
                    <a:pt x="55" y="1073"/>
                  </a:lnTo>
                  <a:lnTo>
                    <a:pt x="54" y="1068"/>
                  </a:lnTo>
                  <a:lnTo>
                    <a:pt x="54" y="1064"/>
                  </a:lnTo>
                  <a:lnTo>
                    <a:pt x="54" y="893"/>
                  </a:lnTo>
                  <a:lnTo>
                    <a:pt x="54" y="893"/>
                  </a:lnTo>
                  <a:lnTo>
                    <a:pt x="54" y="888"/>
                  </a:lnTo>
                  <a:lnTo>
                    <a:pt x="55" y="884"/>
                  </a:lnTo>
                  <a:lnTo>
                    <a:pt x="57" y="880"/>
                  </a:lnTo>
                  <a:lnTo>
                    <a:pt x="60" y="877"/>
                  </a:lnTo>
                  <a:lnTo>
                    <a:pt x="63" y="874"/>
                  </a:lnTo>
                  <a:lnTo>
                    <a:pt x="67" y="872"/>
                  </a:lnTo>
                  <a:lnTo>
                    <a:pt x="71" y="869"/>
                  </a:lnTo>
                  <a:lnTo>
                    <a:pt x="75" y="869"/>
                  </a:lnTo>
                  <a:lnTo>
                    <a:pt x="164" y="869"/>
                  </a:lnTo>
                  <a:lnTo>
                    <a:pt x="164" y="869"/>
                  </a:lnTo>
                  <a:lnTo>
                    <a:pt x="170" y="869"/>
                  </a:lnTo>
                  <a:lnTo>
                    <a:pt x="174" y="872"/>
                  </a:lnTo>
                  <a:lnTo>
                    <a:pt x="177" y="874"/>
                  </a:lnTo>
                  <a:lnTo>
                    <a:pt x="180" y="877"/>
                  </a:lnTo>
                  <a:lnTo>
                    <a:pt x="183" y="880"/>
                  </a:lnTo>
                  <a:lnTo>
                    <a:pt x="185" y="884"/>
                  </a:lnTo>
                  <a:lnTo>
                    <a:pt x="186" y="888"/>
                  </a:lnTo>
                  <a:lnTo>
                    <a:pt x="187" y="893"/>
                  </a:lnTo>
                  <a:lnTo>
                    <a:pt x="187" y="1064"/>
                  </a:lnTo>
                  <a:close/>
                  <a:moveTo>
                    <a:pt x="187" y="795"/>
                  </a:moveTo>
                  <a:lnTo>
                    <a:pt x="187" y="795"/>
                  </a:lnTo>
                  <a:lnTo>
                    <a:pt x="186" y="799"/>
                  </a:lnTo>
                  <a:lnTo>
                    <a:pt x="185" y="804"/>
                  </a:lnTo>
                  <a:lnTo>
                    <a:pt x="183" y="807"/>
                  </a:lnTo>
                  <a:lnTo>
                    <a:pt x="180" y="812"/>
                  </a:lnTo>
                  <a:lnTo>
                    <a:pt x="177" y="814"/>
                  </a:lnTo>
                  <a:lnTo>
                    <a:pt x="174" y="817"/>
                  </a:lnTo>
                  <a:lnTo>
                    <a:pt x="170" y="818"/>
                  </a:lnTo>
                  <a:lnTo>
                    <a:pt x="164" y="818"/>
                  </a:lnTo>
                  <a:lnTo>
                    <a:pt x="75" y="818"/>
                  </a:lnTo>
                  <a:lnTo>
                    <a:pt x="75" y="818"/>
                  </a:lnTo>
                  <a:lnTo>
                    <a:pt x="71" y="818"/>
                  </a:lnTo>
                  <a:lnTo>
                    <a:pt x="67" y="817"/>
                  </a:lnTo>
                  <a:lnTo>
                    <a:pt x="63" y="814"/>
                  </a:lnTo>
                  <a:lnTo>
                    <a:pt x="60" y="812"/>
                  </a:lnTo>
                  <a:lnTo>
                    <a:pt x="57" y="807"/>
                  </a:lnTo>
                  <a:lnTo>
                    <a:pt x="55" y="804"/>
                  </a:lnTo>
                  <a:lnTo>
                    <a:pt x="54" y="799"/>
                  </a:lnTo>
                  <a:lnTo>
                    <a:pt x="54" y="795"/>
                  </a:lnTo>
                  <a:lnTo>
                    <a:pt x="54" y="624"/>
                  </a:lnTo>
                  <a:lnTo>
                    <a:pt x="54" y="624"/>
                  </a:lnTo>
                  <a:lnTo>
                    <a:pt x="54" y="619"/>
                  </a:lnTo>
                  <a:lnTo>
                    <a:pt x="55" y="615"/>
                  </a:lnTo>
                  <a:lnTo>
                    <a:pt x="57" y="611"/>
                  </a:lnTo>
                  <a:lnTo>
                    <a:pt x="60" y="608"/>
                  </a:lnTo>
                  <a:lnTo>
                    <a:pt x="63" y="605"/>
                  </a:lnTo>
                  <a:lnTo>
                    <a:pt x="67" y="603"/>
                  </a:lnTo>
                  <a:lnTo>
                    <a:pt x="71" y="601"/>
                  </a:lnTo>
                  <a:lnTo>
                    <a:pt x="75" y="601"/>
                  </a:lnTo>
                  <a:lnTo>
                    <a:pt x="164" y="601"/>
                  </a:lnTo>
                  <a:lnTo>
                    <a:pt x="164" y="601"/>
                  </a:lnTo>
                  <a:lnTo>
                    <a:pt x="170" y="601"/>
                  </a:lnTo>
                  <a:lnTo>
                    <a:pt x="174" y="603"/>
                  </a:lnTo>
                  <a:lnTo>
                    <a:pt x="177" y="605"/>
                  </a:lnTo>
                  <a:lnTo>
                    <a:pt x="180" y="608"/>
                  </a:lnTo>
                  <a:lnTo>
                    <a:pt x="183" y="611"/>
                  </a:lnTo>
                  <a:lnTo>
                    <a:pt x="185" y="615"/>
                  </a:lnTo>
                  <a:lnTo>
                    <a:pt x="186" y="619"/>
                  </a:lnTo>
                  <a:lnTo>
                    <a:pt x="187" y="624"/>
                  </a:lnTo>
                  <a:lnTo>
                    <a:pt x="187" y="795"/>
                  </a:lnTo>
                  <a:close/>
                  <a:moveTo>
                    <a:pt x="187" y="526"/>
                  </a:moveTo>
                  <a:lnTo>
                    <a:pt x="187" y="526"/>
                  </a:lnTo>
                  <a:lnTo>
                    <a:pt x="186" y="530"/>
                  </a:lnTo>
                  <a:lnTo>
                    <a:pt x="185" y="534"/>
                  </a:lnTo>
                  <a:lnTo>
                    <a:pt x="183" y="539"/>
                  </a:lnTo>
                  <a:lnTo>
                    <a:pt x="180" y="543"/>
                  </a:lnTo>
                  <a:lnTo>
                    <a:pt x="177" y="545"/>
                  </a:lnTo>
                  <a:lnTo>
                    <a:pt x="174" y="548"/>
                  </a:lnTo>
                  <a:lnTo>
                    <a:pt x="170" y="549"/>
                  </a:lnTo>
                  <a:lnTo>
                    <a:pt x="164" y="549"/>
                  </a:lnTo>
                  <a:lnTo>
                    <a:pt x="75" y="549"/>
                  </a:lnTo>
                  <a:lnTo>
                    <a:pt x="75" y="549"/>
                  </a:lnTo>
                  <a:lnTo>
                    <a:pt x="71" y="549"/>
                  </a:lnTo>
                  <a:lnTo>
                    <a:pt x="67" y="548"/>
                  </a:lnTo>
                  <a:lnTo>
                    <a:pt x="63" y="545"/>
                  </a:lnTo>
                  <a:lnTo>
                    <a:pt x="60" y="543"/>
                  </a:lnTo>
                  <a:lnTo>
                    <a:pt x="57" y="539"/>
                  </a:lnTo>
                  <a:lnTo>
                    <a:pt x="55" y="534"/>
                  </a:lnTo>
                  <a:lnTo>
                    <a:pt x="54" y="530"/>
                  </a:lnTo>
                  <a:lnTo>
                    <a:pt x="54" y="526"/>
                  </a:lnTo>
                  <a:lnTo>
                    <a:pt x="54" y="355"/>
                  </a:lnTo>
                  <a:lnTo>
                    <a:pt x="54" y="355"/>
                  </a:lnTo>
                  <a:lnTo>
                    <a:pt x="54" y="350"/>
                  </a:lnTo>
                  <a:lnTo>
                    <a:pt x="55" y="346"/>
                  </a:lnTo>
                  <a:lnTo>
                    <a:pt x="57" y="342"/>
                  </a:lnTo>
                  <a:lnTo>
                    <a:pt x="60" y="338"/>
                  </a:lnTo>
                  <a:lnTo>
                    <a:pt x="63" y="336"/>
                  </a:lnTo>
                  <a:lnTo>
                    <a:pt x="67" y="334"/>
                  </a:lnTo>
                  <a:lnTo>
                    <a:pt x="71" y="332"/>
                  </a:lnTo>
                  <a:lnTo>
                    <a:pt x="75" y="332"/>
                  </a:lnTo>
                  <a:lnTo>
                    <a:pt x="164" y="332"/>
                  </a:lnTo>
                  <a:lnTo>
                    <a:pt x="164" y="332"/>
                  </a:lnTo>
                  <a:lnTo>
                    <a:pt x="170" y="332"/>
                  </a:lnTo>
                  <a:lnTo>
                    <a:pt x="174" y="334"/>
                  </a:lnTo>
                  <a:lnTo>
                    <a:pt x="177" y="336"/>
                  </a:lnTo>
                  <a:lnTo>
                    <a:pt x="180" y="338"/>
                  </a:lnTo>
                  <a:lnTo>
                    <a:pt x="183" y="342"/>
                  </a:lnTo>
                  <a:lnTo>
                    <a:pt x="185" y="346"/>
                  </a:lnTo>
                  <a:lnTo>
                    <a:pt x="186" y="350"/>
                  </a:lnTo>
                  <a:lnTo>
                    <a:pt x="187" y="355"/>
                  </a:lnTo>
                  <a:lnTo>
                    <a:pt x="187" y="526"/>
                  </a:lnTo>
                  <a:close/>
                  <a:moveTo>
                    <a:pt x="187" y="257"/>
                  </a:moveTo>
                  <a:lnTo>
                    <a:pt x="187" y="257"/>
                  </a:lnTo>
                  <a:lnTo>
                    <a:pt x="186" y="262"/>
                  </a:lnTo>
                  <a:lnTo>
                    <a:pt x="185" y="266"/>
                  </a:lnTo>
                  <a:lnTo>
                    <a:pt x="183" y="270"/>
                  </a:lnTo>
                  <a:lnTo>
                    <a:pt x="180" y="274"/>
                  </a:lnTo>
                  <a:lnTo>
                    <a:pt x="177" y="276"/>
                  </a:lnTo>
                  <a:lnTo>
                    <a:pt x="174" y="278"/>
                  </a:lnTo>
                  <a:lnTo>
                    <a:pt x="170" y="280"/>
                  </a:lnTo>
                  <a:lnTo>
                    <a:pt x="164" y="280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1" y="280"/>
                  </a:lnTo>
                  <a:lnTo>
                    <a:pt x="67" y="278"/>
                  </a:lnTo>
                  <a:lnTo>
                    <a:pt x="63" y="276"/>
                  </a:lnTo>
                  <a:lnTo>
                    <a:pt x="60" y="274"/>
                  </a:lnTo>
                  <a:lnTo>
                    <a:pt x="57" y="270"/>
                  </a:lnTo>
                  <a:lnTo>
                    <a:pt x="55" y="266"/>
                  </a:lnTo>
                  <a:lnTo>
                    <a:pt x="54" y="262"/>
                  </a:lnTo>
                  <a:lnTo>
                    <a:pt x="54" y="257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2"/>
                  </a:lnTo>
                  <a:lnTo>
                    <a:pt x="55" y="78"/>
                  </a:lnTo>
                  <a:lnTo>
                    <a:pt x="57" y="73"/>
                  </a:lnTo>
                  <a:lnTo>
                    <a:pt x="60" y="69"/>
                  </a:lnTo>
                  <a:lnTo>
                    <a:pt x="63" y="67"/>
                  </a:lnTo>
                  <a:lnTo>
                    <a:pt x="67" y="65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70" y="63"/>
                  </a:lnTo>
                  <a:lnTo>
                    <a:pt x="174" y="65"/>
                  </a:lnTo>
                  <a:lnTo>
                    <a:pt x="177" y="67"/>
                  </a:lnTo>
                  <a:lnTo>
                    <a:pt x="180" y="69"/>
                  </a:lnTo>
                  <a:lnTo>
                    <a:pt x="183" y="73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7" y="86"/>
                  </a:lnTo>
                  <a:lnTo>
                    <a:pt x="187" y="257"/>
                  </a:lnTo>
                  <a:close/>
                  <a:moveTo>
                    <a:pt x="370" y="1333"/>
                  </a:moveTo>
                  <a:lnTo>
                    <a:pt x="370" y="1333"/>
                  </a:lnTo>
                  <a:lnTo>
                    <a:pt x="370" y="1337"/>
                  </a:lnTo>
                  <a:lnTo>
                    <a:pt x="368" y="1342"/>
                  </a:lnTo>
                  <a:lnTo>
                    <a:pt x="366" y="1345"/>
                  </a:lnTo>
                  <a:lnTo>
                    <a:pt x="364" y="1349"/>
                  </a:lnTo>
                  <a:lnTo>
                    <a:pt x="360" y="1352"/>
                  </a:lnTo>
                  <a:lnTo>
                    <a:pt x="357" y="1354"/>
                  </a:lnTo>
                  <a:lnTo>
                    <a:pt x="353" y="1355"/>
                  </a:lnTo>
                  <a:lnTo>
                    <a:pt x="349" y="1355"/>
                  </a:lnTo>
                  <a:lnTo>
                    <a:pt x="259" y="1355"/>
                  </a:lnTo>
                  <a:lnTo>
                    <a:pt x="259" y="1355"/>
                  </a:lnTo>
                  <a:lnTo>
                    <a:pt x="254" y="1355"/>
                  </a:lnTo>
                  <a:lnTo>
                    <a:pt x="250" y="1354"/>
                  </a:lnTo>
                  <a:lnTo>
                    <a:pt x="246" y="1352"/>
                  </a:lnTo>
                  <a:lnTo>
                    <a:pt x="243" y="1349"/>
                  </a:lnTo>
                  <a:lnTo>
                    <a:pt x="240" y="1345"/>
                  </a:lnTo>
                  <a:lnTo>
                    <a:pt x="238" y="1342"/>
                  </a:lnTo>
                  <a:lnTo>
                    <a:pt x="237" y="1337"/>
                  </a:lnTo>
                  <a:lnTo>
                    <a:pt x="237" y="1333"/>
                  </a:lnTo>
                  <a:lnTo>
                    <a:pt x="237" y="1162"/>
                  </a:lnTo>
                  <a:lnTo>
                    <a:pt x="237" y="1162"/>
                  </a:lnTo>
                  <a:lnTo>
                    <a:pt x="237" y="1157"/>
                  </a:lnTo>
                  <a:lnTo>
                    <a:pt x="238" y="1153"/>
                  </a:lnTo>
                  <a:lnTo>
                    <a:pt x="240" y="1149"/>
                  </a:lnTo>
                  <a:lnTo>
                    <a:pt x="243" y="1145"/>
                  </a:lnTo>
                  <a:lnTo>
                    <a:pt x="246" y="1142"/>
                  </a:lnTo>
                  <a:lnTo>
                    <a:pt x="250" y="1140"/>
                  </a:lnTo>
                  <a:lnTo>
                    <a:pt x="254" y="1138"/>
                  </a:lnTo>
                  <a:lnTo>
                    <a:pt x="259" y="1138"/>
                  </a:lnTo>
                  <a:lnTo>
                    <a:pt x="349" y="1138"/>
                  </a:lnTo>
                  <a:lnTo>
                    <a:pt x="349" y="1138"/>
                  </a:lnTo>
                  <a:lnTo>
                    <a:pt x="353" y="1138"/>
                  </a:lnTo>
                  <a:lnTo>
                    <a:pt x="357" y="1140"/>
                  </a:lnTo>
                  <a:lnTo>
                    <a:pt x="360" y="1142"/>
                  </a:lnTo>
                  <a:lnTo>
                    <a:pt x="364" y="1145"/>
                  </a:lnTo>
                  <a:lnTo>
                    <a:pt x="366" y="1149"/>
                  </a:lnTo>
                  <a:lnTo>
                    <a:pt x="368" y="1153"/>
                  </a:lnTo>
                  <a:lnTo>
                    <a:pt x="370" y="1157"/>
                  </a:lnTo>
                  <a:lnTo>
                    <a:pt x="370" y="1162"/>
                  </a:lnTo>
                  <a:lnTo>
                    <a:pt x="370" y="1333"/>
                  </a:lnTo>
                  <a:close/>
                  <a:moveTo>
                    <a:pt x="370" y="1064"/>
                  </a:moveTo>
                  <a:lnTo>
                    <a:pt x="370" y="1064"/>
                  </a:lnTo>
                  <a:lnTo>
                    <a:pt x="370" y="1068"/>
                  </a:lnTo>
                  <a:lnTo>
                    <a:pt x="368" y="1073"/>
                  </a:lnTo>
                  <a:lnTo>
                    <a:pt x="366" y="1076"/>
                  </a:lnTo>
                  <a:lnTo>
                    <a:pt x="364" y="1080"/>
                  </a:lnTo>
                  <a:lnTo>
                    <a:pt x="360" y="1082"/>
                  </a:lnTo>
                  <a:lnTo>
                    <a:pt x="357" y="1086"/>
                  </a:lnTo>
                  <a:lnTo>
                    <a:pt x="353" y="1087"/>
                  </a:lnTo>
                  <a:lnTo>
                    <a:pt x="349" y="1087"/>
                  </a:lnTo>
                  <a:lnTo>
                    <a:pt x="259" y="1087"/>
                  </a:lnTo>
                  <a:lnTo>
                    <a:pt x="259" y="1087"/>
                  </a:lnTo>
                  <a:lnTo>
                    <a:pt x="254" y="1087"/>
                  </a:lnTo>
                  <a:lnTo>
                    <a:pt x="250" y="1086"/>
                  </a:lnTo>
                  <a:lnTo>
                    <a:pt x="246" y="1082"/>
                  </a:lnTo>
                  <a:lnTo>
                    <a:pt x="243" y="1080"/>
                  </a:lnTo>
                  <a:lnTo>
                    <a:pt x="240" y="1076"/>
                  </a:lnTo>
                  <a:lnTo>
                    <a:pt x="238" y="1073"/>
                  </a:lnTo>
                  <a:lnTo>
                    <a:pt x="237" y="1068"/>
                  </a:lnTo>
                  <a:lnTo>
                    <a:pt x="237" y="1064"/>
                  </a:lnTo>
                  <a:lnTo>
                    <a:pt x="237" y="893"/>
                  </a:lnTo>
                  <a:lnTo>
                    <a:pt x="237" y="893"/>
                  </a:lnTo>
                  <a:lnTo>
                    <a:pt x="237" y="888"/>
                  </a:lnTo>
                  <a:lnTo>
                    <a:pt x="238" y="884"/>
                  </a:lnTo>
                  <a:lnTo>
                    <a:pt x="240" y="880"/>
                  </a:lnTo>
                  <a:lnTo>
                    <a:pt x="243" y="877"/>
                  </a:lnTo>
                  <a:lnTo>
                    <a:pt x="246" y="874"/>
                  </a:lnTo>
                  <a:lnTo>
                    <a:pt x="250" y="872"/>
                  </a:lnTo>
                  <a:lnTo>
                    <a:pt x="254" y="869"/>
                  </a:lnTo>
                  <a:lnTo>
                    <a:pt x="259" y="869"/>
                  </a:lnTo>
                  <a:lnTo>
                    <a:pt x="349" y="869"/>
                  </a:lnTo>
                  <a:lnTo>
                    <a:pt x="349" y="869"/>
                  </a:lnTo>
                  <a:lnTo>
                    <a:pt x="353" y="869"/>
                  </a:lnTo>
                  <a:lnTo>
                    <a:pt x="357" y="872"/>
                  </a:lnTo>
                  <a:lnTo>
                    <a:pt x="360" y="874"/>
                  </a:lnTo>
                  <a:lnTo>
                    <a:pt x="364" y="877"/>
                  </a:lnTo>
                  <a:lnTo>
                    <a:pt x="366" y="880"/>
                  </a:lnTo>
                  <a:lnTo>
                    <a:pt x="368" y="884"/>
                  </a:lnTo>
                  <a:lnTo>
                    <a:pt x="370" y="888"/>
                  </a:lnTo>
                  <a:lnTo>
                    <a:pt x="370" y="893"/>
                  </a:lnTo>
                  <a:lnTo>
                    <a:pt x="370" y="1064"/>
                  </a:lnTo>
                  <a:close/>
                  <a:moveTo>
                    <a:pt x="370" y="795"/>
                  </a:moveTo>
                  <a:lnTo>
                    <a:pt x="370" y="795"/>
                  </a:lnTo>
                  <a:lnTo>
                    <a:pt x="370" y="799"/>
                  </a:lnTo>
                  <a:lnTo>
                    <a:pt x="368" y="804"/>
                  </a:lnTo>
                  <a:lnTo>
                    <a:pt x="366" y="807"/>
                  </a:lnTo>
                  <a:lnTo>
                    <a:pt x="364" y="812"/>
                  </a:lnTo>
                  <a:lnTo>
                    <a:pt x="360" y="814"/>
                  </a:lnTo>
                  <a:lnTo>
                    <a:pt x="357" y="817"/>
                  </a:lnTo>
                  <a:lnTo>
                    <a:pt x="353" y="818"/>
                  </a:lnTo>
                  <a:lnTo>
                    <a:pt x="349" y="818"/>
                  </a:lnTo>
                  <a:lnTo>
                    <a:pt x="259" y="818"/>
                  </a:lnTo>
                  <a:lnTo>
                    <a:pt x="259" y="818"/>
                  </a:lnTo>
                  <a:lnTo>
                    <a:pt x="254" y="818"/>
                  </a:lnTo>
                  <a:lnTo>
                    <a:pt x="250" y="817"/>
                  </a:lnTo>
                  <a:lnTo>
                    <a:pt x="246" y="814"/>
                  </a:lnTo>
                  <a:lnTo>
                    <a:pt x="243" y="812"/>
                  </a:lnTo>
                  <a:lnTo>
                    <a:pt x="240" y="807"/>
                  </a:lnTo>
                  <a:lnTo>
                    <a:pt x="238" y="804"/>
                  </a:lnTo>
                  <a:lnTo>
                    <a:pt x="237" y="799"/>
                  </a:lnTo>
                  <a:lnTo>
                    <a:pt x="237" y="795"/>
                  </a:lnTo>
                  <a:lnTo>
                    <a:pt x="237" y="624"/>
                  </a:lnTo>
                  <a:lnTo>
                    <a:pt x="237" y="624"/>
                  </a:lnTo>
                  <a:lnTo>
                    <a:pt x="237" y="619"/>
                  </a:lnTo>
                  <a:lnTo>
                    <a:pt x="238" y="615"/>
                  </a:lnTo>
                  <a:lnTo>
                    <a:pt x="240" y="611"/>
                  </a:lnTo>
                  <a:lnTo>
                    <a:pt x="243" y="608"/>
                  </a:lnTo>
                  <a:lnTo>
                    <a:pt x="246" y="605"/>
                  </a:lnTo>
                  <a:lnTo>
                    <a:pt x="250" y="603"/>
                  </a:lnTo>
                  <a:lnTo>
                    <a:pt x="254" y="601"/>
                  </a:lnTo>
                  <a:lnTo>
                    <a:pt x="259" y="601"/>
                  </a:lnTo>
                  <a:lnTo>
                    <a:pt x="349" y="601"/>
                  </a:lnTo>
                  <a:lnTo>
                    <a:pt x="349" y="601"/>
                  </a:lnTo>
                  <a:lnTo>
                    <a:pt x="353" y="601"/>
                  </a:lnTo>
                  <a:lnTo>
                    <a:pt x="357" y="603"/>
                  </a:lnTo>
                  <a:lnTo>
                    <a:pt x="360" y="605"/>
                  </a:lnTo>
                  <a:lnTo>
                    <a:pt x="364" y="608"/>
                  </a:lnTo>
                  <a:lnTo>
                    <a:pt x="366" y="611"/>
                  </a:lnTo>
                  <a:lnTo>
                    <a:pt x="368" y="615"/>
                  </a:lnTo>
                  <a:lnTo>
                    <a:pt x="370" y="619"/>
                  </a:lnTo>
                  <a:lnTo>
                    <a:pt x="370" y="624"/>
                  </a:lnTo>
                  <a:lnTo>
                    <a:pt x="370" y="795"/>
                  </a:lnTo>
                  <a:close/>
                  <a:moveTo>
                    <a:pt x="370" y="526"/>
                  </a:moveTo>
                  <a:lnTo>
                    <a:pt x="370" y="526"/>
                  </a:lnTo>
                  <a:lnTo>
                    <a:pt x="370" y="530"/>
                  </a:lnTo>
                  <a:lnTo>
                    <a:pt x="368" y="534"/>
                  </a:lnTo>
                  <a:lnTo>
                    <a:pt x="366" y="539"/>
                  </a:lnTo>
                  <a:lnTo>
                    <a:pt x="364" y="543"/>
                  </a:lnTo>
                  <a:lnTo>
                    <a:pt x="360" y="545"/>
                  </a:lnTo>
                  <a:lnTo>
                    <a:pt x="357" y="548"/>
                  </a:lnTo>
                  <a:lnTo>
                    <a:pt x="353" y="549"/>
                  </a:lnTo>
                  <a:lnTo>
                    <a:pt x="349" y="549"/>
                  </a:lnTo>
                  <a:lnTo>
                    <a:pt x="259" y="549"/>
                  </a:lnTo>
                  <a:lnTo>
                    <a:pt x="259" y="549"/>
                  </a:lnTo>
                  <a:lnTo>
                    <a:pt x="254" y="549"/>
                  </a:lnTo>
                  <a:lnTo>
                    <a:pt x="250" y="548"/>
                  </a:lnTo>
                  <a:lnTo>
                    <a:pt x="246" y="545"/>
                  </a:lnTo>
                  <a:lnTo>
                    <a:pt x="243" y="543"/>
                  </a:lnTo>
                  <a:lnTo>
                    <a:pt x="240" y="539"/>
                  </a:lnTo>
                  <a:lnTo>
                    <a:pt x="238" y="534"/>
                  </a:lnTo>
                  <a:lnTo>
                    <a:pt x="237" y="530"/>
                  </a:lnTo>
                  <a:lnTo>
                    <a:pt x="237" y="526"/>
                  </a:lnTo>
                  <a:lnTo>
                    <a:pt x="237" y="355"/>
                  </a:lnTo>
                  <a:lnTo>
                    <a:pt x="237" y="355"/>
                  </a:lnTo>
                  <a:lnTo>
                    <a:pt x="237" y="350"/>
                  </a:lnTo>
                  <a:lnTo>
                    <a:pt x="238" y="346"/>
                  </a:lnTo>
                  <a:lnTo>
                    <a:pt x="240" y="342"/>
                  </a:lnTo>
                  <a:lnTo>
                    <a:pt x="243" y="338"/>
                  </a:lnTo>
                  <a:lnTo>
                    <a:pt x="246" y="336"/>
                  </a:lnTo>
                  <a:lnTo>
                    <a:pt x="250" y="334"/>
                  </a:lnTo>
                  <a:lnTo>
                    <a:pt x="254" y="332"/>
                  </a:lnTo>
                  <a:lnTo>
                    <a:pt x="259" y="332"/>
                  </a:lnTo>
                  <a:lnTo>
                    <a:pt x="349" y="332"/>
                  </a:lnTo>
                  <a:lnTo>
                    <a:pt x="349" y="332"/>
                  </a:lnTo>
                  <a:lnTo>
                    <a:pt x="353" y="332"/>
                  </a:lnTo>
                  <a:lnTo>
                    <a:pt x="357" y="334"/>
                  </a:lnTo>
                  <a:lnTo>
                    <a:pt x="360" y="336"/>
                  </a:lnTo>
                  <a:lnTo>
                    <a:pt x="364" y="338"/>
                  </a:lnTo>
                  <a:lnTo>
                    <a:pt x="366" y="342"/>
                  </a:lnTo>
                  <a:lnTo>
                    <a:pt x="368" y="346"/>
                  </a:lnTo>
                  <a:lnTo>
                    <a:pt x="370" y="350"/>
                  </a:lnTo>
                  <a:lnTo>
                    <a:pt x="370" y="355"/>
                  </a:lnTo>
                  <a:lnTo>
                    <a:pt x="370" y="526"/>
                  </a:lnTo>
                  <a:close/>
                  <a:moveTo>
                    <a:pt x="370" y="257"/>
                  </a:moveTo>
                  <a:lnTo>
                    <a:pt x="370" y="257"/>
                  </a:lnTo>
                  <a:lnTo>
                    <a:pt x="370" y="262"/>
                  </a:lnTo>
                  <a:lnTo>
                    <a:pt x="368" y="266"/>
                  </a:lnTo>
                  <a:lnTo>
                    <a:pt x="366" y="270"/>
                  </a:lnTo>
                  <a:lnTo>
                    <a:pt x="364" y="274"/>
                  </a:lnTo>
                  <a:lnTo>
                    <a:pt x="360" y="276"/>
                  </a:lnTo>
                  <a:lnTo>
                    <a:pt x="357" y="278"/>
                  </a:lnTo>
                  <a:lnTo>
                    <a:pt x="353" y="280"/>
                  </a:lnTo>
                  <a:lnTo>
                    <a:pt x="349" y="280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4" y="280"/>
                  </a:lnTo>
                  <a:lnTo>
                    <a:pt x="250" y="278"/>
                  </a:lnTo>
                  <a:lnTo>
                    <a:pt x="246" y="276"/>
                  </a:lnTo>
                  <a:lnTo>
                    <a:pt x="243" y="274"/>
                  </a:lnTo>
                  <a:lnTo>
                    <a:pt x="240" y="270"/>
                  </a:lnTo>
                  <a:lnTo>
                    <a:pt x="238" y="266"/>
                  </a:lnTo>
                  <a:lnTo>
                    <a:pt x="237" y="262"/>
                  </a:lnTo>
                  <a:lnTo>
                    <a:pt x="237" y="257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2"/>
                  </a:lnTo>
                  <a:lnTo>
                    <a:pt x="238" y="78"/>
                  </a:lnTo>
                  <a:lnTo>
                    <a:pt x="240" y="73"/>
                  </a:lnTo>
                  <a:lnTo>
                    <a:pt x="243" y="69"/>
                  </a:lnTo>
                  <a:lnTo>
                    <a:pt x="246" y="67"/>
                  </a:lnTo>
                  <a:lnTo>
                    <a:pt x="250" y="65"/>
                  </a:lnTo>
                  <a:lnTo>
                    <a:pt x="254" y="63"/>
                  </a:lnTo>
                  <a:lnTo>
                    <a:pt x="259" y="63"/>
                  </a:lnTo>
                  <a:lnTo>
                    <a:pt x="349" y="63"/>
                  </a:lnTo>
                  <a:lnTo>
                    <a:pt x="349" y="63"/>
                  </a:lnTo>
                  <a:lnTo>
                    <a:pt x="353" y="63"/>
                  </a:lnTo>
                  <a:lnTo>
                    <a:pt x="357" y="65"/>
                  </a:lnTo>
                  <a:lnTo>
                    <a:pt x="360" y="67"/>
                  </a:lnTo>
                  <a:lnTo>
                    <a:pt x="364" y="69"/>
                  </a:lnTo>
                  <a:lnTo>
                    <a:pt x="366" y="73"/>
                  </a:lnTo>
                  <a:lnTo>
                    <a:pt x="368" y="78"/>
                  </a:lnTo>
                  <a:lnTo>
                    <a:pt x="370" y="82"/>
                  </a:lnTo>
                  <a:lnTo>
                    <a:pt x="370" y="86"/>
                  </a:lnTo>
                  <a:lnTo>
                    <a:pt x="370" y="257"/>
                  </a:lnTo>
                  <a:close/>
                  <a:moveTo>
                    <a:pt x="603" y="86"/>
                  </a:moveTo>
                  <a:lnTo>
                    <a:pt x="603" y="86"/>
                  </a:lnTo>
                  <a:lnTo>
                    <a:pt x="604" y="82"/>
                  </a:lnTo>
                  <a:lnTo>
                    <a:pt x="605" y="78"/>
                  </a:lnTo>
                  <a:lnTo>
                    <a:pt x="607" y="73"/>
                  </a:lnTo>
                  <a:lnTo>
                    <a:pt x="610" y="69"/>
                  </a:lnTo>
                  <a:lnTo>
                    <a:pt x="613" y="67"/>
                  </a:lnTo>
                  <a:lnTo>
                    <a:pt x="616" y="65"/>
                  </a:lnTo>
                  <a:lnTo>
                    <a:pt x="621" y="63"/>
                  </a:lnTo>
                  <a:lnTo>
                    <a:pt x="626" y="63"/>
                  </a:lnTo>
                  <a:lnTo>
                    <a:pt x="715" y="63"/>
                  </a:lnTo>
                  <a:lnTo>
                    <a:pt x="715" y="63"/>
                  </a:lnTo>
                  <a:lnTo>
                    <a:pt x="719" y="63"/>
                  </a:lnTo>
                  <a:lnTo>
                    <a:pt x="723" y="65"/>
                  </a:lnTo>
                  <a:lnTo>
                    <a:pt x="727" y="67"/>
                  </a:lnTo>
                  <a:lnTo>
                    <a:pt x="730" y="69"/>
                  </a:lnTo>
                  <a:lnTo>
                    <a:pt x="733" y="73"/>
                  </a:lnTo>
                  <a:lnTo>
                    <a:pt x="735" y="78"/>
                  </a:lnTo>
                  <a:lnTo>
                    <a:pt x="736" y="82"/>
                  </a:lnTo>
                  <a:lnTo>
                    <a:pt x="736" y="86"/>
                  </a:lnTo>
                  <a:lnTo>
                    <a:pt x="736" y="257"/>
                  </a:lnTo>
                  <a:lnTo>
                    <a:pt x="736" y="257"/>
                  </a:lnTo>
                  <a:lnTo>
                    <a:pt x="736" y="262"/>
                  </a:lnTo>
                  <a:lnTo>
                    <a:pt x="735" y="266"/>
                  </a:lnTo>
                  <a:lnTo>
                    <a:pt x="733" y="270"/>
                  </a:lnTo>
                  <a:lnTo>
                    <a:pt x="730" y="274"/>
                  </a:lnTo>
                  <a:lnTo>
                    <a:pt x="727" y="276"/>
                  </a:lnTo>
                  <a:lnTo>
                    <a:pt x="723" y="278"/>
                  </a:lnTo>
                  <a:lnTo>
                    <a:pt x="719" y="280"/>
                  </a:lnTo>
                  <a:lnTo>
                    <a:pt x="715" y="280"/>
                  </a:lnTo>
                  <a:lnTo>
                    <a:pt x="626" y="280"/>
                  </a:lnTo>
                  <a:lnTo>
                    <a:pt x="626" y="280"/>
                  </a:lnTo>
                  <a:lnTo>
                    <a:pt x="621" y="280"/>
                  </a:lnTo>
                  <a:lnTo>
                    <a:pt x="616" y="278"/>
                  </a:lnTo>
                  <a:lnTo>
                    <a:pt x="613" y="276"/>
                  </a:lnTo>
                  <a:lnTo>
                    <a:pt x="610" y="274"/>
                  </a:lnTo>
                  <a:lnTo>
                    <a:pt x="607" y="270"/>
                  </a:lnTo>
                  <a:lnTo>
                    <a:pt x="605" y="266"/>
                  </a:lnTo>
                  <a:lnTo>
                    <a:pt x="604" y="262"/>
                  </a:lnTo>
                  <a:lnTo>
                    <a:pt x="603" y="257"/>
                  </a:lnTo>
                  <a:lnTo>
                    <a:pt x="603" y="86"/>
                  </a:lnTo>
                  <a:close/>
                  <a:moveTo>
                    <a:pt x="603" y="355"/>
                  </a:moveTo>
                  <a:lnTo>
                    <a:pt x="603" y="355"/>
                  </a:lnTo>
                  <a:lnTo>
                    <a:pt x="604" y="350"/>
                  </a:lnTo>
                  <a:lnTo>
                    <a:pt x="605" y="346"/>
                  </a:lnTo>
                  <a:lnTo>
                    <a:pt x="607" y="342"/>
                  </a:lnTo>
                  <a:lnTo>
                    <a:pt x="610" y="338"/>
                  </a:lnTo>
                  <a:lnTo>
                    <a:pt x="613" y="336"/>
                  </a:lnTo>
                  <a:lnTo>
                    <a:pt x="616" y="334"/>
                  </a:lnTo>
                  <a:lnTo>
                    <a:pt x="621" y="332"/>
                  </a:lnTo>
                  <a:lnTo>
                    <a:pt x="626" y="332"/>
                  </a:lnTo>
                  <a:lnTo>
                    <a:pt x="715" y="332"/>
                  </a:lnTo>
                  <a:lnTo>
                    <a:pt x="715" y="332"/>
                  </a:lnTo>
                  <a:lnTo>
                    <a:pt x="719" y="332"/>
                  </a:lnTo>
                  <a:lnTo>
                    <a:pt x="723" y="334"/>
                  </a:lnTo>
                  <a:lnTo>
                    <a:pt x="727" y="336"/>
                  </a:lnTo>
                  <a:lnTo>
                    <a:pt x="730" y="338"/>
                  </a:lnTo>
                  <a:lnTo>
                    <a:pt x="733" y="342"/>
                  </a:lnTo>
                  <a:lnTo>
                    <a:pt x="735" y="346"/>
                  </a:lnTo>
                  <a:lnTo>
                    <a:pt x="736" y="350"/>
                  </a:lnTo>
                  <a:lnTo>
                    <a:pt x="736" y="355"/>
                  </a:lnTo>
                  <a:lnTo>
                    <a:pt x="736" y="526"/>
                  </a:lnTo>
                  <a:lnTo>
                    <a:pt x="736" y="526"/>
                  </a:lnTo>
                  <a:lnTo>
                    <a:pt x="736" y="530"/>
                  </a:lnTo>
                  <a:lnTo>
                    <a:pt x="735" y="534"/>
                  </a:lnTo>
                  <a:lnTo>
                    <a:pt x="733" y="539"/>
                  </a:lnTo>
                  <a:lnTo>
                    <a:pt x="730" y="543"/>
                  </a:lnTo>
                  <a:lnTo>
                    <a:pt x="727" y="545"/>
                  </a:lnTo>
                  <a:lnTo>
                    <a:pt x="723" y="548"/>
                  </a:lnTo>
                  <a:lnTo>
                    <a:pt x="719" y="549"/>
                  </a:lnTo>
                  <a:lnTo>
                    <a:pt x="715" y="549"/>
                  </a:lnTo>
                  <a:lnTo>
                    <a:pt x="626" y="549"/>
                  </a:lnTo>
                  <a:lnTo>
                    <a:pt x="626" y="549"/>
                  </a:lnTo>
                  <a:lnTo>
                    <a:pt x="621" y="549"/>
                  </a:lnTo>
                  <a:lnTo>
                    <a:pt x="616" y="548"/>
                  </a:lnTo>
                  <a:lnTo>
                    <a:pt x="613" y="545"/>
                  </a:lnTo>
                  <a:lnTo>
                    <a:pt x="610" y="543"/>
                  </a:lnTo>
                  <a:lnTo>
                    <a:pt x="607" y="539"/>
                  </a:lnTo>
                  <a:lnTo>
                    <a:pt x="605" y="534"/>
                  </a:lnTo>
                  <a:lnTo>
                    <a:pt x="604" y="530"/>
                  </a:lnTo>
                  <a:lnTo>
                    <a:pt x="603" y="526"/>
                  </a:lnTo>
                  <a:lnTo>
                    <a:pt x="603" y="355"/>
                  </a:lnTo>
                  <a:close/>
                  <a:moveTo>
                    <a:pt x="420" y="86"/>
                  </a:moveTo>
                  <a:lnTo>
                    <a:pt x="420" y="86"/>
                  </a:lnTo>
                  <a:lnTo>
                    <a:pt x="420" y="82"/>
                  </a:lnTo>
                  <a:lnTo>
                    <a:pt x="422" y="78"/>
                  </a:lnTo>
                  <a:lnTo>
                    <a:pt x="424" y="73"/>
                  </a:lnTo>
                  <a:lnTo>
                    <a:pt x="426" y="69"/>
                  </a:lnTo>
                  <a:lnTo>
                    <a:pt x="429" y="67"/>
                  </a:lnTo>
                  <a:lnTo>
                    <a:pt x="433" y="65"/>
                  </a:lnTo>
                  <a:lnTo>
                    <a:pt x="437" y="63"/>
                  </a:lnTo>
                  <a:lnTo>
                    <a:pt x="442" y="63"/>
                  </a:lnTo>
                  <a:lnTo>
                    <a:pt x="532" y="63"/>
                  </a:lnTo>
                  <a:lnTo>
                    <a:pt x="532" y="63"/>
                  </a:lnTo>
                  <a:lnTo>
                    <a:pt x="536" y="63"/>
                  </a:lnTo>
                  <a:lnTo>
                    <a:pt x="540" y="65"/>
                  </a:lnTo>
                  <a:lnTo>
                    <a:pt x="544" y="67"/>
                  </a:lnTo>
                  <a:lnTo>
                    <a:pt x="547" y="69"/>
                  </a:lnTo>
                  <a:lnTo>
                    <a:pt x="550" y="73"/>
                  </a:lnTo>
                  <a:lnTo>
                    <a:pt x="551" y="78"/>
                  </a:lnTo>
                  <a:lnTo>
                    <a:pt x="553" y="82"/>
                  </a:lnTo>
                  <a:lnTo>
                    <a:pt x="553" y="86"/>
                  </a:lnTo>
                  <a:lnTo>
                    <a:pt x="553" y="257"/>
                  </a:lnTo>
                  <a:lnTo>
                    <a:pt x="553" y="257"/>
                  </a:lnTo>
                  <a:lnTo>
                    <a:pt x="553" y="262"/>
                  </a:lnTo>
                  <a:lnTo>
                    <a:pt x="551" y="266"/>
                  </a:lnTo>
                  <a:lnTo>
                    <a:pt x="549" y="270"/>
                  </a:lnTo>
                  <a:lnTo>
                    <a:pt x="547" y="274"/>
                  </a:lnTo>
                  <a:lnTo>
                    <a:pt x="544" y="276"/>
                  </a:lnTo>
                  <a:lnTo>
                    <a:pt x="540" y="278"/>
                  </a:lnTo>
                  <a:lnTo>
                    <a:pt x="536" y="280"/>
                  </a:lnTo>
                  <a:lnTo>
                    <a:pt x="532" y="280"/>
                  </a:lnTo>
                  <a:lnTo>
                    <a:pt x="442" y="280"/>
                  </a:lnTo>
                  <a:lnTo>
                    <a:pt x="442" y="280"/>
                  </a:lnTo>
                  <a:lnTo>
                    <a:pt x="437" y="280"/>
                  </a:lnTo>
                  <a:lnTo>
                    <a:pt x="433" y="278"/>
                  </a:lnTo>
                  <a:lnTo>
                    <a:pt x="429" y="276"/>
                  </a:lnTo>
                  <a:lnTo>
                    <a:pt x="426" y="274"/>
                  </a:lnTo>
                  <a:lnTo>
                    <a:pt x="424" y="270"/>
                  </a:lnTo>
                  <a:lnTo>
                    <a:pt x="422" y="266"/>
                  </a:lnTo>
                  <a:lnTo>
                    <a:pt x="420" y="262"/>
                  </a:lnTo>
                  <a:lnTo>
                    <a:pt x="420" y="257"/>
                  </a:lnTo>
                  <a:lnTo>
                    <a:pt x="420" y="86"/>
                  </a:lnTo>
                  <a:close/>
                  <a:moveTo>
                    <a:pt x="420" y="355"/>
                  </a:moveTo>
                  <a:lnTo>
                    <a:pt x="420" y="355"/>
                  </a:lnTo>
                  <a:lnTo>
                    <a:pt x="420" y="350"/>
                  </a:lnTo>
                  <a:lnTo>
                    <a:pt x="422" y="346"/>
                  </a:lnTo>
                  <a:lnTo>
                    <a:pt x="424" y="342"/>
                  </a:lnTo>
                  <a:lnTo>
                    <a:pt x="426" y="338"/>
                  </a:lnTo>
                  <a:lnTo>
                    <a:pt x="429" y="336"/>
                  </a:lnTo>
                  <a:lnTo>
                    <a:pt x="433" y="334"/>
                  </a:lnTo>
                  <a:lnTo>
                    <a:pt x="437" y="332"/>
                  </a:lnTo>
                  <a:lnTo>
                    <a:pt x="442" y="332"/>
                  </a:lnTo>
                  <a:lnTo>
                    <a:pt x="532" y="332"/>
                  </a:lnTo>
                  <a:lnTo>
                    <a:pt x="532" y="332"/>
                  </a:lnTo>
                  <a:lnTo>
                    <a:pt x="536" y="332"/>
                  </a:lnTo>
                  <a:lnTo>
                    <a:pt x="540" y="334"/>
                  </a:lnTo>
                  <a:lnTo>
                    <a:pt x="544" y="336"/>
                  </a:lnTo>
                  <a:lnTo>
                    <a:pt x="547" y="338"/>
                  </a:lnTo>
                  <a:lnTo>
                    <a:pt x="550" y="342"/>
                  </a:lnTo>
                  <a:lnTo>
                    <a:pt x="551" y="346"/>
                  </a:lnTo>
                  <a:lnTo>
                    <a:pt x="553" y="350"/>
                  </a:lnTo>
                  <a:lnTo>
                    <a:pt x="553" y="355"/>
                  </a:lnTo>
                  <a:lnTo>
                    <a:pt x="553" y="526"/>
                  </a:lnTo>
                  <a:lnTo>
                    <a:pt x="553" y="526"/>
                  </a:lnTo>
                  <a:lnTo>
                    <a:pt x="553" y="530"/>
                  </a:lnTo>
                  <a:lnTo>
                    <a:pt x="551" y="534"/>
                  </a:lnTo>
                  <a:lnTo>
                    <a:pt x="549" y="539"/>
                  </a:lnTo>
                  <a:lnTo>
                    <a:pt x="547" y="543"/>
                  </a:lnTo>
                  <a:lnTo>
                    <a:pt x="544" y="545"/>
                  </a:lnTo>
                  <a:lnTo>
                    <a:pt x="540" y="548"/>
                  </a:lnTo>
                  <a:lnTo>
                    <a:pt x="536" y="549"/>
                  </a:lnTo>
                  <a:lnTo>
                    <a:pt x="532" y="549"/>
                  </a:lnTo>
                  <a:lnTo>
                    <a:pt x="442" y="549"/>
                  </a:lnTo>
                  <a:lnTo>
                    <a:pt x="442" y="549"/>
                  </a:lnTo>
                  <a:lnTo>
                    <a:pt x="437" y="549"/>
                  </a:lnTo>
                  <a:lnTo>
                    <a:pt x="433" y="548"/>
                  </a:lnTo>
                  <a:lnTo>
                    <a:pt x="429" y="545"/>
                  </a:lnTo>
                  <a:lnTo>
                    <a:pt x="426" y="543"/>
                  </a:lnTo>
                  <a:lnTo>
                    <a:pt x="424" y="539"/>
                  </a:lnTo>
                  <a:lnTo>
                    <a:pt x="422" y="534"/>
                  </a:lnTo>
                  <a:lnTo>
                    <a:pt x="420" y="530"/>
                  </a:lnTo>
                  <a:lnTo>
                    <a:pt x="420" y="526"/>
                  </a:lnTo>
                  <a:lnTo>
                    <a:pt x="420" y="355"/>
                  </a:lnTo>
                  <a:close/>
                  <a:moveTo>
                    <a:pt x="1854" y="1306"/>
                  </a:moveTo>
                  <a:lnTo>
                    <a:pt x="1854" y="1306"/>
                  </a:lnTo>
                  <a:lnTo>
                    <a:pt x="1853" y="1311"/>
                  </a:lnTo>
                  <a:lnTo>
                    <a:pt x="1851" y="1317"/>
                  </a:lnTo>
                  <a:lnTo>
                    <a:pt x="1849" y="1321"/>
                  </a:lnTo>
                  <a:lnTo>
                    <a:pt x="1845" y="1326"/>
                  </a:lnTo>
                  <a:lnTo>
                    <a:pt x="1841" y="1329"/>
                  </a:lnTo>
                  <a:lnTo>
                    <a:pt x="1837" y="1332"/>
                  </a:lnTo>
                  <a:lnTo>
                    <a:pt x="1831" y="1334"/>
                  </a:lnTo>
                  <a:lnTo>
                    <a:pt x="1825" y="1335"/>
                  </a:lnTo>
                  <a:lnTo>
                    <a:pt x="1710" y="1335"/>
                  </a:lnTo>
                  <a:lnTo>
                    <a:pt x="1710" y="1335"/>
                  </a:lnTo>
                  <a:lnTo>
                    <a:pt x="1703" y="1334"/>
                  </a:lnTo>
                  <a:lnTo>
                    <a:pt x="1698" y="1332"/>
                  </a:lnTo>
                  <a:lnTo>
                    <a:pt x="1693" y="1329"/>
                  </a:lnTo>
                  <a:lnTo>
                    <a:pt x="1689" y="1326"/>
                  </a:lnTo>
                  <a:lnTo>
                    <a:pt x="1685" y="1321"/>
                  </a:lnTo>
                  <a:lnTo>
                    <a:pt x="1683" y="1317"/>
                  </a:lnTo>
                  <a:lnTo>
                    <a:pt x="1681" y="1311"/>
                  </a:lnTo>
                  <a:lnTo>
                    <a:pt x="1681" y="1306"/>
                  </a:lnTo>
                  <a:lnTo>
                    <a:pt x="1681" y="1096"/>
                  </a:lnTo>
                  <a:lnTo>
                    <a:pt x="1681" y="1096"/>
                  </a:lnTo>
                  <a:lnTo>
                    <a:pt x="1681" y="1090"/>
                  </a:lnTo>
                  <a:lnTo>
                    <a:pt x="1683" y="1084"/>
                  </a:lnTo>
                  <a:lnTo>
                    <a:pt x="1685" y="1079"/>
                  </a:lnTo>
                  <a:lnTo>
                    <a:pt x="1689" y="1075"/>
                  </a:lnTo>
                  <a:lnTo>
                    <a:pt x="1693" y="1072"/>
                  </a:lnTo>
                  <a:lnTo>
                    <a:pt x="1698" y="1069"/>
                  </a:lnTo>
                  <a:lnTo>
                    <a:pt x="1703" y="1067"/>
                  </a:lnTo>
                  <a:lnTo>
                    <a:pt x="1710" y="1067"/>
                  </a:lnTo>
                  <a:lnTo>
                    <a:pt x="1825" y="1067"/>
                  </a:lnTo>
                  <a:lnTo>
                    <a:pt x="1825" y="1067"/>
                  </a:lnTo>
                  <a:lnTo>
                    <a:pt x="1831" y="1067"/>
                  </a:lnTo>
                  <a:lnTo>
                    <a:pt x="1837" y="1069"/>
                  </a:lnTo>
                  <a:lnTo>
                    <a:pt x="1841" y="1072"/>
                  </a:lnTo>
                  <a:lnTo>
                    <a:pt x="1845" y="1075"/>
                  </a:lnTo>
                  <a:lnTo>
                    <a:pt x="1849" y="1079"/>
                  </a:lnTo>
                  <a:lnTo>
                    <a:pt x="1851" y="1084"/>
                  </a:lnTo>
                  <a:lnTo>
                    <a:pt x="1853" y="1090"/>
                  </a:lnTo>
                  <a:lnTo>
                    <a:pt x="1854" y="1096"/>
                  </a:lnTo>
                  <a:lnTo>
                    <a:pt x="1854" y="1306"/>
                  </a:lnTo>
                  <a:close/>
                </a:path>
              </a:pathLst>
            </a:custGeom>
            <a:solidFill>
              <a:srgbClr val="CB940E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01" name="Freeform 5"/>
            <p:cNvSpPr/>
            <p:nvPr/>
          </p:nvSpPr>
          <p:spPr>
            <a:xfrm>
              <a:off x="1619249" y="4248954"/>
              <a:ext cx="1000125" cy="784710"/>
            </a:xfrm>
            <a:custGeom>
              <a:avLst/>
              <a:gdLst>
                <a:gd name="T0" fmla="*/ 407 w 1024"/>
                <a:gd name="T1" fmla="*/ 495 h 906"/>
                <a:gd name="T2" fmla="*/ 384 w 1024"/>
                <a:gd name="T3" fmla="*/ 468 h 906"/>
                <a:gd name="T4" fmla="*/ 356 w 1024"/>
                <a:gd name="T5" fmla="*/ 425 h 906"/>
                <a:gd name="T6" fmla="*/ 326 w 1024"/>
                <a:gd name="T7" fmla="*/ 360 h 906"/>
                <a:gd name="T8" fmla="*/ 309 w 1024"/>
                <a:gd name="T9" fmla="*/ 308 h 906"/>
                <a:gd name="T10" fmla="*/ 300 w 1024"/>
                <a:gd name="T11" fmla="*/ 258 h 906"/>
                <a:gd name="T12" fmla="*/ 299 w 1024"/>
                <a:gd name="T13" fmla="*/ 226 h 906"/>
                <a:gd name="T14" fmla="*/ 307 w 1024"/>
                <a:gd name="T15" fmla="*/ 164 h 906"/>
                <a:gd name="T16" fmla="*/ 332 w 1024"/>
                <a:gd name="T17" fmla="*/ 105 h 906"/>
                <a:gd name="T18" fmla="*/ 373 w 1024"/>
                <a:gd name="T19" fmla="*/ 56 h 906"/>
                <a:gd name="T20" fmla="*/ 425 w 1024"/>
                <a:gd name="T21" fmla="*/ 19 h 906"/>
                <a:gd name="T22" fmla="*/ 490 w 1024"/>
                <a:gd name="T23" fmla="*/ 1 h 906"/>
                <a:gd name="T24" fmla="*/ 532 w 1024"/>
                <a:gd name="T25" fmla="*/ 1 h 906"/>
                <a:gd name="T26" fmla="*/ 588 w 1024"/>
                <a:gd name="T27" fmla="*/ 17 h 906"/>
                <a:gd name="T28" fmla="*/ 640 w 1024"/>
                <a:gd name="T29" fmla="*/ 49 h 906"/>
                <a:gd name="T30" fmla="*/ 682 w 1024"/>
                <a:gd name="T31" fmla="*/ 99 h 906"/>
                <a:gd name="T32" fmla="*/ 711 w 1024"/>
                <a:gd name="T33" fmla="*/ 159 h 906"/>
                <a:gd name="T34" fmla="*/ 722 w 1024"/>
                <a:gd name="T35" fmla="*/ 233 h 906"/>
                <a:gd name="T36" fmla="*/ 720 w 1024"/>
                <a:gd name="T37" fmla="*/ 267 h 906"/>
                <a:gd name="T38" fmla="*/ 709 w 1024"/>
                <a:gd name="T39" fmla="*/ 321 h 906"/>
                <a:gd name="T40" fmla="*/ 689 w 1024"/>
                <a:gd name="T41" fmla="*/ 373 h 906"/>
                <a:gd name="T42" fmla="*/ 663 w 1024"/>
                <a:gd name="T43" fmla="*/ 425 h 906"/>
                <a:gd name="T44" fmla="*/ 629 w 1024"/>
                <a:gd name="T45" fmla="*/ 470 h 906"/>
                <a:gd name="T46" fmla="*/ 605 w 1024"/>
                <a:gd name="T47" fmla="*/ 496 h 906"/>
                <a:gd name="T48" fmla="*/ 584 w 1024"/>
                <a:gd name="T49" fmla="*/ 515 h 906"/>
                <a:gd name="T50" fmla="*/ 590 w 1024"/>
                <a:gd name="T51" fmla="*/ 537 h 906"/>
                <a:gd name="T52" fmla="*/ 611 w 1024"/>
                <a:gd name="T53" fmla="*/ 567 h 906"/>
                <a:gd name="T54" fmla="*/ 646 w 1024"/>
                <a:gd name="T55" fmla="*/ 591 h 906"/>
                <a:gd name="T56" fmla="*/ 695 w 1024"/>
                <a:gd name="T57" fmla="*/ 612 h 906"/>
                <a:gd name="T58" fmla="*/ 840 w 1024"/>
                <a:gd name="T59" fmla="*/ 654 h 906"/>
                <a:gd name="T60" fmla="*/ 901 w 1024"/>
                <a:gd name="T61" fmla="*/ 672 h 906"/>
                <a:gd name="T62" fmla="*/ 966 w 1024"/>
                <a:gd name="T63" fmla="*/ 707 h 906"/>
                <a:gd name="T64" fmla="*/ 1002 w 1024"/>
                <a:gd name="T65" fmla="*/ 749 h 906"/>
                <a:gd name="T66" fmla="*/ 1010 w 1024"/>
                <a:gd name="T67" fmla="*/ 764 h 906"/>
                <a:gd name="T68" fmla="*/ 1022 w 1024"/>
                <a:gd name="T69" fmla="*/ 810 h 906"/>
                <a:gd name="T70" fmla="*/ 1023 w 1024"/>
                <a:gd name="T71" fmla="*/ 888 h 906"/>
                <a:gd name="T72" fmla="*/ 4 w 1024"/>
                <a:gd name="T73" fmla="*/ 906 h 906"/>
                <a:gd name="T74" fmla="*/ 2 w 1024"/>
                <a:gd name="T75" fmla="*/ 875 h 906"/>
                <a:gd name="T76" fmla="*/ 0 w 1024"/>
                <a:gd name="T77" fmla="*/ 805 h 906"/>
                <a:gd name="T78" fmla="*/ 7 w 1024"/>
                <a:gd name="T79" fmla="*/ 764 h 906"/>
                <a:gd name="T80" fmla="*/ 22 w 1024"/>
                <a:gd name="T81" fmla="*/ 734 h 906"/>
                <a:gd name="T82" fmla="*/ 65 w 1024"/>
                <a:gd name="T83" fmla="*/ 694 h 906"/>
                <a:gd name="T84" fmla="*/ 139 w 1024"/>
                <a:gd name="T85" fmla="*/ 663 h 906"/>
                <a:gd name="T86" fmla="*/ 222 w 1024"/>
                <a:gd name="T87" fmla="*/ 639 h 906"/>
                <a:gd name="T88" fmla="*/ 339 w 1024"/>
                <a:gd name="T89" fmla="*/ 602 h 906"/>
                <a:gd name="T90" fmla="*/ 379 w 1024"/>
                <a:gd name="T91" fmla="*/ 582 h 906"/>
                <a:gd name="T92" fmla="*/ 407 w 1024"/>
                <a:gd name="T93" fmla="*/ 560 h 906"/>
                <a:gd name="T94" fmla="*/ 426 w 1024"/>
                <a:gd name="T95" fmla="*/ 529 h 906"/>
                <a:gd name="T96" fmla="*/ 423 w 1024"/>
                <a:gd name="T97" fmla="*/ 51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4" h="906">
                  <a:moveTo>
                    <a:pt x="421" y="507"/>
                  </a:moveTo>
                  <a:lnTo>
                    <a:pt x="421" y="507"/>
                  </a:lnTo>
                  <a:lnTo>
                    <a:pt x="407" y="495"/>
                  </a:lnTo>
                  <a:lnTo>
                    <a:pt x="395" y="481"/>
                  </a:lnTo>
                  <a:lnTo>
                    <a:pt x="395" y="481"/>
                  </a:lnTo>
                  <a:lnTo>
                    <a:pt x="384" y="468"/>
                  </a:lnTo>
                  <a:lnTo>
                    <a:pt x="375" y="454"/>
                  </a:lnTo>
                  <a:lnTo>
                    <a:pt x="366" y="440"/>
                  </a:lnTo>
                  <a:lnTo>
                    <a:pt x="356" y="425"/>
                  </a:lnTo>
                  <a:lnTo>
                    <a:pt x="347" y="409"/>
                  </a:lnTo>
                  <a:lnTo>
                    <a:pt x="339" y="393"/>
                  </a:lnTo>
                  <a:lnTo>
                    <a:pt x="326" y="360"/>
                  </a:lnTo>
                  <a:lnTo>
                    <a:pt x="320" y="342"/>
                  </a:lnTo>
                  <a:lnTo>
                    <a:pt x="314" y="325"/>
                  </a:lnTo>
                  <a:lnTo>
                    <a:pt x="309" y="308"/>
                  </a:lnTo>
                  <a:lnTo>
                    <a:pt x="306" y="292"/>
                  </a:lnTo>
                  <a:lnTo>
                    <a:pt x="303" y="275"/>
                  </a:lnTo>
                  <a:lnTo>
                    <a:pt x="300" y="258"/>
                  </a:lnTo>
                  <a:lnTo>
                    <a:pt x="299" y="242"/>
                  </a:lnTo>
                  <a:lnTo>
                    <a:pt x="299" y="226"/>
                  </a:lnTo>
                  <a:lnTo>
                    <a:pt x="299" y="226"/>
                  </a:lnTo>
                  <a:lnTo>
                    <a:pt x="300" y="205"/>
                  </a:lnTo>
                  <a:lnTo>
                    <a:pt x="303" y="184"/>
                  </a:lnTo>
                  <a:lnTo>
                    <a:pt x="307" y="164"/>
                  </a:lnTo>
                  <a:lnTo>
                    <a:pt x="314" y="144"/>
                  </a:lnTo>
                  <a:lnTo>
                    <a:pt x="323" y="125"/>
                  </a:lnTo>
                  <a:lnTo>
                    <a:pt x="332" y="105"/>
                  </a:lnTo>
                  <a:lnTo>
                    <a:pt x="345" y="88"/>
                  </a:lnTo>
                  <a:lnTo>
                    <a:pt x="358" y="71"/>
                  </a:lnTo>
                  <a:lnTo>
                    <a:pt x="373" y="56"/>
                  </a:lnTo>
                  <a:lnTo>
                    <a:pt x="389" y="42"/>
                  </a:lnTo>
                  <a:lnTo>
                    <a:pt x="407" y="30"/>
                  </a:lnTo>
                  <a:lnTo>
                    <a:pt x="425" y="19"/>
                  </a:lnTo>
                  <a:lnTo>
                    <a:pt x="446" y="11"/>
                  </a:lnTo>
                  <a:lnTo>
                    <a:pt x="468" y="5"/>
                  </a:lnTo>
                  <a:lnTo>
                    <a:pt x="490" y="1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532" y="1"/>
                  </a:lnTo>
                  <a:lnTo>
                    <a:pt x="551" y="5"/>
                  </a:lnTo>
                  <a:lnTo>
                    <a:pt x="570" y="9"/>
                  </a:lnTo>
                  <a:lnTo>
                    <a:pt x="588" y="17"/>
                  </a:lnTo>
                  <a:lnTo>
                    <a:pt x="607" y="26"/>
                  </a:lnTo>
                  <a:lnTo>
                    <a:pt x="624" y="37"/>
                  </a:lnTo>
                  <a:lnTo>
                    <a:pt x="640" y="49"/>
                  </a:lnTo>
                  <a:lnTo>
                    <a:pt x="656" y="64"/>
                  </a:lnTo>
                  <a:lnTo>
                    <a:pt x="670" y="80"/>
                  </a:lnTo>
                  <a:lnTo>
                    <a:pt x="682" y="99"/>
                  </a:lnTo>
                  <a:lnTo>
                    <a:pt x="694" y="117"/>
                  </a:lnTo>
                  <a:lnTo>
                    <a:pt x="704" y="137"/>
                  </a:lnTo>
                  <a:lnTo>
                    <a:pt x="711" y="159"/>
                  </a:lnTo>
                  <a:lnTo>
                    <a:pt x="717" y="183"/>
                  </a:lnTo>
                  <a:lnTo>
                    <a:pt x="721" y="207"/>
                  </a:lnTo>
                  <a:lnTo>
                    <a:pt x="722" y="233"/>
                  </a:lnTo>
                  <a:lnTo>
                    <a:pt x="722" y="233"/>
                  </a:lnTo>
                  <a:lnTo>
                    <a:pt x="721" y="250"/>
                  </a:lnTo>
                  <a:lnTo>
                    <a:pt x="720" y="267"/>
                  </a:lnTo>
                  <a:lnTo>
                    <a:pt x="717" y="284"/>
                  </a:lnTo>
                  <a:lnTo>
                    <a:pt x="713" y="302"/>
                  </a:lnTo>
                  <a:lnTo>
                    <a:pt x="709" y="321"/>
                  </a:lnTo>
                  <a:lnTo>
                    <a:pt x="703" y="338"/>
                  </a:lnTo>
                  <a:lnTo>
                    <a:pt x="696" y="356"/>
                  </a:lnTo>
                  <a:lnTo>
                    <a:pt x="689" y="373"/>
                  </a:lnTo>
                  <a:lnTo>
                    <a:pt x="681" y="391"/>
                  </a:lnTo>
                  <a:lnTo>
                    <a:pt x="672" y="408"/>
                  </a:lnTo>
                  <a:lnTo>
                    <a:pt x="663" y="425"/>
                  </a:lnTo>
                  <a:lnTo>
                    <a:pt x="652" y="440"/>
                  </a:lnTo>
                  <a:lnTo>
                    <a:pt x="641" y="456"/>
                  </a:lnTo>
                  <a:lnTo>
                    <a:pt x="629" y="470"/>
                  </a:lnTo>
                  <a:lnTo>
                    <a:pt x="618" y="483"/>
                  </a:lnTo>
                  <a:lnTo>
                    <a:pt x="605" y="496"/>
                  </a:lnTo>
                  <a:lnTo>
                    <a:pt x="605" y="496"/>
                  </a:lnTo>
                  <a:lnTo>
                    <a:pt x="598" y="503"/>
                  </a:lnTo>
                  <a:lnTo>
                    <a:pt x="592" y="509"/>
                  </a:lnTo>
                  <a:lnTo>
                    <a:pt x="584" y="515"/>
                  </a:lnTo>
                  <a:lnTo>
                    <a:pt x="586" y="526"/>
                  </a:lnTo>
                  <a:lnTo>
                    <a:pt x="586" y="526"/>
                  </a:lnTo>
                  <a:lnTo>
                    <a:pt x="590" y="537"/>
                  </a:lnTo>
                  <a:lnTo>
                    <a:pt x="595" y="547"/>
                  </a:lnTo>
                  <a:lnTo>
                    <a:pt x="602" y="558"/>
                  </a:lnTo>
                  <a:lnTo>
                    <a:pt x="611" y="567"/>
                  </a:lnTo>
                  <a:lnTo>
                    <a:pt x="620" y="575"/>
                  </a:lnTo>
                  <a:lnTo>
                    <a:pt x="633" y="583"/>
                  </a:lnTo>
                  <a:lnTo>
                    <a:pt x="646" y="591"/>
                  </a:lnTo>
                  <a:lnTo>
                    <a:pt x="660" y="598"/>
                  </a:lnTo>
                  <a:lnTo>
                    <a:pt x="676" y="605"/>
                  </a:lnTo>
                  <a:lnTo>
                    <a:pt x="695" y="612"/>
                  </a:lnTo>
                  <a:lnTo>
                    <a:pt x="736" y="625"/>
                  </a:lnTo>
                  <a:lnTo>
                    <a:pt x="784" y="639"/>
                  </a:lnTo>
                  <a:lnTo>
                    <a:pt x="840" y="654"/>
                  </a:lnTo>
                  <a:lnTo>
                    <a:pt x="873" y="663"/>
                  </a:lnTo>
                  <a:lnTo>
                    <a:pt x="873" y="663"/>
                  </a:lnTo>
                  <a:lnTo>
                    <a:pt x="901" y="672"/>
                  </a:lnTo>
                  <a:lnTo>
                    <a:pt x="927" y="683"/>
                  </a:lnTo>
                  <a:lnTo>
                    <a:pt x="947" y="694"/>
                  </a:lnTo>
                  <a:lnTo>
                    <a:pt x="966" y="707"/>
                  </a:lnTo>
                  <a:lnTo>
                    <a:pt x="980" y="720"/>
                  </a:lnTo>
                  <a:lnTo>
                    <a:pt x="993" y="734"/>
                  </a:lnTo>
                  <a:lnTo>
                    <a:pt x="1002" y="749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0" y="764"/>
                  </a:lnTo>
                  <a:lnTo>
                    <a:pt x="1016" y="779"/>
                  </a:lnTo>
                  <a:lnTo>
                    <a:pt x="1019" y="794"/>
                  </a:lnTo>
                  <a:lnTo>
                    <a:pt x="1022" y="810"/>
                  </a:lnTo>
                  <a:lnTo>
                    <a:pt x="1023" y="826"/>
                  </a:lnTo>
                  <a:lnTo>
                    <a:pt x="1024" y="857"/>
                  </a:lnTo>
                  <a:lnTo>
                    <a:pt x="1023" y="888"/>
                  </a:lnTo>
                  <a:lnTo>
                    <a:pt x="1023" y="888"/>
                  </a:lnTo>
                  <a:lnTo>
                    <a:pt x="1021" y="906"/>
                  </a:lnTo>
                  <a:lnTo>
                    <a:pt x="4" y="906"/>
                  </a:lnTo>
                  <a:lnTo>
                    <a:pt x="4" y="906"/>
                  </a:lnTo>
                  <a:lnTo>
                    <a:pt x="2" y="875"/>
                  </a:lnTo>
                  <a:lnTo>
                    <a:pt x="2" y="875"/>
                  </a:lnTo>
                  <a:lnTo>
                    <a:pt x="0" y="848"/>
                  </a:lnTo>
                  <a:lnTo>
                    <a:pt x="0" y="819"/>
                  </a:lnTo>
                  <a:lnTo>
                    <a:pt x="0" y="805"/>
                  </a:lnTo>
                  <a:lnTo>
                    <a:pt x="1" y="791"/>
                  </a:lnTo>
                  <a:lnTo>
                    <a:pt x="3" y="778"/>
                  </a:lnTo>
                  <a:lnTo>
                    <a:pt x="7" y="764"/>
                  </a:lnTo>
                  <a:lnTo>
                    <a:pt x="7" y="764"/>
                  </a:lnTo>
                  <a:lnTo>
                    <a:pt x="14" y="748"/>
                  </a:lnTo>
                  <a:lnTo>
                    <a:pt x="22" y="734"/>
                  </a:lnTo>
                  <a:lnTo>
                    <a:pt x="33" y="719"/>
                  </a:lnTo>
                  <a:lnTo>
                    <a:pt x="47" y="707"/>
                  </a:lnTo>
                  <a:lnTo>
                    <a:pt x="65" y="694"/>
                  </a:lnTo>
                  <a:lnTo>
                    <a:pt x="86" y="683"/>
                  </a:lnTo>
                  <a:lnTo>
                    <a:pt x="110" y="672"/>
                  </a:lnTo>
                  <a:lnTo>
                    <a:pt x="139" y="663"/>
                  </a:lnTo>
                  <a:lnTo>
                    <a:pt x="171" y="654"/>
                  </a:lnTo>
                  <a:lnTo>
                    <a:pt x="171" y="654"/>
                  </a:lnTo>
                  <a:lnTo>
                    <a:pt x="222" y="639"/>
                  </a:lnTo>
                  <a:lnTo>
                    <a:pt x="267" y="627"/>
                  </a:lnTo>
                  <a:lnTo>
                    <a:pt x="306" y="615"/>
                  </a:lnTo>
                  <a:lnTo>
                    <a:pt x="339" y="602"/>
                  </a:lnTo>
                  <a:lnTo>
                    <a:pt x="354" y="596"/>
                  </a:lnTo>
                  <a:lnTo>
                    <a:pt x="367" y="589"/>
                  </a:lnTo>
                  <a:lnTo>
                    <a:pt x="379" y="582"/>
                  </a:lnTo>
                  <a:lnTo>
                    <a:pt x="390" y="575"/>
                  </a:lnTo>
                  <a:lnTo>
                    <a:pt x="399" y="568"/>
                  </a:lnTo>
                  <a:lnTo>
                    <a:pt x="407" y="560"/>
                  </a:lnTo>
                  <a:lnTo>
                    <a:pt x="413" y="551"/>
                  </a:lnTo>
                  <a:lnTo>
                    <a:pt x="418" y="542"/>
                  </a:lnTo>
                  <a:lnTo>
                    <a:pt x="426" y="529"/>
                  </a:lnTo>
                  <a:lnTo>
                    <a:pt x="426" y="513"/>
                  </a:lnTo>
                  <a:lnTo>
                    <a:pt x="426" y="513"/>
                  </a:lnTo>
                  <a:lnTo>
                    <a:pt x="423" y="511"/>
                  </a:lnTo>
                  <a:lnTo>
                    <a:pt x="421" y="507"/>
                  </a:lnTo>
                  <a:lnTo>
                    <a:pt x="421" y="50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02" name="그룹 45"/>
            <p:cNvGrpSpPr/>
            <p:nvPr/>
          </p:nvGrpSpPr>
          <p:grpSpPr>
            <a:xfrm>
              <a:off x="2609850" y="3229719"/>
              <a:ext cx="1800225" cy="1300519"/>
              <a:chOff x="874953" y="2871431"/>
              <a:chExt cx="2083836" cy="1300519"/>
            </a:xfrm>
          </p:grpSpPr>
          <p:sp>
            <p:nvSpPr>
              <p:cNvPr id="1003" name="TextBox 41"/>
              <p:cNvSpPr txBox="1"/>
              <p:nvPr/>
            </p:nvSpPr>
            <p:spPr>
              <a:xfrm>
                <a:off x="942975" y="3046047"/>
                <a:ext cx="1756264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50</a:t>
                </a: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</a:p>
            </p:txBody>
          </p:sp>
          <p:sp>
            <p:nvSpPr>
              <p:cNvPr id="1004" name="직각 삼각형 42"/>
              <p:cNvSpPr/>
              <p:nvPr/>
            </p:nvSpPr>
            <p:spPr>
              <a:xfrm rot="5400000">
                <a:off x="16891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005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5400000">
                <a:off x="38325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1006" name="그룹 53"/>
              <p:cNvGrpSpPr/>
              <p:nvPr/>
            </p:nvGrpSpPr>
            <p:grpSpPr>
              <a:xfrm>
                <a:off x="2069720" y="3203835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007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11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16200000">
                <a:off x="220824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</p:grpSp>
        <p:sp>
          <p:nvSpPr>
            <p:cNvPr id="1012" name="오른쪽 화살표 56"/>
            <p:cNvSpPr/>
            <p:nvPr/>
          </p:nvSpPr>
          <p:spPr>
            <a:xfrm>
              <a:off x="2371725" y="4464524"/>
              <a:ext cx="2181226" cy="334672"/>
            </a:xfrm>
            <a:prstGeom prst="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0043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solidFill>
                  <a:srgbClr val="00B0F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3" name="TextBox 57"/>
            <p:cNvSpPr txBox="1"/>
            <p:nvPr/>
          </p:nvSpPr>
          <p:spPr>
            <a:xfrm>
              <a:off x="7499311" y="5140337"/>
              <a:ext cx="968413" cy="165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 사회복지시설</a:t>
              </a:r>
            </a:p>
          </p:txBody>
        </p:sp>
        <p:grpSp>
          <p:nvGrpSpPr>
            <p:cNvPr id="1014" name="그룹 45"/>
            <p:cNvGrpSpPr/>
            <p:nvPr/>
          </p:nvGrpSpPr>
          <p:grpSpPr>
            <a:xfrm>
              <a:off x="5761278" y="3258294"/>
              <a:ext cx="2087322" cy="1300519"/>
              <a:chOff x="874953" y="2871431"/>
              <a:chExt cx="2083836" cy="1300519"/>
            </a:xfrm>
          </p:grpSpPr>
          <p:sp>
            <p:nvSpPr>
              <p:cNvPr id="1015" name="TextBox 59"/>
              <p:cNvSpPr txBox="1"/>
              <p:nvPr/>
            </p:nvSpPr>
            <p:spPr>
              <a:xfrm>
                <a:off x="942975" y="3046047"/>
                <a:ext cx="1756264" cy="771012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불우이웃돕기</a:t>
                </a:r>
              </a:p>
              <a:p>
                <a:pPr>
                  <a:lnSpc>
                    <a:spcPct val="90000"/>
                  </a:lnSpc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성금</a:t>
                </a: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50</a:t>
                </a: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만원</a:t>
                </a:r>
              </a:p>
            </p:txBody>
          </p:sp>
          <p:sp>
            <p:nvSpPr>
              <p:cNvPr id="1016" name="직각 삼각형 60"/>
              <p:cNvSpPr/>
              <p:nvPr/>
            </p:nvSpPr>
            <p:spPr>
              <a:xfrm rot="5400000">
                <a:off x="1689100" y="3816350"/>
                <a:ext cx="355600" cy="355600"/>
              </a:xfrm>
              <a:prstGeom prst="rtTriangle">
                <a:avLst/>
              </a:prstGeom>
              <a:gradFill flip="none" rotWithShape="1">
                <a:gsLst>
                  <a:gs pos="100000">
                    <a:srgbClr val="B2D234"/>
                  </a:gs>
                  <a:gs pos="510">
                    <a:srgbClr val="7D962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017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5400000">
                <a:off x="38325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1018" name="그룹 53"/>
              <p:cNvGrpSpPr/>
              <p:nvPr/>
            </p:nvGrpSpPr>
            <p:grpSpPr>
              <a:xfrm>
                <a:off x="2069720" y="3203835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019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21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23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59930"/>
              <a:stretch>
                <a:fillRect/>
              </a:stretch>
            </p:blipFill>
            <p:spPr>
              <a:xfrm rot="16200000">
                <a:off x="2208242" y="3363132"/>
                <a:ext cx="1055234" cy="718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</p:grpSp>
      </p:grpSp>
      <p:pic>
        <p:nvPicPr>
          <p:cNvPr id="1024" name="Picture 4"/>
          <p:cNvPicPr>
            <a:picLocks noChangeAspect="1" noChangeArrowheads="1"/>
          </p:cNvPicPr>
          <p:nvPr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44960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5</a:t>
            </a:r>
          </a:p>
        </p:txBody>
      </p:sp>
      <p:sp>
        <p:nvSpPr>
          <p:cNvPr id="1024" name="모서리가 둥근 직사각형 60"/>
          <p:cNvSpPr/>
          <p:nvPr/>
        </p:nvSpPr>
        <p:spPr>
          <a:xfrm>
            <a:off x="161925" y="2038350"/>
            <a:ext cx="8820150" cy="86677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5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26" name="TextBox 25"/>
          <p:cNvSpPr txBox="1"/>
          <p:nvPr/>
        </p:nvSpPr>
        <p:spPr>
          <a:xfrm>
            <a:off x="611188" y="1405732"/>
            <a:ext cx="329406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금품 반환으로 보기 어려운 경우</a:t>
            </a:r>
            <a:r>
              <a:rPr lang="ko-KR" altLang="en-US" sz="2000" b="1" spc="-85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(유의) </a:t>
            </a:r>
          </a:p>
        </p:txBody>
      </p:sp>
      <p:sp>
        <p:nvSpPr>
          <p:cNvPr id="1027" name="TextBox 26"/>
          <p:cNvSpPr txBox="1"/>
          <p:nvPr/>
        </p:nvSpPr>
        <p:spPr>
          <a:xfrm>
            <a:off x="647564" y="2148159"/>
            <a:ext cx="8133701" cy="704777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○○구청 사회복지과 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사회복지사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저녁식사를 하면서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60만원을 계산하였고,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일주일 후 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사회복지사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에게 접대받은 금액 상당의 음식과 주류를 접대한 경우</a:t>
            </a:r>
          </a:p>
        </p:txBody>
      </p:sp>
      <p:pic>
        <p:nvPicPr>
          <p:cNvPr id="1028" name="그림 42" descr="7-그림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86" y="3307461"/>
            <a:ext cx="7120128" cy="3005328"/>
          </a:xfrm>
          <a:prstGeom prst="rect">
            <a:avLst/>
          </a:prstGeom>
        </p:spPr>
      </p:pic>
      <p:pic>
        <p:nvPicPr>
          <p:cNvPr id="102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30" name="직사각형 44"/>
          <p:cNvSpPr/>
          <p:nvPr/>
        </p:nvSpPr>
        <p:spPr>
          <a:xfrm>
            <a:off x="279602" y="5442574"/>
            <a:ext cx="1910106" cy="647256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31" name="TextBox 45"/>
          <p:cNvSpPr txBox="1"/>
          <p:nvPr/>
        </p:nvSpPr>
        <p:spPr>
          <a:xfrm>
            <a:off x="524939" y="5511635"/>
            <a:ext cx="1445686" cy="521045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60만원 </a:t>
            </a: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~ 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50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만원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과태료</a:t>
            </a:r>
          </a:p>
        </p:txBody>
      </p:sp>
      <p:sp>
        <p:nvSpPr>
          <p:cNvPr id="1032" name="이등변 삼각형 46"/>
          <p:cNvSpPr/>
          <p:nvPr/>
        </p:nvSpPr>
        <p:spPr>
          <a:xfrm flipH="1">
            <a:off x="1128380" y="5317374"/>
            <a:ext cx="203259" cy="127850"/>
          </a:xfrm>
          <a:prstGeom prst="triangle">
            <a:avLst>
              <a:gd name="adj" fmla="val 50000"/>
            </a:avLst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33" name="직사각형 44"/>
          <p:cNvSpPr/>
          <p:nvPr/>
        </p:nvSpPr>
        <p:spPr>
          <a:xfrm>
            <a:off x="6580302" y="5409220"/>
            <a:ext cx="1910106" cy="647256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34" name="TextBox 45"/>
          <p:cNvSpPr txBox="1"/>
          <p:nvPr/>
        </p:nvSpPr>
        <p:spPr>
          <a:xfrm>
            <a:off x="6825639" y="5478281"/>
            <a:ext cx="1445686" cy="521045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60만원 </a:t>
            </a: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~ 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150만원</a:t>
            </a:r>
          </a:p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과태료</a:t>
            </a:r>
          </a:p>
        </p:txBody>
      </p:sp>
      <p:sp>
        <p:nvSpPr>
          <p:cNvPr id="1035" name="이등변 삼각형 46"/>
          <p:cNvSpPr/>
          <p:nvPr/>
        </p:nvSpPr>
        <p:spPr>
          <a:xfrm flipH="1">
            <a:off x="7429080" y="5284020"/>
            <a:ext cx="203259" cy="127850"/>
          </a:xfrm>
          <a:prstGeom prst="triangle">
            <a:avLst>
              <a:gd name="adj" fmla="val 50000"/>
            </a:avLst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80964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6</a:t>
            </a:r>
          </a:p>
        </p:txBody>
      </p:sp>
      <p:sp>
        <p:nvSpPr>
          <p:cNvPr id="1067" name="모서리가 둥근 직사각형 60"/>
          <p:cNvSpPr/>
          <p:nvPr/>
        </p:nvSpPr>
        <p:spPr>
          <a:xfrm>
            <a:off x="161925" y="2038349"/>
            <a:ext cx="8820150" cy="79057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8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69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과태료 대상인 배우자의 금품 등 수수 </a:t>
            </a:r>
          </a:p>
        </p:txBody>
      </p:sp>
      <p:sp>
        <p:nvSpPr>
          <p:cNvPr id="1070" name="TextBox 26"/>
          <p:cNvSpPr txBox="1"/>
          <p:nvPr/>
        </p:nvSpPr>
        <p:spPr>
          <a:xfrm>
            <a:off x="249238" y="2047949"/>
            <a:ext cx="8275637" cy="70477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○○시 문화정책과장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의 배우자 </a:t>
            </a:r>
            <a:r>
              <a:rPr lang="en-US" altLang="ko-KR" sz="1400">
                <a:latin typeface="+mn-lt"/>
                <a:ea typeface="+mn-ea"/>
                <a:cs typeface="+mn-cs"/>
              </a:rPr>
              <a:t>C</a:t>
            </a:r>
            <a:r>
              <a:rPr lang="ko-KR" altLang="en-US" sz="1400">
                <a:latin typeface="+mn-lt"/>
                <a:ea typeface="+mn-ea"/>
                <a:cs typeface="+mn-cs"/>
              </a:rPr>
              <a:t>가</a:t>
            </a:r>
            <a:r>
              <a:rPr lang="en-US" altLang="ko-KR" sz="1400">
                <a:latin typeface="+mn-lt"/>
                <a:ea typeface="+mn-ea"/>
                <a:cs typeface="+mn-cs"/>
              </a:rPr>
              <a:t> </a:t>
            </a:r>
            <a:r>
              <a:rPr lang="ko-KR" altLang="en-US" sz="1400">
                <a:latin typeface="+mn-lt"/>
                <a:ea typeface="+mn-ea"/>
                <a:cs typeface="+mn-cs"/>
              </a:rPr>
              <a:t>남편의 고교 동창이며 ○○시에서 문화창작지원금을 지원받고 있는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오페라감독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로부터 </a:t>
            </a:r>
            <a:r>
              <a:rPr lang="en-US" altLang="ko-KR" sz="1400">
                <a:latin typeface="+mn-lt"/>
                <a:ea typeface="+mn-ea"/>
                <a:cs typeface="+mn-cs"/>
              </a:rPr>
              <a:t>30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 상당의 오페라 초대권 </a:t>
            </a:r>
            <a:r>
              <a:rPr lang="en-US" altLang="ko-KR" sz="1400">
                <a:latin typeface="+mn-lt"/>
                <a:ea typeface="+mn-ea"/>
                <a:cs typeface="+mn-cs"/>
              </a:rPr>
              <a:t>2</a:t>
            </a:r>
            <a:r>
              <a:rPr lang="ko-KR" altLang="en-US" sz="1400">
                <a:latin typeface="+mn-lt"/>
                <a:ea typeface="+mn-ea"/>
                <a:cs typeface="+mn-cs"/>
              </a:rPr>
              <a:t>장을 받은 경우</a:t>
            </a:r>
          </a:p>
        </p:txBody>
      </p:sp>
      <p:sp>
        <p:nvSpPr>
          <p:cNvPr id="1071" name="TextBox 27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1072" name="TextBox 28"/>
          <p:cNvSpPr txBox="1"/>
          <p:nvPr/>
        </p:nvSpPr>
        <p:spPr>
          <a:xfrm>
            <a:off x="1714413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오페라 감독 </a:t>
            </a:r>
            <a:r>
              <a:rPr lang="en-US" altLang="ko-KR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B</a:t>
            </a:r>
            <a:endParaRPr lang="ko-KR" altLang="en-US" sz="1200" b="0" spc="-10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3" name="오른쪽 화살표 29"/>
          <p:cNvSpPr/>
          <p:nvPr/>
        </p:nvSpPr>
        <p:spPr>
          <a:xfrm>
            <a:off x="2438399" y="447027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74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370360" y="5147133"/>
            <a:ext cx="8640000" cy="14527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75" name="TextBox 31"/>
          <p:cNvSpPr txBox="1"/>
          <p:nvPr/>
        </p:nvSpPr>
        <p:spPr>
          <a:xfrm>
            <a:off x="6765887" y="5234801"/>
            <a:ext cx="777232" cy="192159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문화정책과장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A, </a:t>
            </a: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배우자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 </a:t>
            </a:r>
            <a:endParaRPr lang="ko-KR" altLang="en-US" sz="1200" b="0" spc="-1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76" name="그룹 24"/>
          <p:cNvGrpSpPr/>
          <p:nvPr/>
        </p:nvGrpSpPr>
        <p:grpSpPr>
          <a:xfrm>
            <a:off x="1175995" y="5443022"/>
            <a:ext cx="1880921" cy="926065"/>
            <a:chOff x="918820" y="5260975"/>
            <a:chExt cx="1880921" cy="1096982"/>
          </a:xfrm>
        </p:grpSpPr>
        <p:sp>
          <p:nvSpPr>
            <p:cNvPr id="1077" name="직사각형 33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78" name="TextBox 34"/>
            <p:cNvSpPr txBox="1"/>
            <p:nvPr/>
          </p:nvSpPr>
          <p:spPr>
            <a:xfrm>
              <a:off x="1484638" y="5570698"/>
              <a:ext cx="757602" cy="463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120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만원 ∼ </a:t>
              </a:r>
              <a:r>
                <a:rPr lang="en-US" altLang="ko-KR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300</a:t>
              </a: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만원 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과태료</a:t>
              </a:r>
            </a:p>
          </p:txBody>
        </p:sp>
        <p:sp>
          <p:nvSpPr>
            <p:cNvPr id="1079" name="이등변 삼각형 35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80" name="직사각형 37"/>
          <p:cNvSpPr/>
          <p:nvPr/>
        </p:nvSpPr>
        <p:spPr>
          <a:xfrm>
            <a:off x="5905501" y="5619872"/>
            <a:ext cx="2371724" cy="747591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081" name="이등변 삼각형 38"/>
          <p:cNvSpPr/>
          <p:nvPr/>
        </p:nvSpPr>
        <p:spPr>
          <a:xfrm flipH="1">
            <a:off x="6778822" y="5443022"/>
            <a:ext cx="207820" cy="180594"/>
          </a:xfrm>
          <a:prstGeom prst="triangle">
            <a:avLst>
              <a:gd name="adj" fmla="val 50000"/>
            </a:avLst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082" name="그룹 41"/>
          <p:cNvGrpSpPr/>
          <p:nvPr/>
        </p:nvGrpSpPr>
        <p:grpSpPr>
          <a:xfrm>
            <a:off x="6379152" y="3974613"/>
            <a:ext cx="1444025" cy="1174802"/>
            <a:chOff x="4612800" y="5367858"/>
            <a:chExt cx="918445" cy="747211"/>
          </a:xfrm>
        </p:grpSpPr>
        <p:sp>
          <p:nvSpPr>
            <p:cNvPr id="1083" name="Freeform 6"/>
            <p:cNvSpPr/>
            <p:nvPr/>
          </p:nvSpPr>
          <p:spPr>
            <a:xfrm>
              <a:off x="5110939" y="5402884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74580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4" name="Freeform 8"/>
            <p:cNvSpPr/>
            <p:nvPr/>
          </p:nvSpPr>
          <p:spPr>
            <a:xfrm>
              <a:off x="4612800" y="536785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85" name="TextBox 44"/>
          <p:cNvSpPr txBox="1"/>
          <p:nvPr/>
        </p:nvSpPr>
        <p:spPr>
          <a:xfrm>
            <a:off x="7680594" y="3774969"/>
            <a:ext cx="896670" cy="436182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050" b="0" spc="-78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86" name="그룹 45"/>
          <p:cNvGrpSpPr/>
          <p:nvPr/>
        </p:nvGrpSpPr>
        <p:grpSpPr>
          <a:xfrm>
            <a:off x="3351453" y="3229719"/>
            <a:ext cx="2083836" cy="1300519"/>
            <a:chOff x="874953" y="2871431"/>
            <a:chExt cx="2083836" cy="1300519"/>
          </a:xfrm>
        </p:grpSpPr>
        <p:sp>
          <p:nvSpPr>
            <p:cNvPr id="1087" name="TextBox 46"/>
            <p:cNvSpPr txBox="1"/>
            <p:nvPr/>
          </p:nvSpPr>
          <p:spPr>
            <a:xfrm>
              <a:off x="942975" y="3046047"/>
              <a:ext cx="1756264" cy="771012"/>
            </a:xfrm>
            <a:prstGeom prst="rect">
              <a:avLst/>
            </a:prstGeom>
            <a:solidFill>
              <a:srgbClr val="98B628"/>
            </a:solidFill>
            <a:ln>
              <a:noFill/>
            </a:ln>
          </p:spPr>
          <p:txBody>
            <a:bodyPr wrap="none" anchor="ctr">
              <a:noAutofit/>
            </a:bodyPr>
            <a:lstStyle/>
            <a:p>
              <a:pPr>
                <a:lnSpc>
                  <a:spcPct val="9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77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오페라 초대권 </a:t>
              </a:r>
              <a:r>
                <a:rPr lang="en-US" altLang="ko-KR" sz="1200" b="0" spc="-77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ko-KR" altLang="en-US" sz="1200" b="0" spc="-77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장</a:t>
              </a:r>
            </a:p>
            <a:p>
              <a:pPr>
                <a:lnSpc>
                  <a:spcPct val="9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합계 </a:t>
              </a:r>
              <a:r>
                <a:rPr lang="en-US" altLang="ko-KR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60</a:t>
              </a: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만원</a:t>
              </a:r>
            </a:p>
          </p:txBody>
        </p:sp>
        <p:sp>
          <p:nvSpPr>
            <p:cNvPr id="1088" name="직각 삼각형 47"/>
            <p:cNvSpPr/>
            <p:nvPr/>
          </p:nvSpPr>
          <p:spPr>
            <a:xfrm rot="5400000">
              <a:off x="1689100" y="3816350"/>
              <a:ext cx="355600" cy="355600"/>
            </a:xfrm>
            <a:prstGeom prst="rtTriangle">
              <a:avLst/>
            </a:prstGeom>
            <a:gradFill flip="none" rotWithShape="1">
              <a:gsLst>
                <a:gs pos="100000">
                  <a:srgbClr val="B2D234"/>
                </a:gs>
                <a:gs pos="510">
                  <a:srgbClr val="7D962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089" name="Picture 3"/>
            <p:cNvPicPr>
              <a:picLocks noChangeAspect="1" noChangeArrowheads="1"/>
            </p:cNvPicPr>
            <p:nvPr/>
          </p:nvPicPr>
          <p:blipFill rotWithShape="1">
            <a:blip r:embed="rId4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5400000">
              <a:off x="38325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  <p:grpSp>
          <p:nvGrpSpPr>
            <p:cNvPr id="1090" name="그룹 53"/>
            <p:cNvGrpSpPr/>
            <p:nvPr/>
          </p:nvGrpSpPr>
          <p:grpSpPr>
            <a:xfrm>
              <a:off x="2069720" y="3203835"/>
              <a:ext cx="889069" cy="572536"/>
              <a:chOff x="3402974" y="5205999"/>
              <a:chExt cx="898284" cy="578469"/>
            </a:xfrm>
            <a:solidFill>
              <a:schemeClr val="bg1"/>
            </a:solidFill>
          </p:grpSpPr>
          <p:sp>
            <p:nvSpPr>
              <p:cNvPr id="1091" name="Freeform 5"/>
              <p:cNvSpPr/>
              <p:nvPr/>
            </p:nvSpPr>
            <p:spPr>
              <a:xfrm>
                <a:off x="3402974" y="5388204"/>
                <a:ext cx="898284" cy="309621"/>
              </a:xfrm>
              <a:custGeom>
                <a:avLst/>
                <a:gdLst>
                  <a:gd name="T0" fmla="*/ 234 w 705"/>
                  <a:gd name="T1" fmla="*/ 227 h 243"/>
                  <a:gd name="T2" fmla="*/ 17 w 705"/>
                  <a:gd name="T3" fmla="*/ 118 h 243"/>
                  <a:gd name="T4" fmla="*/ 0 w 705"/>
                  <a:gd name="T5" fmla="*/ 125 h 243"/>
                  <a:gd name="T6" fmla="*/ 234 w 705"/>
                  <a:gd name="T7" fmla="*/ 243 h 243"/>
                  <a:gd name="T8" fmla="*/ 705 w 705"/>
                  <a:gd name="T9" fmla="*/ 9 h 243"/>
                  <a:gd name="T10" fmla="*/ 688 w 705"/>
                  <a:gd name="T11" fmla="*/ 0 h 243"/>
                  <a:gd name="T12" fmla="*/ 234 w 705"/>
                  <a:gd name="T13" fmla="*/ 22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3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5"/>
                    </a:lnTo>
                    <a:lnTo>
                      <a:pt x="234" y="243"/>
                    </a:lnTo>
                    <a:lnTo>
                      <a:pt x="705" y="9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92" name="Freeform 6"/>
              <p:cNvSpPr/>
              <p:nvPr/>
            </p:nvSpPr>
            <p:spPr>
              <a:xfrm>
                <a:off x="3402974" y="5430251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9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10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9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10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93" name="Freeform 7"/>
              <p:cNvSpPr/>
              <p:nvPr/>
            </p:nvSpPr>
            <p:spPr>
              <a:xfrm>
                <a:off x="3402974" y="5473573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8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8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8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94" name="Freeform 8"/>
              <p:cNvSpPr>
                <a:spLocks noEditPoints="1"/>
              </p:cNvSpPr>
              <p:nvPr/>
            </p:nvSpPr>
            <p:spPr>
              <a:xfrm>
                <a:off x="3402974" y="5205999"/>
                <a:ext cx="898284" cy="449779"/>
              </a:xfrm>
              <a:custGeom>
                <a:avLst/>
                <a:gdLst>
                  <a:gd name="T0" fmla="*/ 471 w 705"/>
                  <a:gd name="T1" fmla="*/ 0 h 353"/>
                  <a:gd name="T2" fmla="*/ 0 w 705"/>
                  <a:gd name="T3" fmla="*/ 236 h 353"/>
                  <a:gd name="T4" fmla="*/ 234 w 705"/>
                  <a:gd name="T5" fmla="*/ 353 h 353"/>
                  <a:gd name="T6" fmla="*/ 705 w 705"/>
                  <a:gd name="T7" fmla="*/ 118 h 353"/>
                  <a:gd name="T8" fmla="*/ 471 w 705"/>
                  <a:gd name="T9" fmla="*/ 0 h 353"/>
                  <a:gd name="T10" fmla="*/ 411 w 705"/>
                  <a:gd name="T11" fmla="*/ 206 h 353"/>
                  <a:gd name="T12" fmla="*/ 411 w 705"/>
                  <a:gd name="T13" fmla="*/ 206 h 353"/>
                  <a:gd name="T14" fmla="*/ 398 w 705"/>
                  <a:gd name="T15" fmla="*/ 212 h 353"/>
                  <a:gd name="T16" fmla="*/ 384 w 705"/>
                  <a:gd name="T17" fmla="*/ 216 h 353"/>
                  <a:gd name="T18" fmla="*/ 368 w 705"/>
                  <a:gd name="T19" fmla="*/ 218 h 353"/>
                  <a:gd name="T20" fmla="*/ 353 w 705"/>
                  <a:gd name="T21" fmla="*/ 219 h 353"/>
                  <a:gd name="T22" fmla="*/ 338 w 705"/>
                  <a:gd name="T23" fmla="*/ 218 h 353"/>
                  <a:gd name="T24" fmla="*/ 321 w 705"/>
                  <a:gd name="T25" fmla="*/ 216 h 353"/>
                  <a:gd name="T26" fmla="*/ 308 w 705"/>
                  <a:gd name="T27" fmla="*/ 212 h 353"/>
                  <a:gd name="T28" fmla="*/ 294 w 705"/>
                  <a:gd name="T29" fmla="*/ 206 h 353"/>
                  <a:gd name="T30" fmla="*/ 294 w 705"/>
                  <a:gd name="T31" fmla="*/ 206 h 353"/>
                  <a:gd name="T32" fmla="*/ 283 w 705"/>
                  <a:gd name="T33" fmla="*/ 201 h 353"/>
                  <a:gd name="T34" fmla="*/ 276 w 705"/>
                  <a:gd name="T35" fmla="*/ 193 h 353"/>
                  <a:gd name="T36" fmla="*/ 270 w 705"/>
                  <a:gd name="T37" fmla="*/ 186 h 353"/>
                  <a:gd name="T38" fmla="*/ 270 w 705"/>
                  <a:gd name="T39" fmla="*/ 176 h 353"/>
                  <a:gd name="T40" fmla="*/ 270 w 705"/>
                  <a:gd name="T41" fmla="*/ 169 h 353"/>
                  <a:gd name="T42" fmla="*/ 276 w 705"/>
                  <a:gd name="T43" fmla="*/ 161 h 353"/>
                  <a:gd name="T44" fmla="*/ 283 w 705"/>
                  <a:gd name="T45" fmla="*/ 154 h 353"/>
                  <a:gd name="T46" fmla="*/ 294 w 705"/>
                  <a:gd name="T47" fmla="*/ 148 h 353"/>
                  <a:gd name="T48" fmla="*/ 294 w 705"/>
                  <a:gd name="T49" fmla="*/ 148 h 353"/>
                  <a:gd name="T50" fmla="*/ 308 w 705"/>
                  <a:gd name="T51" fmla="*/ 143 h 353"/>
                  <a:gd name="T52" fmla="*/ 321 w 705"/>
                  <a:gd name="T53" fmla="*/ 139 h 353"/>
                  <a:gd name="T54" fmla="*/ 338 w 705"/>
                  <a:gd name="T55" fmla="*/ 137 h 353"/>
                  <a:gd name="T56" fmla="*/ 353 w 705"/>
                  <a:gd name="T57" fmla="*/ 135 h 353"/>
                  <a:gd name="T58" fmla="*/ 368 w 705"/>
                  <a:gd name="T59" fmla="*/ 137 h 353"/>
                  <a:gd name="T60" fmla="*/ 384 w 705"/>
                  <a:gd name="T61" fmla="*/ 139 h 353"/>
                  <a:gd name="T62" fmla="*/ 398 w 705"/>
                  <a:gd name="T63" fmla="*/ 143 h 353"/>
                  <a:gd name="T64" fmla="*/ 411 w 705"/>
                  <a:gd name="T65" fmla="*/ 148 h 353"/>
                  <a:gd name="T66" fmla="*/ 411 w 705"/>
                  <a:gd name="T67" fmla="*/ 148 h 353"/>
                  <a:gd name="T68" fmla="*/ 422 w 705"/>
                  <a:gd name="T69" fmla="*/ 154 h 353"/>
                  <a:gd name="T70" fmla="*/ 429 w 705"/>
                  <a:gd name="T71" fmla="*/ 161 h 353"/>
                  <a:gd name="T72" fmla="*/ 435 w 705"/>
                  <a:gd name="T73" fmla="*/ 169 h 353"/>
                  <a:gd name="T74" fmla="*/ 435 w 705"/>
                  <a:gd name="T75" fmla="*/ 176 h 353"/>
                  <a:gd name="T76" fmla="*/ 435 w 705"/>
                  <a:gd name="T77" fmla="*/ 186 h 353"/>
                  <a:gd name="T78" fmla="*/ 429 w 705"/>
                  <a:gd name="T79" fmla="*/ 193 h 353"/>
                  <a:gd name="T80" fmla="*/ 422 w 705"/>
                  <a:gd name="T81" fmla="*/ 201 h 353"/>
                  <a:gd name="T82" fmla="*/ 411 w 705"/>
                  <a:gd name="T83" fmla="*/ 206 h 353"/>
                  <a:gd name="T84" fmla="*/ 411 w 705"/>
                  <a:gd name="T85" fmla="*/ 20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05" h="353">
                    <a:moveTo>
                      <a:pt x="471" y="0"/>
                    </a:moveTo>
                    <a:lnTo>
                      <a:pt x="0" y="236"/>
                    </a:lnTo>
                    <a:lnTo>
                      <a:pt x="234" y="353"/>
                    </a:lnTo>
                    <a:lnTo>
                      <a:pt x="705" y="118"/>
                    </a:lnTo>
                    <a:lnTo>
                      <a:pt x="471" y="0"/>
                    </a:lnTo>
                    <a:close/>
                    <a:moveTo>
                      <a:pt x="411" y="206"/>
                    </a:moveTo>
                    <a:lnTo>
                      <a:pt x="411" y="206"/>
                    </a:lnTo>
                    <a:lnTo>
                      <a:pt x="398" y="212"/>
                    </a:lnTo>
                    <a:lnTo>
                      <a:pt x="384" y="216"/>
                    </a:lnTo>
                    <a:lnTo>
                      <a:pt x="368" y="218"/>
                    </a:lnTo>
                    <a:lnTo>
                      <a:pt x="353" y="219"/>
                    </a:lnTo>
                    <a:lnTo>
                      <a:pt x="338" y="218"/>
                    </a:lnTo>
                    <a:lnTo>
                      <a:pt x="321" y="216"/>
                    </a:lnTo>
                    <a:lnTo>
                      <a:pt x="308" y="212"/>
                    </a:lnTo>
                    <a:lnTo>
                      <a:pt x="294" y="206"/>
                    </a:lnTo>
                    <a:lnTo>
                      <a:pt x="294" y="206"/>
                    </a:lnTo>
                    <a:lnTo>
                      <a:pt x="283" y="201"/>
                    </a:lnTo>
                    <a:lnTo>
                      <a:pt x="276" y="193"/>
                    </a:lnTo>
                    <a:lnTo>
                      <a:pt x="270" y="186"/>
                    </a:lnTo>
                    <a:lnTo>
                      <a:pt x="270" y="176"/>
                    </a:lnTo>
                    <a:lnTo>
                      <a:pt x="270" y="169"/>
                    </a:lnTo>
                    <a:lnTo>
                      <a:pt x="276" y="161"/>
                    </a:lnTo>
                    <a:lnTo>
                      <a:pt x="283" y="154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308" y="143"/>
                    </a:lnTo>
                    <a:lnTo>
                      <a:pt x="321" y="139"/>
                    </a:lnTo>
                    <a:lnTo>
                      <a:pt x="338" y="137"/>
                    </a:lnTo>
                    <a:lnTo>
                      <a:pt x="353" y="135"/>
                    </a:lnTo>
                    <a:lnTo>
                      <a:pt x="368" y="137"/>
                    </a:lnTo>
                    <a:lnTo>
                      <a:pt x="384" y="139"/>
                    </a:lnTo>
                    <a:lnTo>
                      <a:pt x="398" y="143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22" y="154"/>
                    </a:lnTo>
                    <a:lnTo>
                      <a:pt x="429" y="161"/>
                    </a:lnTo>
                    <a:lnTo>
                      <a:pt x="435" y="169"/>
                    </a:lnTo>
                    <a:lnTo>
                      <a:pt x="435" y="176"/>
                    </a:lnTo>
                    <a:lnTo>
                      <a:pt x="435" y="186"/>
                    </a:lnTo>
                    <a:lnTo>
                      <a:pt x="429" y="193"/>
                    </a:lnTo>
                    <a:lnTo>
                      <a:pt x="422" y="201"/>
                    </a:lnTo>
                    <a:lnTo>
                      <a:pt x="411" y="206"/>
                    </a:lnTo>
                    <a:lnTo>
                      <a:pt x="411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095" name="Picture 3"/>
            <p:cNvPicPr>
              <a:picLocks noChangeAspect="1" noChangeArrowheads="1"/>
            </p:cNvPicPr>
            <p:nvPr/>
          </p:nvPicPr>
          <p:blipFill rotWithShape="1">
            <a:blip r:embed="rId4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2208242" y="3363132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096" name="TextBox 55"/>
          <p:cNvSpPr txBox="1"/>
          <p:nvPr/>
        </p:nvSpPr>
        <p:spPr>
          <a:xfrm>
            <a:off x="546369" y="3851169"/>
            <a:ext cx="1349106" cy="43508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50" b="0" spc="-78">
                <a:latin typeface="+mn-lt"/>
                <a:ea typeface="+mn-ea"/>
                <a:cs typeface="+mn-cs"/>
              </a:rPr>
              <a:t>문화창작지원금을</a:t>
            </a:r>
          </a:p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050" b="0" spc="-78">
                <a:latin typeface="+mn-lt"/>
                <a:ea typeface="+mn-ea"/>
                <a:cs typeface="+mn-cs"/>
              </a:rPr>
              <a:t>지원받고 있는 상태</a:t>
            </a:r>
          </a:p>
        </p:txBody>
      </p:sp>
      <p:sp>
        <p:nvSpPr>
          <p:cNvPr id="1097" name="자유형 56"/>
          <p:cNvSpPr/>
          <p:nvPr/>
        </p:nvSpPr>
        <p:spPr>
          <a:xfrm>
            <a:off x="533400" y="3848100"/>
            <a:ext cx="1485900" cy="393213"/>
          </a:xfrm>
          <a:custGeom>
            <a:avLst/>
            <a:gdLst>
              <a:gd name="connsiteX0" fmla="*/ 0 w 946150"/>
              <a:gd name="connsiteY0" fmla="*/ 0 h 374650"/>
              <a:gd name="connsiteX1" fmla="*/ 635000 w 946150"/>
              <a:gd name="connsiteY1" fmla="*/ 0 h 374650"/>
              <a:gd name="connsiteX2" fmla="*/ 946150 w 946150"/>
              <a:gd name="connsiteY2" fmla="*/ 37465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50" h="374650">
                <a:moveTo>
                  <a:pt x="0" y="0"/>
                </a:moveTo>
                <a:lnTo>
                  <a:pt x="635000" y="0"/>
                </a:lnTo>
                <a:lnTo>
                  <a:pt x="946150" y="374650"/>
                </a:lnTo>
              </a:path>
            </a:pathLst>
          </a:custGeom>
          <a:noFill/>
          <a:ln>
            <a:solidFill>
              <a:srgbClr val="B985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098" name="그룹 49"/>
          <p:cNvGrpSpPr/>
          <p:nvPr/>
        </p:nvGrpSpPr>
        <p:grpSpPr>
          <a:xfrm>
            <a:off x="6010275" y="3143251"/>
            <a:ext cx="2166150" cy="790573"/>
            <a:chOff x="6010275" y="3143251"/>
            <a:chExt cx="2166150" cy="790573"/>
          </a:xfrm>
        </p:grpSpPr>
        <p:sp>
          <p:nvSpPr>
            <p:cNvPr id="1099" name="TextBox 57"/>
            <p:cNvSpPr txBox="1"/>
            <p:nvPr/>
          </p:nvSpPr>
          <p:spPr>
            <a:xfrm>
              <a:off x="6010275" y="3143251"/>
              <a:ext cx="2166150" cy="618516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anchor="ctr">
              <a:noAutofit/>
            </a:bodyPr>
            <a:lstStyle/>
            <a:p>
              <a:pPr marL="228600" indent="-228600">
                <a:buAutoNum type="arabicPeriod"/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모른 경우</a:t>
              </a:r>
            </a:p>
            <a:p>
              <a:pPr marL="228600" indent="-228600">
                <a:buAutoNum type="arabicPeriod"/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알고 신고한 경우</a:t>
              </a:r>
            </a:p>
            <a:p>
              <a:pPr marL="228600" indent="-228600">
                <a:buAutoNum type="arabicPeriod"/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200" b="0" spc="-6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rPr>
                <a:t>알고 신고하지 않은 경우</a:t>
              </a:r>
              <a:endParaRPr lang="en-US" altLang="ko-KR" sz="1200" b="0" spc="-6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0" name="이등변 삼각형 58"/>
            <p:cNvSpPr/>
            <p:nvPr/>
          </p:nvSpPr>
          <p:spPr>
            <a:xfrm rot="5400000" flipH="1" flipV="1">
              <a:off x="6665913" y="3802060"/>
              <a:ext cx="161926" cy="10160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01" name="TextBox 61"/>
          <p:cNvSpPr txBox="1"/>
          <p:nvPr/>
        </p:nvSpPr>
        <p:spPr>
          <a:xfrm>
            <a:off x="5915026" y="5619750"/>
            <a:ext cx="2333624" cy="7477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marL="342900" indent="-34290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 1.  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제재대상 아님</a:t>
            </a:r>
          </a:p>
          <a:p>
            <a:pPr marL="342900" indent="-34290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 2.  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제재대상 아님</a:t>
            </a:r>
          </a:p>
          <a:p>
            <a:pPr marL="342900" indent="-34290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 3.  120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만원 ∼ </a:t>
            </a: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300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만원  과태료</a:t>
            </a:r>
            <a:endParaRPr lang="en-US" altLang="ko-KR" sz="1400" b="0" spc="-102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2" name="Freeform 5"/>
          <p:cNvSpPr/>
          <p:nvPr/>
        </p:nvSpPr>
        <p:spPr>
          <a:xfrm>
            <a:off x="1616075" y="4199569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pic>
        <p:nvPicPr>
          <p:cNvPr id="1103" name="Picture 4"/>
          <p:cNvPicPr>
            <a:picLocks noChangeAspect="1" noChangeArrowheads="1"/>
          </p:cNvPicPr>
          <p:nvPr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3547020" y="692696"/>
            <a:ext cx="880964" cy="360039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7</a:t>
            </a:r>
          </a:p>
        </p:txBody>
      </p:sp>
      <p:sp>
        <p:nvSpPr>
          <p:cNvPr id="1137" name="모서리가 둥근 직사각형 60"/>
          <p:cNvSpPr/>
          <p:nvPr/>
        </p:nvSpPr>
        <p:spPr>
          <a:xfrm>
            <a:off x="161925" y="2038349"/>
            <a:ext cx="8839200" cy="81915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8" name="직사각형 24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139" name="TextBox 25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화환과 경조사비를 함께 제공</a:t>
            </a:r>
          </a:p>
        </p:txBody>
      </p:sp>
      <p:sp>
        <p:nvSpPr>
          <p:cNvPr id="1140" name="TextBox 26"/>
          <p:cNvSpPr txBox="1"/>
          <p:nvPr/>
        </p:nvSpPr>
        <p:spPr>
          <a:xfrm>
            <a:off x="439738" y="2045480"/>
            <a:ext cx="8704262" cy="771452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기업 대표가 고교 동창인 경제 부처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과장의 부친상에 화환 7만원을 보내면서 부의금 5만원을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별도로 보내는 경우</a:t>
            </a:r>
          </a:p>
        </p:txBody>
      </p:sp>
      <p:pic>
        <p:nvPicPr>
          <p:cNvPr id="1142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43" name="TextBox 62"/>
          <p:cNvSpPr txBox="1"/>
          <p:nvPr/>
        </p:nvSpPr>
        <p:spPr>
          <a:xfrm>
            <a:off x="1514387" y="5238750"/>
            <a:ext cx="1181187" cy="188210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대표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</a:t>
            </a:r>
          </a:p>
        </p:txBody>
      </p:sp>
      <p:sp>
        <p:nvSpPr>
          <p:cNvPr id="1144" name="오른쪽 화살표 63"/>
          <p:cNvSpPr/>
          <p:nvPr/>
        </p:nvSpPr>
        <p:spPr>
          <a:xfrm>
            <a:off x="2438399" y="447027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5" name="TextBox 65"/>
          <p:cNvSpPr txBox="1"/>
          <p:nvPr/>
        </p:nvSpPr>
        <p:spPr>
          <a:xfrm>
            <a:off x="6424872" y="5196701"/>
            <a:ext cx="1111288" cy="203974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과장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</a:t>
            </a:r>
          </a:p>
        </p:txBody>
      </p:sp>
      <p:sp>
        <p:nvSpPr>
          <p:cNvPr id="1146" name="Freeform 8"/>
          <p:cNvSpPr/>
          <p:nvPr/>
        </p:nvSpPr>
        <p:spPr>
          <a:xfrm>
            <a:off x="6426774" y="3946038"/>
            <a:ext cx="1033200" cy="1173600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147" name="그룹 40"/>
          <p:cNvGrpSpPr/>
          <p:nvPr/>
        </p:nvGrpSpPr>
        <p:grpSpPr>
          <a:xfrm>
            <a:off x="3380028" y="3267819"/>
            <a:ext cx="2230197" cy="1300519"/>
            <a:chOff x="3446703" y="3229719"/>
            <a:chExt cx="2064786" cy="1300519"/>
          </a:xfrm>
        </p:grpSpPr>
        <p:sp>
          <p:nvSpPr>
            <p:cNvPr id="1148" name="TextBox 68"/>
            <p:cNvSpPr txBox="1"/>
            <p:nvPr/>
          </p:nvSpPr>
          <p:spPr>
            <a:xfrm>
              <a:off x="3518388" y="3404335"/>
              <a:ext cx="1844187" cy="771012"/>
            </a:xfrm>
            <a:prstGeom prst="rect">
              <a:avLst/>
            </a:prstGeom>
            <a:solidFill>
              <a:srgbClr val="98B628"/>
            </a:solidFill>
            <a:ln>
              <a:noFill/>
            </a:ln>
          </p:spPr>
          <p:txBody>
            <a:bodyPr wrap="none" anchor="ctr">
              <a:noAutofit/>
            </a:bodyPr>
            <a:lstStyle/>
            <a:p>
              <a:pPr>
                <a:lnSpc>
                  <a:spcPct val="15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100" b="0" spc="-8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화환, 부의금 합계</a:t>
              </a:r>
            </a:p>
            <a:p>
              <a:pPr>
                <a:lnSpc>
                  <a:spcPct val="15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12만원</a:t>
              </a:r>
            </a:p>
          </p:txBody>
        </p:sp>
        <p:sp>
          <p:nvSpPr>
            <p:cNvPr id="1149" name="직각 삼각형 69"/>
            <p:cNvSpPr/>
            <p:nvPr/>
          </p:nvSpPr>
          <p:spPr>
            <a:xfrm rot="5400000">
              <a:off x="4108450" y="4174638"/>
              <a:ext cx="355600" cy="355600"/>
            </a:xfrm>
            <a:prstGeom prst="rtTriangle">
              <a:avLst/>
            </a:prstGeom>
            <a:gradFill flip="none" rotWithShape="1">
              <a:gsLst>
                <a:gs pos="100000">
                  <a:srgbClr val="B2D234"/>
                </a:gs>
                <a:gs pos="510">
                  <a:srgbClr val="7D962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50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5400000">
              <a:off x="295500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  <p:grpSp>
          <p:nvGrpSpPr>
            <p:cNvPr id="1151" name="그룹 53"/>
            <p:cNvGrpSpPr/>
            <p:nvPr/>
          </p:nvGrpSpPr>
          <p:grpSpPr>
            <a:xfrm>
              <a:off x="4622420" y="3562121"/>
              <a:ext cx="889069" cy="572536"/>
              <a:chOff x="3402974" y="5205999"/>
              <a:chExt cx="898284" cy="578469"/>
            </a:xfrm>
            <a:solidFill>
              <a:schemeClr val="bg1"/>
            </a:solidFill>
          </p:grpSpPr>
          <p:sp>
            <p:nvSpPr>
              <p:cNvPr id="1152" name="Freeform 5"/>
              <p:cNvSpPr/>
              <p:nvPr/>
            </p:nvSpPr>
            <p:spPr>
              <a:xfrm>
                <a:off x="3402974" y="5388204"/>
                <a:ext cx="898284" cy="309621"/>
              </a:xfrm>
              <a:custGeom>
                <a:avLst/>
                <a:gdLst>
                  <a:gd name="T0" fmla="*/ 234 w 705"/>
                  <a:gd name="T1" fmla="*/ 227 h 243"/>
                  <a:gd name="T2" fmla="*/ 17 w 705"/>
                  <a:gd name="T3" fmla="*/ 118 h 243"/>
                  <a:gd name="T4" fmla="*/ 0 w 705"/>
                  <a:gd name="T5" fmla="*/ 125 h 243"/>
                  <a:gd name="T6" fmla="*/ 234 w 705"/>
                  <a:gd name="T7" fmla="*/ 243 h 243"/>
                  <a:gd name="T8" fmla="*/ 705 w 705"/>
                  <a:gd name="T9" fmla="*/ 9 h 243"/>
                  <a:gd name="T10" fmla="*/ 688 w 705"/>
                  <a:gd name="T11" fmla="*/ 0 h 243"/>
                  <a:gd name="T12" fmla="*/ 234 w 705"/>
                  <a:gd name="T13" fmla="*/ 22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3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5"/>
                    </a:lnTo>
                    <a:lnTo>
                      <a:pt x="234" y="243"/>
                    </a:lnTo>
                    <a:lnTo>
                      <a:pt x="705" y="9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53" name="Freeform 6"/>
              <p:cNvSpPr/>
              <p:nvPr/>
            </p:nvSpPr>
            <p:spPr>
              <a:xfrm>
                <a:off x="3402974" y="5430251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9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10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9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10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54" name="Freeform 7"/>
              <p:cNvSpPr/>
              <p:nvPr/>
            </p:nvSpPr>
            <p:spPr>
              <a:xfrm>
                <a:off x="3402974" y="5473573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8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8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8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55" name="Freeform 8"/>
              <p:cNvSpPr>
                <a:spLocks noEditPoints="1"/>
              </p:cNvSpPr>
              <p:nvPr/>
            </p:nvSpPr>
            <p:spPr>
              <a:xfrm>
                <a:off x="3402974" y="5205999"/>
                <a:ext cx="898284" cy="449779"/>
              </a:xfrm>
              <a:custGeom>
                <a:avLst/>
                <a:gdLst>
                  <a:gd name="T0" fmla="*/ 471 w 705"/>
                  <a:gd name="T1" fmla="*/ 0 h 353"/>
                  <a:gd name="T2" fmla="*/ 0 w 705"/>
                  <a:gd name="T3" fmla="*/ 236 h 353"/>
                  <a:gd name="T4" fmla="*/ 234 w 705"/>
                  <a:gd name="T5" fmla="*/ 353 h 353"/>
                  <a:gd name="T6" fmla="*/ 705 w 705"/>
                  <a:gd name="T7" fmla="*/ 118 h 353"/>
                  <a:gd name="T8" fmla="*/ 471 w 705"/>
                  <a:gd name="T9" fmla="*/ 0 h 353"/>
                  <a:gd name="T10" fmla="*/ 411 w 705"/>
                  <a:gd name="T11" fmla="*/ 206 h 353"/>
                  <a:gd name="T12" fmla="*/ 411 w 705"/>
                  <a:gd name="T13" fmla="*/ 206 h 353"/>
                  <a:gd name="T14" fmla="*/ 398 w 705"/>
                  <a:gd name="T15" fmla="*/ 212 h 353"/>
                  <a:gd name="T16" fmla="*/ 384 w 705"/>
                  <a:gd name="T17" fmla="*/ 216 h 353"/>
                  <a:gd name="T18" fmla="*/ 368 w 705"/>
                  <a:gd name="T19" fmla="*/ 218 h 353"/>
                  <a:gd name="T20" fmla="*/ 353 w 705"/>
                  <a:gd name="T21" fmla="*/ 219 h 353"/>
                  <a:gd name="T22" fmla="*/ 338 w 705"/>
                  <a:gd name="T23" fmla="*/ 218 h 353"/>
                  <a:gd name="T24" fmla="*/ 321 w 705"/>
                  <a:gd name="T25" fmla="*/ 216 h 353"/>
                  <a:gd name="T26" fmla="*/ 308 w 705"/>
                  <a:gd name="T27" fmla="*/ 212 h 353"/>
                  <a:gd name="T28" fmla="*/ 294 w 705"/>
                  <a:gd name="T29" fmla="*/ 206 h 353"/>
                  <a:gd name="T30" fmla="*/ 294 w 705"/>
                  <a:gd name="T31" fmla="*/ 206 h 353"/>
                  <a:gd name="T32" fmla="*/ 283 w 705"/>
                  <a:gd name="T33" fmla="*/ 201 h 353"/>
                  <a:gd name="T34" fmla="*/ 276 w 705"/>
                  <a:gd name="T35" fmla="*/ 193 h 353"/>
                  <a:gd name="T36" fmla="*/ 270 w 705"/>
                  <a:gd name="T37" fmla="*/ 186 h 353"/>
                  <a:gd name="T38" fmla="*/ 270 w 705"/>
                  <a:gd name="T39" fmla="*/ 176 h 353"/>
                  <a:gd name="T40" fmla="*/ 270 w 705"/>
                  <a:gd name="T41" fmla="*/ 169 h 353"/>
                  <a:gd name="T42" fmla="*/ 276 w 705"/>
                  <a:gd name="T43" fmla="*/ 161 h 353"/>
                  <a:gd name="T44" fmla="*/ 283 w 705"/>
                  <a:gd name="T45" fmla="*/ 154 h 353"/>
                  <a:gd name="T46" fmla="*/ 294 w 705"/>
                  <a:gd name="T47" fmla="*/ 148 h 353"/>
                  <a:gd name="T48" fmla="*/ 294 w 705"/>
                  <a:gd name="T49" fmla="*/ 148 h 353"/>
                  <a:gd name="T50" fmla="*/ 308 w 705"/>
                  <a:gd name="T51" fmla="*/ 143 h 353"/>
                  <a:gd name="T52" fmla="*/ 321 w 705"/>
                  <a:gd name="T53" fmla="*/ 139 h 353"/>
                  <a:gd name="T54" fmla="*/ 338 w 705"/>
                  <a:gd name="T55" fmla="*/ 137 h 353"/>
                  <a:gd name="T56" fmla="*/ 353 w 705"/>
                  <a:gd name="T57" fmla="*/ 135 h 353"/>
                  <a:gd name="T58" fmla="*/ 368 w 705"/>
                  <a:gd name="T59" fmla="*/ 137 h 353"/>
                  <a:gd name="T60" fmla="*/ 384 w 705"/>
                  <a:gd name="T61" fmla="*/ 139 h 353"/>
                  <a:gd name="T62" fmla="*/ 398 w 705"/>
                  <a:gd name="T63" fmla="*/ 143 h 353"/>
                  <a:gd name="T64" fmla="*/ 411 w 705"/>
                  <a:gd name="T65" fmla="*/ 148 h 353"/>
                  <a:gd name="T66" fmla="*/ 411 w 705"/>
                  <a:gd name="T67" fmla="*/ 148 h 353"/>
                  <a:gd name="T68" fmla="*/ 422 w 705"/>
                  <a:gd name="T69" fmla="*/ 154 h 353"/>
                  <a:gd name="T70" fmla="*/ 429 w 705"/>
                  <a:gd name="T71" fmla="*/ 161 h 353"/>
                  <a:gd name="T72" fmla="*/ 435 w 705"/>
                  <a:gd name="T73" fmla="*/ 169 h 353"/>
                  <a:gd name="T74" fmla="*/ 435 w 705"/>
                  <a:gd name="T75" fmla="*/ 176 h 353"/>
                  <a:gd name="T76" fmla="*/ 435 w 705"/>
                  <a:gd name="T77" fmla="*/ 186 h 353"/>
                  <a:gd name="T78" fmla="*/ 429 w 705"/>
                  <a:gd name="T79" fmla="*/ 193 h 353"/>
                  <a:gd name="T80" fmla="*/ 422 w 705"/>
                  <a:gd name="T81" fmla="*/ 201 h 353"/>
                  <a:gd name="T82" fmla="*/ 411 w 705"/>
                  <a:gd name="T83" fmla="*/ 206 h 353"/>
                  <a:gd name="T84" fmla="*/ 411 w 705"/>
                  <a:gd name="T85" fmla="*/ 20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05" h="353">
                    <a:moveTo>
                      <a:pt x="471" y="0"/>
                    </a:moveTo>
                    <a:lnTo>
                      <a:pt x="0" y="236"/>
                    </a:lnTo>
                    <a:lnTo>
                      <a:pt x="234" y="353"/>
                    </a:lnTo>
                    <a:lnTo>
                      <a:pt x="705" y="118"/>
                    </a:lnTo>
                    <a:lnTo>
                      <a:pt x="471" y="0"/>
                    </a:lnTo>
                    <a:close/>
                    <a:moveTo>
                      <a:pt x="411" y="206"/>
                    </a:moveTo>
                    <a:lnTo>
                      <a:pt x="411" y="206"/>
                    </a:lnTo>
                    <a:lnTo>
                      <a:pt x="398" y="212"/>
                    </a:lnTo>
                    <a:lnTo>
                      <a:pt x="384" y="216"/>
                    </a:lnTo>
                    <a:lnTo>
                      <a:pt x="368" y="218"/>
                    </a:lnTo>
                    <a:lnTo>
                      <a:pt x="353" y="219"/>
                    </a:lnTo>
                    <a:lnTo>
                      <a:pt x="338" y="218"/>
                    </a:lnTo>
                    <a:lnTo>
                      <a:pt x="321" y="216"/>
                    </a:lnTo>
                    <a:lnTo>
                      <a:pt x="308" y="212"/>
                    </a:lnTo>
                    <a:lnTo>
                      <a:pt x="294" y="206"/>
                    </a:lnTo>
                    <a:lnTo>
                      <a:pt x="294" y="206"/>
                    </a:lnTo>
                    <a:lnTo>
                      <a:pt x="283" y="201"/>
                    </a:lnTo>
                    <a:lnTo>
                      <a:pt x="276" y="193"/>
                    </a:lnTo>
                    <a:lnTo>
                      <a:pt x="270" y="186"/>
                    </a:lnTo>
                    <a:lnTo>
                      <a:pt x="270" y="176"/>
                    </a:lnTo>
                    <a:lnTo>
                      <a:pt x="270" y="169"/>
                    </a:lnTo>
                    <a:lnTo>
                      <a:pt x="276" y="161"/>
                    </a:lnTo>
                    <a:lnTo>
                      <a:pt x="283" y="154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308" y="143"/>
                    </a:lnTo>
                    <a:lnTo>
                      <a:pt x="321" y="139"/>
                    </a:lnTo>
                    <a:lnTo>
                      <a:pt x="338" y="137"/>
                    </a:lnTo>
                    <a:lnTo>
                      <a:pt x="353" y="135"/>
                    </a:lnTo>
                    <a:lnTo>
                      <a:pt x="368" y="137"/>
                    </a:lnTo>
                    <a:lnTo>
                      <a:pt x="384" y="139"/>
                    </a:lnTo>
                    <a:lnTo>
                      <a:pt x="398" y="143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22" y="154"/>
                    </a:lnTo>
                    <a:lnTo>
                      <a:pt x="429" y="161"/>
                    </a:lnTo>
                    <a:lnTo>
                      <a:pt x="435" y="169"/>
                    </a:lnTo>
                    <a:lnTo>
                      <a:pt x="435" y="176"/>
                    </a:lnTo>
                    <a:lnTo>
                      <a:pt x="435" y="186"/>
                    </a:lnTo>
                    <a:lnTo>
                      <a:pt x="429" y="193"/>
                    </a:lnTo>
                    <a:lnTo>
                      <a:pt x="422" y="201"/>
                    </a:lnTo>
                    <a:lnTo>
                      <a:pt x="411" y="206"/>
                    </a:lnTo>
                    <a:lnTo>
                      <a:pt x="411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156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487524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1157" name="그룹 24"/>
          <p:cNvGrpSpPr/>
          <p:nvPr/>
        </p:nvGrpSpPr>
        <p:grpSpPr>
          <a:xfrm>
            <a:off x="1147420" y="5481122"/>
            <a:ext cx="1880921" cy="926065"/>
            <a:chOff x="918820" y="5260975"/>
            <a:chExt cx="1880921" cy="1096982"/>
          </a:xfrm>
        </p:grpSpPr>
        <p:sp>
          <p:nvSpPr>
            <p:cNvPr id="1158" name="직사각형 42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9" name="TextBox 43"/>
            <p:cNvSpPr txBox="1"/>
            <p:nvPr/>
          </p:nvSpPr>
          <p:spPr>
            <a:xfrm>
              <a:off x="990600" y="5570697"/>
              <a:ext cx="1743076" cy="666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수수 가액의 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ko-KR" altLang="en-US" sz="140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배 ~ 5배 과태료</a:t>
              </a:r>
            </a:p>
          </p:txBody>
        </p:sp>
        <p:sp>
          <p:nvSpPr>
            <p:cNvPr id="1160" name="이등변 삼각형 44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61" name="그룹 24"/>
          <p:cNvGrpSpPr/>
          <p:nvPr/>
        </p:nvGrpSpPr>
        <p:grpSpPr>
          <a:xfrm>
            <a:off x="6081370" y="5443022"/>
            <a:ext cx="1880921" cy="926065"/>
            <a:chOff x="918820" y="5260975"/>
            <a:chExt cx="1880921" cy="1096982"/>
          </a:xfrm>
        </p:grpSpPr>
        <p:sp>
          <p:nvSpPr>
            <p:cNvPr id="1162" name="직사각형 45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3" name="TextBox 49"/>
            <p:cNvSpPr txBox="1"/>
            <p:nvPr/>
          </p:nvSpPr>
          <p:spPr>
            <a:xfrm>
              <a:off x="990598" y="5570697"/>
              <a:ext cx="1743076" cy="666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수수 가액의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2배 ~ 5배 과태료</a:t>
              </a:r>
            </a:p>
          </p:txBody>
        </p:sp>
        <p:sp>
          <p:nvSpPr>
            <p:cNvPr id="1164" name="이등변 삼각형 50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65" name="Freeform 5"/>
          <p:cNvSpPr/>
          <p:nvPr/>
        </p:nvSpPr>
        <p:spPr>
          <a:xfrm>
            <a:off x="1609724" y="4181475"/>
            <a:ext cx="1000125" cy="940756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 예외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4572000" y="692696"/>
            <a:ext cx="792088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1</a:t>
            </a:r>
          </a:p>
        </p:txBody>
      </p:sp>
      <p:sp>
        <p:nvSpPr>
          <p:cNvPr id="1178" name="모서리가 둥근 직사각형 53"/>
          <p:cNvSpPr/>
          <p:nvPr/>
        </p:nvSpPr>
        <p:spPr>
          <a:xfrm>
            <a:off x="228600" y="2028824"/>
            <a:ext cx="8734425" cy="876301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9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180" name="TextBox 59"/>
          <p:cNvSpPr txBox="1"/>
          <p:nvPr/>
        </p:nvSpPr>
        <p:spPr>
          <a:xfrm>
            <a:off x="611188" y="1405732"/>
            <a:ext cx="261408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정당한 권원에 의한 금품</a:t>
            </a:r>
          </a:p>
        </p:txBody>
      </p:sp>
      <p:sp>
        <p:nvSpPr>
          <p:cNvPr id="1181" name="TextBox 60"/>
          <p:cNvSpPr txBox="1"/>
          <p:nvPr/>
        </p:nvSpPr>
        <p:spPr>
          <a:xfrm>
            <a:off x="306389" y="2066999"/>
            <a:ext cx="8342312" cy="733351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甲 시립대학교 교수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소속 학교장의 허가를 받아 </a:t>
            </a:r>
            <a:r>
              <a:rPr lang="en-US" altLang="ko-KR" sz="1400">
                <a:latin typeface="+mn-lt"/>
                <a:ea typeface="+mn-ea"/>
                <a:cs typeface="+mn-cs"/>
              </a:rPr>
              <a:t>1</a:t>
            </a:r>
            <a:r>
              <a:rPr lang="ko-KR" altLang="en-US" sz="1400">
                <a:latin typeface="+mn-lt"/>
                <a:ea typeface="+mn-ea"/>
                <a:cs typeface="+mn-cs"/>
              </a:rPr>
              <a:t>년 동안 대기업에 사외이사로 참여하면서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수당과 활동비 명목으로 </a:t>
            </a:r>
            <a:r>
              <a:rPr lang="en-US" altLang="ko-KR" sz="1400">
                <a:latin typeface="+mn-lt"/>
                <a:ea typeface="+mn-ea"/>
                <a:cs typeface="+mn-cs"/>
              </a:rPr>
              <a:t>4</a:t>
            </a:r>
            <a:r>
              <a:rPr lang="ko-KR" altLang="en-US" sz="1400">
                <a:latin typeface="+mn-lt"/>
                <a:ea typeface="+mn-ea"/>
                <a:cs typeface="+mn-cs"/>
              </a:rPr>
              <a:t>천만원을 지급받은 경우</a:t>
            </a:r>
            <a:endParaRPr lang="en-US" altLang="ko-KR" sz="1400">
              <a:latin typeface="+mn-lt"/>
              <a:ea typeface="+mn-ea"/>
              <a:cs typeface="+mn-cs"/>
            </a:endParaRPr>
          </a:p>
        </p:txBody>
      </p:sp>
      <p:sp>
        <p:nvSpPr>
          <p:cNvPr id="1182" name="TextBox 61"/>
          <p:cNvSpPr txBox="1"/>
          <p:nvPr/>
        </p:nvSpPr>
        <p:spPr>
          <a:xfrm>
            <a:off x="620713" y="4510623"/>
            <a:ext cx="7837487" cy="57888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400">
              <a:latin typeface="+mn-lt"/>
              <a:ea typeface="+mn-ea"/>
              <a:cs typeface="+mn-cs"/>
            </a:endParaRPr>
          </a:p>
        </p:txBody>
      </p:sp>
      <p:sp>
        <p:nvSpPr>
          <p:cNvPr id="1183" name="TextBox 62"/>
          <p:cNvSpPr txBox="1"/>
          <p:nvPr/>
        </p:nvSpPr>
        <p:spPr>
          <a:xfrm>
            <a:off x="1514387" y="5238750"/>
            <a:ext cx="1181187" cy="188210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대기업</a:t>
            </a:r>
          </a:p>
        </p:txBody>
      </p:sp>
      <p:sp>
        <p:nvSpPr>
          <p:cNvPr id="1184" name="오른쪽 화살표 63"/>
          <p:cNvSpPr/>
          <p:nvPr/>
        </p:nvSpPr>
        <p:spPr>
          <a:xfrm>
            <a:off x="2438399" y="4470274"/>
            <a:ext cx="4000514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8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20"/>
          <a:stretch>
            <a:fillRect/>
          </a:stretch>
        </p:blipFill>
        <p:spPr>
          <a:xfrm>
            <a:off x="179860" y="5109033"/>
            <a:ext cx="8640000" cy="14527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86" name="TextBox 65"/>
          <p:cNvSpPr txBox="1"/>
          <p:nvPr/>
        </p:nvSpPr>
        <p:spPr>
          <a:xfrm>
            <a:off x="6422987" y="5196701"/>
            <a:ext cx="1111288" cy="203974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시립대학 교수 </a:t>
            </a:r>
            <a:r>
              <a:rPr lang="en-US" altLang="ko-KR" sz="1200" b="0" spc="-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</a:t>
            </a:r>
          </a:p>
        </p:txBody>
      </p:sp>
      <p:sp>
        <p:nvSpPr>
          <p:cNvPr id="1187" name="Freeform 8"/>
          <p:cNvSpPr/>
          <p:nvPr/>
        </p:nvSpPr>
        <p:spPr>
          <a:xfrm>
            <a:off x="6426774" y="3946038"/>
            <a:ext cx="1033200" cy="1173600"/>
          </a:xfrm>
          <a:custGeom>
            <a:avLst/>
            <a:gdLst>
              <a:gd name="T0" fmla="*/ 338 w 338"/>
              <a:gd name="T1" fmla="*/ 384 h 384"/>
              <a:gd name="T2" fmla="*/ 334 w 338"/>
              <a:gd name="T3" fmla="*/ 356 h 384"/>
              <a:gd name="T4" fmla="*/ 312 w 338"/>
              <a:gd name="T5" fmla="*/ 264 h 384"/>
              <a:gd name="T6" fmla="*/ 310 w 338"/>
              <a:gd name="T7" fmla="*/ 260 h 384"/>
              <a:gd name="T8" fmla="*/ 304 w 338"/>
              <a:gd name="T9" fmla="*/ 248 h 384"/>
              <a:gd name="T10" fmla="*/ 280 w 338"/>
              <a:gd name="T11" fmla="*/ 234 h 384"/>
              <a:gd name="T12" fmla="*/ 256 w 338"/>
              <a:gd name="T13" fmla="*/ 226 h 384"/>
              <a:gd name="T14" fmla="*/ 232 w 338"/>
              <a:gd name="T15" fmla="*/ 216 h 384"/>
              <a:gd name="T16" fmla="*/ 222 w 338"/>
              <a:gd name="T17" fmla="*/ 210 h 384"/>
              <a:gd name="T18" fmla="*/ 220 w 338"/>
              <a:gd name="T19" fmla="*/ 202 h 384"/>
              <a:gd name="T20" fmla="*/ 208 w 338"/>
              <a:gd name="T21" fmla="*/ 194 h 384"/>
              <a:gd name="T22" fmla="*/ 206 w 338"/>
              <a:gd name="T23" fmla="*/ 178 h 384"/>
              <a:gd name="T24" fmla="*/ 212 w 338"/>
              <a:gd name="T25" fmla="*/ 176 h 384"/>
              <a:gd name="T26" fmla="*/ 218 w 338"/>
              <a:gd name="T27" fmla="*/ 160 h 384"/>
              <a:gd name="T28" fmla="*/ 220 w 338"/>
              <a:gd name="T29" fmla="*/ 146 h 384"/>
              <a:gd name="T30" fmla="*/ 222 w 338"/>
              <a:gd name="T31" fmla="*/ 146 h 384"/>
              <a:gd name="T32" fmla="*/ 230 w 338"/>
              <a:gd name="T33" fmla="*/ 138 h 384"/>
              <a:gd name="T34" fmla="*/ 234 w 338"/>
              <a:gd name="T35" fmla="*/ 128 h 384"/>
              <a:gd name="T36" fmla="*/ 238 w 338"/>
              <a:gd name="T37" fmla="*/ 112 h 384"/>
              <a:gd name="T38" fmla="*/ 236 w 338"/>
              <a:gd name="T39" fmla="*/ 102 h 384"/>
              <a:gd name="T40" fmla="*/ 228 w 338"/>
              <a:gd name="T41" fmla="*/ 100 h 384"/>
              <a:gd name="T42" fmla="*/ 230 w 338"/>
              <a:gd name="T43" fmla="*/ 82 h 384"/>
              <a:gd name="T44" fmla="*/ 228 w 338"/>
              <a:gd name="T45" fmla="*/ 44 h 384"/>
              <a:gd name="T46" fmla="*/ 226 w 338"/>
              <a:gd name="T47" fmla="*/ 32 h 384"/>
              <a:gd name="T48" fmla="*/ 216 w 338"/>
              <a:gd name="T49" fmla="*/ 16 h 384"/>
              <a:gd name="T50" fmla="*/ 200 w 338"/>
              <a:gd name="T51" fmla="*/ 6 h 384"/>
              <a:gd name="T52" fmla="*/ 170 w 338"/>
              <a:gd name="T53" fmla="*/ 0 h 384"/>
              <a:gd name="T54" fmla="*/ 138 w 338"/>
              <a:gd name="T55" fmla="*/ 6 h 384"/>
              <a:gd name="T56" fmla="*/ 128 w 338"/>
              <a:gd name="T57" fmla="*/ 12 h 384"/>
              <a:gd name="T58" fmla="*/ 128 w 338"/>
              <a:gd name="T59" fmla="*/ 18 h 384"/>
              <a:gd name="T60" fmla="*/ 122 w 338"/>
              <a:gd name="T61" fmla="*/ 18 h 384"/>
              <a:gd name="T62" fmla="*/ 114 w 338"/>
              <a:gd name="T63" fmla="*/ 22 h 384"/>
              <a:gd name="T64" fmla="*/ 106 w 338"/>
              <a:gd name="T65" fmla="*/ 36 h 384"/>
              <a:gd name="T66" fmla="*/ 104 w 338"/>
              <a:gd name="T67" fmla="*/ 72 h 384"/>
              <a:gd name="T68" fmla="*/ 110 w 338"/>
              <a:gd name="T69" fmla="*/ 102 h 384"/>
              <a:gd name="T70" fmla="*/ 106 w 338"/>
              <a:gd name="T71" fmla="*/ 104 h 384"/>
              <a:gd name="T72" fmla="*/ 104 w 338"/>
              <a:gd name="T73" fmla="*/ 116 h 384"/>
              <a:gd name="T74" fmla="*/ 108 w 338"/>
              <a:gd name="T75" fmla="*/ 132 h 384"/>
              <a:gd name="T76" fmla="*/ 110 w 338"/>
              <a:gd name="T77" fmla="*/ 142 h 384"/>
              <a:gd name="T78" fmla="*/ 116 w 338"/>
              <a:gd name="T79" fmla="*/ 146 h 384"/>
              <a:gd name="T80" fmla="*/ 118 w 338"/>
              <a:gd name="T81" fmla="*/ 146 h 384"/>
              <a:gd name="T82" fmla="*/ 122 w 338"/>
              <a:gd name="T83" fmla="*/ 164 h 384"/>
              <a:gd name="T84" fmla="*/ 132 w 338"/>
              <a:gd name="T85" fmla="*/ 178 h 384"/>
              <a:gd name="T86" fmla="*/ 134 w 338"/>
              <a:gd name="T87" fmla="*/ 178 h 384"/>
              <a:gd name="T88" fmla="*/ 134 w 338"/>
              <a:gd name="T89" fmla="*/ 194 h 384"/>
              <a:gd name="T90" fmla="*/ 122 w 338"/>
              <a:gd name="T91" fmla="*/ 196 h 384"/>
              <a:gd name="T92" fmla="*/ 120 w 338"/>
              <a:gd name="T93" fmla="*/ 208 h 384"/>
              <a:gd name="T94" fmla="*/ 104 w 338"/>
              <a:gd name="T95" fmla="*/ 216 h 384"/>
              <a:gd name="T96" fmla="*/ 88 w 338"/>
              <a:gd name="T97" fmla="*/ 224 h 384"/>
              <a:gd name="T98" fmla="*/ 46 w 338"/>
              <a:gd name="T99" fmla="*/ 246 h 384"/>
              <a:gd name="T100" fmla="*/ 30 w 338"/>
              <a:gd name="T101" fmla="*/ 260 h 384"/>
              <a:gd name="T102" fmla="*/ 22 w 338"/>
              <a:gd name="T103" fmla="*/ 276 h 384"/>
              <a:gd name="T104" fmla="*/ 8 w 338"/>
              <a:gd name="T105" fmla="*/ 338 h 384"/>
              <a:gd name="T106" fmla="*/ 338 w 338"/>
              <a:gd name="T10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8" h="384">
                <a:moveTo>
                  <a:pt x="338" y="384"/>
                </a:moveTo>
                <a:lnTo>
                  <a:pt x="338" y="384"/>
                </a:lnTo>
                <a:lnTo>
                  <a:pt x="336" y="372"/>
                </a:lnTo>
                <a:lnTo>
                  <a:pt x="334" y="356"/>
                </a:lnTo>
                <a:lnTo>
                  <a:pt x="324" y="316"/>
                </a:lnTo>
                <a:lnTo>
                  <a:pt x="312" y="264"/>
                </a:lnTo>
                <a:lnTo>
                  <a:pt x="312" y="264"/>
                </a:lnTo>
                <a:lnTo>
                  <a:pt x="310" y="260"/>
                </a:lnTo>
                <a:lnTo>
                  <a:pt x="308" y="254"/>
                </a:lnTo>
                <a:lnTo>
                  <a:pt x="304" y="248"/>
                </a:lnTo>
                <a:lnTo>
                  <a:pt x="298" y="244"/>
                </a:lnTo>
                <a:lnTo>
                  <a:pt x="280" y="234"/>
                </a:lnTo>
                <a:lnTo>
                  <a:pt x="256" y="226"/>
                </a:lnTo>
                <a:lnTo>
                  <a:pt x="256" y="226"/>
                </a:lnTo>
                <a:lnTo>
                  <a:pt x="242" y="220"/>
                </a:lnTo>
                <a:lnTo>
                  <a:pt x="232" y="216"/>
                </a:lnTo>
                <a:lnTo>
                  <a:pt x="222" y="210"/>
                </a:lnTo>
                <a:lnTo>
                  <a:pt x="222" y="210"/>
                </a:lnTo>
                <a:lnTo>
                  <a:pt x="220" y="206"/>
                </a:lnTo>
                <a:lnTo>
                  <a:pt x="220" y="202"/>
                </a:lnTo>
                <a:lnTo>
                  <a:pt x="220" y="196"/>
                </a:lnTo>
                <a:lnTo>
                  <a:pt x="208" y="194"/>
                </a:lnTo>
                <a:lnTo>
                  <a:pt x="208" y="194"/>
                </a:lnTo>
                <a:lnTo>
                  <a:pt x="206" y="178"/>
                </a:lnTo>
                <a:lnTo>
                  <a:pt x="206" y="178"/>
                </a:lnTo>
                <a:lnTo>
                  <a:pt x="212" y="176"/>
                </a:lnTo>
                <a:lnTo>
                  <a:pt x="214" y="170"/>
                </a:lnTo>
                <a:lnTo>
                  <a:pt x="218" y="160"/>
                </a:lnTo>
                <a:lnTo>
                  <a:pt x="220" y="150"/>
                </a:lnTo>
                <a:lnTo>
                  <a:pt x="220" y="146"/>
                </a:lnTo>
                <a:lnTo>
                  <a:pt x="220" y="146"/>
                </a:lnTo>
                <a:lnTo>
                  <a:pt x="222" y="146"/>
                </a:lnTo>
                <a:lnTo>
                  <a:pt x="226" y="144"/>
                </a:lnTo>
                <a:lnTo>
                  <a:pt x="230" y="138"/>
                </a:lnTo>
                <a:lnTo>
                  <a:pt x="234" y="128"/>
                </a:lnTo>
                <a:lnTo>
                  <a:pt x="234" y="128"/>
                </a:lnTo>
                <a:lnTo>
                  <a:pt x="236" y="118"/>
                </a:lnTo>
                <a:lnTo>
                  <a:pt x="238" y="112"/>
                </a:lnTo>
                <a:lnTo>
                  <a:pt x="236" y="106"/>
                </a:lnTo>
                <a:lnTo>
                  <a:pt x="236" y="102"/>
                </a:lnTo>
                <a:lnTo>
                  <a:pt x="230" y="100"/>
                </a:lnTo>
                <a:lnTo>
                  <a:pt x="228" y="100"/>
                </a:lnTo>
                <a:lnTo>
                  <a:pt x="228" y="100"/>
                </a:lnTo>
                <a:lnTo>
                  <a:pt x="230" y="82"/>
                </a:lnTo>
                <a:lnTo>
                  <a:pt x="230" y="64"/>
                </a:lnTo>
                <a:lnTo>
                  <a:pt x="228" y="44"/>
                </a:lnTo>
                <a:lnTo>
                  <a:pt x="228" y="44"/>
                </a:lnTo>
                <a:lnTo>
                  <a:pt x="226" y="32"/>
                </a:lnTo>
                <a:lnTo>
                  <a:pt x="222" y="24"/>
                </a:lnTo>
                <a:lnTo>
                  <a:pt x="216" y="16"/>
                </a:lnTo>
                <a:lnTo>
                  <a:pt x="208" y="10"/>
                </a:lnTo>
                <a:lnTo>
                  <a:pt x="200" y="6"/>
                </a:lnTo>
                <a:lnTo>
                  <a:pt x="190" y="4"/>
                </a:lnTo>
                <a:lnTo>
                  <a:pt x="170" y="0"/>
                </a:lnTo>
                <a:lnTo>
                  <a:pt x="152" y="2"/>
                </a:lnTo>
                <a:lnTo>
                  <a:pt x="138" y="6"/>
                </a:lnTo>
                <a:lnTo>
                  <a:pt x="132" y="8"/>
                </a:lnTo>
                <a:lnTo>
                  <a:pt x="128" y="12"/>
                </a:lnTo>
                <a:lnTo>
                  <a:pt x="126" y="16"/>
                </a:lnTo>
                <a:lnTo>
                  <a:pt x="128" y="18"/>
                </a:lnTo>
                <a:lnTo>
                  <a:pt x="128" y="18"/>
                </a:lnTo>
                <a:lnTo>
                  <a:pt x="122" y="18"/>
                </a:lnTo>
                <a:lnTo>
                  <a:pt x="118" y="20"/>
                </a:lnTo>
                <a:lnTo>
                  <a:pt x="114" y="22"/>
                </a:lnTo>
                <a:lnTo>
                  <a:pt x="112" y="26"/>
                </a:lnTo>
                <a:lnTo>
                  <a:pt x="106" y="36"/>
                </a:lnTo>
                <a:lnTo>
                  <a:pt x="104" y="48"/>
                </a:lnTo>
                <a:lnTo>
                  <a:pt x="104" y="72"/>
                </a:lnTo>
                <a:lnTo>
                  <a:pt x="104" y="84"/>
                </a:lnTo>
                <a:lnTo>
                  <a:pt x="110" y="102"/>
                </a:lnTo>
                <a:lnTo>
                  <a:pt x="110" y="102"/>
                </a:lnTo>
                <a:lnTo>
                  <a:pt x="106" y="104"/>
                </a:lnTo>
                <a:lnTo>
                  <a:pt x="104" y="108"/>
                </a:lnTo>
                <a:lnTo>
                  <a:pt x="104" y="116"/>
                </a:lnTo>
                <a:lnTo>
                  <a:pt x="106" y="124"/>
                </a:lnTo>
                <a:lnTo>
                  <a:pt x="108" y="132"/>
                </a:lnTo>
                <a:lnTo>
                  <a:pt x="108" y="132"/>
                </a:lnTo>
                <a:lnTo>
                  <a:pt x="110" y="142"/>
                </a:lnTo>
                <a:lnTo>
                  <a:pt x="114" y="146"/>
                </a:lnTo>
                <a:lnTo>
                  <a:pt x="116" y="146"/>
                </a:lnTo>
                <a:lnTo>
                  <a:pt x="118" y="146"/>
                </a:lnTo>
                <a:lnTo>
                  <a:pt x="118" y="146"/>
                </a:lnTo>
                <a:lnTo>
                  <a:pt x="120" y="156"/>
                </a:lnTo>
                <a:lnTo>
                  <a:pt x="122" y="164"/>
                </a:lnTo>
                <a:lnTo>
                  <a:pt x="126" y="174"/>
                </a:lnTo>
                <a:lnTo>
                  <a:pt x="132" y="178"/>
                </a:lnTo>
                <a:lnTo>
                  <a:pt x="134" y="178"/>
                </a:lnTo>
                <a:lnTo>
                  <a:pt x="134" y="178"/>
                </a:lnTo>
                <a:lnTo>
                  <a:pt x="136" y="192"/>
                </a:lnTo>
                <a:lnTo>
                  <a:pt x="134" y="194"/>
                </a:lnTo>
                <a:lnTo>
                  <a:pt x="122" y="196"/>
                </a:lnTo>
                <a:lnTo>
                  <a:pt x="122" y="196"/>
                </a:lnTo>
                <a:lnTo>
                  <a:pt x="122" y="204"/>
                </a:lnTo>
                <a:lnTo>
                  <a:pt x="120" y="208"/>
                </a:lnTo>
                <a:lnTo>
                  <a:pt x="120" y="208"/>
                </a:lnTo>
                <a:lnTo>
                  <a:pt x="104" y="216"/>
                </a:lnTo>
                <a:lnTo>
                  <a:pt x="88" y="224"/>
                </a:lnTo>
                <a:lnTo>
                  <a:pt x="88" y="224"/>
                </a:lnTo>
                <a:lnTo>
                  <a:pt x="66" y="234"/>
                </a:lnTo>
                <a:lnTo>
                  <a:pt x="46" y="246"/>
                </a:lnTo>
                <a:lnTo>
                  <a:pt x="38" y="252"/>
                </a:lnTo>
                <a:lnTo>
                  <a:pt x="30" y="260"/>
                </a:lnTo>
                <a:lnTo>
                  <a:pt x="26" y="268"/>
                </a:lnTo>
                <a:lnTo>
                  <a:pt x="22" y="276"/>
                </a:lnTo>
                <a:lnTo>
                  <a:pt x="22" y="276"/>
                </a:lnTo>
                <a:lnTo>
                  <a:pt x="8" y="338"/>
                </a:lnTo>
                <a:lnTo>
                  <a:pt x="0" y="384"/>
                </a:lnTo>
                <a:lnTo>
                  <a:pt x="338" y="384"/>
                </a:lnTo>
                <a:lnTo>
                  <a:pt x="338" y="384"/>
                </a:lnTo>
                <a:close/>
              </a:path>
            </a:pathLst>
          </a:custGeom>
          <a:solidFill>
            <a:srgbClr val="B98503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188" name="그룹 40"/>
          <p:cNvGrpSpPr/>
          <p:nvPr/>
        </p:nvGrpSpPr>
        <p:grpSpPr>
          <a:xfrm>
            <a:off x="3380028" y="3267819"/>
            <a:ext cx="2230197" cy="1300519"/>
            <a:chOff x="3446703" y="3229719"/>
            <a:chExt cx="2064786" cy="1300519"/>
          </a:xfrm>
        </p:grpSpPr>
        <p:sp>
          <p:nvSpPr>
            <p:cNvPr id="1189" name="TextBox 68"/>
            <p:cNvSpPr txBox="1"/>
            <p:nvPr/>
          </p:nvSpPr>
          <p:spPr>
            <a:xfrm>
              <a:off x="3518388" y="3404335"/>
              <a:ext cx="1844187" cy="771012"/>
            </a:xfrm>
            <a:prstGeom prst="rect">
              <a:avLst/>
            </a:prstGeom>
            <a:solidFill>
              <a:srgbClr val="98B628"/>
            </a:solidFill>
            <a:ln>
              <a:noFill/>
            </a:ln>
          </p:spPr>
          <p:txBody>
            <a:bodyPr wrap="none" anchor="ctr">
              <a:noAutofit/>
            </a:bodyPr>
            <a:lstStyle/>
            <a:p>
              <a:pPr>
                <a:lnSpc>
                  <a:spcPct val="15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100" b="0" spc="-8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수당</a:t>
              </a:r>
              <a:r>
                <a:rPr lang="en-US" altLang="ko-KR" sz="1100" b="0" spc="-8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,  </a:t>
              </a:r>
              <a:r>
                <a:rPr lang="ko-KR" altLang="en-US" sz="1100" b="0" spc="-8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활동비</a:t>
              </a:r>
            </a:p>
            <a:p>
              <a:pPr>
                <a:lnSpc>
                  <a:spcPct val="150000"/>
                </a:lnSpc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en-US" altLang="ko-KR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ko-KR" altLang="en-US" sz="1400" b="0" spc="-75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천만원</a:t>
              </a:r>
            </a:p>
          </p:txBody>
        </p:sp>
        <p:sp>
          <p:nvSpPr>
            <p:cNvPr id="1190" name="직각 삼각형 69"/>
            <p:cNvSpPr/>
            <p:nvPr/>
          </p:nvSpPr>
          <p:spPr>
            <a:xfrm rot="5400000">
              <a:off x="4108450" y="4174638"/>
              <a:ext cx="355600" cy="355600"/>
            </a:xfrm>
            <a:prstGeom prst="rtTriangle">
              <a:avLst/>
            </a:prstGeom>
            <a:gradFill flip="none" rotWithShape="1">
              <a:gsLst>
                <a:gs pos="100000">
                  <a:srgbClr val="B2D234"/>
                </a:gs>
                <a:gs pos="510">
                  <a:srgbClr val="7D962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91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5400000">
              <a:off x="295500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  <p:grpSp>
          <p:nvGrpSpPr>
            <p:cNvPr id="1192" name="그룹 53"/>
            <p:cNvGrpSpPr/>
            <p:nvPr/>
          </p:nvGrpSpPr>
          <p:grpSpPr>
            <a:xfrm>
              <a:off x="4622420" y="3562121"/>
              <a:ext cx="889069" cy="572536"/>
              <a:chOff x="3402974" y="5205999"/>
              <a:chExt cx="898284" cy="578469"/>
            </a:xfrm>
            <a:solidFill>
              <a:schemeClr val="bg1"/>
            </a:solidFill>
          </p:grpSpPr>
          <p:sp>
            <p:nvSpPr>
              <p:cNvPr id="1193" name="Freeform 5"/>
              <p:cNvSpPr/>
              <p:nvPr/>
            </p:nvSpPr>
            <p:spPr>
              <a:xfrm>
                <a:off x="3402974" y="5388204"/>
                <a:ext cx="898284" cy="309621"/>
              </a:xfrm>
              <a:custGeom>
                <a:avLst/>
                <a:gdLst>
                  <a:gd name="T0" fmla="*/ 234 w 705"/>
                  <a:gd name="T1" fmla="*/ 227 h 243"/>
                  <a:gd name="T2" fmla="*/ 17 w 705"/>
                  <a:gd name="T3" fmla="*/ 118 h 243"/>
                  <a:gd name="T4" fmla="*/ 0 w 705"/>
                  <a:gd name="T5" fmla="*/ 125 h 243"/>
                  <a:gd name="T6" fmla="*/ 234 w 705"/>
                  <a:gd name="T7" fmla="*/ 243 h 243"/>
                  <a:gd name="T8" fmla="*/ 705 w 705"/>
                  <a:gd name="T9" fmla="*/ 9 h 243"/>
                  <a:gd name="T10" fmla="*/ 688 w 705"/>
                  <a:gd name="T11" fmla="*/ 0 h 243"/>
                  <a:gd name="T12" fmla="*/ 234 w 705"/>
                  <a:gd name="T13" fmla="*/ 22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3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5"/>
                    </a:lnTo>
                    <a:lnTo>
                      <a:pt x="234" y="243"/>
                    </a:lnTo>
                    <a:lnTo>
                      <a:pt x="705" y="9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94" name="Freeform 6"/>
              <p:cNvSpPr/>
              <p:nvPr/>
            </p:nvSpPr>
            <p:spPr>
              <a:xfrm>
                <a:off x="3402974" y="5430251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9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10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9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10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95" name="Freeform 7"/>
              <p:cNvSpPr/>
              <p:nvPr/>
            </p:nvSpPr>
            <p:spPr>
              <a:xfrm>
                <a:off x="3402974" y="5473573"/>
                <a:ext cx="898284" cy="310895"/>
              </a:xfrm>
              <a:custGeom>
                <a:avLst/>
                <a:gdLst>
                  <a:gd name="T0" fmla="*/ 234 w 705"/>
                  <a:gd name="T1" fmla="*/ 227 h 244"/>
                  <a:gd name="T2" fmla="*/ 17 w 705"/>
                  <a:gd name="T3" fmla="*/ 118 h 244"/>
                  <a:gd name="T4" fmla="*/ 0 w 705"/>
                  <a:gd name="T5" fmla="*/ 126 h 244"/>
                  <a:gd name="T6" fmla="*/ 234 w 705"/>
                  <a:gd name="T7" fmla="*/ 244 h 244"/>
                  <a:gd name="T8" fmla="*/ 705 w 705"/>
                  <a:gd name="T9" fmla="*/ 8 h 244"/>
                  <a:gd name="T10" fmla="*/ 688 w 705"/>
                  <a:gd name="T11" fmla="*/ 0 h 244"/>
                  <a:gd name="T12" fmla="*/ 234 w 705"/>
                  <a:gd name="T13" fmla="*/ 22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244">
                    <a:moveTo>
                      <a:pt x="234" y="227"/>
                    </a:moveTo>
                    <a:lnTo>
                      <a:pt x="17" y="118"/>
                    </a:lnTo>
                    <a:lnTo>
                      <a:pt x="0" y="126"/>
                    </a:lnTo>
                    <a:lnTo>
                      <a:pt x="234" y="244"/>
                    </a:lnTo>
                    <a:lnTo>
                      <a:pt x="705" y="8"/>
                    </a:lnTo>
                    <a:lnTo>
                      <a:pt x="688" y="0"/>
                    </a:lnTo>
                    <a:lnTo>
                      <a:pt x="234" y="2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96" name="Freeform 8"/>
              <p:cNvSpPr>
                <a:spLocks noEditPoints="1"/>
              </p:cNvSpPr>
              <p:nvPr/>
            </p:nvSpPr>
            <p:spPr>
              <a:xfrm>
                <a:off x="3402974" y="5205999"/>
                <a:ext cx="898284" cy="449779"/>
              </a:xfrm>
              <a:custGeom>
                <a:avLst/>
                <a:gdLst>
                  <a:gd name="T0" fmla="*/ 471 w 705"/>
                  <a:gd name="T1" fmla="*/ 0 h 353"/>
                  <a:gd name="T2" fmla="*/ 0 w 705"/>
                  <a:gd name="T3" fmla="*/ 236 h 353"/>
                  <a:gd name="T4" fmla="*/ 234 w 705"/>
                  <a:gd name="T5" fmla="*/ 353 h 353"/>
                  <a:gd name="T6" fmla="*/ 705 w 705"/>
                  <a:gd name="T7" fmla="*/ 118 h 353"/>
                  <a:gd name="T8" fmla="*/ 471 w 705"/>
                  <a:gd name="T9" fmla="*/ 0 h 353"/>
                  <a:gd name="T10" fmla="*/ 411 w 705"/>
                  <a:gd name="T11" fmla="*/ 206 h 353"/>
                  <a:gd name="T12" fmla="*/ 411 w 705"/>
                  <a:gd name="T13" fmla="*/ 206 h 353"/>
                  <a:gd name="T14" fmla="*/ 398 w 705"/>
                  <a:gd name="T15" fmla="*/ 212 h 353"/>
                  <a:gd name="T16" fmla="*/ 384 w 705"/>
                  <a:gd name="T17" fmla="*/ 216 h 353"/>
                  <a:gd name="T18" fmla="*/ 368 w 705"/>
                  <a:gd name="T19" fmla="*/ 218 h 353"/>
                  <a:gd name="T20" fmla="*/ 353 w 705"/>
                  <a:gd name="T21" fmla="*/ 219 h 353"/>
                  <a:gd name="T22" fmla="*/ 338 w 705"/>
                  <a:gd name="T23" fmla="*/ 218 h 353"/>
                  <a:gd name="T24" fmla="*/ 321 w 705"/>
                  <a:gd name="T25" fmla="*/ 216 h 353"/>
                  <a:gd name="T26" fmla="*/ 308 w 705"/>
                  <a:gd name="T27" fmla="*/ 212 h 353"/>
                  <a:gd name="T28" fmla="*/ 294 w 705"/>
                  <a:gd name="T29" fmla="*/ 206 h 353"/>
                  <a:gd name="T30" fmla="*/ 294 w 705"/>
                  <a:gd name="T31" fmla="*/ 206 h 353"/>
                  <a:gd name="T32" fmla="*/ 283 w 705"/>
                  <a:gd name="T33" fmla="*/ 201 h 353"/>
                  <a:gd name="T34" fmla="*/ 276 w 705"/>
                  <a:gd name="T35" fmla="*/ 193 h 353"/>
                  <a:gd name="T36" fmla="*/ 270 w 705"/>
                  <a:gd name="T37" fmla="*/ 186 h 353"/>
                  <a:gd name="T38" fmla="*/ 270 w 705"/>
                  <a:gd name="T39" fmla="*/ 176 h 353"/>
                  <a:gd name="T40" fmla="*/ 270 w 705"/>
                  <a:gd name="T41" fmla="*/ 169 h 353"/>
                  <a:gd name="T42" fmla="*/ 276 w 705"/>
                  <a:gd name="T43" fmla="*/ 161 h 353"/>
                  <a:gd name="T44" fmla="*/ 283 w 705"/>
                  <a:gd name="T45" fmla="*/ 154 h 353"/>
                  <a:gd name="T46" fmla="*/ 294 w 705"/>
                  <a:gd name="T47" fmla="*/ 148 h 353"/>
                  <a:gd name="T48" fmla="*/ 294 w 705"/>
                  <a:gd name="T49" fmla="*/ 148 h 353"/>
                  <a:gd name="T50" fmla="*/ 308 w 705"/>
                  <a:gd name="T51" fmla="*/ 143 h 353"/>
                  <a:gd name="T52" fmla="*/ 321 w 705"/>
                  <a:gd name="T53" fmla="*/ 139 h 353"/>
                  <a:gd name="T54" fmla="*/ 338 w 705"/>
                  <a:gd name="T55" fmla="*/ 137 h 353"/>
                  <a:gd name="T56" fmla="*/ 353 w 705"/>
                  <a:gd name="T57" fmla="*/ 135 h 353"/>
                  <a:gd name="T58" fmla="*/ 368 w 705"/>
                  <a:gd name="T59" fmla="*/ 137 h 353"/>
                  <a:gd name="T60" fmla="*/ 384 w 705"/>
                  <a:gd name="T61" fmla="*/ 139 h 353"/>
                  <a:gd name="T62" fmla="*/ 398 w 705"/>
                  <a:gd name="T63" fmla="*/ 143 h 353"/>
                  <a:gd name="T64" fmla="*/ 411 w 705"/>
                  <a:gd name="T65" fmla="*/ 148 h 353"/>
                  <a:gd name="T66" fmla="*/ 411 w 705"/>
                  <a:gd name="T67" fmla="*/ 148 h 353"/>
                  <a:gd name="T68" fmla="*/ 422 w 705"/>
                  <a:gd name="T69" fmla="*/ 154 h 353"/>
                  <a:gd name="T70" fmla="*/ 429 w 705"/>
                  <a:gd name="T71" fmla="*/ 161 h 353"/>
                  <a:gd name="T72" fmla="*/ 435 w 705"/>
                  <a:gd name="T73" fmla="*/ 169 h 353"/>
                  <a:gd name="T74" fmla="*/ 435 w 705"/>
                  <a:gd name="T75" fmla="*/ 176 h 353"/>
                  <a:gd name="T76" fmla="*/ 435 w 705"/>
                  <a:gd name="T77" fmla="*/ 186 h 353"/>
                  <a:gd name="T78" fmla="*/ 429 w 705"/>
                  <a:gd name="T79" fmla="*/ 193 h 353"/>
                  <a:gd name="T80" fmla="*/ 422 w 705"/>
                  <a:gd name="T81" fmla="*/ 201 h 353"/>
                  <a:gd name="T82" fmla="*/ 411 w 705"/>
                  <a:gd name="T83" fmla="*/ 206 h 353"/>
                  <a:gd name="T84" fmla="*/ 411 w 705"/>
                  <a:gd name="T85" fmla="*/ 20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05" h="353">
                    <a:moveTo>
                      <a:pt x="471" y="0"/>
                    </a:moveTo>
                    <a:lnTo>
                      <a:pt x="0" y="236"/>
                    </a:lnTo>
                    <a:lnTo>
                      <a:pt x="234" y="353"/>
                    </a:lnTo>
                    <a:lnTo>
                      <a:pt x="705" y="118"/>
                    </a:lnTo>
                    <a:lnTo>
                      <a:pt x="471" y="0"/>
                    </a:lnTo>
                    <a:close/>
                    <a:moveTo>
                      <a:pt x="411" y="206"/>
                    </a:moveTo>
                    <a:lnTo>
                      <a:pt x="411" y="206"/>
                    </a:lnTo>
                    <a:lnTo>
                      <a:pt x="398" y="212"/>
                    </a:lnTo>
                    <a:lnTo>
                      <a:pt x="384" y="216"/>
                    </a:lnTo>
                    <a:lnTo>
                      <a:pt x="368" y="218"/>
                    </a:lnTo>
                    <a:lnTo>
                      <a:pt x="353" y="219"/>
                    </a:lnTo>
                    <a:lnTo>
                      <a:pt x="338" y="218"/>
                    </a:lnTo>
                    <a:lnTo>
                      <a:pt x="321" y="216"/>
                    </a:lnTo>
                    <a:lnTo>
                      <a:pt x="308" y="212"/>
                    </a:lnTo>
                    <a:lnTo>
                      <a:pt x="294" y="206"/>
                    </a:lnTo>
                    <a:lnTo>
                      <a:pt x="294" y="206"/>
                    </a:lnTo>
                    <a:lnTo>
                      <a:pt x="283" y="201"/>
                    </a:lnTo>
                    <a:lnTo>
                      <a:pt x="276" y="193"/>
                    </a:lnTo>
                    <a:lnTo>
                      <a:pt x="270" y="186"/>
                    </a:lnTo>
                    <a:lnTo>
                      <a:pt x="270" y="176"/>
                    </a:lnTo>
                    <a:lnTo>
                      <a:pt x="270" y="169"/>
                    </a:lnTo>
                    <a:lnTo>
                      <a:pt x="276" y="161"/>
                    </a:lnTo>
                    <a:lnTo>
                      <a:pt x="283" y="154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308" y="143"/>
                    </a:lnTo>
                    <a:lnTo>
                      <a:pt x="321" y="139"/>
                    </a:lnTo>
                    <a:lnTo>
                      <a:pt x="338" y="137"/>
                    </a:lnTo>
                    <a:lnTo>
                      <a:pt x="353" y="135"/>
                    </a:lnTo>
                    <a:lnTo>
                      <a:pt x="368" y="137"/>
                    </a:lnTo>
                    <a:lnTo>
                      <a:pt x="384" y="139"/>
                    </a:lnTo>
                    <a:lnTo>
                      <a:pt x="398" y="143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22" y="154"/>
                    </a:lnTo>
                    <a:lnTo>
                      <a:pt x="429" y="161"/>
                    </a:lnTo>
                    <a:lnTo>
                      <a:pt x="435" y="169"/>
                    </a:lnTo>
                    <a:lnTo>
                      <a:pt x="435" y="176"/>
                    </a:lnTo>
                    <a:lnTo>
                      <a:pt x="435" y="186"/>
                    </a:lnTo>
                    <a:lnTo>
                      <a:pt x="429" y="193"/>
                    </a:lnTo>
                    <a:lnTo>
                      <a:pt x="422" y="201"/>
                    </a:lnTo>
                    <a:lnTo>
                      <a:pt x="411" y="206"/>
                    </a:lnTo>
                    <a:lnTo>
                      <a:pt x="411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anchor="t" anchorCtr="0"/>
              <a:lstStyle/>
              <a:p>
                <a:pPr lvl="0">
                  <a:defRPr lang="ko-KR" altLang="en-US">
                    <a:latin typeface="+mn-lt"/>
                    <a:ea typeface="+mn-ea"/>
                    <a:cs typeface="+mn-cs"/>
                  </a:defRPr>
                </a:pPr>
                <a:endParaRPr lang="ko-KR" altLang="en-US"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197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487524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1198" name="그룹 24"/>
          <p:cNvGrpSpPr/>
          <p:nvPr/>
        </p:nvGrpSpPr>
        <p:grpSpPr>
          <a:xfrm>
            <a:off x="1147420" y="5481122"/>
            <a:ext cx="1880921" cy="926065"/>
            <a:chOff x="918820" y="5260975"/>
            <a:chExt cx="1880921" cy="1096982"/>
          </a:xfrm>
        </p:grpSpPr>
        <p:sp>
          <p:nvSpPr>
            <p:cNvPr id="1199" name="직사각형 42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00" name="TextBox 43"/>
            <p:cNvSpPr txBox="1"/>
            <p:nvPr/>
          </p:nvSpPr>
          <p:spPr>
            <a:xfrm>
              <a:off x="990600" y="5570697"/>
              <a:ext cx="1743076" cy="666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제재 대상 아님</a:t>
              </a:r>
            </a:p>
          </p:txBody>
        </p:sp>
        <p:sp>
          <p:nvSpPr>
            <p:cNvPr id="1201" name="이등변 삼각형 44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02" name="Freeform 9"/>
          <p:cNvSpPr>
            <a:spLocks noEditPoints="1"/>
          </p:cNvSpPr>
          <p:nvPr/>
        </p:nvSpPr>
        <p:spPr>
          <a:xfrm flipH="1">
            <a:off x="1533524" y="3962400"/>
            <a:ext cx="1228723" cy="1147463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grpSp>
        <p:nvGrpSpPr>
          <p:cNvPr id="1203" name="그룹 24"/>
          <p:cNvGrpSpPr/>
          <p:nvPr/>
        </p:nvGrpSpPr>
        <p:grpSpPr>
          <a:xfrm>
            <a:off x="6081370" y="5443022"/>
            <a:ext cx="1880921" cy="926065"/>
            <a:chOff x="918820" y="5260975"/>
            <a:chExt cx="1880921" cy="1096982"/>
          </a:xfrm>
        </p:grpSpPr>
        <p:sp>
          <p:nvSpPr>
            <p:cNvPr id="1204" name="직사각형 45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05" name="TextBox 49"/>
            <p:cNvSpPr txBox="1"/>
            <p:nvPr/>
          </p:nvSpPr>
          <p:spPr>
            <a:xfrm>
              <a:off x="990597" y="5570697"/>
              <a:ext cx="1743076" cy="666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제재 대상 아님</a:t>
              </a:r>
            </a:p>
          </p:txBody>
        </p:sp>
        <p:sp>
          <p:nvSpPr>
            <p:cNvPr id="1206" name="이등변 삼각형 50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207" name="Picture 4"/>
          <p:cNvPicPr>
            <a:picLocks noChangeAspect="1" noChangeArrowheads="1"/>
          </p:cNvPicPr>
          <p:nvPr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 예외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4572000" y="692696"/>
            <a:ext cx="792088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2</a:t>
            </a:r>
          </a:p>
        </p:txBody>
      </p:sp>
      <p:sp>
        <p:nvSpPr>
          <p:cNvPr id="1213" name="모서리가 둥근 직사각형 53"/>
          <p:cNvSpPr/>
          <p:nvPr/>
        </p:nvSpPr>
        <p:spPr>
          <a:xfrm>
            <a:off x="228600" y="2028825"/>
            <a:ext cx="8782050" cy="1171576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4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15" name="TextBox 59"/>
          <p:cNvSpPr txBox="1"/>
          <p:nvPr/>
        </p:nvSpPr>
        <p:spPr>
          <a:xfrm>
            <a:off x="611188" y="1405732"/>
            <a:ext cx="335121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공식적 행사에서의 금품과 기념품</a:t>
            </a:r>
          </a:p>
        </p:txBody>
      </p:sp>
      <p:sp>
        <p:nvSpPr>
          <p:cNvPr id="1216" name="TextBox 60"/>
          <p:cNvSpPr txBox="1"/>
          <p:nvPr/>
        </p:nvSpPr>
        <p:spPr>
          <a:xfrm>
            <a:off x="306389" y="2066999"/>
            <a:ext cx="8342312" cy="104767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○○이동통신사가 신규 이동통신 기술개발을 기념하여 개최한 행사에 직무와 관련이 있는 서울시청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공무원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참석하여 </a:t>
            </a:r>
            <a:r>
              <a:rPr lang="en-US" altLang="ko-KR" sz="1400">
                <a:latin typeface="+mn-lt"/>
                <a:ea typeface="+mn-ea"/>
                <a:cs typeface="+mn-cs"/>
              </a:rPr>
              <a:t>60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 상당의 태블릿 </a:t>
            </a:r>
            <a:r>
              <a:rPr lang="en-US" altLang="ko-KR" sz="1400">
                <a:latin typeface="+mn-lt"/>
                <a:ea typeface="+mn-ea"/>
                <a:cs typeface="+mn-cs"/>
              </a:rPr>
              <a:t>PC</a:t>
            </a:r>
            <a:r>
              <a:rPr lang="ko-KR" altLang="en-US" sz="1400">
                <a:latin typeface="+mn-lt"/>
                <a:ea typeface="+mn-ea"/>
                <a:cs typeface="+mn-cs"/>
              </a:rPr>
              <a:t>를 받았는데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그 태블릿 </a:t>
            </a:r>
            <a:r>
              <a:rPr lang="en-US" altLang="ko-KR" sz="1400">
                <a:latin typeface="+mn-lt"/>
                <a:ea typeface="+mn-ea"/>
                <a:cs typeface="+mn-cs"/>
              </a:rPr>
              <a:t>PC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참석한 공무원들에게만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지급된 경우 </a:t>
            </a:r>
            <a:endParaRPr lang="en-US" altLang="ko-KR" sz="1400">
              <a:latin typeface="+mn-lt"/>
              <a:ea typeface="+mn-ea"/>
              <a:cs typeface="+mn-cs"/>
            </a:endParaRPr>
          </a:p>
        </p:txBody>
      </p:sp>
      <p:sp>
        <p:nvSpPr>
          <p:cNvPr id="1217" name="오른쪽 화살표 17"/>
          <p:cNvSpPr/>
          <p:nvPr/>
        </p:nvSpPr>
        <p:spPr>
          <a:xfrm rot="21283342">
            <a:off x="2621453" y="3887112"/>
            <a:ext cx="2944805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8" name="Freeform 9"/>
          <p:cNvSpPr>
            <a:spLocks noEditPoints="1"/>
          </p:cNvSpPr>
          <p:nvPr/>
        </p:nvSpPr>
        <p:spPr>
          <a:xfrm flipH="1">
            <a:off x="1038222" y="3650097"/>
            <a:ext cx="990601" cy="897791"/>
          </a:xfrm>
          <a:custGeom>
            <a:avLst/>
            <a:gdLst>
              <a:gd name="T0" fmla="*/ 1590 w 1965"/>
              <a:gd name="T1" fmla="*/ 674 h 1865"/>
              <a:gd name="T2" fmla="*/ 1283 w 1965"/>
              <a:gd name="T3" fmla="*/ 590 h 1865"/>
              <a:gd name="T4" fmla="*/ 790 w 1965"/>
              <a:gd name="T5" fmla="*/ 75 h 1865"/>
              <a:gd name="T6" fmla="*/ 743 w 1965"/>
              <a:gd name="T7" fmla="*/ 4 h 1865"/>
              <a:gd name="T8" fmla="*/ 13 w 1965"/>
              <a:gd name="T9" fmla="*/ 39 h 1865"/>
              <a:gd name="T10" fmla="*/ 1965 w 1965"/>
              <a:gd name="T11" fmla="*/ 1013 h 1865"/>
              <a:gd name="T12" fmla="*/ 187 w 1965"/>
              <a:gd name="T13" fmla="*/ 1333 h 1865"/>
              <a:gd name="T14" fmla="*/ 75 w 1965"/>
              <a:gd name="T15" fmla="*/ 1355 h 1865"/>
              <a:gd name="T16" fmla="*/ 54 w 1965"/>
              <a:gd name="T17" fmla="*/ 1157 h 1865"/>
              <a:gd name="T18" fmla="*/ 174 w 1965"/>
              <a:gd name="T19" fmla="*/ 1140 h 1865"/>
              <a:gd name="T20" fmla="*/ 185 w 1965"/>
              <a:gd name="T21" fmla="*/ 1073 h 1865"/>
              <a:gd name="T22" fmla="*/ 63 w 1965"/>
              <a:gd name="T23" fmla="*/ 1082 h 1865"/>
              <a:gd name="T24" fmla="*/ 60 w 1965"/>
              <a:gd name="T25" fmla="*/ 877 h 1865"/>
              <a:gd name="T26" fmla="*/ 183 w 1965"/>
              <a:gd name="T27" fmla="*/ 880 h 1865"/>
              <a:gd name="T28" fmla="*/ 177 w 1965"/>
              <a:gd name="T29" fmla="*/ 814 h 1865"/>
              <a:gd name="T30" fmla="*/ 55 w 1965"/>
              <a:gd name="T31" fmla="*/ 804 h 1865"/>
              <a:gd name="T32" fmla="*/ 71 w 1965"/>
              <a:gd name="T33" fmla="*/ 601 h 1865"/>
              <a:gd name="T34" fmla="*/ 187 w 1965"/>
              <a:gd name="T35" fmla="*/ 624 h 1865"/>
              <a:gd name="T36" fmla="*/ 164 w 1965"/>
              <a:gd name="T37" fmla="*/ 549 h 1865"/>
              <a:gd name="T38" fmla="*/ 54 w 1965"/>
              <a:gd name="T39" fmla="*/ 355 h 1865"/>
              <a:gd name="T40" fmla="*/ 164 w 1965"/>
              <a:gd name="T41" fmla="*/ 332 h 1865"/>
              <a:gd name="T42" fmla="*/ 187 w 1965"/>
              <a:gd name="T43" fmla="*/ 257 h 1865"/>
              <a:gd name="T44" fmla="*/ 71 w 1965"/>
              <a:gd name="T45" fmla="*/ 280 h 1865"/>
              <a:gd name="T46" fmla="*/ 55 w 1965"/>
              <a:gd name="T47" fmla="*/ 78 h 1865"/>
              <a:gd name="T48" fmla="*/ 177 w 1965"/>
              <a:gd name="T49" fmla="*/ 67 h 1865"/>
              <a:gd name="T50" fmla="*/ 366 w 1965"/>
              <a:gd name="T51" fmla="*/ 1345 h 1865"/>
              <a:gd name="T52" fmla="*/ 243 w 1965"/>
              <a:gd name="T53" fmla="*/ 1349 h 1865"/>
              <a:gd name="T54" fmla="*/ 246 w 1965"/>
              <a:gd name="T55" fmla="*/ 1142 h 1865"/>
              <a:gd name="T56" fmla="*/ 368 w 1965"/>
              <a:gd name="T57" fmla="*/ 1153 h 1865"/>
              <a:gd name="T58" fmla="*/ 357 w 1965"/>
              <a:gd name="T59" fmla="*/ 1086 h 1865"/>
              <a:gd name="T60" fmla="*/ 237 w 1965"/>
              <a:gd name="T61" fmla="*/ 1068 h 1865"/>
              <a:gd name="T62" fmla="*/ 259 w 1965"/>
              <a:gd name="T63" fmla="*/ 869 h 1865"/>
              <a:gd name="T64" fmla="*/ 370 w 1965"/>
              <a:gd name="T65" fmla="*/ 1064 h 1865"/>
              <a:gd name="T66" fmla="*/ 259 w 1965"/>
              <a:gd name="T67" fmla="*/ 818 h 1865"/>
              <a:gd name="T68" fmla="*/ 237 w 1965"/>
              <a:gd name="T69" fmla="*/ 624 h 1865"/>
              <a:gd name="T70" fmla="*/ 353 w 1965"/>
              <a:gd name="T71" fmla="*/ 601 h 1865"/>
              <a:gd name="T72" fmla="*/ 370 w 1965"/>
              <a:gd name="T73" fmla="*/ 530 h 1865"/>
              <a:gd name="T74" fmla="*/ 250 w 1965"/>
              <a:gd name="T75" fmla="*/ 548 h 1865"/>
              <a:gd name="T76" fmla="*/ 240 w 1965"/>
              <a:gd name="T77" fmla="*/ 342 h 1865"/>
              <a:gd name="T78" fmla="*/ 364 w 1965"/>
              <a:gd name="T79" fmla="*/ 338 h 1865"/>
              <a:gd name="T80" fmla="*/ 364 w 1965"/>
              <a:gd name="T81" fmla="*/ 274 h 1865"/>
              <a:gd name="T82" fmla="*/ 240 w 1965"/>
              <a:gd name="T83" fmla="*/ 270 h 1865"/>
              <a:gd name="T84" fmla="*/ 250 w 1965"/>
              <a:gd name="T85" fmla="*/ 65 h 1865"/>
              <a:gd name="T86" fmla="*/ 370 w 1965"/>
              <a:gd name="T87" fmla="*/ 82 h 1865"/>
              <a:gd name="T88" fmla="*/ 621 w 1965"/>
              <a:gd name="T89" fmla="*/ 63 h 1865"/>
              <a:gd name="T90" fmla="*/ 736 w 1965"/>
              <a:gd name="T91" fmla="*/ 86 h 1865"/>
              <a:gd name="T92" fmla="*/ 626 w 1965"/>
              <a:gd name="T93" fmla="*/ 280 h 1865"/>
              <a:gd name="T94" fmla="*/ 603 w 1965"/>
              <a:gd name="T95" fmla="*/ 355 h 1865"/>
              <a:gd name="T96" fmla="*/ 715 w 1965"/>
              <a:gd name="T97" fmla="*/ 332 h 1865"/>
              <a:gd name="T98" fmla="*/ 736 w 1965"/>
              <a:gd name="T99" fmla="*/ 530 h 1865"/>
              <a:gd name="T100" fmla="*/ 616 w 1965"/>
              <a:gd name="T101" fmla="*/ 548 h 1865"/>
              <a:gd name="T102" fmla="*/ 422 w 1965"/>
              <a:gd name="T103" fmla="*/ 78 h 1865"/>
              <a:gd name="T104" fmla="*/ 544 w 1965"/>
              <a:gd name="T105" fmla="*/ 67 h 1865"/>
              <a:gd name="T106" fmla="*/ 547 w 1965"/>
              <a:gd name="T107" fmla="*/ 274 h 1865"/>
              <a:gd name="T108" fmla="*/ 424 w 1965"/>
              <a:gd name="T109" fmla="*/ 270 h 1865"/>
              <a:gd name="T110" fmla="*/ 429 w 1965"/>
              <a:gd name="T111" fmla="*/ 336 h 1865"/>
              <a:gd name="T112" fmla="*/ 551 w 1965"/>
              <a:gd name="T113" fmla="*/ 346 h 1865"/>
              <a:gd name="T114" fmla="*/ 536 w 1965"/>
              <a:gd name="T115" fmla="*/ 549 h 1865"/>
              <a:gd name="T116" fmla="*/ 420 w 1965"/>
              <a:gd name="T117" fmla="*/ 526 h 1865"/>
              <a:gd name="T118" fmla="*/ 1825 w 1965"/>
              <a:gd name="T119" fmla="*/ 1335 h 1865"/>
              <a:gd name="T120" fmla="*/ 1681 w 1965"/>
              <a:gd name="T121" fmla="*/ 1096 h 1865"/>
              <a:gd name="T122" fmla="*/ 1825 w 1965"/>
              <a:gd name="T123" fmla="*/ 1067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5" h="1865">
                <a:moveTo>
                  <a:pt x="1931" y="930"/>
                </a:moveTo>
                <a:lnTo>
                  <a:pt x="1931" y="930"/>
                </a:lnTo>
                <a:lnTo>
                  <a:pt x="1788" y="820"/>
                </a:lnTo>
                <a:lnTo>
                  <a:pt x="1684" y="738"/>
                </a:lnTo>
                <a:lnTo>
                  <a:pt x="1620" y="687"/>
                </a:lnTo>
                <a:lnTo>
                  <a:pt x="1620" y="687"/>
                </a:lnTo>
                <a:lnTo>
                  <a:pt x="1613" y="682"/>
                </a:lnTo>
                <a:lnTo>
                  <a:pt x="1607" y="679"/>
                </a:lnTo>
                <a:lnTo>
                  <a:pt x="1601" y="676"/>
                </a:lnTo>
                <a:lnTo>
                  <a:pt x="1595" y="675"/>
                </a:lnTo>
                <a:lnTo>
                  <a:pt x="1590" y="674"/>
                </a:lnTo>
                <a:lnTo>
                  <a:pt x="1584" y="674"/>
                </a:lnTo>
                <a:lnTo>
                  <a:pt x="1574" y="676"/>
                </a:lnTo>
                <a:lnTo>
                  <a:pt x="1567" y="679"/>
                </a:lnTo>
                <a:lnTo>
                  <a:pt x="1561" y="683"/>
                </a:lnTo>
                <a:lnTo>
                  <a:pt x="1554" y="687"/>
                </a:lnTo>
                <a:lnTo>
                  <a:pt x="1289" y="870"/>
                </a:lnTo>
                <a:lnTo>
                  <a:pt x="1289" y="616"/>
                </a:lnTo>
                <a:lnTo>
                  <a:pt x="1289" y="616"/>
                </a:lnTo>
                <a:lnTo>
                  <a:pt x="1289" y="608"/>
                </a:lnTo>
                <a:lnTo>
                  <a:pt x="1288" y="600"/>
                </a:lnTo>
                <a:lnTo>
                  <a:pt x="1283" y="590"/>
                </a:lnTo>
                <a:lnTo>
                  <a:pt x="1280" y="585"/>
                </a:lnTo>
                <a:lnTo>
                  <a:pt x="1277" y="581"/>
                </a:lnTo>
                <a:lnTo>
                  <a:pt x="1272" y="576"/>
                </a:lnTo>
                <a:lnTo>
                  <a:pt x="1267" y="572"/>
                </a:lnTo>
                <a:lnTo>
                  <a:pt x="1260" y="569"/>
                </a:lnTo>
                <a:lnTo>
                  <a:pt x="1251" y="567"/>
                </a:lnTo>
                <a:lnTo>
                  <a:pt x="1242" y="564"/>
                </a:lnTo>
                <a:lnTo>
                  <a:pt x="1231" y="563"/>
                </a:lnTo>
                <a:lnTo>
                  <a:pt x="790" y="563"/>
                </a:lnTo>
                <a:lnTo>
                  <a:pt x="790" y="75"/>
                </a:lnTo>
                <a:lnTo>
                  <a:pt x="790" y="75"/>
                </a:lnTo>
                <a:lnTo>
                  <a:pt x="790" y="72"/>
                </a:lnTo>
                <a:lnTo>
                  <a:pt x="789" y="64"/>
                </a:lnTo>
                <a:lnTo>
                  <a:pt x="787" y="52"/>
                </a:lnTo>
                <a:lnTo>
                  <a:pt x="785" y="45"/>
                </a:lnTo>
                <a:lnTo>
                  <a:pt x="783" y="38"/>
                </a:lnTo>
                <a:lnTo>
                  <a:pt x="779" y="31"/>
                </a:lnTo>
                <a:lnTo>
                  <a:pt x="775" y="25"/>
                </a:lnTo>
                <a:lnTo>
                  <a:pt x="768" y="18"/>
                </a:lnTo>
                <a:lnTo>
                  <a:pt x="761" y="12"/>
                </a:lnTo>
                <a:lnTo>
                  <a:pt x="753" y="7"/>
                </a:lnTo>
                <a:lnTo>
                  <a:pt x="743" y="4"/>
                </a:lnTo>
                <a:lnTo>
                  <a:pt x="731" y="1"/>
                </a:lnTo>
                <a:lnTo>
                  <a:pt x="718" y="0"/>
                </a:lnTo>
                <a:lnTo>
                  <a:pt x="71" y="0"/>
                </a:lnTo>
                <a:lnTo>
                  <a:pt x="71" y="0"/>
                </a:lnTo>
                <a:lnTo>
                  <a:pt x="59" y="1"/>
                </a:lnTo>
                <a:lnTo>
                  <a:pt x="49" y="4"/>
                </a:lnTo>
                <a:lnTo>
                  <a:pt x="39" y="9"/>
                </a:lnTo>
                <a:lnTo>
                  <a:pt x="31" y="16"/>
                </a:lnTo>
                <a:lnTo>
                  <a:pt x="25" y="23"/>
                </a:lnTo>
                <a:lnTo>
                  <a:pt x="19" y="31"/>
                </a:lnTo>
                <a:lnTo>
                  <a:pt x="13" y="39"/>
                </a:lnTo>
                <a:lnTo>
                  <a:pt x="10" y="49"/>
                </a:lnTo>
                <a:lnTo>
                  <a:pt x="7" y="57"/>
                </a:lnTo>
                <a:lnTo>
                  <a:pt x="4" y="66"/>
                </a:lnTo>
                <a:lnTo>
                  <a:pt x="1" y="81"/>
                </a:lnTo>
                <a:lnTo>
                  <a:pt x="0" y="92"/>
                </a:lnTo>
                <a:lnTo>
                  <a:pt x="0" y="96"/>
                </a:lnTo>
                <a:lnTo>
                  <a:pt x="0" y="1865"/>
                </a:lnTo>
                <a:lnTo>
                  <a:pt x="1965" y="1865"/>
                </a:lnTo>
                <a:lnTo>
                  <a:pt x="1965" y="1865"/>
                </a:lnTo>
                <a:lnTo>
                  <a:pt x="1965" y="1013"/>
                </a:lnTo>
                <a:lnTo>
                  <a:pt x="1965" y="1013"/>
                </a:lnTo>
                <a:lnTo>
                  <a:pt x="1965" y="1003"/>
                </a:lnTo>
                <a:lnTo>
                  <a:pt x="1964" y="992"/>
                </a:lnTo>
                <a:lnTo>
                  <a:pt x="1962" y="983"/>
                </a:lnTo>
                <a:lnTo>
                  <a:pt x="1960" y="975"/>
                </a:lnTo>
                <a:lnTo>
                  <a:pt x="1954" y="961"/>
                </a:lnTo>
                <a:lnTo>
                  <a:pt x="1947" y="949"/>
                </a:lnTo>
                <a:lnTo>
                  <a:pt x="1941" y="941"/>
                </a:lnTo>
                <a:lnTo>
                  <a:pt x="1936" y="935"/>
                </a:lnTo>
                <a:lnTo>
                  <a:pt x="1931" y="930"/>
                </a:lnTo>
                <a:lnTo>
                  <a:pt x="1931" y="930"/>
                </a:lnTo>
                <a:close/>
                <a:moveTo>
                  <a:pt x="187" y="1333"/>
                </a:moveTo>
                <a:lnTo>
                  <a:pt x="187" y="1333"/>
                </a:lnTo>
                <a:lnTo>
                  <a:pt x="186" y="1337"/>
                </a:lnTo>
                <a:lnTo>
                  <a:pt x="185" y="1342"/>
                </a:lnTo>
                <a:lnTo>
                  <a:pt x="183" y="1345"/>
                </a:lnTo>
                <a:lnTo>
                  <a:pt x="180" y="1349"/>
                </a:lnTo>
                <a:lnTo>
                  <a:pt x="177" y="1352"/>
                </a:lnTo>
                <a:lnTo>
                  <a:pt x="174" y="1354"/>
                </a:lnTo>
                <a:lnTo>
                  <a:pt x="170" y="1355"/>
                </a:lnTo>
                <a:lnTo>
                  <a:pt x="164" y="1355"/>
                </a:lnTo>
                <a:lnTo>
                  <a:pt x="75" y="1355"/>
                </a:lnTo>
                <a:lnTo>
                  <a:pt x="75" y="1355"/>
                </a:lnTo>
                <a:lnTo>
                  <a:pt x="71" y="1355"/>
                </a:lnTo>
                <a:lnTo>
                  <a:pt x="67" y="1354"/>
                </a:lnTo>
                <a:lnTo>
                  <a:pt x="63" y="1352"/>
                </a:lnTo>
                <a:lnTo>
                  <a:pt x="60" y="1349"/>
                </a:lnTo>
                <a:lnTo>
                  <a:pt x="57" y="1345"/>
                </a:lnTo>
                <a:lnTo>
                  <a:pt x="55" y="1342"/>
                </a:lnTo>
                <a:lnTo>
                  <a:pt x="54" y="1337"/>
                </a:lnTo>
                <a:lnTo>
                  <a:pt x="54" y="1333"/>
                </a:lnTo>
                <a:lnTo>
                  <a:pt x="54" y="1162"/>
                </a:lnTo>
                <a:lnTo>
                  <a:pt x="54" y="1162"/>
                </a:lnTo>
                <a:lnTo>
                  <a:pt x="54" y="1157"/>
                </a:lnTo>
                <a:lnTo>
                  <a:pt x="55" y="1153"/>
                </a:lnTo>
                <a:lnTo>
                  <a:pt x="57" y="1149"/>
                </a:lnTo>
                <a:lnTo>
                  <a:pt x="60" y="1145"/>
                </a:lnTo>
                <a:lnTo>
                  <a:pt x="63" y="1142"/>
                </a:lnTo>
                <a:lnTo>
                  <a:pt x="67" y="1140"/>
                </a:lnTo>
                <a:lnTo>
                  <a:pt x="71" y="1138"/>
                </a:lnTo>
                <a:lnTo>
                  <a:pt x="75" y="1138"/>
                </a:lnTo>
                <a:lnTo>
                  <a:pt x="164" y="1138"/>
                </a:lnTo>
                <a:lnTo>
                  <a:pt x="164" y="1138"/>
                </a:lnTo>
                <a:lnTo>
                  <a:pt x="170" y="1138"/>
                </a:lnTo>
                <a:lnTo>
                  <a:pt x="174" y="1140"/>
                </a:lnTo>
                <a:lnTo>
                  <a:pt x="177" y="1142"/>
                </a:lnTo>
                <a:lnTo>
                  <a:pt x="180" y="1145"/>
                </a:lnTo>
                <a:lnTo>
                  <a:pt x="183" y="1149"/>
                </a:lnTo>
                <a:lnTo>
                  <a:pt x="185" y="1153"/>
                </a:lnTo>
                <a:lnTo>
                  <a:pt x="186" y="1157"/>
                </a:lnTo>
                <a:lnTo>
                  <a:pt x="187" y="1162"/>
                </a:lnTo>
                <a:lnTo>
                  <a:pt x="187" y="1333"/>
                </a:lnTo>
                <a:close/>
                <a:moveTo>
                  <a:pt x="187" y="1064"/>
                </a:moveTo>
                <a:lnTo>
                  <a:pt x="187" y="1064"/>
                </a:lnTo>
                <a:lnTo>
                  <a:pt x="186" y="1068"/>
                </a:lnTo>
                <a:lnTo>
                  <a:pt x="185" y="1073"/>
                </a:lnTo>
                <a:lnTo>
                  <a:pt x="183" y="1076"/>
                </a:lnTo>
                <a:lnTo>
                  <a:pt x="180" y="1080"/>
                </a:lnTo>
                <a:lnTo>
                  <a:pt x="177" y="1082"/>
                </a:lnTo>
                <a:lnTo>
                  <a:pt x="174" y="1086"/>
                </a:lnTo>
                <a:lnTo>
                  <a:pt x="170" y="1087"/>
                </a:lnTo>
                <a:lnTo>
                  <a:pt x="164" y="1087"/>
                </a:lnTo>
                <a:lnTo>
                  <a:pt x="75" y="1087"/>
                </a:lnTo>
                <a:lnTo>
                  <a:pt x="75" y="1087"/>
                </a:lnTo>
                <a:lnTo>
                  <a:pt x="71" y="1087"/>
                </a:lnTo>
                <a:lnTo>
                  <a:pt x="67" y="1086"/>
                </a:lnTo>
                <a:lnTo>
                  <a:pt x="63" y="1082"/>
                </a:lnTo>
                <a:lnTo>
                  <a:pt x="60" y="1080"/>
                </a:lnTo>
                <a:lnTo>
                  <a:pt x="57" y="1076"/>
                </a:lnTo>
                <a:lnTo>
                  <a:pt x="55" y="1073"/>
                </a:lnTo>
                <a:lnTo>
                  <a:pt x="54" y="1068"/>
                </a:lnTo>
                <a:lnTo>
                  <a:pt x="54" y="1064"/>
                </a:lnTo>
                <a:lnTo>
                  <a:pt x="54" y="893"/>
                </a:lnTo>
                <a:lnTo>
                  <a:pt x="54" y="893"/>
                </a:lnTo>
                <a:lnTo>
                  <a:pt x="54" y="888"/>
                </a:lnTo>
                <a:lnTo>
                  <a:pt x="55" y="884"/>
                </a:lnTo>
                <a:lnTo>
                  <a:pt x="57" y="880"/>
                </a:lnTo>
                <a:lnTo>
                  <a:pt x="60" y="877"/>
                </a:lnTo>
                <a:lnTo>
                  <a:pt x="63" y="874"/>
                </a:lnTo>
                <a:lnTo>
                  <a:pt x="67" y="872"/>
                </a:lnTo>
                <a:lnTo>
                  <a:pt x="71" y="869"/>
                </a:lnTo>
                <a:lnTo>
                  <a:pt x="75" y="869"/>
                </a:lnTo>
                <a:lnTo>
                  <a:pt x="164" y="869"/>
                </a:lnTo>
                <a:lnTo>
                  <a:pt x="164" y="869"/>
                </a:lnTo>
                <a:lnTo>
                  <a:pt x="170" y="869"/>
                </a:lnTo>
                <a:lnTo>
                  <a:pt x="174" y="872"/>
                </a:lnTo>
                <a:lnTo>
                  <a:pt x="177" y="874"/>
                </a:lnTo>
                <a:lnTo>
                  <a:pt x="180" y="877"/>
                </a:lnTo>
                <a:lnTo>
                  <a:pt x="183" y="880"/>
                </a:lnTo>
                <a:lnTo>
                  <a:pt x="185" y="884"/>
                </a:lnTo>
                <a:lnTo>
                  <a:pt x="186" y="888"/>
                </a:lnTo>
                <a:lnTo>
                  <a:pt x="187" y="893"/>
                </a:lnTo>
                <a:lnTo>
                  <a:pt x="187" y="1064"/>
                </a:lnTo>
                <a:close/>
                <a:moveTo>
                  <a:pt x="187" y="795"/>
                </a:moveTo>
                <a:lnTo>
                  <a:pt x="187" y="795"/>
                </a:lnTo>
                <a:lnTo>
                  <a:pt x="186" y="799"/>
                </a:lnTo>
                <a:lnTo>
                  <a:pt x="185" y="804"/>
                </a:lnTo>
                <a:lnTo>
                  <a:pt x="183" y="807"/>
                </a:lnTo>
                <a:lnTo>
                  <a:pt x="180" y="812"/>
                </a:lnTo>
                <a:lnTo>
                  <a:pt x="177" y="814"/>
                </a:lnTo>
                <a:lnTo>
                  <a:pt x="174" y="817"/>
                </a:lnTo>
                <a:lnTo>
                  <a:pt x="170" y="818"/>
                </a:lnTo>
                <a:lnTo>
                  <a:pt x="164" y="818"/>
                </a:lnTo>
                <a:lnTo>
                  <a:pt x="75" y="818"/>
                </a:lnTo>
                <a:lnTo>
                  <a:pt x="75" y="818"/>
                </a:lnTo>
                <a:lnTo>
                  <a:pt x="71" y="818"/>
                </a:lnTo>
                <a:lnTo>
                  <a:pt x="67" y="817"/>
                </a:lnTo>
                <a:lnTo>
                  <a:pt x="63" y="814"/>
                </a:lnTo>
                <a:lnTo>
                  <a:pt x="60" y="812"/>
                </a:lnTo>
                <a:lnTo>
                  <a:pt x="57" y="807"/>
                </a:lnTo>
                <a:lnTo>
                  <a:pt x="55" y="804"/>
                </a:lnTo>
                <a:lnTo>
                  <a:pt x="54" y="799"/>
                </a:lnTo>
                <a:lnTo>
                  <a:pt x="54" y="795"/>
                </a:lnTo>
                <a:lnTo>
                  <a:pt x="54" y="624"/>
                </a:lnTo>
                <a:lnTo>
                  <a:pt x="54" y="624"/>
                </a:lnTo>
                <a:lnTo>
                  <a:pt x="54" y="619"/>
                </a:lnTo>
                <a:lnTo>
                  <a:pt x="55" y="615"/>
                </a:lnTo>
                <a:lnTo>
                  <a:pt x="57" y="611"/>
                </a:lnTo>
                <a:lnTo>
                  <a:pt x="60" y="608"/>
                </a:lnTo>
                <a:lnTo>
                  <a:pt x="63" y="605"/>
                </a:lnTo>
                <a:lnTo>
                  <a:pt x="67" y="603"/>
                </a:lnTo>
                <a:lnTo>
                  <a:pt x="71" y="601"/>
                </a:lnTo>
                <a:lnTo>
                  <a:pt x="75" y="601"/>
                </a:lnTo>
                <a:lnTo>
                  <a:pt x="164" y="601"/>
                </a:lnTo>
                <a:lnTo>
                  <a:pt x="164" y="601"/>
                </a:lnTo>
                <a:lnTo>
                  <a:pt x="170" y="601"/>
                </a:lnTo>
                <a:lnTo>
                  <a:pt x="174" y="603"/>
                </a:lnTo>
                <a:lnTo>
                  <a:pt x="177" y="605"/>
                </a:lnTo>
                <a:lnTo>
                  <a:pt x="180" y="608"/>
                </a:lnTo>
                <a:lnTo>
                  <a:pt x="183" y="611"/>
                </a:lnTo>
                <a:lnTo>
                  <a:pt x="185" y="615"/>
                </a:lnTo>
                <a:lnTo>
                  <a:pt x="186" y="619"/>
                </a:lnTo>
                <a:lnTo>
                  <a:pt x="187" y="624"/>
                </a:lnTo>
                <a:lnTo>
                  <a:pt x="187" y="795"/>
                </a:lnTo>
                <a:close/>
                <a:moveTo>
                  <a:pt x="187" y="526"/>
                </a:moveTo>
                <a:lnTo>
                  <a:pt x="187" y="526"/>
                </a:lnTo>
                <a:lnTo>
                  <a:pt x="186" y="530"/>
                </a:lnTo>
                <a:lnTo>
                  <a:pt x="185" y="534"/>
                </a:lnTo>
                <a:lnTo>
                  <a:pt x="183" y="539"/>
                </a:lnTo>
                <a:lnTo>
                  <a:pt x="180" y="543"/>
                </a:lnTo>
                <a:lnTo>
                  <a:pt x="177" y="545"/>
                </a:lnTo>
                <a:lnTo>
                  <a:pt x="174" y="548"/>
                </a:lnTo>
                <a:lnTo>
                  <a:pt x="170" y="549"/>
                </a:lnTo>
                <a:lnTo>
                  <a:pt x="164" y="549"/>
                </a:lnTo>
                <a:lnTo>
                  <a:pt x="75" y="549"/>
                </a:lnTo>
                <a:lnTo>
                  <a:pt x="75" y="549"/>
                </a:lnTo>
                <a:lnTo>
                  <a:pt x="71" y="549"/>
                </a:lnTo>
                <a:lnTo>
                  <a:pt x="67" y="548"/>
                </a:lnTo>
                <a:lnTo>
                  <a:pt x="63" y="545"/>
                </a:lnTo>
                <a:lnTo>
                  <a:pt x="60" y="543"/>
                </a:lnTo>
                <a:lnTo>
                  <a:pt x="57" y="539"/>
                </a:lnTo>
                <a:lnTo>
                  <a:pt x="55" y="534"/>
                </a:lnTo>
                <a:lnTo>
                  <a:pt x="54" y="530"/>
                </a:lnTo>
                <a:lnTo>
                  <a:pt x="54" y="526"/>
                </a:lnTo>
                <a:lnTo>
                  <a:pt x="54" y="355"/>
                </a:lnTo>
                <a:lnTo>
                  <a:pt x="54" y="355"/>
                </a:lnTo>
                <a:lnTo>
                  <a:pt x="54" y="350"/>
                </a:lnTo>
                <a:lnTo>
                  <a:pt x="55" y="346"/>
                </a:lnTo>
                <a:lnTo>
                  <a:pt x="57" y="342"/>
                </a:lnTo>
                <a:lnTo>
                  <a:pt x="60" y="338"/>
                </a:lnTo>
                <a:lnTo>
                  <a:pt x="63" y="336"/>
                </a:lnTo>
                <a:lnTo>
                  <a:pt x="67" y="334"/>
                </a:lnTo>
                <a:lnTo>
                  <a:pt x="71" y="332"/>
                </a:lnTo>
                <a:lnTo>
                  <a:pt x="75" y="332"/>
                </a:lnTo>
                <a:lnTo>
                  <a:pt x="164" y="332"/>
                </a:lnTo>
                <a:lnTo>
                  <a:pt x="164" y="332"/>
                </a:lnTo>
                <a:lnTo>
                  <a:pt x="170" y="332"/>
                </a:lnTo>
                <a:lnTo>
                  <a:pt x="174" y="334"/>
                </a:lnTo>
                <a:lnTo>
                  <a:pt x="177" y="336"/>
                </a:lnTo>
                <a:lnTo>
                  <a:pt x="180" y="338"/>
                </a:lnTo>
                <a:lnTo>
                  <a:pt x="183" y="342"/>
                </a:lnTo>
                <a:lnTo>
                  <a:pt x="185" y="346"/>
                </a:lnTo>
                <a:lnTo>
                  <a:pt x="186" y="350"/>
                </a:lnTo>
                <a:lnTo>
                  <a:pt x="187" y="355"/>
                </a:lnTo>
                <a:lnTo>
                  <a:pt x="187" y="526"/>
                </a:lnTo>
                <a:close/>
                <a:moveTo>
                  <a:pt x="187" y="257"/>
                </a:moveTo>
                <a:lnTo>
                  <a:pt x="187" y="257"/>
                </a:lnTo>
                <a:lnTo>
                  <a:pt x="186" y="262"/>
                </a:lnTo>
                <a:lnTo>
                  <a:pt x="185" y="266"/>
                </a:lnTo>
                <a:lnTo>
                  <a:pt x="183" y="270"/>
                </a:lnTo>
                <a:lnTo>
                  <a:pt x="180" y="274"/>
                </a:lnTo>
                <a:lnTo>
                  <a:pt x="177" y="276"/>
                </a:lnTo>
                <a:lnTo>
                  <a:pt x="174" y="278"/>
                </a:lnTo>
                <a:lnTo>
                  <a:pt x="170" y="280"/>
                </a:lnTo>
                <a:lnTo>
                  <a:pt x="164" y="280"/>
                </a:lnTo>
                <a:lnTo>
                  <a:pt x="75" y="280"/>
                </a:lnTo>
                <a:lnTo>
                  <a:pt x="75" y="280"/>
                </a:lnTo>
                <a:lnTo>
                  <a:pt x="71" y="280"/>
                </a:lnTo>
                <a:lnTo>
                  <a:pt x="67" y="278"/>
                </a:lnTo>
                <a:lnTo>
                  <a:pt x="63" y="276"/>
                </a:lnTo>
                <a:lnTo>
                  <a:pt x="60" y="274"/>
                </a:lnTo>
                <a:lnTo>
                  <a:pt x="57" y="270"/>
                </a:lnTo>
                <a:lnTo>
                  <a:pt x="55" y="266"/>
                </a:lnTo>
                <a:lnTo>
                  <a:pt x="54" y="262"/>
                </a:lnTo>
                <a:lnTo>
                  <a:pt x="54" y="257"/>
                </a:lnTo>
                <a:lnTo>
                  <a:pt x="54" y="86"/>
                </a:lnTo>
                <a:lnTo>
                  <a:pt x="54" y="86"/>
                </a:lnTo>
                <a:lnTo>
                  <a:pt x="54" y="82"/>
                </a:lnTo>
                <a:lnTo>
                  <a:pt x="55" y="78"/>
                </a:lnTo>
                <a:lnTo>
                  <a:pt x="57" y="73"/>
                </a:lnTo>
                <a:lnTo>
                  <a:pt x="60" y="69"/>
                </a:lnTo>
                <a:lnTo>
                  <a:pt x="63" y="67"/>
                </a:lnTo>
                <a:lnTo>
                  <a:pt x="67" y="65"/>
                </a:lnTo>
                <a:lnTo>
                  <a:pt x="71" y="63"/>
                </a:lnTo>
                <a:lnTo>
                  <a:pt x="75" y="63"/>
                </a:lnTo>
                <a:lnTo>
                  <a:pt x="164" y="63"/>
                </a:lnTo>
                <a:lnTo>
                  <a:pt x="164" y="63"/>
                </a:lnTo>
                <a:lnTo>
                  <a:pt x="170" y="63"/>
                </a:lnTo>
                <a:lnTo>
                  <a:pt x="174" y="65"/>
                </a:lnTo>
                <a:lnTo>
                  <a:pt x="177" y="67"/>
                </a:lnTo>
                <a:lnTo>
                  <a:pt x="180" y="69"/>
                </a:lnTo>
                <a:lnTo>
                  <a:pt x="183" y="73"/>
                </a:lnTo>
                <a:lnTo>
                  <a:pt x="185" y="78"/>
                </a:lnTo>
                <a:lnTo>
                  <a:pt x="186" y="82"/>
                </a:lnTo>
                <a:lnTo>
                  <a:pt x="187" y="86"/>
                </a:lnTo>
                <a:lnTo>
                  <a:pt x="187" y="257"/>
                </a:lnTo>
                <a:close/>
                <a:moveTo>
                  <a:pt x="370" y="1333"/>
                </a:moveTo>
                <a:lnTo>
                  <a:pt x="370" y="1333"/>
                </a:lnTo>
                <a:lnTo>
                  <a:pt x="370" y="1337"/>
                </a:lnTo>
                <a:lnTo>
                  <a:pt x="368" y="1342"/>
                </a:lnTo>
                <a:lnTo>
                  <a:pt x="366" y="1345"/>
                </a:lnTo>
                <a:lnTo>
                  <a:pt x="364" y="1349"/>
                </a:lnTo>
                <a:lnTo>
                  <a:pt x="360" y="1352"/>
                </a:lnTo>
                <a:lnTo>
                  <a:pt x="357" y="1354"/>
                </a:lnTo>
                <a:lnTo>
                  <a:pt x="353" y="1355"/>
                </a:lnTo>
                <a:lnTo>
                  <a:pt x="349" y="1355"/>
                </a:lnTo>
                <a:lnTo>
                  <a:pt x="259" y="1355"/>
                </a:lnTo>
                <a:lnTo>
                  <a:pt x="259" y="1355"/>
                </a:lnTo>
                <a:lnTo>
                  <a:pt x="254" y="1355"/>
                </a:lnTo>
                <a:lnTo>
                  <a:pt x="250" y="1354"/>
                </a:lnTo>
                <a:lnTo>
                  <a:pt x="246" y="1352"/>
                </a:lnTo>
                <a:lnTo>
                  <a:pt x="243" y="1349"/>
                </a:lnTo>
                <a:lnTo>
                  <a:pt x="240" y="1345"/>
                </a:lnTo>
                <a:lnTo>
                  <a:pt x="238" y="1342"/>
                </a:lnTo>
                <a:lnTo>
                  <a:pt x="237" y="1337"/>
                </a:lnTo>
                <a:lnTo>
                  <a:pt x="237" y="1333"/>
                </a:lnTo>
                <a:lnTo>
                  <a:pt x="237" y="1162"/>
                </a:lnTo>
                <a:lnTo>
                  <a:pt x="237" y="1162"/>
                </a:lnTo>
                <a:lnTo>
                  <a:pt x="237" y="1157"/>
                </a:lnTo>
                <a:lnTo>
                  <a:pt x="238" y="1153"/>
                </a:lnTo>
                <a:lnTo>
                  <a:pt x="240" y="1149"/>
                </a:lnTo>
                <a:lnTo>
                  <a:pt x="243" y="1145"/>
                </a:lnTo>
                <a:lnTo>
                  <a:pt x="246" y="1142"/>
                </a:lnTo>
                <a:lnTo>
                  <a:pt x="250" y="1140"/>
                </a:lnTo>
                <a:lnTo>
                  <a:pt x="254" y="1138"/>
                </a:lnTo>
                <a:lnTo>
                  <a:pt x="259" y="1138"/>
                </a:lnTo>
                <a:lnTo>
                  <a:pt x="349" y="1138"/>
                </a:lnTo>
                <a:lnTo>
                  <a:pt x="349" y="1138"/>
                </a:lnTo>
                <a:lnTo>
                  <a:pt x="353" y="1138"/>
                </a:lnTo>
                <a:lnTo>
                  <a:pt x="357" y="1140"/>
                </a:lnTo>
                <a:lnTo>
                  <a:pt x="360" y="1142"/>
                </a:lnTo>
                <a:lnTo>
                  <a:pt x="364" y="1145"/>
                </a:lnTo>
                <a:lnTo>
                  <a:pt x="366" y="1149"/>
                </a:lnTo>
                <a:lnTo>
                  <a:pt x="368" y="1153"/>
                </a:lnTo>
                <a:lnTo>
                  <a:pt x="370" y="1157"/>
                </a:lnTo>
                <a:lnTo>
                  <a:pt x="370" y="1162"/>
                </a:lnTo>
                <a:lnTo>
                  <a:pt x="370" y="1333"/>
                </a:lnTo>
                <a:close/>
                <a:moveTo>
                  <a:pt x="370" y="1064"/>
                </a:moveTo>
                <a:lnTo>
                  <a:pt x="370" y="1064"/>
                </a:lnTo>
                <a:lnTo>
                  <a:pt x="370" y="1068"/>
                </a:lnTo>
                <a:lnTo>
                  <a:pt x="368" y="1073"/>
                </a:lnTo>
                <a:lnTo>
                  <a:pt x="366" y="1076"/>
                </a:lnTo>
                <a:lnTo>
                  <a:pt x="364" y="1080"/>
                </a:lnTo>
                <a:lnTo>
                  <a:pt x="360" y="1082"/>
                </a:lnTo>
                <a:lnTo>
                  <a:pt x="357" y="1086"/>
                </a:lnTo>
                <a:lnTo>
                  <a:pt x="353" y="1087"/>
                </a:lnTo>
                <a:lnTo>
                  <a:pt x="349" y="1087"/>
                </a:lnTo>
                <a:lnTo>
                  <a:pt x="259" y="1087"/>
                </a:lnTo>
                <a:lnTo>
                  <a:pt x="259" y="1087"/>
                </a:lnTo>
                <a:lnTo>
                  <a:pt x="254" y="1087"/>
                </a:lnTo>
                <a:lnTo>
                  <a:pt x="250" y="1086"/>
                </a:lnTo>
                <a:lnTo>
                  <a:pt x="246" y="1082"/>
                </a:lnTo>
                <a:lnTo>
                  <a:pt x="243" y="1080"/>
                </a:lnTo>
                <a:lnTo>
                  <a:pt x="240" y="1076"/>
                </a:lnTo>
                <a:lnTo>
                  <a:pt x="238" y="1073"/>
                </a:lnTo>
                <a:lnTo>
                  <a:pt x="237" y="1068"/>
                </a:lnTo>
                <a:lnTo>
                  <a:pt x="237" y="1064"/>
                </a:lnTo>
                <a:lnTo>
                  <a:pt x="237" y="893"/>
                </a:lnTo>
                <a:lnTo>
                  <a:pt x="237" y="893"/>
                </a:lnTo>
                <a:lnTo>
                  <a:pt x="237" y="888"/>
                </a:lnTo>
                <a:lnTo>
                  <a:pt x="238" y="884"/>
                </a:lnTo>
                <a:lnTo>
                  <a:pt x="240" y="880"/>
                </a:lnTo>
                <a:lnTo>
                  <a:pt x="243" y="877"/>
                </a:lnTo>
                <a:lnTo>
                  <a:pt x="246" y="874"/>
                </a:lnTo>
                <a:lnTo>
                  <a:pt x="250" y="872"/>
                </a:lnTo>
                <a:lnTo>
                  <a:pt x="254" y="869"/>
                </a:lnTo>
                <a:lnTo>
                  <a:pt x="259" y="869"/>
                </a:lnTo>
                <a:lnTo>
                  <a:pt x="349" y="869"/>
                </a:lnTo>
                <a:lnTo>
                  <a:pt x="349" y="869"/>
                </a:lnTo>
                <a:lnTo>
                  <a:pt x="353" y="869"/>
                </a:lnTo>
                <a:lnTo>
                  <a:pt x="357" y="872"/>
                </a:lnTo>
                <a:lnTo>
                  <a:pt x="360" y="874"/>
                </a:lnTo>
                <a:lnTo>
                  <a:pt x="364" y="877"/>
                </a:lnTo>
                <a:lnTo>
                  <a:pt x="366" y="880"/>
                </a:lnTo>
                <a:lnTo>
                  <a:pt x="368" y="884"/>
                </a:lnTo>
                <a:lnTo>
                  <a:pt x="370" y="888"/>
                </a:lnTo>
                <a:lnTo>
                  <a:pt x="370" y="893"/>
                </a:lnTo>
                <a:lnTo>
                  <a:pt x="370" y="1064"/>
                </a:lnTo>
                <a:close/>
                <a:moveTo>
                  <a:pt x="370" y="795"/>
                </a:moveTo>
                <a:lnTo>
                  <a:pt x="370" y="795"/>
                </a:lnTo>
                <a:lnTo>
                  <a:pt x="370" y="799"/>
                </a:lnTo>
                <a:lnTo>
                  <a:pt x="368" y="804"/>
                </a:lnTo>
                <a:lnTo>
                  <a:pt x="366" y="807"/>
                </a:lnTo>
                <a:lnTo>
                  <a:pt x="364" y="812"/>
                </a:lnTo>
                <a:lnTo>
                  <a:pt x="360" y="814"/>
                </a:lnTo>
                <a:lnTo>
                  <a:pt x="357" y="817"/>
                </a:lnTo>
                <a:lnTo>
                  <a:pt x="353" y="818"/>
                </a:lnTo>
                <a:lnTo>
                  <a:pt x="349" y="818"/>
                </a:lnTo>
                <a:lnTo>
                  <a:pt x="259" y="818"/>
                </a:lnTo>
                <a:lnTo>
                  <a:pt x="259" y="818"/>
                </a:lnTo>
                <a:lnTo>
                  <a:pt x="254" y="818"/>
                </a:lnTo>
                <a:lnTo>
                  <a:pt x="250" y="817"/>
                </a:lnTo>
                <a:lnTo>
                  <a:pt x="246" y="814"/>
                </a:lnTo>
                <a:lnTo>
                  <a:pt x="243" y="812"/>
                </a:lnTo>
                <a:lnTo>
                  <a:pt x="240" y="807"/>
                </a:lnTo>
                <a:lnTo>
                  <a:pt x="238" y="804"/>
                </a:lnTo>
                <a:lnTo>
                  <a:pt x="237" y="799"/>
                </a:lnTo>
                <a:lnTo>
                  <a:pt x="237" y="795"/>
                </a:lnTo>
                <a:lnTo>
                  <a:pt x="237" y="624"/>
                </a:lnTo>
                <a:lnTo>
                  <a:pt x="237" y="624"/>
                </a:lnTo>
                <a:lnTo>
                  <a:pt x="237" y="619"/>
                </a:lnTo>
                <a:lnTo>
                  <a:pt x="238" y="615"/>
                </a:lnTo>
                <a:lnTo>
                  <a:pt x="240" y="611"/>
                </a:lnTo>
                <a:lnTo>
                  <a:pt x="243" y="608"/>
                </a:lnTo>
                <a:lnTo>
                  <a:pt x="246" y="605"/>
                </a:lnTo>
                <a:lnTo>
                  <a:pt x="250" y="603"/>
                </a:lnTo>
                <a:lnTo>
                  <a:pt x="254" y="601"/>
                </a:lnTo>
                <a:lnTo>
                  <a:pt x="259" y="601"/>
                </a:lnTo>
                <a:lnTo>
                  <a:pt x="349" y="601"/>
                </a:lnTo>
                <a:lnTo>
                  <a:pt x="349" y="601"/>
                </a:lnTo>
                <a:lnTo>
                  <a:pt x="353" y="601"/>
                </a:lnTo>
                <a:lnTo>
                  <a:pt x="357" y="603"/>
                </a:lnTo>
                <a:lnTo>
                  <a:pt x="360" y="605"/>
                </a:lnTo>
                <a:lnTo>
                  <a:pt x="364" y="608"/>
                </a:lnTo>
                <a:lnTo>
                  <a:pt x="366" y="611"/>
                </a:lnTo>
                <a:lnTo>
                  <a:pt x="368" y="615"/>
                </a:lnTo>
                <a:lnTo>
                  <a:pt x="370" y="619"/>
                </a:lnTo>
                <a:lnTo>
                  <a:pt x="370" y="624"/>
                </a:lnTo>
                <a:lnTo>
                  <a:pt x="370" y="795"/>
                </a:lnTo>
                <a:close/>
                <a:moveTo>
                  <a:pt x="370" y="526"/>
                </a:moveTo>
                <a:lnTo>
                  <a:pt x="370" y="526"/>
                </a:lnTo>
                <a:lnTo>
                  <a:pt x="370" y="530"/>
                </a:lnTo>
                <a:lnTo>
                  <a:pt x="368" y="534"/>
                </a:lnTo>
                <a:lnTo>
                  <a:pt x="366" y="539"/>
                </a:lnTo>
                <a:lnTo>
                  <a:pt x="364" y="543"/>
                </a:lnTo>
                <a:lnTo>
                  <a:pt x="360" y="545"/>
                </a:lnTo>
                <a:lnTo>
                  <a:pt x="357" y="548"/>
                </a:lnTo>
                <a:lnTo>
                  <a:pt x="353" y="549"/>
                </a:lnTo>
                <a:lnTo>
                  <a:pt x="349" y="549"/>
                </a:lnTo>
                <a:lnTo>
                  <a:pt x="259" y="549"/>
                </a:lnTo>
                <a:lnTo>
                  <a:pt x="259" y="549"/>
                </a:lnTo>
                <a:lnTo>
                  <a:pt x="254" y="549"/>
                </a:lnTo>
                <a:lnTo>
                  <a:pt x="250" y="548"/>
                </a:lnTo>
                <a:lnTo>
                  <a:pt x="246" y="545"/>
                </a:lnTo>
                <a:lnTo>
                  <a:pt x="243" y="543"/>
                </a:lnTo>
                <a:lnTo>
                  <a:pt x="240" y="539"/>
                </a:lnTo>
                <a:lnTo>
                  <a:pt x="238" y="534"/>
                </a:lnTo>
                <a:lnTo>
                  <a:pt x="237" y="530"/>
                </a:lnTo>
                <a:lnTo>
                  <a:pt x="237" y="526"/>
                </a:lnTo>
                <a:lnTo>
                  <a:pt x="237" y="355"/>
                </a:lnTo>
                <a:lnTo>
                  <a:pt x="237" y="355"/>
                </a:lnTo>
                <a:lnTo>
                  <a:pt x="237" y="350"/>
                </a:lnTo>
                <a:lnTo>
                  <a:pt x="238" y="346"/>
                </a:lnTo>
                <a:lnTo>
                  <a:pt x="240" y="342"/>
                </a:lnTo>
                <a:lnTo>
                  <a:pt x="243" y="338"/>
                </a:lnTo>
                <a:lnTo>
                  <a:pt x="246" y="336"/>
                </a:lnTo>
                <a:lnTo>
                  <a:pt x="250" y="334"/>
                </a:lnTo>
                <a:lnTo>
                  <a:pt x="254" y="332"/>
                </a:lnTo>
                <a:lnTo>
                  <a:pt x="259" y="332"/>
                </a:lnTo>
                <a:lnTo>
                  <a:pt x="349" y="332"/>
                </a:lnTo>
                <a:lnTo>
                  <a:pt x="349" y="332"/>
                </a:lnTo>
                <a:lnTo>
                  <a:pt x="353" y="332"/>
                </a:lnTo>
                <a:lnTo>
                  <a:pt x="357" y="334"/>
                </a:lnTo>
                <a:lnTo>
                  <a:pt x="360" y="336"/>
                </a:lnTo>
                <a:lnTo>
                  <a:pt x="364" y="338"/>
                </a:lnTo>
                <a:lnTo>
                  <a:pt x="366" y="342"/>
                </a:lnTo>
                <a:lnTo>
                  <a:pt x="368" y="346"/>
                </a:lnTo>
                <a:lnTo>
                  <a:pt x="370" y="350"/>
                </a:lnTo>
                <a:lnTo>
                  <a:pt x="370" y="355"/>
                </a:lnTo>
                <a:lnTo>
                  <a:pt x="370" y="526"/>
                </a:lnTo>
                <a:close/>
                <a:moveTo>
                  <a:pt x="370" y="257"/>
                </a:moveTo>
                <a:lnTo>
                  <a:pt x="370" y="257"/>
                </a:lnTo>
                <a:lnTo>
                  <a:pt x="370" y="262"/>
                </a:lnTo>
                <a:lnTo>
                  <a:pt x="368" y="266"/>
                </a:lnTo>
                <a:lnTo>
                  <a:pt x="366" y="270"/>
                </a:lnTo>
                <a:lnTo>
                  <a:pt x="364" y="274"/>
                </a:lnTo>
                <a:lnTo>
                  <a:pt x="360" y="276"/>
                </a:lnTo>
                <a:lnTo>
                  <a:pt x="357" y="278"/>
                </a:lnTo>
                <a:lnTo>
                  <a:pt x="353" y="280"/>
                </a:lnTo>
                <a:lnTo>
                  <a:pt x="349" y="280"/>
                </a:lnTo>
                <a:lnTo>
                  <a:pt x="259" y="280"/>
                </a:lnTo>
                <a:lnTo>
                  <a:pt x="259" y="280"/>
                </a:lnTo>
                <a:lnTo>
                  <a:pt x="254" y="280"/>
                </a:lnTo>
                <a:lnTo>
                  <a:pt x="250" y="278"/>
                </a:lnTo>
                <a:lnTo>
                  <a:pt x="246" y="276"/>
                </a:lnTo>
                <a:lnTo>
                  <a:pt x="243" y="274"/>
                </a:lnTo>
                <a:lnTo>
                  <a:pt x="240" y="270"/>
                </a:lnTo>
                <a:lnTo>
                  <a:pt x="238" y="266"/>
                </a:lnTo>
                <a:lnTo>
                  <a:pt x="237" y="262"/>
                </a:lnTo>
                <a:lnTo>
                  <a:pt x="237" y="257"/>
                </a:lnTo>
                <a:lnTo>
                  <a:pt x="237" y="86"/>
                </a:lnTo>
                <a:lnTo>
                  <a:pt x="237" y="86"/>
                </a:lnTo>
                <a:lnTo>
                  <a:pt x="237" y="82"/>
                </a:lnTo>
                <a:lnTo>
                  <a:pt x="238" y="78"/>
                </a:lnTo>
                <a:lnTo>
                  <a:pt x="240" y="73"/>
                </a:lnTo>
                <a:lnTo>
                  <a:pt x="243" y="69"/>
                </a:lnTo>
                <a:lnTo>
                  <a:pt x="246" y="67"/>
                </a:lnTo>
                <a:lnTo>
                  <a:pt x="250" y="65"/>
                </a:lnTo>
                <a:lnTo>
                  <a:pt x="254" y="63"/>
                </a:lnTo>
                <a:lnTo>
                  <a:pt x="259" y="63"/>
                </a:lnTo>
                <a:lnTo>
                  <a:pt x="349" y="63"/>
                </a:lnTo>
                <a:lnTo>
                  <a:pt x="349" y="63"/>
                </a:lnTo>
                <a:lnTo>
                  <a:pt x="353" y="63"/>
                </a:lnTo>
                <a:lnTo>
                  <a:pt x="357" y="65"/>
                </a:lnTo>
                <a:lnTo>
                  <a:pt x="360" y="67"/>
                </a:lnTo>
                <a:lnTo>
                  <a:pt x="364" y="69"/>
                </a:lnTo>
                <a:lnTo>
                  <a:pt x="366" y="73"/>
                </a:lnTo>
                <a:lnTo>
                  <a:pt x="368" y="78"/>
                </a:lnTo>
                <a:lnTo>
                  <a:pt x="370" y="82"/>
                </a:lnTo>
                <a:lnTo>
                  <a:pt x="370" y="86"/>
                </a:lnTo>
                <a:lnTo>
                  <a:pt x="370" y="257"/>
                </a:lnTo>
                <a:close/>
                <a:moveTo>
                  <a:pt x="603" y="86"/>
                </a:moveTo>
                <a:lnTo>
                  <a:pt x="603" y="86"/>
                </a:lnTo>
                <a:lnTo>
                  <a:pt x="604" y="82"/>
                </a:lnTo>
                <a:lnTo>
                  <a:pt x="605" y="78"/>
                </a:lnTo>
                <a:lnTo>
                  <a:pt x="607" y="73"/>
                </a:lnTo>
                <a:lnTo>
                  <a:pt x="610" y="69"/>
                </a:lnTo>
                <a:lnTo>
                  <a:pt x="613" y="67"/>
                </a:lnTo>
                <a:lnTo>
                  <a:pt x="616" y="65"/>
                </a:lnTo>
                <a:lnTo>
                  <a:pt x="621" y="63"/>
                </a:lnTo>
                <a:lnTo>
                  <a:pt x="626" y="63"/>
                </a:lnTo>
                <a:lnTo>
                  <a:pt x="715" y="63"/>
                </a:lnTo>
                <a:lnTo>
                  <a:pt x="715" y="63"/>
                </a:lnTo>
                <a:lnTo>
                  <a:pt x="719" y="63"/>
                </a:lnTo>
                <a:lnTo>
                  <a:pt x="723" y="65"/>
                </a:lnTo>
                <a:lnTo>
                  <a:pt x="727" y="67"/>
                </a:lnTo>
                <a:lnTo>
                  <a:pt x="730" y="69"/>
                </a:lnTo>
                <a:lnTo>
                  <a:pt x="733" y="73"/>
                </a:lnTo>
                <a:lnTo>
                  <a:pt x="735" y="78"/>
                </a:lnTo>
                <a:lnTo>
                  <a:pt x="736" y="82"/>
                </a:lnTo>
                <a:lnTo>
                  <a:pt x="736" y="86"/>
                </a:lnTo>
                <a:lnTo>
                  <a:pt x="736" y="257"/>
                </a:lnTo>
                <a:lnTo>
                  <a:pt x="736" y="257"/>
                </a:lnTo>
                <a:lnTo>
                  <a:pt x="736" y="262"/>
                </a:lnTo>
                <a:lnTo>
                  <a:pt x="735" y="266"/>
                </a:lnTo>
                <a:lnTo>
                  <a:pt x="733" y="270"/>
                </a:lnTo>
                <a:lnTo>
                  <a:pt x="730" y="274"/>
                </a:lnTo>
                <a:lnTo>
                  <a:pt x="727" y="276"/>
                </a:lnTo>
                <a:lnTo>
                  <a:pt x="723" y="278"/>
                </a:lnTo>
                <a:lnTo>
                  <a:pt x="719" y="280"/>
                </a:lnTo>
                <a:lnTo>
                  <a:pt x="715" y="280"/>
                </a:lnTo>
                <a:lnTo>
                  <a:pt x="626" y="280"/>
                </a:lnTo>
                <a:lnTo>
                  <a:pt x="626" y="280"/>
                </a:lnTo>
                <a:lnTo>
                  <a:pt x="621" y="280"/>
                </a:lnTo>
                <a:lnTo>
                  <a:pt x="616" y="278"/>
                </a:lnTo>
                <a:lnTo>
                  <a:pt x="613" y="276"/>
                </a:lnTo>
                <a:lnTo>
                  <a:pt x="610" y="274"/>
                </a:lnTo>
                <a:lnTo>
                  <a:pt x="607" y="270"/>
                </a:lnTo>
                <a:lnTo>
                  <a:pt x="605" y="266"/>
                </a:lnTo>
                <a:lnTo>
                  <a:pt x="604" y="262"/>
                </a:lnTo>
                <a:lnTo>
                  <a:pt x="603" y="257"/>
                </a:lnTo>
                <a:lnTo>
                  <a:pt x="603" y="86"/>
                </a:lnTo>
                <a:close/>
                <a:moveTo>
                  <a:pt x="603" y="355"/>
                </a:moveTo>
                <a:lnTo>
                  <a:pt x="603" y="355"/>
                </a:lnTo>
                <a:lnTo>
                  <a:pt x="604" y="350"/>
                </a:lnTo>
                <a:lnTo>
                  <a:pt x="605" y="346"/>
                </a:lnTo>
                <a:lnTo>
                  <a:pt x="607" y="342"/>
                </a:lnTo>
                <a:lnTo>
                  <a:pt x="610" y="338"/>
                </a:lnTo>
                <a:lnTo>
                  <a:pt x="613" y="336"/>
                </a:lnTo>
                <a:lnTo>
                  <a:pt x="616" y="334"/>
                </a:lnTo>
                <a:lnTo>
                  <a:pt x="621" y="332"/>
                </a:lnTo>
                <a:lnTo>
                  <a:pt x="626" y="332"/>
                </a:lnTo>
                <a:lnTo>
                  <a:pt x="715" y="332"/>
                </a:lnTo>
                <a:lnTo>
                  <a:pt x="715" y="332"/>
                </a:lnTo>
                <a:lnTo>
                  <a:pt x="719" y="332"/>
                </a:lnTo>
                <a:lnTo>
                  <a:pt x="723" y="334"/>
                </a:lnTo>
                <a:lnTo>
                  <a:pt x="727" y="336"/>
                </a:lnTo>
                <a:lnTo>
                  <a:pt x="730" y="338"/>
                </a:lnTo>
                <a:lnTo>
                  <a:pt x="733" y="342"/>
                </a:lnTo>
                <a:lnTo>
                  <a:pt x="735" y="346"/>
                </a:lnTo>
                <a:lnTo>
                  <a:pt x="736" y="350"/>
                </a:lnTo>
                <a:lnTo>
                  <a:pt x="736" y="355"/>
                </a:lnTo>
                <a:lnTo>
                  <a:pt x="736" y="526"/>
                </a:lnTo>
                <a:lnTo>
                  <a:pt x="736" y="526"/>
                </a:lnTo>
                <a:lnTo>
                  <a:pt x="736" y="530"/>
                </a:lnTo>
                <a:lnTo>
                  <a:pt x="735" y="534"/>
                </a:lnTo>
                <a:lnTo>
                  <a:pt x="733" y="539"/>
                </a:lnTo>
                <a:lnTo>
                  <a:pt x="730" y="543"/>
                </a:lnTo>
                <a:lnTo>
                  <a:pt x="727" y="545"/>
                </a:lnTo>
                <a:lnTo>
                  <a:pt x="723" y="548"/>
                </a:lnTo>
                <a:lnTo>
                  <a:pt x="719" y="549"/>
                </a:lnTo>
                <a:lnTo>
                  <a:pt x="715" y="549"/>
                </a:lnTo>
                <a:lnTo>
                  <a:pt x="626" y="549"/>
                </a:lnTo>
                <a:lnTo>
                  <a:pt x="626" y="549"/>
                </a:lnTo>
                <a:lnTo>
                  <a:pt x="621" y="549"/>
                </a:lnTo>
                <a:lnTo>
                  <a:pt x="616" y="548"/>
                </a:lnTo>
                <a:lnTo>
                  <a:pt x="613" y="545"/>
                </a:lnTo>
                <a:lnTo>
                  <a:pt x="610" y="543"/>
                </a:lnTo>
                <a:lnTo>
                  <a:pt x="607" y="539"/>
                </a:lnTo>
                <a:lnTo>
                  <a:pt x="605" y="534"/>
                </a:lnTo>
                <a:lnTo>
                  <a:pt x="604" y="530"/>
                </a:lnTo>
                <a:lnTo>
                  <a:pt x="603" y="526"/>
                </a:lnTo>
                <a:lnTo>
                  <a:pt x="603" y="355"/>
                </a:lnTo>
                <a:close/>
                <a:moveTo>
                  <a:pt x="420" y="86"/>
                </a:moveTo>
                <a:lnTo>
                  <a:pt x="420" y="86"/>
                </a:lnTo>
                <a:lnTo>
                  <a:pt x="420" y="82"/>
                </a:lnTo>
                <a:lnTo>
                  <a:pt x="422" y="78"/>
                </a:lnTo>
                <a:lnTo>
                  <a:pt x="424" y="73"/>
                </a:lnTo>
                <a:lnTo>
                  <a:pt x="426" y="69"/>
                </a:lnTo>
                <a:lnTo>
                  <a:pt x="429" y="67"/>
                </a:lnTo>
                <a:lnTo>
                  <a:pt x="433" y="65"/>
                </a:lnTo>
                <a:lnTo>
                  <a:pt x="437" y="63"/>
                </a:lnTo>
                <a:lnTo>
                  <a:pt x="442" y="63"/>
                </a:lnTo>
                <a:lnTo>
                  <a:pt x="532" y="63"/>
                </a:lnTo>
                <a:lnTo>
                  <a:pt x="532" y="63"/>
                </a:lnTo>
                <a:lnTo>
                  <a:pt x="536" y="63"/>
                </a:lnTo>
                <a:lnTo>
                  <a:pt x="540" y="65"/>
                </a:lnTo>
                <a:lnTo>
                  <a:pt x="544" y="67"/>
                </a:lnTo>
                <a:lnTo>
                  <a:pt x="547" y="69"/>
                </a:lnTo>
                <a:lnTo>
                  <a:pt x="550" y="73"/>
                </a:lnTo>
                <a:lnTo>
                  <a:pt x="551" y="78"/>
                </a:lnTo>
                <a:lnTo>
                  <a:pt x="553" y="82"/>
                </a:lnTo>
                <a:lnTo>
                  <a:pt x="553" y="86"/>
                </a:lnTo>
                <a:lnTo>
                  <a:pt x="553" y="257"/>
                </a:lnTo>
                <a:lnTo>
                  <a:pt x="553" y="257"/>
                </a:lnTo>
                <a:lnTo>
                  <a:pt x="553" y="262"/>
                </a:lnTo>
                <a:lnTo>
                  <a:pt x="551" y="266"/>
                </a:lnTo>
                <a:lnTo>
                  <a:pt x="549" y="270"/>
                </a:lnTo>
                <a:lnTo>
                  <a:pt x="547" y="274"/>
                </a:lnTo>
                <a:lnTo>
                  <a:pt x="544" y="276"/>
                </a:lnTo>
                <a:lnTo>
                  <a:pt x="540" y="278"/>
                </a:lnTo>
                <a:lnTo>
                  <a:pt x="536" y="280"/>
                </a:lnTo>
                <a:lnTo>
                  <a:pt x="532" y="280"/>
                </a:lnTo>
                <a:lnTo>
                  <a:pt x="442" y="280"/>
                </a:lnTo>
                <a:lnTo>
                  <a:pt x="442" y="280"/>
                </a:lnTo>
                <a:lnTo>
                  <a:pt x="437" y="280"/>
                </a:lnTo>
                <a:lnTo>
                  <a:pt x="433" y="278"/>
                </a:lnTo>
                <a:lnTo>
                  <a:pt x="429" y="276"/>
                </a:lnTo>
                <a:lnTo>
                  <a:pt x="426" y="274"/>
                </a:lnTo>
                <a:lnTo>
                  <a:pt x="424" y="270"/>
                </a:lnTo>
                <a:lnTo>
                  <a:pt x="422" y="266"/>
                </a:lnTo>
                <a:lnTo>
                  <a:pt x="420" y="262"/>
                </a:lnTo>
                <a:lnTo>
                  <a:pt x="420" y="257"/>
                </a:lnTo>
                <a:lnTo>
                  <a:pt x="420" y="86"/>
                </a:lnTo>
                <a:close/>
                <a:moveTo>
                  <a:pt x="420" y="355"/>
                </a:moveTo>
                <a:lnTo>
                  <a:pt x="420" y="355"/>
                </a:lnTo>
                <a:lnTo>
                  <a:pt x="420" y="350"/>
                </a:lnTo>
                <a:lnTo>
                  <a:pt x="422" y="346"/>
                </a:lnTo>
                <a:lnTo>
                  <a:pt x="424" y="342"/>
                </a:lnTo>
                <a:lnTo>
                  <a:pt x="426" y="338"/>
                </a:lnTo>
                <a:lnTo>
                  <a:pt x="429" y="336"/>
                </a:lnTo>
                <a:lnTo>
                  <a:pt x="433" y="334"/>
                </a:lnTo>
                <a:lnTo>
                  <a:pt x="437" y="332"/>
                </a:lnTo>
                <a:lnTo>
                  <a:pt x="442" y="332"/>
                </a:lnTo>
                <a:lnTo>
                  <a:pt x="532" y="332"/>
                </a:lnTo>
                <a:lnTo>
                  <a:pt x="532" y="332"/>
                </a:lnTo>
                <a:lnTo>
                  <a:pt x="536" y="332"/>
                </a:lnTo>
                <a:lnTo>
                  <a:pt x="540" y="334"/>
                </a:lnTo>
                <a:lnTo>
                  <a:pt x="544" y="336"/>
                </a:lnTo>
                <a:lnTo>
                  <a:pt x="547" y="338"/>
                </a:lnTo>
                <a:lnTo>
                  <a:pt x="550" y="342"/>
                </a:lnTo>
                <a:lnTo>
                  <a:pt x="551" y="346"/>
                </a:lnTo>
                <a:lnTo>
                  <a:pt x="553" y="350"/>
                </a:lnTo>
                <a:lnTo>
                  <a:pt x="553" y="355"/>
                </a:lnTo>
                <a:lnTo>
                  <a:pt x="553" y="526"/>
                </a:lnTo>
                <a:lnTo>
                  <a:pt x="553" y="526"/>
                </a:lnTo>
                <a:lnTo>
                  <a:pt x="553" y="530"/>
                </a:lnTo>
                <a:lnTo>
                  <a:pt x="551" y="534"/>
                </a:lnTo>
                <a:lnTo>
                  <a:pt x="549" y="539"/>
                </a:lnTo>
                <a:lnTo>
                  <a:pt x="547" y="543"/>
                </a:lnTo>
                <a:lnTo>
                  <a:pt x="544" y="545"/>
                </a:lnTo>
                <a:lnTo>
                  <a:pt x="540" y="548"/>
                </a:lnTo>
                <a:lnTo>
                  <a:pt x="536" y="549"/>
                </a:lnTo>
                <a:lnTo>
                  <a:pt x="532" y="549"/>
                </a:lnTo>
                <a:lnTo>
                  <a:pt x="442" y="549"/>
                </a:lnTo>
                <a:lnTo>
                  <a:pt x="442" y="549"/>
                </a:lnTo>
                <a:lnTo>
                  <a:pt x="437" y="549"/>
                </a:lnTo>
                <a:lnTo>
                  <a:pt x="433" y="548"/>
                </a:lnTo>
                <a:lnTo>
                  <a:pt x="429" y="545"/>
                </a:lnTo>
                <a:lnTo>
                  <a:pt x="426" y="543"/>
                </a:lnTo>
                <a:lnTo>
                  <a:pt x="424" y="539"/>
                </a:lnTo>
                <a:lnTo>
                  <a:pt x="422" y="534"/>
                </a:lnTo>
                <a:lnTo>
                  <a:pt x="420" y="530"/>
                </a:lnTo>
                <a:lnTo>
                  <a:pt x="420" y="526"/>
                </a:lnTo>
                <a:lnTo>
                  <a:pt x="420" y="355"/>
                </a:lnTo>
                <a:close/>
                <a:moveTo>
                  <a:pt x="1854" y="1306"/>
                </a:moveTo>
                <a:lnTo>
                  <a:pt x="1854" y="1306"/>
                </a:lnTo>
                <a:lnTo>
                  <a:pt x="1853" y="1311"/>
                </a:lnTo>
                <a:lnTo>
                  <a:pt x="1851" y="1317"/>
                </a:lnTo>
                <a:lnTo>
                  <a:pt x="1849" y="1321"/>
                </a:lnTo>
                <a:lnTo>
                  <a:pt x="1845" y="1326"/>
                </a:lnTo>
                <a:lnTo>
                  <a:pt x="1841" y="1329"/>
                </a:lnTo>
                <a:lnTo>
                  <a:pt x="1837" y="1332"/>
                </a:lnTo>
                <a:lnTo>
                  <a:pt x="1831" y="1334"/>
                </a:lnTo>
                <a:lnTo>
                  <a:pt x="1825" y="1335"/>
                </a:lnTo>
                <a:lnTo>
                  <a:pt x="1710" y="1335"/>
                </a:lnTo>
                <a:lnTo>
                  <a:pt x="1710" y="1335"/>
                </a:lnTo>
                <a:lnTo>
                  <a:pt x="1703" y="1334"/>
                </a:lnTo>
                <a:lnTo>
                  <a:pt x="1698" y="1332"/>
                </a:lnTo>
                <a:lnTo>
                  <a:pt x="1693" y="1329"/>
                </a:lnTo>
                <a:lnTo>
                  <a:pt x="1689" y="1326"/>
                </a:lnTo>
                <a:lnTo>
                  <a:pt x="1685" y="1321"/>
                </a:lnTo>
                <a:lnTo>
                  <a:pt x="1683" y="1317"/>
                </a:lnTo>
                <a:lnTo>
                  <a:pt x="1681" y="1311"/>
                </a:lnTo>
                <a:lnTo>
                  <a:pt x="1681" y="1306"/>
                </a:lnTo>
                <a:lnTo>
                  <a:pt x="1681" y="1096"/>
                </a:lnTo>
                <a:lnTo>
                  <a:pt x="1681" y="1096"/>
                </a:lnTo>
                <a:lnTo>
                  <a:pt x="1681" y="1090"/>
                </a:lnTo>
                <a:lnTo>
                  <a:pt x="1683" y="1084"/>
                </a:lnTo>
                <a:lnTo>
                  <a:pt x="1685" y="1079"/>
                </a:lnTo>
                <a:lnTo>
                  <a:pt x="1689" y="1075"/>
                </a:lnTo>
                <a:lnTo>
                  <a:pt x="1693" y="1072"/>
                </a:lnTo>
                <a:lnTo>
                  <a:pt x="1698" y="1069"/>
                </a:lnTo>
                <a:lnTo>
                  <a:pt x="1703" y="1067"/>
                </a:lnTo>
                <a:lnTo>
                  <a:pt x="1710" y="1067"/>
                </a:lnTo>
                <a:lnTo>
                  <a:pt x="1825" y="1067"/>
                </a:lnTo>
                <a:lnTo>
                  <a:pt x="1825" y="1067"/>
                </a:lnTo>
                <a:lnTo>
                  <a:pt x="1831" y="1067"/>
                </a:lnTo>
                <a:lnTo>
                  <a:pt x="1837" y="1069"/>
                </a:lnTo>
                <a:lnTo>
                  <a:pt x="1841" y="1072"/>
                </a:lnTo>
                <a:lnTo>
                  <a:pt x="1845" y="1075"/>
                </a:lnTo>
                <a:lnTo>
                  <a:pt x="1849" y="1079"/>
                </a:lnTo>
                <a:lnTo>
                  <a:pt x="1851" y="1084"/>
                </a:lnTo>
                <a:lnTo>
                  <a:pt x="1853" y="1090"/>
                </a:lnTo>
                <a:lnTo>
                  <a:pt x="1854" y="1096"/>
                </a:lnTo>
                <a:lnTo>
                  <a:pt x="1854" y="1306"/>
                </a:lnTo>
                <a:close/>
              </a:path>
            </a:pathLst>
          </a:custGeom>
          <a:solidFill>
            <a:srgbClr val="CB940E"/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19" name="Freeform 5"/>
          <p:cNvSpPr/>
          <p:nvPr/>
        </p:nvSpPr>
        <p:spPr>
          <a:xfrm>
            <a:off x="1228724" y="4039404"/>
            <a:ext cx="1000125" cy="784710"/>
          </a:xfrm>
          <a:custGeom>
            <a:avLst/>
            <a:gdLst>
              <a:gd name="T0" fmla="*/ 407 w 1024"/>
              <a:gd name="T1" fmla="*/ 495 h 906"/>
              <a:gd name="T2" fmla="*/ 384 w 1024"/>
              <a:gd name="T3" fmla="*/ 468 h 906"/>
              <a:gd name="T4" fmla="*/ 356 w 1024"/>
              <a:gd name="T5" fmla="*/ 425 h 906"/>
              <a:gd name="T6" fmla="*/ 326 w 1024"/>
              <a:gd name="T7" fmla="*/ 360 h 906"/>
              <a:gd name="T8" fmla="*/ 309 w 1024"/>
              <a:gd name="T9" fmla="*/ 308 h 906"/>
              <a:gd name="T10" fmla="*/ 300 w 1024"/>
              <a:gd name="T11" fmla="*/ 258 h 906"/>
              <a:gd name="T12" fmla="*/ 299 w 1024"/>
              <a:gd name="T13" fmla="*/ 226 h 906"/>
              <a:gd name="T14" fmla="*/ 307 w 1024"/>
              <a:gd name="T15" fmla="*/ 164 h 906"/>
              <a:gd name="T16" fmla="*/ 332 w 1024"/>
              <a:gd name="T17" fmla="*/ 105 h 906"/>
              <a:gd name="T18" fmla="*/ 373 w 1024"/>
              <a:gd name="T19" fmla="*/ 56 h 906"/>
              <a:gd name="T20" fmla="*/ 425 w 1024"/>
              <a:gd name="T21" fmla="*/ 19 h 906"/>
              <a:gd name="T22" fmla="*/ 490 w 1024"/>
              <a:gd name="T23" fmla="*/ 1 h 906"/>
              <a:gd name="T24" fmla="*/ 532 w 1024"/>
              <a:gd name="T25" fmla="*/ 1 h 906"/>
              <a:gd name="T26" fmla="*/ 588 w 1024"/>
              <a:gd name="T27" fmla="*/ 17 h 906"/>
              <a:gd name="T28" fmla="*/ 640 w 1024"/>
              <a:gd name="T29" fmla="*/ 49 h 906"/>
              <a:gd name="T30" fmla="*/ 682 w 1024"/>
              <a:gd name="T31" fmla="*/ 99 h 906"/>
              <a:gd name="T32" fmla="*/ 711 w 1024"/>
              <a:gd name="T33" fmla="*/ 159 h 906"/>
              <a:gd name="T34" fmla="*/ 722 w 1024"/>
              <a:gd name="T35" fmla="*/ 233 h 906"/>
              <a:gd name="T36" fmla="*/ 720 w 1024"/>
              <a:gd name="T37" fmla="*/ 267 h 906"/>
              <a:gd name="T38" fmla="*/ 709 w 1024"/>
              <a:gd name="T39" fmla="*/ 321 h 906"/>
              <a:gd name="T40" fmla="*/ 689 w 1024"/>
              <a:gd name="T41" fmla="*/ 373 h 906"/>
              <a:gd name="T42" fmla="*/ 663 w 1024"/>
              <a:gd name="T43" fmla="*/ 425 h 906"/>
              <a:gd name="T44" fmla="*/ 629 w 1024"/>
              <a:gd name="T45" fmla="*/ 470 h 906"/>
              <a:gd name="T46" fmla="*/ 605 w 1024"/>
              <a:gd name="T47" fmla="*/ 496 h 906"/>
              <a:gd name="T48" fmla="*/ 584 w 1024"/>
              <a:gd name="T49" fmla="*/ 515 h 906"/>
              <a:gd name="T50" fmla="*/ 590 w 1024"/>
              <a:gd name="T51" fmla="*/ 537 h 906"/>
              <a:gd name="T52" fmla="*/ 611 w 1024"/>
              <a:gd name="T53" fmla="*/ 567 h 906"/>
              <a:gd name="T54" fmla="*/ 646 w 1024"/>
              <a:gd name="T55" fmla="*/ 591 h 906"/>
              <a:gd name="T56" fmla="*/ 695 w 1024"/>
              <a:gd name="T57" fmla="*/ 612 h 906"/>
              <a:gd name="T58" fmla="*/ 840 w 1024"/>
              <a:gd name="T59" fmla="*/ 654 h 906"/>
              <a:gd name="T60" fmla="*/ 901 w 1024"/>
              <a:gd name="T61" fmla="*/ 672 h 906"/>
              <a:gd name="T62" fmla="*/ 966 w 1024"/>
              <a:gd name="T63" fmla="*/ 707 h 906"/>
              <a:gd name="T64" fmla="*/ 1002 w 1024"/>
              <a:gd name="T65" fmla="*/ 749 h 906"/>
              <a:gd name="T66" fmla="*/ 1010 w 1024"/>
              <a:gd name="T67" fmla="*/ 764 h 906"/>
              <a:gd name="T68" fmla="*/ 1022 w 1024"/>
              <a:gd name="T69" fmla="*/ 810 h 906"/>
              <a:gd name="T70" fmla="*/ 1023 w 1024"/>
              <a:gd name="T71" fmla="*/ 888 h 906"/>
              <a:gd name="T72" fmla="*/ 4 w 1024"/>
              <a:gd name="T73" fmla="*/ 906 h 906"/>
              <a:gd name="T74" fmla="*/ 2 w 1024"/>
              <a:gd name="T75" fmla="*/ 875 h 906"/>
              <a:gd name="T76" fmla="*/ 0 w 1024"/>
              <a:gd name="T77" fmla="*/ 805 h 906"/>
              <a:gd name="T78" fmla="*/ 7 w 1024"/>
              <a:gd name="T79" fmla="*/ 764 h 906"/>
              <a:gd name="T80" fmla="*/ 22 w 1024"/>
              <a:gd name="T81" fmla="*/ 734 h 906"/>
              <a:gd name="T82" fmla="*/ 65 w 1024"/>
              <a:gd name="T83" fmla="*/ 694 h 906"/>
              <a:gd name="T84" fmla="*/ 139 w 1024"/>
              <a:gd name="T85" fmla="*/ 663 h 906"/>
              <a:gd name="T86" fmla="*/ 222 w 1024"/>
              <a:gd name="T87" fmla="*/ 639 h 906"/>
              <a:gd name="T88" fmla="*/ 339 w 1024"/>
              <a:gd name="T89" fmla="*/ 602 h 906"/>
              <a:gd name="T90" fmla="*/ 379 w 1024"/>
              <a:gd name="T91" fmla="*/ 582 h 906"/>
              <a:gd name="T92" fmla="*/ 407 w 1024"/>
              <a:gd name="T93" fmla="*/ 560 h 906"/>
              <a:gd name="T94" fmla="*/ 426 w 1024"/>
              <a:gd name="T95" fmla="*/ 529 h 906"/>
              <a:gd name="T96" fmla="*/ 423 w 1024"/>
              <a:gd name="T97" fmla="*/ 511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4" h="906">
                <a:moveTo>
                  <a:pt x="421" y="507"/>
                </a:moveTo>
                <a:lnTo>
                  <a:pt x="421" y="507"/>
                </a:lnTo>
                <a:lnTo>
                  <a:pt x="407" y="495"/>
                </a:lnTo>
                <a:lnTo>
                  <a:pt x="395" y="481"/>
                </a:lnTo>
                <a:lnTo>
                  <a:pt x="395" y="481"/>
                </a:lnTo>
                <a:lnTo>
                  <a:pt x="384" y="468"/>
                </a:lnTo>
                <a:lnTo>
                  <a:pt x="375" y="454"/>
                </a:lnTo>
                <a:lnTo>
                  <a:pt x="366" y="440"/>
                </a:lnTo>
                <a:lnTo>
                  <a:pt x="356" y="425"/>
                </a:lnTo>
                <a:lnTo>
                  <a:pt x="347" y="409"/>
                </a:lnTo>
                <a:lnTo>
                  <a:pt x="339" y="393"/>
                </a:lnTo>
                <a:lnTo>
                  <a:pt x="326" y="360"/>
                </a:lnTo>
                <a:lnTo>
                  <a:pt x="320" y="342"/>
                </a:lnTo>
                <a:lnTo>
                  <a:pt x="314" y="325"/>
                </a:lnTo>
                <a:lnTo>
                  <a:pt x="309" y="308"/>
                </a:lnTo>
                <a:lnTo>
                  <a:pt x="306" y="292"/>
                </a:lnTo>
                <a:lnTo>
                  <a:pt x="303" y="275"/>
                </a:lnTo>
                <a:lnTo>
                  <a:pt x="300" y="258"/>
                </a:lnTo>
                <a:lnTo>
                  <a:pt x="299" y="242"/>
                </a:lnTo>
                <a:lnTo>
                  <a:pt x="299" y="226"/>
                </a:lnTo>
                <a:lnTo>
                  <a:pt x="299" y="226"/>
                </a:lnTo>
                <a:lnTo>
                  <a:pt x="300" y="205"/>
                </a:lnTo>
                <a:lnTo>
                  <a:pt x="303" y="184"/>
                </a:lnTo>
                <a:lnTo>
                  <a:pt x="307" y="164"/>
                </a:lnTo>
                <a:lnTo>
                  <a:pt x="314" y="144"/>
                </a:lnTo>
                <a:lnTo>
                  <a:pt x="323" y="125"/>
                </a:lnTo>
                <a:lnTo>
                  <a:pt x="332" y="105"/>
                </a:lnTo>
                <a:lnTo>
                  <a:pt x="345" y="88"/>
                </a:lnTo>
                <a:lnTo>
                  <a:pt x="358" y="71"/>
                </a:lnTo>
                <a:lnTo>
                  <a:pt x="373" y="56"/>
                </a:lnTo>
                <a:lnTo>
                  <a:pt x="389" y="42"/>
                </a:lnTo>
                <a:lnTo>
                  <a:pt x="407" y="30"/>
                </a:lnTo>
                <a:lnTo>
                  <a:pt x="425" y="19"/>
                </a:lnTo>
                <a:lnTo>
                  <a:pt x="446" y="11"/>
                </a:lnTo>
                <a:lnTo>
                  <a:pt x="468" y="5"/>
                </a:lnTo>
                <a:lnTo>
                  <a:pt x="490" y="1"/>
                </a:lnTo>
                <a:lnTo>
                  <a:pt x="514" y="0"/>
                </a:lnTo>
                <a:lnTo>
                  <a:pt x="514" y="0"/>
                </a:lnTo>
                <a:lnTo>
                  <a:pt x="532" y="1"/>
                </a:lnTo>
                <a:lnTo>
                  <a:pt x="551" y="5"/>
                </a:lnTo>
                <a:lnTo>
                  <a:pt x="570" y="9"/>
                </a:lnTo>
                <a:lnTo>
                  <a:pt x="588" y="17"/>
                </a:lnTo>
                <a:lnTo>
                  <a:pt x="607" y="26"/>
                </a:lnTo>
                <a:lnTo>
                  <a:pt x="624" y="37"/>
                </a:lnTo>
                <a:lnTo>
                  <a:pt x="640" y="49"/>
                </a:lnTo>
                <a:lnTo>
                  <a:pt x="656" y="64"/>
                </a:lnTo>
                <a:lnTo>
                  <a:pt x="670" y="80"/>
                </a:lnTo>
                <a:lnTo>
                  <a:pt x="682" y="99"/>
                </a:lnTo>
                <a:lnTo>
                  <a:pt x="694" y="117"/>
                </a:lnTo>
                <a:lnTo>
                  <a:pt x="704" y="137"/>
                </a:lnTo>
                <a:lnTo>
                  <a:pt x="711" y="159"/>
                </a:lnTo>
                <a:lnTo>
                  <a:pt x="717" y="183"/>
                </a:lnTo>
                <a:lnTo>
                  <a:pt x="721" y="207"/>
                </a:lnTo>
                <a:lnTo>
                  <a:pt x="722" y="233"/>
                </a:lnTo>
                <a:lnTo>
                  <a:pt x="722" y="233"/>
                </a:lnTo>
                <a:lnTo>
                  <a:pt x="721" y="250"/>
                </a:lnTo>
                <a:lnTo>
                  <a:pt x="720" y="267"/>
                </a:lnTo>
                <a:lnTo>
                  <a:pt x="717" y="284"/>
                </a:lnTo>
                <a:lnTo>
                  <a:pt x="713" y="302"/>
                </a:lnTo>
                <a:lnTo>
                  <a:pt x="709" y="321"/>
                </a:lnTo>
                <a:lnTo>
                  <a:pt x="703" y="338"/>
                </a:lnTo>
                <a:lnTo>
                  <a:pt x="696" y="356"/>
                </a:lnTo>
                <a:lnTo>
                  <a:pt x="689" y="373"/>
                </a:lnTo>
                <a:lnTo>
                  <a:pt x="681" y="391"/>
                </a:lnTo>
                <a:lnTo>
                  <a:pt x="672" y="408"/>
                </a:lnTo>
                <a:lnTo>
                  <a:pt x="663" y="425"/>
                </a:lnTo>
                <a:lnTo>
                  <a:pt x="652" y="440"/>
                </a:lnTo>
                <a:lnTo>
                  <a:pt x="641" y="456"/>
                </a:lnTo>
                <a:lnTo>
                  <a:pt x="629" y="470"/>
                </a:lnTo>
                <a:lnTo>
                  <a:pt x="618" y="483"/>
                </a:lnTo>
                <a:lnTo>
                  <a:pt x="605" y="496"/>
                </a:lnTo>
                <a:lnTo>
                  <a:pt x="605" y="496"/>
                </a:lnTo>
                <a:lnTo>
                  <a:pt x="598" y="503"/>
                </a:lnTo>
                <a:lnTo>
                  <a:pt x="592" y="509"/>
                </a:lnTo>
                <a:lnTo>
                  <a:pt x="584" y="515"/>
                </a:lnTo>
                <a:lnTo>
                  <a:pt x="586" y="526"/>
                </a:lnTo>
                <a:lnTo>
                  <a:pt x="586" y="526"/>
                </a:lnTo>
                <a:lnTo>
                  <a:pt x="590" y="537"/>
                </a:lnTo>
                <a:lnTo>
                  <a:pt x="595" y="547"/>
                </a:lnTo>
                <a:lnTo>
                  <a:pt x="602" y="558"/>
                </a:lnTo>
                <a:lnTo>
                  <a:pt x="611" y="567"/>
                </a:lnTo>
                <a:lnTo>
                  <a:pt x="620" y="575"/>
                </a:lnTo>
                <a:lnTo>
                  <a:pt x="633" y="583"/>
                </a:lnTo>
                <a:lnTo>
                  <a:pt x="646" y="591"/>
                </a:lnTo>
                <a:lnTo>
                  <a:pt x="660" y="598"/>
                </a:lnTo>
                <a:lnTo>
                  <a:pt x="676" y="605"/>
                </a:lnTo>
                <a:lnTo>
                  <a:pt x="695" y="612"/>
                </a:lnTo>
                <a:lnTo>
                  <a:pt x="736" y="625"/>
                </a:lnTo>
                <a:lnTo>
                  <a:pt x="784" y="639"/>
                </a:lnTo>
                <a:lnTo>
                  <a:pt x="840" y="654"/>
                </a:lnTo>
                <a:lnTo>
                  <a:pt x="873" y="663"/>
                </a:lnTo>
                <a:lnTo>
                  <a:pt x="873" y="663"/>
                </a:lnTo>
                <a:lnTo>
                  <a:pt x="901" y="672"/>
                </a:lnTo>
                <a:lnTo>
                  <a:pt x="927" y="683"/>
                </a:lnTo>
                <a:lnTo>
                  <a:pt x="947" y="694"/>
                </a:lnTo>
                <a:lnTo>
                  <a:pt x="966" y="707"/>
                </a:lnTo>
                <a:lnTo>
                  <a:pt x="980" y="720"/>
                </a:lnTo>
                <a:lnTo>
                  <a:pt x="993" y="734"/>
                </a:lnTo>
                <a:lnTo>
                  <a:pt x="1002" y="749"/>
                </a:lnTo>
                <a:lnTo>
                  <a:pt x="1010" y="764"/>
                </a:lnTo>
                <a:lnTo>
                  <a:pt x="1010" y="764"/>
                </a:lnTo>
                <a:lnTo>
                  <a:pt x="1010" y="764"/>
                </a:lnTo>
                <a:lnTo>
                  <a:pt x="1016" y="779"/>
                </a:lnTo>
                <a:lnTo>
                  <a:pt x="1019" y="794"/>
                </a:lnTo>
                <a:lnTo>
                  <a:pt x="1022" y="810"/>
                </a:lnTo>
                <a:lnTo>
                  <a:pt x="1023" y="826"/>
                </a:lnTo>
                <a:lnTo>
                  <a:pt x="1024" y="857"/>
                </a:lnTo>
                <a:lnTo>
                  <a:pt x="1023" y="888"/>
                </a:lnTo>
                <a:lnTo>
                  <a:pt x="1023" y="888"/>
                </a:lnTo>
                <a:lnTo>
                  <a:pt x="1021" y="906"/>
                </a:lnTo>
                <a:lnTo>
                  <a:pt x="4" y="906"/>
                </a:lnTo>
                <a:lnTo>
                  <a:pt x="4" y="906"/>
                </a:lnTo>
                <a:lnTo>
                  <a:pt x="2" y="875"/>
                </a:lnTo>
                <a:lnTo>
                  <a:pt x="2" y="875"/>
                </a:lnTo>
                <a:lnTo>
                  <a:pt x="0" y="848"/>
                </a:lnTo>
                <a:lnTo>
                  <a:pt x="0" y="819"/>
                </a:lnTo>
                <a:lnTo>
                  <a:pt x="0" y="805"/>
                </a:lnTo>
                <a:lnTo>
                  <a:pt x="1" y="791"/>
                </a:lnTo>
                <a:lnTo>
                  <a:pt x="3" y="778"/>
                </a:lnTo>
                <a:lnTo>
                  <a:pt x="7" y="764"/>
                </a:lnTo>
                <a:lnTo>
                  <a:pt x="7" y="764"/>
                </a:lnTo>
                <a:lnTo>
                  <a:pt x="14" y="748"/>
                </a:lnTo>
                <a:lnTo>
                  <a:pt x="22" y="734"/>
                </a:lnTo>
                <a:lnTo>
                  <a:pt x="33" y="719"/>
                </a:lnTo>
                <a:lnTo>
                  <a:pt x="47" y="707"/>
                </a:lnTo>
                <a:lnTo>
                  <a:pt x="65" y="694"/>
                </a:lnTo>
                <a:lnTo>
                  <a:pt x="86" y="683"/>
                </a:lnTo>
                <a:lnTo>
                  <a:pt x="110" y="672"/>
                </a:lnTo>
                <a:lnTo>
                  <a:pt x="139" y="663"/>
                </a:lnTo>
                <a:lnTo>
                  <a:pt x="171" y="654"/>
                </a:lnTo>
                <a:lnTo>
                  <a:pt x="171" y="654"/>
                </a:lnTo>
                <a:lnTo>
                  <a:pt x="222" y="639"/>
                </a:lnTo>
                <a:lnTo>
                  <a:pt x="267" y="627"/>
                </a:lnTo>
                <a:lnTo>
                  <a:pt x="306" y="615"/>
                </a:lnTo>
                <a:lnTo>
                  <a:pt x="339" y="602"/>
                </a:lnTo>
                <a:lnTo>
                  <a:pt x="354" y="596"/>
                </a:lnTo>
                <a:lnTo>
                  <a:pt x="367" y="589"/>
                </a:lnTo>
                <a:lnTo>
                  <a:pt x="379" y="582"/>
                </a:lnTo>
                <a:lnTo>
                  <a:pt x="390" y="575"/>
                </a:lnTo>
                <a:lnTo>
                  <a:pt x="399" y="568"/>
                </a:lnTo>
                <a:lnTo>
                  <a:pt x="407" y="560"/>
                </a:lnTo>
                <a:lnTo>
                  <a:pt x="413" y="551"/>
                </a:lnTo>
                <a:lnTo>
                  <a:pt x="418" y="542"/>
                </a:lnTo>
                <a:lnTo>
                  <a:pt x="426" y="529"/>
                </a:lnTo>
                <a:lnTo>
                  <a:pt x="426" y="513"/>
                </a:lnTo>
                <a:lnTo>
                  <a:pt x="426" y="513"/>
                </a:lnTo>
                <a:lnTo>
                  <a:pt x="423" y="511"/>
                </a:lnTo>
                <a:lnTo>
                  <a:pt x="421" y="507"/>
                </a:lnTo>
                <a:lnTo>
                  <a:pt x="421" y="5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20" name="TextBox 26"/>
          <p:cNvSpPr txBox="1"/>
          <p:nvPr/>
        </p:nvSpPr>
        <p:spPr>
          <a:xfrm>
            <a:off x="971463" y="4848225"/>
            <a:ext cx="1247862" cy="342900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 b="0" spc="-1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○○ 이동 통신사</a:t>
            </a:r>
          </a:p>
        </p:txBody>
      </p:sp>
      <p:sp>
        <p:nvSpPr>
          <p:cNvPr id="1221" name="직사각형 29"/>
          <p:cNvSpPr/>
          <p:nvPr/>
        </p:nvSpPr>
        <p:spPr>
          <a:xfrm>
            <a:off x="6938619" y="4887700"/>
            <a:ext cx="1681506" cy="748800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22" name="TextBox 30"/>
          <p:cNvSpPr txBox="1"/>
          <p:nvPr/>
        </p:nvSpPr>
        <p:spPr>
          <a:xfrm>
            <a:off x="7041082" y="4873625"/>
            <a:ext cx="1445687" cy="755649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120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만원 </a:t>
            </a:r>
            <a:r>
              <a:rPr lang="en-US" altLang="ko-KR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~ 300</a:t>
            </a: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만원</a:t>
            </a:r>
          </a:p>
          <a:p>
            <a:pPr algn="ctr"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0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과태료</a:t>
            </a:r>
          </a:p>
        </p:txBody>
      </p:sp>
      <p:sp>
        <p:nvSpPr>
          <p:cNvPr id="1223" name="이등변 삼각형 31"/>
          <p:cNvSpPr/>
          <p:nvPr/>
        </p:nvSpPr>
        <p:spPr>
          <a:xfrm flipH="1">
            <a:off x="6834896" y="5200650"/>
            <a:ext cx="203260" cy="127850"/>
          </a:xfrm>
          <a:prstGeom prst="triangle">
            <a:avLst>
              <a:gd name="adj" fmla="val 50000"/>
            </a:avLst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24" name="TextBox 32"/>
          <p:cNvSpPr txBox="1"/>
          <p:nvPr/>
        </p:nvSpPr>
        <p:spPr>
          <a:xfrm>
            <a:off x="5610138" y="5683262"/>
            <a:ext cx="1247862" cy="1650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1200" b="0" spc="-1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A  </a:t>
            </a:r>
            <a:r>
              <a:rPr lang="ko-KR" altLang="en-US" sz="1200" b="0" spc="-1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포함공무원들</a:t>
            </a:r>
          </a:p>
        </p:txBody>
      </p:sp>
      <p:sp>
        <p:nvSpPr>
          <p:cNvPr id="1225" name="TextBox 33"/>
          <p:cNvSpPr txBox="1"/>
          <p:nvPr/>
        </p:nvSpPr>
        <p:spPr>
          <a:xfrm>
            <a:off x="5600613" y="4235462"/>
            <a:ext cx="1247862" cy="165088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200">
                <a:solidFill>
                  <a:srgbClr val="404040"/>
                </a:solidFill>
                <a:latin typeface="+mn-lt"/>
                <a:ea typeface="+mn-ea"/>
                <a:cs typeface="+mn-cs"/>
              </a:rPr>
              <a:t>다른 참석자들</a:t>
            </a:r>
            <a:endParaRPr lang="ko-KR" altLang="en-US" sz="1200" b="0" spc="-10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6" name="오른쪽 화살표 47"/>
          <p:cNvSpPr/>
          <p:nvPr/>
        </p:nvSpPr>
        <p:spPr>
          <a:xfrm rot="704897">
            <a:off x="2621453" y="4820561"/>
            <a:ext cx="2944805" cy="401224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00437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srgbClr val="00B0F0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227" name="그룹 41"/>
          <p:cNvGrpSpPr/>
          <p:nvPr/>
        </p:nvGrpSpPr>
        <p:grpSpPr>
          <a:xfrm>
            <a:off x="5864802" y="3336438"/>
            <a:ext cx="888423" cy="797412"/>
            <a:chOff x="4612800" y="5367858"/>
            <a:chExt cx="918445" cy="747211"/>
          </a:xfrm>
        </p:grpSpPr>
        <p:sp>
          <p:nvSpPr>
            <p:cNvPr id="1228" name="Freeform 6"/>
            <p:cNvSpPr/>
            <p:nvPr/>
          </p:nvSpPr>
          <p:spPr>
            <a:xfrm>
              <a:off x="5110939" y="5402884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74580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29" name="Freeform 8"/>
            <p:cNvSpPr/>
            <p:nvPr/>
          </p:nvSpPr>
          <p:spPr>
            <a:xfrm>
              <a:off x="4612800" y="536785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30" name="그룹 41"/>
          <p:cNvGrpSpPr/>
          <p:nvPr/>
        </p:nvGrpSpPr>
        <p:grpSpPr>
          <a:xfrm>
            <a:off x="5826702" y="4755663"/>
            <a:ext cx="1021773" cy="902187"/>
            <a:chOff x="4612800" y="5367858"/>
            <a:chExt cx="918445" cy="747211"/>
          </a:xfrm>
        </p:grpSpPr>
        <p:sp>
          <p:nvSpPr>
            <p:cNvPr id="1231" name="Freeform 6"/>
            <p:cNvSpPr/>
            <p:nvPr/>
          </p:nvSpPr>
          <p:spPr>
            <a:xfrm>
              <a:off x="5110939" y="5402884"/>
              <a:ext cx="420306" cy="626568"/>
            </a:xfrm>
            <a:custGeom>
              <a:avLst/>
              <a:gdLst>
                <a:gd name="T0" fmla="*/ 14 w 216"/>
                <a:gd name="T1" fmla="*/ 134 h 322"/>
                <a:gd name="T2" fmla="*/ 10 w 216"/>
                <a:gd name="T3" fmla="*/ 146 h 322"/>
                <a:gd name="T4" fmla="*/ 8 w 216"/>
                <a:gd name="T5" fmla="*/ 152 h 322"/>
                <a:gd name="T6" fmla="*/ 46 w 216"/>
                <a:gd name="T7" fmla="*/ 166 h 322"/>
                <a:gd name="T8" fmla="*/ 46 w 216"/>
                <a:gd name="T9" fmla="*/ 180 h 322"/>
                <a:gd name="T10" fmla="*/ 30 w 216"/>
                <a:gd name="T11" fmla="*/ 190 h 322"/>
                <a:gd name="T12" fmla="*/ 26 w 216"/>
                <a:gd name="T13" fmla="*/ 200 h 322"/>
                <a:gd name="T14" fmla="*/ 44 w 216"/>
                <a:gd name="T15" fmla="*/ 210 h 322"/>
                <a:gd name="T16" fmla="*/ 62 w 216"/>
                <a:gd name="T17" fmla="*/ 226 h 322"/>
                <a:gd name="T18" fmla="*/ 70 w 216"/>
                <a:gd name="T19" fmla="*/ 238 h 322"/>
                <a:gd name="T20" fmla="*/ 70 w 216"/>
                <a:gd name="T21" fmla="*/ 246 h 322"/>
                <a:gd name="T22" fmla="*/ 86 w 216"/>
                <a:gd name="T23" fmla="*/ 304 h 322"/>
                <a:gd name="T24" fmla="*/ 216 w 216"/>
                <a:gd name="T25" fmla="*/ 322 h 322"/>
                <a:gd name="T26" fmla="*/ 212 w 216"/>
                <a:gd name="T27" fmla="*/ 244 h 322"/>
                <a:gd name="T28" fmla="*/ 206 w 216"/>
                <a:gd name="T29" fmla="*/ 234 h 322"/>
                <a:gd name="T30" fmla="*/ 196 w 216"/>
                <a:gd name="T31" fmla="*/ 224 h 322"/>
                <a:gd name="T32" fmla="*/ 192 w 216"/>
                <a:gd name="T33" fmla="*/ 224 h 322"/>
                <a:gd name="T34" fmla="*/ 166 w 216"/>
                <a:gd name="T35" fmla="*/ 216 h 322"/>
                <a:gd name="T36" fmla="*/ 160 w 216"/>
                <a:gd name="T37" fmla="*/ 212 h 322"/>
                <a:gd name="T38" fmla="*/ 140 w 216"/>
                <a:gd name="T39" fmla="*/ 202 h 322"/>
                <a:gd name="T40" fmla="*/ 134 w 216"/>
                <a:gd name="T41" fmla="*/ 198 h 322"/>
                <a:gd name="T42" fmla="*/ 130 w 216"/>
                <a:gd name="T43" fmla="*/ 190 h 322"/>
                <a:gd name="T44" fmla="*/ 116 w 216"/>
                <a:gd name="T45" fmla="*/ 180 h 322"/>
                <a:gd name="T46" fmla="*/ 146 w 216"/>
                <a:gd name="T47" fmla="*/ 156 h 322"/>
                <a:gd name="T48" fmla="*/ 154 w 216"/>
                <a:gd name="T49" fmla="*/ 152 h 322"/>
                <a:gd name="T50" fmla="*/ 150 w 216"/>
                <a:gd name="T51" fmla="*/ 146 h 322"/>
                <a:gd name="T52" fmla="*/ 146 w 216"/>
                <a:gd name="T53" fmla="*/ 134 h 322"/>
                <a:gd name="T54" fmla="*/ 152 w 216"/>
                <a:gd name="T55" fmla="*/ 140 h 322"/>
                <a:gd name="T56" fmla="*/ 162 w 216"/>
                <a:gd name="T57" fmla="*/ 148 h 322"/>
                <a:gd name="T58" fmla="*/ 156 w 216"/>
                <a:gd name="T59" fmla="*/ 138 h 322"/>
                <a:gd name="T60" fmla="*/ 150 w 216"/>
                <a:gd name="T61" fmla="*/ 118 h 322"/>
                <a:gd name="T62" fmla="*/ 144 w 216"/>
                <a:gd name="T63" fmla="*/ 90 h 322"/>
                <a:gd name="T64" fmla="*/ 140 w 216"/>
                <a:gd name="T65" fmla="*/ 66 h 322"/>
                <a:gd name="T66" fmla="*/ 134 w 216"/>
                <a:gd name="T67" fmla="*/ 36 h 322"/>
                <a:gd name="T68" fmla="*/ 128 w 216"/>
                <a:gd name="T69" fmla="*/ 24 h 322"/>
                <a:gd name="T70" fmla="*/ 118 w 216"/>
                <a:gd name="T71" fmla="*/ 14 h 322"/>
                <a:gd name="T72" fmla="*/ 104 w 216"/>
                <a:gd name="T73" fmla="*/ 6 h 322"/>
                <a:gd name="T74" fmla="*/ 82 w 216"/>
                <a:gd name="T75" fmla="*/ 0 h 322"/>
                <a:gd name="T76" fmla="*/ 80 w 216"/>
                <a:gd name="T77" fmla="*/ 0 h 322"/>
                <a:gd name="T78" fmla="*/ 80 w 216"/>
                <a:gd name="T79" fmla="*/ 0 h 322"/>
                <a:gd name="T80" fmla="*/ 68 w 216"/>
                <a:gd name="T81" fmla="*/ 2 h 322"/>
                <a:gd name="T82" fmla="*/ 44 w 216"/>
                <a:gd name="T83" fmla="*/ 14 h 322"/>
                <a:gd name="T84" fmla="*/ 38 w 216"/>
                <a:gd name="T85" fmla="*/ 18 h 322"/>
                <a:gd name="T86" fmla="*/ 28 w 216"/>
                <a:gd name="T87" fmla="*/ 36 h 322"/>
                <a:gd name="T88" fmla="*/ 24 w 216"/>
                <a:gd name="T89" fmla="*/ 48 h 322"/>
                <a:gd name="T90" fmla="*/ 18 w 216"/>
                <a:gd name="T91" fmla="*/ 90 h 322"/>
                <a:gd name="T92" fmla="*/ 16 w 216"/>
                <a:gd name="T93" fmla="*/ 102 h 322"/>
                <a:gd name="T94" fmla="*/ 12 w 216"/>
                <a:gd name="T95" fmla="*/ 120 h 322"/>
                <a:gd name="T96" fmla="*/ 0 w 216"/>
                <a:gd name="T97" fmla="*/ 148 h 322"/>
                <a:gd name="T98" fmla="*/ 4 w 216"/>
                <a:gd name="T99" fmla="*/ 146 h 322"/>
                <a:gd name="T100" fmla="*/ 14 w 216"/>
                <a:gd name="T101" fmla="*/ 1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6" h="322">
                  <a:moveTo>
                    <a:pt x="14" y="134"/>
                  </a:moveTo>
                  <a:lnTo>
                    <a:pt x="14" y="13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8" y="152"/>
                  </a:lnTo>
                  <a:lnTo>
                    <a:pt x="8" y="152"/>
                  </a:lnTo>
                  <a:lnTo>
                    <a:pt x="16" y="156"/>
                  </a:lnTo>
                  <a:lnTo>
                    <a:pt x="46" y="166"/>
                  </a:lnTo>
                  <a:lnTo>
                    <a:pt x="46" y="180"/>
                  </a:lnTo>
                  <a:lnTo>
                    <a:pt x="46" y="180"/>
                  </a:lnTo>
                  <a:lnTo>
                    <a:pt x="38" y="184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44" y="210"/>
                  </a:lnTo>
                  <a:lnTo>
                    <a:pt x="58" y="220"/>
                  </a:lnTo>
                  <a:lnTo>
                    <a:pt x="62" y="226"/>
                  </a:lnTo>
                  <a:lnTo>
                    <a:pt x="66" y="232"/>
                  </a:lnTo>
                  <a:lnTo>
                    <a:pt x="70" y="238"/>
                  </a:lnTo>
                  <a:lnTo>
                    <a:pt x="70" y="246"/>
                  </a:lnTo>
                  <a:lnTo>
                    <a:pt x="70" y="246"/>
                  </a:lnTo>
                  <a:lnTo>
                    <a:pt x="78" y="280"/>
                  </a:lnTo>
                  <a:lnTo>
                    <a:pt x="86" y="304"/>
                  </a:lnTo>
                  <a:lnTo>
                    <a:pt x="88" y="322"/>
                  </a:lnTo>
                  <a:lnTo>
                    <a:pt x="216" y="322"/>
                  </a:lnTo>
                  <a:lnTo>
                    <a:pt x="216" y="322"/>
                  </a:lnTo>
                  <a:lnTo>
                    <a:pt x="212" y="244"/>
                  </a:lnTo>
                  <a:lnTo>
                    <a:pt x="212" y="244"/>
                  </a:lnTo>
                  <a:lnTo>
                    <a:pt x="206" y="234"/>
                  </a:lnTo>
                  <a:lnTo>
                    <a:pt x="200" y="228"/>
                  </a:lnTo>
                  <a:lnTo>
                    <a:pt x="196" y="224"/>
                  </a:lnTo>
                  <a:lnTo>
                    <a:pt x="192" y="224"/>
                  </a:lnTo>
                  <a:lnTo>
                    <a:pt x="192" y="224"/>
                  </a:lnTo>
                  <a:lnTo>
                    <a:pt x="174" y="218"/>
                  </a:lnTo>
                  <a:lnTo>
                    <a:pt x="166" y="216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50" y="208"/>
                  </a:lnTo>
                  <a:lnTo>
                    <a:pt x="140" y="202"/>
                  </a:lnTo>
                  <a:lnTo>
                    <a:pt x="140" y="202"/>
                  </a:lnTo>
                  <a:lnTo>
                    <a:pt x="134" y="198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24" y="184"/>
                  </a:lnTo>
                  <a:lnTo>
                    <a:pt x="116" y="180"/>
                  </a:lnTo>
                  <a:lnTo>
                    <a:pt x="116" y="166"/>
                  </a:lnTo>
                  <a:lnTo>
                    <a:pt x="146" y="156"/>
                  </a:lnTo>
                  <a:lnTo>
                    <a:pt x="146" y="156"/>
                  </a:lnTo>
                  <a:lnTo>
                    <a:pt x="154" y="152"/>
                  </a:lnTo>
                  <a:lnTo>
                    <a:pt x="154" y="152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52" y="140"/>
                  </a:lnTo>
                  <a:lnTo>
                    <a:pt x="158" y="146"/>
                  </a:lnTo>
                  <a:lnTo>
                    <a:pt x="162" y="148"/>
                  </a:lnTo>
                  <a:lnTo>
                    <a:pt x="162" y="148"/>
                  </a:lnTo>
                  <a:lnTo>
                    <a:pt x="156" y="13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46" y="100"/>
                  </a:lnTo>
                  <a:lnTo>
                    <a:pt x="144" y="90"/>
                  </a:lnTo>
                  <a:lnTo>
                    <a:pt x="144" y="90"/>
                  </a:lnTo>
                  <a:lnTo>
                    <a:pt x="140" y="66"/>
                  </a:lnTo>
                  <a:lnTo>
                    <a:pt x="138" y="4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8" y="24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04" y="6"/>
                  </a:lnTo>
                  <a:lnTo>
                    <a:pt x="94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8" y="2"/>
                  </a:lnTo>
                  <a:lnTo>
                    <a:pt x="58" y="6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48"/>
                  </a:lnTo>
                  <a:lnTo>
                    <a:pt x="22" y="66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16" y="102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6" y="13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4" y="146"/>
                  </a:lnTo>
                  <a:lnTo>
                    <a:pt x="10" y="140"/>
                  </a:lnTo>
                  <a:lnTo>
                    <a:pt x="14" y="134"/>
                  </a:lnTo>
                  <a:lnTo>
                    <a:pt x="14" y="134"/>
                  </a:lnTo>
                  <a:close/>
                </a:path>
              </a:pathLst>
            </a:custGeom>
            <a:solidFill>
              <a:srgbClr val="745800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32" name="Freeform 8"/>
            <p:cNvSpPr/>
            <p:nvPr/>
          </p:nvSpPr>
          <p:spPr>
            <a:xfrm>
              <a:off x="4612800" y="5367858"/>
              <a:ext cx="657701" cy="747211"/>
            </a:xfrm>
            <a:custGeom>
              <a:avLst/>
              <a:gdLst>
                <a:gd name="T0" fmla="*/ 338 w 338"/>
                <a:gd name="T1" fmla="*/ 384 h 384"/>
                <a:gd name="T2" fmla="*/ 334 w 338"/>
                <a:gd name="T3" fmla="*/ 356 h 384"/>
                <a:gd name="T4" fmla="*/ 312 w 338"/>
                <a:gd name="T5" fmla="*/ 264 h 384"/>
                <a:gd name="T6" fmla="*/ 310 w 338"/>
                <a:gd name="T7" fmla="*/ 260 h 384"/>
                <a:gd name="T8" fmla="*/ 304 w 338"/>
                <a:gd name="T9" fmla="*/ 248 h 384"/>
                <a:gd name="T10" fmla="*/ 280 w 338"/>
                <a:gd name="T11" fmla="*/ 234 h 384"/>
                <a:gd name="T12" fmla="*/ 256 w 338"/>
                <a:gd name="T13" fmla="*/ 226 h 384"/>
                <a:gd name="T14" fmla="*/ 232 w 338"/>
                <a:gd name="T15" fmla="*/ 216 h 384"/>
                <a:gd name="T16" fmla="*/ 222 w 338"/>
                <a:gd name="T17" fmla="*/ 210 h 384"/>
                <a:gd name="T18" fmla="*/ 220 w 338"/>
                <a:gd name="T19" fmla="*/ 202 h 384"/>
                <a:gd name="T20" fmla="*/ 208 w 338"/>
                <a:gd name="T21" fmla="*/ 194 h 384"/>
                <a:gd name="T22" fmla="*/ 206 w 338"/>
                <a:gd name="T23" fmla="*/ 178 h 384"/>
                <a:gd name="T24" fmla="*/ 212 w 338"/>
                <a:gd name="T25" fmla="*/ 176 h 384"/>
                <a:gd name="T26" fmla="*/ 218 w 338"/>
                <a:gd name="T27" fmla="*/ 160 h 384"/>
                <a:gd name="T28" fmla="*/ 220 w 338"/>
                <a:gd name="T29" fmla="*/ 146 h 384"/>
                <a:gd name="T30" fmla="*/ 222 w 338"/>
                <a:gd name="T31" fmla="*/ 146 h 384"/>
                <a:gd name="T32" fmla="*/ 230 w 338"/>
                <a:gd name="T33" fmla="*/ 138 h 384"/>
                <a:gd name="T34" fmla="*/ 234 w 338"/>
                <a:gd name="T35" fmla="*/ 128 h 384"/>
                <a:gd name="T36" fmla="*/ 238 w 338"/>
                <a:gd name="T37" fmla="*/ 112 h 384"/>
                <a:gd name="T38" fmla="*/ 236 w 338"/>
                <a:gd name="T39" fmla="*/ 102 h 384"/>
                <a:gd name="T40" fmla="*/ 228 w 338"/>
                <a:gd name="T41" fmla="*/ 100 h 384"/>
                <a:gd name="T42" fmla="*/ 230 w 338"/>
                <a:gd name="T43" fmla="*/ 82 h 384"/>
                <a:gd name="T44" fmla="*/ 228 w 338"/>
                <a:gd name="T45" fmla="*/ 44 h 384"/>
                <a:gd name="T46" fmla="*/ 226 w 338"/>
                <a:gd name="T47" fmla="*/ 32 h 384"/>
                <a:gd name="T48" fmla="*/ 216 w 338"/>
                <a:gd name="T49" fmla="*/ 16 h 384"/>
                <a:gd name="T50" fmla="*/ 200 w 338"/>
                <a:gd name="T51" fmla="*/ 6 h 384"/>
                <a:gd name="T52" fmla="*/ 170 w 338"/>
                <a:gd name="T53" fmla="*/ 0 h 384"/>
                <a:gd name="T54" fmla="*/ 138 w 338"/>
                <a:gd name="T55" fmla="*/ 6 h 384"/>
                <a:gd name="T56" fmla="*/ 128 w 338"/>
                <a:gd name="T57" fmla="*/ 12 h 384"/>
                <a:gd name="T58" fmla="*/ 128 w 338"/>
                <a:gd name="T59" fmla="*/ 18 h 384"/>
                <a:gd name="T60" fmla="*/ 122 w 338"/>
                <a:gd name="T61" fmla="*/ 18 h 384"/>
                <a:gd name="T62" fmla="*/ 114 w 338"/>
                <a:gd name="T63" fmla="*/ 22 h 384"/>
                <a:gd name="T64" fmla="*/ 106 w 338"/>
                <a:gd name="T65" fmla="*/ 36 h 384"/>
                <a:gd name="T66" fmla="*/ 104 w 338"/>
                <a:gd name="T67" fmla="*/ 72 h 384"/>
                <a:gd name="T68" fmla="*/ 110 w 338"/>
                <a:gd name="T69" fmla="*/ 102 h 384"/>
                <a:gd name="T70" fmla="*/ 106 w 338"/>
                <a:gd name="T71" fmla="*/ 104 h 384"/>
                <a:gd name="T72" fmla="*/ 104 w 338"/>
                <a:gd name="T73" fmla="*/ 116 h 384"/>
                <a:gd name="T74" fmla="*/ 108 w 338"/>
                <a:gd name="T75" fmla="*/ 132 h 384"/>
                <a:gd name="T76" fmla="*/ 110 w 338"/>
                <a:gd name="T77" fmla="*/ 142 h 384"/>
                <a:gd name="T78" fmla="*/ 116 w 338"/>
                <a:gd name="T79" fmla="*/ 146 h 384"/>
                <a:gd name="T80" fmla="*/ 118 w 338"/>
                <a:gd name="T81" fmla="*/ 146 h 384"/>
                <a:gd name="T82" fmla="*/ 122 w 338"/>
                <a:gd name="T83" fmla="*/ 164 h 384"/>
                <a:gd name="T84" fmla="*/ 132 w 338"/>
                <a:gd name="T85" fmla="*/ 178 h 384"/>
                <a:gd name="T86" fmla="*/ 134 w 338"/>
                <a:gd name="T87" fmla="*/ 178 h 384"/>
                <a:gd name="T88" fmla="*/ 134 w 338"/>
                <a:gd name="T89" fmla="*/ 194 h 384"/>
                <a:gd name="T90" fmla="*/ 122 w 338"/>
                <a:gd name="T91" fmla="*/ 196 h 384"/>
                <a:gd name="T92" fmla="*/ 120 w 338"/>
                <a:gd name="T93" fmla="*/ 208 h 384"/>
                <a:gd name="T94" fmla="*/ 104 w 338"/>
                <a:gd name="T95" fmla="*/ 216 h 384"/>
                <a:gd name="T96" fmla="*/ 88 w 338"/>
                <a:gd name="T97" fmla="*/ 224 h 384"/>
                <a:gd name="T98" fmla="*/ 46 w 338"/>
                <a:gd name="T99" fmla="*/ 246 h 384"/>
                <a:gd name="T100" fmla="*/ 30 w 338"/>
                <a:gd name="T101" fmla="*/ 260 h 384"/>
                <a:gd name="T102" fmla="*/ 22 w 338"/>
                <a:gd name="T103" fmla="*/ 276 h 384"/>
                <a:gd name="T104" fmla="*/ 8 w 338"/>
                <a:gd name="T105" fmla="*/ 338 h 384"/>
                <a:gd name="T106" fmla="*/ 338 w 338"/>
                <a:gd name="T107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8" h="384">
                  <a:moveTo>
                    <a:pt x="338" y="384"/>
                  </a:moveTo>
                  <a:lnTo>
                    <a:pt x="338" y="384"/>
                  </a:lnTo>
                  <a:lnTo>
                    <a:pt x="336" y="372"/>
                  </a:lnTo>
                  <a:lnTo>
                    <a:pt x="334" y="356"/>
                  </a:lnTo>
                  <a:lnTo>
                    <a:pt x="324" y="31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0" y="260"/>
                  </a:lnTo>
                  <a:lnTo>
                    <a:pt x="308" y="254"/>
                  </a:lnTo>
                  <a:lnTo>
                    <a:pt x="304" y="248"/>
                  </a:lnTo>
                  <a:lnTo>
                    <a:pt x="298" y="244"/>
                  </a:lnTo>
                  <a:lnTo>
                    <a:pt x="280" y="234"/>
                  </a:lnTo>
                  <a:lnTo>
                    <a:pt x="256" y="226"/>
                  </a:lnTo>
                  <a:lnTo>
                    <a:pt x="256" y="226"/>
                  </a:lnTo>
                  <a:lnTo>
                    <a:pt x="242" y="220"/>
                  </a:lnTo>
                  <a:lnTo>
                    <a:pt x="232" y="216"/>
                  </a:lnTo>
                  <a:lnTo>
                    <a:pt x="222" y="210"/>
                  </a:lnTo>
                  <a:lnTo>
                    <a:pt x="222" y="210"/>
                  </a:lnTo>
                  <a:lnTo>
                    <a:pt x="220" y="206"/>
                  </a:lnTo>
                  <a:lnTo>
                    <a:pt x="220" y="202"/>
                  </a:lnTo>
                  <a:lnTo>
                    <a:pt x="220" y="196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12" y="176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20" y="150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22" y="146"/>
                  </a:lnTo>
                  <a:lnTo>
                    <a:pt x="226" y="144"/>
                  </a:lnTo>
                  <a:lnTo>
                    <a:pt x="230" y="138"/>
                  </a:lnTo>
                  <a:lnTo>
                    <a:pt x="234" y="128"/>
                  </a:lnTo>
                  <a:lnTo>
                    <a:pt x="234" y="128"/>
                  </a:lnTo>
                  <a:lnTo>
                    <a:pt x="236" y="118"/>
                  </a:lnTo>
                  <a:lnTo>
                    <a:pt x="238" y="112"/>
                  </a:lnTo>
                  <a:lnTo>
                    <a:pt x="236" y="106"/>
                  </a:lnTo>
                  <a:lnTo>
                    <a:pt x="236" y="102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0"/>
                  </a:lnTo>
                  <a:lnTo>
                    <a:pt x="230" y="82"/>
                  </a:lnTo>
                  <a:lnTo>
                    <a:pt x="230" y="6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6" y="32"/>
                  </a:lnTo>
                  <a:lnTo>
                    <a:pt x="222" y="24"/>
                  </a:lnTo>
                  <a:lnTo>
                    <a:pt x="216" y="16"/>
                  </a:lnTo>
                  <a:lnTo>
                    <a:pt x="208" y="10"/>
                  </a:lnTo>
                  <a:lnTo>
                    <a:pt x="200" y="6"/>
                  </a:lnTo>
                  <a:lnTo>
                    <a:pt x="190" y="4"/>
                  </a:lnTo>
                  <a:lnTo>
                    <a:pt x="170" y="0"/>
                  </a:lnTo>
                  <a:lnTo>
                    <a:pt x="152" y="2"/>
                  </a:lnTo>
                  <a:lnTo>
                    <a:pt x="138" y="6"/>
                  </a:lnTo>
                  <a:lnTo>
                    <a:pt x="132" y="8"/>
                  </a:lnTo>
                  <a:lnTo>
                    <a:pt x="128" y="12"/>
                  </a:lnTo>
                  <a:lnTo>
                    <a:pt x="126" y="16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2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2" y="26"/>
                  </a:lnTo>
                  <a:lnTo>
                    <a:pt x="106" y="36"/>
                  </a:lnTo>
                  <a:lnTo>
                    <a:pt x="104" y="48"/>
                  </a:lnTo>
                  <a:lnTo>
                    <a:pt x="104" y="72"/>
                  </a:lnTo>
                  <a:lnTo>
                    <a:pt x="104" y="84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4" y="116"/>
                  </a:lnTo>
                  <a:lnTo>
                    <a:pt x="106" y="124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110" y="142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18" y="146"/>
                  </a:lnTo>
                  <a:lnTo>
                    <a:pt x="120" y="156"/>
                  </a:lnTo>
                  <a:lnTo>
                    <a:pt x="122" y="164"/>
                  </a:lnTo>
                  <a:lnTo>
                    <a:pt x="126" y="174"/>
                  </a:lnTo>
                  <a:lnTo>
                    <a:pt x="132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6" y="192"/>
                  </a:lnTo>
                  <a:lnTo>
                    <a:pt x="134" y="194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22" y="204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88" y="224"/>
                  </a:lnTo>
                  <a:lnTo>
                    <a:pt x="66" y="234"/>
                  </a:lnTo>
                  <a:lnTo>
                    <a:pt x="46" y="246"/>
                  </a:lnTo>
                  <a:lnTo>
                    <a:pt x="38" y="252"/>
                  </a:lnTo>
                  <a:lnTo>
                    <a:pt x="30" y="260"/>
                  </a:lnTo>
                  <a:lnTo>
                    <a:pt x="26" y="268"/>
                  </a:lnTo>
                  <a:lnTo>
                    <a:pt x="22" y="276"/>
                  </a:lnTo>
                  <a:lnTo>
                    <a:pt x="22" y="276"/>
                  </a:lnTo>
                  <a:lnTo>
                    <a:pt x="8" y="338"/>
                  </a:lnTo>
                  <a:lnTo>
                    <a:pt x="0" y="384"/>
                  </a:lnTo>
                  <a:lnTo>
                    <a:pt x="338" y="384"/>
                  </a:lnTo>
                  <a:lnTo>
                    <a:pt x="338" y="384"/>
                  </a:lnTo>
                  <a:close/>
                </a:path>
              </a:pathLst>
            </a:custGeom>
            <a:solidFill>
              <a:srgbClr val="B98503"/>
            </a:soli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33" name="그룹 34"/>
          <p:cNvGrpSpPr/>
          <p:nvPr/>
        </p:nvGrpSpPr>
        <p:grpSpPr>
          <a:xfrm>
            <a:off x="3162301" y="4581527"/>
            <a:ext cx="2000249" cy="742950"/>
            <a:chOff x="3518389" y="3227125"/>
            <a:chExt cx="1859750" cy="1219373"/>
          </a:xfrm>
        </p:grpSpPr>
        <p:grpSp>
          <p:nvGrpSpPr>
            <p:cNvPr id="1234" name="그룹 55"/>
            <p:cNvGrpSpPr/>
            <p:nvPr/>
          </p:nvGrpSpPr>
          <p:grpSpPr>
            <a:xfrm>
              <a:off x="3518389" y="3227125"/>
              <a:ext cx="1859750" cy="1219373"/>
              <a:chOff x="3518389" y="3227125"/>
              <a:chExt cx="1859750" cy="1219373"/>
            </a:xfrm>
          </p:grpSpPr>
          <p:sp>
            <p:nvSpPr>
              <p:cNvPr id="1235" name="TextBox 40"/>
              <p:cNvSpPr txBox="1"/>
              <p:nvPr/>
            </p:nvSpPr>
            <p:spPr>
              <a:xfrm>
                <a:off x="3518389" y="3227125"/>
                <a:ext cx="1600199" cy="1219373"/>
              </a:xfrm>
              <a:prstGeom prst="rect">
                <a:avLst/>
              </a:prstGeom>
              <a:solidFill>
                <a:srgbClr val="98B628"/>
              </a:solidFill>
              <a:ln>
                <a:noFill/>
              </a:ln>
            </p:spPr>
            <p:txBody>
              <a:bodyPr wrap="none" anchor="ctr">
                <a:noAutofit/>
              </a:bodyPr>
              <a:lstStyle/>
              <a:p>
                <a:pPr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en-US" altLang="ko-KR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60</a:t>
                </a:r>
                <a:r>
                  <a:rPr lang="ko-KR" altLang="en-US" sz="1400" b="0" spc="-75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만원  </a:t>
                </a:r>
              </a:p>
              <a:p>
                <a:pPr>
                  <a:defRPr lang="ko-KR" altLang="en-US">
                    <a:latin typeface="+mn-lt"/>
                    <a:ea typeface="+mn-ea"/>
                    <a:cs typeface="+mn-cs"/>
                  </a:defRPr>
                </a:pPr>
                <a:r>
                  <a:rPr lang="ko-KR" altLang="en-US" b="0" spc="-77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태블릿 </a:t>
                </a:r>
                <a:r>
                  <a:rPr lang="en-US" altLang="ko-KR" b="0" spc="-77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rPr>
                  <a:t>PC</a:t>
                </a:r>
                <a:endParaRPr lang="ko-KR" altLang="en-US" b="0" spc="-77">
                  <a:solidFill>
                    <a:srgbClr val="FFFF00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236" name="그룹 53"/>
              <p:cNvGrpSpPr/>
              <p:nvPr/>
            </p:nvGrpSpPr>
            <p:grpSpPr>
              <a:xfrm>
                <a:off x="4489070" y="3562123"/>
                <a:ext cx="889069" cy="572536"/>
                <a:chOff x="3402974" y="5205999"/>
                <a:chExt cx="898284" cy="578469"/>
              </a:xfrm>
              <a:solidFill>
                <a:schemeClr val="bg1"/>
              </a:solidFill>
            </p:grpSpPr>
            <p:sp>
              <p:nvSpPr>
                <p:cNvPr id="1237" name="Freeform 5"/>
                <p:cNvSpPr/>
                <p:nvPr/>
              </p:nvSpPr>
              <p:spPr>
                <a:xfrm>
                  <a:off x="3402974" y="5388204"/>
                  <a:ext cx="898284" cy="309621"/>
                </a:xfrm>
                <a:custGeom>
                  <a:avLst/>
                  <a:gdLst>
                    <a:gd name="T0" fmla="*/ 234 w 705"/>
                    <a:gd name="T1" fmla="*/ 227 h 243"/>
                    <a:gd name="T2" fmla="*/ 17 w 705"/>
                    <a:gd name="T3" fmla="*/ 118 h 243"/>
                    <a:gd name="T4" fmla="*/ 0 w 705"/>
                    <a:gd name="T5" fmla="*/ 125 h 243"/>
                    <a:gd name="T6" fmla="*/ 234 w 705"/>
                    <a:gd name="T7" fmla="*/ 243 h 243"/>
                    <a:gd name="T8" fmla="*/ 705 w 705"/>
                    <a:gd name="T9" fmla="*/ 9 h 243"/>
                    <a:gd name="T10" fmla="*/ 688 w 705"/>
                    <a:gd name="T11" fmla="*/ 0 h 243"/>
                    <a:gd name="T12" fmla="*/ 234 w 705"/>
                    <a:gd name="T13" fmla="*/ 227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3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5"/>
                      </a:lnTo>
                      <a:lnTo>
                        <a:pt x="234" y="243"/>
                      </a:lnTo>
                      <a:lnTo>
                        <a:pt x="705" y="9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38" name="Freeform 6"/>
                <p:cNvSpPr/>
                <p:nvPr/>
              </p:nvSpPr>
              <p:spPr>
                <a:xfrm>
                  <a:off x="3402974" y="5430251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9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10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9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10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39" name="Freeform 7"/>
                <p:cNvSpPr/>
                <p:nvPr/>
              </p:nvSpPr>
              <p:spPr>
                <a:xfrm>
                  <a:off x="3402974" y="5473573"/>
                  <a:ext cx="898284" cy="310895"/>
                </a:xfrm>
                <a:custGeom>
                  <a:avLst/>
                  <a:gdLst>
                    <a:gd name="T0" fmla="*/ 234 w 705"/>
                    <a:gd name="T1" fmla="*/ 227 h 244"/>
                    <a:gd name="T2" fmla="*/ 17 w 705"/>
                    <a:gd name="T3" fmla="*/ 118 h 244"/>
                    <a:gd name="T4" fmla="*/ 0 w 705"/>
                    <a:gd name="T5" fmla="*/ 126 h 244"/>
                    <a:gd name="T6" fmla="*/ 234 w 705"/>
                    <a:gd name="T7" fmla="*/ 244 h 244"/>
                    <a:gd name="T8" fmla="*/ 705 w 705"/>
                    <a:gd name="T9" fmla="*/ 8 h 244"/>
                    <a:gd name="T10" fmla="*/ 688 w 705"/>
                    <a:gd name="T11" fmla="*/ 0 h 244"/>
                    <a:gd name="T12" fmla="*/ 234 w 705"/>
                    <a:gd name="T13" fmla="*/ 227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5" h="244">
                      <a:moveTo>
                        <a:pt x="234" y="227"/>
                      </a:moveTo>
                      <a:lnTo>
                        <a:pt x="17" y="118"/>
                      </a:lnTo>
                      <a:lnTo>
                        <a:pt x="0" y="126"/>
                      </a:lnTo>
                      <a:lnTo>
                        <a:pt x="234" y="244"/>
                      </a:lnTo>
                      <a:lnTo>
                        <a:pt x="705" y="8"/>
                      </a:lnTo>
                      <a:lnTo>
                        <a:pt x="688" y="0"/>
                      </a:lnTo>
                      <a:lnTo>
                        <a:pt x="234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40" name="Freeform 8"/>
                <p:cNvSpPr>
                  <a:spLocks noEditPoints="1"/>
                </p:cNvSpPr>
                <p:nvPr/>
              </p:nvSpPr>
              <p:spPr>
                <a:xfrm>
                  <a:off x="3402974" y="5205999"/>
                  <a:ext cx="898284" cy="449779"/>
                </a:xfrm>
                <a:custGeom>
                  <a:avLst/>
                  <a:gdLst>
                    <a:gd name="T0" fmla="*/ 471 w 705"/>
                    <a:gd name="T1" fmla="*/ 0 h 353"/>
                    <a:gd name="T2" fmla="*/ 0 w 705"/>
                    <a:gd name="T3" fmla="*/ 236 h 353"/>
                    <a:gd name="T4" fmla="*/ 234 w 705"/>
                    <a:gd name="T5" fmla="*/ 353 h 353"/>
                    <a:gd name="T6" fmla="*/ 705 w 705"/>
                    <a:gd name="T7" fmla="*/ 118 h 353"/>
                    <a:gd name="T8" fmla="*/ 471 w 705"/>
                    <a:gd name="T9" fmla="*/ 0 h 353"/>
                    <a:gd name="T10" fmla="*/ 411 w 705"/>
                    <a:gd name="T11" fmla="*/ 206 h 353"/>
                    <a:gd name="T12" fmla="*/ 411 w 705"/>
                    <a:gd name="T13" fmla="*/ 206 h 353"/>
                    <a:gd name="T14" fmla="*/ 398 w 705"/>
                    <a:gd name="T15" fmla="*/ 212 h 353"/>
                    <a:gd name="T16" fmla="*/ 384 w 705"/>
                    <a:gd name="T17" fmla="*/ 216 h 353"/>
                    <a:gd name="T18" fmla="*/ 368 w 705"/>
                    <a:gd name="T19" fmla="*/ 218 h 353"/>
                    <a:gd name="T20" fmla="*/ 353 w 705"/>
                    <a:gd name="T21" fmla="*/ 219 h 353"/>
                    <a:gd name="T22" fmla="*/ 338 w 705"/>
                    <a:gd name="T23" fmla="*/ 218 h 353"/>
                    <a:gd name="T24" fmla="*/ 321 w 705"/>
                    <a:gd name="T25" fmla="*/ 216 h 353"/>
                    <a:gd name="T26" fmla="*/ 308 w 705"/>
                    <a:gd name="T27" fmla="*/ 212 h 353"/>
                    <a:gd name="T28" fmla="*/ 294 w 705"/>
                    <a:gd name="T29" fmla="*/ 206 h 353"/>
                    <a:gd name="T30" fmla="*/ 294 w 705"/>
                    <a:gd name="T31" fmla="*/ 206 h 353"/>
                    <a:gd name="T32" fmla="*/ 283 w 705"/>
                    <a:gd name="T33" fmla="*/ 201 h 353"/>
                    <a:gd name="T34" fmla="*/ 276 w 705"/>
                    <a:gd name="T35" fmla="*/ 193 h 353"/>
                    <a:gd name="T36" fmla="*/ 270 w 705"/>
                    <a:gd name="T37" fmla="*/ 186 h 353"/>
                    <a:gd name="T38" fmla="*/ 270 w 705"/>
                    <a:gd name="T39" fmla="*/ 176 h 353"/>
                    <a:gd name="T40" fmla="*/ 270 w 705"/>
                    <a:gd name="T41" fmla="*/ 169 h 353"/>
                    <a:gd name="T42" fmla="*/ 276 w 705"/>
                    <a:gd name="T43" fmla="*/ 161 h 353"/>
                    <a:gd name="T44" fmla="*/ 283 w 705"/>
                    <a:gd name="T45" fmla="*/ 154 h 353"/>
                    <a:gd name="T46" fmla="*/ 294 w 705"/>
                    <a:gd name="T47" fmla="*/ 148 h 353"/>
                    <a:gd name="T48" fmla="*/ 294 w 705"/>
                    <a:gd name="T49" fmla="*/ 148 h 353"/>
                    <a:gd name="T50" fmla="*/ 308 w 705"/>
                    <a:gd name="T51" fmla="*/ 143 h 353"/>
                    <a:gd name="T52" fmla="*/ 321 w 705"/>
                    <a:gd name="T53" fmla="*/ 139 h 353"/>
                    <a:gd name="T54" fmla="*/ 338 w 705"/>
                    <a:gd name="T55" fmla="*/ 137 h 353"/>
                    <a:gd name="T56" fmla="*/ 353 w 705"/>
                    <a:gd name="T57" fmla="*/ 135 h 353"/>
                    <a:gd name="T58" fmla="*/ 368 w 705"/>
                    <a:gd name="T59" fmla="*/ 137 h 353"/>
                    <a:gd name="T60" fmla="*/ 384 w 705"/>
                    <a:gd name="T61" fmla="*/ 139 h 353"/>
                    <a:gd name="T62" fmla="*/ 398 w 705"/>
                    <a:gd name="T63" fmla="*/ 143 h 353"/>
                    <a:gd name="T64" fmla="*/ 411 w 705"/>
                    <a:gd name="T65" fmla="*/ 148 h 353"/>
                    <a:gd name="T66" fmla="*/ 411 w 705"/>
                    <a:gd name="T67" fmla="*/ 148 h 353"/>
                    <a:gd name="T68" fmla="*/ 422 w 705"/>
                    <a:gd name="T69" fmla="*/ 154 h 353"/>
                    <a:gd name="T70" fmla="*/ 429 w 705"/>
                    <a:gd name="T71" fmla="*/ 161 h 353"/>
                    <a:gd name="T72" fmla="*/ 435 w 705"/>
                    <a:gd name="T73" fmla="*/ 169 h 353"/>
                    <a:gd name="T74" fmla="*/ 435 w 705"/>
                    <a:gd name="T75" fmla="*/ 176 h 353"/>
                    <a:gd name="T76" fmla="*/ 435 w 705"/>
                    <a:gd name="T77" fmla="*/ 186 h 353"/>
                    <a:gd name="T78" fmla="*/ 429 w 705"/>
                    <a:gd name="T79" fmla="*/ 193 h 353"/>
                    <a:gd name="T80" fmla="*/ 422 w 705"/>
                    <a:gd name="T81" fmla="*/ 201 h 353"/>
                    <a:gd name="T82" fmla="*/ 411 w 705"/>
                    <a:gd name="T83" fmla="*/ 206 h 353"/>
                    <a:gd name="T84" fmla="*/ 411 w 705"/>
                    <a:gd name="T85" fmla="*/ 206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05" h="353">
                      <a:moveTo>
                        <a:pt x="471" y="0"/>
                      </a:moveTo>
                      <a:lnTo>
                        <a:pt x="0" y="236"/>
                      </a:lnTo>
                      <a:lnTo>
                        <a:pt x="234" y="353"/>
                      </a:lnTo>
                      <a:lnTo>
                        <a:pt x="705" y="118"/>
                      </a:lnTo>
                      <a:lnTo>
                        <a:pt x="471" y="0"/>
                      </a:lnTo>
                      <a:close/>
                      <a:moveTo>
                        <a:pt x="411" y="206"/>
                      </a:moveTo>
                      <a:lnTo>
                        <a:pt x="411" y="206"/>
                      </a:lnTo>
                      <a:lnTo>
                        <a:pt x="398" y="212"/>
                      </a:lnTo>
                      <a:lnTo>
                        <a:pt x="384" y="216"/>
                      </a:lnTo>
                      <a:lnTo>
                        <a:pt x="368" y="218"/>
                      </a:lnTo>
                      <a:lnTo>
                        <a:pt x="353" y="219"/>
                      </a:lnTo>
                      <a:lnTo>
                        <a:pt x="338" y="218"/>
                      </a:lnTo>
                      <a:lnTo>
                        <a:pt x="321" y="216"/>
                      </a:lnTo>
                      <a:lnTo>
                        <a:pt x="308" y="212"/>
                      </a:lnTo>
                      <a:lnTo>
                        <a:pt x="294" y="206"/>
                      </a:lnTo>
                      <a:lnTo>
                        <a:pt x="294" y="206"/>
                      </a:lnTo>
                      <a:lnTo>
                        <a:pt x="283" y="201"/>
                      </a:lnTo>
                      <a:lnTo>
                        <a:pt x="276" y="193"/>
                      </a:lnTo>
                      <a:lnTo>
                        <a:pt x="270" y="186"/>
                      </a:lnTo>
                      <a:lnTo>
                        <a:pt x="270" y="176"/>
                      </a:lnTo>
                      <a:lnTo>
                        <a:pt x="270" y="169"/>
                      </a:lnTo>
                      <a:lnTo>
                        <a:pt x="276" y="161"/>
                      </a:lnTo>
                      <a:lnTo>
                        <a:pt x="283" y="154"/>
                      </a:lnTo>
                      <a:lnTo>
                        <a:pt x="294" y="148"/>
                      </a:lnTo>
                      <a:lnTo>
                        <a:pt x="294" y="148"/>
                      </a:lnTo>
                      <a:lnTo>
                        <a:pt x="308" y="143"/>
                      </a:lnTo>
                      <a:lnTo>
                        <a:pt x="321" y="139"/>
                      </a:lnTo>
                      <a:lnTo>
                        <a:pt x="338" y="137"/>
                      </a:lnTo>
                      <a:lnTo>
                        <a:pt x="353" y="135"/>
                      </a:lnTo>
                      <a:lnTo>
                        <a:pt x="368" y="137"/>
                      </a:lnTo>
                      <a:lnTo>
                        <a:pt x="384" y="139"/>
                      </a:lnTo>
                      <a:lnTo>
                        <a:pt x="398" y="143"/>
                      </a:lnTo>
                      <a:lnTo>
                        <a:pt x="411" y="148"/>
                      </a:lnTo>
                      <a:lnTo>
                        <a:pt x="411" y="148"/>
                      </a:lnTo>
                      <a:lnTo>
                        <a:pt x="422" y="154"/>
                      </a:lnTo>
                      <a:lnTo>
                        <a:pt x="429" y="161"/>
                      </a:lnTo>
                      <a:lnTo>
                        <a:pt x="435" y="169"/>
                      </a:lnTo>
                      <a:lnTo>
                        <a:pt x="435" y="176"/>
                      </a:lnTo>
                      <a:lnTo>
                        <a:pt x="435" y="186"/>
                      </a:lnTo>
                      <a:lnTo>
                        <a:pt x="429" y="193"/>
                      </a:lnTo>
                      <a:lnTo>
                        <a:pt x="422" y="201"/>
                      </a:lnTo>
                      <a:lnTo>
                        <a:pt x="411" y="206"/>
                      </a:lnTo>
                      <a:lnTo>
                        <a:pt x="411" y="2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anchor="t" anchorCtr="0"/>
                <a:lstStyle/>
                <a:p>
                  <a:pPr lvl="0">
                    <a:defRPr lang="ko-KR" altLang="en-US">
                      <a:latin typeface="+mn-lt"/>
                      <a:ea typeface="+mn-ea"/>
                      <a:cs typeface="+mn-cs"/>
                    </a:defRPr>
                  </a:pPr>
                  <a:endParaRPr lang="ko-KR" altLang="en-US"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1241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9930"/>
            <a:stretch>
              <a:fillRect/>
            </a:stretch>
          </p:blipFill>
          <p:spPr>
            <a:xfrm rot="16200000">
              <a:off x="4627592" y="3721420"/>
              <a:ext cx="1055234" cy="7183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pic>
        <p:nvPicPr>
          <p:cNvPr id="1242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243" name="그룹 24"/>
          <p:cNvGrpSpPr/>
          <p:nvPr/>
        </p:nvGrpSpPr>
        <p:grpSpPr>
          <a:xfrm>
            <a:off x="782866" y="5337212"/>
            <a:ext cx="1880921" cy="926065"/>
            <a:chOff x="918820" y="5260975"/>
            <a:chExt cx="1880921" cy="1096982"/>
          </a:xfrm>
        </p:grpSpPr>
        <p:sp>
          <p:nvSpPr>
            <p:cNvPr id="1244" name="직사각형 42"/>
            <p:cNvSpPr/>
            <p:nvPr/>
          </p:nvSpPr>
          <p:spPr>
            <a:xfrm>
              <a:off x="918820" y="5438774"/>
              <a:ext cx="1880921" cy="919183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45" name="TextBox 43"/>
            <p:cNvSpPr txBox="1"/>
            <p:nvPr/>
          </p:nvSpPr>
          <p:spPr>
            <a:xfrm>
              <a:off x="990599" y="5570697"/>
              <a:ext cx="1743076" cy="666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공무원 관련</a:t>
              </a:r>
            </a:p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제재 대상</a:t>
              </a:r>
            </a:p>
          </p:txBody>
        </p:sp>
        <p:sp>
          <p:nvSpPr>
            <p:cNvPr id="1246" name="이등변 삼각형 44"/>
            <p:cNvSpPr/>
            <p:nvPr/>
          </p:nvSpPr>
          <p:spPr>
            <a:xfrm flipH="1">
              <a:off x="1756358" y="5260975"/>
              <a:ext cx="164814" cy="181563"/>
            </a:xfrm>
            <a:prstGeom prst="triangle">
              <a:avLst>
                <a:gd name="adj" fmla="val 50000"/>
              </a:avLst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 예외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4572000" y="692696"/>
            <a:ext cx="864096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3</a:t>
            </a:r>
          </a:p>
        </p:txBody>
      </p:sp>
      <p:sp>
        <p:nvSpPr>
          <p:cNvPr id="1242" name="모서리가 둥근 직사각형 53"/>
          <p:cNvSpPr/>
          <p:nvPr/>
        </p:nvSpPr>
        <p:spPr>
          <a:xfrm>
            <a:off x="228600" y="2028825"/>
            <a:ext cx="8782050" cy="838200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3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44" name="TextBox 59"/>
          <p:cNvSpPr txBox="1"/>
          <p:nvPr/>
        </p:nvSpPr>
        <p:spPr>
          <a:xfrm>
            <a:off x="611188" y="1405732"/>
            <a:ext cx="335121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추첨을 통해 받은 상품</a:t>
            </a:r>
          </a:p>
        </p:txBody>
      </p:sp>
      <p:sp>
        <p:nvSpPr>
          <p:cNvPr id="1245" name="TextBox 60"/>
          <p:cNvSpPr txBox="1"/>
          <p:nvPr/>
        </p:nvSpPr>
        <p:spPr>
          <a:xfrm>
            <a:off x="306389" y="2066999"/>
            <a:ext cx="8342312" cy="72382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00시청 국장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주말에 가족과 함께 대형 마트 ○○점을 방문하였는데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  <a:r>
              <a:rPr lang="ko-KR" altLang="en-US" sz="1400">
                <a:latin typeface="+mn-lt"/>
                <a:ea typeface="+mn-ea"/>
                <a:cs typeface="+mn-cs"/>
              </a:rPr>
              <a:t>甲 전자회사에서 주최하는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경품행사에 응모하여 </a:t>
            </a:r>
            <a:r>
              <a:rPr lang="en-US" altLang="ko-KR" sz="1400">
                <a:latin typeface="+mn-lt"/>
                <a:ea typeface="+mn-ea"/>
                <a:cs typeface="+mn-cs"/>
              </a:rPr>
              <a:t>300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 상당의 최신 텔레비전에 당첨되어 수령한 경우</a:t>
            </a:r>
            <a:endParaRPr lang="en-US" altLang="ko-KR" sz="1400">
              <a:latin typeface="+mn-lt"/>
              <a:ea typeface="+mn-ea"/>
              <a:cs typeface="+mn-cs"/>
            </a:endParaRPr>
          </a:p>
        </p:txBody>
      </p:sp>
      <p:pic>
        <p:nvPicPr>
          <p:cNvPr id="1246" name="그림 41" descr="예외 4-그림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836" y="3099582"/>
            <a:ext cx="5966371" cy="3533774"/>
          </a:xfrm>
          <a:prstGeom prst="rect">
            <a:avLst/>
          </a:prstGeom>
        </p:spPr>
      </p:pic>
      <p:pic>
        <p:nvPicPr>
          <p:cNvPr id="124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248" name="직사각형 45"/>
          <p:cNvSpPr/>
          <p:nvPr/>
        </p:nvSpPr>
        <p:spPr>
          <a:xfrm>
            <a:off x="6660460" y="3630386"/>
            <a:ext cx="1880921" cy="626706"/>
          </a:xfrm>
          <a:prstGeom prst="rect">
            <a:avLst/>
          </a:prstGeom>
          <a:solidFill>
            <a:srgbClr val="00B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49" name="TextBox 49"/>
          <p:cNvSpPr txBox="1"/>
          <p:nvPr/>
        </p:nvSpPr>
        <p:spPr>
          <a:xfrm>
            <a:off x="6732240" y="3656029"/>
            <a:ext cx="1743076" cy="56296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 b="1" spc="-102">
                <a:solidFill>
                  <a:schemeClr val="bg1"/>
                </a:solidFill>
                <a:latin typeface="+mn-lt"/>
                <a:ea typeface="+mn-ea"/>
                <a:cs typeface="+mn-cs"/>
              </a:rPr>
              <a:t>제재 대상 아님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4647763" cy="57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금품등 수수 금지 예외</a:t>
            </a:r>
          </a:p>
        </p:txBody>
      </p:sp>
      <p:sp>
        <p:nvSpPr>
          <p:cNvPr id="169" name="TextBox 90"/>
          <p:cNvSpPr txBox="1"/>
          <p:nvPr/>
        </p:nvSpPr>
        <p:spPr>
          <a:xfrm>
            <a:off x="4572000" y="692696"/>
            <a:ext cx="864096" cy="36004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91440" tIns="45720" rIns="91440" bIns="45720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94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사례 4</a:t>
            </a:r>
          </a:p>
        </p:txBody>
      </p:sp>
      <p:sp>
        <p:nvSpPr>
          <p:cNvPr id="1242" name="모서리가 둥근 직사각형 53"/>
          <p:cNvSpPr/>
          <p:nvPr/>
        </p:nvSpPr>
        <p:spPr>
          <a:xfrm>
            <a:off x="228600" y="2028825"/>
            <a:ext cx="8782050" cy="828675"/>
          </a:xfrm>
          <a:prstGeom prst="roundRect">
            <a:avLst>
              <a:gd name="adj" fmla="val 168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3" name="직사각형 58"/>
          <p:cNvSpPr/>
          <p:nvPr/>
        </p:nvSpPr>
        <p:spPr>
          <a:xfrm>
            <a:off x="-1" y="1376363"/>
            <a:ext cx="9144002" cy="401637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1244" name="TextBox 59"/>
          <p:cNvSpPr txBox="1"/>
          <p:nvPr/>
        </p:nvSpPr>
        <p:spPr>
          <a:xfrm>
            <a:off x="611188" y="1405732"/>
            <a:ext cx="3351212" cy="342899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85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사회상규에 따라 허용되는 금품</a:t>
            </a:r>
          </a:p>
        </p:txBody>
      </p:sp>
      <p:sp>
        <p:nvSpPr>
          <p:cNvPr id="1245" name="TextBox 60"/>
          <p:cNvSpPr txBox="1"/>
          <p:nvPr/>
        </p:nvSpPr>
        <p:spPr>
          <a:xfrm>
            <a:off x="306389" y="2066999"/>
            <a:ext cx="8342312" cy="704776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○○대기업 직원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는 대기업의 조사업무를 관장하는 위원회 사무관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와 결혼을 앞둔 연인 사이인데</a:t>
            </a:r>
            <a:r>
              <a:rPr lang="en-US" altLang="ko-KR" sz="1400">
                <a:latin typeface="+mn-lt"/>
                <a:ea typeface="+mn-ea"/>
                <a:cs typeface="+mn-cs"/>
              </a:rPr>
              <a:t>, </a:t>
            </a:r>
          </a:p>
          <a:p>
            <a:pPr>
              <a:lnSpc>
                <a:spcPct val="150000"/>
              </a:lnSpc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1400">
                <a:latin typeface="+mn-lt"/>
                <a:ea typeface="+mn-ea"/>
                <a:cs typeface="+mn-cs"/>
              </a:rPr>
              <a:t>대기업 직원 </a:t>
            </a:r>
            <a:r>
              <a:rPr lang="en-US" altLang="ko-KR" sz="1400">
                <a:latin typeface="+mn-lt"/>
                <a:ea typeface="+mn-ea"/>
                <a:cs typeface="+mn-cs"/>
              </a:rPr>
              <a:t>B</a:t>
            </a:r>
            <a:r>
              <a:rPr lang="ko-KR" altLang="en-US" sz="1400">
                <a:latin typeface="+mn-lt"/>
                <a:ea typeface="+mn-ea"/>
                <a:cs typeface="+mn-cs"/>
              </a:rPr>
              <a:t>가 여자 친구인 사무관 </a:t>
            </a:r>
            <a:r>
              <a:rPr lang="en-US" altLang="ko-KR" sz="1400">
                <a:latin typeface="+mn-lt"/>
                <a:ea typeface="+mn-ea"/>
                <a:cs typeface="+mn-cs"/>
              </a:rPr>
              <a:t>A</a:t>
            </a:r>
            <a:r>
              <a:rPr lang="ko-KR" altLang="en-US" sz="1400">
                <a:latin typeface="+mn-lt"/>
                <a:ea typeface="+mn-ea"/>
                <a:cs typeface="+mn-cs"/>
              </a:rPr>
              <a:t>의 생일에 </a:t>
            </a:r>
            <a:r>
              <a:rPr lang="en-US" altLang="ko-KR" sz="1400">
                <a:latin typeface="+mn-lt"/>
                <a:ea typeface="+mn-ea"/>
                <a:cs typeface="+mn-cs"/>
              </a:rPr>
              <a:t>150</a:t>
            </a:r>
            <a:r>
              <a:rPr lang="ko-KR" altLang="en-US" sz="1400">
                <a:latin typeface="+mn-lt"/>
                <a:ea typeface="+mn-ea"/>
                <a:cs typeface="+mn-cs"/>
              </a:rPr>
              <a:t>만원 상당의 명품 가방을 선물로 준 경우</a:t>
            </a:r>
            <a:endParaRPr lang="en-US" altLang="ko-KR" sz="1400">
              <a:latin typeface="+mn-lt"/>
              <a:ea typeface="+mn-ea"/>
              <a:cs typeface="+mn-cs"/>
            </a:endParaRPr>
          </a:p>
        </p:txBody>
      </p:sp>
      <p:pic>
        <p:nvPicPr>
          <p:cNvPr id="1246" name="그림 16" descr="사랑해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419224" y="3101578"/>
            <a:ext cx="2657475" cy="2537889"/>
          </a:xfrm>
          <a:prstGeom prst="rect">
            <a:avLst/>
          </a:prstGeom>
        </p:spPr>
      </p:pic>
      <p:pic>
        <p:nvPicPr>
          <p:cNvPr id="1247" name="그림 17" descr="선물이야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00" b="2450"/>
          <a:stretch>
            <a:fillRect/>
          </a:stretch>
        </p:blipFill>
        <p:spPr>
          <a:xfrm>
            <a:off x="4748403" y="3152775"/>
            <a:ext cx="2223897" cy="2562225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grpSp>
        <p:nvGrpSpPr>
          <p:cNvPr id="1248" name="그룹 20"/>
          <p:cNvGrpSpPr/>
          <p:nvPr/>
        </p:nvGrpSpPr>
        <p:grpSpPr>
          <a:xfrm>
            <a:off x="3585820" y="5859819"/>
            <a:ext cx="1880921" cy="626706"/>
            <a:chOff x="3290545" y="3383319"/>
            <a:chExt cx="1880921" cy="626706"/>
          </a:xfrm>
        </p:grpSpPr>
        <p:sp>
          <p:nvSpPr>
            <p:cNvPr id="1249" name="직사각형 18"/>
            <p:cNvSpPr/>
            <p:nvPr/>
          </p:nvSpPr>
          <p:spPr>
            <a:xfrm>
              <a:off x="3290545" y="3383319"/>
              <a:ext cx="1880921" cy="626706"/>
            </a:xfrm>
            <a:prstGeom prst="rect">
              <a:avLst/>
            </a:pr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endParaRPr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50" name="TextBox 19"/>
            <p:cNvSpPr txBox="1"/>
            <p:nvPr/>
          </p:nvSpPr>
          <p:spPr>
            <a:xfrm>
              <a:off x="3362325" y="3408962"/>
              <a:ext cx="1743076" cy="5629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defRPr lang="ko-KR" altLang="en-US">
                  <a:latin typeface="+mn-lt"/>
                  <a:ea typeface="+mn-ea"/>
                  <a:cs typeface="+mn-cs"/>
                </a:defRPr>
              </a:pPr>
              <a:r>
                <a:rPr lang="ko-KR" altLang="en-US" sz="1400" b="1" spc="-102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제재 대상 아님</a:t>
              </a:r>
            </a:p>
          </p:txBody>
        </p:sp>
      </p:grpSp>
      <p:pic>
        <p:nvPicPr>
          <p:cNvPr id="1251" name="Picture 4"/>
          <p:cNvPicPr>
            <a:picLocks noChangeAspect="1" noChangeArrowheads="1"/>
          </p:cNvPicPr>
          <p:nvPr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257657" y="5301208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금품수수 질의 답변</a:t>
            </a:r>
          </a:p>
        </p:txBody>
      </p:sp>
      <p:cxnSp>
        <p:nvCxnSpPr>
          <p:cNvPr id="177" name="직선 연결선 66"/>
          <p:cNvCxnSpPr/>
          <p:nvPr/>
        </p:nvCxnSpPr>
        <p:spPr>
          <a:xfrm>
            <a:off x="251519" y="2204865"/>
            <a:ext cx="8612882" cy="3297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/2 액자 44"/>
          <p:cNvSpPr/>
          <p:nvPr/>
        </p:nvSpPr>
        <p:spPr>
          <a:xfrm rot="8065426">
            <a:off x="1392345" y="1659171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187" name="TextBox 41"/>
          <p:cNvSpPr txBox="1"/>
          <p:nvPr/>
        </p:nvSpPr>
        <p:spPr>
          <a:xfrm>
            <a:off x="0" y="1412776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193" name="TextBox 42"/>
          <p:cNvSpPr txBox="1"/>
          <p:nvPr/>
        </p:nvSpPr>
        <p:spPr>
          <a:xfrm>
            <a:off x="1547664" y="1478731"/>
            <a:ext cx="4968552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기자 업무 설명 3만원 식사 접대</a:t>
            </a:r>
          </a:p>
        </p:txBody>
      </p: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0" name="직선 연결선 66"/>
          <p:cNvCxnSpPr/>
          <p:nvPr/>
        </p:nvCxnSpPr>
        <p:spPr>
          <a:xfrm>
            <a:off x="287524" y="3140969"/>
            <a:ext cx="8612882" cy="3297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직선 연결선 66"/>
          <p:cNvCxnSpPr/>
          <p:nvPr/>
        </p:nvCxnSpPr>
        <p:spPr>
          <a:xfrm>
            <a:off x="287524" y="4113077"/>
            <a:ext cx="8576878" cy="3297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1/2 액자 44"/>
          <p:cNvSpPr/>
          <p:nvPr/>
        </p:nvSpPr>
        <p:spPr>
          <a:xfrm rot="8065426">
            <a:off x="1409180" y="2575713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15" name="TextBox 41"/>
          <p:cNvSpPr txBox="1"/>
          <p:nvPr/>
        </p:nvSpPr>
        <p:spPr>
          <a:xfrm>
            <a:off x="0" y="2306822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216" name="TextBox 42"/>
          <p:cNvSpPr txBox="1"/>
          <p:nvPr/>
        </p:nvSpPr>
        <p:spPr>
          <a:xfrm>
            <a:off x="3733011" y="2359315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상임위 위원님 행정감사 중 1만원 식사 접대</a:t>
            </a:r>
          </a:p>
        </p:txBody>
      </p:sp>
      <p:sp>
        <p:nvSpPr>
          <p:cNvPr id="217" name="1/2 액자 44"/>
          <p:cNvSpPr/>
          <p:nvPr/>
        </p:nvSpPr>
        <p:spPr>
          <a:xfrm rot="8065426">
            <a:off x="1445184" y="3531379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18" name="TextBox 41"/>
          <p:cNvSpPr txBox="1"/>
          <p:nvPr/>
        </p:nvSpPr>
        <p:spPr>
          <a:xfrm>
            <a:off x="215516" y="3284984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공무원</a:t>
            </a:r>
            <a:r>
              <a:rPr lang="ko-KR" altLang="en-US" sz="1500" b="1" spc="-109">
                <a:solidFill>
                  <a:schemeClr val="tx2"/>
                </a:solidFill>
                <a:latin typeface="+mn-lt"/>
                <a:ea typeface="+mn-ea"/>
                <a:cs typeface="+mn-cs"/>
              </a:rPr>
              <a:t>(국장)</a:t>
            </a:r>
          </a:p>
        </p:txBody>
      </p:sp>
      <p:sp>
        <p:nvSpPr>
          <p:cNvPr id="219" name="TextBox 42"/>
          <p:cNvSpPr txBox="1"/>
          <p:nvPr/>
        </p:nvSpPr>
        <p:spPr>
          <a:xfrm>
            <a:off x="3455876" y="3265469"/>
            <a:ext cx="1091017" cy="759111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국감때 고생한 직원 4만원 식사 제공</a:t>
            </a:r>
          </a:p>
        </p:txBody>
      </p:sp>
      <p:cxnSp>
        <p:nvCxnSpPr>
          <p:cNvPr id="220" name="직선 연결선 66"/>
          <p:cNvCxnSpPr/>
          <p:nvPr/>
        </p:nvCxnSpPr>
        <p:spPr>
          <a:xfrm>
            <a:off x="287524" y="4977173"/>
            <a:ext cx="8604956" cy="3297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직선 연결선 66"/>
          <p:cNvCxnSpPr/>
          <p:nvPr/>
        </p:nvCxnSpPr>
        <p:spPr>
          <a:xfrm flipV="1">
            <a:off x="287524" y="5982259"/>
            <a:ext cx="8604956" cy="3026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42"/>
          <p:cNvSpPr txBox="1"/>
          <p:nvPr/>
        </p:nvSpPr>
        <p:spPr>
          <a:xfrm>
            <a:off x="3250749" y="4218062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</a:t>
            </a:r>
          </a:p>
        </p:txBody>
      </p:sp>
      <p:sp>
        <p:nvSpPr>
          <p:cNvPr id="226" name="1/2 액자 44"/>
          <p:cNvSpPr/>
          <p:nvPr/>
        </p:nvSpPr>
        <p:spPr>
          <a:xfrm rot="8065426">
            <a:off x="1445184" y="4483925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27" name="TextBox 41"/>
          <p:cNvSpPr txBox="1"/>
          <p:nvPr/>
        </p:nvSpPr>
        <p:spPr>
          <a:xfrm>
            <a:off x="122880" y="4215034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민원인</a:t>
            </a:r>
          </a:p>
        </p:txBody>
      </p:sp>
      <p:sp>
        <p:nvSpPr>
          <p:cNvPr id="228" name="TextBox 42"/>
          <p:cNvSpPr txBox="1"/>
          <p:nvPr/>
        </p:nvSpPr>
        <p:spPr>
          <a:xfrm>
            <a:off x="3264959" y="4231523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202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     </a:t>
            </a: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 2만원 식사(1차), 2만원(2차) 추가 접대</a:t>
            </a:r>
          </a:p>
        </p:txBody>
      </p:sp>
      <p:sp>
        <p:nvSpPr>
          <p:cNvPr id="232" name="1/2 액자 44"/>
          <p:cNvSpPr/>
          <p:nvPr/>
        </p:nvSpPr>
        <p:spPr>
          <a:xfrm rot="8065426">
            <a:off x="1392345" y="5406614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33" name="TextBox 41"/>
          <p:cNvSpPr txBox="1"/>
          <p:nvPr/>
        </p:nvSpPr>
        <p:spPr>
          <a:xfrm>
            <a:off x="179512" y="5115134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공무원</a:t>
            </a:r>
          </a:p>
        </p:txBody>
      </p:sp>
      <p:sp>
        <p:nvSpPr>
          <p:cNvPr id="234" name="TextBox 42"/>
          <p:cNvSpPr txBox="1"/>
          <p:nvPr/>
        </p:nvSpPr>
        <p:spPr>
          <a:xfrm>
            <a:off x="2771800" y="5187143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    관련기업 협찬 요구하고 미수령 시</a:t>
            </a:r>
          </a:p>
        </p:txBody>
      </p:sp>
      <p:grpSp>
        <p:nvGrpSpPr>
          <p:cNvPr id="239" name="그룹 95"/>
          <p:cNvGrpSpPr/>
          <p:nvPr/>
        </p:nvGrpSpPr>
        <p:grpSpPr>
          <a:xfrm>
            <a:off x="7823308" y="1592797"/>
            <a:ext cx="1033168" cy="432048"/>
            <a:chOff x="1339220" y="4479648"/>
            <a:chExt cx="1500713" cy="764066"/>
          </a:xfrm>
        </p:grpSpPr>
        <p:grpSp>
          <p:nvGrpSpPr>
            <p:cNvPr id="240" name="그룹 86"/>
            <p:cNvGrpSpPr/>
            <p:nvPr/>
          </p:nvGrpSpPr>
          <p:grpSpPr>
            <a:xfrm>
              <a:off x="1339220" y="4479648"/>
              <a:ext cx="1500713" cy="764066"/>
              <a:chOff x="1246783" y="4041068"/>
              <a:chExt cx="1800000" cy="690784"/>
            </a:xfrm>
          </p:grpSpPr>
          <p:grpSp>
            <p:nvGrpSpPr>
              <p:cNvPr id="241" name="그룹 87"/>
              <p:cNvGrpSpPr/>
              <p:nvPr/>
            </p:nvGrpSpPr>
            <p:grpSpPr>
              <a:xfrm>
                <a:off x="1295635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42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3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44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5" name="직사각형 97"/>
            <p:cNvSpPr/>
            <p:nvPr/>
          </p:nvSpPr>
          <p:spPr>
            <a:xfrm>
              <a:off x="1448208" y="4544942"/>
              <a:ext cx="1339069" cy="66335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  <p:grpSp>
        <p:nvGrpSpPr>
          <p:cNvPr id="246" name="그룹 95"/>
          <p:cNvGrpSpPr/>
          <p:nvPr/>
        </p:nvGrpSpPr>
        <p:grpSpPr>
          <a:xfrm>
            <a:off x="7859311" y="2528900"/>
            <a:ext cx="1033168" cy="432048"/>
            <a:chOff x="1339217" y="4479646"/>
            <a:chExt cx="1500713" cy="764066"/>
          </a:xfrm>
        </p:grpSpPr>
        <p:grpSp>
          <p:nvGrpSpPr>
            <p:cNvPr id="247" name="그룹 86"/>
            <p:cNvGrpSpPr/>
            <p:nvPr/>
          </p:nvGrpSpPr>
          <p:grpSpPr>
            <a:xfrm>
              <a:off x="1339217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48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49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50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51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52" name="직사각형 97"/>
            <p:cNvSpPr/>
            <p:nvPr/>
          </p:nvSpPr>
          <p:spPr>
            <a:xfrm>
              <a:off x="1448200" y="4544947"/>
              <a:ext cx="1339069" cy="66405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불허</a:t>
              </a:r>
            </a:p>
          </p:txBody>
        </p:sp>
      </p:grpSp>
      <p:grpSp>
        <p:nvGrpSpPr>
          <p:cNvPr id="253" name="그룹 95"/>
          <p:cNvGrpSpPr/>
          <p:nvPr/>
        </p:nvGrpSpPr>
        <p:grpSpPr>
          <a:xfrm>
            <a:off x="7848364" y="3429000"/>
            <a:ext cx="1033168" cy="432048"/>
            <a:chOff x="1339220" y="4479647"/>
            <a:chExt cx="1500713" cy="764066"/>
          </a:xfrm>
        </p:grpSpPr>
        <p:grpSp>
          <p:nvGrpSpPr>
            <p:cNvPr id="254" name="그룹 86"/>
            <p:cNvGrpSpPr/>
            <p:nvPr/>
          </p:nvGrpSpPr>
          <p:grpSpPr>
            <a:xfrm>
              <a:off x="1339220" y="4479647"/>
              <a:ext cx="1500713" cy="764066"/>
              <a:chOff x="1246783" y="4041068"/>
              <a:chExt cx="1800000" cy="690784"/>
            </a:xfrm>
          </p:grpSpPr>
          <p:grpSp>
            <p:nvGrpSpPr>
              <p:cNvPr id="255" name="그룹 87"/>
              <p:cNvGrpSpPr/>
              <p:nvPr/>
            </p:nvGrpSpPr>
            <p:grpSpPr>
              <a:xfrm>
                <a:off x="1295636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56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57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58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59" name="직사각형 97"/>
            <p:cNvSpPr/>
            <p:nvPr/>
          </p:nvSpPr>
          <p:spPr>
            <a:xfrm>
              <a:off x="1448208" y="4544946"/>
              <a:ext cx="1339069" cy="6556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허용</a:t>
              </a:r>
            </a:p>
          </p:txBody>
        </p:sp>
      </p:grpSp>
      <p:grpSp>
        <p:nvGrpSpPr>
          <p:cNvPr id="260" name="그룹 95"/>
          <p:cNvGrpSpPr/>
          <p:nvPr/>
        </p:nvGrpSpPr>
        <p:grpSpPr>
          <a:xfrm>
            <a:off x="7848364" y="4365104"/>
            <a:ext cx="1033168" cy="432048"/>
            <a:chOff x="1339218" y="4479646"/>
            <a:chExt cx="1500713" cy="764066"/>
          </a:xfrm>
        </p:grpSpPr>
        <p:grpSp>
          <p:nvGrpSpPr>
            <p:cNvPr id="261" name="그룹 86"/>
            <p:cNvGrpSpPr/>
            <p:nvPr/>
          </p:nvGrpSpPr>
          <p:grpSpPr>
            <a:xfrm>
              <a:off x="1339218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62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63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64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65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66" name="직사각형 97"/>
            <p:cNvSpPr/>
            <p:nvPr/>
          </p:nvSpPr>
          <p:spPr>
            <a:xfrm>
              <a:off x="1448203" y="4544945"/>
              <a:ext cx="1339069" cy="66611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불허</a:t>
              </a:r>
            </a:p>
          </p:txBody>
        </p:sp>
      </p:grpSp>
      <p:grpSp>
        <p:nvGrpSpPr>
          <p:cNvPr id="281" name="그룹 95"/>
          <p:cNvGrpSpPr/>
          <p:nvPr/>
        </p:nvGrpSpPr>
        <p:grpSpPr>
          <a:xfrm>
            <a:off x="7859311" y="5373216"/>
            <a:ext cx="1033168" cy="432048"/>
            <a:chOff x="1339218" y="4479646"/>
            <a:chExt cx="1500713" cy="764066"/>
          </a:xfrm>
        </p:grpSpPr>
        <p:grpSp>
          <p:nvGrpSpPr>
            <p:cNvPr id="282" name="그룹 86"/>
            <p:cNvGrpSpPr/>
            <p:nvPr/>
          </p:nvGrpSpPr>
          <p:grpSpPr>
            <a:xfrm>
              <a:off x="1339218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83" name="그룹 87"/>
              <p:cNvGrpSpPr/>
              <p:nvPr/>
            </p:nvGrpSpPr>
            <p:grpSpPr>
              <a:xfrm>
                <a:off x="1295637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84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85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86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87" name="직사각형 97"/>
            <p:cNvSpPr/>
            <p:nvPr/>
          </p:nvSpPr>
          <p:spPr>
            <a:xfrm>
              <a:off x="1412155" y="4526158"/>
              <a:ext cx="1339069" cy="667051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</p:spPr>
          <p:txBody>
            <a:bodyPr vert="horz" wrap="square" lIns="91440" tIns="45720" rIns="91440" bIns="45720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처벌</a:t>
              </a:r>
            </a:p>
          </p:txBody>
        </p:sp>
      </p:grp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216532" y="5301208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금품수수 질의 답변</a:t>
            </a:r>
          </a:p>
        </p:txBody>
      </p: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0" name="직선 연결선 66"/>
          <p:cNvCxnSpPr/>
          <p:nvPr/>
        </p:nvCxnSpPr>
        <p:spPr>
          <a:xfrm>
            <a:off x="409575" y="2204864"/>
            <a:ext cx="844690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직선 연결선 66"/>
          <p:cNvCxnSpPr/>
          <p:nvPr/>
        </p:nvCxnSpPr>
        <p:spPr>
          <a:xfrm>
            <a:off x="409575" y="3212976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1/2 액자 44"/>
          <p:cNvSpPr/>
          <p:nvPr/>
        </p:nvSpPr>
        <p:spPr>
          <a:xfrm rot="8065426">
            <a:off x="1639413" y="1609704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15" name="TextBox 41"/>
          <p:cNvSpPr txBox="1"/>
          <p:nvPr/>
        </p:nvSpPr>
        <p:spPr>
          <a:xfrm>
            <a:off x="194888" y="1396333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직무관련자</a:t>
            </a:r>
          </a:p>
        </p:txBody>
      </p:sp>
      <p:sp>
        <p:nvSpPr>
          <p:cNvPr id="216" name="TextBox 42"/>
          <p:cNvSpPr txBox="1"/>
          <p:nvPr/>
        </p:nvSpPr>
        <p:spPr>
          <a:xfrm>
            <a:off x="3733011" y="1406722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66">
                <a:solidFill>
                  <a:schemeClr val="tx2"/>
                </a:solidFill>
                <a:latin typeface="+mn-lt"/>
                <a:ea typeface="+mn-ea"/>
                <a:cs typeface="+mn-cs"/>
              </a:rPr>
              <a:t> 공무원 부친상에 부조금 5만원, 화환 7만원 제공</a:t>
            </a:r>
          </a:p>
        </p:txBody>
      </p:sp>
      <p:sp>
        <p:nvSpPr>
          <p:cNvPr id="217" name="1/2 액자 44"/>
          <p:cNvSpPr/>
          <p:nvPr/>
        </p:nvSpPr>
        <p:spPr>
          <a:xfrm rot="8065426">
            <a:off x="1675417" y="2565370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18" name="TextBox 41"/>
          <p:cNvSpPr txBox="1"/>
          <p:nvPr/>
        </p:nvSpPr>
        <p:spPr>
          <a:xfrm>
            <a:off x="374908" y="2332438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19" name="TextBox 42"/>
          <p:cNvSpPr txBox="1"/>
          <p:nvPr/>
        </p:nvSpPr>
        <p:spPr>
          <a:xfrm>
            <a:off x="3326069" y="2342826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</a:t>
            </a:r>
            <a:r>
              <a:rPr lang="ko-KR" altLang="en-US" b="1" spc="-166">
                <a:solidFill>
                  <a:schemeClr val="tx2"/>
                </a:solidFill>
                <a:latin typeface="+mn-lt"/>
                <a:ea typeface="+mn-ea"/>
                <a:cs typeface="+mn-cs"/>
              </a:rPr>
              <a:t>승진한 국장님에게 7만원 상당 축하난 제공</a:t>
            </a:r>
          </a:p>
        </p:txBody>
      </p:sp>
      <p:cxnSp>
        <p:nvCxnSpPr>
          <p:cNvPr id="220" name="직선 연결선 66"/>
          <p:cNvCxnSpPr/>
          <p:nvPr/>
        </p:nvCxnSpPr>
        <p:spPr>
          <a:xfrm>
            <a:off x="409575" y="4041068"/>
            <a:ext cx="841089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직선 연결선 66"/>
          <p:cNvCxnSpPr/>
          <p:nvPr/>
        </p:nvCxnSpPr>
        <p:spPr>
          <a:xfrm>
            <a:off x="409575" y="5013175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42"/>
          <p:cNvSpPr txBox="1"/>
          <p:nvPr/>
        </p:nvSpPr>
        <p:spPr>
          <a:xfrm>
            <a:off x="3203847" y="3268542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100" b="1" spc="-193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</a:t>
            </a:r>
          </a:p>
        </p:txBody>
      </p:sp>
      <p:sp>
        <p:nvSpPr>
          <p:cNvPr id="232" name="1/2 액자 44"/>
          <p:cNvSpPr/>
          <p:nvPr/>
        </p:nvSpPr>
        <p:spPr>
          <a:xfrm rot="8065426">
            <a:off x="1675417" y="3517917"/>
            <a:ext cx="409399" cy="381787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3"/>
          </a:solidFill>
          <a:ln w="53975">
            <a:solidFill>
              <a:schemeClr val="bg1">
                <a:lumMod val="85000"/>
              </a:schemeClr>
            </a:solidFill>
          </a:ln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1600">
              <a:latin typeface="+mn-lt"/>
              <a:ea typeface="+mn-ea"/>
              <a:cs typeface="+mn-cs"/>
            </a:endParaRPr>
          </a:p>
        </p:txBody>
      </p:sp>
      <p:sp>
        <p:nvSpPr>
          <p:cNvPr id="233" name="TextBox 41"/>
          <p:cNvSpPr txBox="1"/>
          <p:nvPr/>
        </p:nvSpPr>
        <p:spPr>
          <a:xfrm>
            <a:off x="374908" y="3284984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</a:p>
        </p:txBody>
      </p:sp>
      <p:sp>
        <p:nvSpPr>
          <p:cNvPr id="234" name="TextBox 42"/>
          <p:cNvSpPr txBox="1"/>
          <p:nvPr/>
        </p:nvSpPr>
        <p:spPr>
          <a:xfrm>
            <a:off x="2248574" y="3350938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66">
                <a:solidFill>
                  <a:schemeClr val="tx2"/>
                </a:solidFill>
                <a:latin typeface="+mn-lt"/>
                <a:ea typeface="+mn-ea"/>
                <a:cs typeface="+mn-cs"/>
              </a:rPr>
              <a:t>기자에게 1인당 3만원 초과 식사 접대시 업추비 카드 3만원 </a:t>
            </a:r>
          </a:p>
          <a:p>
            <a:pPr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b="1" spc="-166">
                <a:solidFill>
                  <a:schemeClr val="tx2"/>
                </a:solidFill>
                <a:latin typeface="+mn-lt"/>
                <a:ea typeface="+mn-ea"/>
                <a:cs typeface="+mn-cs"/>
              </a:rPr>
              <a:t>나머지 부분 공무원이 지불</a:t>
            </a:r>
          </a:p>
        </p:txBody>
      </p:sp>
      <p:sp>
        <p:nvSpPr>
          <p:cNvPr id="235" name="직사각형 234"/>
          <p:cNvSpPr txBox="1"/>
          <p:nvPr/>
        </p:nvSpPr>
        <p:spPr>
          <a:xfrm>
            <a:off x="561345" y="2536907"/>
            <a:ext cx="1213239" cy="39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공무원</a:t>
            </a:r>
            <a:endParaRPr lang="ko-KR" altLang="en-US" sz="2000"/>
          </a:p>
        </p:txBody>
      </p:sp>
      <p:cxnSp>
        <p:nvCxnSpPr>
          <p:cNvPr id="236" name="직선 연결선 66"/>
          <p:cNvCxnSpPr/>
          <p:nvPr/>
        </p:nvCxnSpPr>
        <p:spPr>
          <a:xfrm>
            <a:off x="409575" y="5913276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41"/>
          <p:cNvSpPr txBox="1"/>
          <p:nvPr/>
        </p:nvSpPr>
        <p:spPr>
          <a:xfrm>
            <a:off x="217978" y="5159758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 sz="2000" b="1" spc="-144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TextBox 41"/>
          <p:cNvSpPr txBox="1"/>
          <p:nvPr/>
        </p:nvSpPr>
        <p:spPr>
          <a:xfrm>
            <a:off x="1492636" y="5077716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금품등 수수시 반환만 하면되는지</a:t>
            </a:r>
          </a:p>
        </p:txBody>
      </p:sp>
      <p:sp>
        <p:nvSpPr>
          <p:cNvPr id="240" name="TextBox 41"/>
          <p:cNvSpPr txBox="1"/>
          <p:nvPr/>
        </p:nvSpPr>
        <p:spPr>
          <a:xfrm>
            <a:off x="1713474" y="4150494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경조사비 등 초과수령시 전체 반환여부</a:t>
            </a:r>
          </a:p>
        </p:txBody>
      </p:sp>
      <p:grpSp>
        <p:nvGrpSpPr>
          <p:cNvPr id="241" name="그룹 95"/>
          <p:cNvGrpSpPr/>
          <p:nvPr/>
        </p:nvGrpSpPr>
        <p:grpSpPr>
          <a:xfrm>
            <a:off x="7859311" y="1628800"/>
            <a:ext cx="1033168" cy="432048"/>
            <a:chOff x="1339217" y="4479646"/>
            <a:chExt cx="1500713" cy="764066"/>
          </a:xfrm>
        </p:grpSpPr>
        <p:grpSp>
          <p:nvGrpSpPr>
            <p:cNvPr id="242" name="그룹 86"/>
            <p:cNvGrpSpPr/>
            <p:nvPr/>
          </p:nvGrpSpPr>
          <p:grpSpPr>
            <a:xfrm>
              <a:off x="1339217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43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44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5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46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7" name="직사각형 97"/>
            <p:cNvSpPr/>
            <p:nvPr/>
          </p:nvSpPr>
          <p:spPr>
            <a:xfrm>
              <a:off x="1448187" y="4544949"/>
              <a:ext cx="1339069" cy="65865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불허</a:t>
              </a:r>
            </a:p>
          </p:txBody>
        </p:sp>
      </p:grpSp>
      <p:grpSp>
        <p:nvGrpSpPr>
          <p:cNvPr id="248" name="그룹 95"/>
          <p:cNvGrpSpPr/>
          <p:nvPr/>
        </p:nvGrpSpPr>
        <p:grpSpPr>
          <a:xfrm>
            <a:off x="7848364" y="2528900"/>
            <a:ext cx="1033168" cy="432048"/>
            <a:chOff x="1339217" y="4479646"/>
            <a:chExt cx="1500713" cy="764066"/>
          </a:xfrm>
        </p:grpSpPr>
        <p:grpSp>
          <p:nvGrpSpPr>
            <p:cNvPr id="249" name="그룹 86"/>
            <p:cNvGrpSpPr/>
            <p:nvPr/>
          </p:nvGrpSpPr>
          <p:grpSpPr>
            <a:xfrm>
              <a:off x="1339217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50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51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52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53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54" name="직사각형 97"/>
            <p:cNvSpPr/>
            <p:nvPr/>
          </p:nvSpPr>
          <p:spPr>
            <a:xfrm>
              <a:off x="1448202" y="4544947"/>
              <a:ext cx="1339069" cy="66405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불허</a:t>
              </a:r>
            </a:p>
          </p:txBody>
        </p:sp>
      </p:grpSp>
      <p:grpSp>
        <p:nvGrpSpPr>
          <p:cNvPr id="262" name="그룹 95"/>
          <p:cNvGrpSpPr/>
          <p:nvPr/>
        </p:nvGrpSpPr>
        <p:grpSpPr>
          <a:xfrm>
            <a:off x="7865199" y="3409438"/>
            <a:ext cx="1033168" cy="432048"/>
            <a:chOff x="1339217" y="4479645"/>
            <a:chExt cx="1500713" cy="764066"/>
          </a:xfrm>
        </p:grpSpPr>
        <p:grpSp>
          <p:nvGrpSpPr>
            <p:cNvPr id="263" name="그룹 86"/>
            <p:cNvGrpSpPr/>
            <p:nvPr/>
          </p:nvGrpSpPr>
          <p:grpSpPr>
            <a:xfrm>
              <a:off x="1339217" y="4479645"/>
              <a:ext cx="1500713" cy="764066"/>
              <a:chOff x="1246783" y="4041068"/>
              <a:chExt cx="1800000" cy="690784"/>
            </a:xfrm>
          </p:grpSpPr>
          <p:grpSp>
            <p:nvGrpSpPr>
              <p:cNvPr id="264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65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66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67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68" name="직사각형 97"/>
            <p:cNvSpPr/>
            <p:nvPr/>
          </p:nvSpPr>
          <p:spPr>
            <a:xfrm>
              <a:off x="1448204" y="4544937"/>
              <a:ext cx="1339069" cy="66409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불허</a:t>
              </a:r>
            </a:p>
          </p:txBody>
        </p:sp>
      </p:grpSp>
      <p:sp>
        <p:nvSpPr>
          <p:cNvPr id="271" name="TextBox 42"/>
          <p:cNvSpPr txBox="1"/>
          <p:nvPr/>
        </p:nvSpPr>
        <p:spPr>
          <a:xfrm>
            <a:off x="5760132" y="4192552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</a:t>
            </a:r>
            <a:r>
              <a:rPr lang="ko-KR" altLang="en-US" sz="2000" b="1" spc="-184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초과분만 반환</a:t>
            </a:r>
          </a:p>
        </p:txBody>
      </p:sp>
      <p:sp>
        <p:nvSpPr>
          <p:cNvPr id="273" name="TextBox 42"/>
          <p:cNvSpPr txBox="1"/>
          <p:nvPr/>
        </p:nvSpPr>
        <p:spPr>
          <a:xfrm>
            <a:off x="5738482" y="5077716"/>
            <a:ext cx="1677978" cy="726134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8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     </a:t>
            </a:r>
            <a:r>
              <a:rPr lang="ko-KR" altLang="en-US" sz="2000" b="1" spc="-184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신고도 필요</a:t>
            </a:r>
          </a:p>
        </p:txBody>
      </p:sp>
      <p:sp>
        <p:nvSpPr>
          <p:cNvPr id="275" name="갈매기형 수장 28"/>
          <p:cNvSpPr/>
          <p:nvPr/>
        </p:nvSpPr>
        <p:spPr>
          <a:xfrm>
            <a:off x="5152878" y="4437112"/>
            <a:ext cx="124992" cy="187488"/>
          </a:xfrm>
          <a:prstGeom prst="chevron">
            <a:avLst>
              <a:gd name="adj" fmla="val 50000"/>
            </a:avLst>
          </a:prstGeom>
          <a:solidFill>
            <a:srgbClr val="3D8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6" name="갈매기형 수장 29"/>
          <p:cNvSpPr/>
          <p:nvPr/>
        </p:nvSpPr>
        <p:spPr>
          <a:xfrm>
            <a:off x="5277870" y="4437112"/>
            <a:ext cx="124992" cy="187488"/>
          </a:xfrm>
          <a:prstGeom prst="chevron">
            <a:avLst>
              <a:gd name="adj" fmla="val 50000"/>
            </a:avLst>
          </a:prstGeom>
          <a:solidFill>
            <a:srgbClr val="3D8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7" name="갈매기형 수장 28"/>
          <p:cNvSpPr/>
          <p:nvPr/>
        </p:nvSpPr>
        <p:spPr>
          <a:xfrm>
            <a:off x="5186112" y="5401752"/>
            <a:ext cx="124992" cy="187488"/>
          </a:xfrm>
          <a:prstGeom prst="chevron">
            <a:avLst>
              <a:gd name="adj" fmla="val 50000"/>
            </a:avLst>
          </a:prstGeom>
          <a:solidFill>
            <a:srgbClr val="3D8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8" name="갈매기형 수장 29"/>
          <p:cNvSpPr/>
          <p:nvPr/>
        </p:nvSpPr>
        <p:spPr>
          <a:xfrm>
            <a:off x="5311104" y="5401752"/>
            <a:ext cx="124992" cy="187488"/>
          </a:xfrm>
          <a:prstGeom prst="chevron">
            <a:avLst>
              <a:gd name="adj" fmla="val 50000"/>
            </a:avLst>
          </a:prstGeom>
          <a:solidFill>
            <a:srgbClr val="3D8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타원 149"/>
          <p:cNvSpPr/>
          <p:nvPr/>
        </p:nvSpPr>
        <p:spPr>
          <a:xfrm>
            <a:off x="-216532" y="5301208"/>
            <a:ext cx="10698309" cy="2087125"/>
          </a:xfrm>
          <a:prstGeom prst="ellipse">
            <a:avLst/>
          </a:prstGeom>
          <a:gradFill>
            <a:gsLst>
              <a:gs pos="63000">
                <a:srgbClr val="FFC000">
                  <a:alpha val="0"/>
                </a:srgbClr>
              </a:gs>
              <a:gs pos="100000">
                <a:schemeClr val="bg1">
                  <a:lumMod val="50000"/>
                  <a:alpha val="26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1" name="제목 1"/>
          <p:cNvSpPr>
            <a:spLocks noGrp="1"/>
          </p:cNvSpPr>
          <p:nvPr>
            <p:ph type="title"/>
          </p:nvPr>
        </p:nvSpPr>
        <p:spPr>
          <a:xfrm>
            <a:off x="554273" y="325189"/>
            <a:ext cx="8035453" cy="76355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 b="0" spc="59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cs typeface="+mn-cs"/>
              </a:rPr>
              <a:t>외부강의 질의 답변</a:t>
            </a:r>
          </a:p>
        </p:txBody>
      </p:sp>
      <p:cxnSp>
        <p:nvCxnSpPr>
          <p:cNvPr id="177" name="직선 연결선 66"/>
          <p:cNvCxnSpPr/>
          <p:nvPr/>
        </p:nvCxnSpPr>
        <p:spPr>
          <a:xfrm>
            <a:off x="539552" y="2384884"/>
            <a:ext cx="8324850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41"/>
          <p:cNvSpPr txBox="1"/>
          <p:nvPr/>
        </p:nvSpPr>
        <p:spPr>
          <a:xfrm>
            <a:off x="2715168" y="1694754"/>
            <a:ext cx="185683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  주말에 강의해 달라는 요청이 있는 경우 사전 신고 필요 여부</a:t>
            </a:r>
          </a:p>
        </p:txBody>
      </p:sp>
      <p:pic>
        <p:nvPicPr>
          <p:cNvPr id="20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cxnSp>
        <p:nvCxnSpPr>
          <p:cNvPr id="210" name="직선 연결선 66"/>
          <p:cNvCxnSpPr/>
          <p:nvPr/>
        </p:nvCxnSpPr>
        <p:spPr>
          <a:xfrm>
            <a:off x="503548" y="3645025"/>
            <a:ext cx="839685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직선 연결선 66"/>
          <p:cNvCxnSpPr/>
          <p:nvPr/>
        </p:nvCxnSpPr>
        <p:spPr>
          <a:xfrm>
            <a:off x="503548" y="4936619"/>
            <a:ext cx="8360854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TextBox 41"/>
          <p:cNvSpPr txBox="1"/>
          <p:nvPr/>
        </p:nvSpPr>
        <p:spPr>
          <a:xfrm>
            <a:off x="395536" y="2816933"/>
            <a:ext cx="6696743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강의료 초과 수령시 초과분만 반납하면 신고 안해도 되는지</a:t>
            </a:r>
          </a:p>
        </p:txBody>
      </p:sp>
      <p:sp>
        <p:nvSpPr>
          <p:cNvPr id="218" name="TextBox 41"/>
          <p:cNvSpPr txBox="1"/>
          <p:nvPr/>
        </p:nvSpPr>
        <p:spPr>
          <a:xfrm>
            <a:off x="354281" y="3429000"/>
            <a:ext cx="1316771" cy="79814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2200" b="1" spc="-158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endParaRPr lang="ko-KR" altLang="en-US" sz="1700" b="1" spc="-124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5" name="직사각형 234"/>
          <p:cNvSpPr txBox="1"/>
          <p:nvPr/>
        </p:nvSpPr>
        <p:spPr>
          <a:xfrm>
            <a:off x="287524" y="4257092"/>
            <a:ext cx="8244920" cy="394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000" b="1" spc="-144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 강의료 초과여부 기준 제공기관 또는 수령자가 속한 기관</a:t>
            </a:r>
          </a:p>
        </p:txBody>
      </p:sp>
      <p:grpSp>
        <p:nvGrpSpPr>
          <p:cNvPr id="236" name="그룹 95"/>
          <p:cNvGrpSpPr/>
          <p:nvPr/>
        </p:nvGrpSpPr>
        <p:grpSpPr>
          <a:xfrm>
            <a:off x="7499781" y="1880828"/>
            <a:ext cx="1428703" cy="432048"/>
            <a:chOff x="1339216" y="4479646"/>
            <a:chExt cx="1500712" cy="764066"/>
          </a:xfrm>
        </p:grpSpPr>
        <p:grpSp>
          <p:nvGrpSpPr>
            <p:cNvPr id="237" name="그룹 86"/>
            <p:cNvGrpSpPr/>
            <p:nvPr/>
          </p:nvGrpSpPr>
          <p:grpSpPr>
            <a:xfrm>
              <a:off x="1339216" y="4479646"/>
              <a:ext cx="1500713" cy="764066"/>
              <a:chOff x="1246783" y="4041068"/>
              <a:chExt cx="1800000" cy="690784"/>
            </a:xfrm>
          </p:grpSpPr>
          <p:grpSp>
            <p:nvGrpSpPr>
              <p:cNvPr id="238" name="그룹 87"/>
              <p:cNvGrpSpPr/>
              <p:nvPr/>
            </p:nvGrpSpPr>
            <p:grpSpPr>
              <a:xfrm>
                <a:off x="1295652" y="4041068"/>
                <a:ext cx="1676977" cy="690784"/>
                <a:chOff x="670287" y="1721322"/>
                <a:chExt cx="1676977" cy="690784"/>
              </a:xfrm>
            </p:grpSpPr>
            <p:sp>
              <p:nvSpPr>
                <p:cNvPr id="239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0" name="그림 101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41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2" name="직사각형 97"/>
            <p:cNvSpPr/>
            <p:nvPr/>
          </p:nvSpPr>
          <p:spPr>
            <a:xfrm>
              <a:off x="1448175" y="4559452"/>
              <a:ext cx="1284224" cy="66705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신고 필요</a:t>
              </a:r>
            </a:p>
          </p:txBody>
        </p:sp>
      </p:grpSp>
      <p:grpSp>
        <p:nvGrpSpPr>
          <p:cNvPr id="243" name="그룹 95"/>
          <p:cNvGrpSpPr/>
          <p:nvPr/>
        </p:nvGrpSpPr>
        <p:grpSpPr>
          <a:xfrm>
            <a:off x="7488324" y="2996952"/>
            <a:ext cx="1476164" cy="432048"/>
            <a:chOff x="1339217" y="4479645"/>
            <a:chExt cx="1500713" cy="764066"/>
          </a:xfrm>
        </p:grpSpPr>
        <p:grpSp>
          <p:nvGrpSpPr>
            <p:cNvPr id="244" name="그룹 86"/>
            <p:cNvGrpSpPr/>
            <p:nvPr/>
          </p:nvGrpSpPr>
          <p:grpSpPr>
            <a:xfrm>
              <a:off x="1339217" y="4479645"/>
              <a:ext cx="1500713" cy="764066"/>
              <a:chOff x="1246783" y="4041067"/>
              <a:chExt cx="1800000" cy="690784"/>
            </a:xfrm>
          </p:grpSpPr>
          <p:grpSp>
            <p:nvGrpSpPr>
              <p:cNvPr id="245" name="그룹 87"/>
              <p:cNvGrpSpPr/>
              <p:nvPr/>
            </p:nvGrpSpPr>
            <p:grpSpPr>
              <a:xfrm>
                <a:off x="1295650" y="4041067"/>
                <a:ext cx="1676976" cy="690784"/>
                <a:chOff x="670287" y="1721322"/>
                <a:chExt cx="1676977" cy="690784"/>
              </a:xfrm>
            </p:grpSpPr>
            <p:sp>
              <p:nvSpPr>
                <p:cNvPr id="246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47" name="그림 101"/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</p:spPr>
            </p:pic>
          </p:grpSp>
          <p:sp>
            <p:nvSpPr>
              <p:cNvPr id="248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49" name="직사각형 97"/>
            <p:cNvSpPr/>
            <p:nvPr/>
          </p:nvSpPr>
          <p:spPr>
            <a:xfrm>
              <a:off x="1448182" y="4564187"/>
              <a:ext cx="1284226" cy="66705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schemeClr val="bg1">
                      <a:lumMod val="30000"/>
                    </a:schemeClr>
                  </a:solidFill>
                  <a:latin typeface="Arial"/>
                  <a:ea typeface="HY견고딕"/>
                  <a:cs typeface="Arial"/>
                </a:rPr>
                <a:t>신고 필요</a:t>
              </a:r>
            </a:p>
          </p:txBody>
        </p:sp>
      </p:grpSp>
      <p:grpSp>
        <p:nvGrpSpPr>
          <p:cNvPr id="257" name="그룹 95"/>
          <p:cNvGrpSpPr/>
          <p:nvPr/>
        </p:nvGrpSpPr>
        <p:grpSpPr>
          <a:xfrm>
            <a:off x="7524329" y="4288547"/>
            <a:ext cx="1368151" cy="432048"/>
            <a:chOff x="1339219" y="4479645"/>
            <a:chExt cx="1500713" cy="764066"/>
          </a:xfrm>
        </p:grpSpPr>
        <p:grpSp>
          <p:nvGrpSpPr>
            <p:cNvPr id="258" name="그룹 86"/>
            <p:cNvGrpSpPr/>
            <p:nvPr/>
          </p:nvGrpSpPr>
          <p:grpSpPr>
            <a:xfrm>
              <a:off x="1339219" y="4479645"/>
              <a:ext cx="1500713" cy="764066"/>
              <a:chOff x="1246783" y="4041067"/>
              <a:chExt cx="1800000" cy="690784"/>
            </a:xfrm>
          </p:grpSpPr>
          <p:grpSp>
            <p:nvGrpSpPr>
              <p:cNvPr id="259" name="그룹 87"/>
              <p:cNvGrpSpPr/>
              <p:nvPr/>
            </p:nvGrpSpPr>
            <p:grpSpPr>
              <a:xfrm>
                <a:off x="1295637" y="4041067"/>
                <a:ext cx="1676977" cy="690784"/>
                <a:chOff x="670287" y="1721322"/>
                <a:chExt cx="1676977" cy="690784"/>
              </a:xfrm>
            </p:grpSpPr>
            <p:sp>
              <p:nvSpPr>
                <p:cNvPr id="260" name="오각형 100"/>
                <p:cNvSpPr/>
                <p:nvPr/>
              </p:nvSpPr>
              <p:spPr>
                <a:xfrm>
                  <a:off x="670287" y="1721323"/>
                  <a:ext cx="1676977" cy="690783"/>
                </a:xfrm>
                <a:prstGeom prst="homePlate">
                  <a:avLst>
                    <a:gd name="adj" fmla="val 0"/>
                  </a:avLst>
                </a:prstGeom>
                <a:solidFill>
                  <a:schemeClr val="bg1">
                    <a:lumMod val="6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ko-KR" altLang="en-US" sz="1700"/>
                </a:p>
              </p:txBody>
            </p:sp>
            <p:pic>
              <p:nvPicPr>
                <p:cNvPr id="261" name="그림 101"/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33840"/>
                <a:stretch>
                  <a:fillRect/>
                </a:stretch>
              </p:blipFill>
              <p:spPr>
                <a:xfrm>
                  <a:off x="670287" y="1721322"/>
                  <a:ext cx="1676977" cy="690783"/>
                </a:xfrm>
                <a:prstGeom prst="rect">
                  <a:avLst/>
                </a:prstGeom>
                <a:solidFill>
                  <a:schemeClr val="tx1">
                    <a:lumMod val="40000"/>
                    <a:lumOff val="60000"/>
                  </a:schemeClr>
                </a:solidFill>
              </p:spPr>
            </p:pic>
          </p:grpSp>
          <p:sp>
            <p:nvSpPr>
              <p:cNvPr id="262" name="타원 99"/>
              <p:cNvSpPr/>
              <p:nvPr/>
            </p:nvSpPr>
            <p:spPr>
              <a:xfrm>
                <a:off x="1246783" y="4043213"/>
                <a:ext cx="1800000" cy="46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sz="1500"/>
              </a:p>
            </p:txBody>
          </p:sp>
        </p:grpSp>
        <p:sp>
          <p:nvSpPr>
            <p:cNvPr id="263" name="직사각형 97"/>
            <p:cNvSpPr/>
            <p:nvPr/>
          </p:nvSpPr>
          <p:spPr>
            <a:xfrm>
              <a:off x="1448204" y="4544921"/>
              <a:ext cx="1339068" cy="6610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900">
                  <a:solidFill>
                    <a:prstClr val="white"/>
                  </a:solidFill>
                  <a:latin typeface="Arial"/>
                  <a:ea typeface="HY견고딕"/>
                  <a:cs typeface="Arial"/>
                </a:rPr>
                <a:t>소속기관</a:t>
              </a:r>
            </a:p>
          </p:txBody>
        </p:sp>
      </p:grp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8291636" cy="2694404"/>
            <a:chOff x="1104900" y="0"/>
            <a:chExt cx="8291636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39303" y="1751876"/>
              <a:ext cx="6657233" cy="598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400" spc="-106">
                  <a:solidFill>
                    <a:schemeClr val="tx1">
                      <a:lumMod val="65000"/>
                      <a:lumOff val="35000"/>
                    </a:schemeClr>
                  </a:solidFill>
                  <a:latin typeface="HY수평선B"/>
                  <a:ea typeface="HY수평선B"/>
                  <a:cs typeface="Arial"/>
                </a:rPr>
                <a:t>청탁금지법 핵심내용과 주요사례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3167843" y="2687955"/>
            <a:ext cx="5292589" cy="332041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en-US" altLang="ko-KR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청탁금지법 제정 의의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청탁금지법 개요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법 적용대상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부정청탁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300">
                <a:solidFill>
                  <a:schemeClr val="bg1">
                    <a:lumMod val="85000"/>
                  </a:schemeClr>
                </a:solidFill>
                <a:latin typeface="Arial"/>
                <a:ea typeface="HY견고딕"/>
                <a:cs typeface="Arial"/>
              </a:rPr>
              <a:t> 금품등 수수(외부강의)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600">
                <a:solidFill>
                  <a:schemeClr val="accent4">
                    <a:lumMod val="90000"/>
                  </a:schemeClr>
                </a:solidFill>
                <a:latin typeface="Arial"/>
                <a:ea typeface="HY견고딕"/>
                <a:cs typeface="Arial"/>
              </a:rPr>
              <a:t> 청탁금지법 십계명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 txBox="1"/>
          <p:nvPr/>
        </p:nvSpPr>
        <p:spPr>
          <a:xfrm>
            <a:off x="539552" y="476672"/>
            <a:ext cx="6009838" cy="56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 및 금품수수 금지 십계명</a:t>
            </a:r>
          </a:p>
        </p:txBody>
      </p:sp>
      <p:pic>
        <p:nvPicPr>
          <p:cNvPr id="41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467" name="그룹 1"/>
          <p:cNvGrpSpPr/>
          <p:nvPr/>
        </p:nvGrpSpPr>
        <p:grpSpPr>
          <a:xfrm>
            <a:off x="755575" y="2001009"/>
            <a:ext cx="5580621" cy="936105"/>
            <a:chOff x="841837" y="2492895"/>
            <a:chExt cx="4533893" cy="764456"/>
          </a:xfrm>
        </p:grpSpPr>
        <p:sp>
          <p:nvSpPr>
            <p:cNvPr id="468" name="모서리가 둥근 직사각형 14"/>
            <p:cNvSpPr/>
            <p:nvPr/>
          </p:nvSpPr>
          <p:spPr>
            <a:xfrm>
              <a:off x="4139951" y="2543991"/>
              <a:ext cx="1235779" cy="67401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C5A1E"/>
                </a:gs>
                <a:gs pos="100000">
                  <a:srgbClr val="CD901E"/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69" name="직사각형 30"/>
            <p:cNvSpPr/>
            <p:nvPr/>
          </p:nvSpPr>
          <p:spPr>
            <a:xfrm>
              <a:off x="4499993" y="2540846"/>
              <a:ext cx="273562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70" name="모서리가 둥근 직사각형 5"/>
            <p:cNvSpPr/>
            <p:nvPr/>
          </p:nvSpPr>
          <p:spPr>
            <a:xfrm>
              <a:off x="841837" y="2492896"/>
              <a:ext cx="4290864" cy="76445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71" name="타원 13"/>
            <p:cNvSpPr/>
            <p:nvPr/>
          </p:nvSpPr>
          <p:spPr>
            <a:xfrm>
              <a:off x="936801" y="2578056"/>
              <a:ext cx="594138" cy="594136"/>
            </a:xfrm>
            <a:prstGeom prst="ellipse">
              <a:avLst/>
            </a:prstGeom>
            <a:solidFill>
              <a:srgbClr val="F0A150"/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자유형 49"/>
            <p:cNvSpPr/>
            <p:nvPr/>
          </p:nvSpPr>
          <p:spPr>
            <a:xfrm flipH="1">
              <a:off x="3914054" y="2492895"/>
              <a:ext cx="1236590" cy="764455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73" name="TextBox 34"/>
            <p:cNvSpPr txBox="1"/>
            <p:nvPr/>
          </p:nvSpPr>
          <p:spPr>
            <a:xfrm>
              <a:off x="1677863" y="2742733"/>
              <a:ext cx="3623864" cy="33913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r>
                <a:rPr lang="ko-KR" altLang="en-US" sz="2100" b="1">
                  <a:latin typeface="맑은 고딕"/>
                  <a:ea typeface="맑은 고딕"/>
                </a:rPr>
                <a:t>부정청탁 금지사항을 기억한다.</a:t>
              </a:r>
            </a:p>
          </p:txBody>
        </p:sp>
        <p:sp>
          <p:nvSpPr>
            <p:cNvPr id="474" name="Text Box 8"/>
            <p:cNvSpPr txBox="1">
              <a:spLocks noChangeArrowheads="1"/>
            </p:cNvSpPr>
            <p:nvPr/>
          </p:nvSpPr>
          <p:spPr>
            <a:xfrm>
              <a:off x="877802" y="2675061"/>
              <a:ext cx="655411" cy="323255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01</a:t>
              </a:r>
              <a:endParaRPr lang="ko-KR" altLang="ko-KR" sz="2000">
                <a:solidFill>
                  <a:schemeClr val="accent6">
                    <a:lumMod val="20000"/>
                    <a:lumOff val="80000"/>
                  </a:schemeClr>
                </a:solidFill>
                <a:latin typeface="HY견고딕"/>
                <a:ea typeface="HY견고딕"/>
              </a:endParaRPr>
            </a:p>
          </p:txBody>
        </p:sp>
      </p:grpSp>
      <p:grpSp>
        <p:nvGrpSpPr>
          <p:cNvPr id="476" name="그룹 6"/>
          <p:cNvGrpSpPr/>
          <p:nvPr/>
        </p:nvGrpSpPr>
        <p:grpSpPr>
          <a:xfrm>
            <a:off x="1043607" y="2937114"/>
            <a:ext cx="5724637" cy="983771"/>
            <a:chOff x="1778010" y="3309324"/>
            <a:chExt cx="4465507" cy="776702"/>
          </a:xfrm>
        </p:grpSpPr>
        <p:sp>
          <p:nvSpPr>
            <p:cNvPr id="477" name="모서리가 둥근 직사각형 17"/>
            <p:cNvSpPr/>
            <p:nvPr/>
          </p:nvSpPr>
          <p:spPr>
            <a:xfrm>
              <a:off x="5076124" y="3376063"/>
              <a:ext cx="1167393" cy="662719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03B7C9"/>
                </a:gs>
                <a:gs pos="100000">
                  <a:srgbClr val="69BB9A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78" name="직사각형 31"/>
            <p:cNvSpPr/>
            <p:nvPr/>
          </p:nvSpPr>
          <p:spPr>
            <a:xfrm>
              <a:off x="5428110" y="3379046"/>
              <a:ext cx="368026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79" name="모서리가 둥근 직사각형 58"/>
            <p:cNvSpPr/>
            <p:nvPr/>
          </p:nvSpPr>
          <p:spPr>
            <a:xfrm>
              <a:off x="1778010" y="3309324"/>
              <a:ext cx="4198146" cy="76774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0" name="타원 19"/>
            <p:cNvSpPr/>
            <p:nvPr/>
          </p:nvSpPr>
          <p:spPr>
            <a:xfrm>
              <a:off x="1863402" y="3410128"/>
              <a:ext cx="594138" cy="594136"/>
            </a:xfrm>
            <a:prstGeom prst="ellipse">
              <a:avLst/>
            </a:prstGeom>
            <a:solidFill>
              <a:srgbClr val="568D98"/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81" name="자유형 50"/>
            <p:cNvSpPr/>
            <p:nvPr/>
          </p:nvSpPr>
          <p:spPr>
            <a:xfrm flipH="1">
              <a:off x="4866553" y="3321571"/>
              <a:ext cx="1114286" cy="764455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2" name="TextBox 37"/>
            <p:cNvSpPr txBox="1"/>
            <p:nvPr/>
          </p:nvSpPr>
          <p:spPr>
            <a:xfrm>
              <a:off x="2735920" y="3593896"/>
              <a:ext cx="2297588" cy="19251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en-US" altLang="ko-KR" sz="1000">
                <a:latin typeface="맑은 고딕"/>
                <a:ea typeface="맑은 고딕"/>
              </a:endParaRPr>
            </a:p>
          </p:txBody>
        </p:sp>
        <p:sp>
          <p:nvSpPr>
            <p:cNvPr id="483" name="Text Box 8"/>
            <p:cNvSpPr txBox="1">
              <a:spLocks noChangeArrowheads="1"/>
            </p:cNvSpPr>
            <p:nvPr/>
          </p:nvSpPr>
          <p:spPr>
            <a:xfrm>
              <a:off x="1843001" y="3541642"/>
              <a:ext cx="662720" cy="312452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02</a:t>
              </a:r>
              <a:endParaRPr lang="ko-KR" altLang="ko-KR" sz="2000">
                <a:solidFill>
                  <a:schemeClr val="accent5">
                    <a:lumMod val="20000"/>
                    <a:lumOff val="80000"/>
                  </a:schemeClr>
                </a:solidFill>
                <a:latin typeface="HY견고딕"/>
                <a:ea typeface="HY견고딕"/>
              </a:endParaRPr>
            </a:p>
          </p:txBody>
        </p:sp>
      </p:grpSp>
      <p:grpSp>
        <p:nvGrpSpPr>
          <p:cNvPr id="485" name="그룹 7"/>
          <p:cNvGrpSpPr/>
          <p:nvPr/>
        </p:nvGrpSpPr>
        <p:grpSpPr>
          <a:xfrm>
            <a:off x="1331640" y="3825045"/>
            <a:ext cx="5940659" cy="900098"/>
            <a:chOff x="2699792" y="4147203"/>
            <a:chExt cx="4439845" cy="777022"/>
          </a:xfrm>
        </p:grpSpPr>
        <p:sp>
          <p:nvSpPr>
            <p:cNvPr id="486" name="모서리가 둥근 직사각형 21"/>
            <p:cNvSpPr/>
            <p:nvPr/>
          </p:nvSpPr>
          <p:spPr>
            <a:xfrm>
              <a:off x="6008913" y="4208135"/>
              <a:ext cx="1130724" cy="674504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62499D"/>
                </a:gs>
                <a:gs pos="100000">
                  <a:srgbClr val="96709C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87" name="직사각형 32"/>
            <p:cNvSpPr/>
            <p:nvPr/>
          </p:nvSpPr>
          <p:spPr>
            <a:xfrm>
              <a:off x="6313934" y="4207721"/>
              <a:ext cx="454898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8" name="모서리가 둥근 직사각형 59"/>
            <p:cNvSpPr/>
            <p:nvPr/>
          </p:nvSpPr>
          <p:spPr>
            <a:xfrm>
              <a:off x="2699792" y="4147203"/>
              <a:ext cx="4212468" cy="75796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9" name="타원 23"/>
            <p:cNvSpPr/>
            <p:nvPr/>
          </p:nvSpPr>
          <p:spPr>
            <a:xfrm>
              <a:off x="2790003" y="4242199"/>
              <a:ext cx="594138" cy="594136"/>
            </a:xfrm>
            <a:prstGeom prst="ellipse">
              <a:avLst/>
            </a:prstGeom>
            <a:solidFill>
              <a:srgbClr val="968097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90" name="자유형 51"/>
            <p:cNvSpPr/>
            <p:nvPr/>
          </p:nvSpPr>
          <p:spPr>
            <a:xfrm flipH="1">
              <a:off x="5800003" y="4159771"/>
              <a:ext cx="1105959" cy="764454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91" name="TextBox 38"/>
            <p:cNvSpPr txBox="1"/>
            <p:nvPr/>
          </p:nvSpPr>
          <p:spPr>
            <a:xfrm>
              <a:off x="3585008" y="4408541"/>
              <a:ext cx="2281881" cy="2104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en-US" altLang="ko-KR" sz="1000">
                <a:latin typeface="맑은 고딕"/>
                <a:ea typeface="맑은 고딕"/>
              </a:endParaRPr>
            </a:p>
          </p:txBody>
        </p:sp>
        <p:sp>
          <p:nvSpPr>
            <p:cNvPr id="492" name="Text Box 8"/>
            <p:cNvSpPr txBox="1">
              <a:spLocks noChangeArrowheads="1"/>
            </p:cNvSpPr>
            <p:nvPr/>
          </p:nvSpPr>
          <p:spPr>
            <a:xfrm>
              <a:off x="2833318" y="4385344"/>
              <a:ext cx="631420" cy="341060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03</a:t>
              </a:r>
              <a:endParaRPr lang="ko-KR" altLang="ko-KR" sz="2000">
                <a:solidFill>
                  <a:schemeClr val="accent4">
                    <a:lumMod val="20000"/>
                    <a:lumOff val="80000"/>
                  </a:schemeClr>
                </a:solidFill>
                <a:latin typeface="HY견고딕"/>
                <a:ea typeface="HY견고딕"/>
              </a:endParaRPr>
            </a:p>
          </p:txBody>
        </p:sp>
      </p:grpSp>
      <p:grpSp>
        <p:nvGrpSpPr>
          <p:cNvPr id="494" name="그룹 8"/>
          <p:cNvGrpSpPr/>
          <p:nvPr/>
        </p:nvGrpSpPr>
        <p:grpSpPr>
          <a:xfrm>
            <a:off x="1619671" y="4761148"/>
            <a:ext cx="6120680" cy="936104"/>
            <a:chOff x="3646850" y="4996289"/>
            <a:chExt cx="4394875" cy="772971"/>
          </a:xfrm>
        </p:grpSpPr>
        <p:sp>
          <p:nvSpPr>
            <p:cNvPr id="495" name="모서리가 둥근 직사각형 26"/>
            <p:cNvSpPr/>
            <p:nvPr/>
          </p:nvSpPr>
          <p:spPr>
            <a:xfrm>
              <a:off x="6937113" y="5046335"/>
              <a:ext cx="1104612" cy="653415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85C441"/>
                </a:gs>
                <a:gs pos="100000">
                  <a:srgbClr val="ADB81C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96" name="직사각형 33"/>
            <p:cNvSpPr/>
            <p:nvPr/>
          </p:nvSpPr>
          <p:spPr>
            <a:xfrm>
              <a:off x="7237859" y="5055447"/>
              <a:ext cx="430485" cy="6531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97" name="모서리가 둥근 직사각형 60"/>
            <p:cNvSpPr/>
            <p:nvPr/>
          </p:nvSpPr>
          <p:spPr>
            <a:xfrm>
              <a:off x="3646850" y="4996289"/>
              <a:ext cx="4165510" cy="77297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98" name="타원 28"/>
            <p:cNvSpPr/>
            <p:nvPr/>
          </p:nvSpPr>
          <p:spPr>
            <a:xfrm>
              <a:off x="3716605" y="5080399"/>
              <a:ext cx="594138" cy="594136"/>
            </a:xfrm>
            <a:prstGeom prst="ellipse">
              <a:avLst/>
            </a:prstGeom>
            <a:solidFill>
              <a:srgbClr val="A1B676"/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99" name="자유형 52"/>
            <p:cNvSpPr/>
            <p:nvPr/>
          </p:nvSpPr>
          <p:spPr>
            <a:xfrm flipH="1">
              <a:off x="6714403" y="4997971"/>
              <a:ext cx="1085387" cy="771288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00" name="TextBox 39"/>
            <p:cNvSpPr txBox="1"/>
            <p:nvPr/>
          </p:nvSpPr>
          <p:spPr>
            <a:xfrm>
              <a:off x="4488522" y="5283399"/>
              <a:ext cx="2245533" cy="20134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ko-KR" altLang="en-US" sz="1000">
                <a:latin typeface="맑은 고딕"/>
                <a:ea typeface="맑은 고딕"/>
              </a:endParaRPr>
            </a:p>
          </p:txBody>
        </p:sp>
        <p:sp>
          <p:nvSpPr>
            <p:cNvPr id="501" name="Text Box 8"/>
            <p:cNvSpPr txBox="1">
              <a:spLocks noChangeArrowheads="1"/>
            </p:cNvSpPr>
            <p:nvPr/>
          </p:nvSpPr>
          <p:spPr>
            <a:xfrm>
              <a:off x="3778031" y="5195486"/>
              <a:ext cx="578974" cy="327178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04</a:t>
              </a:r>
              <a:endParaRPr lang="ko-KR" altLang="ko-KR" sz="200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endParaRPr>
            </a:p>
          </p:txBody>
        </p:sp>
      </p:grpSp>
      <p:sp>
        <p:nvSpPr>
          <p:cNvPr id="506" name="TextBox 34"/>
          <p:cNvSpPr txBox="1"/>
          <p:nvPr/>
        </p:nvSpPr>
        <p:spPr>
          <a:xfrm>
            <a:off x="1907704" y="3221355"/>
            <a:ext cx="4046024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청탁을 하지 않는다.</a:t>
            </a:r>
          </a:p>
        </p:txBody>
      </p:sp>
      <p:sp>
        <p:nvSpPr>
          <p:cNvPr id="507" name="TextBox 34"/>
          <p:cNvSpPr txBox="1"/>
          <p:nvPr/>
        </p:nvSpPr>
        <p:spPr>
          <a:xfrm>
            <a:off x="2231740" y="4057826"/>
            <a:ext cx="4024762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청탁을 명시적으로 거절한다.</a:t>
            </a:r>
          </a:p>
        </p:txBody>
      </p:sp>
      <p:sp>
        <p:nvSpPr>
          <p:cNvPr id="508" name="TextBox 34"/>
          <p:cNvSpPr txBox="1"/>
          <p:nvPr/>
        </p:nvSpPr>
        <p:spPr>
          <a:xfrm>
            <a:off x="2572944" y="4993930"/>
            <a:ext cx="3998112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다시 받으면 서면신고한다. </a:t>
            </a:r>
          </a:p>
        </p:txBody>
      </p:sp>
      <p:grpSp>
        <p:nvGrpSpPr>
          <p:cNvPr id="510" name="그룹 8"/>
          <p:cNvGrpSpPr/>
          <p:nvPr/>
        </p:nvGrpSpPr>
        <p:grpSpPr>
          <a:xfrm>
            <a:off x="1907704" y="5677580"/>
            <a:ext cx="6264696" cy="919771"/>
            <a:chOff x="3646850" y="4996289"/>
            <a:chExt cx="4320175" cy="838626"/>
          </a:xfrm>
        </p:grpSpPr>
        <p:sp>
          <p:nvSpPr>
            <p:cNvPr id="511" name="모서리가 둥근 직사각형 26"/>
            <p:cNvSpPr/>
            <p:nvPr/>
          </p:nvSpPr>
          <p:spPr>
            <a:xfrm>
              <a:off x="6935981" y="5046510"/>
              <a:ext cx="1031044" cy="65397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12" name="직사각형 33"/>
            <p:cNvSpPr/>
            <p:nvPr/>
          </p:nvSpPr>
          <p:spPr>
            <a:xfrm>
              <a:off x="7237859" y="5055447"/>
              <a:ext cx="430485" cy="6531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3" name="모서리가 둥근 직사각형 60"/>
            <p:cNvSpPr/>
            <p:nvPr/>
          </p:nvSpPr>
          <p:spPr>
            <a:xfrm>
              <a:off x="3646850" y="4996289"/>
              <a:ext cx="4165510" cy="8386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4" name="타원 28"/>
            <p:cNvSpPr/>
            <p:nvPr/>
          </p:nvSpPr>
          <p:spPr>
            <a:xfrm>
              <a:off x="3716604" y="5080399"/>
              <a:ext cx="577649" cy="6888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15" name="자유형 52"/>
            <p:cNvSpPr/>
            <p:nvPr/>
          </p:nvSpPr>
          <p:spPr>
            <a:xfrm flipH="1">
              <a:off x="6714403" y="4997971"/>
              <a:ext cx="1085387" cy="771288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6" name="TextBox 39"/>
            <p:cNvSpPr txBox="1"/>
            <p:nvPr/>
          </p:nvSpPr>
          <p:spPr>
            <a:xfrm>
              <a:off x="4488522" y="5283399"/>
              <a:ext cx="2245533" cy="20134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ko-KR" altLang="en-US" sz="1000">
                <a:latin typeface="맑은 고딕"/>
                <a:ea typeface="맑은 고딕"/>
              </a:endParaRPr>
            </a:p>
          </p:txBody>
        </p:sp>
        <p:sp>
          <p:nvSpPr>
            <p:cNvPr id="517" name="Text Box 8"/>
            <p:cNvSpPr txBox="1">
              <a:spLocks noChangeArrowheads="1"/>
            </p:cNvSpPr>
            <p:nvPr/>
          </p:nvSpPr>
          <p:spPr>
            <a:xfrm>
              <a:off x="3746446" y="5244018"/>
              <a:ext cx="578968" cy="359751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</a:t>
              </a:r>
              <a:r>
                <a:rPr lang="ko-KR" altLang="en-US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5</a:t>
              </a:r>
            </a:p>
          </p:txBody>
        </p:sp>
      </p:grpSp>
      <p:sp>
        <p:nvSpPr>
          <p:cNvPr id="518" name="TextBox 34"/>
          <p:cNvSpPr txBox="1"/>
          <p:nvPr/>
        </p:nvSpPr>
        <p:spPr>
          <a:xfrm>
            <a:off x="2699792" y="5916930"/>
            <a:ext cx="5364596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 불명확한 경우 신속히 컨설팅을 요청한다. </a:t>
            </a:r>
          </a:p>
        </p:txBody>
      </p:sp>
      <p:sp>
        <p:nvSpPr>
          <p:cNvPr id="519" name="직사각형 518"/>
          <p:cNvSpPr txBox="1"/>
          <p:nvPr/>
        </p:nvSpPr>
        <p:spPr>
          <a:xfrm>
            <a:off x="971600" y="1231057"/>
            <a:ext cx="2105385" cy="472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 sz="2500" b="1" spc="-129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부정청탁 금지</a:t>
            </a:r>
            <a:endParaRPr lang="ko-KR" altLang="en-US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505" name="그룹 1"/>
          <p:cNvGrpSpPr/>
          <p:nvPr/>
        </p:nvGrpSpPr>
        <p:grpSpPr>
          <a:xfrm>
            <a:off x="755575" y="2001009"/>
            <a:ext cx="5292589" cy="936105"/>
            <a:chOff x="841837" y="2492895"/>
            <a:chExt cx="4533893" cy="764456"/>
          </a:xfrm>
        </p:grpSpPr>
        <p:sp>
          <p:nvSpPr>
            <p:cNvPr id="506" name="모서리가 둥근 직사각형 14"/>
            <p:cNvSpPr/>
            <p:nvPr/>
          </p:nvSpPr>
          <p:spPr>
            <a:xfrm>
              <a:off x="4139951" y="2543991"/>
              <a:ext cx="1235779" cy="67401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C5A1E"/>
                </a:gs>
                <a:gs pos="100000">
                  <a:srgbClr val="CD901E"/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07" name="직사각형 30"/>
            <p:cNvSpPr/>
            <p:nvPr/>
          </p:nvSpPr>
          <p:spPr>
            <a:xfrm>
              <a:off x="4499993" y="2540846"/>
              <a:ext cx="273562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08" name="모서리가 둥근 직사각형 5"/>
            <p:cNvSpPr/>
            <p:nvPr/>
          </p:nvSpPr>
          <p:spPr>
            <a:xfrm>
              <a:off x="841837" y="2492896"/>
              <a:ext cx="4290864" cy="76445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09" name="타원 13"/>
            <p:cNvSpPr/>
            <p:nvPr/>
          </p:nvSpPr>
          <p:spPr>
            <a:xfrm>
              <a:off x="936801" y="2578056"/>
              <a:ext cx="594138" cy="594136"/>
            </a:xfrm>
            <a:prstGeom prst="ellipse">
              <a:avLst/>
            </a:prstGeom>
            <a:solidFill>
              <a:srgbClr val="F0A150"/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10" name="자유형 49"/>
            <p:cNvSpPr/>
            <p:nvPr/>
          </p:nvSpPr>
          <p:spPr>
            <a:xfrm flipH="1">
              <a:off x="3914054" y="2492895"/>
              <a:ext cx="1236590" cy="764455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1" name="TextBox 34"/>
            <p:cNvSpPr txBox="1"/>
            <p:nvPr/>
          </p:nvSpPr>
          <p:spPr>
            <a:xfrm>
              <a:off x="1677859" y="2750518"/>
              <a:ext cx="3623860" cy="33913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r>
                <a:rPr lang="ko-KR" altLang="en-US" sz="2100" b="1">
                  <a:latin typeface="맑은 고딕"/>
                  <a:ea typeface="맑은 고딕"/>
                </a:rPr>
                <a:t>처벌기준을 명심한다.</a:t>
              </a:r>
            </a:p>
          </p:txBody>
        </p:sp>
        <p:sp>
          <p:nvSpPr>
            <p:cNvPr id="512" name="Text Box 8"/>
            <p:cNvSpPr txBox="1">
              <a:spLocks noChangeArrowheads="1"/>
            </p:cNvSpPr>
            <p:nvPr/>
          </p:nvSpPr>
          <p:spPr>
            <a:xfrm>
              <a:off x="877802" y="2675062"/>
              <a:ext cx="655413" cy="323255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</a:t>
              </a:r>
              <a:r>
                <a:rPr lang="ko-KR" altLang="en-US" sz="200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6</a:t>
              </a:r>
            </a:p>
          </p:txBody>
        </p:sp>
      </p:grpSp>
      <p:grpSp>
        <p:nvGrpSpPr>
          <p:cNvPr id="513" name="그룹 6"/>
          <p:cNvGrpSpPr/>
          <p:nvPr/>
        </p:nvGrpSpPr>
        <p:grpSpPr>
          <a:xfrm>
            <a:off x="1043607" y="2937114"/>
            <a:ext cx="5472609" cy="983771"/>
            <a:chOff x="1778010" y="3309324"/>
            <a:chExt cx="4465507" cy="776702"/>
          </a:xfrm>
        </p:grpSpPr>
        <p:sp>
          <p:nvSpPr>
            <p:cNvPr id="514" name="모서리가 둥근 직사각형 17"/>
            <p:cNvSpPr/>
            <p:nvPr/>
          </p:nvSpPr>
          <p:spPr>
            <a:xfrm>
              <a:off x="5076124" y="3376063"/>
              <a:ext cx="1167393" cy="662719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03B7C9"/>
                </a:gs>
                <a:gs pos="100000">
                  <a:srgbClr val="69BB9A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15" name="직사각형 31"/>
            <p:cNvSpPr/>
            <p:nvPr/>
          </p:nvSpPr>
          <p:spPr>
            <a:xfrm>
              <a:off x="5428110" y="3379046"/>
              <a:ext cx="368026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6" name="모서리가 둥근 직사각형 58"/>
            <p:cNvSpPr/>
            <p:nvPr/>
          </p:nvSpPr>
          <p:spPr>
            <a:xfrm>
              <a:off x="1778010" y="3309324"/>
              <a:ext cx="4198146" cy="76774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7" name="타원 19"/>
            <p:cNvSpPr/>
            <p:nvPr/>
          </p:nvSpPr>
          <p:spPr>
            <a:xfrm>
              <a:off x="1863402" y="3410128"/>
              <a:ext cx="594138" cy="594136"/>
            </a:xfrm>
            <a:prstGeom prst="ellipse">
              <a:avLst/>
            </a:prstGeom>
            <a:solidFill>
              <a:srgbClr val="568D98"/>
            </a:solidFill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18" name="자유형 50"/>
            <p:cNvSpPr/>
            <p:nvPr/>
          </p:nvSpPr>
          <p:spPr>
            <a:xfrm flipH="1">
              <a:off x="4866553" y="3321571"/>
              <a:ext cx="1114286" cy="764455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19" name="TextBox 37"/>
            <p:cNvSpPr txBox="1"/>
            <p:nvPr/>
          </p:nvSpPr>
          <p:spPr>
            <a:xfrm>
              <a:off x="2735920" y="3593896"/>
              <a:ext cx="2297588" cy="19251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en-US" altLang="ko-KR" sz="1000">
                <a:latin typeface="맑은 고딕"/>
                <a:ea typeface="맑은 고딕"/>
              </a:endParaRPr>
            </a:p>
          </p:txBody>
        </p:sp>
        <p:sp>
          <p:nvSpPr>
            <p:cNvPr id="520" name="Text Box 8"/>
            <p:cNvSpPr txBox="1">
              <a:spLocks noChangeArrowheads="1"/>
            </p:cNvSpPr>
            <p:nvPr/>
          </p:nvSpPr>
          <p:spPr>
            <a:xfrm>
              <a:off x="1843001" y="3541646"/>
              <a:ext cx="662721" cy="312448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</a:t>
              </a:r>
              <a:r>
                <a:rPr lang="ko-KR" altLang="en-US" sz="20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7</a:t>
              </a:r>
            </a:p>
          </p:txBody>
        </p:sp>
      </p:grpSp>
      <p:grpSp>
        <p:nvGrpSpPr>
          <p:cNvPr id="521" name="그룹 7"/>
          <p:cNvGrpSpPr/>
          <p:nvPr/>
        </p:nvGrpSpPr>
        <p:grpSpPr>
          <a:xfrm>
            <a:off x="1331640" y="3933056"/>
            <a:ext cx="5616623" cy="900098"/>
            <a:chOff x="2699792" y="4147203"/>
            <a:chExt cx="4439845" cy="777022"/>
          </a:xfrm>
        </p:grpSpPr>
        <p:sp>
          <p:nvSpPr>
            <p:cNvPr id="522" name="모서리가 둥근 직사각형 21"/>
            <p:cNvSpPr/>
            <p:nvPr/>
          </p:nvSpPr>
          <p:spPr>
            <a:xfrm>
              <a:off x="6008913" y="4208135"/>
              <a:ext cx="1130724" cy="674504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62499D"/>
                </a:gs>
                <a:gs pos="100000">
                  <a:srgbClr val="96709C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23" name="직사각형 32"/>
            <p:cNvSpPr/>
            <p:nvPr/>
          </p:nvSpPr>
          <p:spPr>
            <a:xfrm>
              <a:off x="6313934" y="4207721"/>
              <a:ext cx="454898" cy="66540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24" name="모서리가 둥근 직사각형 59"/>
            <p:cNvSpPr/>
            <p:nvPr/>
          </p:nvSpPr>
          <p:spPr>
            <a:xfrm>
              <a:off x="2699792" y="4147203"/>
              <a:ext cx="4212468" cy="75796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25" name="타원 23"/>
            <p:cNvSpPr/>
            <p:nvPr/>
          </p:nvSpPr>
          <p:spPr>
            <a:xfrm>
              <a:off x="2790003" y="4242199"/>
              <a:ext cx="594138" cy="594136"/>
            </a:xfrm>
            <a:prstGeom prst="ellipse">
              <a:avLst/>
            </a:prstGeom>
            <a:solidFill>
              <a:srgbClr val="968097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26" name="자유형 51"/>
            <p:cNvSpPr/>
            <p:nvPr/>
          </p:nvSpPr>
          <p:spPr>
            <a:xfrm flipH="1">
              <a:off x="5800003" y="4159771"/>
              <a:ext cx="1105959" cy="764454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27" name="TextBox 38"/>
            <p:cNvSpPr txBox="1"/>
            <p:nvPr/>
          </p:nvSpPr>
          <p:spPr>
            <a:xfrm>
              <a:off x="3585008" y="4408541"/>
              <a:ext cx="2281881" cy="2104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en-US" altLang="ko-KR" sz="1000">
                <a:latin typeface="맑은 고딕"/>
                <a:ea typeface="맑은 고딕"/>
              </a:endParaRPr>
            </a:p>
          </p:txBody>
        </p:sp>
        <p:sp>
          <p:nvSpPr>
            <p:cNvPr id="528" name="Text Box 8"/>
            <p:cNvSpPr txBox="1">
              <a:spLocks noChangeArrowheads="1"/>
            </p:cNvSpPr>
            <p:nvPr/>
          </p:nvSpPr>
          <p:spPr>
            <a:xfrm>
              <a:off x="2833318" y="4385343"/>
              <a:ext cx="631418" cy="340586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</a:t>
              </a:r>
              <a:r>
                <a:rPr lang="ko-KR" altLang="en-US" sz="20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8</a:t>
              </a:r>
            </a:p>
          </p:txBody>
        </p:sp>
      </p:grpSp>
      <p:grpSp>
        <p:nvGrpSpPr>
          <p:cNvPr id="529" name="그룹 8"/>
          <p:cNvGrpSpPr/>
          <p:nvPr/>
        </p:nvGrpSpPr>
        <p:grpSpPr>
          <a:xfrm>
            <a:off x="1583668" y="4833156"/>
            <a:ext cx="5832648" cy="936104"/>
            <a:chOff x="3646850" y="4996289"/>
            <a:chExt cx="4394875" cy="772971"/>
          </a:xfrm>
        </p:grpSpPr>
        <p:sp>
          <p:nvSpPr>
            <p:cNvPr id="530" name="모서리가 둥근 직사각형 26"/>
            <p:cNvSpPr/>
            <p:nvPr/>
          </p:nvSpPr>
          <p:spPr>
            <a:xfrm>
              <a:off x="6937113" y="5046335"/>
              <a:ext cx="1104612" cy="653415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rgbClr val="85C441"/>
                </a:gs>
                <a:gs pos="100000">
                  <a:srgbClr val="ADB81C"/>
                </a:gs>
              </a:gsLst>
              <a:lin ang="18900000" scaled="1"/>
            </a:gradFill>
            <a:ln>
              <a:noFill/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31" name="직사각형 33"/>
            <p:cNvSpPr/>
            <p:nvPr/>
          </p:nvSpPr>
          <p:spPr>
            <a:xfrm>
              <a:off x="7237859" y="5055447"/>
              <a:ext cx="430485" cy="6531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32" name="모서리가 둥근 직사각형 60"/>
            <p:cNvSpPr/>
            <p:nvPr/>
          </p:nvSpPr>
          <p:spPr>
            <a:xfrm>
              <a:off x="3646850" y="4996289"/>
              <a:ext cx="4165510" cy="77297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33" name="타원 28"/>
            <p:cNvSpPr/>
            <p:nvPr/>
          </p:nvSpPr>
          <p:spPr>
            <a:xfrm>
              <a:off x="3716605" y="5080399"/>
              <a:ext cx="594138" cy="594136"/>
            </a:xfrm>
            <a:prstGeom prst="ellipse">
              <a:avLst/>
            </a:prstGeom>
            <a:solidFill>
              <a:srgbClr val="A1B676"/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34" name="자유형 52"/>
            <p:cNvSpPr/>
            <p:nvPr/>
          </p:nvSpPr>
          <p:spPr>
            <a:xfrm flipH="1">
              <a:off x="6714403" y="4997971"/>
              <a:ext cx="1085387" cy="771288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35" name="TextBox 39"/>
            <p:cNvSpPr txBox="1"/>
            <p:nvPr/>
          </p:nvSpPr>
          <p:spPr>
            <a:xfrm>
              <a:off x="4488522" y="5283399"/>
              <a:ext cx="2245533" cy="20134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ko-KR" altLang="en-US" sz="1000">
                <a:latin typeface="맑은 고딕"/>
                <a:ea typeface="맑은 고딕"/>
              </a:endParaRPr>
            </a:p>
          </p:txBody>
        </p:sp>
        <p:sp>
          <p:nvSpPr>
            <p:cNvPr id="536" name="Text Box 8"/>
            <p:cNvSpPr txBox="1">
              <a:spLocks noChangeArrowheads="1"/>
            </p:cNvSpPr>
            <p:nvPr/>
          </p:nvSpPr>
          <p:spPr>
            <a:xfrm>
              <a:off x="3778038" y="5195486"/>
              <a:ext cx="578974" cy="325885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en-US" altLang="ko-KR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0</a:t>
              </a:r>
              <a:r>
                <a:rPr lang="ko-KR" altLang="en-US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9</a:t>
              </a:r>
            </a:p>
          </p:txBody>
        </p:sp>
      </p:grpSp>
      <p:sp>
        <p:nvSpPr>
          <p:cNvPr id="537" name="TextBox 34"/>
          <p:cNvSpPr txBox="1"/>
          <p:nvPr/>
        </p:nvSpPr>
        <p:spPr>
          <a:xfrm>
            <a:off x="1943708" y="3221355"/>
            <a:ext cx="4046024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외부인을 만날 때 유의한다.</a:t>
            </a:r>
          </a:p>
        </p:txBody>
      </p:sp>
      <p:sp>
        <p:nvSpPr>
          <p:cNvPr id="538" name="TextBox 34"/>
          <p:cNvSpPr txBox="1"/>
          <p:nvPr/>
        </p:nvSpPr>
        <p:spPr>
          <a:xfrm>
            <a:off x="2267744" y="4221088"/>
            <a:ext cx="4024762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 애매한 경우 각자 부담한다.</a:t>
            </a:r>
          </a:p>
        </p:txBody>
      </p:sp>
      <p:sp>
        <p:nvSpPr>
          <p:cNvPr id="539" name="TextBox 34"/>
          <p:cNvSpPr txBox="1"/>
          <p:nvPr/>
        </p:nvSpPr>
        <p:spPr>
          <a:xfrm>
            <a:off x="2576135" y="5085184"/>
            <a:ext cx="3991729" cy="415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영수증은 잘 챙겨둔다. </a:t>
            </a:r>
          </a:p>
        </p:txBody>
      </p:sp>
      <p:grpSp>
        <p:nvGrpSpPr>
          <p:cNvPr id="540" name="그룹 8"/>
          <p:cNvGrpSpPr/>
          <p:nvPr/>
        </p:nvGrpSpPr>
        <p:grpSpPr>
          <a:xfrm>
            <a:off x="1943708" y="5697252"/>
            <a:ext cx="5922659" cy="900098"/>
            <a:chOff x="3646850" y="4996289"/>
            <a:chExt cx="4320175" cy="772971"/>
          </a:xfrm>
        </p:grpSpPr>
        <p:sp>
          <p:nvSpPr>
            <p:cNvPr id="541" name="모서리가 둥근 직사각형 26"/>
            <p:cNvSpPr/>
            <p:nvPr/>
          </p:nvSpPr>
          <p:spPr>
            <a:xfrm>
              <a:off x="6935981" y="5046510"/>
              <a:ext cx="1031044" cy="65397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42" name="직사각형 33"/>
            <p:cNvSpPr/>
            <p:nvPr/>
          </p:nvSpPr>
          <p:spPr>
            <a:xfrm>
              <a:off x="7237859" y="5055447"/>
              <a:ext cx="430485" cy="6531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39000">
                  <a:schemeClr val="tx1">
                    <a:lumMod val="50000"/>
                    <a:lumOff val="50000"/>
                    <a:alpha val="46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43" name="모서리가 둥근 직사각형 60"/>
            <p:cNvSpPr/>
            <p:nvPr/>
          </p:nvSpPr>
          <p:spPr>
            <a:xfrm>
              <a:off x="3646850" y="4996289"/>
              <a:ext cx="4165510" cy="77297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7F7F7"/>
                </a:gs>
                <a:gs pos="60000">
                  <a:schemeClr val="bg1"/>
                </a:gs>
              </a:gsLst>
              <a:lin ang="13500000" scaled="1"/>
              <a:tileRect/>
            </a:gradFill>
            <a:ln w="12700">
              <a:solidFill>
                <a:srgbClr val="D9D9D9">
                  <a:alpha val="451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44" name="타원 28"/>
            <p:cNvSpPr/>
            <p:nvPr/>
          </p:nvSpPr>
          <p:spPr>
            <a:xfrm>
              <a:off x="3673112" y="5080398"/>
              <a:ext cx="577774" cy="5961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anchor="t" anchorCtr="0">
              <a:noAutofit/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45" name="자유형 52"/>
            <p:cNvSpPr/>
            <p:nvPr/>
          </p:nvSpPr>
          <p:spPr>
            <a:xfrm flipH="1">
              <a:off x="6714404" y="4996289"/>
              <a:ext cx="1055652" cy="772969"/>
            </a:xfrm>
            <a:custGeom>
              <a:avLst/>
              <a:gdLst>
                <a:gd name="connsiteX0" fmla="*/ 382228 w 807661"/>
                <a:gd name="connsiteY0" fmla="*/ 0 h 764455"/>
                <a:gd name="connsiteX1" fmla="*/ 437764 w 807661"/>
                <a:gd name="connsiteY1" fmla="*/ 0 h 764455"/>
                <a:gd name="connsiteX2" fmla="*/ 807661 w 807661"/>
                <a:gd name="connsiteY2" fmla="*/ 764455 h 764455"/>
                <a:gd name="connsiteX3" fmla="*/ 382228 w 807661"/>
                <a:gd name="connsiteY3" fmla="*/ 764455 h 764455"/>
                <a:gd name="connsiteX4" fmla="*/ 7766 w 807661"/>
                <a:gd name="connsiteY4" fmla="*/ 459259 h 764455"/>
                <a:gd name="connsiteX5" fmla="*/ 0 w 807661"/>
                <a:gd name="connsiteY5" fmla="*/ 382228 h 764455"/>
                <a:gd name="connsiteX6" fmla="*/ 7766 w 807661"/>
                <a:gd name="connsiteY6" fmla="*/ 305196 h 764455"/>
                <a:gd name="connsiteX7" fmla="*/ 382228 w 807661"/>
                <a:gd name="connsiteY7" fmla="*/ 0 h 7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661" h="764455">
                  <a:moveTo>
                    <a:pt x="382228" y="0"/>
                  </a:moveTo>
                  <a:lnTo>
                    <a:pt x="437764" y="0"/>
                  </a:lnTo>
                  <a:lnTo>
                    <a:pt x="807661" y="764455"/>
                  </a:lnTo>
                  <a:lnTo>
                    <a:pt x="382228" y="764455"/>
                  </a:lnTo>
                  <a:cubicBezTo>
                    <a:pt x="197517" y="764455"/>
                    <a:pt x="43407" y="633434"/>
                    <a:pt x="7766" y="459259"/>
                  </a:cubicBezTo>
                  <a:lnTo>
                    <a:pt x="0" y="382228"/>
                  </a:lnTo>
                  <a:lnTo>
                    <a:pt x="7766" y="305196"/>
                  </a:lnTo>
                  <a:cubicBezTo>
                    <a:pt x="43407" y="131021"/>
                    <a:pt x="197517" y="0"/>
                    <a:pt x="38222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46" name="TextBox 39"/>
            <p:cNvSpPr txBox="1"/>
            <p:nvPr/>
          </p:nvSpPr>
          <p:spPr>
            <a:xfrm>
              <a:off x="4488522" y="5283399"/>
              <a:ext cx="2245533" cy="20134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171450" lvl="0" indent="-171450">
                <a:lnSpc>
                  <a:spcPct val="100000"/>
                </a:lnSpc>
                <a:buFont typeface="Arial"/>
                <a:buNone/>
                <a:defRPr lang="ko-KR" altLang="en-US"/>
              </a:pPr>
              <a:endParaRPr lang="ko-KR" altLang="en-US" sz="1000">
                <a:latin typeface="맑은 고딕"/>
                <a:ea typeface="맑은 고딕"/>
              </a:endParaRPr>
            </a:p>
          </p:txBody>
        </p:sp>
        <p:sp>
          <p:nvSpPr>
            <p:cNvPr id="547" name="Text Box 8"/>
            <p:cNvSpPr txBox="1">
              <a:spLocks noChangeArrowheads="1"/>
            </p:cNvSpPr>
            <p:nvPr/>
          </p:nvSpPr>
          <p:spPr>
            <a:xfrm>
              <a:off x="3702820" y="5220489"/>
              <a:ext cx="578974" cy="337446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 lang="ko-KR"/>
              </a:pPr>
              <a:r>
                <a:rPr lang="ko-KR" altLang="en-US" sz="200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HY견고딕"/>
                  <a:ea typeface="HY견고딕"/>
                </a:rPr>
                <a:t>10</a:t>
              </a:r>
            </a:p>
          </p:txBody>
        </p:sp>
      </p:grpSp>
      <p:sp>
        <p:nvSpPr>
          <p:cNvPr id="549" name="TextBox 34"/>
          <p:cNvSpPr txBox="1"/>
          <p:nvPr/>
        </p:nvSpPr>
        <p:spPr>
          <a:xfrm>
            <a:off x="2848523" y="5877272"/>
            <a:ext cx="5143857" cy="605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2100" b="1">
                <a:latin typeface="맑은 고딕"/>
                <a:ea typeface="맑은 고딕"/>
              </a:rPr>
              <a:t>배우자도 대상이라는 사실을 유념한다.</a:t>
            </a:r>
          </a:p>
          <a:p>
            <a:pPr marL="171450" lvl="0" indent="-171450">
              <a:lnSpc>
                <a:spcPct val="100000"/>
              </a:lnSpc>
              <a:buFont typeface="Arial"/>
              <a:buNone/>
              <a:defRPr lang="ko-KR" altLang="en-US"/>
            </a:pPr>
            <a:r>
              <a:rPr lang="ko-KR" altLang="en-US" sz="1300">
                <a:latin typeface="맑은 고딕"/>
                <a:ea typeface="맑은 고딕"/>
              </a:rPr>
              <a:t> ※ 박원순법은 직계존비속 포함 </a:t>
            </a:r>
          </a:p>
        </p:txBody>
      </p:sp>
      <p:sp>
        <p:nvSpPr>
          <p:cNvPr id="550" name="직사각형 44"/>
          <p:cNvSpPr txBox="1"/>
          <p:nvPr/>
        </p:nvSpPr>
        <p:spPr>
          <a:xfrm>
            <a:off x="539552" y="476672"/>
            <a:ext cx="6009838" cy="56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3200" b="0" spc="5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</a:rPr>
              <a:t>부정청탁 및 금품수수 금지 십계명</a:t>
            </a:r>
          </a:p>
        </p:txBody>
      </p:sp>
      <p:sp>
        <p:nvSpPr>
          <p:cNvPr id="552" name="직사각형 551"/>
          <p:cNvSpPr txBox="1"/>
          <p:nvPr/>
        </p:nvSpPr>
        <p:spPr>
          <a:xfrm>
            <a:off x="971599" y="1231057"/>
            <a:ext cx="2101166" cy="472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ko-KR" altLang="en-US"/>
            </a:pPr>
            <a:r>
              <a:rPr lang="ko-KR" altLang="en-US" sz="2500" b="1" spc="-129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금품수수 금지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6817091"/>
            <a:ext cx="9144000" cy="51592"/>
          </a:xfrm>
          <a:prstGeom prst="rect">
            <a:avLst/>
          </a:prstGeom>
          <a:solidFill>
            <a:srgbClr val="38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9" name="그림 18" descr="Untitled-17.png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30"/>
          <a:stretch>
            <a:fillRect/>
          </a:stretch>
        </p:blipFill>
        <p:spPr>
          <a:xfrm>
            <a:off x="7054884" y="3243255"/>
            <a:ext cx="1597559" cy="204790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20" b="65560"/>
          <a:stretch>
            <a:fillRect/>
          </a:stretch>
        </p:blipFill>
        <p:spPr>
          <a:xfrm>
            <a:off x="0" y="6426200"/>
            <a:ext cx="9144000" cy="4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/>
          <p:cNvGrpSpPr/>
          <p:nvPr/>
        </p:nvGrpSpPr>
        <p:grpSpPr>
          <a:xfrm>
            <a:off x="1104900" y="0"/>
            <a:ext cx="7978140" cy="2694404"/>
            <a:chOff x="1104900" y="0"/>
            <a:chExt cx="7978140" cy="2694404"/>
          </a:xfrm>
        </p:grpSpPr>
        <p:sp>
          <p:nvSpPr>
            <p:cNvPr id="13" name="TextBox 12"/>
            <p:cNvSpPr txBox="1"/>
            <p:nvPr/>
          </p:nvSpPr>
          <p:spPr>
            <a:xfrm>
              <a:off x="2703299" y="1772816"/>
              <a:ext cx="6379741" cy="6636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 lang="ko-KR" altLang="en-US"/>
              </a:pPr>
              <a:r>
                <a:rPr lang="ko-KR" altLang="en-US" sz="3800" b="1" spc="-118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cs typeface="Arial"/>
                </a:rPr>
                <a:t>주요 반부패 청렴정책 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80" t="9810" r="71810" b="52780"/>
            <a:stretch>
              <a:fillRect/>
            </a:stretch>
          </p:blipFill>
          <p:spPr>
            <a:xfrm>
              <a:off x="1104900" y="0"/>
              <a:ext cx="1473200" cy="25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1115229" y="1124744"/>
              <a:ext cx="170036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9600" b="0" spc="-293" dirty="0" smtClean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en-US" altLang="ko-KR" sz="9600" spc="-293" dirty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  <a:endParaRPr lang="ko-KR" altLang="en-US" sz="9600" b="0" spc="-293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2880484" y="2878455"/>
            <a:ext cx="4354706" cy="20440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>
              <a:lnSpc>
                <a:spcPct val="175000"/>
              </a:lnSpc>
              <a:spcBef>
                <a:spcPct val="0"/>
              </a:spcBef>
              <a:spcAft>
                <a:spcPct val="0"/>
              </a:spcAft>
              <a:buFont typeface="Wingdings"/>
              <a:buChar char="§"/>
              <a:defRPr lang="ko-KR"/>
            </a:pPr>
            <a:r>
              <a:rPr lang="en-US" altLang="ko-KR" sz="270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  </a:t>
            </a:r>
            <a:r>
              <a:rPr lang="ko-KR" altLang="en-US" sz="270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그간의 성과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en-US" altLang="ko-KR" sz="270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 </a:t>
            </a:r>
            <a:r>
              <a:rPr lang="ko-KR" altLang="en-US" sz="270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 향후계획</a:t>
            </a:r>
          </a:p>
          <a:p>
            <a:pPr>
              <a:lnSpc>
                <a:spcPct val="150000"/>
              </a:lnSpc>
              <a:buFont typeface="Wingdings"/>
              <a:buChar char="§"/>
              <a:defRPr lang="ko-KR"/>
            </a:pPr>
            <a:r>
              <a:rPr lang="ko-KR" altLang="en-US" sz="2700">
                <a:solidFill>
                  <a:schemeClr val="accent4">
                    <a:lumMod val="70000"/>
                  </a:schemeClr>
                </a:solidFill>
                <a:latin typeface="Arial"/>
                <a:ea typeface="HY견고딕"/>
                <a:cs typeface="Arial"/>
              </a:rPr>
              <a:t>  서울시 공직자의 자세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"/>
          <p:cNvSpPr txBox="1"/>
          <p:nvPr/>
        </p:nvSpPr>
        <p:spPr>
          <a:xfrm>
            <a:off x="178101" y="798694"/>
            <a:ext cx="9324914" cy="711138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/>
          <a:p>
            <a:pPr lvl="0">
              <a:defRPr lang="ko-KR"/>
            </a:pPr>
            <a:r>
              <a:rPr lang="ko-KR" altLang="en-US" sz="3600">
                <a:solidFill>
                  <a:schemeClr val="accent4">
                    <a:lumMod val="90000"/>
                  </a:schemeClr>
                </a:solidFill>
                <a:cs typeface="+mj-cs"/>
              </a:rPr>
              <a:t> </a:t>
            </a:r>
            <a:r>
              <a:rPr lang="ko-KR" altLang="en-US" sz="3200" b="1">
                <a:solidFill>
                  <a:srgbClr val="1C3D62"/>
                </a:solidFill>
                <a:cs typeface="+mj-cs"/>
              </a:rPr>
              <a:t>「공직사회 혁신대책 </a:t>
            </a:r>
            <a:r>
              <a:rPr lang="en-US" altLang="ko-KR" sz="2800" b="1">
                <a:solidFill>
                  <a:srgbClr val="1C3D62"/>
                </a:solidFill>
                <a:cs typeface="+mj-cs"/>
              </a:rPr>
              <a:t>(</a:t>
            </a:r>
            <a:r>
              <a:rPr lang="ko-KR" altLang="en-US" sz="2800" b="1">
                <a:solidFill>
                  <a:srgbClr val="1C3D62"/>
                </a:solidFill>
                <a:cs typeface="+mj-cs"/>
              </a:rPr>
              <a:t>박원순법</a:t>
            </a:r>
            <a:r>
              <a:rPr lang="en-US" altLang="ko-KR" sz="2800" b="1">
                <a:solidFill>
                  <a:srgbClr val="1C3D62"/>
                </a:solidFill>
                <a:cs typeface="+mj-cs"/>
              </a:rPr>
              <a:t>)</a:t>
            </a:r>
            <a:r>
              <a:rPr lang="ko-KR" altLang="en-US" sz="3200" b="1">
                <a:solidFill>
                  <a:srgbClr val="1C3D62"/>
                </a:solidFill>
                <a:cs typeface="+mj-cs"/>
              </a:rPr>
              <a:t>」성과</a:t>
            </a:r>
          </a:p>
        </p:txBody>
      </p:sp>
      <p:sp>
        <p:nvSpPr>
          <p:cNvPr id="329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  <p:sp>
        <p:nvSpPr>
          <p:cNvPr id="330" name="TextBox 86"/>
          <p:cNvSpPr txBox="1"/>
          <p:nvPr/>
        </p:nvSpPr>
        <p:spPr>
          <a:xfrm>
            <a:off x="476585" y="1763524"/>
            <a:ext cx="4527463" cy="3681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 공</a:t>
            </a:r>
            <a:r>
              <a:rPr lang="en-US" altLang="ko-KR" sz="1900" b="1">
                <a:solidFill>
                  <a:schemeClr val="bg1"/>
                </a:solidFill>
              </a:rPr>
              <a:t>·</a:t>
            </a:r>
            <a:r>
              <a:rPr lang="ko-KR" altLang="en-US" sz="1900" b="1">
                <a:solidFill>
                  <a:schemeClr val="bg1"/>
                </a:solidFill>
              </a:rPr>
              <a:t>사익간 이해충돌 방지제도 실시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792077" y="2336734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1900" b="1">
                <a:solidFill>
                  <a:schemeClr val="tx1"/>
                </a:solidFill>
                <a:cs typeface="+mj-cs"/>
              </a:rPr>
              <a:t>직무를 회피하여야 하는 이해충돌 대상자 추가</a:t>
            </a:r>
            <a:r>
              <a:rPr lang="en-US" altLang="ko-KR" sz="1900" b="1">
                <a:solidFill>
                  <a:schemeClr val="tx1"/>
                </a:solidFill>
                <a:cs typeface="+mj-cs"/>
              </a:rPr>
              <a:t>·</a:t>
            </a:r>
            <a:r>
              <a:rPr lang="ko-KR" altLang="en-US" sz="1900" b="1">
                <a:solidFill>
                  <a:schemeClr val="tx1"/>
                </a:solidFill>
                <a:cs typeface="+mj-cs"/>
              </a:rPr>
              <a:t>확대</a:t>
            </a:r>
            <a:endParaRPr lang="en-US" altLang="ko-KR" sz="1900" b="1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제목 1"/>
          <p:cNvSpPr txBox="1"/>
          <p:nvPr/>
        </p:nvSpPr>
        <p:spPr>
          <a:xfrm>
            <a:off x="970390" y="2982730"/>
            <a:ext cx="624481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buFont typeface="Arial"/>
              <a:buChar char="•"/>
              <a:defRPr lang="ko-KR"/>
            </a:pPr>
            <a:r>
              <a:rPr lang="ko-KR" altLang="en-US" sz="1600" spc="-149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1600" b="1" spc="-149" dirty="0">
                <a:solidFill>
                  <a:schemeClr val="tx1"/>
                </a:solidFill>
                <a:cs typeface="+mj-cs"/>
              </a:rPr>
              <a:t>이해관계의 범위 확대</a:t>
            </a:r>
            <a:endParaRPr lang="en-US" altLang="ko-KR" sz="1600" b="1" spc="-149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940537" y="3476688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buFont typeface="Arial"/>
              <a:buChar char="•"/>
              <a:defRPr lang="ko-KR"/>
            </a:pPr>
            <a:r>
              <a:rPr lang="ko-KR" altLang="en-US" sz="1600" spc="-149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1600" b="1" spc="-149">
                <a:solidFill>
                  <a:schemeClr val="tx1"/>
                </a:solidFill>
                <a:cs typeface="+mj-cs"/>
              </a:rPr>
              <a:t>학연</a:t>
            </a:r>
            <a:r>
              <a:rPr lang="en-US" altLang="ko-KR" sz="1600" b="1" spc="-149">
                <a:solidFill>
                  <a:schemeClr val="tx1"/>
                </a:solidFill>
              </a:rPr>
              <a:t>·</a:t>
            </a:r>
            <a:r>
              <a:rPr lang="ko-KR" altLang="en-US" sz="1600" b="1" spc="-149">
                <a:solidFill>
                  <a:schemeClr val="tx1"/>
                </a:solidFill>
              </a:rPr>
              <a:t>지연</a:t>
            </a:r>
            <a:r>
              <a:rPr lang="en-US" altLang="ko-KR" sz="1600" b="1" spc="-149">
                <a:solidFill>
                  <a:schemeClr val="tx1"/>
                </a:solidFill>
              </a:rPr>
              <a:t>·</a:t>
            </a:r>
            <a:r>
              <a:rPr lang="ko-KR" altLang="en-US" sz="1600" b="1" spc="-149">
                <a:solidFill>
                  <a:schemeClr val="tx1"/>
                </a:solidFill>
                <a:cs typeface="+mj-cs"/>
              </a:rPr>
              <a:t>종교연</a:t>
            </a:r>
            <a:r>
              <a:rPr lang="en-US" altLang="ko-KR" sz="1600" b="1" spc="-149">
                <a:solidFill>
                  <a:schemeClr val="tx1"/>
                </a:solidFill>
                <a:cs typeface="+mj-cs"/>
              </a:rPr>
              <a:t>·</a:t>
            </a:r>
            <a:r>
              <a:rPr lang="ko-KR" altLang="en-US" sz="1600" b="1" spc="-149">
                <a:solidFill>
                  <a:schemeClr val="tx1"/>
                </a:solidFill>
                <a:cs typeface="+mj-cs"/>
              </a:rPr>
              <a:t>직연 등 직무 회피 이해관계 추가</a:t>
            </a:r>
            <a:endParaRPr lang="en-US" altLang="ko-KR" sz="1600" b="1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4" name="모서리가 둥근 직사각형 90"/>
          <p:cNvSpPr/>
          <p:nvPr/>
        </p:nvSpPr>
        <p:spPr>
          <a:xfrm>
            <a:off x="464409" y="2610422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792077" y="4559945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1900" b="1">
                <a:solidFill>
                  <a:schemeClr val="tx1"/>
                </a:solidFill>
                <a:cs typeface="+mj-cs"/>
              </a:rPr>
              <a:t>공직자의 직무관련 이해충돌 여부 심사</a:t>
            </a:r>
            <a:endParaRPr lang="en-US" altLang="ko-KR" sz="1900" b="1">
              <a:solidFill>
                <a:schemeClr val="tx1"/>
              </a:solidFill>
              <a:cs typeface="+mj-cs"/>
            </a:endParaRPr>
          </a:p>
        </p:txBody>
      </p:sp>
      <p:sp>
        <p:nvSpPr>
          <p:cNvPr id="336" name="모서리가 둥근 직사각형 92"/>
          <p:cNvSpPr/>
          <p:nvPr/>
        </p:nvSpPr>
        <p:spPr>
          <a:xfrm>
            <a:off x="464409" y="480988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TextBox 93"/>
          <p:cNvSpPr txBox="1"/>
          <p:nvPr/>
        </p:nvSpPr>
        <p:spPr>
          <a:xfrm>
            <a:off x="880974" y="5286388"/>
            <a:ext cx="7398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buFont typeface="Arial"/>
              <a:buChar char="•"/>
              <a:defRPr lang="ko-KR" altLang="en-US"/>
            </a:pPr>
            <a:r>
              <a:rPr lang="ko-KR" altLang="en-US" sz="1600" spc="-149" dirty="0">
                <a:solidFill>
                  <a:schemeClr val="tx1"/>
                </a:solidFill>
              </a:rPr>
              <a:t>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심사항목 </a:t>
            </a:r>
            <a:r>
              <a:rPr lang="en-US" altLang="ko-KR" sz="1600" b="1" spc="-149" dirty="0">
                <a:solidFill>
                  <a:schemeClr val="tx1"/>
                </a:solidFill>
              </a:rPr>
              <a:t>: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주식</a:t>
            </a:r>
            <a:r>
              <a:rPr lang="en-US" altLang="ko-KR" sz="1600" b="1" spc="-149" dirty="0">
                <a:solidFill>
                  <a:schemeClr val="tx1"/>
                </a:solidFill>
              </a:rPr>
              <a:t>·</a:t>
            </a:r>
            <a:r>
              <a:rPr lang="ko-KR" altLang="en-US" sz="1600" b="1" spc="-149" dirty="0">
                <a:solidFill>
                  <a:schemeClr val="tx1"/>
                </a:solidFill>
              </a:rPr>
              <a:t>부동산 등 재산소유 및 </a:t>
            </a:r>
            <a:r>
              <a:rPr lang="ko-KR" altLang="en-US" sz="1600" b="1" spc="-149" dirty="0" err="1">
                <a:solidFill>
                  <a:schemeClr val="tx1"/>
                </a:solidFill>
              </a:rPr>
              <a:t>직계존비속</a:t>
            </a:r>
            <a:r>
              <a:rPr lang="ko-KR" altLang="en-US" sz="1600" b="1" spc="-149" dirty="0">
                <a:solidFill>
                  <a:schemeClr val="tx1"/>
                </a:solidFill>
              </a:rPr>
              <a:t> 직무연관성 등 심사</a:t>
            </a:r>
          </a:p>
        </p:txBody>
      </p:sp>
      <p:sp>
        <p:nvSpPr>
          <p:cNvPr id="338" name="TextBox 94"/>
          <p:cNvSpPr txBox="1"/>
          <p:nvPr/>
        </p:nvSpPr>
        <p:spPr>
          <a:xfrm>
            <a:off x="878434" y="5643578"/>
            <a:ext cx="8122722" cy="336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00000"/>
              </a:lnSpc>
              <a:buFont typeface="Arial"/>
              <a:buChar char="•"/>
              <a:defRPr lang="ko-KR" altLang="en-US"/>
            </a:pPr>
            <a:r>
              <a:rPr lang="ko-KR" altLang="en-US" sz="1600" spc="-149">
                <a:solidFill>
                  <a:schemeClr val="tx1"/>
                </a:solidFill>
              </a:rPr>
              <a:t> </a:t>
            </a:r>
            <a:r>
              <a:rPr lang="ko-KR" altLang="en-US" sz="1600" b="1" spc="-149">
                <a:solidFill>
                  <a:schemeClr val="tx1"/>
                </a:solidFill>
              </a:rPr>
              <a:t>조치사항 </a:t>
            </a:r>
            <a:r>
              <a:rPr lang="en-US" altLang="ko-KR" sz="1600" b="1" spc="-149">
                <a:solidFill>
                  <a:schemeClr val="tx1"/>
                </a:solidFill>
              </a:rPr>
              <a:t>: </a:t>
            </a:r>
            <a:r>
              <a:rPr lang="ko-KR" altLang="en-US" sz="1600" b="1" spc="-149">
                <a:solidFill>
                  <a:schemeClr val="tx1"/>
                </a:solidFill>
              </a:rPr>
              <a:t>이해충돌 발생 시 사안에 따라 직무참여 일시중지</a:t>
            </a:r>
          </a:p>
        </p:txBody>
      </p:sp>
      <p:grpSp>
        <p:nvGrpSpPr>
          <p:cNvPr id="339" name="그룹 47"/>
          <p:cNvGrpSpPr/>
          <p:nvPr/>
        </p:nvGrpSpPr>
        <p:grpSpPr>
          <a:xfrm>
            <a:off x="2987824" y="2996952"/>
            <a:ext cx="285752" cy="568253"/>
            <a:chOff x="3954483" y="3621974"/>
            <a:chExt cx="1155563" cy="2664074"/>
          </a:xfrm>
          <a:solidFill>
            <a:schemeClr val="accent1"/>
          </a:solidFill>
        </p:grpSpPr>
        <p:pic>
          <p:nvPicPr>
            <p:cNvPr id="340" name="Picture 2" descr="C:\Users\서울시청\Desktop\감사담당관\기타\ppt\아이콘 119종-20121009145950\시민시정\협력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0010" t="5100" r="14120"/>
            <a:stretch>
              <a:fillRect/>
            </a:stretch>
          </p:blipFill>
          <p:spPr>
            <a:xfrm>
              <a:off x="4013870" y="3621974"/>
              <a:ext cx="1096176" cy="2664074"/>
            </a:xfrm>
            <a:prstGeom prst="rect">
              <a:avLst/>
            </a:prstGeom>
            <a:grpFill/>
          </p:spPr>
        </p:pic>
        <p:sp>
          <p:nvSpPr>
            <p:cNvPr id="341" name="직사각형 97"/>
            <p:cNvSpPr/>
            <p:nvPr/>
          </p:nvSpPr>
          <p:spPr>
            <a:xfrm rot="1620000">
              <a:off x="3954483" y="4376731"/>
              <a:ext cx="130629" cy="144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42" name="Picture 2" descr="C:\Users\서울시청\Desktop\감사담당관\기타\ppt\아이콘 119종-20121009145950\시민시정\협력.png"/>
          <p:cNvPicPr>
            <a:picLocks noChangeAspect="1" noChangeArrowheads="1"/>
          </p:cNvPicPr>
          <p:nvPr/>
        </p:nvPicPr>
        <p:blipFill rotWithShape="1">
          <a:blip r:embed="rId5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495" y="2924944"/>
            <a:ext cx="1143008" cy="619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343" name="오른쪽 화살표 99"/>
          <p:cNvSpPr/>
          <p:nvPr/>
        </p:nvSpPr>
        <p:spPr>
          <a:xfrm>
            <a:off x="3419872" y="3140968"/>
            <a:ext cx="396044" cy="14287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4" name="제목 1"/>
          <p:cNvSpPr txBox="1"/>
          <p:nvPr/>
        </p:nvSpPr>
        <p:spPr>
          <a:xfrm>
            <a:off x="3354134" y="3214686"/>
            <a:ext cx="605798" cy="42862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1200" spc="-149">
                <a:solidFill>
                  <a:schemeClr val="tx1"/>
                </a:solidFill>
                <a:cs typeface="+mj-cs"/>
              </a:rPr>
              <a:t>본인 위주</a:t>
            </a:r>
            <a:endParaRPr lang="en-US" altLang="ko-KR" sz="1200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45" name="제목 1"/>
          <p:cNvSpPr txBox="1"/>
          <p:nvPr/>
        </p:nvSpPr>
        <p:spPr>
          <a:xfrm>
            <a:off x="5256076" y="3249835"/>
            <a:ext cx="1836204" cy="35833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1200" spc="-149">
                <a:solidFill>
                  <a:schemeClr val="tx1"/>
                </a:solidFill>
                <a:cs typeface="+mj-cs"/>
              </a:rPr>
              <a:t>본인</a:t>
            </a:r>
            <a:r>
              <a:rPr lang="en-US" altLang="ko-KR" sz="1200" spc="-149">
                <a:solidFill>
                  <a:schemeClr val="tx1"/>
                </a:solidFill>
                <a:cs typeface="+mj-cs"/>
              </a:rPr>
              <a:t>·</a:t>
            </a:r>
            <a:r>
              <a:rPr lang="ko-KR" altLang="en-US" sz="1200" spc="-149">
                <a:solidFill>
                  <a:schemeClr val="tx1"/>
                </a:solidFill>
                <a:cs typeface="+mj-cs"/>
              </a:rPr>
              <a:t>배우자 및 직계존비속</a:t>
            </a:r>
            <a:endParaRPr lang="en-US" altLang="ko-KR" sz="1200" spc="-149">
              <a:solidFill>
                <a:schemeClr val="tx1"/>
              </a:solidFill>
              <a:cs typeface="+mj-cs"/>
            </a:endParaRPr>
          </a:p>
        </p:txBody>
      </p:sp>
      <p:grpSp>
        <p:nvGrpSpPr>
          <p:cNvPr id="346" name="그룹 107"/>
          <p:cNvGrpSpPr/>
          <p:nvPr/>
        </p:nvGrpSpPr>
        <p:grpSpPr>
          <a:xfrm>
            <a:off x="6274014" y="1104130"/>
            <a:ext cx="2869985" cy="1928826"/>
            <a:chOff x="6318554" y="2316805"/>
            <a:chExt cx="2869985" cy="1928826"/>
          </a:xfrm>
        </p:grpSpPr>
        <p:pic>
          <p:nvPicPr>
            <p:cNvPr id="347" name="Picture 6" descr="C:\Users\User\Documents\네이트온 받은 파일\%BF%F8~1 copy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-3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21358529">
              <a:off x="6429420" y="2316805"/>
              <a:ext cx="2643174" cy="1928826"/>
            </a:xfrm>
            <a:prstGeom prst="rect">
              <a:avLst/>
            </a:prstGeom>
            <a:noFill/>
          </p:spPr>
        </p:pic>
        <p:sp>
          <p:nvSpPr>
            <p:cNvPr id="348" name="직사각형 102"/>
            <p:cNvSpPr/>
            <p:nvPr/>
          </p:nvSpPr>
          <p:spPr>
            <a:xfrm rot="21031082">
              <a:off x="6318554" y="2777835"/>
              <a:ext cx="2869986" cy="9856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</a:rPr>
                <a:t>「서울시 공무원행동강령」</a:t>
              </a:r>
            </a:p>
            <a:p>
              <a:pPr algn="ctr"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</a:rPr>
                <a:t>제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16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조 제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2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항 개정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, 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제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3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항 신설</a:t>
              </a:r>
            </a:p>
            <a:p>
              <a:pPr algn="ctr">
                <a:lnSpc>
                  <a:spcPct val="150000"/>
                </a:lnSpc>
                <a:defRPr lang="ko-KR" altLang="en-US"/>
              </a:pPr>
              <a:r>
                <a:rPr lang="en-US" altLang="ko-KR" sz="1300" b="1" spc="-134">
                  <a:solidFill>
                    <a:schemeClr val="tx1"/>
                  </a:solidFill>
                </a:rPr>
                <a:t>(</a:t>
              </a:r>
              <a:r>
                <a:rPr lang="en-US" altLang="ko-KR" sz="1300" b="1">
                  <a:solidFill>
                    <a:schemeClr val="tx1"/>
                  </a:solidFill>
                </a:rPr>
                <a:t>’14.10.2.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 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시행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)</a:t>
              </a:r>
              <a:endParaRPr lang="ko-KR" altLang="en-US" sz="1300" b="1" spc="-160">
                <a:solidFill>
                  <a:schemeClr val="tx1"/>
                </a:solidFill>
              </a:endParaRPr>
            </a:p>
          </p:txBody>
        </p:sp>
      </p:grpSp>
      <p:grpSp>
        <p:nvGrpSpPr>
          <p:cNvPr id="349" name="그룹 108"/>
          <p:cNvGrpSpPr/>
          <p:nvPr/>
        </p:nvGrpSpPr>
        <p:grpSpPr>
          <a:xfrm>
            <a:off x="4572000" y="3429000"/>
            <a:ext cx="2869985" cy="1928826"/>
            <a:chOff x="6325505" y="3988391"/>
            <a:chExt cx="2869985" cy="1928826"/>
          </a:xfrm>
        </p:grpSpPr>
        <p:pic>
          <p:nvPicPr>
            <p:cNvPr id="350" name="Picture 6" descr="C:\Users\User\Documents\네이트온 받은 파일\%BF%F8~1 copy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-3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21358529">
              <a:off x="6448470" y="3988391"/>
              <a:ext cx="2643174" cy="1928826"/>
            </a:xfrm>
            <a:prstGeom prst="rect">
              <a:avLst/>
            </a:prstGeom>
            <a:noFill/>
          </p:spPr>
        </p:pic>
        <p:sp>
          <p:nvSpPr>
            <p:cNvPr id="351" name="직사각형 103"/>
            <p:cNvSpPr/>
            <p:nvPr/>
          </p:nvSpPr>
          <p:spPr>
            <a:xfrm rot="21031082">
              <a:off x="6325505" y="4213602"/>
              <a:ext cx="2869985" cy="1277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 lang="ko-KR" altLang="en-US"/>
              </a:pPr>
              <a:r>
                <a:rPr lang="en-US" altLang="ko-KR" sz="1300" b="1" spc="-134">
                  <a:solidFill>
                    <a:schemeClr val="tx1"/>
                  </a:solidFill>
                </a:rPr>
                <a:t>‘15.4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월 국내최초 </a:t>
              </a:r>
            </a:p>
            <a:p>
              <a:pPr algn="ctr"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</a:rPr>
                <a:t>고위공직자 이해충돌 심사 실시</a:t>
              </a:r>
            </a:p>
            <a:p>
              <a:pPr algn="ctr">
                <a:lnSpc>
                  <a:spcPct val="150000"/>
                </a:lnSpc>
                <a:defRPr lang="ko-KR" altLang="en-US"/>
              </a:pPr>
              <a:r>
                <a:rPr lang="en-US" altLang="ko-KR" sz="1300" b="1" spc="-134">
                  <a:solidFill>
                    <a:schemeClr val="tx1"/>
                  </a:solidFill>
                </a:rPr>
                <a:t>’16.5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월 이해충돌 관리 </a:t>
              </a:r>
            </a:p>
            <a:p>
              <a:pPr algn="ctr"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</a:rPr>
                <a:t>매뉴얼 제작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·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배포</a:t>
              </a:r>
              <a:endParaRPr lang="ko-KR" altLang="en-US" sz="1300" b="1" spc="-174">
                <a:solidFill>
                  <a:schemeClr val="tx1"/>
                </a:solidFill>
              </a:endParaRPr>
            </a:p>
          </p:txBody>
        </p:sp>
      </p:grpSp>
      <p:grpSp>
        <p:nvGrpSpPr>
          <p:cNvPr id="352" name="그룹 104"/>
          <p:cNvGrpSpPr/>
          <p:nvPr/>
        </p:nvGrpSpPr>
        <p:grpSpPr>
          <a:xfrm>
            <a:off x="7236298" y="3068960"/>
            <a:ext cx="1728190" cy="2428606"/>
            <a:chOff x="6528166" y="4072228"/>
            <a:chExt cx="2714643" cy="2428606"/>
          </a:xfrm>
        </p:grpSpPr>
        <p:pic>
          <p:nvPicPr>
            <p:cNvPr id="353" name="Picture 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15570" r="41690" b="33530"/>
            <a:stretch>
              <a:fillRect/>
            </a:stretch>
          </p:blipFill>
          <p:spPr>
            <a:xfrm>
              <a:off x="6536454" y="4088811"/>
              <a:ext cx="2593250" cy="2412023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  <p:sp>
          <p:nvSpPr>
            <p:cNvPr id="354" name="TextBox 106"/>
            <p:cNvSpPr txBox="1"/>
            <p:nvPr/>
          </p:nvSpPr>
          <p:spPr>
            <a:xfrm>
              <a:off x="6528166" y="4072228"/>
              <a:ext cx="2714643" cy="6819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누구나 한번쯤 겪게 될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공</a:t>
              </a:r>
              <a:r>
                <a:rPr lang="en-US" altLang="ko-KR" sz="1300" b="1" spc="-134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·</a:t>
              </a:r>
              <a:r>
                <a:rPr lang="ko-KR" altLang="en-US" sz="1300" b="1" spc="-134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사익간의 이해충돌</a:t>
              </a:r>
            </a:p>
          </p:txBody>
        </p:sp>
      </p:grpSp>
      <p:pic>
        <p:nvPicPr>
          <p:cNvPr id="356" name="Picture 1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6013" y="4269944"/>
            <a:ext cx="1677987" cy="2397556"/>
          </a:xfrm>
          <a:prstGeom prst="rect">
            <a:avLst/>
          </a:prstGeom>
          <a:noFill/>
          <a:ln w="9525">
            <a:solidFill>
              <a:schemeClr val="accent1"/>
            </a:solidFill>
            <a:miter/>
          </a:ln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0" name="직사각형 25"/>
          <p:cNvSpPr/>
          <p:nvPr/>
        </p:nvSpPr>
        <p:spPr>
          <a:xfrm>
            <a:off x="788164" y="5442593"/>
            <a:ext cx="8314656" cy="451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sz="1600" spc="-149">
                <a:solidFill>
                  <a:schemeClr val="tx1"/>
                </a:solidFill>
              </a:rPr>
              <a:t>  알선</a:t>
            </a:r>
            <a:r>
              <a:rPr lang="en-US" altLang="ko-KR" sz="1600" spc="-149">
                <a:solidFill>
                  <a:schemeClr val="tx1"/>
                </a:solidFill>
              </a:rPr>
              <a:t>·</a:t>
            </a:r>
            <a:r>
              <a:rPr lang="ko-KR" altLang="en-US" sz="1600" spc="-149">
                <a:solidFill>
                  <a:schemeClr val="tx1"/>
                </a:solidFill>
              </a:rPr>
              <a:t>청탁에 의한 부당한 업무처리 시 </a:t>
            </a:r>
            <a:r>
              <a:rPr lang="ko-KR" altLang="en-US" sz="1600" spc="-149">
                <a:solidFill>
                  <a:schemeClr val="tx1"/>
                </a:solidFill>
                <a:latin typeface="HY견고딕"/>
                <a:ea typeface="HY견고딕"/>
              </a:rPr>
              <a:t>現</a:t>
            </a:r>
            <a:r>
              <a:rPr lang="ko-KR" altLang="en-US" sz="1600" spc="-149">
                <a:solidFill>
                  <a:schemeClr val="tx1"/>
                </a:solidFill>
              </a:rPr>
              <a:t>경징계에서 중징계도 가능하도록 징계기준 강화</a:t>
            </a:r>
          </a:p>
        </p:txBody>
      </p:sp>
      <p:sp>
        <p:nvSpPr>
          <p:cNvPr id="331" name="모서리가 접힌 도형 26"/>
          <p:cNvSpPr/>
          <p:nvPr/>
        </p:nvSpPr>
        <p:spPr>
          <a:xfrm flipH="1" flipV="1">
            <a:off x="244812" y="1625586"/>
            <a:ext cx="2538051" cy="507270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2" name="TextBox 27"/>
          <p:cNvSpPr txBox="1"/>
          <p:nvPr/>
        </p:nvSpPr>
        <p:spPr>
          <a:xfrm>
            <a:off x="387684" y="1669210"/>
            <a:ext cx="520667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 dirty="0" smtClean="0">
                <a:solidFill>
                  <a:schemeClr val="bg1"/>
                </a:solidFill>
              </a:rPr>
              <a:t>원순씨 핫라인 신설</a:t>
            </a:r>
            <a:endParaRPr lang="ko-KR" altLang="en-US" sz="1900" b="1" dirty="0">
              <a:solidFill>
                <a:schemeClr val="bg1"/>
              </a:solidFill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665109" y="4378338"/>
            <a:ext cx="835192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dirty="0">
                <a:solidFill>
                  <a:schemeClr val="tx1"/>
                </a:solidFill>
                <a:latin typeface="+mn-ea"/>
                <a:cs typeface="+mj-cs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  <a:cs typeface="+mj-cs"/>
              </a:rPr>
              <a:t>부정청탁을 받은 공직자는 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  <a:cs typeface="+mj-cs"/>
              </a:rPr>
              <a:t>“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  <a:cs typeface="+mj-cs"/>
              </a:rPr>
              <a:t>부정청탁 및 금품 등 수수신고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  <a:cs typeface="+mj-cs"/>
              </a:rPr>
              <a:t>”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  <a:cs typeface="+mj-cs"/>
              </a:rPr>
              <a:t>코너에</a:t>
            </a:r>
            <a:r>
              <a:rPr lang="en-US" altLang="ko-KR" b="1" dirty="0" smtClean="0">
                <a:latin typeface="+mn-ea"/>
                <a:cs typeface="+mj-cs"/>
              </a:rPr>
              <a:t> </a:t>
            </a:r>
            <a:r>
              <a:rPr lang="ko-KR" altLang="en-US" b="1" dirty="0" smtClean="0">
                <a:latin typeface="+mn-ea"/>
                <a:cs typeface="+mj-cs"/>
              </a:rPr>
              <a:t>신고 의무</a:t>
            </a:r>
            <a:endParaRPr lang="en-US" altLang="ko-KR" b="1" dirty="0">
              <a:solidFill>
                <a:schemeClr val="tx1"/>
              </a:solidFill>
              <a:latin typeface="+mn-ea"/>
              <a:cs typeface="+mj-cs"/>
            </a:endParaRPr>
          </a:p>
        </p:txBody>
      </p:sp>
      <p:sp>
        <p:nvSpPr>
          <p:cNvPr id="334" name="모서리가 둥근 직사각형 30"/>
          <p:cNvSpPr/>
          <p:nvPr/>
        </p:nvSpPr>
        <p:spPr>
          <a:xfrm>
            <a:off x="373005" y="412274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703177" y="4886547"/>
            <a:ext cx="7923327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>
                <a:solidFill>
                  <a:schemeClr val="tx1"/>
                </a:solidFill>
                <a:cs typeface="+mj-cs"/>
              </a:rPr>
              <a:t> 알선</a:t>
            </a:r>
            <a:r>
              <a:rPr lang="en-US" altLang="ko-KR" b="1">
                <a:solidFill>
                  <a:schemeClr val="tx1"/>
                </a:solidFill>
                <a:cs typeface="+mj-cs"/>
              </a:rPr>
              <a:t>·</a:t>
            </a:r>
            <a:r>
              <a:rPr lang="ko-KR" altLang="en-US" b="1">
                <a:solidFill>
                  <a:schemeClr val="tx1"/>
                </a:solidFill>
                <a:cs typeface="+mj-cs"/>
              </a:rPr>
              <a:t>청탁에 의한 업무처리에 대한 징계 강화</a:t>
            </a:r>
            <a:r>
              <a:rPr lang="en-US" altLang="ko-KR" b="1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b="1">
                <a:solidFill>
                  <a:schemeClr val="tx1"/>
                </a:solidFill>
                <a:cs typeface="+mj-cs"/>
              </a:rPr>
              <a:t>부정청탁을 한 공무원도 처벌</a:t>
            </a:r>
            <a:endParaRPr lang="en-US" altLang="ko-KR" b="1">
              <a:solidFill>
                <a:schemeClr val="tx1"/>
              </a:solidFill>
              <a:cs typeface="+mj-cs"/>
            </a:endParaRPr>
          </a:p>
        </p:txBody>
      </p:sp>
      <p:sp>
        <p:nvSpPr>
          <p:cNvPr id="336" name="모서리가 둥근 직사각형 32"/>
          <p:cNvSpPr/>
          <p:nvPr/>
        </p:nvSpPr>
        <p:spPr>
          <a:xfrm>
            <a:off x="375509" y="5212685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직사각형 34"/>
          <p:cNvSpPr/>
          <p:nvPr/>
        </p:nvSpPr>
        <p:spPr>
          <a:xfrm>
            <a:off x="788164" y="5895159"/>
            <a:ext cx="8314656" cy="44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sz="1600" spc="-149" dirty="0">
                <a:solidFill>
                  <a:schemeClr val="tx1"/>
                </a:solidFill>
              </a:rPr>
              <a:t>  부정청탁을 하는 행위도 징계양정기준에 추가</a:t>
            </a:r>
          </a:p>
        </p:txBody>
      </p:sp>
      <p:pic>
        <p:nvPicPr>
          <p:cNvPr id="339" name="Picture 6" descr="C:\Users\User\Documents\네이트온 받은 파일\%BF%F8~1 copy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79236" y="5649785"/>
            <a:ext cx="3101818" cy="1324327"/>
          </a:xfrm>
          <a:prstGeom prst="rect">
            <a:avLst/>
          </a:prstGeom>
          <a:noFill/>
        </p:spPr>
      </p:pic>
      <p:sp>
        <p:nvSpPr>
          <p:cNvPr id="340" name="제목 1"/>
          <p:cNvSpPr txBox="1"/>
          <p:nvPr/>
        </p:nvSpPr>
        <p:spPr>
          <a:xfrm>
            <a:off x="665109" y="3940182"/>
            <a:ext cx="8332839" cy="455547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cs typeface="+mj-cs"/>
              </a:rPr>
              <a:t>시민신고 활성화 및 공직 비리에 대한 시민제보 가능</a:t>
            </a:r>
            <a:endParaRPr lang="en-US" altLang="ko-KR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41" name="모서리가 둥근 직사각형 38"/>
          <p:cNvSpPr/>
          <p:nvPr/>
        </p:nvSpPr>
        <p:spPr>
          <a:xfrm>
            <a:off x="373005" y="463392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6" name="직사각형 36"/>
          <p:cNvSpPr/>
          <p:nvPr/>
        </p:nvSpPr>
        <p:spPr>
          <a:xfrm>
            <a:off x="5497078" y="5920629"/>
            <a:ext cx="3646922" cy="67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300" b="1" spc="-134">
                <a:solidFill>
                  <a:schemeClr val="tx1"/>
                </a:solidFill>
              </a:rPr>
              <a:t>「서울시 지방공무원 징계 등에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300" b="1" spc="-134">
                <a:solidFill>
                  <a:schemeClr val="tx1"/>
                </a:solidFill>
              </a:rPr>
              <a:t> 관한 규칙」 개정 </a:t>
            </a:r>
            <a:r>
              <a:rPr lang="en-US" altLang="ko-KR" sz="1300" b="1" spc="-134">
                <a:solidFill>
                  <a:schemeClr val="tx1"/>
                </a:solidFill>
              </a:rPr>
              <a:t>(’14.10.2. </a:t>
            </a:r>
            <a:r>
              <a:rPr lang="ko-KR" altLang="en-US" sz="1300" b="1" spc="-134">
                <a:solidFill>
                  <a:schemeClr val="tx1"/>
                </a:solidFill>
              </a:rPr>
              <a:t>시행</a:t>
            </a:r>
            <a:r>
              <a:rPr lang="en-US" altLang="ko-KR" sz="1300" b="1" spc="-134">
                <a:solidFill>
                  <a:schemeClr val="tx1"/>
                </a:solidFill>
              </a:rPr>
              <a:t>)</a:t>
            </a:r>
            <a:endParaRPr lang="ko-KR" altLang="en-US" sz="1300" b="1" spc="-160">
              <a:solidFill>
                <a:schemeClr val="tx1"/>
              </a:solidFill>
            </a:endParaRPr>
          </a:p>
        </p:txBody>
      </p:sp>
      <p:sp>
        <p:nvSpPr>
          <p:cNvPr id="348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  <p:sp>
        <p:nvSpPr>
          <p:cNvPr id="349" name="제목 1"/>
          <p:cNvSpPr txBox="1"/>
          <p:nvPr/>
        </p:nvSpPr>
        <p:spPr>
          <a:xfrm>
            <a:off x="178101" y="798694"/>
            <a:ext cx="8138315" cy="711138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/>
          <a:p>
            <a:pPr lvl="0">
              <a:defRPr lang="ko-KR"/>
            </a:pPr>
            <a:r>
              <a:rPr lang="ko-KR" altLang="en-US" sz="3600">
                <a:solidFill>
                  <a:schemeClr val="accent4">
                    <a:lumMod val="90000"/>
                  </a:schemeClr>
                </a:solidFill>
                <a:cs typeface="+mj-cs"/>
              </a:rPr>
              <a:t> </a:t>
            </a:r>
            <a:r>
              <a:rPr lang="ko-KR" altLang="en-US" sz="3200" b="1">
                <a:solidFill>
                  <a:srgbClr val="1C3D62"/>
                </a:solidFill>
                <a:cs typeface="+mj-cs"/>
              </a:rPr>
              <a:t>「공직사회 혁신대책 </a:t>
            </a:r>
            <a:r>
              <a:rPr lang="en-US" altLang="ko-KR" sz="2800" b="1">
                <a:solidFill>
                  <a:srgbClr val="1C3D62"/>
                </a:solidFill>
                <a:cs typeface="+mj-cs"/>
              </a:rPr>
              <a:t>(</a:t>
            </a:r>
            <a:r>
              <a:rPr lang="ko-KR" altLang="en-US" sz="2800" b="1">
                <a:solidFill>
                  <a:srgbClr val="1C3D62"/>
                </a:solidFill>
                <a:cs typeface="+mj-cs"/>
              </a:rPr>
              <a:t>박원순법</a:t>
            </a:r>
            <a:r>
              <a:rPr lang="en-US" altLang="ko-KR" sz="2800" b="1">
                <a:solidFill>
                  <a:srgbClr val="1C3D62"/>
                </a:solidFill>
                <a:cs typeface="+mj-cs"/>
              </a:rPr>
              <a:t>)</a:t>
            </a:r>
            <a:r>
              <a:rPr lang="ko-KR" altLang="en-US" sz="3200" b="1">
                <a:solidFill>
                  <a:srgbClr val="1C3D62"/>
                </a:solidFill>
                <a:cs typeface="+mj-cs"/>
              </a:rPr>
              <a:t>」성과</a:t>
            </a: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7345" name="_x130020824" descr="EMB0000351c020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35" t="25684" r="9444" b="50533"/>
          <a:stretch>
            <a:fillRect/>
          </a:stretch>
        </p:blipFill>
        <p:spPr bwMode="auto">
          <a:xfrm>
            <a:off x="482544" y="2260584"/>
            <a:ext cx="7448652" cy="164308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둥근 직사각형 32"/>
          <p:cNvSpPr/>
          <p:nvPr/>
        </p:nvSpPr>
        <p:spPr>
          <a:xfrm>
            <a:off x="2115608" y="2217459"/>
            <a:ext cx="6922882" cy="91845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9" name="제목 1"/>
          <p:cNvSpPr txBox="1"/>
          <p:nvPr/>
        </p:nvSpPr>
        <p:spPr>
          <a:xfrm>
            <a:off x="797661" y="5919021"/>
            <a:ext cx="907262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spcBef>
                <a:spcPct val="0"/>
              </a:spcBef>
              <a:defRPr lang="ko-KR"/>
            </a:pPr>
            <a:r>
              <a:rPr lang="ko-KR" altLang="en-US" spc="-149">
                <a:solidFill>
                  <a:schemeClr val="tx1"/>
                </a:solidFill>
              </a:rPr>
              <a:t> </a:t>
            </a:r>
            <a:r>
              <a:rPr lang="ko-KR" altLang="en-US" b="1" spc="-149">
                <a:solidFill>
                  <a:schemeClr val="tx1"/>
                </a:solidFill>
              </a:rPr>
              <a:t>비위 발생 시 정책결정사항의 경우 업무경중과 관계없이 간부직 공무원 문책 강화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30" name="제목 1"/>
          <p:cNvSpPr txBox="1"/>
          <p:nvPr/>
        </p:nvSpPr>
        <p:spPr>
          <a:xfrm>
            <a:off x="797661" y="5295642"/>
            <a:ext cx="907262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spcBef>
                <a:spcPct val="0"/>
              </a:spcBef>
              <a:defRPr lang="ko-KR"/>
            </a:pPr>
            <a:r>
              <a:rPr lang="ko-KR" altLang="en-US" spc="-149">
                <a:solidFill>
                  <a:schemeClr val="tx1"/>
                </a:solidFill>
              </a:rPr>
              <a:t> </a:t>
            </a:r>
            <a:r>
              <a:rPr lang="ko-KR" altLang="en-US" b="1" spc="-149">
                <a:solidFill>
                  <a:schemeClr val="tx1"/>
                </a:solidFill>
              </a:rPr>
              <a:t>공사장</a:t>
            </a:r>
            <a:r>
              <a:rPr lang="en-US" altLang="ko-KR" b="1" spc="-149">
                <a:solidFill>
                  <a:schemeClr val="tx1"/>
                </a:solidFill>
              </a:rPr>
              <a:t>·</a:t>
            </a:r>
            <a:r>
              <a:rPr lang="ko-KR" altLang="en-US" b="1" spc="-149">
                <a:solidFill>
                  <a:schemeClr val="tx1"/>
                </a:solidFill>
              </a:rPr>
              <a:t>시설물 등에 대한 안전점검</a:t>
            </a:r>
            <a:r>
              <a:rPr lang="en-US" altLang="ko-KR" b="1" spc="-149">
                <a:solidFill>
                  <a:schemeClr val="tx1"/>
                </a:solidFill>
              </a:rPr>
              <a:t>·</a:t>
            </a:r>
            <a:r>
              <a:rPr lang="ko-KR" altLang="en-US" b="1" spc="-149">
                <a:solidFill>
                  <a:schemeClr val="tx1"/>
                </a:solidFill>
              </a:rPr>
              <a:t>보수 시의 허위보고</a:t>
            </a:r>
            <a:r>
              <a:rPr lang="en-US" altLang="ko-KR" b="1" spc="-149">
                <a:solidFill>
                  <a:schemeClr val="tx1"/>
                </a:solidFill>
              </a:rPr>
              <a:t>·</a:t>
            </a:r>
            <a:r>
              <a:rPr lang="ko-KR" altLang="en-US" b="1" spc="-149">
                <a:solidFill>
                  <a:schemeClr val="tx1"/>
                </a:solidFill>
              </a:rPr>
              <a:t>처리에 대한 징계기준 신설</a:t>
            </a:r>
            <a:r>
              <a:rPr lang="en-US" altLang="ko-KR" b="1" spc="-149">
                <a:solidFill>
                  <a:schemeClr val="tx1"/>
                </a:solidFill>
              </a:rPr>
              <a:t>·</a:t>
            </a:r>
            <a:r>
              <a:rPr lang="ko-KR" altLang="en-US" b="1" spc="-149">
                <a:solidFill>
                  <a:schemeClr val="tx1"/>
                </a:solidFill>
              </a:rPr>
              <a:t>강화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31" name="모서리가 접힌 도형 50"/>
          <p:cNvSpPr/>
          <p:nvPr/>
        </p:nvSpPr>
        <p:spPr>
          <a:xfrm flipH="1" flipV="1">
            <a:off x="285720" y="4764777"/>
            <a:ext cx="4574312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32" name="모서리가 접힌 도형 51"/>
          <p:cNvSpPr/>
          <p:nvPr/>
        </p:nvSpPr>
        <p:spPr>
          <a:xfrm flipH="1" flipV="1">
            <a:off x="333712" y="976086"/>
            <a:ext cx="5354412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TextBox 53"/>
          <p:cNvSpPr txBox="1"/>
          <p:nvPr/>
        </p:nvSpPr>
        <p:spPr>
          <a:xfrm>
            <a:off x="428596" y="4810425"/>
            <a:ext cx="4786346" cy="36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안전관리 및 고위공직자 책임 강화</a:t>
            </a:r>
          </a:p>
        </p:txBody>
      </p:sp>
      <p:sp>
        <p:nvSpPr>
          <p:cNvPr id="334" name="TextBox 54"/>
          <p:cNvSpPr txBox="1"/>
          <p:nvPr/>
        </p:nvSpPr>
        <p:spPr>
          <a:xfrm>
            <a:off x="476588" y="1003382"/>
            <a:ext cx="5309858" cy="375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금품수수 공무원 원스트라이크 아웃제 강화</a:t>
            </a:r>
          </a:p>
        </p:txBody>
      </p:sp>
      <p:sp>
        <p:nvSpPr>
          <p:cNvPr id="335" name="제목 1"/>
          <p:cNvSpPr txBox="1"/>
          <p:nvPr/>
        </p:nvSpPr>
        <p:spPr>
          <a:xfrm>
            <a:off x="792077" y="1502251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>
                <a:solidFill>
                  <a:schemeClr val="tx1"/>
                </a:solidFill>
                <a:cs typeface="+mj-cs"/>
              </a:rPr>
              <a:t>직무관련</a:t>
            </a:r>
            <a:r>
              <a:rPr lang="en-US" altLang="ko-KR" b="1">
                <a:solidFill>
                  <a:schemeClr val="tx1"/>
                </a:solidFill>
                <a:cs typeface="+mj-cs"/>
              </a:rPr>
              <a:t>·</a:t>
            </a:r>
            <a:r>
              <a:rPr lang="ko-KR" altLang="en-US" b="1">
                <a:solidFill>
                  <a:schemeClr val="tx1"/>
                </a:solidFill>
                <a:cs typeface="+mj-cs"/>
              </a:rPr>
              <a:t>대가여부를 불문하고 금품수수 행위 강력 처벌</a:t>
            </a:r>
            <a:endParaRPr lang="en-US" altLang="ko-KR" b="1">
              <a:solidFill>
                <a:schemeClr val="tx1"/>
              </a:solidFill>
              <a:cs typeface="+mj-cs"/>
            </a:endParaRPr>
          </a:p>
        </p:txBody>
      </p:sp>
      <p:sp>
        <p:nvSpPr>
          <p:cNvPr id="336" name="모서리가 둥근 직사각형 57"/>
          <p:cNvSpPr/>
          <p:nvPr/>
        </p:nvSpPr>
        <p:spPr>
          <a:xfrm>
            <a:off x="464409" y="177593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제목 1"/>
          <p:cNvSpPr txBox="1"/>
          <p:nvPr/>
        </p:nvSpPr>
        <p:spPr>
          <a:xfrm>
            <a:off x="2163498" y="2288535"/>
            <a:ext cx="6810961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lvl="0" indent="-342900">
              <a:lnSpc>
                <a:spcPct val="150000"/>
              </a:lnSpc>
              <a:spcBef>
                <a:spcPct val="0"/>
              </a:spcBef>
              <a:buAutoNum type="circleNumDbPlain"/>
              <a:defRPr lang="ko-KR"/>
            </a:pPr>
            <a:r>
              <a:rPr lang="en-US" altLang="ko-KR" spc="-149">
                <a:solidFill>
                  <a:schemeClr val="tx1"/>
                </a:solidFill>
              </a:rPr>
              <a:t>100</a:t>
            </a:r>
            <a:r>
              <a:rPr lang="ko-KR" altLang="en-US" spc="-149">
                <a:solidFill>
                  <a:schemeClr val="tx1"/>
                </a:solidFill>
              </a:rPr>
              <a:t>만원 이상 금품 수수 시</a:t>
            </a:r>
          </a:p>
          <a:p>
            <a:pPr marL="342900" lvl="0" indent="-342900">
              <a:lnSpc>
                <a:spcPct val="150000"/>
              </a:lnSpc>
              <a:spcBef>
                <a:spcPct val="0"/>
              </a:spcBef>
              <a:buAutoNum type="circleNumDbPlain"/>
              <a:defRPr lang="ko-KR"/>
            </a:pPr>
            <a:r>
              <a:rPr lang="en-US" altLang="ko-KR" spc="-149">
                <a:solidFill>
                  <a:schemeClr val="tx1"/>
                </a:solidFill>
              </a:rPr>
              <a:t>100</a:t>
            </a:r>
            <a:r>
              <a:rPr lang="ko-KR" altLang="en-US" spc="-149">
                <a:solidFill>
                  <a:schemeClr val="tx1"/>
                </a:solidFill>
              </a:rPr>
              <a:t>만원 미만 금품 수수 시 </a:t>
            </a:r>
            <a:r>
              <a:rPr lang="en-US" altLang="ko-KR" spc="-149">
                <a:solidFill>
                  <a:schemeClr val="tx1"/>
                </a:solidFill>
              </a:rPr>
              <a:t>(</a:t>
            </a:r>
            <a:r>
              <a:rPr lang="ko-KR" altLang="en-US" spc="-149">
                <a:solidFill>
                  <a:schemeClr val="tx1"/>
                </a:solidFill>
              </a:rPr>
              <a:t>능동적이거나 직무 관련성이 있는 경우</a:t>
            </a:r>
            <a:r>
              <a:rPr lang="en-US" altLang="ko-KR" spc="-149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38" name="모서리가 둥근 직사각형 60"/>
          <p:cNvSpPr/>
          <p:nvPr/>
        </p:nvSpPr>
        <p:spPr>
          <a:xfrm>
            <a:off x="464409" y="558139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9" name="모서리가 둥근 직사각형 61"/>
          <p:cNvSpPr/>
          <p:nvPr/>
        </p:nvSpPr>
        <p:spPr>
          <a:xfrm>
            <a:off x="464409" y="6204772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직사각형 70"/>
          <p:cNvSpPr/>
          <p:nvPr/>
        </p:nvSpPr>
        <p:spPr>
          <a:xfrm rot="21252562">
            <a:off x="5928823" y="938440"/>
            <a:ext cx="3646921" cy="72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400" spc="-144">
                <a:solidFill>
                  <a:schemeClr val="tx1"/>
                </a:solidFill>
              </a:rPr>
              <a:t>「서울시 지방공무원 징계 등에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400" spc="-144">
                <a:solidFill>
                  <a:schemeClr val="tx1"/>
                </a:solidFill>
              </a:rPr>
              <a:t> 관한 규칙」 개정 </a:t>
            </a:r>
            <a:r>
              <a:rPr lang="en-US" altLang="ko-KR" sz="1400" spc="-144">
                <a:solidFill>
                  <a:schemeClr val="tx1"/>
                </a:solidFill>
              </a:rPr>
              <a:t>(’14. 10. 2. </a:t>
            </a:r>
            <a:r>
              <a:rPr lang="ko-KR" altLang="en-US" sz="1400" spc="-144">
                <a:solidFill>
                  <a:schemeClr val="tx1"/>
                </a:solidFill>
              </a:rPr>
              <a:t>시행</a:t>
            </a:r>
            <a:r>
              <a:rPr lang="en-US" altLang="ko-KR" sz="1400" spc="-144">
                <a:solidFill>
                  <a:schemeClr val="tx1"/>
                </a:solidFill>
              </a:rPr>
              <a:t>)</a:t>
            </a:r>
            <a:endParaRPr lang="ko-KR" altLang="en-US" sz="1200" spc="-149">
              <a:solidFill>
                <a:schemeClr val="tx1"/>
              </a:solidFill>
            </a:endParaRPr>
          </a:p>
        </p:txBody>
      </p:sp>
      <p:sp>
        <p:nvSpPr>
          <p:cNvPr id="341" name="모서리가 둥근 직사각형 3"/>
          <p:cNvSpPr/>
          <p:nvPr/>
        </p:nvSpPr>
        <p:spPr>
          <a:xfrm>
            <a:off x="588384" y="2418627"/>
            <a:ext cx="1293170" cy="497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해임</a:t>
            </a:r>
            <a:r>
              <a:rPr lang="en-US" altLang="ko-KR">
                <a:solidFill>
                  <a:schemeClr val="tx1"/>
                </a:solidFill>
                <a:latin typeface="한컴 윤고딕 250"/>
                <a:ea typeface="한컴 윤고딕 250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파면</a:t>
            </a:r>
          </a:p>
        </p:txBody>
      </p:sp>
      <p:sp>
        <p:nvSpPr>
          <p:cNvPr id="342" name="모서리가 둥근 직사각형 3"/>
          <p:cNvSpPr/>
          <p:nvPr/>
        </p:nvSpPr>
        <p:spPr>
          <a:xfrm>
            <a:off x="585705" y="3499923"/>
            <a:ext cx="1293170" cy="497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5875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/>
            </a:pPr>
            <a:r>
              <a:rPr lang="ko-KR" altLang="en-US">
                <a:solidFill>
                  <a:schemeClr val="tx1"/>
                </a:solidFill>
                <a:latin typeface="한컴 윤고딕 250"/>
                <a:ea typeface="한컴 윤고딕 250"/>
              </a:rPr>
              <a:t>감봉 이상</a:t>
            </a:r>
          </a:p>
        </p:txBody>
      </p:sp>
      <p:sp>
        <p:nvSpPr>
          <p:cNvPr id="343" name="모서리가 둥근 직사각형 34"/>
          <p:cNvSpPr/>
          <p:nvPr/>
        </p:nvSpPr>
        <p:spPr>
          <a:xfrm>
            <a:off x="2132619" y="3371325"/>
            <a:ext cx="6922882" cy="91845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4" name="제목 1"/>
          <p:cNvSpPr txBox="1"/>
          <p:nvPr/>
        </p:nvSpPr>
        <p:spPr>
          <a:xfrm>
            <a:off x="2187653" y="3429000"/>
            <a:ext cx="662267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lvl="0" indent="-34290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en-US" altLang="ko-KR" spc="-149">
                <a:solidFill>
                  <a:schemeClr val="tx1"/>
                </a:solidFill>
              </a:rPr>
              <a:t>③  100</a:t>
            </a:r>
            <a:r>
              <a:rPr lang="ko-KR" altLang="en-US" spc="-149">
                <a:solidFill>
                  <a:schemeClr val="tx1"/>
                </a:solidFill>
              </a:rPr>
              <a:t>만원 미만 금품 수수 시 </a:t>
            </a:r>
            <a:r>
              <a:rPr lang="en-US" altLang="ko-KR" spc="-149">
                <a:solidFill>
                  <a:schemeClr val="tx1"/>
                </a:solidFill>
              </a:rPr>
              <a:t>(</a:t>
            </a:r>
            <a:r>
              <a:rPr lang="ko-KR" altLang="en-US" spc="-149">
                <a:solidFill>
                  <a:schemeClr val="tx1"/>
                </a:solidFill>
              </a:rPr>
              <a:t>수동적이고 직무 관련성이 없는 경우</a:t>
            </a:r>
            <a:r>
              <a:rPr lang="en-US" altLang="ko-KR" spc="-149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345" name="Picture 6" descr="C:\Users\User\Documents\네이트온 받은 파일\%BF%F8~1 copy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252562">
            <a:off x="6196466" y="718251"/>
            <a:ext cx="3101818" cy="1324327"/>
          </a:xfrm>
          <a:prstGeom prst="rect">
            <a:avLst/>
          </a:prstGeom>
          <a:noFill/>
        </p:spPr>
      </p:pic>
      <p:sp>
        <p:nvSpPr>
          <p:cNvPr id="346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  <p:sp>
        <p:nvSpPr>
          <p:cNvPr id="329" name="모서리가 접힌 도형 76"/>
          <p:cNvSpPr/>
          <p:nvPr/>
        </p:nvSpPr>
        <p:spPr>
          <a:xfrm flipH="1" flipV="1">
            <a:off x="285720" y="1172354"/>
            <a:ext cx="5042364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0" name="TextBox 77"/>
          <p:cNvSpPr txBox="1"/>
          <p:nvPr/>
        </p:nvSpPr>
        <p:spPr>
          <a:xfrm>
            <a:off x="428596" y="1218002"/>
            <a:ext cx="4786346" cy="370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퇴직자 재취업 부패 등 </a:t>
            </a:r>
            <a:r>
              <a:rPr lang="en-US" altLang="ko-KR" sz="1900" b="1">
                <a:solidFill>
                  <a:schemeClr val="bg1"/>
                </a:solidFill>
              </a:rPr>
              <a:t>‘</a:t>
            </a:r>
            <a:r>
              <a:rPr lang="ko-KR" altLang="en-US" sz="1900" b="1">
                <a:solidFill>
                  <a:schemeClr val="bg1"/>
                </a:solidFill>
              </a:rPr>
              <a:t>관피아</a:t>
            </a:r>
            <a:r>
              <a:rPr lang="en-US" altLang="ko-KR" sz="1900" b="1">
                <a:solidFill>
                  <a:schemeClr val="bg1"/>
                </a:solidFill>
              </a:rPr>
              <a:t>’ </a:t>
            </a:r>
            <a:r>
              <a:rPr lang="ko-KR" altLang="en-US" sz="1900" b="1">
                <a:solidFill>
                  <a:schemeClr val="bg1"/>
                </a:solidFill>
              </a:rPr>
              <a:t>근절대책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797661" y="4408277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시 홈페이지에 퇴직공직자 영리사기업체 등 취업심사 결과 공개</a:t>
            </a:r>
            <a:endParaRPr lang="en-US" altLang="ko-KR" b="1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모서리가 둥근 직사각형 80"/>
          <p:cNvSpPr/>
          <p:nvPr/>
        </p:nvSpPr>
        <p:spPr>
          <a:xfrm>
            <a:off x="464409" y="211743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모서리가 둥근 직사각형 81"/>
          <p:cNvSpPr/>
          <p:nvPr/>
        </p:nvSpPr>
        <p:spPr>
          <a:xfrm>
            <a:off x="464409" y="470983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34" name="Picture 6" descr="C:\Users\User\Documents\네이트온 받은 파일\%BF%F8~1 copy.pn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lum bright="-36000"/>
          </a:blip>
          <a:srcRect/>
          <a:stretch>
            <a:fillRect/>
          </a:stretch>
        </p:blipFill>
        <p:spPr>
          <a:xfrm rot="21252562">
            <a:off x="5685786" y="1040418"/>
            <a:ext cx="3395699" cy="1410938"/>
          </a:xfrm>
          <a:prstGeom prst="rect">
            <a:avLst/>
          </a:prstGeom>
          <a:noFill/>
        </p:spPr>
      </p:pic>
      <p:sp>
        <p:nvSpPr>
          <p:cNvPr id="335" name="직사각형 85"/>
          <p:cNvSpPr/>
          <p:nvPr/>
        </p:nvSpPr>
        <p:spPr>
          <a:xfrm rot="21031082">
            <a:off x="5980499" y="1320164"/>
            <a:ext cx="2869987" cy="678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300" b="1" spc="-134">
                <a:solidFill>
                  <a:schemeClr val="tx1"/>
                </a:solidFill>
              </a:rPr>
              <a:t>「서울시 공무원행동강령」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300" b="1" spc="-134">
                <a:solidFill>
                  <a:schemeClr val="tx1"/>
                </a:solidFill>
              </a:rPr>
              <a:t>제</a:t>
            </a:r>
            <a:r>
              <a:rPr lang="en-US" altLang="ko-KR" sz="1300" b="1" spc="-134">
                <a:solidFill>
                  <a:schemeClr val="tx1"/>
                </a:solidFill>
              </a:rPr>
              <a:t>16</a:t>
            </a:r>
            <a:r>
              <a:rPr lang="ko-KR" altLang="en-US" sz="1300" b="1" spc="-134">
                <a:solidFill>
                  <a:schemeClr val="tx1"/>
                </a:solidFill>
              </a:rPr>
              <a:t>조 제</a:t>
            </a:r>
            <a:r>
              <a:rPr lang="en-US" altLang="ko-KR" sz="1300" b="1" spc="-134">
                <a:solidFill>
                  <a:schemeClr val="tx1"/>
                </a:solidFill>
              </a:rPr>
              <a:t>6</a:t>
            </a:r>
            <a:r>
              <a:rPr lang="ko-KR" altLang="en-US" sz="1300" b="1" spc="-134">
                <a:solidFill>
                  <a:schemeClr val="tx1"/>
                </a:solidFill>
              </a:rPr>
              <a:t>항 신설 </a:t>
            </a:r>
            <a:r>
              <a:rPr lang="en-US" altLang="ko-KR" sz="1300" b="1" spc="-134">
                <a:solidFill>
                  <a:schemeClr val="tx1"/>
                </a:solidFill>
              </a:rPr>
              <a:t>(’14.10.2. </a:t>
            </a:r>
            <a:r>
              <a:rPr lang="ko-KR" altLang="en-US" sz="1300" b="1" spc="-134">
                <a:solidFill>
                  <a:schemeClr val="tx1"/>
                </a:solidFill>
              </a:rPr>
              <a:t>시행</a:t>
            </a:r>
            <a:r>
              <a:rPr lang="en-US" altLang="ko-KR" sz="1300" b="1" spc="-134">
                <a:solidFill>
                  <a:schemeClr val="tx1"/>
                </a:solidFill>
              </a:rPr>
              <a:t>)</a:t>
            </a:r>
            <a:endParaRPr lang="ko-KR" altLang="en-US" sz="1300" b="1" spc="-160">
              <a:solidFill>
                <a:schemeClr val="tx1"/>
              </a:solidFill>
            </a:endParaRPr>
          </a:p>
        </p:txBody>
      </p:sp>
      <p:sp>
        <p:nvSpPr>
          <p:cNvPr id="336" name="제목 1"/>
          <p:cNvSpPr txBox="1"/>
          <p:nvPr/>
        </p:nvSpPr>
        <p:spPr>
          <a:xfrm>
            <a:off x="791796" y="3836787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퇴직공직자 행동가이드라인 제작</a:t>
            </a:r>
            <a:r>
              <a:rPr lang="en-US" altLang="ko-KR" b="1" spc="-149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공로연수 대상자에게 배포 및 교육</a:t>
            </a:r>
            <a:endParaRPr lang="en-US" altLang="ko-KR" b="1" spc="-149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7" name="모서리가 둥근 직사각형 32"/>
          <p:cNvSpPr/>
          <p:nvPr/>
        </p:nvSpPr>
        <p:spPr>
          <a:xfrm>
            <a:off x="458544" y="413834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모서리가 둥근 직사각형 34"/>
          <p:cNvSpPr/>
          <p:nvPr/>
        </p:nvSpPr>
        <p:spPr>
          <a:xfrm>
            <a:off x="722919" y="2475976"/>
            <a:ext cx="8211531" cy="129592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9" name="모서리가 둥근 직사각형 36"/>
          <p:cNvSpPr/>
          <p:nvPr/>
        </p:nvSpPr>
        <p:spPr>
          <a:xfrm>
            <a:off x="683568" y="5062584"/>
            <a:ext cx="8211531" cy="142675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제목 1"/>
          <p:cNvSpPr txBox="1"/>
          <p:nvPr/>
        </p:nvSpPr>
        <p:spPr>
          <a:xfrm>
            <a:off x="808106" y="2528900"/>
            <a:ext cx="9128490" cy="145930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rgbClr val="1C3D62"/>
                </a:solidFill>
              </a:rPr>
              <a:t>「</a:t>
            </a:r>
            <a:r>
              <a:rPr lang="ko-KR" altLang="en-US" b="1" u="sng" spc="-149">
                <a:solidFill>
                  <a:srgbClr val="1C3D62"/>
                </a:solidFill>
              </a:rPr>
              <a:t>서울시 공무원 행동강령」제</a:t>
            </a:r>
            <a:r>
              <a:rPr lang="en-US" altLang="ko-KR" b="1" u="sng" spc="-149">
                <a:solidFill>
                  <a:srgbClr val="1C3D62"/>
                </a:solidFill>
              </a:rPr>
              <a:t>16</a:t>
            </a:r>
            <a:r>
              <a:rPr lang="ko-KR" altLang="en-US" b="1" u="sng" spc="-149">
                <a:solidFill>
                  <a:srgbClr val="1C3D62"/>
                </a:solidFill>
              </a:rPr>
              <a:t>조 제⑥항</a:t>
            </a:r>
            <a:r>
              <a:rPr lang="ko-KR" altLang="en-US" b="1" spc="-149">
                <a:solidFill>
                  <a:srgbClr val="1C3D62"/>
                </a:solidFill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 b="1" spc="-149">
                <a:solidFill>
                  <a:srgbClr val="1C3D62"/>
                </a:solidFill>
              </a:rPr>
              <a:t>  </a:t>
            </a:r>
            <a:r>
              <a:rPr lang="ko-KR" altLang="en-US" sz="1500" spc="-139">
                <a:solidFill>
                  <a:srgbClr val="1C3D62"/>
                </a:solidFill>
              </a:rPr>
              <a:t>공무원은 퇴직 후 </a:t>
            </a:r>
            <a:r>
              <a:rPr lang="en-US" altLang="ko-KR" sz="1500" spc="-139">
                <a:solidFill>
                  <a:srgbClr val="1C3D62"/>
                </a:solidFill>
              </a:rPr>
              <a:t>3</a:t>
            </a:r>
            <a:r>
              <a:rPr lang="ko-KR" altLang="en-US" sz="1500" spc="-139">
                <a:solidFill>
                  <a:srgbClr val="1C3D62"/>
                </a:solidFill>
              </a:rPr>
              <a:t>년간 퇴직 전 </a:t>
            </a:r>
            <a:r>
              <a:rPr lang="en-US" altLang="ko-KR" sz="1500" spc="-139">
                <a:solidFill>
                  <a:srgbClr val="1C3D62"/>
                </a:solidFill>
              </a:rPr>
              <a:t>5</a:t>
            </a:r>
            <a:r>
              <a:rPr lang="ko-KR" altLang="en-US" sz="1500" spc="-139">
                <a:solidFill>
                  <a:srgbClr val="1C3D62"/>
                </a:solidFill>
              </a:rPr>
              <a:t>년 동안 소속하였던 부서의 업무와 밀접한 관련이 있는 기업체에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500" spc="-139">
                <a:solidFill>
                  <a:srgbClr val="1C3D62"/>
                </a:solidFill>
              </a:rPr>
              <a:t>  </a:t>
            </a:r>
            <a:r>
              <a:rPr lang="ko-KR" altLang="en-US" sz="1500" spc="-139">
                <a:solidFill>
                  <a:srgbClr val="1C3D62"/>
                </a:solidFill>
              </a:rPr>
              <a:t>취업하여서는 아니 된다</a:t>
            </a:r>
            <a:r>
              <a:rPr lang="en-US" altLang="ko-KR" sz="1500" spc="-139">
                <a:solidFill>
                  <a:srgbClr val="1C3D62"/>
                </a:solidFill>
              </a:rPr>
              <a:t>.</a:t>
            </a:r>
          </a:p>
          <a:p>
            <a:pPr marL="342900" lvl="0" indent="-342900">
              <a:lnSpc>
                <a:spcPct val="150000"/>
              </a:lnSpc>
              <a:spcBef>
                <a:spcPct val="0"/>
              </a:spcBef>
              <a:buAutoNum type="circleNumDbPlain"/>
              <a:defRPr lang="ko-KR"/>
            </a:pPr>
            <a:endParaRPr lang="en-US" altLang="ko-KR" sz="1500" spc="-125">
              <a:solidFill>
                <a:srgbClr val="1C3D62"/>
              </a:solidFill>
            </a:endParaRPr>
          </a:p>
        </p:txBody>
      </p:sp>
      <p:sp>
        <p:nvSpPr>
          <p:cNvPr id="341" name="제목 1"/>
          <p:cNvSpPr txBox="1"/>
          <p:nvPr/>
        </p:nvSpPr>
        <p:spPr>
          <a:xfrm>
            <a:off x="971600" y="4941168"/>
            <a:ext cx="9128490" cy="159456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lvl="0" indent="-34290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700" b="1" spc="-140">
                <a:solidFill>
                  <a:srgbClr val="1C3D62"/>
                </a:solidFill>
              </a:rPr>
              <a:t>① 공개대상 </a:t>
            </a:r>
            <a:r>
              <a:rPr lang="en-US" altLang="ko-KR" sz="1700" b="1" spc="-140">
                <a:solidFill>
                  <a:srgbClr val="1C3D62"/>
                </a:solidFill>
              </a:rPr>
              <a:t>: </a:t>
            </a:r>
            <a:r>
              <a:rPr lang="ko-KR" altLang="en-US" sz="1700" b="1" spc="-140">
                <a:solidFill>
                  <a:srgbClr val="1C3D62"/>
                </a:solidFill>
              </a:rPr>
              <a:t>취업제한 및 승인 신청 퇴직공직자</a:t>
            </a:r>
          </a:p>
          <a:p>
            <a:pPr marL="342900" lvl="0" indent="-34290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700" b="1" spc="-140">
                <a:solidFill>
                  <a:srgbClr val="1C3D62"/>
                </a:solidFill>
              </a:rPr>
              <a:t>② 공개방법 </a:t>
            </a:r>
            <a:r>
              <a:rPr lang="en-US" altLang="ko-KR" sz="1700" b="1" spc="-140">
                <a:solidFill>
                  <a:srgbClr val="1C3D62"/>
                </a:solidFill>
              </a:rPr>
              <a:t>: </a:t>
            </a:r>
            <a:r>
              <a:rPr lang="ko-KR" altLang="en-US" sz="1700" b="1" spc="-140">
                <a:solidFill>
                  <a:srgbClr val="1C3D62"/>
                </a:solidFill>
              </a:rPr>
              <a:t>서울시 홈페이지</a:t>
            </a:r>
            <a:r>
              <a:rPr lang="en-US" altLang="ko-KR" sz="1700" b="1" spc="-140">
                <a:solidFill>
                  <a:srgbClr val="1C3D62"/>
                </a:solidFill>
              </a:rPr>
              <a:t>(</a:t>
            </a:r>
            <a:r>
              <a:rPr lang="en-US" altLang="ko-KR" sz="1700" b="1" spc="-140">
                <a:solidFill>
                  <a:srgbClr val="1C3D62"/>
                </a:solidFill>
                <a:hlinkClick r:id="rId5"/>
              </a:rPr>
              <a:t>www.seoul.go.kr)</a:t>
            </a:r>
            <a:endParaRPr lang="en-US" altLang="ko-KR" sz="1700" b="1" spc="-140">
              <a:solidFill>
                <a:srgbClr val="1C3D62"/>
              </a:solidFill>
            </a:endParaRPr>
          </a:p>
          <a:p>
            <a:pPr marL="342900" lvl="0" indent="-34290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700" b="1" spc="-140">
                <a:solidFill>
                  <a:srgbClr val="1C3D62"/>
                </a:solidFill>
              </a:rPr>
              <a:t>③ 공개내용 </a:t>
            </a:r>
            <a:r>
              <a:rPr lang="en-US" altLang="ko-KR" sz="1700" b="1" spc="-140">
                <a:solidFill>
                  <a:srgbClr val="1C3D62"/>
                </a:solidFill>
              </a:rPr>
              <a:t>: </a:t>
            </a:r>
            <a:r>
              <a:rPr lang="ko-KR" altLang="en-US" sz="1700" b="1" spc="-140">
                <a:solidFill>
                  <a:srgbClr val="1C3D62"/>
                </a:solidFill>
              </a:rPr>
              <a:t>퇴직당시 소속기관</a:t>
            </a:r>
            <a:r>
              <a:rPr lang="en-US" altLang="ko-KR" sz="1700" b="1" spc="-140">
                <a:solidFill>
                  <a:srgbClr val="1C3D62"/>
                </a:solidFill>
              </a:rPr>
              <a:t>, </a:t>
            </a:r>
            <a:r>
              <a:rPr lang="ko-KR" altLang="en-US" sz="1700" b="1" spc="-140">
                <a:solidFill>
                  <a:srgbClr val="1C3D62"/>
                </a:solidFill>
              </a:rPr>
              <a:t>직위 또는 직급</a:t>
            </a:r>
            <a:r>
              <a:rPr lang="en-US" altLang="ko-KR" sz="1700" b="1" spc="-140">
                <a:solidFill>
                  <a:srgbClr val="1C3D62"/>
                </a:solidFill>
              </a:rPr>
              <a:t>, </a:t>
            </a:r>
            <a:r>
              <a:rPr lang="ko-KR" altLang="en-US" sz="1700" b="1" spc="-140">
                <a:solidFill>
                  <a:srgbClr val="1C3D62"/>
                </a:solidFill>
              </a:rPr>
              <a:t>취업예정업체 및 직위</a:t>
            </a:r>
            <a:r>
              <a:rPr lang="en-US" altLang="ko-KR" sz="1700" b="1" spc="-140">
                <a:solidFill>
                  <a:srgbClr val="1C3D62"/>
                </a:solidFill>
              </a:rPr>
              <a:t>, </a:t>
            </a:r>
            <a:r>
              <a:rPr lang="ko-KR" altLang="en-US" sz="1700" b="1" spc="-140">
                <a:solidFill>
                  <a:srgbClr val="1C3D62"/>
                </a:solidFill>
              </a:rPr>
              <a:t>심사 결과</a:t>
            </a:r>
            <a:endParaRPr lang="en-US" altLang="ko-KR" sz="1700" b="1" spc="-140">
              <a:solidFill>
                <a:srgbClr val="1C3D62"/>
              </a:solidFill>
            </a:endParaRPr>
          </a:p>
        </p:txBody>
      </p:sp>
      <p:sp>
        <p:nvSpPr>
          <p:cNvPr id="343" name="직사각형 342"/>
          <p:cNvSpPr txBox="1"/>
          <p:nvPr/>
        </p:nvSpPr>
        <p:spPr>
          <a:xfrm>
            <a:off x="791580" y="1947701"/>
            <a:ext cx="5040611" cy="365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서울시 공무원</a:t>
            </a:r>
            <a:r>
              <a:rPr lang="en-US" altLang="ko-KR" b="1" spc="-149">
                <a:solidFill>
                  <a:schemeClr val="tx1"/>
                </a:solidFill>
              </a:rPr>
              <a:t>,</a:t>
            </a:r>
            <a:r>
              <a:rPr lang="ko-KR" altLang="en-US" b="1" spc="-149">
                <a:solidFill>
                  <a:schemeClr val="tx1"/>
                </a:solidFill>
              </a:rPr>
              <a:t> 퇴직 후 직무관련 기업 취업 금지</a:t>
            </a:r>
            <a:endParaRPr lang="ko-KR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"/>
          <p:cNvSpPr txBox="1"/>
          <p:nvPr/>
        </p:nvSpPr>
        <p:spPr>
          <a:xfrm>
            <a:off x="179512" y="908720"/>
            <a:ext cx="932491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000">
                <a:solidFill>
                  <a:schemeClr val="tx1"/>
                </a:solidFill>
                <a:cs typeface="+mj-cs"/>
              </a:rPr>
              <a:t>  </a:t>
            </a:r>
            <a:r>
              <a:rPr lang="ko-KR" altLang="en-US" sz="3000" b="1">
                <a:solidFill>
                  <a:schemeClr val="tx1"/>
                </a:solidFill>
                <a:cs typeface="+mj-cs"/>
              </a:rPr>
              <a:t>공직자 윤리의식 향상 및 청렴문화 정착</a:t>
            </a:r>
          </a:p>
        </p:txBody>
      </p:sp>
      <p:sp>
        <p:nvSpPr>
          <p:cNvPr id="329" name="모서리가 접힌 도형 85"/>
          <p:cNvSpPr/>
          <p:nvPr/>
        </p:nvSpPr>
        <p:spPr>
          <a:xfrm flipH="1" flipV="1">
            <a:off x="333712" y="2038338"/>
            <a:ext cx="5822464" cy="52656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0" name="TextBox 86"/>
          <p:cNvSpPr txBox="1"/>
          <p:nvPr/>
        </p:nvSpPr>
        <p:spPr>
          <a:xfrm>
            <a:off x="395536" y="2008814"/>
            <a:ext cx="6165512" cy="522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서울시 공직자 윤리지침서 「신목민심서」제작</a:t>
            </a:r>
            <a:r>
              <a:rPr lang="en-US" altLang="ko-KR" sz="1900" b="1">
                <a:solidFill>
                  <a:schemeClr val="bg1"/>
                </a:solidFill>
              </a:rPr>
              <a:t>·</a:t>
            </a:r>
            <a:r>
              <a:rPr lang="ko-KR" altLang="en-US" sz="1900" b="1">
                <a:solidFill>
                  <a:schemeClr val="bg1"/>
                </a:solidFill>
              </a:rPr>
              <a:t>배포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797661" y="4668083"/>
            <a:ext cx="56983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spcBef>
                <a:spcPct val="0"/>
              </a:spcBef>
              <a:defRPr lang="ko-KR"/>
            </a:pPr>
            <a:r>
              <a:rPr lang="ko-KR" altLang="en-US" spc="-149">
                <a:solidFill>
                  <a:schemeClr val="tx1"/>
                </a:solidFill>
              </a:rPr>
              <a:t> </a:t>
            </a:r>
            <a:r>
              <a:rPr lang="ko-KR" altLang="en-US" sz="1600" spc="-132">
                <a:solidFill>
                  <a:schemeClr val="tx1"/>
                </a:solidFill>
              </a:rPr>
              <a:t>인재개발원 반부패청렴과정</a:t>
            </a:r>
            <a:r>
              <a:rPr lang="en-US" altLang="ko-KR" sz="1600" spc="-132">
                <a:solidFill>
                  <a:schemeClr val="tx1"/>
                </a:solidFill>
              </a:rPr>
              <a:t>, </a:t>
            </a:r>
            <a:r>
              <a:rPr lang="ko-KR" altLang="en-US" sz="1600" spc="-132">
                <a:solidFill>
                  <a:schemeClr val="tx1"/>
                </a:solidFill>
              </a:rPr>
              <a:t>새내기 윤리교육</a:t>
            </a:r>
            <a:r>
              <a:rPr lang="en-US" altLang="ko-KR" sz="1600" spc="-132">
                <a:solidFill>
                  <a:schemeClr val="tx1"/>
                </a:solidFill>
              </a:rPr>
              <a:t>, </a:t>
            </a:r>
            <a:r>
              <a:rPr lang="ko-KR" altLang="en-US" sz="1600" spc="-132">
                <a:solidFill>
                  <a:schemeClr val="tx1"/>
                </a:solidFill>
              </a:rPr>
              <a:t>사이버청렴교육</a:t>
            </a:r>
          </a:p>
          <a:p>
            <a:pPr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700" spc="-140">
                <a:solidFill>
                  <a:schemeClr val="tx1"/>
                </a:solidFill>
              </a:rPr>
              <a:t> 등 다양한 콘텐츠로 활용</a:t>
            </a:r>
            <a:endParaRPr lang="en-US" altLang="ko-KR" sz="1700" spc="-140">
              <a:solidFill>
                <a:schemeClr val="tx1"/>
              </a:solidFill>
            </a:endParaRPr>
          </a:p>
        </p:txBody>
      </p:sp>
      <p:sp>
        <p:nvSpPr>
          <p:cNvPr id="332" name="제목 1"/>
          <p:cNvSpPr txBox="1"/>
          <p:nvPr/>
        </p:nvSpPr>
        <p:spPr>
          <a:xfrm>
            <a:off x="797661" y="3301754"/>
            <a:ext cx="548883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</a:rPr>
              <a:t> </a:t>
            </a:r>
            <a:r>
              <a:rPr lang="ko-KR" altLang="en-US" sz="1600" spc="-132">
                <a:solidFill>
                  <a:schemeClr val="tx1"/>
                </a:solidFill>
              </a:rPr>
              <a:t>공</a:t>
            </a:r>
            <a:r>
              <a:rPr lang="en-US" altLang="ko-KR" sz="1600" spc="-132">
                <a:solidFill>
                  <a:schemeClr val="tx1"/>
                </a:solidFill>
              </a:rPr>
              <a:t>·</a:t>
            </a:r>
            <a:r>
              <a:rPr lang="ko-KR" altLang="en-US" sz="1600" spc="-132">
                <a:solidFill>
                  <a:schemeClr val="tx1"/>
                </a:solidFill>
              </a:rPr>
              <a:t>사익간 이해충돌 및 부정청탁 등의 개념</a:t>
            </a:r>
            <a:r>
              <a:rPr lang="en-US" altLang="ko-KR" sz="1600" spc="-132">
                <a:solidFill>
                  <a:schemeClr val="tx1"/>
                </a:solidFill>
              </a:rPr>
              <a:t>, </a:t>
            </a:r>
            <a:r>
              <a:rPr lang="ko-KR" altLang="en-US" sz="1600" spc="-132">
                <a:solidFill>
                  <a:schemeClr val="tx1"/>
                </a:solidFill>
              </a:rPr>
              <a:t>금지되는 행위</a:t>
            </a:r>
            <a:r>
              <a:rPr lang="en-US" altLang="ko-KR" sz="1600" spc="-132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spc="-140">
                <a:solidFill>
                  <a:schemeClr val="tx1"/>
                </a:solidFill>
              </a:rPr>
              <a:t> </a:t>
            </a:r>
            <a:r>
              <a:rPr lang="ko-KR" altLang="en-US" sz="1700" spc="-140">
                <a:solidFill>
                  <a:schemeClr val="tx1"/>
                </a:solidFill>
              </a:rPr>
              <a:t>상황별 행동수칙 등을</a:t>
            </a:r>
            <a:r>
              <a:rPr lang="en-US" altLang="ko-KR" sz="1700" spc="-140">
                <a:solidFill>
                  <a:schemeClr val="tx1"/>
                </a:solidFill>
              </a:rPr>
              <a:t> </a:t>
            </a:r>
            <a:r>
              <a:rPr lang="ko-KR" altLang="en-US" sz="1700" spc="-140">
                <a:solidFill>
                  <a:schemeClr val="tx1"/>
                </a:solidFill>
              </a:rPr>
              <a:t>일러스트</a:t>
            </a:r>
            <a:r>
              <a:rPr lang="en-US" altLang="ko-KR" sz="1700" spc="-140">
                <a:solidFill>
                  <a:schemeClr val="tx1"/>
                </a:solidFill>
              </a:rPr>
              <a:t>, </a:t>
            </a:r>
            <a:r>
              <a:rPr lang="ko-KR" altLang="en-US" sz="1700" spc="-140">
                <a:solidFill>
                  <a:schemeClr val="tx1"/>
                </a:solidFill>
              </a:rPr>
              <a:t>국내외 사례</a:t>
            </a:r>
            <a:r>
              <a:rPr lang="en-US" altLang="ko-KR" sz="1700" spc="-140">
                <a:solidFill>
                  <a:schemeClr val="tx1"/>
                </a:solidFill>
              </a:rPr>
              <a:t>, </a:t>
            </a:r>
            <a:r>
              <a:rPr lang="ko-KR" altLang="en-US" sz="1700" spc="-140">
                <a:solidFill>
                  <a:schemeClr val="tx1"/>
                </a:solidFill>
              </a:rPr>
              <a:t>자가점검표</a:t>
            </a:r>
            <a:r>
              <a:rPr lang="en-US" altLang="ko-KR" sz="1700" spc="-14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spc="-140">
                <a:solidFill>
                  <a:schemeClr val="tx1"/>
                </a:solidFill>
              </a:rPr>
              <a:t> Q&amp;A </a:t>
            </a:r>
            <a:r>
              <a:rPr lang="ko-KR" altLang="en-US" sz="1700" spc="-140">
                <a:solidFill>
                  <a:schemeClr val="tx1"/>
                </a:solidFill>
              </a:rPr>
              <a:t>등 다양한 방식으로 재미있게 구성하여 제작</a:t>
            </a:r>
          </a:p>
          <a:p>
            <a:pPr>
              <a:spcBef>
                <a:spcPct val="0"/>
              </a:spcBef>
              <a:defRPr lang="ko-KR"/>
            </a:pPr>
            <a:endParaRPr lang="en-US" altLang="ko-KR" sz="1700" spc="-140">
              <a:solidFill>
                <a:schemeClr val="tx1"/>
              </a:solidFill>
            </a:endParaRPr>
          </a:p>
        </p:txBody>
      </p:sp>
      <p:sp>
        <p:nvSpPr>
          <p:cNvPr id="333" name="모서리가 둥근 직사각형 34"/>
          <p:cNvSpPr/>
          <p:nvPr/>
        </p:nvSpPr>
        <p:spPr>
          <a:xfrm>
            <a:off x="431540" y="321297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모서리가 둥근 직사각형 35"/>
          <p:cNvSpPr/>
          <p:nvPr/>
        </p:nvSpPr>
        <p:spPr>
          <a:xfrm>
            <a:off x="469824" y="479716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35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427788" y="1973263"/>
            <a:ext cx="1876425" cy="265747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36" name="Picture 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908800" y="3771900"/>
            <a:ext cx="2057400" cy="28194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7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모서리가 접힌 도형 55"/>
          <p:cNvSpPr/>
          <p:nvPr/>
        </p:nvSpPr>
        <p:spPr>
          <a:xfrm flipH="1" flipV="1">
            <a:off x="285720" y="1095172"/>
            <a:ext cx="2306060" cy="497624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0" name="TextBox 56"/>
          <p:cNvSpPr txBox="1"/>
          <p:nvPr/>
        </p:nvSpPr>
        <p:spPr>
          <a:xfrm>
            <a:off x="428596" y="1155334"/>
            <a:ext cx="4786346" cy="376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청렴주간 운영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899592" y="1520788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매월 첫째 주를 </a:t>
            </a:r>
            <a:r>
              <a:rPr lang="en-US" altLang="ko-KR" b="1" spc="-149">
                <a:solidFill>
                  <a:schemeClr val="tx1"/>
                </a:solidFill>
              </a:rPr>
              <a:t>‘</a:t>
            </a:r>
            <a:r>
              <a:rPr lang="ko-KR" altLang="en-US" b="1" spc="-149">
                <a:solidFill>
                  <a:schemeClr val="tx1"/>
                </a:solidFill>
              </a:rPr>
              <a:t>청렴주간</a:t>
            </a:r>
            <a:r>
              <a:rPr lang="en-US" altLang="ko-KR" b="1" spc="-149">
                <a:solidFill>
                  <a:schemeClr val="tx1"/>
                </a:solidFill>
              </a:rPr>
              <a:t>’ </a:t>
            </a:r>
            <a:r>
              <a:rPr lang="ko-KR" altLang="en-US" b="1" spc="-149">
                <a:solidFill>
                  <a:schemeClr val="tx1"/>
                </a:solidFill>
              </a:rPr>
              <a:t>지정</a:t>
            </a:r>
            <a:r>
              <a:rPr lang="en-US" altLang="ko-KR" b="1" spc="-149">
                <a:solidFill>
                  <a:schemeClr val="tx1"/>
                </a:solidFill>
              </a:rPr>
              <a:t>, </a:t>
            </a:r>
            <a:r>
              <a:rPr lang="ko-KR" altLang="en-US" b="1" spc="-149">
                <a:solidFill>
                  <a:schemeClr val="tx1"/>
                </a:solidFill>
              </a:rPr>
              <a:t>조직 내 청렴문화 확산 및 다양한 홍보활동 시행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32" name="모서리가 둥근 직사각형 64"/>
          <p:cNvSpPr/>
          <p:nvPr/>
        </p:nvSpPr>
        <p:spPr>
          <a:xfrm>
            <a:off x="478199" y="186629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884187" y="2990844"/>
            <a:ext cx="8022489" cy="135400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b="1" spc="-149" dirty="0">
                <a:solidFill>
                  <a:schemeClr val="tx1"/>
                </a:solidFill>
              </a:rPr>
              <a:t>청렴주간 </a:t>
            </a:r>
            <a:r>
              <a:rPr lang="ko-KR" altLang="en-US" b="1" spc="-149" dirty="0" err="1">
                <a:solidFill>
                  <a:schemeClr val="tx1"/>
                </a:solidFill>
              </a:rPr>
              <a:t>알림문자</a:t>
            </a:r>
            <a:r>
              <a:rPr lang="ko-KR" altLang="en-US" b="1" spc="-149" dirty="0">
                <a:solidFill>
                  <a:schemeClr val="tx1"/>
                </a:solidFill>
              </a:rPr>
              <a:t> 발송</a:t>
            </a:r>
            <a:r>
              <a:rPr lang="ko-KR" altLang="en-US" sz="1600" spc="-132" dirty="0">
                <a:solidFill>
                  <a:schemeClr val="tx1"/>
                </a:solidFill>
              </a:rPr>
              <a:t> </a:t>
            </a:r>
            <a:r>
              <a:rPr lang="en-US" altLang="ko-KR" sz="1600" spc="-132" dirty="0">
                <a:solidFill>
                  <a:schemeClr val="tx1"/>
                </a:solidFill>
              </a:rPr>
              <a:t>(</a:t>
            </a:r>
            <a:r>
              <a:rPr lang="ko-KR" altLang="en-US" sz="1600" spc="-132" dirty="0">
                <a:solidFill>
                  <a:schemeClr val="tx1"/>
                </a:solidFill>
              </a:rPr>
              <a:t>월 </a:t>
            </a:r>
            <a:r>
              <a:rPr lang="en-US" altLang="ko-KR" sz="1600" spc="-132" dirty="0">
                <a:solidFill>
                  <a:schemeClr val="tx1"/>
                </a:solidFill>
              </a:rPr>
              <a:t>1</a:t>
            </a:r>
            <a:r>
              <a:rPr lang="ko-KR" altLang="en-US" sz="1600" spc="-132" dirty="0">
                <a:solidFill>
                  <a:schemeClr val="tx1"/>
                </a:solidFill>
              </a:rPr>
              <a:t>회</a:t>
            </a:r>
            <a:r>
              <a:rPr lang="en-US" altLang="ko-KR" sz="1600" spc="-132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500" i="1" spc="-139" dirty="0">
                <a:solidFill>
                  <a:schemeClr val="tx1"/>
                </a:solidFill>
              </a:rPr>
              <a:t>▶ 인사철</a:t>
            </a:r>
            <a:r>
              <a:rPr lang="en-US" altLang="ko-KR" sz="1500" i="1" spc="-139" dirty="0">
                <a:solidFill>
                  <a:schemeClr val="tx1"/>
                </a:solidFill>
              </a:rPr>
              <a:t>, </a:t>
            </a:r>
            <a:r>
              <a:rPr lang="ko-KR" altLang="en-US" sz="1500" i="1" spc="-139" dirty="0">
                <a:solidFill>
                  <a:schemeClr val="tx1"/>
                </a:solidFill>
              </a:rPr>
              <a:t>선거철</a:t>
            </a:r>
            <a:r>
              <a:rPr lang="en-US" altLang="ko-KR" sz="1500" i="1" spc="-139" dirty="0">
                <a:solidFill>
                  <a:schemeClr val="tx1"/>
                </a:solidFill>
              </a:rPr>
              <a:t>, </a:t>
            </a:r>
            <a:r>
              <a:rPr lang="ko-KR" altLang="en-US" sz="1500" i="1" spc="-139" dirty="0">
                <a:solidFill>
                  <a:schemeClr val="tx1"/>
                </a:solidFill>
              </a:rPr>
              <a:t>연말연시 등</a:t>
            </a:r>
            <a:r>
              <a:rPr lang="en-US" altLang="ko-KR" sz="1500" i="1" spc="-139" dirty="0">
                <a:solidFill>
                  <a:schemeClr val="tx1"/>
                </a:solidFill>
              </a:rPr>
              <a:t> </a:t>
            </a:r>
            <a:r>
              <a:rPr lang="ko-KR" altLang="en-US" sz="1500" i="1" spc="-139" dirty="0">
                <a:solidFill>
                  <a:schemeClr val="tx1"/>
                </a:solidFill>
              </a:rPr>
              <a:t>시기별 부패주의보 발령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500" i="1" spc="-139" dirty="0">
                <a:solidFill>
                  <a:schemeClr val="tx1"/>
                </a:solidFill>
              </a:rPr>
              <a:t>▶ 규정위반 사례 및 시기별 유의사항 소개로 경각심 제고</a:t>
            </a:r>
            <a:endParaRPr lang="en-US" altLang="ko-KR" sz="1500" i="1" spc="-139" dirty="0">
              <a:solidFill>
                <a:schemeClr val="tx1"/>
              </a:solidFill>
            </a:endParaRPr>
          </a:p>
        </p:txBody>
      </p:sp>
      <p:sp>
        <p:nvSpPr>
          <p:cNvPr id="334" name="모서리가 둥근 직사각형 50"/>
          <p:cNvSpPr/>
          <p:nvPr/>
        </p:nvSpPr>
        <p:spPr>
          <a:xfrm>
            <a:off x="482544" y="335597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4206870" y="4889520"/>
            <a:ext cx="5228511" cy="674625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 dirty="0">
                <a:solidFill>
                  <a:schemeClr val="tx1"/>
                </a:solidFill>
              </a:rPr>
              <a:t>청렴 </a:t>
            </a:r>
            <a:r>
              <a:rPr lang="en-US" altLang="ko-KR" b="1" spc="-149" dirty="0">
                <a:solidFill>
                  <a:schemeClr val="tx1"/>
                </a:solidFill>
              </a:rPr>
              <a:t>OX </a:t>
            </a:r>
            <a:r>
              <a:rPr lang="ko-KR" altLang="en-US" b="1" spc="-149" dirty="0">
                <a:solidFill>
                  <a:schemeClr val="tx1"/>
                </a:solidFill>
              </a:rPr>
              <a:t>퀴즈 및 청렴표어</a:t>
            </a:r>
            <a:r>
              <a:rPr lang="en-US" altLang="ko-KR" b="1" spc="-149" dirty="0">
                <a:solidFill>
                  <a:schemeClr val="tx1"/>
                </a:solidFill>
              </a:rPr>
              <a:t>, </a:t>
            </a:r>
            <a:r>
              <a:rPr lang="ko-KR" altLang="en-US" b="1" spc="-149" dirty="0">
                <a:solidFill>
                  <a:schemeClr val="tx1"/>
                </a:solidFill>
              </a:rPr>
              <a:t>직원수기 등 공모전 운영</a:t>
            </a:r>
            <a:endParaRPr lang="en-US" altLang="ko-KR" b="1" spc="-149" dirty="0">
              <a:solidFill>
                <a:schemeClr val="tx1"/>
              </a:solidFill>
            </a:endParaRPr>
          </a:p>
        </p:txBody>
      </p:sp>
      <p:sp>
        <p:nvSpPr>
          <p:cNvPr id="337" name="제목 1"/>
          <p:cNvSpPr txBox="1"/>
          <p:nvPr/>
        </p:nvSpPr>
        <p:spPr>
          <a:xfrm>
            <a:off x="4243383" y="5181624"/>
            <a:ext cx="4549738" cy="146217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200000"/>
              </a:lnSpc>
              <a:defRPr lang="ko-KR" altLang="en-US"/>
            </a:pPr>
            <a:r>
              <a:rPr lang="ko-KR" altLang="en-US" b="1" spc="-149" dirty="0">
                <a:solidFill>
                  <a:schemeClr val="tx1"/>
                </a:solidFill>
              </a:rPr>
              <a:t>청렴교육</a:t>
            </a:r>
            <a:r>
              <a:rPr lang="en-US" altLang="ko-KR" b="1" spc="-149" dirty="0">
                <a:solidFill>
                  <a:schemeClr val="tx1"/>
                </a:solidFill>
              </a:rPr>
              <a:t>, </a:t>
            </a:r>
            <a:r>
              <a:rPr lang="ko-KR" altLang="en-US" b="1" spc="-149" dirty="0">
                <a:solidFill>
                  <a:schemeClr val="tx1"/>
                </a:solidFill>
              </a:rPr>
              <a:t>홍보자료 등 제공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500" i="1" spc="-139" dirty="0">
                <a:solidFill>
                  <a:schemeClr val="tx1"/>
                </a:solidFill>
              </a:rPr>
              <a:t>▶ 업무추진비 집행기준 등 </a:t>
            </a:r>
            <a:r>
              <a:rPr lang="ko-KR" altLang="en-US" sz="1500" i="1" spc="-139" dirty="0" err="1">
                <a:solidFill>
                  <a:schemeClr val="tx1"/>
                </a:solidFill>
              </a:rPr>
              <a:t>자주묻는</a:t>
            </a:r>
            <a:r>
              <a:rPr lang="ko-KR" altLang="en-US" sz="1500" i="1" spc="-139" dirty="0">
                <a:solidFill>
                  <a:schemeClr val="tx1"/>
                </a:solidFill>
              </a:rPr>
              <a:t> 주요규정 자료 제공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500" i="1" spc="-139" dirty="0">
                <a:solidFill>
                  <a:schemeClr val="tx1"/>
                </a:solidFill>
              </a:rPr>
              <a:t>▶ </a:t>
            </a:r>
            <a:r>
              <a:rPr lang="ko-KR" altLang="en-US" sz="1500" i="1" spc="-139" dirty="0" err="1">
                <a:solidFill>
                  <a:schemeClr val="tx1"/>
                </a:solidFill>
              </a:rPr>
              <a:t>신목민심서</a:t>
            </a:r>
            <a:r>
              <a:rPr lang="ko-KR" altLang="en-US" sz="1500" i="1" spc="-139" dirty="0">
                <a:solidFill>
                  <a:schemeClr val="tx1"/>
                </a:solidFill>
              </a:rPr>
              <a:t> 주요내용</a:t>
            </a:r>
            <a:r>
              <a:rPr lang="en-US" altLang="ko-KR" sz="1500" i="1" spc="-139" dirty="0">
                <a:solidFill>
                  <a:schemeClr val="tx1"/>
                </a:solidFill>
              </a:rPr>
              <a:t>, </a:t>
            </a:r>
            <a:r>
              <a:rPr lang="ko-KR" altLang="en-US" sz="1500" i="1" spc="-139" dirty="0">
                <a:solidFill>
                  <a:schemeClr val="tx1"/>
                </a:solidFill>
              </a:rPr>
              <a:t>관행타파 </a:t>
            </a:r>
            <a:r>
              <a:rPr lang="ko-KR" altLang="en-US" sz="1500" i="1" spc="-139" dirty="0" err="1">
                <a:solidFill>
                  <a:schemeClr val="tx1"/>
                </a:solidFill>
              </a:rPr>
              <a:t>켐페인</a:t>
            </a:r>
            <a:r>
              <a:rPr lang="ko-KR" altLang="en-US" sz="1500" i="1" spc="-139" dirty="0">
                <a:solidFill>
                  <a:schemeClr val="tx1"/>
                </a:solidFill>
              </a:rPr>
              <a:t> 안내문 등 게시</a:t>
            </a:r>
            <a:endParaRPr lang="en-US" altLang="ko-KR" sz="1500" i="1" spc="-139" dirty="0">
              <a:solidFill>
                <a:schemeClr val="tx1"/>
              </a:solidFill>
            </a:endParaRPr>
          </a:p>
        </p:txBody>
      </p:sp>
      <p:sp>
        <p:nvSpPr>
          <p:cNvPr id="338" name="모서리가 둥근 직사각형 54"/>
          <p:cNvSpPr/>
          <p:nvPr/>
        </p:nvSpPr>
        <p:spPr>
          <a:xfrm>
            <a:off x="3878253" y="558326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9" name="모서리가 둥근 직사각형 31"/>
          <p:cNvSpPr/>
          <p:nvPr/>
        </p:nvSpPr>
        <p:spPr>
          <a:xfrm>
            <a:off x="628596" y="2187558"/>
            <a:ext cx="5002281" cy="912825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40" name="제목 1"/>
          <p:cNvSpPr txBox="1"/>
          <p:nvPr/>
        </p:nvSpPr>
        <p:spPr>
          <a:xfrm>
            <a:off x="738135" y="2260584"/>
            <a:ext cx="6061158" cy="82594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ko-KR" altLang="en-US" sz="1400" b="1" spc="-149" dirty="0">
                <a:solidFill>
                  <a:schemeClr val="tx2"/>
                </a:solidFill>
              </a:rPr>
              <a:t>① 대   상 </a:t>
            </a:r>
            <a:r>
              <a:rPr lang="en-US" altLang="ko-KR" sz="1400" b="1" spc="-149" dirty="0">
                <a:solidFill>
                  <a:schemeClr val="tx2"/>
                </a:solidFill>
              </a:rPr>
              <a:t>: </a:t>
            </a:r>
            <a:r>
              <a:rPr lang="ko-KR" altLang="en-US" sz="1400" b="1" spc="-149" dirty="0">
                <a:solidFill>
                  <a:schemeClr val="tx2"/>
                </a:solidFill>
              </a:rPr>
              <a:t>시 본청 및 사업소 전 </a:t>
            </a:r>
            <a:r>
              <a:rPr lang="ko-KR" altLang="en-US" sz="1400" b="1" spc="-149" dirty="0" smtClean="0">
                <a:solidFill>
                  <a:schemeClr val="tx2"/>
                </a:solidFill>
              </a:rPr>
              <a:t>직원</a:t>
            </a:r>
            <a:endParaRPr lang="en-US" altLang="ko-KR" sz="1400" b="1" spc="-149" dirty="0" smtClean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defRPr lang="ko-KR" altLang="en-US"/>
            </a:pPr>
            <a:endParaRPr lang="ko-KR" altLang="en-US" sz="1400" b="1" spc="-149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1400" b="1" spc="-149" dirty="0" smtClean="0">
                <a:solidFill>
                  <a:schemeClr val="tx2"/>
                </a:solidFill>
              </a:rPr>
              <a:t>② </a:t>
            </a:r>
            <a:r>
              <a:rPr lang="ko-KR" altLang="en-US" sz="1400" b="1" spc="-149" dirty="0">
                <a:solidFill>
                  <a:schemeClr val="tx2"/>
                </a:solidFill>
              </a:rPr>
              <a:t>내   용 </a:t>
            </a:r>
            <a:r>
              <a:rPr lang="en-US" altLang="ko-KR" sz="1400" b="1" spc="-149" dirty="0">
                <a:solidFill>
                  <a:schemeClr val="tx2"/>
                </a:solidFill>
              </a:rPr>
              <a:t>: </a:t>
            </a:r>
            <a:r>
              <a:rPr lang="ko-KR" altLang="en-US" sz="1400" b="1" spc="-149" dirty="0">
                <a:solidFill>
                  <a:schemeClr val="tx2"/>
                </a:solidFill>
              </a:rPr>
              <a:t>부패방지 및 청렴시책 안내문 연재 </a:t>
            </a:r>
            <a:r>
              <a:rPr lang="en-US" altLang="ko-KR" sz="1400" b="1" spc="-149" dirty="0">
                <a:solidFill>
                  <a:schemeClr val="tx2"/>
                </a:solidFill>
              </a:rPr>
              <a:t>(</a:t>
            </a:r>
            <a:r>
              <a:rPr lang="ko-KR" altLang="en-US" sz="1400" b="1" spc="-149" dirty="0">
                <a:solidFill>
                  <a:schemeClr val="tx2"/>
                </a:solidFill>
              </a:rPr>
              <a:t>시 업무공지 게시판</a:t>
            </a:r>
            <a:r>
              <a:rPr lang="en-US" altLang="ko-KR" sz="1400" b="1" spc="-149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41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  <p:pic>
        <p:nvPicPr>
          <p:cNvPr id="18" name="_x46454704" descr="EMB0000351c01d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572" y="2187559"/>
            <a:ext cx="2482884" cy="28115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230409488" descr="EMB0000351c01d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135" y="4378338"/>
            <a:ext cx="2994066" cy="2479662"/>
          </a:xfrm>
          <a:prstGeom prst="rect">
            <a:avLst/>
          </a:prstGeom>
          <a:noFill/>
        </p:spPr>
      </p:pic>
      <p:sp>
        <p:nvSpPr>
          <p:cNvPr id="24" name="모서리가 둥근 직사각형 54"/>
          <p:cNvSpPr/>
          <p:nvPr/>
        </p:nvSpPr>
        <p:spPr>
          <a:xfrm>
            <a:off x="3878253" y="521813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접힌 도형 13"/>
          <p:cNvSpPr/>
          <p:nvPr/>
        </p:nvSpPr>
        <p:spPr>
          <a:xfrm flipH="1" flipV="1">
            <a:off x="285720" y="1085256"/>
            <a:ext cx="5546420" cy="507540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29" name="TextBox 14"/>
          <p:cNvSpPr txBox="1"/>
          <p:nvPr/>
        </p:nvSpPr>
        <p:spPr>
          <a:xfrm>
            <a:off x="428596" y="1148489"/>
            <a:ext cx="5275518" cy="373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자율적 청렴실천을 위한 청렴활동 평가제 실시</a:t>
            </a:r>
          </a:p>
        </p:txBody>
      </p:sp>
      <p:sp>
        <p:nvSpPr>
          <p:cNvPr id="330" name="제목 1"/>
          <p:cNvSpPr txBox="1"/>
          <p:nvPr/>
        </p:nvSpPr>
        <p:spPr>
          <a:xfrm>
            <a:off x="797661" y="2758579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제목 1"/>
          <p:cNvSpPr txBox="1"/>
          <p:nvPr/>
        </p:nvSpPr>
        <p:spPr>
          <a:xfrm>
            <a:off x="797661" y="5149119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719572" y="2105794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청렴활동 평가제 개요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797661" y="4130179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833986" y="5337212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부서별 청렴활동 취약분야 개선 및 우수부서</a:t>
            </a:r>
            <a:r>
              <a:rPr lang="en-US" altLang="ko-KR" b="1" spc="-149">
                <a:solidFill>
                  <a:schemeClr val="tx1"/>
                </a:solidFill>
              </a:rPr>
              <a:t>(</a:t>
            </a:r>
            <a:r>
              <a:rPr lang="ko-KR" altLang="en-US" b="1" spc="-149">
                <a:solidFill>
                  <a:schemeClr val="tx1"/>
                </a:solidFill>
              </a:rPr>
              <a:t>직원</a:t>
            </a:r>
            <a:r>
              <a:rPr lang="en-US" altLang="ko-KR" b="1" spc="-149">
                <a:solidFill>
                  <a:schemeClr val="tx1"/>
                </a:solidFill>
              </a:rPr>
              <a:t>) </a:t>
            </a:r>
            <a:r>
              <a:rPr lang="ko-KR" altLang="en-US" b="1" spc="-149">
                <a:solidFill>
                  <a:schemeClr val="tx1"/>
                </a:solidFill>
              </a:rPr>
              <a:t>포상금 지급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36" name="제목 1"/>
          <p:cNvSpPr txBox="1"/>
          <p:nvPr/>
        </p:nvSpPr>
        <p:spPr>
          <a:xfrm>
            <a:off x="797983" y="5922218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청렴활동 평가결과는 기관별 성과평가에 반영 </a:t>
            </a:r>
            <a:r>
              <a:rPr lang="en-US" altLang="ko-KR" b="1" spc="-149">
                <a:solidFill>
                  <a:schemeClr val="tx1"/>
                </a:solidFill>
              </a:rPr>
              <a:t>(</a:t>
            </a:r>
            <a:r>
              <a:rPr lang="ko-KR" altLang="en-US" b="1" spc="-149">
                <a:solidFill>
                  <a:schemeClr val="tx1"/>
                </a:solidFill>
              </a:rPr>
              <a:t>상</a:t>
            </a:r>
            <a:r>
              <a:rPr lang="ko-KR" altLang="en-US" b="1" spc="-149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b="1" spc="-149">
                <a:solidFill>
                  <a:schemeClr val="tx1"/>
                </a:solidFill>
              </a:rPr>
              <a:t>하반기</a:t>
            </a:r>
            <a:r>
              <a:rPr lang="en-US" altLang="ko-KR" b="1" spc="-149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37" name="모서리가 둥근 직사각형 47"/>
          <p:cNvSpPr/>
          <p:nvPr/>
        </p:nvSpPr>
        <p:spPr>
          <a:xfrm>
            <a:off x="359532" y="569726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모서리가 둥근 직사각형 48"/>
          <p:cNvSpPr/>
          <p:nvPr/>
        </p:nvSpPr>
        <p:spPr>
          <a:xfrm>
            <a:off x="867103" y="2882529"/>
            <a:ext cx="7845357" cy="234010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9" name="제목 1"/>
          <p:cNvSpPr txBox="1"/>
          <p:nvPr/>
        </p:nvSpPr>
        <p:spPr>
          <a:xfrm>
            <a:off x="1027371" y="2802987"/>
            <a:ext cx="7685089" cy="2472395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평가대상  </a:t>
            </a:r>
            <a:r>
              <a:rPr lang="en-US" altLang="ko-KR" b="1" spc="-149">
                <a:solidFill>
                  <a:schemeClr val="tx1"/>
                </a:solidFill>
              </a:rPr>
              <a:t>: </a:t>
            </a:r>
            <a:r>
              <a:rPr lang="ko-KR" altLang="en-US" b="1" spc="-149">
                <a:solidFill>
                  <a:schemeClr val="tx1"/>
                </a:solidFill>
              </a:rPr>
              <a:t>개인별</a:t>
            </a:r>
            <a:r>
              <a:rPr lang="en-US" altLang="ko-KR" b="1" spc="-149">
                <a:solidFill>
                  <a:schemeClr val="tx1"/>
                </a:solidFill>
              </a:rPr>
              <a:t>, </a:t>
            </a:r>
            <a:r>
              <a:rPr lang="ko-KR" altLang="en-US" b="1" spc="-149">
                <a:solidFill>
                  <a:schemeClr val="tx1"/>
                </a:solidFill>
              </a:rPr>
              <a:t>부서별</a:t>
            </a:r>
            <a:r>
              <a:rPr lang="en-US" altLang="ko-KR" b="1" spc="-149">
                <a:solidFill>
                  <a:schemeClr val="tx1"/>
                </a:solidFill>
              </a:rPr>
              <a:t>(</a:t>
            </a:r>
            <a:r>
              <a:rPr lang="ko-KR" altLang="en-US" b="1" spc="-149">
                <a:solidFill>
                  <a:schemeClr val="tx1"/>
                </a:solidFill>
              </a:rPr>
              <a:t>본청</a:t>
            </a:r>
            <a:r>
              <a:rPr lang="en-US" altLang="ko-KR" b="1" spc="-149">
                <a:solidFill>
                  <a:schemeClr val="tx1"/>
                </a:solidFill>
              </a:rPr>
              <a:t>, </a:t>
            </a:r>
            <a:r>
              <a:rPr lang="ko-KR" altLang="en-US" b="1" spc="-149">
                <a:solidFill>
                  <a:schemeClr val="tx1"/>
                </a:solidFill>
              </a:rPr>
              <a:t>사업소</a:t>
            </a:r>
            <a:r>
              <a:rPr lang="en-US" altLang="ko-KR" b="1" spc="-149">
                <a:solidFill>
                  <a:schemeClr val="tx1"/>
                </a:solidFill>
              </a:rPr>
              <a:t>) </a:t>
            </a:r>
            <a:r>
              <a:rPr lang="ko-KR" altLang="en-US" b="1" spc="-149">
                <a:solidFill>
                  <a:schemeClr val="tx1"/>
                </a:solidFill>
              </a:rPr>
              <a:t>연간 청렴활동 실적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평가시기  </a:t>
            </a:r>
            <a:r>
              <a:rPr lang="en-US" altLang="ko-KR" b="1" spc="-149">
                <a:solidFill>
                  <a:schemeClr val="tx1"/>
                </a:solidFill>
              </a:rPr>
              <a:t>: </a:t>
            </a:r>
            <a:r>
              <a:rPr lang="ko-KR" altLang="en-US" b="1" spc="-149">
                <a:solidFill>
                  <a:schemeClr val="tx1"/>
                </a:solidFill>
              </a:rPr>
              <a:t>연 </a:t>
            </a:r>
            <a:r>
              <a:rPr lang="en-US" altLang="ko-KR" b="1" spc="-149">
                <a:solidFill>
                  <a:schemeClr val="tx1"/>
                </a:solidFill>
              </a:rPr>
              <a:t>2</a:t>
            </a:r>
            <a:r>
              <a:rPr lang="ko-KR" altLang="en-US" b="1" spc="-149">
                <a:solidFill>
                  <a:schemeClr val="tx1"/>
                </a:solidFill>
              </a:rPr>
              <a:t>회</a:t>
            </a:r>
            <a:r>
              <a:rPr lang="en-US" altLang="ko-KR" b="1" spc="-149">
                <a:solidFill>
                  <a:schemeClr val="tx1"/>
                </a:solidFill>
              </a:rPr>
              <a:t> / </a:t>
            </a:r>
            <a:r>
              <a:rPr lang="ko-KR" altLang="en-US" b="1" spc="-149">
                <a:solidFill>
                  <a:schemeClr val="tx1"/>
                </a:solidFill>
              </a:rPr>
              <a:t>상</a:t>
            </a:r>
            <a:r>
              <a:rPr lang="ko-KR" altLang="en-US" b="1" spc="-149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b="1" spc="-149">
                <a:solidFill>
                  <a:schemeClr val="tx1"/>
                </a:solidFill>
              </a:rPr>
              <a:t>하반기 실시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평가방법  </a:t>
            </a:r>
            <a:r>
              <a:rPr lang="en-US" altLang="ko-KR" b="1" spc="-149">
                <a:solidFill>
                  <a:schemeClr val="tx1"/>
                </a:solidFill>
              </a:rPr>
              <a:t>: “</a:t>
            </a:r>
            <a:r>
              <a:rPr lang="ko-KR" altLang="en-US" b="1" spc="-149">
                <a:solidFill>
                  <a:schemeClr val="tx1"/>
                </a:solidFill>
              </a:rPr>
              <a:t>공직자 자기관리시스템</a:t>
            </a:r>
            <a:r>
              <a:rPr lang="en-US" altLang="ko-KR" b="1" spc="-149">
                <a:solidFill>
                  <a:schemeClr val="tx1"/>
                </a:solidFill>
              </a:rPr>
              <a:t>”</a:t>
            </a:r>
            <a:r>
              <a:rPr lang="ko-KR" altLang="en-US" b="1" spc="-149">
                <a:solidFill>
                  <a:schemeClr val="tx1"/>
                </a:solidFill>
              </a:rPr>
              <a:t>을 이용하여 청렴실적 항목별 평가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i="1" spc="-149">
                <a:solidFill>
                  <a:schemeClr val="tx1"/>
                </a:solidFill>
              </a:rPr>
              <a:t>   </a:t>
            </a:r>
            <a:r>
              <a:rPr lang="en-US" altLang="ko-KR" sz="1700" i="1" spc="-140">
                <a:solidFill>
                  <a:schemeClr val="tx1"/>
                </a:solidFill>
              </a:rPr>
              <a:t>▷ </a:t>
            </a:r>
            <a:r>
              <a:rPr lang="ko-KR" altLang="en-US" sz="1700" i="1" spc="-140">
                <a:solidFill>
                  <a:schemeClr val="tx1"/>
                </a:solidFill>
              </a:rPr>
              <a:t>부서장 청렴의지</a:t>
            </a:r>
            <a:r>
              <a:rPr lang="en-US" altLang="ko-KR" sz="1500" i="1" spc="-139">
                <a:solidFill>
                  <a:schemeClr val="tx1"/>
                </a:solidFill>
              </a:rPr>
              <a:t>(20)</a:t>
            </a:r>
            <a:r>
              <a:rPr lang="en-US" altLang="ko-KR" sz="1700" i="1" spc="-140">
                <a:solidFill>
                  <a:schemeClr val="tx1"/>
                </a:solidFill>
              </a:rPr>
              <a:t> </a:t>
            </a:r>
            <a:r>
              <a:rPr lang="ko-KR" altLang="en-US" sz="1700" i="1" spc="-140">
                <a:solidFill>
                  <a:schemeClr val="tx1"/>
                </a:solidFill>
              </a:rPr>
              <a:t> </a:t>
            </a:r>
            <a:r>
              <a:rPr lang="en-US" altLang="ko-KR" sz="1700" i="1" spc="-140">
                <a:solidFill>
                  <a:schemeClr val="tx1"/>
                </a:solidFill>
              </a:rPr>
              <a:t> ▷</a:t>
            </a:r>
            <a:r>
              <a:rPr lang="ko-KR" altLang="en-US" sz="1700" i="1" spc="-140">
                <a:solidFill>
                  <a:schemeClr val="tx1"/>
                </a:solidFill>
              </a:rPr>
              <a:t> 자율적 내부통제 </a:t>
            </a:r>
            <a:r>
              <a:rPr lang="en-US" altLang="ko-KR" sz="1500" i="1" spc="-139">
                <a:solidFill>
                  <a:schemeClr val="tx1"/>
                </a:solidFill>
              </a:rPr>
              <a:t>(</a:t>
            </a:r>
            <a:r>
              <a:rPr lang="ko-KR" altLang="en-US" sz="1500" i="1" spc="-139">
                <a:solidFill>
                  <a:schemeClr val="tx1"/>
                </a:solidFill>
              </a:rPr>
              <a:t>청백</a:t>
            </a:r>
            <a:r>
              <a:rPr lang="en-US" altLang="ko-KR" sz="1500" i="1" spc="-139">
                <a:solidFill>
                  <a:schemeClr val="tx1"/>
                </a:solidFill>
              </a:rPr>
              <a:t>e</a:t>
            </a:r>
            <a:r>
              <a:rPr lang="ko-KR" altLang="en-US" sz="1500" i="1" spc="-139">
                <a:solidFill>
                  <a:schemeClr val="tx1"/>
                </a:solidFill>
              </a:rPr>
              <a:t>시스템 </a:t>
            </a:r>
            <a:r>
              <a:rPr lang="en-US" altLang="ko-KR" sz="1500" i="1" spc="-139">
                <a:solidFill>
                  <a:schemeClr val="tx1"/>
                </a:solidFill>
              </a:rPr>
              <a:t>, </a:t>
            </a:r>
            <a:r>
              <a:rPr lang="ko-KR" altLang="en-US" sz="1500" i="1" spc="-139">
                <a:solidFill>
                  <a:schemeClr val="tx1"/>
                </a:solidFill>
              </a:rPr>
              <a:t>자가진단</a:t>
            </a:r>
            <a:r>
              <a:rPr lang="en-US" altLang="ko-KR" sz="1500" i="1" spc="-139">
                <a:solidFill>
                  <a:schemeClr val="tx1"/>
                </a:solidFill>
              </a:rPr>
              <a:t>)</a:t>
            </a:r>
            <a:r>
              <a:rPr lang="en-US" altLang="ko-KR" sz="1700" i="1" spc="-140">
                <a:solidFill>
                  <a:schemeClr val="tx1"/>
                </a:solidFill>
              </a:rPr>
              <a:t> </a:t>
            </a:r>
            <a:r>
              <a:rPr lang="ko-KR" altLang="en-US" sz="1700" i="1" spc="-140">
                <a:solidFill>
                  <a:schemeClr val="tx1"/>
                </a:solidFill>
              </a:rPr>
              <a:t>운영</a:t>
            </a:r>
            <a:r>
              <a:rPr lang="en-US" altLang="ko-KR" sz="1500" i="1" spc="-139">
                <a:solidFill>
                  <a:schemeClr val="tx1"/>
                </a:solidFill>
              </a:rPr>
              <a:t>(30)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i="1" spc="-140">
                <a:solidFill>
                  <a:schemeClr val="tx1"/>
                </a:solidFill>
              </a:rPr>
              <a:t>   ▷ </a:t>
            </a:r>
            <a:r>
              <a:rPr lang="ko-KR" altLang="en-US" sz="1700" i="1" spc="-140">
                <a:solidFill>
                  <a:schemeClr val="tx1"/>
                </a:solidFill>
              </a:rPr>
              <a:t>청렴교육 실적</a:t>
            </a:r>
            <a:r>
              <a:rPr lang="en-US" altLang="ko-KR" sz="1500" i="1" spc="-139">
                <a:solidFill>
                  <a:schemeClr val="tx1"/>
                </a:solidFill>
              </a:rPr>
              <a:t>(35)     </a:t>
            </a:r>
            <a:r>
              <a:rPr lang="en-US" altLang="ko-KR" sz="1700" i="1" spc="-140">
                <a:solidFill>
                  <a:schemeClr val="tx1"/>
                </a:solidFill>
              </a:rPr>
              <a:t> ▷ </a:t>
            </a:r>
            <a:r>
              <a:rPr lang="ko-KR" altLang="en-US" sz="1700" i="1" spc="-140">
                <a:solidFill>
                  <a:schemeClr val="tx1"/>
                </a:solidFill>
              </a:rPr>
              <a:t>청렴주간 참여도</a:t>
            </a:r>
            <a:r>
              <a:rPr lang="en-US" altLang="ko-KR" sz="1500" i="1" spc="-139">
                <a:solidFill>
                  <a:schemeClr val="tx1"/>
                </a:solidFill>
              </a:rPr>
              <a:t>(15)</a:t>
            </a:r>
            <a:endParaRPr lang="en-US" altLang="ko-KR" sz="1500" i="1" spc="-125">
              <a:solidFill>
                <a:schemeClr val="tx1"/>
              </a:solidFill>
            </a:endParaRPr>
          </a:p>
        </p:txBody>
      </p:sp>
      <p:sp>
        <p:nvSpPr>
          <p:cNvPr id="340" name="모서리가 둥근 직사각형 29"/>
          <p:cNvSpPr/>
          <p:nvPr/>
        </p:nvSpPr>
        <p:spPr>
          <a:xfrm>
            <a:off x="323528" y="188082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1" name="제목 1"/>
          <p:cNvSpPr txBox="1"/>
          <p:nvPr/>
        </p:nvSpPr>
        <p:spPr>
          <a:xfrm>
            <a:off x="764684" y="1520788"/>
            <a:ext cx="837931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자율적 청렴활동 및 조직내 청렴문화 정착을 위해 전 부서 및 개인별 청렴활동 실적 평가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42" name="모서리가 둥근 직사각형 31"/>
          <p:cNvSpPr/>
          <p:nvPr/>
        </p:nvSpPr>
        <p:spPr>
          <a:xfrm>
            <a:off x="359532" y="627331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3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  <p:sp>
        <p:nvSpPr>
          <p:cNvPr id="344" name="모서리가 둥근 직사각형 18"/>
          <p:cNvSpPr/>
          <p:nvPr/>
        </p:nvSpPr>
        <p:spPr>
          <a:xfrm>
            <a:off x="323528" y="249289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"/>
          <p:cNvSpPr txBox="1"/>
          <p:nvPr/>
        </p:nvSpPr>
        <p:spPr>
          <a:xfrm>
            <a:off x="178101" y="798694"/>
            <a:ext cx="932491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600">
                <a:solidFill>
                  <a:schemeClr val="tx2"/>
                </a:solidFill>
                <a:cs typeface="+mj-cs"/>
              </a:rPr>
              <a:t> </a:t>
            </a:r>
            <a:r>
              <a:rPr lang="ko-KR" altLang="en-US" sz="3400">
                <a:solidFill>
                  <a:schemeClr val="tx2"/>
                </a:solidFill>
                <a:cs typeface="+mj-cs"/>
              </a:rPr>
              <a:t>  </a:t>
            </a:r>
            <a:r>
              <a:rPr lang="ko-KR" altLang="en-US" sz="3300" b="1">
                <a:solidFill>
                  <a:schemeClr val="tx2"/>
                </a:solidFill>
                <a:cs typeface="+mj-cs"/>
              </a:rPr>
              <a:t>반부패 시스템 구축</a:t>
            </a:r>
          </a:p>
        </p:txBody>
      </p:sp>
      <p:sp>
        <p:nvSpPr>
          <p:cNvPr id="329" name="모서리가 접힌 도형 57"/>
          <p:cNvSpPr/>
          <p:nvPr/>
        </p:nvSpPr>
        <p:spPr>
          <a:xfrm flipH="1" flipV="1">
            <a:off x="285720" y="1815430"/>
            <a:ext cx="3170156" cy="49744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0" name="TextBox 58"/>
          <p:cNvSpPr txBox="1"/>
          <p:nvPr/>
        </p:nvSpPr>
        <p:spPr>
          <a:xfrm>
            <a:off x="428596" y="1875592"/>
            <a:ext cx="2955272" cy="370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대민업무 상시 모니터링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950061" y="2376856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 spc="-156">
                <a:solidFill>
                  <a:schemeClr val="tx1"/>
                </a:solidFill>
              </a:rPr>
              <a:t>주요 대민업무 처리과정에서의 부패발생 취약분야 모니터링 실시</a:t>
            </a:r>
            <a:endParaRPr lang="en-US" altLang="ko-KR" sz="1900" b="1" spc="-156">
              <a:solidFill>
                <a:schemeClr val="tx1"/>
              </a:solidFill>
            </a:endParaRPr>
          </a:p>
        </p:txBody>
      </p:sp>
      <p:sp>
        <p:nvSpPr>
          <p:cNvPr id="332" name="모서리가 둥근 직사각형 75"/>
          <p:cNvSpPr/>
          <p:nvPr/>
        </p:nvSpPr>
        <p:spPr>
          <a:xfrm>
            <a:off x="478199" y="2717142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950061" y="4250986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 spc="-156">
                <a:solidFill>
                  <a:schemeClr val="tx1"/>
                </a:solidFill>
              </a:rPr>
              <a:t>연 </a:t>
            </a:r>
            <a:r>
              <a:rPr lang="en-US" altLang="ko-KR" sz="1900" b="1" spc="-156">
                <a:solidFill>
                  <a:schemeClr val="tx1"/>
                </a:solidFill>
              </a:rPr>
              <a:t>1</a:t>
            </a:r>
            <a:r>
              <a:rPr lang="ko-KR" altLang="en-US" sz="1900" b="1" spc="-156">
                <a:solidFill>
                  <a:schemeClr val="tx1"/>
                </a:solidFill>
              </a:rPr>
              <a:t>회 상반기</a:t>
            </a:r>
            <a:r>
              <a:rPr lang="en-US" altLang="ko-KR" sz="1900" b="1" spc="-156">
                <a:solidFill>
                  <a:schemeClr val="tx1"/>
                </a:solidFill>
              </a:rPr>
              <a:t>, </a:t>
            </a:r>
            <a:r>
              <a:rPr lang="ko-KR" altLang="en-US" sz="1900" b="1" spc="-156">
                <a:solidFill>
                  <a:schemeClr val="tx1"/>
                </a:solidFill>
              </a:rPr>
              <a:t>주요 대민업무 처리경험이 있는 시민으로 대상으로 실시</a:t>
            </a:r>
            <a:endParaRPr lang="en-US" altLang="ko-KR" sz="1900" b="1" spc="-156">
              <a:solidFill>
                <a:schemeClr val="tx1"/>
              </a:solidFill>
            </a:endParaRPr>
          </a:p>
        </p:txBody>
      </p:sp>
      <p:sp>
        <p:nvSpPr>
          <p:cNvPr id="334" name="모서리가 둥근 직사각형 77"/>
          <p:cNvSpPr/>
          <p:nvPr/>
        </p:nvSpPr>
        <p:spPr>
          <a:xfrm>
            <a:off x="478199" y="4591272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950061" y="4993042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 spc="-156">
                <a:solidFill>
                  <a:schemeClr val="tx1"/>
                </a:solidFill>
              </a:rPr>
              <a:t>모니터링 결과는 실</a:t>
            </a:r>
            <a:r>
              <a:rPr lang="en-US" altLang="ko-KR" sz="1900" b="1" spc="-156">
                <a:solidFill>
                  <a:schemeClr val="tx1"/>
                </a:solidFill>
              </a:rPr>
              <a:t>, </a:t>
            </a:r>
            <a:r>
              <a:rPr lang="ko-KR" altLang="en-US" sz="1900" b="1" spc="-156">
                <a:solidFill>
                  <a:schemeClr val="tx1"/>
                </a:solidFill>
              </a:rPr>
              <a:t>본부</a:t>
            </a:r>
            <a:r>
              <a:rPr lang="en-US" altLang="ko-KR" sz="1900" b="1" spc="-156">
                <a:solidFill>
                  <a:schemeClr val="tx1"/>
                </a:solidFill>
              </a:rPr>
              <a:t>, </a:t>
            </a:r>
            <a:r>
              <a:rPr lang="ko-KR" altLang="en-US" sz="1900" b="1" spc="-156">
                <a:solidFill>
                  <a:schemeClr val="tx1"/>
                </a:solidFill>
              </a:rPr>
              <a:t>국에 통보하여 대책 마련 및 시행 </a:t>
            </a:r>
            <a:r>
              <a:rPr lang="en-US" altLang="ko-KR" sz="1900" b="1" spc="-156">
                <a:solidFill>
                  <a:schemeClr val="tx1"/>
                </a:solidFill>
              </a:rPr>
              <a:t>: 201</a:t>
            </a:r>
            <a:r>
              <a:rPr lang="ko-KR" altLang="en-US" sz="1900" b="1" spc="-156">
                <a:solidFill>
                  <a:schemeClr val="tx1"/>
                </a:solidFill>
              </a:rPr>
              <a:t>7</a:t>
            </a:r>
            <a:r>
              <a:rPr lang="en-US" altLang="ko-KR" sz="1900" b="1" spc="-156">
                <a:solidFill>
                  <a:schemeClr val="tx1"/>
                </a:solidFill>
              </a:rPr>
              <a:t>. </a:t>
            </a:r>
            <a:r>
              <a:rPr lang="ko-KR" altLang="en-US" sz="1900" b="1" spc="-156">
                <a:solidFill>
                  <a:schemeClr val="tx1"/>
                </a:solidFill>
              </a:rPr>
              <a:t>5월</a:t>
            </a:r>
            <a:r>
              <a:rPr lang="en-US" altLang="ko-KR" sz="1900" b="1" spc="-156">
                <a:solidFill>
                  <a:schemeClr val="tx1"/>
                </a:solidFill>
              </a:rPr>
              <a:t>~</a:t>
            </a:r>
          </a:p>
        </p:txBody>
      </p:sp>
      <p:sp>
        <p:nvSpPr>
          <p:cNvPr id="336" name="모서리가 둥근 직사각형 79"/>
          <p:cNvSpPr/>
          <p:nvPr/>
        </p:nvSpPr>
        <p:spPr>
          <a:xfrm>
            <a:off x="478199" y="533332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모서리가 둥근 직사각형 82"/>
          <p:cNvSpPr/>
          <p:nvPr/>
        </p:nvSpPr>
        <p:spPr>
          <a:xfrm>
            <a:off x="395536" y="3212976"/>
            <a:ext cx="8568952" cy="95859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제목 1"/>
          <p:cNvSpPr txBox="1"/>
          <p:nvPr/>
        </p:nvSpPr>
        <p:spPr>
          <a:xfrm>
            <a:off x="503548" y="3248980"/>
            <a:ext cx="850287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 spc="-132">
                <a:solidFill>
                  <a:schemeClr val="tx1"/>
                </a:solidFill>
              </a:rPr>
              <a:t>보조금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계약 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소방 </a:t>
            </a:r>
            <a:r>
              <a:rPr lang="en-US" altLang="ko-KR" sz="1600" b="1" spc="-132">
                <a:solidFill>
                  <a:schemeClr val="tx1"/>
                </a:solidFill>
              </a:rPr>
              <a:t>: </a:t>
            </a:r>
            <a:r>
              <a:rPr lang="ko-KR" altLang="en-US" sz="1600" b="1" spc="-132">
                <a:solidFill>
                  <a:schemeClr val="tx1"/>
                </a:solidFill>
              </a:rPr>
              <a:t>보조금 지원</a:t>
            </a:r>
            <a:r>
              <a:rPr lang="en-US" altLang="ko-KR" sz="1600" b="1" spc="-132">
                <a:solidFill>
                  <a:schemeClr val="tx1"/>
                </a:solidFill>
              </a:rPr>
              <a:t> ,</a:t>
            </a:r>
            <a:r>
              <a:rPr lang="ko-KR" altLang="en-US" sz="1600" b="1" spc="-132">
                <a:solidFill>
                  <a:schemeClr val="tx1"/>
                </a:solidFill>
              </a:rPr>
              <a:t> 공사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용역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물품계약 및 관리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소방업무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 spc="-132">
                <a:solidFill>
                  <a:schemeClr val="tx1"/>
                </a:solidFill>
              </a:rPr>
              <a:t>민원업무 </a:t>
            </a:r>
            <a:r>
              <a:rPr lang="en-US" altLang="ko-KR" sz="1600" b="1" spc="-132">
                <a:solidFill>
                  <a:schemeClr val="tx1"/>
                </a:solidFill>
              </a:rPr>
              <a:t>: </a:t>
            </a:r>
            <a:r>
              <a:rPr lang="ko-KR" altLang="en-US" sz="1600" b="1" spc="-132">
                <a:solidFill>
                  <a:schemeClr val="tx1"/>
                </a:solidFill>
              </a:rPr>
              <a:t>비영리 민간단체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공유재산 관리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건설공사 품질관리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상수도</a:t>
            </a:r>
            <a:r>
              <a:rPr lang="en-US" altLang="ko-KR" sz="1600" b="1" spc="-132">
                <a:solidFill>
                  <a:schemeClr val="tx1"/>
                </a:solidFill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</a:rPr>
              <a:t>여객운송사업 인가</a:t>
            </a:r>
            <a:endParaRPr lang="en-US" altLang="ko-KR" sz="1600" b="1" spc="-132">
              <a:solidFill>
                <a:schemeClr val="tx1"/>
              </a:solidFill>
            </a:endParaRPr>
          </a:p>
        </p:txBody>
      </p:sp>
      <p:sp>
        <p:nvSpPr>
          <p:cNvPr id="341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30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90186" y="1733551"/>
            <a:ext cx="4042015" cy="20574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1" name="모서리가 둥근 직사각형 12"/>
          <p:cNvSpPr/>
          <p:nvPr/>
        </p:nvSpPr>
        <p:spPr>
          <a:xfrm>
            <a:off x="6324811" y="2257111"/>
            <a:ext cx="964640" cy="63304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32" name="직선 연결선 17"/>
          <p:cNvCxnSpPr/>
          <p:nvPr/>
        </p:nvCxnSpPr>
        <p:spPr>
          <a:xfrm flipV="1">
            <a:off x="5200650" y="2889110"/>
            <a:ext cx="1223805" cy="162574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직선 연결선 19"/>
          <p:cNvCxnSpPr/>
          <p:nvPr/>
        </p:nvCxnSpPr>
        <p:spPr>
          <a:xfrm flipH="1" flipV="1">
            <a:off x="7258050" y="2914651"/>
            <a:ext cx="1409700" cy="161924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직사각형 14"/>
          <p:cNvSpPr/>
          <p:nvPr/>
        </p:nvSpPr>
        <p:spPr>
          <a:xfrm>
            <a:off x="5181600" y="4527410"/>
            <a:ext cx="3468914" cy="1258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직사각형 25"/>
          <p:cNvSpPr/>
          <p:nvPr/>
        </p:nvSpPr>
        <p:spPr>
          <a:xfrm>
            <a:off x="5314950" y="4505236"/>
            <a:ext cx="3181350" cy="1179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 b="1" i="1" u="sng">
                <a:solidFill>
                  <a:schemeClr val="accent2"/>
                </a:solidFill>
              </a:rPr>
              <a:t>★ 신고방법 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 b="1" i="1">
                <a:solidFill>
                  <a:schemeClr val="tx1"/>
                </a:solidFill>
              </a:rPr>
              <a:t> </a:t>
            </a:r>
            <a:r>
              <a:rPr lang="en-US" altLang="ko-KR" sz="1600" b="1" i="1">
                <a:solidFill>
                  <a:schemeClr val="tx1"/>
                </a:solidFill>
              </a:rPr>
              <a:t>1. </a:t>
            </a:r>
            <a:r>
              <a:rPr lang="ko-KR" altLang="en-US" sz="1600" b="1" i="1">
                <a:solidFill>
                  <a:schemeClr val="tx1"/>
                </a:solidFill>
              </a:rPr>
              <a:t>온라인 신고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 b="1" i="1">
                <a:solidFill>
                  <a:schemeClr val="tx1"/>
                </a:solidFill>
              </a:rPr>
              <a:t> 2. </a:t>
            </a:r>
            <a:r>
              <a:rPr lang="ko-KR" altLang="en-US" sz="1600" b="1" i="1">
                <a:solidFill>
                  <a:schemeClr val="tx1"/>
                </a:solidFill>
              </a:rPr>
              <a:t>우편</a:t>
            </a:r>
            <a:r>
              <a:rPr lang="en-US" altLang="ko-KR" sz="1600" b="1" i="1">
                <a:solidFill>
                  <a:schemeClr val="tx1"/>
                </a:solidFill>
              </a:rPr>
              <a:t>/</a:t>
            </a:r>
            <a:r>
              <a:rPr lang="ko-KR" altLang="en-US" sz="1600" b="1" i="1">
                <a:solidFill>
                  <a:schemeClr val="tx1"/>
                </a:solidFill>
              </a:rPr>
              <a:t>방문 신고</a:t>
            </a:r>
            <a:r>
              <a:rPr lang="en-US" altLang="ko-KR" sz="1600" b="1" i="1">
                <a:solidFill>
                  <a:schemeClr val="tx1"/>
                </a:solidFill>
              </a:rPr>
              <a:t>, </a:t>
            </a:r>
            <a:r>
              <a:rPr lang="ko-KR" altLang="en-US" sz="1600" b="1" i="1">
                <a:solidFill>
                  <a:schemeClr val="tx1"/>
                </a:solidFill>
              </a:rPr>
              <a:t>팩스 신고</a:t>
            </a:r>
          </a:p>
        </p:txBody>
      </p:sp>
      <p:sp>
        <p:nvSpPr>
          <p:cNvPr id="336" name="제목 1"/>
          <p:cNvSpPr txBox="1"/>
          <p:nvPr/>
        </p:nvSpPr>
        <p:spPr>
          <a:xfrm>
            <a:off x="759561" y="2513099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8" name="제목 1"/>
          <p:cNvSpPr txBox="1"/>
          <p:nvPr/>
        </p:nvSpPr>
        <p:spPr>
          <a:xfrm>
            <a:off x="866731" y="2416599"/>
            <a:ext cx="376241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공무원의 부당행위를 신고할 수 있는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핫라인 운영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40" name="제목 1"/>
          <p:cNvSpPr txBox="1"/>
          <p:nvPr/>
        </p:nvSpPr>
        <p:spPr>
          <a:xfrm>
            <a:off x="866731" y="3623247"/>
            <a:ext cx="376241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갑의 부당행위 신고 등록 시 감사위원회 직접 조사 등 후속조치 실시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42" name="제목 1"/>
          <p:cNvSpPr txBox="1"/>
          <p:nvPr/>
        </p:nvSpPr>
        <p:spPr>
          <a:xfrm>
            <a:off x="847681" y="4873287"/>
            <a:ext cx="4012351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9">
                <a:solidFill>
                  <a:schemeClr val="tx1"/>
                </a:solidFill>
              </a:rPr>
              <a:t>신고사례 분석결과를 토대로 개선안 마련 및 직원교육 등 실시</a:t>
            </a:r>
            <a:endParaRPr lang="en-US" altLang="ko-KR" b="1" spc="-149">
              <a:solidFill>
                <a:schemeClr val="tx1"/>
              </a:solidFill>
            </a:endParaRPr>
          </a:p>
        </p:txBody>
      </p:sp>
      <p:sp>
        <p:nvSpPr>
          <p:cNvPr id="344" name="모서리가 접힌 도형 57"/>
          <p:cNvSpPr/>
          <p:nvPr/>
        </p:nvSpPr>
        <p:spPr>
          <a:xfrm flipH="1" flipV="1">
            <a:off x="249716" y="1671414"/>
            <a:ext cx="3962244" cy="49744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45" name="TextBox 58"/>
          <p:cNvSpPr txBox="1"/>
          <p:nvPr/>
        </p:nvSpPr>
        <p:spPr>
          <a:xfrm>
            <a:off x="392592" y="1731576"/>
            <a:ext cx="3711356" cy="373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갑의 부당행위(원순씨 핫라인)</a:t>
            </a:r>
          </a:p>
        </p:txBody>
      </p:sp>
      <p:sp>
        <p:nvSpPr>
          <p:cNvPr id="346" name="모서리가 둥근 직사각형 32"/>
          <p:cNvSpPr/>
          <p:nvPr/>
        </p:nvSpPr>
        <p:spPr>
          <a:xfrm>
            <a:off x="431540" y="382504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7" name="모서리가 둥근 직사각형 30"/>
          <p:cNvSpPr/>
          <p:nvPr/>
        </p:nvSpPr>
        <p:spPr>
          <a:xfrm>
            <a:off x="431540" y="263692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8" name="모서리가 둥근 직사각형 34"/>
          <p:cNvSpPr/>
          <p:nvPr/>
        </p:nvSpPr>
        <p:spPr>
          <a:xfrm>
            <a:off x="397816" y="504918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9" name="제목 11"/>
          <p:cNvSpPr txBox="1"/>
          <p:nvPr/>
        </p:nvSpPr>
        <p:spPr>
          <a:xfrm>
            <a:off x="323528" y="514512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제목 1"/>
          <p:cNvSpPr txBox="1"/>
          <p:nvPr/>
        </p:nvSpPr>
        <p:spPr>
          <a:xfrm>
            <a:off x="178101" y="798694"/>
            <a:ext cx="932491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400" b="1">
                <a:solidFill>
                  <a:schemeClr val="tx2"/>
                </a:solidFill>
                <a:cs typeface="+mj-cs"/>
              </a:rPr>
              <a:t> </a:t>
            </a:r>
            <a:r>
              <a:rPr lang="ko-KR" altLang="en-US" sz="3300" b="1">
                <a:solidFill>
                  <a:schemeClr val="tx2"/>
                </a:solidFill>
                <a:cs typeface="+mj-cs"/>
              </a:rPr>
              <a:t>이에 따라 서울시는</a:t>
            </a:r>
            <a:r>
              <a:rPr lang="en-US" altLang="ko-KR" sz="3300" b="1">
                <a:solidFill>
                  <a:schemeClr val="tx2"/>
                </a:solidFill>
                <a:cs typeface="+mj-cs"/>
              </a:rPr>
              <a:t>…</a:t>
            </a:r>
          </a:p>
        </p:txBody>
      </p:sp>
      <p:sp>
        <p:nvSpPr>
          <p:cNvPr id="331" name="TextBox 34"/>
          <p:cNvSpPr txBox="1"/>
          <p:nvPr/>
        </p:nvSpPr>
        <p:spPr>
          <a:xfrm>
            <a:off x="328112" y="1704689"/>
            <a:ext cx="5648044" cy="5222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강력한 부패 무관용 원칙으로 공무원 비위 감소</a:t>
            </a:r>
          </a:p>
        </p:txBody>
      </p:sp>
      <p:sp>
        <p:nvSpPr>
          <p:cNvPr id="332" name="제목 1"/>
          <p:cNvSpPr txBox="1"/>
          <p:nvPr/>
        </p:nvSpPr>
        <p:spPr>
          <a:xfrm>
            <a:off x="797661" y="2560724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모서리가 둥근 직사각형 36"/>
          <p:cNvSpPr/>
          <p:nvPr/>
        </p:nvSpPr>
        <p:spPr>
          <a:xfrm>
            <a:off x="464409" y="255271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TextBox 38"/>
          <p:cNvSpPr txBox="1"/>
          <p:nvPr/>
        </p:nvSpPr>
        <p:spPr>
          <a:xfrm>
            <a:off x="328112" y="3074022"/>
            <a:ext cx="5648044" cy="5245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부패 경각심 고취 및 시민의 시정감시 활성화</a:t>
            </a:r>
          </a:p>
        </p:txBody>
      </p:sp>
      <p:sp>
        <p:nvSpPr>
          <p:cNvPr id="335" name="제목 1"/>
          <p:cNvSpPr txBox="1"/>
          <p:nvPr/>
        </p:nvSpPr>
        <p:spPr>
          <a:xfrm>
            <a:off x="950061" y="2198774"/>
            <a:ext cx="80224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pc="-149">
                <a:solidFill>
                  <a:schemeClr val="tx1"/>
                </a:solidFill>
              </a:rPr>
              <a:t>‘</a:t>
            </a:r>
            <a:r>
              <a:rPr lang="ko-KR" altLang="en-US" spc="-149">
                <a:solidFill>
                  <a:schemeClr val="tx1"/>
                </a:solidFill>
              </a:rPr>
              <a:t>원스트라이크 아웃제</a:t>
            </a:r>
            <a:r>
              <a:rPr lang="en-US" altLang="ko-KR" spc="-149">
                <a:solidFill>
                  <a:schemeClr val="tx1"/>
                </a:solidFill>
              </a:rPr>
              <a:t>’ </a:t>
            </a:r>
            <a:r>
              <a:rPr lang="ko-KR" altLang="en-US" spc="-149">
                <a:solidFill>
                  <a:schemeClr val="tx1"/>
                </a:solidFill>
              </a:rPr>
              <a:t>강화로 비위발생건수 감소</a:t>
            </a:r>
            <a:r>
              <a:rPr lang="en-US" altLang="ko-KR" sz="1700" spc="-140">
                <a:solidFill>
                  <a:schemeClr val="tx1"/>
                </a:solidFill>
              </a:rPr>
              <a:t>(</a:t>
            </a:r>
            <a:r>
              <a:rPr lang="ko-KR" altLang="en-US" sz="1700" spc="-140">
                <a:solidFill>
                  <a:schemeClr val="tx1"/>
                </a:solidFill>
              </a:rPr>
              <a:t>시행 전후 </a:t>
            </a:r>
            <a:r>
              <a:rPr lang="en-US" altLang="ko-KR" sz="1700" spc="-140">
                <a:solidFill>
                  <a:schemeClr val="tx1"/>
                </a:solidFill>
              </a:rPr>
              <a:t>1</a:t>
            </a:r>
            <a:r>
              <a:rPr lang="ko-KR" altLang="en-US" sz="1700" spc="-140">
                <a:solidFill>
                  <a:schemeClr val="tx1"/>
                </a:solidFill>
              </a:rPr>
              <a:t>년간 </a:t>
            </a:r>
            <a:r>
              <a:rPr lang="en-US" altLang="ko-KR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32% </a:t>
            </a:r>
            <a:r>
              <a:rPr lang="ko-KR" altLang="en-US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감소</a:t>
            </a:r>
            <a:r>
              <a:rPr lang="en-US" altLang="ko-KR" sz="1700" spc="-140">
                <a:solidFill>
                  <a:schemeClr val="tx1"/>
                </a:solidFill>
              </a:rPr>
              <a:t>(73→50</a:t>
            </a:r>
            <a:r>
              <a:rPr lang="ko-KR" altLang="en-US" sz="1700" spc="-140">
                <a:solidFill>
                  <a:schemeClr val="tx1"/>
                </a:solidFill>
              </a:rPr>
              <a:t>건</a:t>
            </a:r>
            <a:r>
              <a:rPr lang="en-US" altLang="ko-KR" sz="1700" spc="-14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36" name="모서리가 둥근 직사각형 40"/>
          <p:cNvSpPr/>
          <p:nvPr/>
        </p:nvSpPr>
        <p:spPr>
          <a:xfrm>
            <a:off x="464409" y="391479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TextBox 46"/>
          <p:cNvSpPr txBox="1"/>
          <p:nvPr/>
        </p:nvSpPr>
        <p:spPr>
          <a:xfrm>
            <a:off x="328112" y="4930479"/>
            <a:ext cx="6728164" cy="5254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시민</a:t>
            </a:r>
            <a:r>
              <a:rPr lang="en-US" altLang="ko-KR" sz="1900" b="1">
                <a:solidFill>
                  <a:schemeClr val="bg1"/>
                </a:solidFill>
              </a:rPr>
              <a:t>·</a:t>
            </a:r>
            <a:r>
              <a:rPr lang="ko-KR" altLang="en-US" sz="1900" b="1">
                <a:solidFill>
                  <a:schemeClr val="bg1"/>
                </a:solidFill>
              </a:rPr>
              <a:t>공무원이 함께 체감하는 공직사회 자정 분위기 조성</a:t>
            </a:r>
          </a:p>
        </p:txBody>
      </p:sp>
      <p:sp>
        <p:nvSpPr>
          <p:cNvPr id="339" name="제목 1"/>
          <p:cNvSpPr txBox="1"/>
          <p:nvPr/>
        </p:nvSpPr>
        <p:spPr>
          <a:xfrm>
            <a:off x="797661" y="5792864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pc="-149">
                <a:solidFill>
                  <a:schemeClr val="tx1"/>
                </a:solidFill>
                <a:cs typeface="+mj-cs"/>
              </a:rPr>
              <a:t> </a:t>
            </a:r>
            <a:endParaRPr lang="en-US" altLang="ko-KR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40" name="모서리가 둥근 직사각형 54"/>
          <p:cNvSpPr/>
          <p:nvPr/>
        </p:nvSpPr>
        <p:spPr>
          <a:xfrm>
            <a:off x="457155" y="4401015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1" name="모서리가 둥근 직사각형 56"/>
          <p:cNvSpPr/>
          <p:nvPr/>
        </p:nvSpPr>
        <p:spPr>
          <a:xfrm>
            <a:off x="464409" y="577216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2" name="모서리가 둥근 직사각형 58"/>
          <p:cNvSpPr/>
          <p:nvPr/>
        </p:nvSpPr>
        <p:spPr>
          <a:xfrm>
            <a:off x="457155" y="625839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3" name="제목 1"/>
          <p:cNvSpPr txBox="1"/>
          <p:nvPr/>
        </p:nvSpPr>
        <p:spPr>
          <a:xfrm>
            <a:off x="797661" y="5792864"/>
            <a:ext cx="684021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spc="-132">
                <a:solidFill>
                  <a:schemeClr val="tx1"/>
                </a:solidFill>
                <a:cs typeface="+mj-cs"/>
              </a:rPr>
              <a:t> </a:t>
            </a:r>
            <a:endParaRPr lang="en-US" altLang="ko-KR" sz="1600" spc="-132">
              <a:solidFill>
                <a:schemeClr val="tx1"/>
              </a:solidFill>
              <a:cs typeface="+mj-cs"/>
            </a:endParaRPr>
          </a:p>
        </p:txBody>
      </p:sp>
      <p:sp>
        <p:nvSpPr>
          <p:cNvPr id="344" name="제목 1"/>
          <p:cNvSpPr txBox="1"/>
          <p:nvPr/>
        </p:nvSpPr>
        <p:spPr>
          <a:xfrm>
            <a:off x="950061" y="3579899"/>
            <a:ext cx="819393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spc="-140">
                <a:solidFill>
                  <a:schemeClr val="tx1"/>
                </a:solidFill>
              </a:rPr>
              <a:t>클린신고</a:t>
            </a:r>
            <a:r>
              <a:rPr lang="en-US" altLang="ko-KR" sz="1700" spc="-140">
                <a:solidFill>
                  <a:schemeClr val="tx1"/>
                </a:solidFill>
              </a:rPr>
              <a:t>(</a:t>
            </a:r>
            <a:r>
              <a:rPr lang="ko-KR" altLang="en-US" sz="1700" spc="-140">
                <a:solidFill>
                  <a:schemeClr val="tx1"/>
                </a:solidFill>
              </a:rPr>
              <a:t>금품 수령 등 자진신고</a:t>
            </a:r>
            <a:r>
              <a:rPr lang="en-US" altLang="ko-KR" sz="1700" spc="-140">
                <a:solidFill>
                  <a:schemeClr val="tx1"/>
                </a:solidFill>
              </a:rPr>
              <a:t>)</a:t>
            </a:r>
            <a:r>
              <a:rPr lang="ko-KR" altLang="en-US" sz="1700" spc="-140">
                <a:solidFill>
                  <a:schemeClr val="tx1"/>
                </a:solidFill>
              </a:rPr>
              <a:t> 건수 증가 </a:t>
            </a:r>
            <a:r>
              <a:rPr lang="en-US" altLang="ko-KR" sz="1700" spc="-140">
                <a:solidFill>
                  <a:schemeClr val="tx1"/>
                </a:solidFill>
              </a:rPr>
              <a:t>: </a:t>
            </a:r>
            <a:r>
              <a:rPr lang="ko-KR" altLang="en-US" sz="1700" spc="-140">
                <a:solidFill>
                  <a:schemeClr val="tx1"/>
                </a:solidFill>
              </a:rPr>
              <a:t>시행 전후 </a:t>
            </a:r>
            <a:r>
              <a:rPr lang="en-US" altLang="ko-KR" sz="1700" spc="-140">
                <a:solidFill>
                  <a:schemeClr val="tx1"/>
                </a:solidFill>
              </a:rPr>
              <a:t>1</a:t>
            </a:r>
            <a:r>
              <a:rPr lang="ko-KR" altLang="en-US" sz="1700" spc="-140">
                <a:solidFill>
                  <a:schemeClr val="tx1"/>
                </a:solidFill>
              </a:rPr>
              <a:t>년간 </a:t>
            </a:r>
            <a:r>
              <a:rPr lang="en-US" altLang="ko-KR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51% </a:t>
            </a:r>
            <a:r>
              <a:rPr lang="ko-KR" altLang="en-US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증가</a:t>
            </a:r>
            <a:r>
              <a:rPr lang="en-US" altLang="ko-KR" sz="1700" spc="-140">
                <a:solidFill>
                  <a:schemeClr val="tx1"/>
                </a:solidFill>
              </a:rPr>
              <a:t>(82→124</a:t>
            </a:r>
            <a:r>
              <a:rPr lang="ko-KR" altLang="en-US" sz="1700" spc="-140">
                <a:solidFill>
                  <a:schemeClr val="tx1"/>
                </a:solidFill>
              </a:rPr>
              <a:t>건</a:t>
            </a:r>
            <a:r>
              <a:rPr lang="en-US" altLang="ko-KR" sz="1700" spc="-140">
                <a:solidFill>
                  <a:schemeClr val="tx1"/>
                </a:solidFill>
              </a:rPr>
              <a:t>)</a:t>
            </a:r>
            <a:endParaRPr lang="ko-KR" altLang="en-US" sz="1700" spc="-140">
              <a:solidFill>
                <a:schemeClr val="tx1"/>
              </a:solidFill>
            </a:endParaRPr>
          </a:p>
        </p:txBody>
      </p:sp>
      <p:sp>
        <p:nvSpPr>
          <p:cNvPr id="345" name="제목 1"/>
          <p:cNvSpPr txBox="1"/>
          <p:nvPr/>
        </p:nvSpPr>
        <p:spPr>
          <a:xfrm>
            <a:off x="942807" y="4066121"/>
            <a:ext cx="8201193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spc="-140">
                <a:solidFill>
                  <a:schemeClr val="tx1"/>
                </a:solidFill>
              </a:rPr>
              <a:t>공직비리 통합신고센터</a:t>
            </a:r>
            <a:r>
              <a:rPr lang="en-US" altLang="ko-KR" sz="1700" spc="-140">
                <a:solidFill>
                  <a:schemeClr val="tx1"/>
                </a:solidFill>
              </a:rPr>
              <a:t>(</a:t>
            </a:r>
            <a:r>
              <a:rPr lang="ko-KR" altLang="en-US" sz="1700" spc="-140">
                <a:solidFill>
                  <a:schemeClr val="tx1"/>
                </a:solidFill>
              </a:rPr>
              <a:t>원순씨 핫라인</a:t>
            </a:r>
            <a:r>
              <a:rPr lang="en-US" altLang="ko-KR" sz="1700" spc="-140">
                <a:solidFill>
                  <a:schemeClr val="tx1"/>
                </a:solidFill>
              </a:rPr>
              <a:t>) </a:t>
            </a:r>
            <a:r>
              <a:rPr lang="ko-KR" altLang="en-US" sz="1700" spc="-140">
                <a:solidFill>
                  <a:schemeClr val="tx1"/>
                </a:solidFill>
              </a:rPr>
              <a:t>신고 증가 </a:t>
            </a:r>
            <a:r>
              <a:rPr lang="en-US" altLang="ko-KR" sz="1700" spc="-140">
                <a:solidFill>
                  <a:schemeClr val="tx1"/>
                </a:solidFill>
              </a:rPr>
              <a:t>: </a:t>
            </a:r>
            <a:r>
              <a:rPr lang="ko-KR" altLang="en-US" sz="1700" spc="-140">
                <a:solidFill>
                  <a:schemeClr val="tx1"/>
                </a:solidFill>
              </a:rPr>
              <a:t>시행 전후 </a:t>
            </a:r>
            <a:r>
              <a:rPr lang="en-US" altLang="ko-KR" sz="1700" spc="-140">
                <a:solidFill>
                  <a:schemeClr val="tx1"/>
                </a:solidFill>
              </a:rPr>
              <a:t>1</a:t>
            </a:r>
            <a:r>
              <a:rPr lang="ko-KR" altLang="en-US" sz="1700" spc="-140">
                <a:solidFill>
                  <a:schemeClr val="tx1"/>
                </a:solidFill>
              </a:rPr>
              <a:t>년간 </a:t>
            </a:r>
            <a:r>
              <a:rPr lang="en-US" altLang="ko-KR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6.7</a:t>
            </a:r>
            <a:r>
              <a:rPr lang="ko-KR" altLang="en-US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배 증가</a:t>
            </a:r>
            <a:r>
              <a:rPr lang="en-US" altLang="ko-KR" sz="1700" spc="-140">
                <a:solidFill>
                  <a:schemeClr val="tx1"/>
                </a:solidFill>
              </a:rPr>
              <a:t>(110→746</a:t>
            </a:r>
            <a:r>
              <a:rPr lang="ko-KR" altLang="en-US" sz="1700" spc="-140">
                <a:solidFill>
                  <a:schemeClr val="tx1"/>
                </a:solidFill>
              </a:rPr>
              <a:t>건</a:t>
            </a:r>
            <a:r>
              <a:rPr lang="en-US" altLang="ko-KR" sz="1700" spc="-140">
                <a:solidFill>
                  <a:schemeClr val="tx1"/>
                </a:solidFill>
              </a:rPr>
              <a:t>)</a:t>
            </a:r>
            <a:endParaRPr lang="ko-KR" altLang="en-US" sz="1700" spc="-140">
              <a:solidFill>
                <a:schemeClr val="tx1"/>
              </a:solidFill>
            </a:endParaRPr>
          </a:p>
        </p:txBody>
      </p:sp>
      <p:sp>
        <p:nvSpPr>
          <p:cNvPr id="346" name="제목 1"/>
          <p:cNvSpPr txBox="1"/>
          <p:nvPr/>
        </p:nvSpPr>
        <p:spPr>
          <a:xfrm>
            <a:off x="950061" y="5437274"/>
            <a:ext cx="90130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spc="-140">
                <a:solidFill>
                  <a:schemeClr val="tx1"/>
                </a:solidFill>
              </a:rPr>
              <a:t>시   민 설문결과 </a:t>
            </a:r>
            <a:r>
              <a:rPr lang="en-US" altLang="ko-KR" sz="1700" spc="-140">
                <a:solidFill>
                  <a:schemeClr val="tx1"/>
                </a:solidFill>
              </a:rPr>
              <a:t>: </a:t>
            </a:r>
            <a:r>
              <a:rPr lang="ko-KR" altLang="en-US" sz="1700" spc="-140">
                <a:solidFill>
                  <a:schemeClr val="tx1"/>
                </a:solidFill>
              </a:rPr>
              <a:t>서울시가 공직사회 부정부패 척결을 위해 앞장서고 있다</a:t>
            </a:r>
            <a:r>
              <a:rPr lang="en-US" altLang="ko-KR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(51.2%)</a:t>
            </a:r>
          </a:p>
        </p:txBody>
      </p:sp>
      <p:sp>
        <p:nvSpPr>
          <p:cNvPr id="347" name="제목 1"/>
          <p:cNvSpPr txBox="1"/>
          <p:nvPr/>
        </p:nvSpPr>
        <p:spPr>
          <a:xfrm>
            <a:off x="942807" y="5923496"/>
            <a:ext cx="90130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spc="-140">
                <a:solidFill>
                  <a:schemeClr val="tx1"/>
                </a:solidFill>
              </a:rPr>
              <a:t>시직원 설문결과 </a:t>
            </a:r>
            <a:r>
              <a:rPr lang="en-US" altLang="ko-KR" sz="1700" spc="-140">
                <a:solidFill>
                  <a:schemeClr val="tx1"/>
                </a:solidFill>
              </a:rPr>
              <a:t>: </a:t>
            </a:r>
            <a:r>
              <a:rPr lang="ko-KR" altLang="en-US" sz="1700" spc="-140">
                <a:solidFill>
                  <a:schemeClr val="tx1"/>
                </a:solidFill>
              </a:rPr>
              <a:t>박원순법 시행으로 공직사회 긴장도가 이전보다 높아졌다</a:t>
            </a:r>
            <a:r>
              <a:rPr lang="en-US" altLang="ko-KR" sz="1700" b="1" u="sng" spc="-14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(89.0%)</a:t>
            </a:r>
          </a:p>
        </p:txBody>
      </p:sp>
      <p:sp>
        <p:nvSpPr>
          <p:cNvPr id="348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1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그간의 성과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사다리꼴 49"/>
          <p:cNvSpPr/>
          <p:nvPr/>
        </p:nvSpPr>
        <p:spPr>
          <a:xfrm>
            <a:off x="3178623" y="1682541"/>
            <a:ext cx="3599542" cy="5175459"/>
          </a:xfrm>
          <a:prstGeom prst="trapezoid">
            <a:avLst>
              <a:gd name="adj" fmla="val 36722"/>
            </a:avLst>
          </a:prstGeom>
          <a:gradFill>
            <a:gsLst>
              <a:gs pos="0">
                <a:schemeClr val="tx1">
                  <a:lumMod val="20000"/>
                  <a:lumOff val="80000"/>
                  <a:alpha val="100000"/>
                </a:schemeClr>
              </a:gs>
              <a:gs pos="50000">
                <a:schemeClr val="accent4">
                  <a:lumMod val="20000"/>
                  <a:lumOff val="80000"/>
                  <a:alpha val="100000"/>
                </a:schemeClr>
              </a:gs>
              <a:gs pos="100000">
                <a:schemeClr val="accent4">
                  <a:lumMod val="60000"/>
                  <a:lumOff val="40000"/>
                  <a:alpha val="100000"/>
                </a:schemeClr>
              </a:gs>
              <a:gs pos="14000">
                <a:schemeClr val="bg1">
                  <a:lumMod val="85000"/>
                  <a:alpha val="10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9" name="이등변 삼각형 48"/>
          <p:cNvSpPr/>
          <p:nvPr/>
        </p:nvSpPr>
        <p:spPr>
          <a:xfrm>
            <a:off x="3642249" y="1514790"/>
            <a:ext cx="2795954" cy="299496"/>
          </a:xfrm>
          <a:prstGeom prst="triangle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0" name="타원 4"/>
          <p:cNvSpPr/>
          <p:nvPr/>
        </p:nvSpPr>
        <p:spPr>
          <a:xfrm>
            <a:off x="1944914" y="2989943"/>
            <a:ext cx="1669143" cy="947057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  <a:alpha val="100000"/>
                </a:schemeClr>
              </a:gs>
              <a:gs pos="50000">
                <a:schemeClr val="bg2">
                  <a:lumMod val="75000"/>
                  <a:alpha val="100000"/>
                </a:schemeClr>
              </a:gs>
              <a:gs pos="100000">
                <a:schemeClr val="bg2">
                  <a:lumMod val="90000"/>
                  <a:alpha val="100000"/>
                </a:schemeClr>
              </a:gs>
            </a:gsLst>
            <a:lin ang="16200000" scaled="1"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defRPr lang="ko-KR" altLang="en-US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</a:rPr>
              <a:t>부  패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</a:rPr>
              <a:t>DOWN</a:t>
            </a:r>
            <a:endParaRPr lang="ko-KR" altLang="en-US" sz="20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1" name="TextBox 6"/>
          <p:cNvSpPr txBox="1"/>
          <p:nvPr/>
        </p:nvSpPr>
        <p:spPr>
          <a:xfrm>
            <a:off x="464020" y="944724"/>
            <a:ext cx="1047639" cy="48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600" b="1">
                <a:solidFill>
                  <a:schemeClr val="tx1"/>
                </a:solidFill>
              </a:rPr>
              <a:t>비 전</a:t>
            </a:r>
          </a:p>
        </p:txBody>
      </p:sp>
      <p:sp>
        <p:nvSpPr>
          <p:cNvPr id="332" name="TextBox 7"/>
          <p:cNvSpPr txBox="1"/>
          <p:nvPr/>
        </p:nvSpPr>
        <p:spPr>
          <a:xfrm>
            <a:off x="467544" y="1993500"/>
            <a:ext cx="1185537" cy="490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600" b="1">
                <a:solidFill>
                  <a:schemeClr val="tx1"/>
                </a:solidFill>
              </a:rPr>
              <a:t>목 표</a:t>
            </a:r>
          </a:p>
        </p:txBody>
      </p:sp>
      <p:sp>
        <p:nvSpPr>
          <p:cNvPr id="333" name="TextBox 8"/>
          <p:cNvSpPr txBox="1"/>
          <p:nvPr/>
        </p:nvSpPr>
        <p:spPr>
          <a:xfrm>
            <a:off x="506105" y="3187542"/>
            <a:ext cx="1185574" cy="487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600" b="1">
                <a:solidFill>
                  <a:schemeClr val="tx1"/>
                </a:solidFill>
              </a:rPr>
              <a:t>전 략</a:t>
            </a:r>
          </a:p>
        </p:txBody>
      </p:sp>
      <p:sp>
        <p:nvSpPr>
          <p:cNvPr id="334" name="TextBox 9"/>
          <p:cNvSpPr txBox="1"/>
          <p:nvPr/>
        </p:nvSpPr>
        <p:spPr>
          <a:xfrm>
            <a:off x="467544" y="4669035"/>
            <a:ext cx="1194345" cy="488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600" b="1">
                <a:solidFill>
                  <a:schemeClr val="tx1"/>
                </a:solidFill>
              </a:rPr>
              <a:t>사 업</a:t>
            </a:r>
          </a:p>
        </p:txBody>
      </p:sp>
      <p:sp>
        <p:nvSpPr>
          <p:cNvPr id="335" name="TextBox 10"/>
          <p:cNvSpPr txBox="1"/>
          <p:nvPr/>
        </p:nvSpPr>
        <p:spPr>
          <a:xfrm>
            <a:off x="467544" y="6093296"/>
            <a:ext cx="1192050" cy="48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600" b="1">
                <a:solidFill>
                  <a:schemeClr val="tx1"/>
                </a:solidFill>
              </a:rPr>
              <a:t>주 체</a:t>
            </a:r>
          </a:p>
        </p:txBody>
      </p:sp>
      <p:sp>
        <p:nvSpPr>
          <p:cNvPr id="336" name="직사각형 13"/>
          <p:cNvSpPr/>
          <p:nvPr/>
        </p:nvSpPr>
        <p:spPr>
          <a:xfrm>
            <a:off x="1944913" y="872716"/>
            <a:ext cx="6255658" cy="59322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z="2500" dirty="0">
                <a:solidFill>
                  <a:schemeClr val="tx1"/>
                </a:solidFill>
                <a:latin typeface="HY견고딕"/>
                <a:ea typeface="HY견고딕"/>
              </a:rPr>
              <a:t>시민에게 </a:t>
            </a:r>
            <a:r>
              <a:rPr lang="ko-KR" altLang="en-US" sz="2500" dirty="0" smtClean="0">
                <a:solidFill>
                  <a:schemeClr val="tx1"/>
                </a:solidFill>
                <a:latin typeface="HY견고딕"/>
                <a:ea typeface="HY견고딕"/>
              </a:rPr>
              <a:t>신뢰받는 청렴특별시 서울</a:t>
            </a:r>
            <a:r>
              <a:rPr lang="en-US" altLang="ko-KR" sz="2500" dirty="0" smtClean="0">
                <a:solidFill>
                  <a:schemeClr val="tx1"/>
                </a:solidFill>
                <a:latin typeface="HY견고딕"/>
                <a:ea typeface="HY견고딕"/>
              </a:rPr>
              <a:t>! </a:t>
            </a:r>
            <a:r>
              <a:rPr lang="ko-KR" altLang="en-US" sz="2500" dirty="0" smtClean="0">
                <a:solidFill>
                  <a:schemeClr val="tx1"/>
                </a:solidFill>
                <a:latin typeface="HY견고딕"/>
                <a:ea typeface="HY견고딕"/>
              </a:rPr>
              <a:t>조성</a:t>
            </a:r>
            <a:endParaRPr lang="ko-KR" altLang="en-US" sz="25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7" name="직사각형 19"/>
          <p:cNvSpPr/>
          <p:nvPr/>
        </p:nvSpPr>
        <p:spPr>
          <a:xfrm>
            <a:off x="1910303" y="1940098"/>
            <a:ext cx="6255658" cy="688802"/>
          </a:xfrm>
          <a:prstGeom prst="rect">
            <a:avLst/>
          </a:prstGeom>
          <a:gradFill flip="xy" rotWithShape="1">
            <a:gsLst>
              <a:gs pos="0">
                <a:schemeClr val="accent1">
                  <a:alpha val="100000"/>
                </a:schemeClr>
              </a:gs>
              <a:gs pos="100000">
                <a:schemeClr val="bg1">
                  <a:alpha val="100000"/>
                </a:schemeClr>
              </a:gs>
            </a:gsLst>
            <a:lin ang="16200000" scaled="1"/>
            <a:tileRect/>
          </a:gradFill>
          <a:ln w="127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z="2500" dirty="0">
                <a:solidFill>
                  <a:schemeClr val="tx1"/>
                </a:solidFill>
                <a:latin typeface="HY견고딕"/>
                <a:ea typeface="HY견고딕"/>
              </a:rPr>
              <a:t>청렴도 </a:t>
            </a:r>
            <a:r>
              <a:rPr lang="en-US" altLang="ko-KR" sz="2500" dirty="0">
                <a:solidFill>
                  <a:schemeClr val="tx1"/>
                </a:solidFill>
                <a:latin typeface="HY견고딕"/>
                <a:ea typeface="HY견고딕"/>
              </a:rPr>
              <a:t>1</a:t>
            </a:r>
            <a:r>
              <a:rPr lang="ko-KR" altLang="en-US" sz="2500" dirty="0">
                <a:solidFill>
                  <a:schemeClr val="tx1"/>
                </a:solidFill>
                <a:latin typeface="HY견고딕"/>
                <a:ea typeface="HY견고딕"/>
              </a:rPr>
              <a:t>위</a:t>
            </a:r>
            <a:r>
              <a:rPr lang="en-US" altLang="ko-KR" sz="2500" dirty="0">
                <a:solidFill>
                  <a:schemeClr val="tx1"/>
                </a:solidFill>
                <a:latin typeface="HY견고딕"/>
                <a:ea typeface="HY견고딕"/>
              </a:rPr>
              <a:t>, </a:t>
            </a:r>
            <a:r>
              <a:rPr lang="ko-KR" altLang="en-US" sz="2500" dirty="0">
                <a:solidFill>
                  <a:schemeClr val="tx1"/>
                </a:solidFill>
                <a:latin typeface="HY견고딕"/>
                <a:ea typeface="HY견고딕"/>
              </a:rPr>
              <a:t>부패 없는 서울시 달성</a:t>
            </a:r>
          </a:p>
        </p:txBody>
      </p:sp>
      <p:sp>
        <p:nvSpPr>
          <p:cNvPr id="338" name="타원 23"/>
          <p:cNvSpPr/>
          <p:nvPr/>
        </p:nvSpPr>
        <p:spPr>
          <a:xfrm>
            <a:off x="1692308" y="6129494"/>
            <a:ext cx="1336431" cy="62690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defRPr lang="ko-KR" altLang="en-US"/>
            </a:pPr>
            <a:r>
              <a:rPr lang="ko-KR" altLang="en-US">
                <a:solidFill>
                  <a:schemeClr val="tx1"/>
                </a:solidFill>
                <a:latin typeface="HY견고딕"/>
                <a:ea typeface="HY견고딕"/>
              </a:rPr>
              <a:t>시</a:t>
            </a:r>
          </a:p>
        </p:txBody>
      </p:sp>
      <p:sp>
        <p:nvSpPr>
          <p:cNvPr id="339" name="모서리가 둥근 직사각형 27"/>
          <p:cNvSpPr/>
          <p:nvPr/>
        </p:nvSpPr>
        <p:spPr>
          <a:xfrm>
            <a:off x="1812893" y="4119821"/>
            <a:ext cx="2035631" cy="1742831"/>
          </a:xfrm>
          <a:prstGeom prst="roundRect">
            <a:avLst>
              <a:gd name="adj" fmla="val 16667"/>
            </a:avLst>
          </a:prstGeom>
          <a:solidFill>
            <a:schemeClr val="bg1">
              <a:lumMod val="9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부패취약분야 집중감사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감사결과 이행관리 강화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사전예방 감사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소통 강화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적극행정면책 내실화</a:t>
            </a:r>
          </a:p>
        </p:txBody>
      </p:sp>
      <p:sp>
        <p:nvSpPr>
          <p:cNvPr id="340" name="타원 50"/>
          <p:cNvSpPr/>
          <p:nvPr/>
        </p:nvSpPr>
        <p:spPr>
          <a:xfrm>
            <a:off x="4245428" y="3011713"/>
            <a:ext cx="1669143" cy="899887"/>
          </a:xfrm>
          <a:prstGeom prst="ellipse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</a:gsLst>
            <a:lin ang="162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z="1900" dirty="0">
                <a:solidFill>
                  <a:schemeClr val="tx1"/>
                </a:solidFill>
                <a:latin typeface="HY견고딕"/>
                <a:ea typeface="HY견고딕"/>
              </a:rPr>
              <a:t>청    </a:t>
            </a:r>
            <a:r>
              <a:rPr lang="ko-KR" altLang="en-US" sz="1900" dirty="0" err="1">
                <a:solidFill>
                  <a:schemeClr val="tx1"/>
                </a:solidFill>
                <a:latin typeface="HY견고딕"/>
                <a:ea typeface="HY견고딕"/>
              </a:rPr>
              <a:t>렴</a:t>
            </a:r>
            <a:endParaRPr lang="ko-KR" altLang="en-US" sz="190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defRPr lang="ko-KR" altLang="en-US"/>
            </a:pPr>
            <a:r>
              <a:rPr lang="en-US" altLang="ko-KR" sz="1900" dirty="0">
                <a:solidFill>
                  <a:schemeClr val="tx1"/>
                </a:solidFill>
                <a:latin typeface="HY견고딕"/>
                <a:ea typeface="HY견고딕"/>
              </a:rPr>
              <a:t>U     P</a:t>
            </a:r>
            <a:endParaRPr lang="ko-KR" altLang="en-US" sz="19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1" name="타원 51"/>
          <p:cNvSpPr/>
          <p:nvPr/>
        </p:nvSpPr>
        <p:spPr>
          <a:xfrm>
            <a:off x="6444343" y="2975429"/>
            <a:ext cx="1669143" cy="974271"/>
          </a:xfrm>
          <a:prstGeom prst="ellipse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</a:gsLst>
            <a:lin ang="162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defRPr lang="ko-KR" altLang="en-US"/>
            </a:pPr>
            <a:r>
              <a:rPr lang="ko-KR" altLang="en-US" sz="1900" dirty="0">
                <a:solidFill>
                  <a:schemeClr val="tx1"/>
                </a:solidFill>
                <a:latin typeface="HY견고딕"/>
                <a:ea typeface="HY견고딕"/>
              </a:rPr>
              <a:t>시민</a:t>
            </a:r>
            <a:r>
              <a:rPr lang="en-US" altLang="ko-KR" sz="1900" dirty="0">
                <a:solidFill>
                  <a:schemeClr val="tx1"/>
                </a:solidFill>
                <a:latin typeface="HY견고딕"/>
                <a:ea typeface="HY견고딕"/>
              </a:rPr>
              <a:t>WITH</a:t>
            </a:r>
            <a:endParaRPr lang="ko-KR" altLang="en-US" sz="19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2" name="타원 54"/>
          <p:cNvSpPr/>
          <p:nvPr/>
        </p:nvSpPr>
        <p:spPr>
          <a:xfrm>
            <a:off x="3580983" y="6119446"/>
            <a:ext cx="1479064" cy="63695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just"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견고딕"/>
                <a:ea typeface="HY견고딕"/>
              </a:rPr>
              <a:t>투출기관</a:t>
            </a:r>
          </a:p>
        </p:txBody>
      </p:sp>
      <p:sp>
        <p:nvSpPr>
          <p:cNvPr id="343" name="타원 55"/>
          <p:cNvSpPr/>
          <p:nvPr/>
        </p:nvSpPr>
        <p:spPr>
          <a:xfrm>
            <a:off x="5513197" y="6139542"/>
            <a:ext cx="1336431" cy="61685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defRPr lang="ko-KR" altLang="en-US"/>
            </a:pPr>
            <a:r>
              <a:rPr lang="ko-KR" altLang="en-US">
                <a:solidFill>
                  <a:schemeClr val="tx1"/>
                </a:solidFill>
                <a:latin typeface="HY견고딕"/>
                <a:ea typeface="HY견고딕"/>
              </a:rPr>
              <a:t>자치구</a:t>
            </a:r>
          </a:p>
        </p:txBody>
      </p:sp>
      <p:sp>
        <p:nvSpPr>
          <p:cNvPr id="344" name="타원 56"/>
          <p:cNvSpPr/>
          <p:nvPr/>
        </p:nvSpPr>
        <p:spPr>
          <a:xfrm>
            <a:off x="7336557" y="6149590"/>
            <a:ext cx="1336431" cy="6213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defRPr lang="ko-KR" altLang="en-US"/>
            </a:pPr>
            <a:r>
              <a:rPr lang="ko-KR" altLang="en-US">
                <a:solidFill>
                  <a:schemeClr val="tx1"/>
                </a:solidFill>
                <a:latin typeface="HY견고딕"/>
                <a:ea typeface="HY견고딕"/>
              </a:rPr>
              <a:t>시민</a:t>
            </a:r>
          </a:p>
        </p:txBody>
      </p:sp>
      <p:sp>
        <p:nvSpPr>
          <p:cNvPr id="345" name="모서리가 둥근 직사각형 57"/>
          <p:cNvSpPr/>
          <p:nvPr/>
        </p:nvSpPr>
        <p:spPr>
          <a:xfrm>
            <a:off x="4135661" y="4111453"/>
            <a:ext cx="2035631" cy="1728000"/>
          </a:xfrm>
          <a:prstGeom prst="roundRect">
            <a:avLst>
              <a:gd name="adj" fmla="val 16667"/>
            </a:avLst>
          </a:prstGeom>
          <a:solidFill>
            <a:schemeClr val="bg1">
              <a:lumMod val="9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청렴자율준수제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청렴십계명 선정․실행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맞춤형 교육 및 컨설팅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청렴우수사례 발표대회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청렴자문단 구성</a:t>
            </a:r>
            <a:r>
              <a:rPr lang="ko-KR" altLang="en-US" sz="1200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sz="1200">
                <a:solidFill>
                  <a:schemeClr val="tx1"/>
                </a:solidFill>
                <a:latin typeface="HY견고딕"/>
                <a:ea typeface="HY견고딕"/>
              </a:rPr>
              <a:t>운영</a:t>
            </a:r>
            <a:endParaRPr lang="en-US" altLang="ko-KR" sz="12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6" name="모서리가 둥근 직사각형 58"/>
          <p:cNvSpPr/>
          <p:nvPr/>
        </p:nvSpPr>
        <p:spPr>
          <a:xfrm>
            <a:off x="6317757" y="4113133"/>
            <a:ext cx="2035631" cy="1742831"/>
          </a:xfrm>
          <a:prstGeom prst="roundRect">
            <a:avLst>
              <a:gd name="adj" fmla="val 16667"/>
            </a:avLst>
          </a:prstGeom>
          <a:solidFill>
            <a:schemeClr val="bg1">
              <a:lumMod val="9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청렴정책 시민공모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원순씨 핫라인 운영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청렴 </a:t>
            </a:r>
            <a:r>
              <a:rPr lang="ko-KR" altLang="en-US" sz="1200" dirty="0" err="1">
                <a:solidFill>
                  <a:schemeClr val="tx1"/>
                </a:solidFill>
                <a:latin typeface="HY견고딕"/>
                <a:ea typeface="HY견고딕"/>
              </a:rPr>
              <a:t>페이스북</a:t>
            </a: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 운영</a:t>
            </a: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청렴 </a:t>
            </a:r>
            <a:r>
              <a:rPr lang="ko-KR" altLang="en-US" sz="1200" dirty="0" err="1">
                <a:solidFill>
                  <a:schemeClr val="tx1"/>
                </a:solidFill>
                <a:latin typeface="HY견고딕"/>
                <a:ea typeface="HY견고딕"/>
              </a:rPr>
              <a:t>모니터단</a:t>
            </a:r>
            <a:endParaRPr lang="ko-KR" altLang="en-US" sz="120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dist">
              <a:lnSpc>
                <a:spcPct val="150000"/>
              </a:lnSpc>
              <a:defRPr lang="ko-KR" altLang="en-US"/>
            </a:pPr>
            <a:r>
              <a:rPr lang="ko-KR" altLang="en-US" sz="1200" dirty="0" err="1">
                <a:solidFill>
                  <a:schemeClr val="tx1"/>
                </a:solidFill>
                <a:latin typeface="HY견고딕"/>
                <a:ea typeface="HY견고딕"/>
              </a:rPr>
              <a:t>공익감사단</a:t>
            </a:r>
            <a:r>
              <a:rPr lang="ko-KR" altLang="en-US" sz="1200" dirty="0">
                <a:solidFill>
                  <a:schemeClr val="tx1"/>
                </a:solidFill>
                <a:latin typeface="HY견고딕"/>
                <a:ea typeface="HY견고딕"/>
              </a:rPr>
              <a:t> 운영</a:t>
            </a:r>
          </a:p>
        </p:txBody>
      </p:sp>
      <p:sp>
        <p:nvSpPr>
          <p:cNvPr id="348" name="십자형 26"/>
          <p:cNvSpPr/>
          <p:nvPr/>
        </p:nvSpPr>
        <p:spPr>
          <a:xfrm>
            <a:off x="6980808" y="6309320"/>
            <a:ext cx="255488" cy="264244"/>
          </a:xfrm>
          <a:prstGeom prst="plus">
            <a:avLst>
              <a:gd name="adj" fmla="val 36111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1" name="십자형 26"/>
          <p:cNvSpPr/>
          <p:nvPr/>
        </p:nvSpPr>
        <p:spPr>
          <a:xfrm>
            <a:off x="5148064" y="6333108"/>
            <a:ext cx="255488" cy="264244"/>
          </a:xfrm>
          <a:prstGeom prst="plus">
            <a:avLst>
              <a:gd name="adj" fmla="val 36111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2" name="십자형 26"/>
          <p:cNvSpPr/>
          <p:nvPr/>
        </p:nvSpPr>
        <p:spPr>
          <a:xfrm>
            <a:off x="3167844" y="6309320"/>
            <a:ext cx="255488" cy="264244"/>
          </a:xfrm>
          <a:prstGeom prst="plus">
            <a:avLst>
              <a:gd name="adj" fmla="val 36111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3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7" name="제목 1"/>
          <p:cNvSpPr txBox="1"/>
          <p:nvPr/>
        </p:nvSpPr>
        <p:spPr>
          <a:xfrm>
            <a:off x="178101" y="798694"/>
            <a:ext cx="932491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60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3600">
                <a:solidFill>
                  <a:schemeClr val="tx2"/>
                </a:solidFill>
                <a:cs typeface="+mj-cs"/>
              </a:rPr>
              <a:t> </a:t>
            </a:r>
            <a:r>
              <a:rPr lang="ko-KR" altLang="en-US" sz="3200" b="1">
                <a:solidFill>
                  <a:schemeClr val="tx2"/>
                </a:solidFill>
                <a:cs typeface="+mj-cs"/>
              </a:rPr>
              <a:t>부패 다운</a:t>
            </a:r>
            <a:r>
              <a:rPr lang="en-US" altLang="ko-KR" sz="3200" b="1">
                <a:solidFill>
                  <a:schemeClr val="tx2"/>
                </a:solidFill>
                <a:cs typeface="+mj-cs"/>
              </a:rPr>
              <a:t>! (DOWN)</a:t>
            </a:r>
          </a:p>
        </p:txBody>
      </p:sp>
      <p:sp>
        <p:nvSpPr>
          <p:cNvPr id="338" name="모서리가 접힌 도형 26"/>
          <p:cNvSpPr/>
          <p:nvPr/>
        </p:nvSpPr>
        <p:spPr>
          <a:xfrm flipH="1" flipV="1">
            <a:off x="333706" y="1758916"/>
            <a:ext cx="7406646" cy="51795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9" name="TextBox 27"/>
          <p:cNvSpPr txBox="1"/>
          <p:nvPr/>
        </p:nvSpPr>
        <p:spPr>
          <a:xfrm>
            <a:off x="476588" y="1786212"/>
            <a:ext cx="6952932" cy="3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보조금 등 부패 취약분야 집중감사 및 주요 시책사업 성과감사</a:t>
            </a:r>
          </a:p>
        </p:txBody>
      </p:sp>
      <p:sp>
        <p:nvSpPr>
          <p:cNvPr id="343" name="제목 1"/>
          <p:cNvSpPr txBox="1"/>
          <p:nvPr/>
        </p:nvSpPr>
        <p:spPr>
          <a:xfrm>
            <a:off x="905101" y="4888649"/>
            <a:ext cx="823889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시책사업 성과관리 강화 위해 </a:t>
            </a:r>
            <a:r>
              <a:rPr lang="en-US" altLang="ko-KR" b="1" spc="-149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마을공동체사업</a:t>
            </a:r>
            <a:r>
              <a:rPr lang="en-US" altLang="ko-KR" b="1" spc="-149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등 3개 사업에 대한 성과감사 실시</a:t>
            </a:r>
          </a:p>
        </p:txBody>
      </p:sp>
      <p:sp>
        <p:nvSpPr>
          <p:cNvPr id="344" name="모서리가 둥근 직사각형 37"/>
          <p:cNvSpPr/>
          <p:nvPr/>
        </p:nvSpPr>
        <p:spPr>
          <a:xfrm>
            <a:off x="464409" y="521555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5" name="제목 1"/>
          <p:cNvSpPr txBox="1"/>
          <p:nvPr/>
        </p:nvSpPr>
        <p:spPr>
          <a:xfrm>
            <a:off x="907286" y="2600908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민간위탁 및 보조금 집행분야 감사역량 집중</a:t>
            </a:r>
            <a:endParaRPr lang="en-US" altLang="ko-KR" b="1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46" name="모서리가 둥근 직사각형 51"/>
          <p:cNvSpPr/>
          <p:nvPr/>
        </p:nvSpPr>
        <p:spPr>
          <a:xfrm>
            <a:off x="466594" y="292781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7" name="모서리가 둥근 직사각형 52"/>
          <p:cNvSpPr/>
          <p:nvPr/>
        </p:nvSpPr>
        <p:spPr>
          <a:xfrm>
            <a:off x="751475" y="5769260"/>
            <a:ext cx="8177009" cy="756084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8" name="제목 1"/>
          <p:cNvSpPr txBox="1"/>
          <p:nvPr/>
        </p:nvSpPr>
        <p:spPr>
          <a:xfrm>
            <a:off x="1004641" y="5742198"/>
            <a:ext cx="752779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ko-KR" altLang="en-US" sz="1600" spc="-132">
                <a:solidFill>
                  <a:schemeClr val="tx1"/>
                </a:solidFill>
              </a:rPr>
              <a:t> </a:t>
            </a:r>
            <a:r>
              <a:rPr lang="ko-KR" altLang="en-US" sz="1700" spc="-140">
                <a:solidFill>
                  <a:schemeClr val="tx1"/>
                </a:solidFill>
              </a:rPr>
              <a:t>▷ 마을공동체 사업           ▷ 도심특화산업           ▷ 공공의료안전망 구축사업</a:t>
            </a:r>
          </a:p>
        </p:txBody>
      </p:sp>
      <p:sp>
        <p:nvSpPr>
          <p:cNvPr id="349" name="모서리가 둥근 직사각형 45"/>
          <p:cNvSpPr/>
          <p:nvPr/>
        </p:nvSpPr>
        <p:spPr>
          <a:xfrm>
            <a:off x="751475" y="3563280"/>
            <a:ext cx="8177009" cy="130588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0" name="제목 1"/>
          <p:cNvSpPr txBox="1"/>
          <p:nvPr/>
        </p:nvSpPr>
        <p:spPr>
          <a:xfrm>
            <a:off x="879992" y="3199067"/>
            <a:ext cx="8264008" cy="2004701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</a:rPr>
              <a:t> </a:t>
            </a:r>
            <a:r>
              <a:rPr lang="ko-KR" altLang="en-US" sz="1700" spc="-140">
                <a:solidFill>
                  <a:schemeClr val="tx1"/>
                </a:solidFill>
              </a:rPr>
              <a:t>▷ 민간위탁 사업 </a:t>
            </a:r>
            <a:r>
              <a:rPr lang="en-US" altLang="ko-KR" sz="1700" spc="-140">
                <a:solidFill>
                  <a:schemeClr val="tx1"/>
                </a:solidFill>
              </a:rPr>
              <a:t>(6</a:t>
            </a:r>
            <a:r>
              <a:rPr lang="ko-KR" altLang="en-US" sz="1700" spc="-140">
                <a:solidFill>
                  <a:schemeClr val="tx1"/>
                </a:solidFill>
              </a:rPr>
              <a:t>개</a:t>
            </a:r>
            <a:r>
              <a:rPr lang="en-US" altLang="ko-KR" sz="1700" spc="-140">
                <a:solidFill>
                  <a:schemeClr val="tx1"/>
                </a:solidFill>
              </a:rPr>
              <a:t>) : </a:t>
            </a:r>
            <a:r>
              <a:rPr lang="ko-KR" altLang="en-US" sz="1700" spc="-140">
                <a:solidFill>
                  <a:schemeClr val="tx1"/>
                </a:solidFill>
              </a:rPr>
              <a:t>청소년수련관 </a:t>
            </a:r>
            <a:r>
              <a:rPr lang="en-US" altLang="ko-KR" sz="1700" spc="-140">
                <a:solidFill>
                  <a:schemeClr val="tx1"/>
                </a:solidFill>
              </a:rPr>
              <a:t>2, </a:t>
            </a:r>
            <a:r>
              <a:rPr lang="ko-KR" altLang="en-US" sz="1700" spc="-140">
                <a:solidFill>
                  <a:schemeClr val="tx1"/>
                </a:solidFill>
              </a:rPr>
              <a:t>노숙인시설 </a:t>
            </a:r>
            <a:r>
              <a:rPr lang="en-US" altLang="ko-KR" sz="1700" spc="-140">
                <a:solidFill>
                  <a:schemeClr val="tx1"/>
                </a:solidFill>
              </a:rPr>
              <a:t>1, </a:t>
            </a:r>
            <a:r>
              <a:rPr lang="ko-KR" altLang="en-US" sz="1700" spc="-140">
                <a:solidFill>
                  <a:schemeClr val="tx1"/>
                </a:solidFill>
              </a:rPr>
              <a:t>정신질환자시설 </a:t>
            </a:r>
            <a:r>
              <a:rPr lang="en-US" altLang="ko-KR" sz="1700" spc="-140">
                <a:solidFill>
                  <a:schemeClr val="tx1"/>
                </a:solidFill>
              </a:rPr>
              <a:t>1, </a:t>
            </a:r>
            <a:r>
              <a:rPr lang="ko-KR" altLang="en-US" sz="1700" spc="-140">
                <a:solidFill>
                  <a:schemeClr val="tx1"/>
                </a:solidFill>
              </a:rPr>
              <a:t>물재생센터 </a:t>
            </a:r>
            <a:r>
              <a:rPr lang="en-US" altLang="ko-KR" sz="1700" spc="-140">
                <a:solidFill>
                  <a:schemeClr val="tx1"/>
                </a:solidFill>
              </a:rPr>
              <a:t>2</a:t>
            </a:r>
            <a:r>
              <a:rPr lang="ko-KR" altLang="en-US" sz="1700" spc="-140">
                <a:solidFill>
                  <a:schemeClr val="tx1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ko-KR" altLang="en-US" sz="1700" spc="-140">
                <a:solidFill>
                  <a:schemeClr val="tx1"/>
                </a:solidFill>
              </a:rPr>
              <a:t> ▷ 보조금 사업 </a:t>
            </a:r>
            <a:r>
              <a:rPr lang="en-US" altLang="ko-KR" sz="1700" spc="-140">
                <a:solidFill>
                  <a:schemeClr val="tx1"/>
                </a:solidFill>
              </a:rPr>
              <a:t>(2,634</a:t>
            </a:r>
            <a:r>
              <a:rPr lang="ko-KR" altLang="en-US" sz="1700" spc="-140">
                <a:solidFill>
                  <a:schemeClr val="tx1"/>
                </a:solidFill>
              </a:rPr>
              <a:t>개</a:t>
            </a:r>
            <a:r>
              <a:rPr lang="en-US" altLang="ko-KR" sz="1700" spc="-140">
                <a:solidFill>
                  <a:schemeClr val="tx1"/>
                </a:solidFill>
              </a:rPr>
              <a:t>) : </a:t>
            </a:r>
            <a:r>
              <a:rPr lang="ko-KR" altLang="en-US" sz="1700" spc="-140">
                <a:solidFill>
                  <a:schemeClr val="tx1"/>
                </a:solidFill>
              </a:rPr>
              <a:t>민간단체 보조금  사업 </a:t>
            </a:r>
            <a:r>
              <a:rPr lang="en-US" altLang="ko-KR" sz="1700" spc="-140">
                <a:solidFill>
                  <a:schemeClr val="tx1"/>
                </a:solidFill>
              </a:rPr>
              <a:t>1,825</a:t>
            </a:r>
            <a:r>
              <a:rPr lang="ko-KR" altLang="en-US" sz="1700" spc="-140">
                <a:solidFill>
                  <a:schemeClr val="tx1"/>
                </a:solidFill>
              </a:rPr>
              <a:t>개</a:t>
            </a:r>
            <a:r>
              <a:rPr lang="en-US" altLang="ko-KR" sz="1700" spc="-140">
                <a:solidFill>
                  <a:schemeClr val="tx1"/>
                </a:solidFill>
              </a:rPr>
              <a:t>, </a:t>
            </a:r>
            <a:r>
              <a:rPr lang="ko-KR" altLang="en-US" sz="1700" spc="-140">
                <a:solidFill>
                  <a:schemeClr val="tx1"/>
                </a:solidFill>
              </a:rPr>
              <a:t>자치구 보조금 사업 </a:t>
            </a:r>
            <a:r>
              <a:rPr lang="en-US" altLang="ko-KR" sz="1700" spc="-140">
                <a:solidFill>
                  <a:schemeClr val="tx1"/>
                </a:solidFill>
              </a:rPr>
              <a:t>809</a:t>
            </a:r>
            <a:r>
              <a:rPr lang="ko-KR" altLang="en-US" sz="1700" spc="-140">
                <a:solidFill>
                  <a:schemeClr val="tx1"/>
                </a:solidFill>
              </a:rPr>
              <a:t>개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500" i="1" spc="-139">
                <a:solidFill>
                  <a:schemeClr val="tx1"/>
                </a:solidFill>
              </a:rPr>
              <a:t>    </a:t>
            </a:r>
            <a:r>
              <a:rPr lang="ko-KR" altLang="en-US" sz="1500" i="1" spc="-139">
                <a:solidFill>
                  <a:schemeClr val="tx1"/>
                </a:solidFill>
              </a:rPr>
              <a:t> </a:t>
            </a:r>
            <a:r>
              <a:rPr lang="en-US" altLang="ko-KR" sz="1400" i="1" spc="-130">
                <a:solidFill>
                  <a:schemeClr val="tx1"/>
                </a:solidFill>
              </a:rPr>
              <a:t>※ </a:t>
            </a:r>
            <a:r>
              <a:rPr lang="ko-KR" altLang="en-US" sz="1400" i="1" spc="-130">
                <a:solidFill>
                  <a:schemeClr val="tx1"/>
                </a:solidFill>
              </a:rPr>
              <a:t> 본청 및 산하기관 등 감사시 소관 보조금 집행실태 동시 감사</a:t>
            </a:r>
          </a:p>
        </p:txBody>
      </p:sp>
      <p:sp>
        <p:nvSpPr>
          <p:cNvPr id="352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접힌 도형 1"/>
          <p:cNvSpPr/>
          <p:nvPr/>
        </p:nvSpPr>
        <p:spPr>
          <a:xfrm flipH="1" flipV="1">
            <a:off x="321012" y="1155690"/>
            <a:ext cx="3314884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329" name="TextBox 2"/>
          <p:cNvSpPr txBox="1"/>
          <p:nvPr/>
        </p:nvSpPr>
        <p:spPr>
          <a:xfrm>
            <a:off x="463888" y="1182986"/>
            <a:ext cx="6952932" cy="367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감사결과 이행관리 강화</a:t>
            </a:r>
          </a:p>
        </p:txBody>
      </p:sp>
      <p:cxnSp>
        <p:nvCxnSpPr>
          <p:cNvPr id="330" name="직선 연결선 3"/>
          <p:cNvCxnSpPr/>
          <p:nvPr/>
        </p:nvCxnSpPr>
        <p:spPr>
          <a:xfrm>
            <a:off x="320708" y="1584318"/>
            <a:ext cx="6588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제목 1"/>
          <p:cNvSpPr txBox="1"/>
          <p:nvPr/>
        </p:nvSpPr>
        <p:spPr>
          <a:xfrm>
            <a:off x="892401" y="2823964"/>
            <a:ext cx="825159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모든 감사결과 및 처분사항은 </a:t>
            </a:r>
            <a:r>
              <a:rPr lang="en-US" altLang="ko-KR" b="1" u="sng" spc="-149" dirty="0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b="1" u="sng" spc="-149" dirty="0">
                <a:solidFill>
                  <a:schemeClr val="tx1"/>
                </a:solidFill>
                <a:cs typeface="+mj-cs"/>
              </a:rPr>
              <a:t>공공감사시스템</a:t>
            </a:r>
            <a:r>
              <a:rPr lang="en-US" altLang="ko-KR" b="1" u="sng" spc="-149" dirty="0">
                <a:solidFill>
                  <a:schemeClr val="tx1"/>
                </a:solidFill>
                <a:cs typeface="+mj-cs"/>
              </a:rPr>
              <a:t>”</a:t>
            </a:r>
            <a:r>
              <a:rPr lang="en-US" altLang="ko-KR" b="1" spc="-149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입력하여 체계적으로 이행실태 관리</a:t>
            </a:r>
          </a:p>
        </p:txBody>
      </p:sp>
      <p:sp>
        <p:nvSpPr>
          <p:cNvPr id="332" name="모서리가 둥근 직사각형 5"/>
          <p:cNvSpPr/>
          <p:nvPr/>
        </p:nvSpPr>
        <p:spPr>
          <a:xfrm>
            <a:off x="451709" y="395096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모서리가 둥근 직사각형 7"/>
          <p:cNvSpPr/>
          <p:nvPr/>
        </p:nvSpPr>
        <p:spPr>
          <a:xfrm>
            <a:off x="824096" y="4293096"/>
            <a:ext cx="5440091" cy="171715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892401" y="1985764"/>
            <a:ext cx="825159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감사결과 조치요구 후 정해진 기간 내 집행여부 확인</a:t>
            </a:r>
          </a:p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▷ 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시정사항 </a:t>
            </a: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2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개월</a:t>
            </a: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징계사항 </a:t>
            </a: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1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개월</a:t>
            </a: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변상판정 </a:t>
            </a:r>
            <a:r>
              <a:rPr lang="en-US" altLang="ko-KR" sz="1500" i="1" spc="-139" dirty="0">
                <a:solidFill>
                  <a:schemeClr val="tx1"/>
                </a:solidFill>
                <a:cs typeface="+mj-cs"/>
              </a:rPr>
              <a:t>3</a:t>
            </a:r>
            <a:r>
              <a:rPr lang="ko-KR" altLang="en-US" sz="1500" i="1" spc="-139" dirty="0">
                <a:solidFill>
                  <a:schemeClr val="tx1"/>
                </a:solidFill>
                <a:cs typeface="+mj-cs"/>
              </a:rPr>
              <a:t>개월 등</a:t>
            </a:r>
            <a:endParaRPr lang="en-US" altLang="ko-KR" sz="1500" i="1" spc="-139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5" name="모서리가 둥근 직사각형 12"/>
          <p:cNvSpPr/>
          <p:nvPr/>
        </p:nvSpPr>
        <p:spPr>
          <a:xfrm>
            <a:off x="451709" y="214121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6" name="제목 1"/>
          <p:cNvSpPr txBox="1"/>
          <p:nvPr/>
        </p:nvSpPr>
        <p:spPr>
          <a:xfrm>
            <a:off x="892401" y="3605014"/>
            <a:ext cx="825159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분기 </a:t>
            </a:r>
            <a:r>
              <a:rPr lang="en-US" altLang="ko-KR" b="1" spc="-149" dirty="0">
                <a:solidFill>
                  <a:schemeClr val="tx1"/>
                </a:solidFill>
                <a:cs typeface="+mj-cs"/>
              </a:rPr>
              <a:t>1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회</a:t>
            </a:r>
            <a:r>
              <a:rPr lang="en-US" altLang="ko-KR" b="1" spc="-149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전년도 감사결과에 대한 이행실태 확인감사 실시</a:t>
            </a:r>
          </a:p>
        </p:txBody>
      </p:sp>
      <p:sp>
        <p:nvSpPr>
          <p:cNvPr id="337" name="모서리가 둥근 직사각형 14"/>
          <p:cNvSpPr/>
          <p:nvPr/>
        </p:nvSpPr>
        <p:spPr>
          <a:xfrm>
            <a:off x="451709" y="316991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38" name="Picture 6" descr="C:\Users\User\Documents\네이트온 받은 파일\%BF%F8~1 copy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252562">
            <a:off x="5940047" y="1096615"/>
            <a:ext cx="3101818" cy="2181474"/>
          </a:xfrm>
          <a:prstGeom prst="rect">
            <a:avLst/>
          </a:prstGeom>
          <a:noFill/>
        </p:spPr>
      </p:pic>
      <p:sp>
        <p:nvSpPr>
          <p:cNvPr id="339" name="직사각형 21"/>
          <p:cNvSpPr/>
          <p:nvPr/>
        </p:nvSpPr>
        <p:spPr>
          <a:xfrm rot="21252562">
            <a:off x="5715644" y="1605680"/>
            <a:ext cx="3646921" cy="1183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200" b="1" spc="-149">
                <a:solidFill>
                  <a:schemeClr val="tx1"/>
                </a:solidFill>
              </a:rPr>
              <a:t>구의역  스크린도어 사고와 같이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200" b="1" spc="-149">
                <a:solidFill>
                  <a:schemeClr val="tx1"/>
                </a:solidFill>
              </a:rPr>
              <a:t>감사결과가 제대로 이행되지 않아 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200" b="1" spc="-149">
                <a:solidFill>
                  <a:schemeClr val="tx1"/>
                </a:solidFill>
              </a:rPr>
              <a:t>문제가 발생되는 일이 없도록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1200" b="1" spc="-149">
                <a:solidFill>
                  <a:schemeClr val="tx1"/>
                </a:solidFill>
              </a:rPr>
              <a:t>철저한 이행관리 추진</a:t>
            </a:r>
          </a:p>
        </p:txBody>
      </p:sp>
      <p:pic>
        <p:nvPicPr>
          <p:cNvPr id="34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1600" y="4216399"/>
            <a:ext cx="2425700" cy="208988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41" name="TextBox 47"/>
          <p:cNvSpPr txBox="1"/>
          <p:nvPr/>
        </p:nvSpPr>
        <p:spPr>
          <a:xfrm>
            <a:off x="6732240" y="3795566"/>
            <a:ext cx="2145665" cy="31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500" b="1">
                <a:solidFill>
                  <a:schemeClr val="tx2"/>
                </a:solidFill>
              </a:rPr>
              <a:t>&lt; </a:t>
            </a:r>
            <a:r>
              <a:rPr lang="ko-KR" altLang="en-US" sz="1500" b="1">
                <a:solidFill>
                  <a:schemeClr val="tx2"/>
                </a:solidFill>
              </a:rPr>
              <a:t>공공감사시스템 </a:t>
            </a:r>
            <a:r>
              <a:rPr lang="en-US" altLang="ko-KR" sz="1500" b="1">
                <a:solidFill>
                  <a:schemeClr val="tx2"/>
                </a:solidFill>
              </a:rPr>
              <a:t>&gt;</a:t>
            </a:r>
            <a:endParaRPr lang="ko-KR" altLang="en-US" sz="1500" b="1">
              <a:solidFill>
                <a:schemeClr val="tx2"/>
              </a:solidFill>
            </a:endParaRPr>
          </a:p>
        </p:txBody>
      </p:sp>
      <p:sp>
        <p:nvSpPr>
          <p:cNvPr id="344" name="제목 1"/>
          <p:cNvSpPr txBox="1"/>
          <p:nvPr/>
        </p:nvSpPr>
        <p:spPr>
          <a:xfrm>
            <a:off x="1151620" y="4437112"/>
            <a:ext cx="4798448" cy="1044116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None/>
              <a:defRPr lang="ko-KR" altLang="en-US"/>
            </a:pPr>
            <a:endParaRPr lang="ko-KR" altLang="en-US" sz="1500" b="1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>
                <a:solidFill>
                  <a:schemeClr val="tx2"/>
                </a:solidFill>
              </a:rPr>
              <a:t>감사시기 </a:t>
            </a:r>
            <a:r>
              <a:rPr lang="en-US" altLang="ko-KR" sz="1600" b="1">
                <a:solidFill>
                  <a:schemeClr val="tx2"/>
                </a:solidFill>
              </a:rPr>
              <a:t>: </a:t>
            </a:r>
            <a:r>
              <a:rPr lang="ko-KR" altLang="en-US" sz="1600" b="1">
                <a:solidFill>
                  <a:schemeClr val="tx2"/>
                </a:solidFill>
              </a:rPr>
              <a:t>분기 1회 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>
                <a:solidFill>
                  <a:schemeClr val="tx2"/>
                </a:solidFill>
              </a:rPr>
              <a:t>조      치 </a:t>
            </a:r>
            <a:r>
              <a:rPr lang="en-US" altLang="ko-KR" sz="1600" b="1">
                <a:solidFill>
                  <a:schemeClr val="tx2"/>
                </a:solidFill>
              </a:rPr>
              <a:t>:</a:t>
            </a:r>
            <a:r>
              <a:rPr lang="ko-KR" altLang="en-US" sz="1600" b="1">
                <a:solidFill>
                  <a:schemeClr val="tx2"/>
                </a:solidFill>
              </a:rPr>
              <a:t> 부적정 이행건 업무 책임자 문책 및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600" b="1">
                <a:solidFill>
                  <a:schemeClr val="tx2"/>
                </a:solidFill>
              </a:rPr>
              <a:t>                   </a:t>
            </a:r>
            <a:r>
              <a:rPr lang="ko-KR" altLang="en-US" sz="1600" b="1">
                <a:solidFill>
                  <a:schemeClr val="tx2"/>
                </a:solidFill>
              </a:rPr>
              <a:t>이행시까지 별도 관리</a:t>
            </a:r>
            <a:endParaRPr lang="en-US" altLang="ko-KR" sz="1600" b="1">
              <a:solidFill>
                <a:schemeClr val="tx2"/>
              </a:solidFill>
            </a:endParaRPr>
          </a:p>
        </p:txBody>
      </p:sp>
      <p:sp>
        <p:nvSpPr>
          <p:cNvPr id="345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모서리가 접힌 도형 29"/>
          <p:cNvSpPr/>
          <p:nvPr/>
        </p:nvSpPr>
        <p:spPr>
          <a:xfrm flipH="1" flipV="1">
            <a:off x="333709" y="917428"/>
            <a:ext cx="4418311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30" name="TextBox 30"/>
          <p:cNvSpPr txBox="1"/>
          <p:nvPr/>
        </p:nvSpPr>
        <p:spPr>
          <a:xfrm>
            <a:off x="476586" y="944724"/>
            <a:ext cx="4328169" cy="367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일상감사 등 사전예방적 감사 실시</a:t>
            </a:r>
          </a:p>
        </p:txBody>
      </p:sp>
      <p:sp>
        <p:nvSpPr>
          <p:cNvPr id="332" name="제목 1"/>
          <p:cNvSpPr txBox="1"/>
          <p:nvPr/>
        </p:nvSpPr>
        <p:spPr>
          <a:xfrm>
            <a:off x="905101" y="1316805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일하는 분위기 조성을 위해 부작위 및 인</a:t>
            </a:r>
            <a:r>
              <a:rPr lang="ko-KR" altLang="en-US" sz="1900" b="1" spc="-156">
                <a:solidFill>
                  <a:schemeClr val="tx1"/>
                </a:solidFill>
                <a:latin typeface="돋움"/>
                <a:ea typeface="돋움"/>
                <a:cs typeface="+mj-cs"/>
              </a:rPr>
              <a:t>∙</a:t>
            </a: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허가처리실태 감사 등 실시</a:t>
            </a:r>
            <a:endParaRPr lang="en-US" altLang="ko-KR" sz="1900" b="1" spc="-156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모서리가 둥근 직사각형 38"/>
          <p:cNvSpPr/>
          <p:nvPr/>
        </p:nvSpPr>
        <p:spPr>
          <a:xfrm>
            <a:off x="464409" y="165459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889645" y="4214442"/>
            <a:ext cx="774000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일상감사</a:t>
            </a:r>
            <a:r>
              <a:rPr lang="en-US" altLang="ko-KR" sz="1900" b="1" spc="-156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주요사업 사전컨설팅 활성화로 사전예방기능 강화</a:t>
            </a:r>
            <a:r>
              <a:rPr lang="en-US" altLang="ko-KR" sz="1900" b="1" spc="-156">
                <a:solidFill>
                  <a:schemeClr val="tx1"/>
                </a:solidFill>
                <a:cs typeface="+mj-cs"/>
              </a:rPr>
              <a:t> </a:t>
            </a:r>
          </a:p>
        </p:txBody>
      </p:sp>
      <p:sp>
        <p:nvSpPr>
          <p:cNvPr id="335" name="모서리가 둥근 직사각형 40"/>
          <p:cNvSpPr/>
          <p:nvPr/>
        </p:nvSpPr>
        <p:spPr>
          <a:xfrm>
            <a:off x="483459" y="453213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모서리가 둥근 직사각형 12"/>
          <p:cNvSpPr/>
          <p:nvPr/>
        </p:nvSpPr>
        <p:spPr>
          <a:xfrm>
            <a:off x="741212" y="2021184"/>
            <a:ext cx="7791227" cy="172350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제목 1"/>
          <p:cNvSpPr txBox="1"/>
          <p:nvPr/>
        </p:nvSpPr>
        <p:spPr>
          <a:xfrm>
            <a:off x="945930" y="2415939"/>
            <a:ext cx="8502870" cy="827581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700" b="1" dirty="0" err="1">
                <a:solidFill>
                  <a:schemeClr val="tx1"/>
                </a:solidFill>
              </a:rPr>
              <a:t>부작위</a:t>
            </a:r>
            <a:r>
              <a:rPr lang="ko-KR" altLang="en-US" sz="1700" b="1" dirty="0">
                <a:solidFill>
                  <a:schemeClr val="tx1"/>
                </a:solidFill>
              </a:rPr>
              <a:t> 및 인</a:t>
            </a:r>
            <a:r>
              <a:rPr lang="ko-KR" altLang="en-US" sz="1700" b="1" dirty="0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sz="1700" b="1" dirty="0">
                <a:solidFill>
                  <a:schemeClr val="tx1"/>
                </a:solidFill>
              </a:rPr>
              <a:t>허가처리 실태 특정감사</a:t>
            </a:r>
            <a:endParaRPr lang="ko-KR" altLang="en-US" sz="1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600" i="1" dirty="0">
                <a:solidFill>
                  <a:schemeClr val="tx1"/>
                </a:solidFill>
              </a:rPr>
              <a:t>   </a:t>
            </a:r>
            <a:r>
              <a:rPr lang="en-US" altLang="ko-KR" sz="1500" i="1" dirty="0">
                <a:solidFill>
                  <a:schemeClr val="tx1"/>
                </a:solidFill>
              </a:rPr>
              <a:t>▷ </a:t>
            </a:r>
            <a:r>
              <a:rPr lang="ko-KR" altLang="en-US" sz="1500" i="1" dirty="0">
                <a:solidFill>
                  <a:schemeClr val="tx1"/>
                </a:solidFill>
              </a:rPr>
              <a:t>대상기관 </a:t>
            </a:r>
            <a:r>
              <a:rPr lang="en-US" altLang="ko-KR" sz="1500" i="1" dirty="0">
                <a:solidFill>
                  <a:schemeClr val="tx1"/>
                </a:solidFill>
              </a:rPr>
              <a:t>: </a:t>
            </a:r>
            <a:r>
              <a:rPr lang="ko-KR" altLang="en-US" sz="1500" i="1" dirty="0">
                <a:solidFill>
                  <a:schemeClr val="tx1"/>
                </a:solidFill>
              </a:rPr>
              <a:t>시민소통기획관</a:t>
            </a:r>
            <a:r>
              <a:rPr lang="en-US" altLang="ko-KR" sz="1500" i="1" dirty="0">
                <a:solidFill>
                  <a:schemeClr val="tx1"/>
                </a:solidFill>
              </a:rPr>
              <a:t>(</a:t>
            </a:r>
            <a:r>
              <a:rPr lang="ko-KR" altLang="en-US" sz="1500" i="1" dirty="0">
                <a:solidFill>
                  <a:schemeClr val="tx1"/>
                </a:solidFill>
              </a:rPr>
              <a:t>민원처리</a:t>
            </a:r>
            <a:r>
              <a:rPr lang="en-US" altLang="ko-KR" sz="1500" i="1" dirty="0">
                <a:solidFill>
                  <a:schemeClr val="tx1"/>
                </a:solidFill>
              </a:rPr>
              <a:t>), </a:t>
            </a:r>
            <a:r>
              <a:rPr lang="ko-KR" altLang="en-US" sz="1500" i="1" dirty="0">
                <a:solidFill>
                  <a:schemeClr val="tx1"/>
                </a:solidFill>
              </a:rPr>
              <a:t>교통</a:t>
            </a:r>
            <a:r>
              <a:rPr lang="en-US" altLang="ko-KR" sz="1500" i="1" dirty="0">
                <a:solidFill>
                  <a:schemeClr val="tx1"/>
                </a:solidFill>
              </a:rPr>
              <a:t>·</a:t>
            </a:r>
            <a:r>
              <a:rPr lang="ko-KR" altLang="en-US" sz="1500" i="1" dirty="0">
                <a:solidFill>
                  <a:schemeClr val="tx1"/>
                </a:solidFill>
              </a:rPr>
              <a:t>주택 등 인</a:t>
            </a:r>
            <a:r>
              <a:rPr lang="ko-KR" altLang="en-US" sz="1500" i="1" dirty="0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sz="1500" i="1" dirty="0">
                <a:solidFill>
                  <a:schemeClr val="tx1"/>
                </a:solidFill>
              </a:rPr>
              <a:t>허가 관련 부서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ko-KR" altLang="en-US" sz="1700" dirty="0">
                <a:solidFill>
                  <a:schemeClr val="tx1"/>
                </a:solidFill>
                <a:latin typeface="돋움"/>
                <a:ea typeface="돋움"/>
              </a:rPr>
              <a:t>②  </a:t>
            </a:r>
            <a:r>
              <a:rPr lang="ko-KR" altLang="en-US" sz="1700" b="1" dirty="0">
                <a:solidFill>
                  <a:schemeClr val="tx1"/>
                </a:solidFill>
              </a:rPr>
              <a:t>청백</a:t>
            </a:r>
            <a:r>
              <a:rPr lang="en-US" altLang="ko-KR" sz="1700" b="1" dirty="0">
                <a:solidFill>
                  <a:schemeClr val="tx1"/>
                </a:solidFill>
              </a:rPr>
              <a:t>-e</a:t>
            </a:r>
            <a:r>
              <a:rPr lang="ko-KR" altLang="en-US" sz="1700" b="1" dirty="0">
                <a:solidFill>
                  <a:schemeClr val="tx1"/>
                </a:solidFill>
              </a:rPr>
              <a:t> 시스템 활용실태 점검 및 상시 모니터링 감사</a:t>
            </a:r>
            <a:endParaRPr lang="ko-KR" altLang="en-US" sz="1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600" i="1" dirty="0">
                <a:solidFill>
                  <a:schemeClr val="tx1"/>
                </a:solidFill>
              </a:rPr>
              <a:t>  </a:t>
            </a:r>
            <a:r>
              <a:rPr lang="en-US" altLang="ko-KR" sz="1500" i="1" dirty="0">
                <a:solidFill>
                  <a:schemeClr val="tx1"/>
                </a:solidFill>
              </a:rPr>
              <a:t>▷ </a:t>
            </a:r>
            <a:r>
              <a:rPr lang="ko-KR" altLang="en-US" sz="1500" i="1" dirty="0">
                <a:solidFill>
                  <a:schemeClr val="tx1"/>
                </a:solidFill>
              </a:rPr>
              <a:t>대상기관 </a:t>
            </a:r>
            <a:r>
              <a:rPr lang="en-US" altLang="ko-KR" sz="1500" i="1" dirty="0">
                <a:solidFill>
                  <a:schemeClr val="tx1"/>
                </a:solidFill>
              </a:rPr>
              <a:t>: </a:t>
            </a:r>
            <a:r>
              <a:rPr lang="ko-KR" altLang="en-US" sz="1500" i="1" dirty="0">
                <a:solidFill>
                  <a:schemeClr val="tx1"/>
                </a:solidFill>
              </a:rPr>
              <a:t>시 본청 전 부서</a:t>
            </a:r>
            <a:r>
              <a:rPr lang="en-US" altLang="ko-KR" sz="1500" i="1" dirty="0">
                <a:solidFill>
                  <a:schemeClr val="tx1"/>
                </a:solidFill>
              </a:rPr>
              <a:t>, </a:t>
            </a:r>
            <a:r>
              <a:rPr lang="ko-KR" altLang="en-US" sz="1500" i="1" dirty="0">
                <a:solidFill>
                  <a:schemeClr val="tx1"/>
                </a:solidFill>
              </a:rPr>
              <a:t>직속기관 및 사업소</a:t>
            </a:r>
            <a:r>
              <a:rPr lang="en-US" altLang="ko-KR" sz="1500" i="1" dirty="0">
                <a:solidFill>
                  <a:schemeClr val="tx1"/>
                </a:solidFill>
              </a:rPr>
              <a:t>, </a:t>
            </a:r>
            <a:r>
              <a:rPr lang="ko-KR" altLang="en-US" sz="1500" i="1" dirty="0">
                <a:solidFill>
                  <a:schemeClr val="tx1"/>
                </a:solidFill>
              </a:rPr>
              <a:t>자치구 등</a:t>
            </a:r>
            <a:endParaRPr lang="en-US" altLang="ko-KR" sz="1500" dirty="0">
              <a:solidFill>
                <a:schemeClr val="tx1"/>
              </a:solidFill>
            </a:endParaRPr>
          </a:p>
        </p:txBody>
      </p:sp>
      <p:sp>
        <p:nvSpPr>
          <p:cNvPr id="339" name="모서리가 둥근 직사각형 14"/>
          <p:cNvSpPr/>
          <p:nvPr/>
        </p:nvSpPr>
        <p:spPr>
          <a:xfrm>
            <a:off x="733959" y="4844160"/>
            <a:ext cx="7906493" cy="178524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제목 1"/>
          <p:cNvSpPr txBox="1"/>
          <p:nvPr/>
        </p:nvSpPr>
        <p:spPr>
          <a:xfrm>
            <a:off x="938676" y="4896006"/>
            <a:ext cx="8502870" cy="1619085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700" b="1">
                <a:solidFill>
                  <a:schemeClr val="tx1"/>
                </a:solidFill>
              </a:rPr>
              <a:t>주요 시책사업</a:t>
            </a:r>
            <a:r>
              <a:rPr lang="en-US" altLang="ko-KR" sz="1700" b="1">
                <a:solidFill>
                  <a:schemeClr val="tx1"/>
                </a:solidFill>
              </a:rPr>
              <a:t>, </a:t>
            </a:r>
            <a:r>
              <a:rPr lang="ko-KR" altLang="en-US" sz="1700" b="1">
                <a:solidFill>
                  <a:schemeClr val="tx1"/>
                </a:solidFill>
              </a:rPr>
              <a:t>정책성과가 큰 사업</a:t>
            </a:r>
            <a:r>
              <a:rPr lang="en-US" altLang="ko-KR" sz="1700" b="1">
                <a:solidFill>
                  <a:schemeClr val="tx1"/>
                </a:solidFill>
              </a:rPr>
              <a:t>, </a:t>
            </a:r>
            <a:r>
              <a:rPr lang="ko-KR" altLang="en-US" sz="1700" b="1">
                <a:solidFill>
                  <a:schemeClr val="tx1"/>
                </a:solidFill>
              </a:rPr>
              <a:t>사업비 규모가 큰 사업 </a:t>
            </a:r>
            <a:r>
              <a:rPr lang="en-US" altLang="ko-KR" sz="1700" b="1">
                <a:solidFill>
                  <a:schemeClr val="tx1"/>
                </a:solidFill>
              </a:rPr>
              <a:t>10</a:t>
            </a:r>
            <a:r>
              <a:rPr lang="ko-KR" altLang="en-US" sz="1700" b="1">
                <a:solidFill>
                  <a:schemeClr val="tx1"/>
                </a:solidFill>
              </a:rPr>
              <a:t>개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700" b="1">
                <a:solidFill>
                  <a:schemeClr val="tx1"/>
                </a:solidFill>
              </a:rPr>
              <a:t>협상에 의한 계약 등 계약관련 업무 </a:t>
            </a:r>
            <a:r>
              <a:rPr lang="en-US" altLang="ko-KR" sz="1700" b="1">
                <a:solidFill>
                  <a:schemeClr val="tx1"/>
                </a:solidFill>
              </a:rPr>
              <a:t>150</a:t>
            </a:r>
            <a:r>
              <a:rPr lang="ko-KR" altLang="en-US" sz="1700" b="1">
                <a:solidFill>
                  <a:schemeClr val="tx1"/>
                </a:solidFill>
              </a:rPr>
              <a:t>개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700" b="1">
                <a:solidFill>
                  <a:schemeClr val="tx1"/>
                </a:solidFill>
              </a:rPr>
              <a:t>신규 보조금 지원사업</a:t>
            </a:r>
            <a:r>
              <a:rPr lang="en-US" altLang="ko-KR" sz="1700" b="1">
                <a:solidFill>
                  <a:schemeClr val="tx1"/>
                </a:solidFill>
              </a:rPr>
              <a:t>(1</a:t>
            </a:r>
            <a:r>
              <a:rPr lang="ko-KR" altLang="en-US" sz="1700" b="1">
                <a:solidFill>
                  <a:schemeClr val="tx1"/>
                </a:solidFill>
              </a:rPr>
              <a:t>억원 이상</a:t>
            </a:r>
            <a:r>
              <a:rPr lang="en-US" altLang="ko-KR" sz="1700" b="1">
                <a:solidFill>
                  <a:schemeClr val="tx1"/>
                </a:solidFill>
              </a:rPr>
              <a:t>), </a:t>
            </a:r>
            <a:r>
              <a:rPr lang="ko-KR" altLang="en-US" sz="1700" b="1">
                <a:solidFill>
                  <a:schemeClr val="tx1"/>
                </a:solidFill>
              </a:rPr>
              <a:t>행사성 보조사업</a:t>
            </a:r>
            <a:r>
              <a:rPr lang="en-US" altLang="ko-KR" sz="1700" b="1">
                <a:solidFill>
                  <a:schemeClr val="tx1"/>
                </a:solidFill>
              </a:rPr>
              <a:t>(5</a:t>
            </a:r>
            <a:r>
              <a:rPr lang="ko-KR" altLang="en-US" sz="1700" b="1">
                <a:solidFill>
                  <a:schemeClr val="tx1"/>
                </a:solidFill>
              </a:rPr>
              <a:t>억원 이상</a:t>
            </a:r>
            <a:r>
              <a:rPr lang="en-US" altLang="ko-KR" sz="1700" b="1">
                <a:solidFill>
                  <a:schemeClr val="tx1"/>
                </a:solidFill>
              </a:rPr>
              <a:t>) 50</a:t>
            </a:r>
            <a:r>
              <a:rPr lang="ko-KR" altLang="en-US" sz="1700" b="1">
                <a:solidFill>
                  <a:schemeClr val="tx1"/>
                </a:solidFill>
              </a:rPr>
              <a:t>개 내외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700" b="1">
                <a:solidFill>
                  <a:schemeClr val="tx1"/>
                </a:solidFill>
              </a:rPr>
              <a:t>신규 민간위탁 및 재위탁 사업 </a:t>
            </a:r>
            <a:r>
              <a:rPr lang="en-US" altLang="ko-KR" sz="1700" b="1">
                <a:solidFill>
                  <a:schemeClr val="tx1"/>
                </a:solidFill>
              </a:rPr>
              <a:t>50</a:t>
            </a:r>
            <a:r>
              <a:rPr lang="ko-KR" altLang="en-US" sz="1700" b="1">
                <a:solidFill>
                  <a:schemeClr val="tx1"/>
                </a:solidFill>
              </a:rPr>
              <a:t>개 </a:t>
            </a:r>
            <a:endParaRPr lang="en-US" altLang="ko-KR" sz="1700" b="1">
              <a:solidFill>
                <a:schemeClr val="tx1"/>
              </a:solidFill>
            </a:endParaRPr>
          </a:p>
        </p:txBody>
      </p:sp>
      <p:sp>
        <p:nvSpPr>
          <p:cNvPr id="341" name="TextBox 43"/>
          <p:cNvSpPr txBox="1"/>
          <p:nvPr/>
        </p:nvSpPr>
        <p:spPr>
          <a:xfrm>
            <a:off x="693986" y="3861048"/>
            <a:ext cx="7874457" cy="41377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1100" b="1"/>
              <a:t> </a:t>
            </a:r>
            <a:r>
              <a:rPr lang="ko-KR" altLang="en-US" sz="1400" b="1"/>
              <a:t>청백</a:t>
            </a:r>
            <a:r>
              <a:rPr lang="en-US" altLang="ko-KR" sz="1400" b="1"/>
              <a:t>-e </a:t>
            </a:r>
            <a:r>
              <a:rPr lang="ko-KR" altLang="en-US" sz="1400" b="1"/>
              <a:t>시스템 </a:t>
            </a:r>
            <a:r>
              <a:rPr lang="en-US" altLang="ko-KR" sz="1400" b="1"/>
              <a:t>: e</a:t>
            </a:r>
            <a:r>
              <a:rPr lang="ko-KR" altLang="en-US" sz="1400" b="1"/>
              <a:t>호조 등 </a:t>
            </a:r>
            <a:r>
              <a:rPr lang="en-US" altLang="ko-KR" sz="1400" b="1"/>
              <a:t>5</a:t>
            </a:r>
            <a:r>
              <a:rPr lang="ko-KR" altLang="en-US" sz="1400" b="1"/>
              <a:t>대 지방행정시스템을 연계하여 행정오류나 비리발생 사전 모니터링</a:t>
            </a:r>
          </a:p>
        </p:txBody>
      </p:sp>
      <p:sp>
        <p:nvSpPr>
          <p:cNvPr id="342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접힌 도형 36"/>
          <p:cNvSpPr/>
          <p:nvPr/>
        </p:nvSpPr>
        <p:spPr>
          <a:xfrm flipH="1" flipV="1">
            <a:off x="323528" y="1232756"/>
            <a:ext cx="6804756" cy="576064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29" name="TextBox 37"/>
          <p:cNvSpPr txBox="1"/>
          <p:nvPr/>
        </p:nvSpPr>
        <p:spPr>
          <a:xfrm>
            <a:off x="499388" y="1331476"/>
            <a:ext cx="6952932" cy="371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피감사 기관과의 소통강화 및 적극행정 면책제도 내실화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892402" y="3684416"/>
            <a:ext cx="725147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b="1" spc="-149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적극행정 면책제도</a:t>
            </a:r>
            <a:r>
              <a:rPr lang="en-US" altLang="ko-KR" b="1" spc="-149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안내로 피감기관의 소명기회를 확대</a:t>
            </a:r>
            <a:endParaRPr lang="en-US" altLang="ko-KR" b="1" spc="-149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모서리가 둥근 직사각형 40"/>
          <p:cNvSpPr/>
          <p:nvPr/>
        </p:nvSpPr>
        <p:spPr>
          <a:xfrm>
            <a:off x="451709" y="400587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제목 1"/>
          <p:cNvSpPr txBox="1"/>
          <p:nvPr/>
        </p:nvSpPr>
        <p:spPr>
          <a:xfrm>
            <a:off x="892402" y="2391759"/>
            <a:ext cx="825159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피감사 기관과의 소통을 강화하고 충분한 소명기회 부여를 통해 감사의 실효성 확보</a:t>
            </a:r>
          </a:p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sz="1700" i="1" spc="-140">
                <a:solidFill>
                  <a:schemeClr val="tx1"/>
                </a:solidFill>
              </a:rPr>
              <a:t> </a:t>
            </a:r>
            <a:r>
              <a:rPr lang="en-US" altLang="ko-KR" sz="1600" i="1" spc="-132">
                <a:solidFill>
                  <a:schemeClr val="tx1"/>
                </a:solidFill>
              </a:rPr>
              <a:t>▷ </a:t>
            </a:r>
            <a:r>
              <a:rPr lang="ko-KR" altLang="en-US" sz="1600" i="1" spc="-132">
                <a:solidFill>
                  <a:schemeClr val="tx1"/>
                </a:solidFill>
              </a:rPr>
              <a:t>감사결과에 대한 공감을 이끌어내기 위해 소통의 장</a:t>
            </a:r>
            <a:r>
              <a:rPr lang="en-US" altLang="ko-KR" sz="1600" i="1" spc="-132">
                <a:solidFill>
                  <a:schemeClr val="tx1"/>
                </a:solidFill>
              </a:rPr>
              <a:t>(</a:t>
            </a:r>
            <a:r>
              <a:rPr lang="ko-KR" altLang="en-US" sz="1600" i="1" spc="-132">
                <a:solidFill>
                  <a:schemeClr val="tx1"/>
                </a:solidFill>
              </a:rPr>
              <a:t>감사공감회의</a:t>
            </a:r>
            <a:r>
              <a:rPr lang="en-US" altLang="ko-KR" sz="1600" i="1" spc="-132">
                <a:solidFill>
                  <a:schemeClr val="tx1"/>
                </a:solidFill>
              </a:rPr>
              <a:t>) </a:t>
            </a:r>
            <a:r>
              <a:rPr lang="ko-KR" altLang="en-US" sz="1600" i="1" spc="-132">
                <a:solidFill>
                  <a:schemeClr val="tx1"/>
                </a:solidFill>
              </a:rPr>
              <a:t>개최 </a:t>
            </a:r>
          </a:p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sz="1600" i="1" spc="-132">
                <a:solidFill>
                  <a:schemeClr val="tx1"/>
                </a:solidFill>
              </a:rPr>
              <a:t> ▷ </a:t>
            </a:r>
            <a:r>
              <a:rPr lang="ko-KR" altLang="en-US" sz="1600" i="1" spc="-132">
                <a:solidFill>
                  <a:schemeClr val="tx1"/>
                </a:solidFill>
              </a:rPr>
              <a:t>중대한 지적사항 위주 적발</a:t>
            </a:r>
            <a:r>
              <a:rPr lang="en-US" altLang="ko-KR" sz="1600" i="1" spc="-132">
                <a:solidFill>
                  <a:schemeClr val="tx1"/>
                </a:solidFill>
              </a:rPr>
              <a:t>, </a:t>
            </a:r>
            <a:r>
              <a:rPr lang="ko-KR" altLang="en-US" sz="1600" i="1" spc="-132">
                <a:solidFill>
                  <a:schemeClr val="tx1"/>
                </a:solidFill>
              </a:rPr>
              <a:t>경미한 사항은 </a:t>
            </a:r>
            <a:r>
              <a:rPr lang="en-US" altLang="ko-KR" sz="1600" i="1" spc="-132">
                <a:solidFill>
                  <a:schemeClr val="tx1"/>
                </a:solidFill>
              </a:rPr>
              <a:t>“</a:t>
            </a:r>
            <a:r>
              <a:rPr lang="ko-KR" altLang="en-US" sz="1600" i="1" spc="-132">
                <a:solidFill>
                  <a:schemeClr val="tx1"/>
                </a:solidFill>
              </a:rPr>
              <a:t>현지시정</a:t>
            </a:r>
            <a:r>
              <a:rPr lang="en-US" altLang="ko-KR" sz="1600" i="1" spc="-132">
                <a:solidFill>
                  <a:schemeClr val="tx1"/>
                </a:solidFill>
              </a:rPr>
              <a:t>” </a:t>
            </a:r>
            <a:r>
              <a:rPr lang="ko-KR" altLang="en-US" sz="1600" i="1" spc="-132">
                <a:solidFill>
                  <a:schemeClr val="tx1"/>
                </a:solidFill>
              </a:rPr>
              <a:t>처리 확대 시행</a:t>
            </a:r>
            <a:endParaRPr lang="en-US" altLang="ko-KR" sz="1600" spc="-132">
              <a:solidFill>
                <a:schemeClr val="tx1"/>
              </a:solidFill>
              <a:cs typeface="+mj-cs"/>
            </a:endParaRPr>
          </a:p>
        </p:txBody>
      </p:sp>
      <p:sp>
        <p:nvSpPr>
          <p:cNvPr id="334" name="모서리가 둥근 직사각형 16"/>
          <p:cNvSpPr/>
          <p:nvPr/>
        </p:nvSpPr>
        <p:spPr>
          <a:xfrm>
            <a:off x="451709" y="228051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오른쪽 화살표 23"/>
          <p:cNvSpPr/>
          <p:nvPr/>
        </p:nvSpPr>
        <p:spPr>
          <a:xfrm>
            <a:off x="2375756" y="4982936"/>
            <a:ext cx="288544" cy="28226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6" name="모서리가 둥근 직사각형 26"/>
          <p:cNvSpPr/>
          <p:nvPr/>
        </p:nvSpPr>
        <p:spPr>
          <a:xfrm>
            <a:off x="624544" y="4646839"/>
            <a:ext cx="1567567" cy="963386"/>
          </a:xfrm>
          <a:prstGeom prst="roundRect">
            <a:avLst>
              <a:gd name="adj" fmla="val 16667"/>
            </a:avLst>
          </a:prstGeom>
          <a:solidFill>
            <a:srgbClr val="FDF3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감사 종료</a:t>
            </a:r>
          </a:p>
        </p:txBody>
      </p:sp>
      <p:sp>
        <p:nvSpPr>
          <p:cNvPr id="337" name="모서리가 둥근 직사각형 27"/>
          <p:cNvSpPr/>
          <p:nvPr/>
        </p:nvSpPr>
        <p:spPr>
          <a:xfrm>
            <a:off x="2834398" y="4668607"/>
            <a:ext cx="1567567" cy="963386"/>
          </a:xfrm>
          <a:prstGeom prst="roundRect">
            <a:avLst>
              <a:gd name="adj" fmla="val 16667"/>
            </a:avLst>
          </a:prstGeom>
          <a:solidFill>
            <a:srgbClr val="FDF3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피감기관과 공감회의</a:t>
            </a:r>
          </a:p>
        </p:txBody>
      </p:sp>
      <p:sp>
        <p:nvSpPr>
          <p:cNvPr id="338" name="모서리가 둥근 직사각형 28"/>
          <p:cNvSpPr/>
          <p:nvPr/>
        </p:nvSpPr>
        <p:spPr>
          <a:xfrm>
            <a:off x="4929949" y="4657717"/>
            <a:ext cx="1567567" cy="963386"/>
          </a:xfrm>
          <a:prstGeom prst="roundRect">
            <a:avLst>
              <a:gd name="adj" fmla="val 16667"/>
            </a:avLst>
          </a:prstGeom>
          <a:solidFill>
            <a:srgbClr val="FDF3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적극행정면책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신청 및 접수</a:t>
            </a:r>
          </a:p>
        </p:txBody>
      </p:sp>
      <p:sp>
        <p:nvSpPr>
          <p:cNvPr id="339" name="모서리가 둥근 직사각형 29"/>
          <p:cNvSpPr/>
          <p:nvPr/>
        </p:nvSpPr>
        <p:spPr>
          <a:xfrm>
            <a:off x="7085377" y="4674046"/>
            <a:ext cx="1567567" cy="963386"/>
          </a:xfrm>
          <a:prstGeom prst="roundRect">
            <a:avLst>
              <a:gd name="adj" fmla="val 16667"/>
            </a:avLst>
          </a:prstGeom>
          <a:solidFill>
            <a:srgbClr val="FDF3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감사위원회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pc="-149">
                <a:solidFill>
                  <a:schemeClr val="tx1"/>
                </a:solidFill>
                <a:latin typeface="HY수평선B"/>
                <a:ea typeface="HY수평선B"/>
              </a:rPr>
              <a:t>보고 등</a:t>
            </a:r>
          </a:p>
        </p:txBody>
      </p:sp>
      <p:sp>
        <p:nvSpPr>
          <p:cNvPr id="340" name="오른쪽 화살표 31"/>
          <p:cNvSpPr/>
          <p:nvPr/>
        </p:nvSpPr>
        <p:spPr>
          <a:xfrm>
            <a:off x="6624228" y="4977493"/>
            <a:ext cx="303724" cy="28771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1" name="오른쪽 화살표 32"/>
          <p:cNvSpPr/>
          <p:nvPr/>
        </p:nvSpPr>
        <p:spPr>
          <a:xfrm>
            <a:off x="4572000" y="5020753"/>
            <a:ext cx="252028" cy="28045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2" name="TextBox 33"/>
          <p:cNvSpPr txBox="1"/>
          <p:nvPr/>
        </p:nvSpPr>
        <p:spPr>
          <a:xfrm>
            <a:off x="2126791" y="5694581"/>
            <a:ext cx="803099" cy="3423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700" i="1" spc="-140">
                <a:solidFill>
                  <a:schemeClr val="tx1"/>
                </a:solidFill>
              </a:rPr>
              <a:t>(1</a:t>
            </a:r>
            <a:r>
              <a:rPr lang="ko-KR" altLang="en-US" sz="1700" i="1" spc="-140">
                <a:solidFill>
                  <a:schemeClr val="tx1"/>
                </a:solidFill>
              </a:rPr>
              <a:t>주일</a:t>
            </a:r>
            <a:r>
              <a:rPr lang="en-US" altLang="ko-KR" sz="1700" i="1" spc="-140">
                <a:solidFill>
                  <a:schemeClr val="tx1"/>
                </a:solidFill>
              </a:rPr>
              <a:t>)</a:t>
            </a:r>
            <a:endParaRPr lang="ko-KR" altLang="en-US" sz="1700" i="1" spc="-140">
              <a:solidFill>
                <a:schemeClr val="tx1"/>
              </a:solidFill>
            </a:endParaRPr>
          </a:p>
        </p:txBody>
      </p:sp>
      <p:sp>
        <p:nvSpPr>
          <p:cNvPr id="343" name="TextBox 41"/>
          <p:cNvSpPr txBox="1"/>
          <p:nvPr/>
        </p:nvSpPr>
        <p:spPr>
          <a:xfrm>
            <a:off x="6415760" y="5689141"/>
            <a:ext cx="80990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700" i="1" spc="-140">
                <a:solidFill>
                  <a:schemeClr val="tx1"/>
                </a:solidFill>
              </a:rPr>
              <a:t>(1</a:t>
            </a:r>
            <a:r>
              <a:rPr lang="ko-KR" altLang="en-US" sz="1700" i="1" spc="-140">
                <a:solidFill>
                  <a:schemeClr val="tx1"/>
                </a:solidFill>
              </a:rPr>
              <a:t>개월</a:t>
            </a:r>
            <a:r>
              <a:rPr lang="en-US" altLang="ko-KR" sz="1700" i="1" spc="-140">
                <a:solidFill>
                  <a:schemeClr val="tx1"/>
                </a:solidFill>
              </a:rPr>
              <a:t>)</a:t>
            </a:r>
            <a:endParaRPr lang="ko-KR" altLang="en-US" sz="1700" i="1" spc="-140">
              <a:solidFill>
                <a:schemeClr val="tx1"/>
              </a:solidFill>
            </a:endParaRPr>
          </a:p>
        </p:txBody>
      </p:sp>
      <p:sp>
        <p:nvSpPr>
          <p:cNvPr id="344" name="TextBox 42"/>
          <p:cNvSpPr txBox="1"/>
          <p:nvPr/>
        </p:nvSpPr>
        <p:spPr>
          <a:xfrm>
            <a:off x="4216849" y="5694580"/>
            <a:ext cx="903791" cy="3423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700" i="1" spc="-140">
                <a:solidFill>
                  <a:schemeClr val="tx1"/>
                </a:solidFill>
              </a:rPr>
              <a:t>(</a:t>
            </a:r>
            <a:r>
              <a:rPr lang="ko-KR" altLang="en-US" sz="1700" i="1" spc="-140">
                <a:solidFill>
                  <a:schemeClr val="tx1"/>
                </a:solidFill>
              </a:rPr>
              <a:t>질문서</a:t>
            </a:r>
            <a:r>
              <a:rPr lang="en-US" altLang="ko-KR" sz="1700" i="1" spc="-140">
                <a:solidFill>
                  <a:schemeClr val="tx1"/>
                </a:solidFill>
              </a:rPr>
              <a:t>)</a:t>
            </a:r>
            <a:endParaRPr lang="ko-KR" altLang="en-US" sz="1700" i="1" spc="-140">
              <a:solidFill>
                <a:schemeClr val="tx1"/>
              </a:solidFill>
            </a:endParaRPr>
          </a:p>
        </p:txBody>
      </p:sp>
      <p:sp>
        <p:nvSpPr>
          <p:cNvPr id="346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7" name="제목 1"/>
          <p:cNvSpPr txBox="1"/>
          <p:nvPr/>
        </p:nvSpPr>
        <p:spPr>
          <a:xfrm>
            <a:off x="467544" y="908720"/>
            <a:ext cx="4860540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60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3400" b="1">
                <a:solidFill>
                  <a:schemeClr val="tx2"/>
                </a:solidFill>
                <a:cs typeface="+mj-cs"/>
              </a:rPr>
              <a:t>청렴 업</a:t>
            </a:r>
            <a:r>
              <a:rPr lang="en-US" altLang="ko-KR" sz="3400" b="1">
                <a:solidFill>
                  <a:schemeClr val="tx2"/>
                </a:solidFill>
                <a:cs typeface="+mj-cs"/>
              </a:rPr>
              <a:t>! (UP)</a:t>
            </a:r>
          </a:p>
        </p:txBody>
      </p:sp>
      <p:sp>
        <p:nvSpPr>
          <p:cNvPr id="338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  <p:sp>
        <p:nvSpPr>
          <p:cNvPr id="339" name="모서리가 접힌 도형 13"/>
          <p:cNvSpPr/>
          <p:nvPr/>
        </p:nvSpPr>
        <p:spPr>
          <a:xfrm flipH="1" flipV="1">
            <a:off x="361175" y="1808819"/>
            <a:ext cx="3238717" cy="50405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TextBox 14"/>
          <p:cNvSpPr txBox="1"/>
          <p:nvPr/>
        </p:nvSpPr>
        <p:spPr>
          <a:xfrm>
            <a:off x="467544" y="1846206"/>
            <a:ext cx="3276364" cy="375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 자율준수제란?</a:t>
            </a:r>
          </a:p>
        </p:txBody>
      </p:sp>
      <p:sp>
        <p:nvSpPr>
          <p:cNvPr id="341" name="제목 1"/>
          <p:cNvSpPr txBox="1"/>
          <p:nvPr/>
        </p:nvSpPr>
        <p:spPr>
          <a:xfrm>
            <a:off x="791580" y="2456892"/>
            <a:ext cx="7805682" cy="855154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개  념  :  각 실․본부․국 및 투출기관 등이 </a:t>
            </a:r>
            <a:r>
              <a:rPr lang="ko-KR" altLang="en-US" b="1" spc="-149">
                <a:solidFill>
                  <a:schemeClr val="accent2">
                    <a:lumMod val="90000"/>
                  </a:schemeClr>
                </a:solidFill>
                <a:cs typeface="+mj-cs"/>
              </a:rPr>
              <a:t>자발적으로 체계적인 부패예방노력</a:t>
            </a:r>
            <a:r>
              <a:rPr lang="ko-KR" altLang="en-US" b="1" spc="-149">
                <a:solidFill>
                  <a:schemeClr val="tx1"/>
                </a:solidFill>
                <a:cs typeface="+mj-cs"/>
              </a:rPr>
              <a:t>을 </a:t>
            </a:r>
          </a:p>
          <a:p>
            <a:pPr marL="0" lvl="0" indent="0" algn="l" defTabSz="914400" eaLnBrk="1" latinLnBrk="1" hangingPunct="1">
              <a:spcBef>
                <a:spcPct val="0"/>
              </a:spcBef>
              <a:spcAft>
                <a:spcPct val="0"/>
              </a:spcAft>
              <a:defRPr lang="ko-KR"/>
            </a:pPr>
            <a:endParaRPr lang="ko-KR" altLang="en-US" sz="700" b="1" spc="-61">
              <a:solidFill>
                <a:schemeClr val="tx1"/>
              </a:solidFill>
              <a:cs typeface="+mj-cs"/>
            </a:endParaRPr>
          </a:p>
          <a:p>
            <a:pPr marL="0" lvl="0" indent="0" algn="l" defTabSz="914400" eaLnBrk="1" latinLnBrk="1" hangingPunct="1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            기울이면 평가를 통해 </a:t>
            </a:r>
            <a:r>
              <a:rPr lang="ko-KR" altLang="en-US" b="1" u="sng" spc="-149">
                <a:solidFill>
                  <a:schemeClr val="tx1"/>
                </a:solidFill>
                <a:cs typeface="+mj-cs"/>
              </a:rPr>
              <a:t>포상, 감사유예 등 혜택을 부여하는 제도 </a:t>
            </a:r>
          </a:p>
        </p:txBody>
      </p:sp>
      <p:sp>
        <p:nvSpPr>
          <p:cNvPr id="342" name="모서리가 둥근 직사각형 32"/>
          <p:cNvSpPr/>
          <p:nvPr/>
        </p:nvSpPr>
        <p:spPr>
          <a:xfrm>
            <a:off x="361812" y="267291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3" name="모서리가 둥근 직사각형 43"/>
          <p:cNvSpPr/>
          <p:nvPr/>
        </p:nvSpPr>
        <p:spPr>
          <a:xfrm>
            <a:off x="593558" y="3969060"/>
            <a:ext cx="8046894" cy="9001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ko-KR" altLang="en-US" sz="1500" spc="-125">
                <a:solidFill>
                  <a:schemeClr val="tx1"/>
                </a:solidFill>
              </a:rPr>
              <a:t>① 기관장의 청렴 리더십 강화         ② 담당인력 및 예산 확보    ③ 교육 및 홍보 강화 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500" spc="-125">
                <a:solidFill>
                  <a:schemeClr val="tx1"/>
                </a:solidFill>
              </a:rPr>
              <a:t>④</a:t>
            </a:r>
            <a:r>
              <a:rPr lang="ko-KR" altLang="en-US" sz="1500" spc="-125">
                <a:solidFill>
                  <a:schemeClr val="tx1"/>
                </a:solidFill>
              </a:rPr>
              <a:t> 부패요소 발굴 및 모니터링 강화  ⑤ 추진현황 점검 및 보고    ⑥ 재발방지책 수립 및 제도개선</a:t>
            </a:r>
          </a:p>
        </p:txBody>
      </p:sp>
      <p:sp>
        <p:nvSpPr>
          <p:cNvPr id="344" name="제목 1"/>
          <p:cNvSpPr txBox="1"/>
          <p:nvPr/>
        </p:nvSpPr>
        <p:spPr>
          <a:xfrm>
            <a:off x="777171" y="5085184"/>
            <a:ext cx="7589657" cy="43204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실․국․사업소 및 </a:t>
            </a:r>
            <a:r>
              <a:rPr lang="ko-KR" altLang="en-US" b="1" spc="-149" dirty="0" err="1">
                <a:solidFill>
                  <a:schemeClr val="tx1"/>
                </a:solidFill>
                <a:cs typeface="+mj-cs"/>
              </a:rPr>
              <a:t>투출기관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 추진현황 점검</a:t>
            </a:r>
            <a:r>
              <a:rPr lang="ko-KR" altLang="en-US" sz="1700" spc="-140" dirty="0">
                <a:solidFill>
                  <a:schemeClr val="tx1"/>
                </a:solidFill>
                <a:cs typeface="+mj-cs"/>
              </a:rPr>
              <a:t>(6월)</a:t>
            </a:r>
            <a:r>
              <a:rPr lang="ko-KR" altLang="en-US" b="1" spc="-149" dirty="0">
                <a:solidFill>
                  <a:schemeClr val="tx1"/>
                </a:solidFill>
                <a:cs typeface="+mj-cs"/>
              </a:rPr>
              <a:t>, 평가 및 결과보고</a:t>
            </a:r>
            <a:r>
              <a:rPr lang="ko-KR" altLang="en-US" sz="1700" spc="-140" dirty="0">
                <a:solidFill>
                  <a:schemeClr val="tx1"/>
                </a:solidFill>
                <a:cs typeface="+mj-cs"/>
              </a:rPr>
              <a:t>(12월)</a:t>
            </a:r>
          </a:p>
        </p:txBody>
      </p:sp>
      <p:sp>
        <p:nvSpPr>
          <p:cNvPr id="345" name="모서리가 둥근 직사각형 32"/>
          <p:cNvSpPr/>
          <p:nvPr/>
        </p:nvSpPr>
        <p:spPr>
          <a:xfrm>
            <a:off x="395536" y="526520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46" name="표 345"/>
          <p:cNvGraphicFramePr>
            <a:graphicFrameLocks noGrp="1"/>
          </p:cNvGraphicFramePr>
          <p:nvPr/>
        </p:nvGraphicFramePr>
        <p:xfrm>
          <a:off x="629562" y="5661248"/>
          <a:ext cx="7974882" cy="919013"/>
        </p:xfrm>
        <a:graphic>
          <a:graphicData uri="http://schemas.openxmlformats.org/drawingml/2006/table">
            <a:tbl>
              <a:tblPr firstRow="1" bandRow="1"/>
              <a:tblGrid>
                <a:gridCol w="1288578"/>
                <a:gridCol w="306218"/>
                <a:gridCol w="1340488"/>
                <a:gridCol w="311093"/>
                <a:gridCol w="1227313"/>
                <a:gridCol w="306218"/>
                <a:gridCol w="1506770"/>
                <a:gridCol w="244079"/>
                <a:gridCol w="1444125"/>
              </a:tblGrid>
              <a:tr h="300087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FFFFFF"/>
                          </a:solidFill>
                          <a:ea typeface="맑은 고딕"/>
                        </a:rPr>
                        <a:t>평가서 작성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315F9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FFFFFF"/>
                          </a:solidFill>
                          <a:ea typeface="맑은 고딕"/>
                        </a:rPr>
                        <a:t>서류검증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315F9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FFFFFF"/>
                          </a:solidFill>
                          <a:ea typeface="맑은 고딕"/>
                        </a:rPr>
                        <a:t>평  가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315F9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FFFFFF"/>
                          </a:solidFill>
                          <a:ea typeface="맑은 고딕"/>
                        </a:rPr>
                        <a:t>결과 확정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315F9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300" b="1">
                          <a:solidFill>
                            <a:srgbClr val="FFFFFF"/>
                          </a:solidFill>
                          <a:ea typeface="맑은 고딕"/>
                        </a:rPr>
                        <a:t>결과 활용</a:t>
                      </a:r>
                    </a:p>
                  </a:txBody>
                  <a:tcPr anchor="ctr">
                    <a:lnL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315F97">
                        <a:alpha val="100000"/>
                      </a:srgbClr>
                    </a:solidFill>
                  </a:tcPr>
                </a:tc>
              </a:tr>
              <a:tr h="375086">
                <a:tc rowSpan="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ea typeface="맑은 고딕"/>
                        </a:rPr>
                        <a:t>자료 작성‧제출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(실국본부 등)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ea typeface="맑은 고딕"/>
                        </a:rPr>
                        <a:t>⇨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ea typeface="맑은 고딕"/>
                        </a:rPr>
                        <a:t>정량평가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(감사위원회)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ea typeface="맑은 고딕"/>
                        </a:rPr>
                        <a:t>⇨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ea typeface="맑은 고딕"/>
                        </a:rPr>
                        <a:t>정성평가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(내부통제위)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ea typeface="맑은 고딕"/>
                        </a:rPr>
                        <a:t>⇨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ea typeface="맑은 고딕"/>
                        </a:rPr>
                        <a:t>감사위원회 부의</a:t>
                      </a:r>
                      <a:endParaRPr lang="ko-KR" altLang="ko-KR" sz="1000" b="1">
                        <a:solidFill>
                          <a:srgbClr val="000000"/>
                        </a:solidFill>
                        <a:ea typeface="맑은 고딕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(감사위원회)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ea typeface="맑은 고딕"/>
                        </a:rPr>
                        <a:t>⇨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200" b="1">
                          <a:solidFill>
                            <a:srgbClr val="000000"/>
                          </a:solidFill>
                          <a:ea typeface="맑은 고딕"/>
                        </a:rPr>
                        <a:t>포상</a:t>
                      </a:r>
                      <a:r>
                        <a:rPr lang="ko-KR" altLang="ko-KR" sz="12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감사유예 등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1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(감사위원회)</a:t>
                      </a:r>
                    </a:p>
                  </a:txBody>
                  <a:tcPr anchor="ctr">
                    <a:lnL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43840"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ko-KR" sz="10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</a:t>
                      </a:r>
                    </a:p>
                  </a:txBody>
                  <a:tcPr anchor="ctr">
                    <a:lnL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</a:txBody>
                  <a:tcPr>
                    <a:lnL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L>
                    <a:lnR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R>
                    <a:lnT w="3556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2258">
                      <a:solidFill>
                        <a:srgbClr val="C75252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48" name="모서리가 둥근 직사각형 32"/>
          <p:cNvSpPr/>
          <p:nvPr/>
        </p:nvSpPr>
        <p:spPr>
          <a:xfrm>
            <a:off x="383407" y="364502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9" name="제목 1"/>
          <p:cNvSpPr txBox="1"/>
          <p:nvPr/>
        </p:nvSpPr>
        <p:spPr>
          <a:xfrm>
            <a:off x="777171" y="3429000"/>
            <a:ext cx="7589657" cy="43204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b="1" spc="-149">
                <a:solidFill>
                  <a:schemeClr val="tx1"/>
                </a:solidFill>
                <a:cs typeface="+mj-cs"/>
              </a:rPr>
              <a:t>자율적 부패예방노력 평가요소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모서리가 접힌 도형 13"/>
          <p:cNvSpPr/>
          <p:nvPr/>
        </p:nvSpPr>
        <p:spPr>
          <a:xfrm flipH="1" flipV="1">
            <a:off x="336492" y="1092168"/>
            <a:ext cx="8471016" cy="65723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0" name="TextBox 14"/>
          <p:cNvSpPr txBox="1"/>
          <p:nvPr/>
        </p:nvSpPr>
        <p:spPr>
          <a:xfrm>
            <a:off x="336492" y="1238220"/>
            <a:ext cx="8690094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9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900" b="1" dirty="0" smtClean="0">
                <a:solidFill>
                  <a:schemeClr val="bg1"/>
                </a:solidFill>
              </a:rPr>
              <a:t>청렴 십계명</a:t>
            </a:r>
            <a:r>
              <a:rPr lang="en-US" altLang="ko-KR" sz="1900" b="1" dirty="0" smtClean="0">
                <a:solidFill>
                  <a:schemeClr val="bg1"/>
                </a:solidFill>
              </a:rPr>
              <a:t>’,</a:t>
            </a:r>
            <a:r>
              <a:rPr lang="ko-KR" altLang="en-US" sz="19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900" b="1" dirty="0" smtClean="0">
                <a:solidFill>
                  <a:schemeClr val="bg1"/>
                </a:solidFill>
              </a:rPr>
              <a:t>‘</a:t>
            </a:r>
            <a:r>
              <a:rPr lang="ko-KR" altLang="en-US" sz="1900" b="1" dirty="0" smtClean="0">
                <a:solidFill>
                  <a:schemeClr val="bg1"/>
                </a:solidFill>
              </a:rPr>
              <a:t>청탁금지법 십계명</a:t>
            </a:r>
            <a:r>
              <a:rPr lang="en-US" altLang="ko-KR" sz="1900" b="1" dirty="0" smtClean="0">
                <a:solidFill>
                  <a:schemeClr val="bg1"/>
                </a:solidFill>
              </a:rPr>
              <a:t>’</a:t>
            </a:r>
            <a:r>
              <a:rPr lang="ko-KR" altLang="en-US" sz="1900" b="1" dirty="0" smtClean="0">
                <a:solidFill>
                  <a:schemeClr val="bg1"/>
                </a:solidFill>
              </a:rPr>
              <a:t> 등 캠페인 실행 청렴문화 확산</a:t>
            </a:r>
            <a:endParaRPr lang="ko-KR" altLang="en-US" sz="1900" b="1" dirty="0">
              <a:solidFill>
                <a:schemeClr val="bg1"/>
              </a:solidFill>
            </a:endParaRPr>
          </a:p>
        </p:txBody>
      </p:sp>
      <p:sp>
        <p:nvSpPr>
          <p:cNvPr id="332" name="제목 1"/>
          <p:cNvSpPr txBox="1"/>
          <p:nvPr/>
        </p:nvSpPr>
        <p:spPr>
          <a:xfrm>
            <a:off x="665109" y="4560903"/>
            <a:ext cx="766104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b="1" spc="-164" dirty="0" smtClean="0">
                <a:solidFill>
                  <a:schemeClr val="tx1"/>
                </a:solidFill>
                <a:cs typeface="+mj-cs"/>
              </a:rPr>
              <a:t> </a:t>
            </a:r>
            <a:endParaRPr lang="en-US" altLang="ko-KR" sz="1700" i="1" spc="-140" dirty="0">
              <a:solidFill>
                <a:schemeClr val="tx1"/>
              </a:solidFill>
            </a:endParaRPr>
          </a:p>
        </p:txBody>
      </p:sp>
      <p:sp>
        <p:nvSpPr>
          <p:cNvPr id="338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  <p:sp>
        <p:nvSpPr>
          <p:cNvPr id="14" name="제목 1"/>
          <p:cNvSpPr txBox="1"/>
          <p:nvPr/>
        </p:nvSpPr>
        <p:spPr>
          <a:xfrm>
            <a:off x="774648" y="5692805"/>
            <a:ext cx="4527611" cy="40164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b="1" spc="-164" dirty="0" smtClean="0">
                <a:solidFill>
                  <a:schemeClr val="tx1"/>
                </a:solidFill>
                <a:cs typeface="+mj-cs"/>
              </a:rPr>
              <a:t> </a:t>
            </a:r>
          </a:p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sz="1700" i="1" spc="-140" dirty="0" smtClean="0">
                <a:solidFill>
                  <a:schemeClr val="tx1"/>
                </a:solidFill>
              </a:rPr>
              <a:t> </a:t>
            </a:r>
            <a:endParaRPr lang="en-US" altLang="ko-KR" sz="1700" i="1" spc="-140" dirty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580" name="_x128228504" descr="EMB0000351c01dc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031" y="3575053"/>
            <a:ext cx="2738475" cy="3282948"/>
          </a:xfrm>
          <a:prstGeom prst="rect">
            <a:avLst/>
          </a:prstGeom>
          <a:noFill/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582" name="_x128229144" descr="EMB0000351c01d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6468" y="1785915"/>
            <a:ext cx="2884527" cy="3322683"/>
          </a:xfrm>
          <a:prstGeom prst="rect">
            <a:avLst/>
          </a:prstGeom>
          <a:noFill/>
        </p:spPr>
      </p:pic>
      <p:sp>
        <p:nvSpPr>
          <p:cNvPr id="25" name="제목 1"/>
          <p:cNvSpPr txBox="1"/>
          <p:nvPr/>
        </p:nvSpPr>
        <p:spPr>
          <a:xfrm>
            <a:off x="2855889" y="4232287"/>
            <a:ext cx="3943404" cy="547694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500" i="1" spc="-139" dirty="0" smtClean="0">
              <a:solidFill>
                <a:schemeClr val="tx1"/>
              </a:solidFill>
              <a:cs typeface="+mj-cs"/>
            </a:endParaRPr>
          </a:p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500" i="1" spc="-139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2" name="모서리가 둥근 직사각형 17"/>
          <p:cNvSpPr/>
          <p:nvPr/>
        </p:nvSpPr>
        <p:spPr>
          <a:xfrm>
            <a:off x="336492" y="2078019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제목 1"/>
          <p:cNvSpPr txBox="1"/>
          <p:nvPr/>
        </p:nvSpPr>
        <p:spPr>
          <a:xfrm>
            <a:off x="701622" y="2078019"/>
            <a:ext cx="7661049" cy="36513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2000" b="1" spc="-164" dirty="0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2000" b="1" spc="-164" dirty="0">
                <a:solidFill>
                  <a:schemeClr val="tx1"/>
                </a:solidFill>
                <a:cs typeface="+mj-cs"/>
              </a:rPr>
              <a:t>청렴 십계명</a:t>
            </a:r>
            <a:r>
              <a:rPr lang="en-US" altLang="ko-KR" sz="2000" b="1" spc="-164" dirty="0">
                <a:solidFill>
                  <a:schemeClr val="tx1"/>
                </a:solidFill>
                <a:cs typeface="+mj-cs"/>
              </a:rPr>
              <a:t>”</a:t>
            </a:r>
            <a:r>
              <a:rPr lang="ko-KR" altLang="en-US" sz="2000" b="1" spc="-164" dirty="0">
                <a:solidFill>
                  <a:schemeClr val="tx1"/>
                </a:solidFill>
                <a:cs typeface="+mj-cs"/>
              </a:rPr>
              <a:t> </a:t>
            </a:r>
            <a:r>
              <a:rPr lang="ko-KR" altLang="en-US" sz="2000" b="1" spc="-164" dirty="0" smtClean="0">
                <a:solidFill>
                  <a:schemeClr val="tx1"/>
                </a:solidFill>
                <a:cs typeface="+mj-cs"/>
              </a:rPr>
              <a:t>공모</a:t>
            </a:r>
            <a:r>
              <a:rPr lang="en-US" altLang="ko-KR" sz="2000" b="1" spc="-164" dirty="0" smtClean="0">
                <a:solidFill>
                  <a:schemeClr val="tx1"/>
                </a:solidFill>
                <a:cs typeface="+mj-cs"/>
              </a:rPr>
              <a:t>(’16. </a:t>
            </a:r>
            <a:r>
              <a:rPr lang="en-US" altLang="ko-KR" sz="2000" b="1" spc="-164" dirty="0">
                <a:solidFill>
                  <a:schemeClr val="tx1"/>
                </a:solidFill>
                <a:cs typeface="+mj-cs"/>
              </a:rPr>
              <a:t>8</a:t>
            </a:r>
            <a:r>
              <a:rPr lang="ko-KR" altLang="en-US" sz="2000" b="1" spc="-164" dirty="0" smtClean="0">
                <a:solidFill>
                  <a:schemeClr val="tx1"/>
                </a:solidFill>
                <a:cs typeface="+mj-cs"/>
              </a:rPr>
              <a:t>월</a:t>
            </a:r>
            <a:r>
              <a:rPr lang="en-US" altLang="ko-KR" sz="2000" b="1" spc="-164" dirty="0" smtClean="0">
                <a:solidFill>
                  <a:schemeClr val="tx1"/>
                </a:solidFill>
                <a:cs typeface="+mj-cs"/>
              </a:rPr>
              <a:t>) </a:t>
            </a:r>
            <a:r>
              <a:rPr lang="ko-KR" altLang="en-US" sz="2000" b="1" spc="-164" dirty="0" smtClean="0">
                <a:solidFill>
                  <a:schemeClr val="tx1"/>
                </a:solidFill>
                <a:cs typeface="+mj-cs"/>
              </a:rPr>
              <a:t>선정 </a:t>
            </a:r>
            <a:endParaRPr lang="ko-KR" altLang="en-US" sz="1900" b="1" spc="-156" dirty="0">
              <a:solidFill>
                <a:schemeClr val="tx1"/>
              </a:solidFill>
              <a:cs typeface="+mj-cs"/>
            </a:endParaRPr>
          </a:p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sz="1700" i="1" spc="-140" dirty="0" smtClean="0">
                <a:solidFill>
                  <a:schemeClr val="tx1"/>
                </a:solidFill>
              </a:rPr>
              <a:t>   </a:t>
            </a:r>
            <a:endParaRPr lang="en-US" altLang="ko-KR" sz="1700" i="1" spc="-14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221019" y="5437215"/>
            <a:ext cx="5403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i="1" spc="-140" dirty="0" smtClean="0"/>
              <a:t>▷ </a:t>
            </a:r>
            <a:r>
              <a:rPr lang="ko-KR" altLang="en-US" i="1" spc="-140" dirty="0" smtClean="0"/>
              <a:t>청탁금지법 안내</a:t>
            </a:r>
            <a:r>
              <a:rPr lang="en-US" altLang="ko-KR" i="1" spc="-140" dirty="0" smtClean="0"/>
              <a:t> </a:t>
            </a:r>
            <a:r>
              <a:rPr lang="ko-KR" altLang="en-US" i="1" spc="-140" dirty="0" smtClean="0"/>
              <a:t>및  </a:t>
            </a:r>
            <a:r>
              <a:rPr lang="en-US" altLang="ko-KR" i="1" spc="-140" dirty="0" smtClean="0"/>
              <a:t>“</a:t>
            </a:r>
            <a:r>
              <a:rPr lang="ko-KR" altLang="en-US" i="1" spc="-140" dirty="0" smtClean="0"/>
              <a:t>청탁금지법 십계명 </a:t>
            </a:r>
            <a:r>
              <a:rPr lang="en-US" altLang="ko-KR" i="1" spc="-140" dirty="0" smtClean="0"/>
              <a:t>“</a:t>
            </a:r>
            <a:r>
              <a:rPr lang="ko-KR" altLang="en-US" i="1" spc="-140" dirty="0" smtClean="0"/>
              <a:t> 홍보 실천  </a:t>
            </a:r>
            <a:endParaRPr lang="en-US" altLang="ko-KR" i="1" spc="-140" dirty="0"/>
          </a:p>
        </p:txBody>
      </p:sp>
      <p:sp>
        <p:nvSpPr>
          <p:cNvPr id="31" name="직사각형 30"/>
          <p:cNvSpPr/>
          <p:nvPr/>
        </p:nvSpPr>
        <p:spPr>
          <a:xfrm>
            <a:off x="2636811" y="3246435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‘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>
          <a:xfrm>
            <a:off x="555570" y="2735253"/>
            <a:ext cx="5842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i="1" spc="-140" dirty="0" smtClean="0"/>
              <a:t>▷ </a:t>
            </a:r>
            <a:r>
              <a:rPr lang="ko-KR" altLang="en-US" i="1" spc="-140" dirty="0" smtClean="0"/>
              <a:t>청렴주간</a:t>
            </a:r>
            <a:r>
              <a:rPr lang="en-US" altLang="ko-KR" i="1" spc="-140" dirty="0" smtClean="0"/>
              <a:t>, </a:t>
            </a:r>
            <a:r>
              <a:rPr lang="ko-KR" altLang="en-US" i="1" spc="-140" dirty="0" smtClean="0"/>
              <a:t>업무수첩을 통해 홍보 </a:t>
            </a:r>
            <a:r>
              <a:rPr lang="ko-KR" altLang="en-US" i="1" spc="-140" dirty="0" err="1" smtClean="0"/>
              <a:t>조직내</a:t>
            </a:r>
            <a:r>
              <a:rPr lang="ko-KR" altLang="en-US" i="1" spc="-140" dirty="0" smtClean="0"/>
              <a:t>  청렴문화 조성</a:t>
            </a:r>
            <a:endParaRPr lang="en-US" altLang="ko-KR" i="1" spc="-140" dirty="0"/>
          </a:p>
        </p:txBody>
      </p:sp>
      <p:sp>
        <p:nvSpPr>
          <p:cNvPr id="33" name="직사각형 32"/>
          <p:cNvSpPr/>
          <p:nvPr/>
        </p:nvSpPr>
        <p:spPr>
          <a:xfrm>
            <a:off x="555570" y="2187558"/>
            <a:ext cx="5330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  <a:defRPr lang="ko-KR"/>
            </a:pPr>
            <a:r>
              <a:rPr lang="en-US" altLang="ko-KR" i="1" spc="-140" dirty="0" smtClean="0"/>
              <a:t>▷ </a:t>
            </a:r>
            <a:r>
              <a:rPr lang="ko-KR" altLang="en-US" i="1" spc="-140" dirty="0" smtClean="0"/>
              <a:t>공직자가 지켜야 할 </a:t>
            </a:r>
            <a:r>
              <a:rPr lang="en-US" altLang="ko-KR" i="1" spc="-140" dirty="0" smtClean="0"/>
              <a:t>“</a:t>
            </a:r>
            <a:r>
              <a:rPr lang="ko-KR" altLang="en-US" i="1" spc="-140" dirty="0" smtClean="0"/>
              <a:t>청렴원칙</a:t>
            </a:r>
            <a:r>
              <a:rPr lang="en-US" altLang="ko-KR" i="1" spc="-140" dirty="0" smtClean="0"/>
              <a:t>”</a:t>
            </a:r>
            <a:r>
              <a:rPr lang="ko-KR" altLang="en-US" i="1" spc="-140" dirty="0" smtClean="0"/>
              <a:t>  </a:t>
            </a:r>
            <a:r>
              <a:rPr lang="en-US" altLang="ko-KR" i="1" spc="-140" dirty="0" smtClean="0"/>
              <a:t>10</a:t>
            </a:r>
            <a:r>
              <a:rPr lang="ko-KR" altLang="en-US" i="1" spc="-140" dirty="0" smtClean="0"/>
              <a:t>개 공모</a:t>
            </a:r>
            <a:r>
              <a:rPr lang="en-US" altLang="ko-KR" i="1" spc="-140" dirty="0" smtClean="0"/>
              <a:t>, </a:t>
            </a:r>
            <a:r>
              <a:rPr lang="ko-KR" altLang="en-US" i="1" spc="-140" dirty="0" smtClean="0"/>
              <a:t>선정</a:t>
            </a:r>
            <a:endParaRPr lang="en-US" altLang="ko-KR" i="1" spc="-140" dirty="0"/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접힌 도형 26"/>
          <p:cNvSpPr/>
          <p:nvPr/>
        </p:nvSpPr>
        <p:spPr>
          <a:xfrm flipH="1" flipV="1">
            <a:off x="321010" y="850890"/>
            <a:ext cx="4250990" cy="48987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29" name="TextBox 27"/>
          <p:cNvSpPr txBox="1"/>
          <p:nvPr/>
        </p:nvSpPr>
        <p:spPr>
          <a:xfrm>
            <a:off x="463888" y="878186"/>
            <a:ext cx="6952932" cy="367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반부패 우수사례 발표대회 개최</a:t>
            </a:r>
          </a:p>
        </p:txBody>
      </p:sp>
      <p:sp>
        <p:nvSpPr>
          <p:cNvPr id="331" name="제목 1"/>
          <p:cNvSpPr txBox="1"/>
          <p:nvPr/>
        </p:nvSpPr>
        <p:spPr>
          <a:xfrm>
            <a:off x="892401" y="1302742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각 기관에서 시행중인 반부패 청렴정책 우수사례 공유를 위한 </a:t>
            </a:r>
            <a:r>
              <a:rPr lang="en-US" altLang="ko-KR" sz="1600" b="1" spc="-132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반부패 우수사례 발표대회</a:t>
            </a:r>
            <a:r>
              <a:rPr lang="en-US" altLang="ko-KR" sz="1600" b="1" spc="-132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개최</a:t>
            </a:r>
            <a:endParaRPr lang="en-US" altLang="ko-KR" sz="1600" b="1" spc="-132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모서리가 둥근 직사각형 32"/>
          <p:cNvSpPr/>
          <p:nvPr/>
        </p:nvSpPr>
        <p:spPr>
          <a:xfrm>
            <a:off x="451709" y="1591547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3" name="모서리가 둥근 직사각형 43"/>
          <p:cNvSpPr/>
          <p:nvPr/>
        </p:nvSpPr>
        <p:spPr>
          <a:xfrm>
            <a:off x="683568" y="1996633"/>
            <a:ext cx="4968552" cy="162286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860028" y="2406803"/>
            <a:ext cx="8502870" cy="73554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 spc="-149" dirty="0">
                <a:solidFill>
                  <a:schemeClr val="tx1"/>
                </a:solidFill>
              </a:rPr>
              <a:t>일      시 </a:t>
            </a:r>
            <a:r>
              <a:rPr lang="en-US" altLang="ko-KR" sz="1600" b="1" spc="-149" dirty="0">
                <a:solidFill>
                  <a:schemeClr val="tx1"/>
                </a:solidFill>
              </a:rPr>
              <a:t>:  201</a:t>
            </a:r>
            <a:r>
              <a:rPr lang="ko-KR" altLang="en-US" sz="1600" b="1" spc="-149" dirty="0">
                <a:solidFill>
                  <a:schemeClr val="tx1"/>
                </a:solidFill>
              </a:rPr>
              <a:t>7</a:t>
            </a:r>
            <a:r>
              <a:rPr lang="en-US" altLang="ko-KR" sz="1600" b="1" spc="-149" dirty="0">
                <a:solidFill>
                  <a:schemeClr val="tx1"/>
                </a:solidFill>
              </a:rPr>
              <a:t>. </a:t>
            </a:r>
            <a:r>
              <a:rPr lang="en-US" altLang="ko-KR" sz="1600" b="1" spc="-149" dirty="0" smtClean="0">
                <a:solidFill>
                  <a:schemeClr val="tx1"/>
                </a:solidFill>
              </a:rPr>
              <a:t>7</a:t>
            </a:r>
            <a:r>
              <a:rPr lang="ko-KR" altLang="en-US" sz="1600" b="1" spc="-149" dirty="0" smtClean="0">
                <a:solidFill>
                  <a:schemeClr val="tx1"/>
                </a:solidFill>
              </a:rPr>
              <a:t>월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중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 spc="-149" dirty="0">
                <a:solidFill>
                  <a:schemeClr val="tx1"/>
                </a:solidFill>
              </a:rPr>
              <a:t>대      상 </a:t>
            </a:r>
            <a:r>
              <a:rPr lang="en-US" altLang="ko-KR" sz="1600" b="1" spc="-149" dirty="0">
                <a:solidFill>
                  <a:schemeClr val="tx1"/>
                </a:solidFill>
              </a:rPr>
              <a:t>: 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시 본청</a:t>
            </a:r>
            <a:r>
              <a:rPr lang="en-US" altLang="ko-KR" sz="1600" b="1" spc="-149" dirty="0">
                <a:solidFill>
                  <a:schemeClr val="tx1"/>
                </a:solidFill>
              </a:rPr>
              <a:t>,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사업소</a:t>
            </a:r>
            <a:r>
              <a:rPr lang="en-US" altLang="ko-KR" sz="1600" b="1" spc="-149" dirty="0">
                <a:solidFill>
                  <a:schemeClr val="tx1"/>
                </a:solidFill>
              </a:rPr>
              <a:t>, </a:t>
            </a:r>
            <a:r>
              <a:rPr lang="ko-KR" altLang="en-US" sz="1600" b="1" spc="-149" dirty="0">
                <a:solidFill>
                  <a:schemeClr val="tx1"/>
                </a:solidFill>
              </a:rPr>
              <a:t>자치구</a:t>
            </a:r>
            <a:r>
              <a:rPr lang="en-US" altLang="ko-KR" sz="1600" b="1" spc="-149" dirty="0">
                <a:solidFill>
                  <a:schemeClr val="tx1"/>
                </a:solidFill>
              </a:rPr>
              <a:t>, </a:t>
            </a:r>
            <a:r>
              <a:rPr lang="ko-KR" altLang="en-US" sz="1600" b="1" spc="-149" dirty="0">
                <a:solidFill>
                  <a:schemeClr val="tx1"/>
                </a:solidFill>
              </a:rPr>
              <a:t>투자</a:t>
            </a:r>
            <a:r>
              <a:rPr lang="ko-KR" altLang="en-US" sz="1600" b="1" spc="-149" dirty="0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sz="1600" b="1" spc="-149" dirty="0">
                <a:solidFill>
                  <a:schemeClr val="tx1"/>
                </a:solidFill>
              </a:rPr>
              <a:t>출연기관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600" i="1" spc="-149" dirty="0">
                <a:solidFill>
                  <a:schemeClr val="tx1"/>
                </a:solidFill>
              </a:rPr>
              <a:t>    </a:t>
            </a:r>
            <a:r>
              <a:rPr lang="en-US" altLang="ko-KR" sz="1400" i="1" spc="-130" dirty="0">
                <a:solidFill>
                  <a:schemeClr val="tx1"/>
                </a:solidFill>
              </a:rPr>
              <a:t>▷  </a:t>
            </a:r>
            <a:r>
              <a:rPr lang="ko-KR" altLang="en-US" sz="1400" i="1" spc="-130" dirty="0" err="1">
                <a:solidFill>
                  <a:schemeClr val="tx1"/>
                </a:solidFill>
              </a:rPr>
              <a:t>반부패</a:t>
            </a:r>
            <a:r>
              <a:rPr lang="ko-KR" altLang="en-US" sz="1400" i="1" spc="-130" dirty="0">
                <a:solidFill>
                  <a:schemeClr val="tx1"/>
                </a:solidFill>
              </a:rPr>
              <a:t> 우수사례    </a:t>
            </a:r>
            <a:r>
              <a:rPr lang="en-US" altLang="ko-KR" sz="1400" i="1" spc="-130" dirty="0">
                <a:solidFill>
                  <a:schemeClr val="tx1"/>
                </a:solidFill>
              </a:rPr>
              <a:t>:  </a:t>
            </a:r>
            <a:r>
              <a:rPr lang="ko-KR" altLang="en-US" sz="1400" i="1" spc="-130" dirty="0">
                <a:solidFill>
                  <a:schemeClr val="tx1"/>
                </a:solidFill>
              </a:rPr>
              <a:t>서면심사에서 선정된 </a:t>
            </a:r>
            <a:r>
              <a:rPr lang="en-US" altLang="ko-KR" sz="1400" i="1" spc="-130" dirty="0">
                <a:solidFill>
                  <a:schemeClr val="tx1"/>
                </a:solidFill>
              </a:rPr>
              <a:t>10</a:t>
            </a:r>
            <a:r>
              <a:rPr lang="ko-KR" altLang="en-US" sz="1400" i="1" spc="-130" dirty="0">
                <a:solidFill>
                  <a:schemeClr val="tx1"/>
                </a:solidFill>
              </a:rPr>
              <a:t>개 사례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400" i="1" spc="-130" dirty="0">
                <a:solidFill>
                  <a:schemeClr val="tx1"/>
                </a:solidFill>
              </a:rPr>
              <a:t>     ▷ </a:t>
            </a:r>
            <a:r>
              <a:rPr lang="ko-KR" altLang="en-US" sz="1400" i="1" spc="-130" dirty="0">
                <a:solidFill>
                  <a:schemeClr val="tx1"/>
                </a:solidFill>
              </a:rPr>
              <a:t>청렴실천 우수사례    </a:t>
            </a:r>
            <a:r>
              <a:rPr lang="en-US" altLang="ko-KR" sz="1400" i="1" spc="-130" dirty="0">
                <a:solidFill>
                  <a:schemeClr val="tx1"/>
                </a:solidFill>
              </a:rPr>
              <a:t>:  </a:t>
            </a:r>
            <a:r>
              <a:rPr lang="ko-KR" altLang="en-US" sz="1400" i="1" spc="-130" dirty="0">
                <a:solidFill>
                  <a:schemeClr val="tx1"/>
                </a:solidFill>
              </a:rPr>
              <a:t>서면심사에서 선정된 </a:t>
            </a:r>
            <a:r>
              <a:rPr lang="en-US" altLang="ko-KR" sz="1400" i="1" spc="-130" dirty="0">
                <a:solidFill>
                  <a:schemeClr val="tx1"/>
                </a:solidFill>
              </a:rPr>
              <a:t>4</a:t>
            </a:r>
            <a:r>
              <a:rPr lang="ko-KR" altLang="en-US" sz="1400" i="1" spc="-130" dirty="0">
                <a:solidFill>
                  <a:schemeClr val="tx1"/>
                </a:solidFill>
              </a:rPr>
              <a:t>개 사례</a:t>
            </a:r>
            <a:endParaRPr lang="en-US" altLang="ko-KR" sz="1400" i="1" spc="-130" dirty="0">
              <a:solidFill>
                <a:schemeClr val="tx1"/>
              </a:solidFill>
            </a:endParaRPr>
          </a:p>
        </p:txBody>
      </p:sp>
      <p:pic>
        <p:nvPicPr>
          <p:cNvPr id="335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05500" y="2085151"/>
            <a:ext cx="2876550" cy="1629599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6" name="모서리가 접힌 도형 47"/>
          <p:cNvSpPr/>
          <p:nvPr/>
        </p:nvSpPr>
        <p:spPr>
          <a:xfrm flipH="1" flipV="1">
            <a:off x="321012" y="3879840"/>
            <a:ext cx="4250988" cy="52126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TextBox 48"/>
          <p:cNvSpPr txBox="1"/>
          <p:nvPr/>
        </p:nvSpPr>
        <p:spPr>
          <a:xfrm>
            <a:off x="431540" y="3961415"/>
            <a:ext cx="6952932" cy="37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청렴정책자문위원회 구성</a:t>
            </a:r>
            <a:r>
              <a:rPr lang="ko-KR" altLang="en-US" sz="1900" b="1">
                <a:solidFill>
                  <a:schemeClr val="bg1"/>
                </a:solidFill>
                <a:latin typeface="돋움"/>
                <a:ea typeface="돋움"/>
              </a:rPr>
              <a:t>∙</a:t>
            </a:r>
            <a:r>
              <a:rPr lang="ko-KR" altLang="en-US" sz="1900" b="1">
                <a:solidFill>
                  <a:schemeClr val="bg1"/>
                </a:solidFill>
              </a:rPr>
              <a:t>운영</a:t>
            </a:r>
          </a:p>
        </p:txBody>
      </p:sp>
      <p:sp>
        <p:nvSpPr>
          <p:cNvPr id="339" name="제목 1"/>
          <p:cNvSpPr txBox="1"/>
          <p:nvPr/>
        </p:nvSpPr>
        <p:spPr>
          <a:xfrm>
            <a:off x="892401" y="4494973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>
                <a:solidFill>
                  <a:schemeClr val="tx1"/>
                </a:solidFill>
                <a:cs typeface="+mj-cs"/>
              </a:rPr>
              <a:t>시 청렴정책의 품질제고를 위한 전문가 의견 수렴 </a:t>
            </a:r>
            <a:endParaRPr lang="en-US" altLang="ko-KR" sz="1600" b="1">
              <a:solidFill>
                <a:schemeClr val="tx1"/>
              </a:solidFill>
              <a:cs typeface="+mj-cs"/>
            </a:endParaRPr>
          </a:p>
        </p:txBody>
      </p:sp>
      <p:sp>
        <p:nvSpPr>
          <p:cNvPr id="340" name="모서리가 둥근 직사각형 51"/>
          <p:cNvSpPr/>
          <p:nvPr/>
        </p:nvSpPr>
        <p:spPr>
          <a:xfrm>
            <a:off x="451709" y="478377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1" name="모서리가 둥근 직사각형 52"/>
          <p:cNvSpPr/>
          <p:nvPr/>
        </p:nvSpPr>
        <p:spPr>
          <a:xfrm>
            <a:off x="731511" y="5153482"/>
            <a:ext cx="5631190" cy="1107618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2" name="제목 1"/>
          <p:cNvSpPr txBox="1"/>
          <p:nvPr/>
        </p:nvSpPr>
        <p:spPr>
          <a:xfrm>
            <a:off x="935596" y="5337212"/>
            <a:ext cx="5766565" cy="73554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>
                <a:solidFill>
                  <a:schemeClr val="tx1"/>
                </a:solidFill>
              </a:rPr>
              <a:t>구      성 </a:t>
            </a:r>
            <a:r>
              <a:rPr lang="en-US" altLang="ko-KR" sz="1600" b="1">
                <a:solidFill>
                  <a:schemeClr val="tx1"/>
                </a:solidFill>
              </a:rPr>
              <a:t>: 1</a:t>
            </a:r>
            <a:r>
              <a:rPr lang="ko-KR" altLang="en-US" sz="1600" b="1">
                <a:solidFill>
                  <a:schemeClr val="tx1"/>
                </a:solidFill>
              </a:rPr>
              <a:t>3명</a:t>
            </a:r>
            <a:r>
              <a:rPr lang="en-US" altLang="ko-KR" sz="1600" b="1">
                <a:solidFill>
                  <a:schemeClr val="tx1"/>
                </a:solidFill>
              </a:rPr>
              <a:t> (</a:t>
            </a:r>
            <a:r>
              <a:rPr lang="ko-KR" altLang="en-US" sz="1600" b="1">
                <a:solidFill>
                  <a:schemeClr val="tx1"/>
                </a:solidFill>
              </a:rPr>
              <a:t>교수</a:t>
            </a:r>
            <a:r>
              <a:rPr lang="en-US" altLang="ko-KR" sz="1600" b="1">
                <a:solidFill>
                  <a:schemeClr val="tx1"/>
                </a:solidFill>
              </a:rPr>
              <a:t>, </a:t>
            </a:r>
            <a:r>
              <a:rPr lang="ko-KR" altLang="en-US" sz="1600" b="1">
                <a:solidFill>
                  <a:schemeClr val="tx1"/>
                </a:solidFill>
              </a:rPr>
              <a:t>시민단체</a:t>
            </a:r>
            <a:r>
              <a:rPr lang="en-US" altLang="ko-KR" sz="1600" b="1">
                <a:solidFill>
                  <a:schemeClr val="tx1"/>
                </a:solidFill>
              </a:rPr>
              <a:t>, </a:t>
            </a:r>
            <a:r>
              <a:rPr lang="ko-KR" altLang="en-US" sz="1600" b="1">
                <a:solidFill>
                  <a:schemeClr val="tx1"/>
                </a:solidFill>
              </a:rPr>
              <a:t>언론인 등</a:t>
            </a:r>
            <a:r>
              <a:rPr lang="en-US" altLang="ko-KR" sz="1600" b="1">
                <a:solidFill>
                  <a:schemeClr val="tx1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600" b="1">
                <a:solidFill>
                  <a:schemeClr val="tx1"/>
                </a:solidFill>
              </a:rPr>
              <a:t>직무범위  </a:t>
            </a:r>
            <a:r>
              <a:rPr lang="en-US" altLang="ko-KR" sz="1600" b="1">
                <a:solidFill>
                  <a:schemeClr val="tx1"/>
                </a:solidFill>
              </a:rPr>
              <a:t>: </a:t>
            </a:r>
            <a:r>
              <a:rPr lang="ko-KR" altLang="en-US" sz="1600" b="1">
                <a:solidFill>
                  <a:schemeClr val="tx1"/>
                </a:solidFill>
              </a:rPr>
              <a:t>서울시 청렴정책에 대한 정책제안 및 자문</a:t>
            </a:r>
            <a:endParaRPr lang="en-US" altLang="ko-KR" sz="1600" b="1">
              <a:solidFill>
                <a:schemeClr val="tx1"/>
              </a:solidFill>
            </a:endParaRPr>
          </a:p>
        </p:txBody>
      </p:sp>
      <p:sp>
        <p:nvSpPr>
          <p:cNvPr id="344" name="제목 11"/>
          <p:cNvSpPr txBox="1"/>
          <p:nvPr/>
        </p:nvSpPr>
        <p:spPr>
          <a:xfrm>
            <a:off x="323528" y="260648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"/>
          <p:cNvSpPr txBox="1"/>
          <p:nvPr/>
        </p:nvSpPr>
        <p:spPr>
          <a:xfrm>
            <a:off x="178101" y="798694"/>
            <a:ext cx="9324914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3600">
                <a:solidFill>
                  <a:schemeClr val="tx1"/>
                </a:solidFill>
                <a:cs typeface="+mj-cs"/>
              </a:rPr>
              <a:t>  </a:t>
            </a:r>
            <a:r>
              <a:rPr lang="ko-KR" altLang="en-US" sz="3300" b="1">
                <a:solidFill>
                  <a:schemeClr val="tx2"/>
                </a:solidFill>
                <a:cs typeface="+mj-cs"/>
              </a:rPr>
              <a:t>시민과 함께</a:t>
            </a:r>
            <a:r>
              <a:rPr lang="en-US" altLang="ko-KR" sz="3300" b="1">
                <a:solidFill>
                  <a:schemeClr val="tx2"/>
                </a:solidFill>
                <a:cs typeface="+mj-cs"/>
              </a:rPr>
              <a:t>! (WITH)</a:t>
            </a:r>
          </a:p>
        </p:txBody>
      </p:sp>
      <p:sp>
        <p:nvSpPr>
          <p:cNvPr id="329" name="모서리가 접힌 도형 25"/>
          <p:cNvSpPr/>
          <p:nvPr/>
        </p:nvSpPr>
        <p:spPr>
          <a:xfrm flipH="1" flipV="1">
            <a:off x="333712" y="1790690"/>
            <a:ext cx="3914252" cy="52218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0" name="TextBox 26"/>
          <p:cNvSpPr txBox="1"/>
          <p:nvPr/>
        </p:nvSpPr>
        <p:spPr>
          <a:xfrm>
            <a:off x="467544" y="1880828"/>
            <a:ext cx="6952932" cy="37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청렴정책 시민제안 공모 실시</a:t>
            </a:r>
          </a:p>
        </p:txBody>
      </p:sp>
      <p:sp>
        <p:nvSpPr>
          <p:cNvPr id="332" name="제목 1"/>
          <p:cNvSpPr txBox="1"/>
          <p:nvPr/>
        </p:nvSpPr>
        <p:spPr>
          <a:xfrm>
            <a:off x="905101" y="2367723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시민이 만족하는 청렴수준 달성을 위해 청렴정책 공모 실시</a:t>
            </a:r>
            <a:endParaRPr lang="en-US" altLang="ko-KR" sz="1900" b="1" spc="-156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모서리가 둥근 직사각형 34"/>
          <p:cNvSpPr/>
          <p:nvPr/>
        </p:nvSpPr>
        <p:spPr>
          <a:xfrm>
            <a:off x="464409" y="265652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모서리가 둥근 직사각형 35"/>
          <p:cNvSpPr/>
          <p:nvPr/>
        </p:nvSpPr>
        <p:spPr>
          <a:xfrm>
            <a:off x="409519" y="3282948"/>
            <a:ext cx="5111820" cy="2044728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5" name="제목 1"/>
          <p:cNvSpPr txBox="1"/>
          <p:nvPr/>
        </p:nvSpPr>
        <p:spPr>
          <a:xfrm>
            <a:off x="519057" y="2844792"/>
            <a:ext cx="8502870" cy="2765174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>
                <a:solidFill>
                  <a:schemeClr val="tx1"/>
                </a:solidFill>
              </a:rPr>
              <a:t>공모기간 </a:t>
            </a:r>
            <a:r>
              <a:rPr lang="en-US" altLang="ko-KR" sz="1400" spc="-132" dirty="0">
                <a:solidFill>
                  <a:schemeClr val="tx1"/>
                </a:solidFill>
              </a:rPr>
              <a:t>: 201</a:t>
            </a:r>
            <a:r>
              <a:rPr lang="ko-KR" altLang="en-US" sz="1400" spc="-132" dirty="0">
                <a:solidFill>
                  <a:schemeClr val="tx1"/>
                </a:solidFill>
              </a:rPr>
              <a:t>7</a:t>
            </a:r>
            <a:r>
              <a:rPr lang="en-US" altLang="ko-KR" sz="1400" spc="-132" dirty="0">
                <a:solidFill>
                  <a:schemeClr val="tx1"/>
                </a:solidFill>
              </a:rPr>
              <a:t>. </a:t>
            </a:r>
            <a:r>
              <a:rPr lang="ko-KR" altLang="en-US" sz="1400" spc="-132" dirty="0">
                <a:solidFill>
                  <a:schemeClr val="tx1"/>
                </a:solidFill>
              </a:rPr>
              <a:t>1</a:t>
            </a:r>
            <a:r>
              <a:rPr lang="en-US" altLang="ko-KR" sz="1400" spc="-132" dirty="0">
                <a:solidFill>
                  <a:schemeClr val="tx1"/>
                </a:solidFill>
              </a:rPr>
              <a:t>. </a:t>
            </a:r>
            <a:r>
              <a:rPr lang="ko-KR" altLang="en-US" sz="1400" spc="-132" dirty="0">
                <a:solidFill>
                  <a:schemeClr val="tx1"/>
                </a:solidFill>
              </a:rPr>
              <a:t>20</a:t>
            </a:r>
            <a:r>
              <a:rPr lang="en-US" altLang="ko-KR" sz="1400" spc="-132" dirty="0">
                <a:solidFill>
                  <a:schemeClr val="tx1"/>
                </a:solidFill>
              </a:rPr>
              <a:t>. ~ 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3. 1</a:t>
            </a:r>
            <a:r>
              <a:rPr lang="ko-KR" altLang="en-US" sz="1400" spc="-132" dirty="0" smtClean="0">
                <a:solidFill>
                  <a:schemeClr val="tx1"/>
                </a:solidFill>
              </a:rPr>
              <a:t>0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.</a:t>
            </a:r>
            <a:endParaRPr lang="en-US" altLang="ko-KR" sz="1400" spc="-132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>
                <a:solidFill>
                  <a:schemeClr val="tx1"/>
                </a:solidFill>
              </a:rPr>
              <a:t>공모주제 </a:t>
            </a:r>
            <a:r>
              <a:rPr lang="en-US" altLang="ko-KR" sz="1400" spc="-132" dirty="0">
                <a:solidFill>
                  <a:schemeClr val="tx1"/>
                </a:solidFill>
              </a:rPr>
              <a:t>: </a:t>
            </a:r>
            <a:r>
              <a:rPr lang="ko-KR" altLang="en-US" sz="1400" spc="-132" dirty="0">
                <a:solidFill>
                  <a:schemeClr val="tx1"/>
                </a:solidFill>
              </a:rPr>
              <a:t>서울시 청렴도 제고를 위한 시민 아이디어 공모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>
                <a:solidFill>
                  <a:schemeClr val="tx1"/>
                </a:solidFill>
              </a:rPr>
              <a:t>공모제목 </a:t>
            </a:r>
            <a:r>
              <a:rPr lang="en-US" altLang="ko-KR" sz="1400" spc="-132" dirty="0">
                <a:solidFill>
                  <a:schemeClr val="tx1"/>
                </a:solidFill>
              </a:rPr>
              <a:t>: “</a:t>
            </a:r>
            <a:r>
              <a:rPr lang="ko-KR" altLang="en-US" sz="1400" spc="-132" dirty="0">
                <a:solidFill>
                  <a:schemeClr val="tx1"/>
                </a:solidFill>
              </a:rPr>
              <a:t>시민이 만족하는 청렴도</a:t>
            </a:r>
            <a:r>
              <a:rPr lang="en-US" altLang="ko-KR" sz="1400" spc="-132" dirty="0">
                <a:solidFill>
                  <a:schemeClr val="tx1"/>
                </a:solidFill>
              </a:rPr>
              <a:t>, </a:t>
            </a:r>
            <a:r>
              <a:rPr lang="ko-KR" altLang="en-US" sz="1400" spc="-132" dirty="0">
                <a:solidFill>
                  <a:schemeClr val="tx1"/>
                </a:solidFill>
              </a:rPr>
              <a:t>어떻게 달성할 수 있을까요</a:t>
            </a:r>
            <a:r>
              <a:rPr lang="en-US" altLang="ko-KR" sz="1400" spc="-132" dirty="0">
                <a:solidFill>
                  <a:schemeClr val="tx1"/>
                </a:solidFill>
              </a:rPr>
              <a:t>?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>
                <a:solidFill>
                  <a:schemeClr val="tx1"/>
                </a:solidFill>
              </a:rPr>
              <a:t>공모방법 </a:t>
            </a:r>
            <a:r>
              <a:rPr lang="en-US" altLang="ko-KR" sz="1400" spc="-132" dirty="0">
                <a:solidFill>
                  <a:schemeClr val="tx1"/>
                </a:solidFill>
              </a:rPr>
              <a:t>: </a:t>
            </a:r>
            <a:r>
              <a:rPr lang="ko-KR" altLang="en-US" sz="1400" spc="-132" dirty="0">
                <a:solidFill>
                  <a:schemeClr val="tx1"/>
                </a:solidFill>
              </a:rPr>
              <a:t>서울시 </a:t>
            </a:r>
            <a:r>
              <a:rPr lang="en-US" altLang="ko-KR" sz="1400" spc="-132" dirty="0">
                <a:solidFill>
                  <a:schemeClr val="tx1"/>
                </a:solidFill>
              </a:rPr>
              <a:t>‘</a:t>
            </a:r>
            <a:r>
              <a:rPr lang="ko-KR" altLang="en-US" sz="1400" spc="-132" dirty="0" err="1">
                <a:solidFill>
                  <a:schemeClr val="tx1"/>
                </a:solidFill>
              </a:rPr>
              <a:t>천만상상</a:t>
            </a:r>
            <a:r>
              <a:rPr lang="ko-KR" altLang="en-US" sz="1400" spc="-132" dirty="0">
                <a:solidFill>
                  <a:schemeClr val="tx1"/>
                </a:solidFill>
              </a:rPr>
              <a:t> 오아시스</a:t>
            </a:r>
            <a:r>
              <a:rPr lang="en-US" altLang="ko-KR" sz="1400" spc="-132" dirty="0">
                <a:solidFill>
                  <a:schemeClr val="tx1"/>
                </a:solidFill>
              </a:rPr>
              <a:t>’</a:t>
            </a:r>
            <a:r>
              <a:rPr lang="ko-KR" altLang="en-US" sz="1400" spc="-132" dirty="0">
                <a:solidFill>
                  <a:schemeClr val="tx1"/>
                </a:solidFill>
              </a:rPr>
              <a:t>로 접수</a:t>
            </a:r>
          </a:p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>
                <a:solidFill>
                  <a:schemeClr val="tx1"/>
                </a:solidFill>
              </a:rPr>
              <a:t>공모결과 </a:t>
            </a:r>
            <a:r>
              <a:rPr lang="en-US" altLang="ko-KR" sz="1400" spc="-132" dirty="0">
                <a:solidFill>
                  <a:schemeClr val="tx1"/>
                </a:solidFill>
              </a:rPr>
              <a:t>: </a:t>
            </a:r>
            <a:r>
              <a:rPr lang="ko-KR" altLang="en-US" sz="1400" spc="-132" dirty="0">
                <a:solidFill>
                  <a:schemeClr val="tx1"/>
                </a:solidFill>
              </a:rPr>
              <a:t>채택된 제안에 대한 시상</a:t>
            </a:r>
            <a:r>
              <a:rPr lang="en-US" altLang="ko-KR" sz="1400" spc="-132" dirty="0">
                <a:solidFill>
                  <a:schemeClr val="tx1"/>
                </a:solidFill>
              </a:rPr>
              <a:t>, </a:t>
            </a:r>
            <a:r>
              <a:rPr lang="ko-KR" altLang="en-US" sz="1400" spc="-132" dirty="0">
                <a:solidFill>
                  <a:schemeClr val="tx1"/>
                </a:solidFill>
              </a:rPr>
              <a:t>시 청렴 정책 반영</a:t>
            </a:r>
            <a:endParaRPr lang="en-US" altLang="ko-KR" sz="1400" spc="-132" dirty="0">
              <a:solidFill>
                <a:schemeClr val="tx1"/>
              </a:solidFill>
            </a:endParaRPr>
          </a:p>
        </p:txBody>
      </p:sp>
      <p:sp>
        <p:nvSpPr>
          <p:cNvPr id="337" name="제목 1"/>
          <p:cNvSpPr txBox="1"/>
          <p:nvPr/>
        </p:nvSpPr>
        <p:spPr>
          <a:xfrm>
            <a:off x="905101" y="5663373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900" b="1" spc="-156">
                <a:solidFill>
                  <a:schemeClr val="tx1"/>
                </a:solidFill>
                <a:cs typeface="+mj-cs"/>
              </a:rPr>
              <a:t>채택된 제안에 대해서는 실행방안을 검토하여 시 청렴정책으로 추진</a:t>
            </a:r>
            <a:endParaRPr lang="en-US" altLang="ko-KR" sz="1900" b="1" spc="-156">
              <a:solidFill>
                <a:schemeClr val="tx1"/>
              </a:solidFill>
              <a:cs typeface="+mj-cs"/>
            </a:endParaRPr>
          </a:p>
        </p:txBody>
      </p:sp>
      <p:sp>
        <p:nvSpPr>
          <p:cNvPr id="338" name="모서리가 둥근 직사각형 44"/>
          <p:cNvSpPr/>
          <p:nvPr/>
        </p:nvSpPr>
        <p:spPr>
          <a:xfrm>
            <a:off x="464409" y="595217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1" name="_x227023056" descr="EMB0000351c01a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4364" y="3246435"/>
            <a:ext cx="3249657" cy="204472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모서리가 접힌 도형 14"/>
          <p:cNvSpPr/>
          <p:nvPr/>
        </p:nvSpPr>
        <p:spPr>
          <a:xfrm flipH="1" flipV="1">
            <a:off x="321011" y="1056156"/>
            <a:ext cx="5367112" cy="50063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9" name="TextBox 15"/>
          <p:cNvSpPr txBox="1"/>
          <p:nvPr/>
        </p:nvSpPr>
        <p:spPr>
          <a:xfrm>
            <a:off x="499387" y="1124744"/>
            <a:ext cx="4936709" cy="368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1900" b="1">
                <a:solidFill>
                  <a:schemeClr val="bg1"/>
                </a:solidFill>
              </a:rPr>
              <a:t>5</a:t>
            </a:r>
            <a:r>
              <a:rPr lang="ko-KR" altLang="en-US" sz="1900" b="1">
                <a:solidFill>
                  <a:schemeClr val="bg1"/>
                </a:solidFill>
              </a:rPr>
              <a:t>대 비리신고 창구 </a:t>
            </a:r>
            <a:r>
              <a:rPr lang="en-US" altLang="ko-KR" sz="1900" b="1">
                <a:solidFill>
                  <a:schemeClr val="bg1"/>
                </a:solidFill>
              </a:rPr>
              <a:t>“</a:t>
            </a:r>
            <a:r>
              <a:rPr lang="ko-KR" altLang="en-US" sz="1900" b="1">
                <a:solidFill>
                  <a:schemeClr val="bg1"/>
                </a:solidFill>
              </a:rPr>
              <a:t>원순씨 핫라인</a:t>
            </a:r>
            <a:r>
              <a:rPr lang="en-US" altLang="ko-KR" sz="1900" b="1">
                <a:solidFill>
                  <a:schemeClr val="bg1"/>
                </a:solidFill>
              </a:rPr>
              <a:t>” </a:t>
            </a:r>
            <a:r>
              <a:rPr lang="ko-KR" altLang="en-US" sz="1900" b="1">
                <a:solidFill>
                  <a:schemeClr val="bg1"/>
                </a:solidFill>
              </a:rPr>
              <a:t>운영</a:t>
            </a:r>
          </a:p>
        </p:txBody>
      </p:sp>
      <p:cxnSp>
        <p:nvCxnSpPr>
          <p:cNvPr id="330" name="직선 연결선 16"/>
          <p:cNvCxnSpPr/>
          <p:nvPr/>
        </p:nvCxnSpPr>
        <p:spPr>
          <a:xfrm>
            <a:off x="320708" y="1636444"/>
            <a:ext cx="6588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제목 1"/>
          <p:cNvSpPr txBox="1"/>
          <p:nvPr/>
        </p:nvSpPr>
        <p:spPr>
          <a:xfrm>
            <a:off x="827584" y="1781758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시민들이 쉽게 공직자 비리를 신고</a:t>
            </a:r>
            <a:r>
              <a:rPr lang="en-US" altLang="ko-KR" sz="1600" b="1" spc="-132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제보할 수 있도록 비리신고센터 통합창구 </a:t>
            </a:r>
            <a:r>
              <a:rPr lang="en-US" altLang="ko-KR" sz="1600" b="1" spc="-132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원순씨 핫라인</a:t>
            </a:r>
            <a:r>
              <a:rPr lang="en-US" altLang="ko-KR" sz="1600" b="1" spc="-132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sz="1600" b="1" spc="-132">
                <a:solidFill>
                  <a:schemeClr val="tx1"/>
                </a:solidFill>
                <a:cs typeface="+mj-cs"/>
              </a:rPr>
              <a:t>운영</a:t>
            </a:r>
            <a:endParaRPr lang="en-US" altLang="ko-KR" sz="1600" b="1" spc="-132">
              <a:solidFill>
                <a:schemeClr val="tx1"/>
              </a:solidFill>
              <a:cs typeface="+mj-cs"/>
            </a:endParaRPr>
          </a:p>
        </p:txBody>
      </p:sp>
      <p:sp>
        <p:nvSpPr>
          <p:cNvPr id="332" name="모서리가 둥근 직사각형 18"/>
          <p:cNvSpPr/>
          <p:nvPr/>
        </p:nvSpPr>
        <p:spPr>
          <a:xfrm>
            <a:off x="451709" y="215166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33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4581" y="2440211"/>
            <a:ext cx="2823883" cy="143736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4" name="제목 1"/>
          <p:cNvSpPr txBox="1"/>
          <p:nvPr/>
        </p:nvSpPr>
        <p:spPr>
          <a:xfrm>
            <a:off x="892401" y="3731571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>
              <a:spcBef>
                <a:spcPct val="0"/>
              </a:spcBef>
              <a:defRPr lang="ko-KR"/>
            </a:pPr>
            <a:r>
              <a:rPr lang="ko-KR" altLang="en-US" sz="1700" b="1" spc="-140" dirty="0">
                <a:solidFill>
                  <a:schemeClr val="tx1"/>
                </a:solidFill>
              </a:rPr>
              <a:t>신고내용은 시장</a:t>
            </a:r>
            <a:r>
              <a:rPr lang="en-US" altLang="ko-KR" sz="1700" b="1" spc="-140" dirty="0">
                <a:solidFill>
                  <a:schemeClr val="tx1"/>
                </a:solidFill>
              </a:rPr>
              <a:t>, </a:t>
            </a:r>
            <a:r>
              <a:rPr lang="ko-KR" altLang="en-US" sz="1700" b="1" spc="-140" dirty="0">
                <a:solidFill>
                  <a:schemeClr val="tx1"/>
                </a:solidFill>
              </a:rPr>
              <a:t>감사위원장이 실시간 확인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후 조치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5" name="모서리가 둥근 직사각형 28"/>
          <p:cNvSpPr/>
          <p:nvPr/>
        </p:nvSpPr>
        <p:spPr>
          <a:xfrm>
            <a:off x="451709" y="407117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36" name="그룹 45"/>
          <p:cNvGrpSpPr/>
          <p:nvPr/>
        </p:nvGrpSpPr>
        <p:grpSpPr>
          <a:xfrm>
            <a:off x="491472" y="4547066"/>
            <a:ext cx="1702006" cy="1747597"/>
            <a:chOff x="1232452" y="5073523"/>
            <a:chExt cx="1948898" cy="993901"/>
          </a:xfrm>
        </p:grpSpPr>
        <p:sp>
          <p:nvSpPr>
            <p:cNvPr id="337" name="직사각형 46"/>
            <p:cNvSpPr/>
            <p:nvPr/>
          </p:nvSpPr>
          <p:spPr>
            <a:xfrm>
              <a:off x="1232452" y="5073523"/>
              <a:ext cx="1948070" cy="3379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1500" spc="-13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핫라인 접수</a:t>
              </a:r>
            </a:p>
          </p:txBody>
        </p:sp>
        <p:sp>
          <p:nvSpPr>
            <p:cNvPr id="338" name="직사각형 47"/>
            <p:cNvSpPr/>
            <p:nvPr/>
          </p:nvSpPr>
          <p:spPr>
            <a:xfrm>
              <a:off x="1235765" y="5380226"/>
              <a:ext cx="1945585" cy="6871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  <a:cs typeface="+mj-cs"/>
                </a:rPr>
                <a:t>▷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 안 내 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: 120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접 수 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: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홈페이지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endParaRPr lang="ko-KR" altLang="en-US" sz="1000" spc="-104">
                <a:solidFill>
                  <a:schemeClr val="tx1"/>
                </a:solidFill>
                <a:cs typeface="+mj-cs"/>
              </a:endParaRPr>
            </a:p>
          </p:txBody>
        </p:sp>
      </p:grpSp>
      <p:grpSp>
        <p:nvGrpSpPr>
          <p:cNvPr id="339" name="그룹 61"/>
          <p:cNvGrpSpPr/>
          <p:nvPr/>
        </p:nvGrpSpPr>
        <p:grpSpPr>
          <a:xfrm>
            <a:off x="2701266" y="4552509"/>
            <a:ext cx="1761876" cy="1747595"/>
            <a:chOff x="1232451" y="5073524"/>
            <a:chExt cx="1948897" cy="993900"/>
          </a:xfrm>
        </p:grpSpPr>
        <p:sp>
          <p:nvSpPr>
            <p:cNvPr id="340" name="직사각형 62"/>
            <p:cNvSpPr/>
            <p:nvPr/>
          </p:nvSpPr>
          <p:spPr>
            <a:xfrm>
              <a:off x="1232451" y="5073524"/>
              <a:ext cx="1948069" cy="3379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사실확인 및</a:t>
              </a:r>
            </a:p>
            <a:p>
              <a:pPr algn="ctr">
                <a:defRPr lang="ko-KR" altLang="en-US"/>
              </a:pP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조사여부 통비</a:t>
              </a:r>
            </a:p>
          </p:txBody>
        </p:sp>
        <p:sp>
          <p:nvSpPr>
            <p:cNvPr id="341" name="직사각형 63"/>
            <p:cNvSpPr/>
            <p:nvPr/>
          </p:nvSpPr>
          <p:spPr>
            <a:xfrm>
              <a:off x="1235764" y="5380226"/>
              <a:ext cx="1945585" cy="6871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  <a:cs typeface="+mj-cs"/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제보 진위여부 확인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조사여부 통지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</a:rPr>
                <a:t>    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( 10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일 이내</a:t>
              </a:r>
              <a:r>
                <a:rPr lang="en-US" altLang="ko-KR" sz="1300" b="1" spc="-134">
                  <a:solidFill>
                    <a:schemeClr val="tx1"/>
                  </a:solidFill>
                </a:rPr>
                <a:t>)</a:t>
              </a:r>
            </a:p>
          </p:txBody>
        </p:sp>
      </p:grpSp>
      <p:grpSp>
        <p:nvGrpSpPr>
          <p:cNvPr id="342" name="그룹 64"/>
          <p:cNvGrpSpPr/>
          <p:nvPr/>
        </p:nvGrpSpPr>
        <p:grpSpPr>
          <a:xfrm>
            <a:off x="4911065" y="4541624"/>
            <a:ext cx="1870735" cy="1747597"/>
            <a:chOff x="1232451" y="5073523"/>
            <a:chExt cx="1948897" cy="993901"/>
          </a:xfrm>
        </p:grpSpPr>
        <p:sp>
          <p:nvSpPr>
            <p:cNvPr id="343" name="직사각형 65"/>
            <p:cNvSpPr/>
            <p:nvPr/>
          </p:nvSpPr>
          <p:spPr>
            <a:xfrm>
              <a:off x="1232451" y="5073523"/>
              <a:ext cx="1948070" cy="3379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자체조사</a:t>
              </a:r>
              <a:r>
                <a:rPr lang="ko-KR" altLang="en-US" sz="1500" spc="169">
                  <a:solidFill>
                    <a:schemeClr val="tx1"/>
                  </a:solidFill>
                  <a:latin typeface="돋움"/>
                  <a:ea typeface="돋움"/>
                  <a:cs typeface="+mj-cs"/>
                </a:rPr>
                <a:t>∙</a:t>
              </a: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의뢰</a:t>
              </a:r>
            </a:p>
          </p:txBody>
        </p:sp>
        <p:sp>
          <p:nvSpPr>
            <p:cNvPr id="344" name="직사각형 66"/>
            <p:cNvSpPr/>
            <p:nvPr/>
          </p:nvSpPr>
          <p:spPr>
            <a:xfrm>
              <a:off x="1235764" y="5380226"/>
              <a:ext cx="1945585" cy="6871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  <a:cs typeface="+mj-cs"/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지도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,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 감독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,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조사 등 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    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권한 보유 기관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      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(60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일 이내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)</a:t>
              </a:r>
            </a:p>
          </p:txBody>
        </p:sp>
      </p:grpSp>
      <p:grpSp>
        <p:nvGrpSpPr>
          <p:cNvPr id="345" name="그룹 67"/>
          <p:cNvGrpSpPr/>
          <p:nvPr/>
        </p:nvGrpSpPr>
        <p:grpSpPr>
          <a:xfrm>
            <a:off x="7202523" y="4530740"/>
            <a:ext cx="1750983" cy="1747597"/>
            <a:chOff x="1232452" y="5073523"/>
            <a:chExt cx="1948898" cy="993901"/>
          </a:xfrm>
        </p:grpSpPr>
        <p:sp>
          <p:nvSpPr>
            <p:cNvPr id="346" name="직사각형 68"/>
            <p:cNvSpPr/>
            <p:nvPr/>
          </p:nvSpPr>
          <p:spPr>
            <a:xfrm>
              <a:off x="1232452" y="5073523"/>
              <a:ext cx="1948070" cy="3379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사건 종료</a:t>
              </a:r>
            </a:p>
            <a:p>
              <a:pPr algn="ctr">
                <a:defRPr lang="ko-KR" altLang="en-US"/>
              </a:pP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보호</a:t>
              </a:r>
              <a:r>
                <a:rPr lang="ko-KR" altLang="en-US" sz="1500" spc="169">
                  <a:solidFill>
                    <a:schemeClr val="tx1"/>
                  </a:solidFill>
                  <a:latin typeface="돋움"/>
                  <a:ea typeface="돋움"/>
                  <a:cs typeface="+mj-cs"/>
                </a:rPr>
                <a:t>∙</a:t>
              </a:r>
              <a:r>
                <a:rPr lang="ko-KR" altLang="en-US" sz="1500" spc="169">
                  <a:solidFill>
                    <a:schemeClr val="tx1"/>
                  </a:solidFill>
                  <a:latin typeface="HY견고딕"/>
                  <a:ea typeface="HY견고딕"/>
                  <a:cs typeface="+mj-cs"/>
                </a:rPr>
                <a:t>보상 처리</a:t>
              </a:r>
            </a:p>
          </p:txBody>
        </p:sp>
        <p:sp>
          <p:nvSpPr>
            <p:cNvPr id="347" name="직사각형 69"/>
            <p:cNvSpPr/>
            <p:nvPr/>
          </p:nvSpPr>
          <p:spPr>
            <a:xfrm>
              <a:off x="1235765" y="5380226"/>
              <a:ext cx="1945585" cy="6871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  <a:cs typeface="+mj-cs"/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보호조치 요구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spc="-134">
                  <a:solidFill>
                    <a:schemeClr val="tx1"/>
                  </a:solidFill>
                </a:rPr>
                <a:t>▷ </a:t>
              </a:r>
              <a:r>
                <a:rPr lang="ko-KR" altLang="en-US" sz="1300" b="1" spc="-134">
                  <a:solidFill>
                    <a:schemeClr val="tx1"/>
                  </a:solidFill>
                </a:rPr>
                <a:t>보상금 지급 심의</a:t>
              </a: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     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(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분기별 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1</a:t>
              </a:r>
              <a:r>
                <a:rPr lang="ko-KR" altLang="en-US" sz="1300" b="1" spc="-134">
                  <a:solidFill>
                    <a:schemeClr val="tx1"/>
                  </a:solidFill>
                  <a:cs typeface="+mj-cs"/>
                </a:rPr>
                <a:t>회</a:t>
              </a:r>
              <a:r>
                <a:rPr lang="en-US" altLang="ko-KR" sz="1300" b="1" spc="-134">
                  <a:solidFill>
                    <a:schemeClr val="tx1"/>
                  </a:solidFill>
                  <a:cs typeface="+mj-cs"/>
                </a:rPr>
                <a:t>)</a:t>
              </a:r>
            </a:p>
          </p:txBody>
        </p:sp>
      </p:grpSp>
      <p:sp>
        <p:nvSpPr>
          <p:cNvPr id="348" name="오른쪽 화살표 73"/>
          <p:cNvSpPr/>
          <p:nvPr/>
        </p:nvSpPr>
        <p:spPr>
          <a:xfrm>
            <a:off x="2275614" y="5291734"/>
            <a:ext cx="327458" cy="22475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9" name="오른쪽 화살표 74"/>
          <p:cNvSpPr/>
          <p:nvPr/>
        </p:nvSpPr>
        <p:spPr>
          <a:xfrm>
            <a:off x="6828564" y="5272684"/>
            <a:ext cx="327458" cy="22475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0" name="오른쪽 화살표 75"/>
          <p:cNvSpPr/>
          <p:nvPr/>
        </p:nvSpPr>
        <p:spPr>
          <a:xfrm>
            <a:off x="4523514" y="5272684"/>
            <a:ext cx="327458" cy="22475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1" name="모서리가 둥근 직사각형 79"/>
          <p:cNvSpPr/>
          <p:nvPr/>
        </p:nvSpPr>
        <p:spPr>
          <a:xfrm>
            <a:off x="533400" y="2558681"/>
            <a:ext cx="5226732" cy="1060819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2" name="제목 1"/>
          <p:cNvSpPr txBox="1"/>
          <p:nvPr/>
        </p:nvSpPr>
        <p:spPr>
          <a:xfrm>
            <a:off x="476030" y="2603270"/>
            <a:ext cx="8502870" cy="90193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500" spc="-125">
                <a:solidFill>
                  <a:schemeClr val="tx1"/>
                </a:solidFill>
              </a:rPr>
              <a:t>   ▷ </a:t>
            </a:r>
            <a:r>
              <a:rPr lang="ko-KR" altLang="en-US" sz="1500" spc="-125">
                <a:solidFill>
                  <a:schemeClr val="tx1"/>
                </a:solidFill>
              </a:rPr>
              <a:t>공직자비리 신고     </a:t>
            </a:r>
            <a:r>
              <a:rPr lang="en-US" altLang="ko-KR" sz="1500" spc="-125">
                <a:solidFill>
                  <a:schemeClr val="tx1"/>
                </a:solidFill>
              </a:rPr>
              <a:t>▷ </a:t>
            </a:r>
            <a:r>
              <a:rPr lang="ko-KR" altLang="en-US" sz="1500" spc="-125">
                <a:solidFill>
                  <a:schemeClr val="tx1"/>
                </a:solidFill>
              </a:rPr>
              <a:t>공익 신고     </a:t>
            </a:r>
            <a:r>
              <a:rPr lang="en-US" altLang="ko-KR" sz="1500" spc="-125">
                <a:solidFill>
                  <a:schemeClr val="tx1"/>
                </a:solidFill>
              </a:rPr>
              <a:t>▷ </a:t>
            </a:r>
            <a:r>
              <a:rPr lang="ko-KR" altLang="en-US" sz="1500" spc="-125">
                <a:solidFill>
                  <a:schemeClr val="tx1"/>
                </a:solidFill>
              </a:rPr>
              <a:t>갑의 부당행위 신고 </a:t>
            </a: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500" spc="-125">
                <a:solidFill>
                  <a:schemeClr val="tx1"/>
                </a:solidFill>
              </a:rPr>
              <a:t>   ▷ </a:t>
            </a:r>
            <a:r>
              <a:rPr lang="ko-KR" altLang="en-US" sz="1500" spc="-125">
                <a:solidFill>
                  <a:schemeClr val="tx1"/>
                </a:solidFill>
              </a:rPr>
              <a:t>부정청탁 등록</a:t>
            </a:r>
            <a:r>
              <a:rPr lang="ko-KR" altLang="en-US" sz="1500" spc="-125">
                <a:solidFill>
                  <a:schemeClr val="tx1"/>
                </a:solidFill>
                <a:latin typeface="돋움"/>
                <a:ea typeface="돋움"/>
              </a:rPr>
              <a:t>∙</a:t>
            </a:r>
            <a:r>
              <a:rPr lang="ko-KR" altLang="en-US" sz="1500" spc="-125">
                <a:solidFill>
                  <a:schemeClr val="tx1"/>
                </a:solidFill>
              </a:rPr>
              <a:t>신고  </a:t>
            </a:r>
            <a:r>
              <a:rPr lang="en-US" altLang="ko-KR" sz="1500" spc="-125">
                <a:solidFill>
                  <a:schemeClr val="tx1"/>
                </a:solidFill>
              </a:rPr>
              <a:t>▷</a:t>
            </a:r>
            <a:r>
              <a:rPr lang="ko-KR" altLang="en-US" sz="1500" spc="-125">
                <a:solidFill>
                  <a:schemeClr val="tx1"/>
                </a:solidFill>
              </a:rPr>
              <a:t> 퇴직공무원 특혜 제공 신고</a:t>
            </a:r>
          </a:p>
        </p:txBody>
      </p:sp>
      <p:sp>
        <p:nvSpPr>
          <p:cNvPr id="353" name="모서리가 둥근 직사각형 81"/>
          <p:cNvSpPr/>
          <p:nvPr/>
        </p:nvSpPr>
        <p:spPr>
          <a:xfrm>
            <a:off x="5981910" y="2803211"/>
            <a:ext cx="2552489" cy="36861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5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모서리가 접힌 도형 29"/>
          <p:cNvSpPr/>
          <p:nvPr/>
        </p:nvSpPr>
        <p:spPr>
          <a:xfrm flipH="1" flipV="1">
            <a:off x="321012" y="1204690"/>
            <a:ext cx="5187092" cy="49611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30" name="TextBox 30"/>
          <p:cNvSpPr txBox="1"/>
          <p:nvPr/>
        </p:nvSpPr>
        <p:spPr>
          <a:xfrm>
            <a:off x="463888" y="1231986"/>
            <a:ext cx="6952932" cy="375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 페이스북을 통한 시민과의 소통 강화</a:t>
            </a:r>
          </a:p>
        </p:txBody>
      </p:sp>
      <p:sp>
        <p:nvSpPr>
          <p:cNvPr id="332" name="제목 1"/>
          <p:cNvSpPr txBox="1"/>
          <p:nvPr/>
        </p:nvSpPr>
        <p:spPr>
          <a:xfrm>
            <a:off x="690754" y="1844824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서울시 청렴정책 수립을 위한 시민소통활동 강화를 위해 </a:t>
            </a:r>
            <a:r>
              <a:rPr lang="en-US" altLang="ko-KR" sz="1700" b="1" spc="-140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청렴 페이스북</a:t>
            </a:r>
            <a:r>
              <a:rPr lang="en-US" altLang="ko-KR" sz="1700" b="1" spc="-140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개설 및 운영</a:t>
            </a:r>
          </a:p>
        </p:txBody>
      </p:sp>
      <p:sp>
        <p:nvSpPr>
          <p:cNvPr id="333" name="모서리가 둥근 직사각형 33"/>
          <p:cNvSpPr/>
          <p:nvPr/>
        </p:nvSpPr>
        <p:spPr>
          <a:xfrm>
            <a:off x="253800" y="213285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690754" y="2420888"/>
            <a:ext cx="8453245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각종 청렴정책 및 비리공직자 신고 안내 등 홍보 활동</a:t>
            </a:r>
            <a:endParaRPr lang="en-US" altLang="ko-KR" sz="1700" b="1" spc="-140">
              <a:solidFill>
                <a:schemeClr val="tx1"/>
              </a:solidFill>
              <a:cs typeface="+mj-cs"/>
            </a:endParaRPr>
          </a:p>
        </p:txBody>
      </p:sp>
      <p:sp>
        <p:nvSpPr>
          <p:cNvPr id="335" name="모서리가 둥근 직사각형 35"/>
          <p:cNvSpPr/>
          <p:nvPr/>
        </p:nvSpPr>
        <p:spPr>
          <a:xfrm>
            <a:off x="251520" y="274492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6" name="모서리가 접힌 도형 36"/>
          <p:cNvSpPr/>
          <p:nvPr/>
        </p:nvSpPr>
        <p:spPr>
          <a:xfrm flipH="1" flipV="1">
            <a:off x="304894" y="3694567"/>
            <a:ext cx="3662224" cy="464214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7" name="TextBox 37"/>
          <p:cNvSpPr txBox="1"/>
          <p:nvPr/>
        </p:nvSpPr>
        <p:spPr>
          <a:xfrm>
            <a:off x="447770" y="3736377"/>
            <a:ext cx="3447340" cy="376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>
                <a:solidFill>
                  <a:schemeClr val="bg1"/>
                </a:solidFill>
              </a:rPr>
              <a:t>청렴 동영상 제작 및 활용</a:t>
            </a:r>
          </a:p>
        </p:txBody>
      </p:sp>
      <p:sp>
        <p:nvSpPr>
          <p:cNvPr id="339" name="제목 1"/>
          <p:cNvSpPr txBox="1"/>
          <p:nvPr/>
        </p:nvSpPr>
        <p:spPr>
          <a:xfrm>
            <a:off x="654750" y="4334986"/>
            <a:ext cx="5177389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청렴동영상 제작 및 본청</a:t>
            </a:r>
            <a:r>
              <a:rPr lang="en-US" altLang="ko-KR" sz="1700" b="1" spc="-14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사업소</a:t>
            </a:r>
            <a:r>
              <a:rPr lang="en-US" altLang="ko-KR" sz="1700" b="1" spc="-14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투자출연기관 등 배포</a:t>
            </a:r>
            <a:endParaRPr lang="en-US" altLang="ko-KR" sz="1700" b="1" spc="-140">
              <a:solidFill>
                <a:schemeClr val="tx1"/>
              </a:solidFill>
              <a:cs typeface="+mj-cs"/>
            </a:endParaRPr>
          </a:p>
        </p:txBody>
      </p:sp>
      <p:sp>
        <p:nvSpPr>
          <p:cNvPr id="340" name="모서리가 둥근 직사각형 40"/>
          <p:cNvSpPr/>
          <p:nvPr/>
        </p:nvSpPr>
        <p:spPr>
          <a:xfrm>
            <a:off x="253800" y="4659030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1" name="제목 1"/>
          <p:cNvSpPr txBox="1"/>
          <p:nvPr/>
        </p:nvSpPr>
        <p:spPr>
          <a:xfrm>
            <a:off x="654750" y="4947054"/>
            <a:ext cx="4709337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>
                <a:solidFill>
                  <a:schemeClr val="tx1"/>
                </a:solidFill>
                <a:cs typeface="+mj-cs"/>
              </a:rPr>
              <a:t>내부직원 교육시 청렴동영상 적극 활용 </a:t>
            </a:r>
            <a:endParaRPr lang="en-US" altLang="ko-KR" sz="1700" b="1" spc="-140">
              <a:solidFill>
                <a:schemeClr val="tx1"/>
              </a:solidFill>
              <a:cs typeface="+mj-cs"/>
            </a:endParaRPr>
          </a:p>
        </p:txBody>
      </p:sp>
      <p:sp>
        <p:nvSpPr>
          <p:cNvPr id="342" name="모서리가 둥근 직사각형 42"/>
          <p:cNvSpPr/>
          <p:nvPr/>
        </p:nvSpPr>
        <p:spPr>
          <a:xfrm>
            <a:off x="289803" y="5271098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43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1338" y="3721104"/>
            <a:ext cx="3347864" cy="23128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44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28" name="그림 46" descr="신청사2.JPG"/>
          <p:cNvPicPr>
            <a:picLocks noChangeAspect="1"/>
          </p:cNvPicPr>
          <p:nvPr/>
        </p:nvPicPr>
        <p:blipFill rotWithShape="1">
          <a:blip r:embed="rId4" cstate="email">
            <a:lum brigh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60" t="32460" r="-4510"/>
          <a:stretch>
            <a:fillRect/>
          </a:stretch>
        </p:blipFill>
        <p:spPr>
          <a:xfrm>
            <a:off x="5119695" y="2589201"/>
            <a:ext cx="4519737" cy="259242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29" name="모서리가 접힌 도형 18"/>
          <p:cNvSpPr/>
          <p:nvPr/>
        </p:nvSpPr>
        <p:spPr>
          <a:xfrm flipH="1" flipV="1">
            <a:off x="321011" y="1124854"/>
            <a:ext cx="5115085" cy="428628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1900">
              <a:solidFill>
                <a:schemeClr val="tx1"/>
              </a:solidFill>
            </a:endParaRPr>
          </a:p>
        </p:txBody>
      </p:sp>
      <p:sp>
        <p:nvSpPr>
          <p:cNvPr id="330" name="TextBox 19"/>
          <p:cNvSpPr txBox="1"/>
          <p:nvPr/>
        </p:nvSpPr>
        <p:spPr>
          <a:xfrm>
            <a:off x="463888" y="1152150"/>
            <a:ext cx="4684176" cy="36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 dirty="0">
                <a:solidFill>
                  <a:schemeClr val="bg1"/>
                </a:solidFill>
              </a:rPr>
              <a:t>외부전문가가 참여하는 </a:t>
            </a:r>
            <a:r>
              <a:rPr lang="ko-KR" altLang="en-US" sz="1900" b="1" dirty="0" err="1">
                <a:solidFill>
                  <a:schemeClr val="bg1"/>
                </a:solidFill>
              </a:rPr>
              <a:t>공익감사단</a:t>
            </a:r>
            <a:r>
              <a:rPr lang="ko-KR" altLang="en-US" sz="1900" b="1" dirty="0">
                <a:solidFill>
                  <a:schemeClr val="bg1"/>
                </a:solidFill>
              </a:rPr>
              <a:t> 운영</a:t>
            </a:r>
          </a:p>
        </p:txBody>
      </p:sp>
      <p:cxnSp>
        <p:nvCxnSpPr>
          <p:cNvPr id="331" name="직선 연결선 21"/>
          <p:cNvCxnSpPr/>
          <p:nvPr/>
        </p:nvCxnSpPr>
        <p:spPr>
          <a:xfrm>
            <a:off x="320708" y="1553482"/>
            <a:ext cx="6588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제목 1"/>
          <p:cNvSpPr txBox="1"/>
          <p:nvPr/>
        </p:nvSpPr>
        <p:spPr>
          <a:xfrm>
            <a:off x="892400" y="2140037"/>
            <a:ext cx="8251599" cy="55870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700" b="1" spc="-140" dirty="0" smtClean="0"/>
              <a:t>’16 </a:t>
            </a:r>
            <a:r>
              <a:rPr lang="ko-KR" altLang="en-US" sz="1700" b="1" spc="-140" dirty="0" smtClean="0"/>
              <a:t>년 하반기 시범실시 </a:t>
            </a:r>
            <a:r>
              <a:rPr lang="en-US" altLang="ko-KR" sz="1700" b="1" spc="-140" dirty="0" smtClean="0"/>
              <a:t>: 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회계사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세무사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변호사 등 민간 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전문가 </a:t>
            </a: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83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명으로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구성</a:t>
            </a:r>
            <a:r>
              <a:rPr lang="ko-KR" altLang="en-US" sz="1700" b="1" spc="-140" dirty="0">
                <a:solidFill>
                  <a:schemeClr val="tx1"/>
                </a:solidFill>
                <a:latin typeface="돋움"/>
                <a:ea typeface="돋움"/>
                <a:cs typeface="+mj-cs"/>
              </a:rPr>
              <a:t>∙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운영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모서리가 둥근 직사각형 24"/>
          <p:cNvSpPr/>
          <p:nvPr/>
        </p:nvSpPr>
        <p:spPr>
          <a:xfrm>
            <a:off x="482544" y="237012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모서리가 둥근 직사각형 25"/>
          <p:cNvSpPr/>
          <p:nvPr/>
        </p:nvSpPr>
        <p:spPr>
          <a:xfrm>
            <a:off x="519057" y="3246435"/>
            <a:ext cx="5513463" cy="160657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6" name="제목 1"/>
          <p:cNvSpPr txBox="1"/>
          <p:nvPr/>
        </p:nvSpPr>
        <p:spPr>
          <a:xfrm>
            <a:off x="904120" y="1631517"/>
            <a:ext cx="8251599" cy="556041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시민의 눈높이에서 민간위탁 및 보조금 집행의 투명성 확보를 위해 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1700" b="1" spc="-140" dirty="0" err="1">
                <a:solidFill>
                  <a:schemeClr val="tx1"/>
                </a:solidFill>
                <a:cs typeface="+mj-cs"/>
              </a:rPr>
              <a:t>공익감사단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”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구성</a:t>
            </a:r>
            <a:r>
              <a:rPr lang="ko-KR" altLang="en-US" sz="1700" b="1" spc="-140" dirty="0">
                <a:solidFill>
                  <a:schemeClr val="tx1"/>
                </a:solidFill>
                <a:latin typeface="돋움"/>
                <a:ea typeface="돋움"/>
                <a:cs typeface="+mj-cs"/>
              </a:rPr>
              <a:t>∙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운영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338" name="Picture 5" descr="C:\Users\서울시청\Desktop\1418300056_Zoom_SH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5097976">
            <a:off x="7138617" y="3920023"/>
            <a:ext cx="971417" cy="900703"/>
          </a:xfrm>
          <a:prstGeom prst="rect">
            <a:avLst/>
          </a:prstGeom>
          <a:noFill/>
        </p:spPr>
      </p:pic>
      <p:pic>
        <p:nvPicPr>
          <p:cNvPr id="339" name="Picture 2" descr="C:\Users\서울시청\Desktop\감사담당관\기타\ppt\아이콘 119종-20121009145950\문화\교육.png"/>
          <p:cNvPicPr>
            <a:picLocks noChangeAspect="1" noChangeArrowheads="1"/>
          </p:cNvPicPr>
          <p:nvPr/>
        </p:nvPicPr>
        <p:blipFill rotWithShape="1">
          <a:blip r:embed="rId6" cstate="email">
            <a:duotone>
              <a:schemeClr val="accent3">
                <a:shade val="45000"/>
                <a:satMod val="135000"/>
              </a:schemeClr>
              <a:prstClr val="white"/>
            </a:duotone>
            <a:lum bright="100000" contrast="9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30" t="61660" r="10700"/>
          <a:stretch>
            <a:fillRect/>
          </a:stretch>
        </p:blipFill>
        <p:spPr>
          <a:xfrm>
            <a:off x="5267984" y="5989030"/>
            <a:ext cx="2089172" cy="868970"/>
          </a:xfrm>
          <a:prstGeom prst="rect">
            <a:avLst/>
          </a:prstGeom>
          <a:noFill/>
        </p:spPr>
      </p:pic>
      <p:sp>
        <p:nvSpPr>
          <p:cNvPr id="340" name="포인트가 4개인 별 52"/>
          <p:cNvSpPr/>
          <p:nvPr/>
        </p:nvSpPr>
        <p:spPr>
          <a:xfrm rot="2760000">
            <a:off x="6998837" y="3993595"/>
            <a:ext cx="258148" cy="258301"/>
          </a:xfrm>
          <a:prstGeom prst="star4">
            <a:avLst>
              <a:gd name="adj" fmla="val 12500"/>
            </a:avLst>
          </a:prstGeom>
          <a:solidFill>
            <a:schemeClr val="accent6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2" name="제목 11"/>
          <p:cNvSpPr txBox="1"/>
          <p:nvPr/>
        </p:nvSpPr>
        <p:spPr>
          <a:xfrm>
            <a:off x="323528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  <p:sp>
        <p:nvSpPr>
          <p:cNvPr id="22" name="모서리가 둥근 직사각형 40"/>
          <p:cNvSpPr/>
          <p:nvPr/>
        </p:nvSpPr>
        <p:spPr>
          <a:xfrm>
            <a:off x="482544" y="1858941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모서리가 둥근 직사각형 40"/>
          <p:cNvSpPr/>
          <p:nvPr/>
        </p:nvSpPr>
        <p:spPr>
          <a:xfrm>
            <a:off x="482544" y="2881305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제목 1"/>
          <p:cNvSpPr txBox="1"/>
          <p:nvPr/>
        </p:nvSpPr>
        <p:spPr>
          <a:xfrm>
            <a:off x="884187" y="2698740"/>
            <a:ext cx="4774989" cy="55870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 ’17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년 </a:t>
            </a:r>
            <a:r>
              <a:rPr lang="ko-KR" altLang="en-US" sz="1700" b="1" spc="-140" dirty="0" err="1" smtClean="0">
                <a:solidFill>
                  <a:schemeClr val="tx1"/>
                </a:solidFill>
                <a:cs typeface="+mj-cs"/>
              </a:rPr>
              <a:t>공익감사단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  확대  운영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665108" y="5327676"/>
          <a:ext cx="8032862" cy="1091565"/>
        </p:xfrm>
        <a:graphic>
          <a:graphicData uri="http://schemas.openxmlformats.org/drawingml/2006/table">
            <a:tbl>
              <a:tblPr/>
              <a:tblGrid>
                <a:gridCol w="2384087"/>
                <a:gridCol w="420610"/>
                <a:gridCol w="2679462"/>
                <a:gridCol w="420610"/>
                <a:gridCol w="2128093"/>
              </a:tblGrid>
              <a:tr h="344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50" b="1" kern="0" spc="0" dirty="0">
                          <a:solidFill>
                            <a:srgbClr val="FFFFFF"/>
                          </a:solidFill>
                          <a:ea typeface="신명 태고딕"/>
                        </a:rPr>
                        <a:t>예방관리</a:t>
                      </a:r>
                      <a:endParaRPr lang="ko-KR" altLang="en-US" sz="1250" b="1" kern="0" spc="0" dirty="0">
                        <a:solidFill>
                          <a:srgbClr val="FFFFFF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latin typeface="신명 태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50" b="1" kern="0" spc="0">
                          <a:solidFill>
                            <a:srgbClr val="FFFFFF"/>
                          </a:solidFill>
                          <a:ea typeface="신명 태고딕"/>
                        </a:rPr>
                        <a:t>감사과정</a:t>
                      </a:r>
                      <a:endParaRPr lang="ko-KR" altLang="en-US" sz="1250" b="1" kern="0" spc="0">
                        <a:solidFill>
                          <a:srgbClr val="FFFFFF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latin typeface="신명 태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50" b="1" kern="0" spc="0">
                          <a:solidFill>
                            <a:srgbClr val="FFFFFF"/>
                          </a:solidFill>
                          <a:ea typeface="신명 태고딕"/>
                        </a:rPr>
                        <a:t>사후관리</a:t>
                      </a:r>
                      <a:endParaRPr lang="ko-KR" altLang="en-US" sz="1250" b="1" kern="0" spc="0">
                        <a:solidFill>
                          <a:srgbClr val="FFFFFF"/>
                        </a:solidFill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F97"/>
                    </a:solidFill>
                  </a:tcPr>
                </a:tc>
              </a:tr>
              <a:tr h="3613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사전컨설팅 관련 자문</a:t>
                      </a:r>
                      <a:r>
                        <a:rPr lang="en-US" altLang="ko-KR" sz="1300" b="1" kern="0" spc="-30" dirty="0">
                          <a:solidFill>
                            <a:srgbClr val="000000"/>
                          </a:solidFill>
                          <a:latin typeface="서울한강체 M"/>
                        </a:rPr>
                        <a:t>,</a:t>
                      </a:r>
                      <a:endParaRPr lang="ko-KR" altLang="en-US" sz="1300" b="1" kern="0" spc="-30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보조금</a:t>
                      </a:r>
                      <a:r>
                        <a:rPr lang="en-US" altLang="ko-KR" sz="1300" b="1" kern="0" spc="-30" dirty="0">
                          <a:solidFill>
                            <a:srgbClr val="000000"/>
                          </a:solidFill>
                          <a:latin typeface="서울한강체 M"/>
                        </a:rPr>
                        <a:t>·</a:t>
                      </a: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민간위탁 모니터링</a:t>
                      </a:r>
                      <a:endParaRPr lang="ko-KR" altLang="en-US" sz="1300" b="1" kern="0" spc="-3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a typeface="서울한강체 M"/>
                        </a:rPr>
                        <a:t>⇨</a:t>
                      </a:r>
                      <a:endParaRPr lang="ko-KR" altLang="en-US" sz="2000" b="1" kern="0" spc="-4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감사자 교육 및 착안사항 발굴</a:t>
                      </a:r>
                      <a:r>
                        <a:rPr lang="en-US" altLang="ko-KR" sz="1300" b="1" kern="0" spc="-30" dirty="0">
                          <a:solidFill>
                            <a:srgbClr val="000000"/>
                          </a:solidFill>
                          <a:latin typeface="서울한강체 M"/>
                        </a:rPr>
                        <a:t>, </a:t>
                      </a: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회계</a:t>
                      </a:r>
                      <a:r>
                        <a:rPr lang="en-US" altLang="ko-KR" sz="1300" b="1" kern="0" spc="-30" dirty="0">
                          <a:solidFill>
                            <a:srgbClr val="000000"/>
                          </a:solidFill>
                          <a:latin typeface="서울한강체 M"/>
                        </a:rPr>
                        <a:t>·</a:t>
                      </a: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노동 분야 참여 의무화</a:t>
                      </a:r>
                      <a:endParaRPr lang="ko-KR" altLang="en-US" sz="1300" b="1" kern="0" spc="-3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ea typeface="서울한강체 M"/>
                        </a:rPr>
                        <a:t>⇨</a:t>
                      </a:r>
                      <a:endParaRPr lang="ko-KR" altLang="en-US" sz="2000" b="1" kern="0" spc="-4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합동 이행관리 강화</a:t>
                      </a:r>
                      <a:r>
                        <a:rPr lang="en-US" altLang="ko-KR" sz="1300" b="1" kern="0" spc="-30" dirty="0">
                          <a:solidFill>
                            <a:srgbClr val="000000"/>
                          </a:solidFill>
                          <a:latin typeface="서울한강체 M"/>
                        </a:rPr>
                        <a:t>,</a:t>
                      </a:r>
                      <a:endParaRPr lang="ko-KR" altLang="en-US" sz="1300" b="1" kern="0" spc="-30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30" dirty="0">
                          <a:solidFill>
                            <a:srgbClr val="000000"/>
                          </a:solidFill>
                          <a:ea typeface="서울한강체 M"/>
                        </a:rPr>
                        <a:t>개선사항 발굴 및 자문 </a:t>
                      </a:r>
                      <a:endParaRPr lang="ko-KR" altLang="en-US" sz="1300" b="1" kern="0" spc="-3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7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-40" dirty="0">
                        <a:solidFill>
                          <a:srgbClr val="000000"/>
                        </a:solidFill>
                        <a:latin typeface="서울한강체 M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-40" dirty="0">
                        <a:solidFill>
                          <a:srgbClr val="000000"/>
                        </a:solidFill>
                        <a:latin typeface="서울한강체 M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제목 1"/>
          <p:cNvSpPr txBox="1"/>
          <p:nvPr/>
        </p:nvSpPr>
        <p:spPr>
          <a:xfrm>
            <a:off x="701622" y="2516175"/>
            <a:ext cx="8442378" cy="2765174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lnSpc>
                <a:spcPct val="150000"/>
              </a:lnSpc>
              <a:buAutoNum type="circleNumDbPlain"/>
              <a:defRPr lang="ko-KR" altLang="en-US"/>
            </a:pPr>
            <a:r>
              <a:rPr lang="ko-KR" altLang="en-US" sz="1400" spc="-132" dirty="0" smtClean="0">
                <a:solidFill>
                  <a:schemeClr val="tx1"/>
                </a:solidFill>
              </a:rPr>
              <a:t>구성인원  </a:t>
            </a:r>
            <a:r>
              <a:rPr lang="en-US" altLang="ko-KR" sz="1400" spc="-132" dirty="0">
                <a:solidFill>
                  <a:schemeClr val="tx1"/>
                </a:solidFill>
              </a:rPr>
              <a:t>: 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 200</a:t>
            </a:r>
            <a:r>
              <a:rPr lang="ko-KR" altLang="en-US" sz="1400" spc="-132" dirty="0" smtClean="0">
                <a:solidFill>
                  <a:schemeClr val="tx1"/>
                </a:solidFill>
              </a:rPr>
              <a:t>명 내외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(</a:t>
            </a:r>
            <a:r>
              <a:rPr lang="ko-KR" altLang="en-US" sz="1400" spc="-132" dirty="0" smtClean="0">
                <a:solidFill>
                  <a:schemeClr val="tx1"/>
                </a:solidFill>
              </a:rPr>
              <a:t>비상근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AutoNum type="circleNumDbPlain"/>
              <a:defRPr lang="ko-KR" altLang="en-US"/>
            </a:pPr>
            <a:r>
              <a:rPr lang="ko-KR" altLang="en-US" sz="1400" spc="-132" dirty="0" smtClean="0">
                <a:solidFill>
                  <a:schemeClr val="tx1"/>
                </a:solidFill>
              </a:rPr>
              <a:t>분       야  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:  </a:t>
            </a:r>
            <a:r>
              <a:rPr lang="ko-KR" altLang="en-US" sz="1400" dirty="0" smtClean="0"/>
              <a:t>법률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회계 등 분야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안전분야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시정 </a:t>
            </a:r>
            <a:r>
              <a:rPr lang="en-US" altLang="ko-KR" sz="1400" dirty="0" smtClean="0"/>
              <a:t>8</a:t>
            </a:r>
            <a:r>
              <a:rPr lang="ko-KR" altLang="en-US" sz="1400" dirty="0" smtClean="0"/>
              <a:t>개 분야                                                           </a:t>
            </a:r>
            <a:endParaRPr lang="en-US" altLang="ko-KR" sz="1400" dirty="0" smtClean="0"/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400" dirty="0" smtClean="0"/>
              <a:t> </a:t>
            </a:r>
            <a:r>
              <a:rPr lang="en-US" altLang="ko-KR" sz="1200" dirty="0" smtClean="0"/>
              <a:t>♣ </a:t>
            </a:r>
            <a:r>
              <a:rPr lang="ko-KR" altLang="en-US" sz="1200" dirty="0" smtClean="0"/>
              <a:t>시정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개  </a:t>
            </a:r>
            <a:r>
              <a:rPr lang="en-US" altLang="ko-KR" sz="1200" dirty="0" smtClean="0"/>
              <a:t>: </a:t>
            </a:r>
            <a:r>
              <a:rPr lang="en-US" sz="1200" dirty="0" err="1" smtClean="0"/>
              <a:t>여성·아동</a:t>
            </a:r>
            <a:r>
              <a:rPr lang="en-US" sz="1200" dirty="0" smtClean="0"/>
              <a:t> ,</a:t>
            </a:r>
            <a:r>
              <a:rPr lang="en-US" sz="1200" dirty="0" err="1" smtClean="0"/>
              <a:t>경제,복지,건강,교통,기후·녹지</a:t>
            </a:r>
            <a:r>
              <a:rPr lang="en-US" sz="1200" dirty="0" smtClean="0"/>
              <a:t>,</a:t>
            </a:r>
            <a:r>
              <a:rPr lang="ko-KR" altLang="en-US" sz="1200" dirty="0" smtClean="0"/>
              <a:t>문</a:t>
            </a:r>
            <a:r>
              <a:rPr lang="en-US" sz="1200" dirty="0" err="1" smtClean="0"/>
              <a:t>화체육</a:t>
            </a:r>
            <a:r>
              <a:rPr lang="en-US" sz="1200" dirty="0" smtClean="0"/>
              <a:t>, </a:t>
            </a:r>
            <a:r>
              <a:rPr lang="en-US" sz="1200" dirty="0" err="1" smtClean="0"/>
              <a:t>교육·주택</a:t>
            </a:r>
            <a:r>
              <a:rPr lang="en-US" sz="1200" dirty="0" smtClean="0"/>
              <a:t> </a:t>
            </a:r>
          </a:p>
          <a:p>
            <a:pPr fontAlgn="base" latinLnBrk="0"/>
            <a:r>
              <a:rPr lang="ko-KR" altLang="en-US" sz="1400" dirty="0" smtClean="0"/>
              <a:t>③  </a:t>
            </a:r>
            <a:r>
              <a:rPr lang="ko-KR" altLang="en-US" sz="1400" spc="-132" dirty="0" smtClean="0">
                <a:solidFill>
                  <a:schemeClr val="tx1"/>
                </a:solidFill>
              </a:rPr>
              <a:t>위       촉  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:  2</a:t>
            </a:r>
            <a:r>
              <a:rPr lang="ko-KR" altLang="en-US" sz="1400" spc="-132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spc="-132" dirty="0" smtClean="0">
                <a:solidFill>
                  <a:schemeClr val="tx1"/>
                </a:solidFill>
              </a:rPr>
              <a:t>(‘17. 4. 1 . ~ ’19. 3.. 31)</a:t>
            </a:r>
          </a:p>
        </p:txBody>
      </p:sp>
      <p:sp>
        <p:nvSpPr>
          <p:cNvPr id="29" name="제목 1"/>
          <p:cNvSpPr txBox="1"/>
          <p:nvPr/>
        </p:nvSpPr>
        <p:spPr>
          <a:xfrm>
            <a:off x="628596" y="4816494"/>
            <a:ext cx="5440437" cy="55870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lang="ko-KR"/>
            </a:pP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  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예방관리 </a:t>
            </a: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– 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감사과정 </a:t>
            </a: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- 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사후관리 등 전 과정에 참여 실질화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01622" y="4451364"/>
            <a:ext cx="2190780" cy="33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sz="1200" dirty="0" smtClean="0"/>
              <a:t>♣ </a:t>
            </a:r>
            <a:r>
              <a:rPr lang="ko-KR" altLang="en-US" sz="1200" dirty="0" smtClean="0"/>
              <a:t>공개모집 </a:t>
            </a:r>
            <a:r>
              <a:rPr lang="en-US" altLang="ko-KR" sz="1200" dirty="0" smtClean="0"/>
              <a:t>: ‘17.3.2. ~ 3.10.</a:t>
            </a:r>
            <a:endParaRPr lang="ko-KR" altLang="en-US" sz="1200" spc="-132" dirty="0"/>
          </a:p>
        </p:txBody>
      </p:sp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30" name="모서리가 접힌 도형 3"/>
          <p:cNvSpPr/>
          <p:nvPr/>
        </p:nvSpPr>
        <p:spPr>
          <a:xfrm flipH="1" flipV="1">
            <a:off x="333711" y="1377692"/>
            <a:ext cx="5066381" cy="503136"/>
          </a:xfrm>
          <a:prstGeom prst="foldedCorner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2" name="제목 1"/>
          <p:cNvSpPr txBox="1"/>
          <p:nvPr/>
        </p:nvSpPr>
        <p:spPr>
          <a:xfrm>
            <a:off x="892402" y="1994318"/>
            <a:ext cx="807742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서울시 투자∙출연기관 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“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서울시 공직사회 혁신대책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” (</a:t>
            </a:r>
            <a:r>
              <a:rPr lang="ko-KR" altLang="en-US" sz="1700" b="1" spc="-140" dirty="0" err="1">
                <a:solidFill>
                  <a:schemeClr val="tx1"/>
                </a:solidFill>
                <a:cs typeface="+mj-cs"/>
              </a:rPr>
              <a:t>박원순법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)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확산 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: 2016. 8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월 완료</a:t>
            </a:r>
            <a:endParaRPr lang="en-US" altLang="ko-KR" sz="1700" b="1" spc="-14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3" name="모서리가 둥근 직사각형 40"/>
          <p:cNvSpPr/>
          <p:nvPr/>
        </p:nvSpPr>
        <p:spPr>
          <a:xfrm>
            <a:off x="451709" y="2348433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4" name="제목 1"/>
          <p:cNvSpPr txBox="1"/>
          <p:nvPr/>
        </p:nvSpPr>
        <p:spPr>
          <a:xfrm>
            <a:off x="899592" y="2717862"/>
            <a:ext cx="7884876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※ 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투자출연기관  </a:t>
            </a: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19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개 기관 중 </a:t>
            </a: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18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개  기관 행동강령</a:t>
            </a: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징계기준 등 정비 완료</a:t>
            </a: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,  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   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미완료기관</a:t>
            </a:r>
            <a:r>
              <a:rPr lang="en-US" altLang="ko-KR" sz="1200" i="1" spc="-149" dirty="0">
                <a:solidFill>
                  <a:schemeClr val="tx1"/>
                </a:solidFill>
                <a:cs typeface="+mj-cs"/>
              </a:rPr>
              <a:t>(</a:t>
            </a:r>
            <a:r>
              <a:rPr lang="ko-KR" altLang="en-US" sz="1200" i="1" spc="-149" dirty="0" err="1">
                <a:solidFill>
                  <a:schemeClr val="tx1"/>
                </a:solidFill>
                <a:cs typeface="+mj-cs"/>
              </a:rPr>
              <a:t>서울메트로</a:t>
            </a:r>
            <a:r>
              <a:rPr lang="en-US" altLang="ko-KR" sz="1200" i="1" spc="-149" dirty="0">
                <a:solidFill>
                  <a:schemeClr val="tx1"/>
                </a:solidFill>
                <a:cs typeface="+mj-cs"/>
              </a:rPr>
              <a:t>)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  </a:t>
            </a:r>
            <a:r>
              <a:rPr lang="en-US" altLang="ko-KR" sz="1600" i="1" spc="-149" dirty="0">
                <a:solidFill>
                  <a:schemeClr val="tx1"/>
                </a:solidFill>
                <a:cs typeface="+mj-cs"/>
              </a:rPr>
              <a:t>8</a:t>
            </a:r>
            <a:r>
              <a:rPr lang="ko-KR" altLang="en-US" sz="1600" i="1" spc="-149" dirty="0">
                <a:solidFill>
                  <a:schemeClr val="tx1"/>
                </a:solidFill>
                <a:cs typeface="+mj-cs"/>
              </a:rPr>
              <a:t>월 중 완료 </a:t>
            </a:r>
          </a:p>
        </p:txBody>
      </p:sp>
      <p:sp>
        <p:nvSpPr>
          <p:cNvPr id="335" name="모서리가 둥근 직사각형 23"/>
          <p:cNvSpPr/>
          <p:nvPr/>
        </p:nvSpPr>
        <p:spPr>
          <a:xfrm>
            <a:off x="433820" y="3825044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6" name="제목 1"/>
          <p:cNvSpPr txBox="1"/>
          <p:nvPr/>
        </p:nvSpPr>
        <p:spPr>
          <a:xfrm>
            <a:off x="863588" y="3429000"/>
            <a:ext cx="807742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defRPr lang="ko-KR"/>
            </a:pP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시 투자∙출연기관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(</a:t>
            </a:r>
            <a:r>
              <a:rPr lang="en-US" altLang="ko-KR" sz="1700" b="1" spc="-140" dirty="0">
                <a:solidFill>
                  <a:schemeClr val="tx1"/>
                </a:solidFill>
              </a:rPr>
              <a:t>19</a:t>
            </a:r>
            <a:r>
              <a:rPr lang="ko-KR" altLang="en-US" sz="1700" b="1" spc="-140" dirty="0">
                <a:solidFill>
                  <a:schemeClr val="tx1"/>
                </a:solidFill>
              </a:rPr>
              <a:t>개</a:t>
            </a:r>
            <a:r>
              <a:rPr lang="en-US" altLang="ko-KR" sz="1700" b="1" spc="-140" dirty="0">
                <a:solidFill>
                  <a:schemeClr val="tx1"/>
                </a:solidFill>
              </a:rPr>
              <a:t>)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과의 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‘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청렴감사협의회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’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 운영</a:t>
            </a:r>
          </a:p>
        </p:txBody>
      </p:sp>
      <p:sp>
        <p:nvSpPr>
          <p:cNvPr id="337" name="모서리가 둥근 직사각형 25"/>
          <p:cNvSpPr/>
          <p:nvPr/>
        </p:nvSpPr>
        <p:spPr>
          <a:xfrm>
            <a:off x="467544" y="5733256"/>
            <a:ext cx="285752" cy="7200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8" name="제목 1"/>
          <p:cNvSpPr txBox="1"/>
          <p:nvPr/>
        </p:nvSpPr>
        <p:spPr>
          <a:xfrm>
            <a:off x="887060" y="5382158"/>
            <a:ext cx="807742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0" lvl="0" indent="0" algn="l" defTabSz="91440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lang="ko-KR"/>
            </a:pP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자치구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, 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투자출연기관 </a:t>
            </a:r>
            <a:r>
              <a:rPr lang="ko-KR" altLang="en-US" sz="1700" b="1" spc="-140" dirty="0" err="1">
                <a:solidFill>
                  <a:schemeClr val="tx1"/>
                </a:solidFill>
                <a:cs typeface="+mj-cs"/>
              </a:rPr>
              <a:t>반부패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 우수사례 발표대회 실시 및 시상 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: 201</a:t>
            </a:r>
            <a:r>
              <a:rPr lang="ko-KR" altLang="en-US" sz="1700" b="1" spc="-140" dirty="0">
                <a:solidFill>
                  <a:schemeClr val="tx1"/>
                </a:solidFill>
                <a:cs typeface="+mj-cs"/>
              </a:rPr>
              <a:t>7</a:t>
            </a:r>
            <a:r>
              <a:rPr lang="en-US" altLang="ko-KR" sz="1700" b="1" spc="-140" dirty="0">
                <a:solidFill>
                  <a:schemeClr val="tx1"/>
                </a:solidFill>
                <a:cs typeface="+mj-cs"/>
              </a:rPr>
              <a:t>. </a:t>
            </a:r>
            <a:r>
              <a:rPr lang="en-US" altLang="ko-KR" sz="1700" b="1" spc="-140" dirty="0" smtClean="0">
                <a:solidFill>
                  <a:schemeClr val="tx1"/>
                </a:solidFill>
                <a:cs typeface="+mj-cs"/>
              </a:rPr>
              <a:t>7</a:t>
            </a:r>
            <a:r>
              <a:rPr lang="ko-KR" altLang="en-US" sz="1700" b="1" spc="-140" dirty="0" smtClean="0">
                <a:solidFill>
                  <a:schemeClr val="tx1"/>
                </a:solidFill>
                <a:cs typeface="+mj-cs"/>
              </a:rPr>
              <a:t>월 </a:t>
            </a:r>
            <a:endParaRPr lang="ko-KR" altLang="en-US" sz="1700" b="1" spc="-14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39" name="모서리가 둥근 직사각형 30"/>
          <p:cNvSpPr/>
          <p:nvPr/>
        </p:nvSpPr>
        <p:spPr>
          <a:xfrm>
            <a:off x="827584" y="4229173"/>
            <a:ext cx="8048765" cy="100002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0" name="제목 1"/>
          <p:cNvSpPr txBox="1"/>
          <p:nvPr/>
        </p:nvSpPr>
        <p:spPr>
          <a:xfrm>
            <a:off x="935596" y="4268799"/>
            <a:ext cx="7995851" cy="912825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marL="342900" indent="-342900">
              <a:buAutoNum type="circleNumDbPlain"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대   상 </a:t>
            </a:r>
            <a:r>
              <a:rPr lang="en-US" altLang="ko-KR" sz="1600" dirty="0">
                <a:solidFill>
                  <a:schemeClr val="tx1"/>
                </a:solidFill>
              </a:rPr>
              <a:t>: </a:t>
            </a:r>
            <a:r>
              <a:rPr lang="ko-KR" altLang="en-US" sz="1600" dirty="0">
                <a:solidFill>
                  <a:schemeClr val="tx1"/>
                </a:solidFill>
              </a:rPr>
              <a:t>서울시 투자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r>
              <a:rPr lang="ko-KR" altLang="en-US" sz="1600" dirty="0">
                <a:solidFill>
                  <a:schemeClr val="tx1"/>
                </a:solidFill>
              </a:rPr>
              <a:t>출연기관</a:t>
            </a:r>
            <a:r>
              <a:rPr lang="en-US" altLang="ko-KR" sz="1600" dirty="0">
                <a:solidFill>
                  <a:schemeClr val="tx1"/>
                </a:solidFill>
              </a:rPr>
              <a:t>(19</a:t>
            </a:r>
            <a:r>
              <a:rPr lang="ko-KR" altLang="en-US" sz="1600" dirty="0">
                <a:solidFill>
                  <a:schemeClr val="tx1"/>
                </a:solidFill>
              </a:rPr>
              <a:t>개</a:t>
            </a:r>
            <a:r>
              <a:rPr lang="en-US" altLang="ko-KR" sz="1600" dirty="0">
                <a:solidFill>
                  <a:schemeClr val="tx1"/>
                </a:solidFill>
              </a:rPr>
              <a:t>) </a:t>
            </a:r>
            <a:r>
              <a:rPr lang="ko-KR" altLang="en-US" sz="1600" dirty="0">
                <a:solidFill>
                  <a:schemeClr val="tx1"/>
                </a:solidFill>
              </a:rPr>
              <a:t>감사부서장</a:t>
            </a:r>
          </a:p>
          <a:p>
            <a:pPr marL="342900" indent="-342900">
              <a:buAutoNum type="circleNumDbPlain"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주   기 </a:t>
            </a:r>
            <a:r>
              <a:rPr lang="en-US" altLang="ko-KR" sz="1600" dirty="0">
                <a:solidFill>
                  <a:schemeClr val="tx1"/>
                </a:solidFill>
              </a:rPr>
              <a:t>: </a:t>
            </a:r>
            <a:r>
              <a:rPr lang="ko-KR" altLang="en-US" sz="1600" dirty="0">
                <a:solidFill>
                  <a:schemeClr val="tx1"/>
                </a:solidFill>
              </a:rPr>
              <a:t>매월 정기회의 개최</a:t>
            </a:r>
          </a:p>
          <a:p>
            <a:pPr marL="342900" indent="-342900">
              <a:buAutoNum type="circleNumDbPlain"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기   능 </a:t>
            </a:r>
            <a:r>
              <a:rPr lang="en-US" altLang="ko-KR" sz="1600" dirty="0">
                <a:solidFill>
                  <a:schemeClr val="tx1"/>
                </a:solidFill>
              </a:rPr>
              <a:t>: </a:t>
            </a:r>
            <a:r>
              <a:rPr lang="ko-KR" altLang="en-US" sz="1600" dirty="0">
                <a:solidFill>
                  <a:schemeClr val="tx1"/>
                </a:solidFill>
              </a:rPr>
              <a:t>부패방지 및 청렴시책 협조사항 전달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우수 감사사례 공유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현안사항 논의</a:t>
            </a:r>
            <a:endParaRPr lang="en-US" altLang="ko-KR" sz="1600" dirty="0">
              <a:solidFill>
                <a:schemeClr val="tx1"/>
              </a:solidFill>
            </a:endParaRPr>
          </a:p>
        </p:txBody>
      </p:sp>
      <p:sp>
        <p:nvSpPr>
          <p:cNvPr id="341" name="TextBox 4"/>
          <p:cNvSpPr txBox="1"/>
          <p:nvPr/>
        </p:nvSpPr>
        <p:spPr>
          <a:xfrm>
            <a:off x="476587" y="1412776"/>
            <a:ext cx="4887501" cy="65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1900" b="1" dirty="0">
                <a:solidFill>
                  <a:schemeClr val="bg1"/>
                </a:solidFill>
              </a:rPr>
              <a:t>자치구</a:t>
            </a:r>
            <a:r>
              <a:rPr lang="en-US" altLang="ko-KR" sz="1900" b="1" dirty="0">
                <a:solidFill>
                  <a:schemeClr val="bg1"/>
                </a:solidFill>
              </a:rPr>
              <a:t> </a:t>
            </a:r>
            <a:r>
              <a:rPr lang="ko-KR" altLang="en-US" sz="1900" b="1" dirty="0">
                <a:solidFill>
                  <a:schemeClr val="bg1"/>
                </a:solidFill>
              </a:rPr>
              <a:t>및 투자∙출연기관과의 협력 강화</a:t>
            </a:r>
            <a:endParaRPr lang="ko-KR" altLang="en-US" dirty="0">
              <a:solidFill>
                <a:schemeClr val="bg1"/>
              </a:solidFill>
            </a:endParaRPr>
          </a:p>
          <a:p>
            <a:pPr lvl="0">
              <a:defRPr lang="ko-KR" altLang="en-US"/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42" name="제목 11"/>
          <p:cNvSpPr txBox="1"/>
          <p:nvPr/>
        </p:nvSpPr>
        <p:spPr>
          <a:xfrm>
            <a:off x="359532" y="478508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2</a:t>
            </a:r>
            <a:r>
              <a:rPr lang="en-US" altLang="ko-KR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4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향후계획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8" name="제목 11"/>
          <p:cNvSpPr txBox="1"/>
          <p:nvPr/>
        </p:nvSpPr>
        <p:spPr>
          <a:xfrm>
            <a:off x="431540" y="368660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3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서울시 공직자의 자세</a:t>
            </a:r>
          </a:p>
        </p:txBody>
      </p:sp>
      <p:pic>
        <p:nvPicPr>
          <p:cNvPr id="340" name="Picture 4"/>
          <p:cNvPicPr>
            <a:picLocks noChangeAspect="1" noChangeArrowheads="1"/>
          </p:cNvPicPr>
          <p:nvPr/>
        </p:nvPicPr>
        <p:blipFill rotWithShape="1">
          <a:blip r:embed="rId4">
            <a:lum/>
          </a:blip>
          <a:srcRect/>
          <a:stretch>
            <a:fillRect/>
          </a:stretch>
        </p:blipFill>
        <p:spPr>
          <a:xfrm>
            <a:off x="1123554" y="1968776"/>
            <a:ext cx="7063119" cy="3784324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/>
          </a:ln>
        </p:spPr>
      </p:pic>
      <p:sp>
        <p:nvSpPr>
          <p:cNvPr id="341" name="TextBox 21"/>
          <p:cNvSpPr txBox="1"/>
          <p:nvPr/>
        </p:nvSpPr>
        <p:spPr>
          <a:xfrm>
            <a:off x="1783877" y="3793987"/>
            <a:ext cx="30040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 b="1">
                <a:solidFill>
                  <a:schemeClr val="tx1"/>
                </a:solidFill>
                <a:latin typeface="돋움"/>
                <a:ea typeface="돋움"/>
              </a:rPr>
              <a:t>○  ○  ○</a:t>
            </a:r>
            <a:endParaRPr lang="ko-KR" altLang="en-US" sz="2400" b="1">
              <a:solidFill>
                <a:schemeClr val="tx1"/>
              </a:solidFill>
              <a:latin typeface="HY견명조"/>
              <a:ea typeface="HY견명조"/>
            </a:endParaRPr>
          </a:p>
        </p:txBody>
      </p:sp>
      <p:sp>
        <p:nvSpPr>
          <p:cNvPr id="342" name="제목 1"/>
          <p:cNvSpPr txBox="1"/>
          <p:nvPr/>
        </p:nvSpPr>
        <p:spPr>
          <a:xfrm>
            <a:off x="611682" y="881658"/>
            <a:ext cx="4140338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en-US" altLang="ko-KR" sz="2800" b="1" i="0">
                <a:solidFill>
                  <a:schemeClr val="tx2"/>
                </a:solidFill>
                <a:cs typeface="+mj-cs"/>
              </a:rPr>
              <a:t>“</a:t>
            </a:r>
            <a:r>
              <a:rPr lang="ko-KR" altLang="en-US" sz="2800" b="1" i="0">
                <a:solidFill>
                  <a:schemeClr val="tx2"/>
                </a:solidFill>
                <a:cs typeface="+mj-cs"/>
              </a:rPr>
              <a:t>소개부터 청렴하게</a:t>
            </a:r>
            <a:r>
              <a:rPr lang="en-US" altLang="ko-KR" sz="2800" b="1" i="0">
                <a:solidFill>
                  <a:schemeClr val="tx2"/>
                </a:solidFill>
                <a:cs typeface="+mj-cs"/>
              </a:rPr>
              <a:t>”</a:t>
            </a:r>
            <a:endParaRPr lang="ko-KR" altLang="en-US" sz="2800" b="1" i="0">
              <a:solidFill>
                <a:schemeClr val="tx2"/>
              </a:solidFill>
              <a:cs typeface="+mj-cs"/>
            </a:endParaRPr>
          </a:p>
        </p:txBody>
      </p:sp>
      <p:sp>
        <p:nvSpPr>
          <p:cNvPr id="343" name="직사각형 27"/>
          <p:cNvSpPr/>
          <p:nvPr/>
        </p:nvSpPr>
        <p:spPr>
          <a:xfrm>
            <a:off x="1219200" y="2057400"/>
            <a:ext cx="2247900" cy="93980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4" name="직사각형 28"/>
          <p:cNvSpPr/>
          <p:nvPr/>
        </p:nvSpPr>
        <p:spPr>
          <a:xfrm>
            <a:off x="5308600" y="2070100"/>
            <a:ext cx="2692400" cy="93980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20722" y="734307"/>
            <a:ext cx="8652768" cy="25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lang="ko-KR"/>
            </a:pPr>
            <a:endParaRPr lang="en-US" altLang="ko-KR" sz="11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2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836" y="252028"/>
            <a:ext cx="1403648" cy="51267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29" name="제목 11"/>
          <p:cNvSpPr txBox="1"/>
          <p:nvPr/>
        </p:nvSpPr>
        <p:spPr>
          <a:xfrm>
            <a:off x="431540" y="370496"/>
            <a:ext cx="6372708" cy="430212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3</a:t>
            </a:r>
            <a:r>
              <a:rPr lang="en-US" altLang="ko-KR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.</a:t>
            </a:r>
            <a:r>
              <a:rPr lang="ko-KR" altLang="en-US" sz="2500" b="1" i="0">
                <a:solidFill>
                  <a:schemeClr val="accent4">
                    <a:lumMod val="90000"/>
                  </a:schemeClr>
                </a:solidFill>
                <a:cs typeface="+mj-cs"/>
              </a:rPr>
              <a:t> 서울시 공직자의 자세</a:t>
            </a:r>
          </a:p>
        </p:txBody>
      </p:sp>
      <p:pic>
        <p:nvPicPr>
          <p:cNvPr id="330" name="그림 39" descr="Untitled-1 copy.png"/>
          <p:cNvPicPr>
            <a:picLocks noChangeAspect="1"/>
          </p:cNvPicPr>
          <p:nvPr/>
        </p:nvPicPr>
        <p:blipFill rotWithShape="1">
          <a:blip r:embed="rId4"/>
          <a:srcRect l="6100" t="16670" r="4800" b="37870"/>
          <a:stretch>
            <a:fillRect/>
          </a:stretch>
        </p:blipFill>
        <p:spPr>
          <a:xfrm>
            <a:off x="231363" y="1592796"/>
            <a:ext cx="8858280" cy="4950152"/>
          </a:xfrm>
          <a:prstGeom prst="rect">
            <a:avLst/>
          </a:prstGeom>
        </p:spPr>
      </p:pic>
      <p:sp>
        <p:nvSpPr>
          <p:cNvPr id="331" name="제목 1"/>
          <p:cNvSpPr txBox="1"/>
          <p:nvPr/>
        </p:nvSpPr>
        <p:spPr>
          <a:xfrm>
            <a:off x="287523" y="836712"/>
            <a:ext cx="8568952" cy="711138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pPr lvl="0">
              <a:spcBef>
                <a:spcPct val="0"/>
              </a:spcBef>
              <a:defRPr lang="ko-KR"/>
            </a:pPr>
            <a:r>
              <a:rPr lang="en-US" altLang="ko-KR" sz="2400" b="1">
                <a:solidFill>
                  <a:schemeClr val="tx2"/>
                </a:solidFill>
                <a:cs typeface="+mj-cs"/>
              </a:rPr>
              <a:t>“</a:t>
            </a:r>
            <a:r>
              <a:rPr lang="ko-KR" altLang="en-US" sz="2400" b="1">
                <a:solidFill>
                  <a:schemeClr val="tx2"/>
                </a:solidFill>
                <a:cs typeface="+mj-cs"/>
              </a:rPr>
              <a:t>시민의 기대에 부응하는 공직사회 표준을 만들어 가겠습니다</a:t>
            </a:r>
            <a:r>
              <a:rPr lang="en-US" altLang="ko-KR" sz="2400" b="1">
                <a:solidFill>
                  <a:schemeClr val="tx2"/>
                </a:solidFill>
                <a:cs typeface="+mj-cs"/>
              </a:rPr>
              <a:t>”</a:t>
            </a:r>
            <a:endParaRPr lang="ko-KR" altLang="en-US" sz="2400" b="1" i="0">
              <a:solidFill>
                <a:schemeClr val="tx2"/>
              </a:solidFill>
              <a:cs typeface="+mj-cs"/>
            </a:endParaRPr>
          </a:p>
        </p:txBody>
      </p:sp>
      <p:sp>
        <p:nvSpPr>
          <p:cNvPr id="332" name="모서리가 접힌 도형 34"/>
          <p:cNvSpPr/>
          <p:nvPr/>
        </p:nvSpPr>
        <p:spPr>
          <a:xfrm rot="10800000" flipH="1" flipV="1">
            <a:off x="994112" y="3300184"/>
            <a:ext cx="5914688" cy="42862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000" dirty="0">
                <a:solidFill>
                  <a:schemeClr val="tx2"/>
                </a:solidFill>
              </a:rPr>
              <a:t>♣  </a:t>
            </a:r>
            <a:r>
              <a:rPr lang="ko-KR" altLang="en-US" sz="2000" b="1" dirty="0">
                <a:solidFill>
                  <a:schemeClr val="tx2"/>
                </a:solidFill>
              </a:rPr>
              <a:t>공직자는 청렴한 마음가짐을 간직합니다</a:t>
            </a:r>
            <a:r>
              <a:rPr lang="en-US" altLang="ko-KR" sz="2000" b="1" dirty="0">
                <a:solidFill>
                  <a:schemeClr val="tx2"/>
                </a:solidFill>
              </a:rPr>
              <a:t>.</a:t>
            </a:r>
            <a:endParaRPr lang="ko-KR" altLang="en-US" sz="2000" b="1" dirty="0">
              <a:solidFill>
                <a:schemeClr val="tx2"/>
              </a:solidFill>
            </a:endParaRPr>
          </a:p>
        </p:txBody>
      </p:sp>
      <p:sp>
        <p:nvSpPr>
          <p:cNvPr id="333" name="모서리가 접힌 도형 35"/>
          <p:cNvSpPr/>
          <p:nvPr/>
        </p:nvSpPr>
        <p:spPr>
          <a:xfrm rot="10800000" flipH="1" flipV="1">
            <a:off x="994112" y="3868509"/>
            <a:ext cx="5914688" cy="42862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000">
                <a:solidFill>
                  <a:schemeClr val="tx2"/>
                </a:solidFill>
              </a:rPr>
              <a:t>♣  </a:t>
            </a:r>
            <a:r>
              <a:rPr lang="ko-KR" altLang="en-US" sz="2000" b="1">
                <a:solidFill>
                  <a:schemeClr val="tx2"/>
                </a:solidFill>
              </a:rPr>
              <a:t>공직자는 바른 몸가짐을 가집니다</a:t>
            </a:r>
            <a:r>
              <a:rPr lang="en-US" altLang="ko-KR" sz="2000" b="1">
                <a:solidFill>
                  <a:schemeClr val="tx2"/>
                </a:solidFill>
              </a:rPr>
              <a:t>.</a:t>
            </a:r>
            <a:endParaRPr lang="ko-KR" altLang="en-US" sz="2000" b="1">
              <a:solidFill>
                <a:schemeClr val="tx2"/>
              </a:solidFill>
            </a:endParaRPr>
          </a:p>
        </p:txBody>
      </p:sp>
      <p:sp>
        <p:nvSpPr>
          <p:cNvPr id="334" name="모서리가 접힌 도형 36"/>
          <p:cNvSpPr/>
          <p:nvPr/>
        </p:nvSpPr>
        <p:spPr>
          <a:xfrm rot="10800000" flipH="1" flipV="1">
            <a:off x="994112" y="4452709"/>
            <a:ext cx="6382414" cy="42862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000">
                <a:solidFill>
                  <a:schemeClr val="tx2"/>
                </a:solidFill>
              </a:rPr>
              <a:t>♣  </a:t>
            </a:r>
            <a:r>
              <a:rPr lang="ko-KR" altLang="en-US" sz="2000" b="1">
                <a:solidFill>
                  <a:schemeClr val="tx2"/>
                </a:solidFill>
              </a:rPr>
              <a:t>공직자는 공명정대하게 업무를 처리합니다</a:t>
            </a:r>
            <a:r>
              <a:rPr lang="en-US" altLang="ko-KR" sz="2000" b="1">
                <a:solidFill>
                  <a:schemeClr val="tx2"/>
                </a:solidFill>
              </a:rPr>
              <a:t>.</a:t>
            </a:r>
            <a:endParaRPr lang="ko-KR" altLang="en-US" sz="2000" b="1">
              <a:solidFill>
                <a:schemeClr val="tx2"/>
              </a:solidFill>
            </a:endParaRPr>
          </a:p>
        </p:txBody>
      </p:sp>
      <p:sp>
        <p:nvSpPr>
          <p:cNvPr id="335" name="모서리가 접힌 도형 37"/>
          <p:cNvSpPr/>
          <p:nvPr/>
        </p:nvSpPr>
        <p:spPr>
          <a:xfrm rot="10800000" flipH="1" flipV="1">
            <a:off x="1000462" y="5036909"/>
            <a:ext cx="7833976" cy="42862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000">
                <a:solidFill>
                  <a:schemeClr val="tx2"/>
                </a:solidFill>
              </a:rPr>
              <a:t>♣  </a:t>
            </a:r>
            <a:r>
              <a:rPr lang="ko-KR" altLang="en-US" sz="2000" b="1">
                <a:solidFill>
                  <a:schemeClr val="tx2"/>
                </a:solidFill>
              </a:rPr>
              <a:t>공직자는 시민의 혈세를 아끼고 씀씀이를 절약합니다</a:t>
            </a:r>
            <a:r>
              <a:rPr lang="en-US" altLang="ko-KR" sz="2000" b="1">
                <a:solidFill>
                  <a:schemeClr val="tx2"/>
                </a:solidFill>
              </a:rPr>
              <a:t>.</a:t>
            </a:r>
            <a:endParaRPr lang="ko-KR" altLang="en-US" sz="2000" b="1">
              <a:solidFill>
                <a:schemeClr val="tx2"/>
              </a:solidFill>
            </a:endParaRPr>
          </a:p>
        </p:txBody>
      </p:sp>
      <p:sp>
        <p:nvSpPr>
          <p:cNvPr id="336" name="모서리가 접힌 도형 38"/>
          <p:cNvSpPr/>
          <p:nvPr/>
        </p:nvSpPr>
        <p:spPr>
          <a:xfrm rot="10800000" flipH="1" flipV="1">
            <a:off x="1000462" y="5640159"/>
            <a:ext cx="7833976" cy="42862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000">
                <a:solidFill>
                  <a:schemeClr val="tx2"/>
                </a:solidFill>
              </a:rPr>
              <a:t>♣  </a:t>
            </a:r>
            <a:r>
              <a:rPr lang="ko-KR" altLang="en-US" sz="2000" b="1">
                <a:solidFill>
                  <a:schemeClr val="tx2"/>
                </a:solidFill>
              </a:rPr>
              <a:t>공직자는 항상 시민을 섬깁니다</a:t>
            </a:r>
            <a:r>
              <a:rPr lang="en-US" altLang="ko-KR" sz="2000" b="1">
                <a:solidFill>
                  <a:schemeClr val="tx2"/>
                </a:solidFill>
              </a:rPr>
              <a:t>.</a:t>
            </a:r>
            <a:endParaRPr lang="ko-KR" altLang="en-US" sz="2000" b="1">
              <a:solidFill>
                <a:schemeClr val="tx2"/>
              </a:solidFill>
            </a:endParaRPr>
          </a:p>
        </p:txBody>
      </p:sp>
      <p:sp>
        <p:nvSpPr>
          <p:cNvPr id="337" name="TextBox 46"/>
          <p:cNvSpPr txBox="1"/>
          <p:nvPr/>
        </p:nvSpPr>
        <p:spPr>
          <a:xfrm>
            <a:off x="299978" y="2370123"/>
            <a:ext cx="37608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lang="ko-KR" altLang="en-US"/>
            </a:pPr>
            <a:r>
              <a:rPr lang="ko-KR" altLang="en-US" sz="2400" b="1" spc="293" dirty="0" smtClean="0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안전하고 청렴한 서울</a:t>
            </a:r>
            <a:endParaRPr lang="ko-KR" altLang="en-US" sz="2400" b="1" spc="293" dirty="0">
              <a:solidFill>
                <a:schemeClr val="tx2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38" name="Picture 2" descr="C:\Users\user\Desktop\slogan_together_GIF\함께서울BI(141014최종_흰글씨 투명).gif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990" b="7070"/>
          <a:stretch>
            <a:fillRect/>
          </a:stretch>
        </p:blipFill>
        <p:spPr>
          <a:xfrm>
            <a:off x="4100325" y="2116666"/>
            <a:ext cx="943349" cy="73627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39" name="TextBox 48"/>
          <p:cNvSpPr txBox="1"/>
          <p:nvPr/>
        </p:nvSpPr>
        <p:spPr>
          <a:xfrm>
            <a:off x="5148064" y="2384884"/>
            <a:ext cx="3636404" cy="451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 b="1" spc="293">
                <a:solidFill>
                  <a:schemeClr val="tx2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시민이 신뢰하는 서울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/>
          <a:srcRect l="20080" t="11890" r="19680" b="41240"/>
          <a:stretch>
            <a:fillRect/>
          </a:stretch>
        </p:blipFill>
        <p:spPr>
          <a:xfrm>
            <a:off x="0" y="30480"/>
            <a:ext cx="9144000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" name="TextBox 2"/>
          <p:cNvSpPr txBox="1"/>
          <p:nvPr/>
        </p:nvSpPr>
        <p:spPr>
          <a:xfrm>
            <a:off x="3622662" y="1603350"/>
            <a:ext cx="2246744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ko-KR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hlinkClick r:id="rId4" action="ppaction://hlinkfile"/>
              </a:rPr>
              <a:t>감사합니다</a:t>
            </a:r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한컴 윤체 M"/>
                <a:ea typeface="한컴 윤체 M"/>
                <a:hlinkClick r:id="rId4" action="ppaction://hlinkfile"/>
              </a:rPr>
              <a:t>.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한컴 윤체 M"/>
              <a:ea typeface="한컴 윤체 M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0415" y="763397"/>
            <a:ext cx="7490036" cy="757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>
                <a:latin typeface="+mn-lt"/>
                <a:ea typeface="+mn-ea"/>
                <a:cs typeface="+mn-cs"/>
              </a:defRPr>
            </a:pPr>
            <a:r>
              <a:rPr lang="en-US" altLang="ko-KR" sz="4400" b="1">
                <a:solidFill>
                  <a:srgbClr val="FFFF00"/>
                </a:solidFill>
                <a:latin typeface="한컴 윤체 M"/>
                <a:ea typeface="한컴 윤체 M"/>
              </a:rPr>
              <a:t>“</a:t>
            </a:r>
            <a:r>
              <a:rPr lang="ko-KR" altLang="en-US" sz="4400">
                <a:solidFill>
                  <a:srgbClr val="FFFF00"/>
                </a:solidFill>
                <a:latin typeface="한컴 윤체 M"/>
                <a:ea typeface="한컴 윤체 M"/>
              </a:rPr>
              <a:t>세계 최고의 청렴특별시 서울</a:t>
            </a:r>
            <a:r>
              <a:rPr lang="ko-KR" altLang="en-US" sz="4400" b="1">
                <a:solidFill>
                  <a:srgbClr val="FFFF00"/>
                </a:solidFill>
                <a:latin typeface="한컴 윤체 M"/>
                <a:ea typeface="한컴 윤체 M"/>
              </a:rPr>
              <a:t>!</a:t>
            </a:r>
            <a:r>
              <a:rPr lang="en-US" altLang="ko-KR" sz="4400" b="1">
                <a:solidFill>
                  <a:srgbClr val="FFFF00"/>
                </a:solidFill>
                <a:latin typeface="한컴 윤체 M"/>
                <a:ea typeface="한컴 윤체 M"/>
              </a:rPr>
              <a:t>”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0" y="499712"/>
            <a:ext cx="9144000" cy="4571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>
                <a:latin typeface="+mn-lt"/>
                <a:ea typeface="+mn-ea"/>
                <a:cs typeface="+mn-cs"/>
              </a:defRPr>
            </a:pPr>
            <a:endParaRPr lang="ko-KR" altLang="en-US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함초롬돋움"/>
      </a:majorFont>
      <a:minorFont>
        <a:latin typeface="함초롬돋움"/>
        <a:ea typeface="함초롬돋움"/>
        <a:cs typeface="함초롬돋움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</TotalTime>
  <Words>5813</Words>
  <Application>Microsoft Office PowerPoint</Application>
  <PresentationFormat>화면 슬라이드 쇼(4:3)</PresentationFormat>
  <Paragraphs>1213</Paragraphs>
  <Slides>79</Slides>
  <Notes>38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79</vt:i4>
      </vt:variant>
    </vt:vector>
  </HeadingPairs>
  <TitlesOfParts>
    <vt:vector size="80" baseType="lpstr">
      <vt:lpstr>디자인 사용자 지정</vt:lpstr>
      <vt:lpstr>PowerPoint 프레젠테이션</vt:lpstr>
      <vt:lpstr>PowerPoint 프레젠테이션</vt:lpstr>
      <vt:lpstr>청탁금지법  제정 배경</vt:lpstr>
      <vt:lpstr>청탁금지법  제정 의의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법 적용대상 질의 답변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부정청탁 질의 답변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금품수수 질의 답변</vt:lpstr>
      <vt:lpstr>금품수수 질의 답변</vt:lpstr>
      <vt:lpstr>외부강의 질의 답변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C204U</dc:creator>
  <cp:lastModifiedBy>Windows 사용자</cp:lastModifiedBy>
  <cp:revision>1280</cp:revision>
  <dcterms:created xsi:type="dcterms:W3CDTF">2009-12-23T00:48:59Z</dcterms:created>
  <dcterms:modified xsi:type="dcterms:W3CDTF">2017-04-12T05:53:11Z</dcterms:modified>
</cp:coreProperties>
</file>